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9"/>
  </p:notesMasterIdLst>
  <p:handoutMasterIdLst>
    <p:handoutMasterId r:id="rId70"/>
  </p:handoutMasterIdLst>
  <p:sldIdLst>
    <p:sldId id="256" r:id="rId2"/>
    <p:sldId id="277" r:id="rId3"/>
    <p:sldId id="262" r:id="rId4"/>
    <p:sldId id="263" r:id="rId5"/>
    <p:sldId id="265" r:id="rId6"/>
    <p:sldId id="264" r:id="rId7"/>
    <p:sldId id="266" r:id="rId8"/>
    <p:sldId id="267" r:id="rId9"/>
    <p:sldId id="258" r:id="rId10"/>
    <p:sldId id="278" r:id="rId11"/>
    <p:sldId id="259" r:id="rId12"/>
    <p:sldId id="279" r:id="rId13"/>
    <p:sldId id="260" r:id="rId14"/>
    <p:sldId id="282" r:id="rId15"/>
    <p:sldId id="283"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3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261" r:id="rId68"/>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64"/>
    <a:srgbClr val="0100C8"/>
    <a:srgbClr val="0000B0"/>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2" d="100"/>
          <a:sy n="32" d="100"/>
        </p:scale>
        <p:origin x="729" y="60"/>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1DE97-881D-45D3-BBCE-0BCEC2A93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948CB00-748B-4F8B-ACE5-ED4E02CFF83D}">
      <dgm:prSet custT="1"/>
      <dgm:spPr/>
      <dgm:t>
        <a:bodyPr/>
        <a:lstStyle/>
        <a:p>
          <a:pPr>
            <a:lnSpc>
              <a:spcPct val="100000"/>
            </a:lnSpc>
          </a:pPr>
          <a:r>
            <a:rPr lang="en-US" sz="3200"/>
            <a:t>Application of information theory concepts to computing machines and brain models </a:t>
          </a:r>
        </a:p>
      </dgm:t>
    </dgm:pt>
    <dgm:pt modelId="{46D2B4E1-1B26-4E4D-844D-9133C0EBEBBD}" type="parTrans" cxnId="{F4F481C3-D7EE-4E55-8ECC-50347021C1C7}">
      <dgm:prSet/>
      <dgm:spPr/>
      <dgm:t>
        <a:bodyPr/>
        <a:lstStyle/>
        <a:p>
          <a:endParaRPr lang="en-US"/>
        </a:p>
      </dgm:t>
    </dgm:pt>
    <dgm:pt modelId="{EFAE3DBB-9A23-4112-90D7-FD4E90ECFBE8}" type="sibTrans" cxnId="{F4F481C3-D7EE-4E55-8ECC-50347021C1C7}">
      <dgm:prSet/>
      <dgm:spPr/>
      <dgm:t>
        <a:bodyPr/>
        <a:lstStyle/>
        <a:p>
          <a:endParaRPr lang="en-US"/>
        </a:p>
      </dgm:t>
    </dgm:pt>
    <dgm:pt modelId="{B8FD8364-BE27-4E47-B7AA-5EC94BEFB195}">
      <dgm:prSet custT="1"/>
      <dgm:spPr/>
      <dgm:t>
        <a:bodyPr/>
        <a:lstStyle/>
        <a:p>
          <a:pPr>
            <a:lnSpc>
              <a:spcPct val="100000"/>
            </a:lnSpc>
          </a:pPr>
          <a:r>
            <a:rPr lang="en-US" sz="3200"/>
            <a:t>The matched environment – brain model approach to automata</a:t>
          </a:r>
        </a:p>
      </dgm:t>
    </dgm:pt>
    <dgm:pt modelId="{7407672C-FA65-40C3-B1CA-40F22F3A8D22}" type="parTrans" cxnId="{2DFFD282-4ACF-4D14-A6AF-954B45B9B919}">
      <dgm:prSet/>
      <dgm:spPr/>
      <dgm:t>
        <a:bodyPr/>
        <a:lstStyle/>
        <a:p>
          <a:endParaRPr lang="en-US"/>
        </a:p>
      </dgm:t>
    </dgm:pt>
    <dgm:pt modelId="{3AC45EE9-564B-4970-9986-7EB3A1D797E2}" type="sibTrans" cxnId="{2DFFD282-4ACF-4D14-A6AF-954B45B9B919}">
      <dgm:prSet/>
      <dgm:spPr/>
      <dgm:t>
        <a:bodyPr/>
        <a:lstStyle/>
        <a:p>
          <a:endParaRPr lang="en-US"/>
        </a:p>
      </dgm:t>
    </dgm:pt>
    <dgm:pt modelId="{14DDC5E5-B13E-457C-8A25-3316BDADFAF7}" type="pres">
      <dgm:prSet presAssocID="{8351DE97-881D-45D3-BBCE-0BCEC2A93C7E}" presName="root" presStyleCnt="0">
        <dgm:presLayoutVars>
          <dgm:dir/>
          <dgm:resizeHandles val="exact"/>
        </dgm:presLayoutVars>
      </dgm:prSet>
      <dgm:spPr/>
    </dgm:pt>
    <dgm:pt modelId="{188510BD-58A0-4E04-9BD6-6F578852FF5B}" type="pres">
      <dgm:prSet presAssocID="{6948CB00-748B-4F8B-ACE5-ED4E02CFF83D}" presName="compNode" presStyleCnt="0"/>
      <dgm:spPr/>
    </dgm:pt>
    <dgm:pt modelId="{8E8D8686-661D-41AC-8987-64E7CC026C41}" type="pres">
      <dgm:prSet presAssocID="{6948CB00-748B-4F8B-ACE5-ED4E02CFF83D}" presName="bgRect" presStyleLbl="bgShp" presStyleIdx="0" presStyleCnt="2"/>
      <dgm:spPr/>
    </dgm:pt>
    <dgm:pt modelId="{58A0F13C-40EB-4A10-A9B9-91B006B5DDF5}" type="pres">
      <dgm:prSet presAssocID="{6948CB00-748B-4F8B-ACE5-ED4E02CFF83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3B6F93E1-6C7E-40E6-933E-2E9EF7F9B0D7}" type="pres">
      <dgm:prSet presAssocID="{6948CB00-748B-4F8B-ACE5-ED4E02CFF83D}" presName="spaceRect" presStyleCnt="0"/>
      <dgm:spPr/>
    </dgm:pt>
    <dgm:pt modelId="{6A595FC3-2A30-4CF8-935A-D96EC56C5008}" type="pres">
      <dgm:prSet presAssocID="{6948CB00-748B-4F8B-ACE5-ED4E02CFF83D}" presName="parTx" presStyleLbl="revTx" presStyleIdx="0" presStyleCnt="2">
        <dgm:presLayoutVars>
          <dgm:chMax val="0"/>
          <dgm:chPref val="0"/>
        </dgm:presLayoutVars>
      </dgm:prSet>
      <dgm:spPr/>
    </dgm:pt>
    <dgm:pt modelId="{6D0035DD-8440-420D-A39E-5308FD30799C}" type="pres">
      <dgm:prSet presAssocID="{EFAE3DBB-9A23-4112-90D7-FD4E90ECFBE8}" presName="sibTrans" presStyleCnt="0"/>
      <dgm:spPr/>
    </dgm:pt>
    <dgm:pt modelId="{076792CA-2F06-43F0-8B6B-59FBE73B5D48}" type="pres">
      <dgm:prSet presAssocID="{B8FD8364-BE27-4E47-B7AA-5EC94BEFB195}" presName="compNode" presStyleCnt="0"/>
      <dgm:spPr/>
    </dgm:pt>
    <dgm:pt modelId="{1B8DC8A5-D045-4DAB-AF7C-BAD92B062E35}" type="pres">
      <dgm:prSet presAssocID="{B8FD8364-BE27-4E47-B7AA-5EC94BEFB195}" presName="bgRect" presStyleLbl="bgShp" presStyleIdx="1" presStyleCnt="2"/>
      <dgm:spPr/>
    </dgm:pt>
    <dgm:pt modelId="{658A74AB-BA6A-45CD-974F-A3B8CF5022D6}" type="pres">
      <dgm:prSet presAssocID="{B8FD8364-BE27-4E47-B7AA-5EC94BEFB1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a:ext>
      </dgm:extLst>
    </dgm:pt>
    <dgm:pt modelId="{7B3C7AF2-D109-426A-972C-A05E4AF4FF1F}" type="pres">
      <dgm:prSet presAssocID="{B8FD8364-BE27-4E47-B7AA-5EC94BEFB195}" presName="spaceRect" presStyleCnt="0"/>
      <dgm:spPr/>
    </dgm:pt>
    <dgm:pt modelId="{4202F451-C394-4912-9B1F-B0FB72707ACD}" type="pres">
      <dgm:prSet presAssocID="{B8FD8364-BE27-4E47-B7AA-5EC94BEFB195}" presName="parTx" presStyleLbl="revTx" presStyleIdx="1" presStyleCnt="2">
        <dgm:presLayoutVars>
          <dgm:chMax val="0"/>
          <dgm:chPref val="0"/>
        </dgm:presLayoutVars>
      </dgm:prSet>
      <dgm:spPr/>
    </dgm:pt>
  </dgm:ptLst>
  <dgm:cxnLst>
    <dgm:cxn modelId="{18748510-E0D1-4BE2-8D66-3DD97AE97B97}" type="presOf" srcId="{8351DE97-881D-45D3-BBCE-0BCEC2A93C7E}" destId="{14DDC5E5-B13E-457C-8A25-3316BDADFAF7}" srcOrd="0" destOrd="0" presId="urn:microsoft.com/office/officeart/2018/2/layout/IconVerticalSolidList"/>
    <dgm:cxn modelId="{54A86661-0A71-4A49-B081-F27053323796}" type="presOf" srcId="{6948CB00-748B-4F8B-ACE5-ED4E02CFF83D}" destId="{6A595FC3-2A30-4CF8-935A-D96EC56C5008}" srcOrd="0" destOrd="0" presId="urn:microsoft.com/office/officeart/2018/2/layout/IconVerticalSolidList"/>
    <dgm:cxn modelId="{2DFFD282-4ACF-4D14-A6AF-954B45B9B919}" srcId="{8351DE97-881D-45D3-BBCE-0BCEC2A93C7E}" destId="{B8FD8364-BE27-4E47-B7AA-5EC94BEFB195}" srcOrd="1" destOrd="0" parTransId="{7407672C-FA65-40C3-B1CA-40F22F3A8D22}" sibTransId="{3AC45EE9-564B-4970-9986-7EB3A1D797E2}"/>
    <dgm:cxn modelId="{F4F481C3-D7EE-4E55-8ECC-50347021C1C7}" srcId="{8351DE97-881D-45D3-BBCE-0BCEC2A93C7E}" destId="{6948CB00-748B-4F8B-ACE5-ED4E02CFF83D}" srcOrd="0" destOrd="0" parTransId="{46D2B4E1-1B26-4E4D-844D-9133C0EBEBBD}" sibTransId="{EFAE3DBB-9A23-4112-90D7-FD4E90ECFBE8}"/>
    <dgm:cxn modelId="{404251F1-3B80-4E2B-91C5-40D32E087733}" type="presOf" srcId="{B8FD8364-BE27-4E47-B7AA-5EC94BEFB195}" destId="{4202F451-C394-4912-9B1F-B0FB72707ACD}" srcOrd="0" destOrd="0" presId="urn:microsoft.com/office/officeart/2018/2/layout/IconVerticalSolidList"/>
    <dgm:cxn modelId="{CA8F9524-B21F-4F6E-A437-CEA68D73EF0F}" type="presParOf" srcId="{14DDC5E5-B13E-457C-8A25-3316BDADFAF7}" destId="{188510BD-58A0-4E04-9BD6-6F578852FF5B}" srcOrd="0" destOrd="0" presId="urn:microsoft.com/office/officeart/2018/2/layout/IconVerticalSolidList"/>
    <dgm:cxn modelId="{8AD846F6-9E0F-43D4-8411-B6E79E4301E4}" type="presParOf" srcId="{188510BD-58A0-4E04-9BD6-6F578852FF5B}" destId="{8E8D8686-661D-41AC-8987-64E7CC026C41}" srcOrd="0" destOrd="0" presId="urn:microsoft.com/office/officeart/2018/2/layout/IconVerticalSolidList"/>
    <dgm:cxn modelId="{36623124-DBD9-44E5-A166-85E6ED18BE90}" type="presParOf" srcId="{188510BD-58A0-4E04-9BD6-6F578852FF5B}" destId="{58A0F13C-40EB-4A10-A9B9-91B006B5DDF5}" srcOrd="1" destOrd="0" presId="urn:microsoft.com/office/officeart/2018/2/layout/IconVerticalSolidList"/>
    <dgm:cxn modelId="{AA973BA0-1BB5-4ED8-ABD6-6AB299410CE4}" type="presParOf" srcId="{188510BD-58A0-4E04-9BD6-6F578852FF5B}" destId="{3B6F93E1-6C7E-40E6-933E-2E9EF7F9B0D7}" srcOrd="2" destOrd="0" presId="urn:microsoft.com/office/officeart/2018/2/layout/IconVerticalSolidList"/>
    <dgm:cxn modelId="{6443CC4A-4141-42CD-B64B-454322A9EE09}" type="presParOf" srcId="{188510BD-58A0-4E04-9BD6-6F578852FF5B}" destId="{6A595FC3-2A30-4CF8-935A-D96EC56C5008}" srcOrd="3" destOrd="0" presId="urn:microsoft.com/office/officeart/2018/2/layout/IconVerticalSolidList"/>
    <dgm:cxn modelId="{8B3687E8-A4ED-4758-91DB-42952D9B6AB0}" type="presParOf" srcId="{14DDC5E5-B13E-457C-8A25-3316BDADFAF7}" destId="{6D0035DD-8440-420D-A39E-5308FD30799C}" srcOrd="1" destOrd="0" presId="urn:microsoft.com/office/officeart/2018/2/layout/IconVerticalSolidList"/>
    <dgm:cxn modelId="{409A5618-1ADC-4818-AA19-24A99E27D798}" type="presParOf" srcId="{14DDC5E5-B13E-457C-8A25-3316BDADFAF7}" destId="{076792CA-2F06-43F0-8B6B-59FBE73B5D48}" srcOrd="2" destOrd="0" presId="urn:microsoft.com/office/officeart/2018/2/layout/IconVerticalSolidList"/>
    <dgm:cxn modelId="{8381F65F-CA23-4590-A82C-3D9B9954204E}" type="presParOf" srcId="{076792CA-2F06-43F0-8B6B-59FBE73B5D48}" destId="{1B8DC8A5-D045-4DAB-AF7C-BAD92B062E35}" srcOrd="0" destOrd="0" presId="urn:microsoft.com/office/officeart/2018/2/layout/IconVerticalSolidList"/>
    <dgm:cxn modelId="{EE897957-FFD6-4253-AE79-0928C99BEFD1}" type="presParOf" srcId="{076792CA-2F06-43F0-8B6B-59FBE73B5D48}" destId="{658A74AB-BA6A-45CD-974F-A3B8CF5022D6}" srcOrd="1" destOrd="0" presId="urn:microsoft.com/office/officeart/2018/2/layout/IconVerticalSolidList"/>
    <dgm:cxn modelId="{639923BF-388C-4436-9FD4-C54F4D75C5BC}" type="presParOf" srcId="{076792CA-2F06-43F0-8B6B-59FBE73B5D48}" destId="{7B3C7AF2-D109-426A-972C-A05E4AF4FF1F}" srcOrd="2" destOrd="0" presId="urn:microsoft.com/office/officeart/2018/2/layout/IconVerticalSolidList"/>
    <dgm:cxn modelId="{7651D318-9747-47B4-8B71-5FD5B8B62A49}" type="presParOf" srcId="{076792CA-2F06-43F0-8B6B-59FBE73B5D48}" destId="{4202F451-C394-4912-9B1F-B0FB72707A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9C362-54A4-4B40-8F32-F19B5B182C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6343D8-6EFA-4BDA-B5F7-BC6D41F35A50}">
      <dgm:prSet custT="1"/>
      <dgm:spPr/>
      <dgm:t>
        <a:bodyPr/>
        <a:lstStyle/>
        <a:p>
          <a:pPr>
            <a:lnSpc>
              <a:spcPct val="100000"/>
            </a:lnSpc>
          </a:pPr>
          <a:r>
            <a:rPr lang="en-US" sz="3200"/>
            <a:t>Design a machine that exhibits learning: given a criterion of “success” and “failure” a machine can be trained to exhibit goal-seeking behavior</a:t>
          </a:r>
        </a:p>
      </dgm:t>
    </dgm:pt>
    <dgm:pt modelId="{9AE0C578-D108-404D-93EA-2FB0A247B7DB}" type="parTrans" cxnId="{F1CA35F9-A186-421F-ABDA-FC9940B39CE6}">
      <dgm:prSet/>
      <dgm:spPr/>
      <dgm:t>
        <a:bodyPr/>
        <a:lstStyle/>
        <a:p>
          <a:endParaRPr lang="en-US"/>
        </a:p>
      </dgm:t>
    </dgm:pt>
    <dgm:pt modelId="{5C67F007-C597-42BB-AAAB-466AC63A5C1C}" type="sibTrans" cxnId="{F1CA35F9-A186-421F-ABDA-FC9940B39CE6}">
      <dgm:prSet/>
      <dgm:spPr/>
      <dgm:t>
        <a:bodyPr/>
        <a:lstStyle/>
        <a:p>
          <a:endParaRPr lang="en-US"/>
        </a:p>
      </dgm:t>
    </dgm:pt>
    <dgm:pt modelId="{1C78E111-F4B8-43E1-8433-1CB7E5F6F6EE}">
      <dgm:prSet custT="1"/>
      <dgm:spPr/>
      <dgm:t>
        <a:bodyPr/>
        <a:lstStyle/>
        <a:p>
          <a:pPr>
            <a:lnSpc>
              <a:spcPct val="100000"/>
            </a:lnSpc>
          </a:pPr>
          <a:r>
            <a:rPr lang="en-US" sz="3200" dirty="0"/>
            <a:t>Progress on a very tentative proposal given in his dissertation towards having a model of such a machine fairly close to the stage of programming in a computer</a:t>
          </a:r>
        </a:p>
      </dgm:t>
    </dgm:pt>
    <dgm:pt modelId="{148571B3-B7F2-4F26-8626-4DB3707389AC}" type="parTrans" cxnId="{723662DB-43EA-4779-9041-2DC1187DF0C8}">
      <dgm:prSet/>
      <dgm:spPr/>
      <dgm:t>
        <a:bodyPr/>
        <a:lstStyle/>
        <a:p>
          <a:endParaRPr lang="en-US"/>
        </a:p>
      </dgm:t>
    </dgm:pt>
    <dgm:pt modelId="{460D0C46-318C-4FBE-8AE3-3FE8EE56A740}" type="sibTrans" cxnId="{723662DB-43EA-4779-9041-2DC1187DF0C8}">
      <dgm:prSet/>
      <dgm:spPr/>
      <dgm:t>
        <a:bodyPr/>
        <a:lstStyle/>
        <a:p>
          <a:endParaRPr lang="en-US"/>
        </a:p>
      </dgm:t>
    </dgm:pt>
    <dgm:pt modelId="{974B5F06-82B7-4FB1-A6E3-5713807AA24A}" type="pres">
      <dgm:prSet presAssocID="{F659C362-54A4-4B40-8F32-F19B5B182C72}" presName="root" presStyleCnt="0">
        <dgm:presLayoutVars>
          <dgm:dir/>
          <dgm:resizeHandles val="exact"/>
        </dgm:presLayoutVars>
      </dgm:prSet>
      <dgm:spPr/>
    </dgm:pt>
    <dgm:pt modelId="{5D0CCCF1-0937-45DE-BF2C-6B575F0BC2EC}" type="pres">
      <dgm:prSet presAssocID="{C76343D8-6EFA-4BDA-B5F7-BC6D41F35A50}" presName="compNode" presStyleCnt="0"/>
      <dgm:spPr/>
    </dgm:pt>
    <dgm:pt modelId="{4F89ED67-D40E-4BE0-9141-702BEAF27F56}" type="pres">
      <dgm:prSet presAssocID="{C76343D8-6EFA-4BDA-B5F7-BC6D41F35A50}" presName="bgRect" presStyleLbl="bgShp" presStyleIdx="0" presStyleCnt="2"/>
      <dgm:spPr/>
    </dgm:pt>
    <dgm:pt modelId="{6A5463EC-FC24-48E0-A258-31FD2D8C4DEE}" type="pres">
      <dgm:prSet presAssocID="{C76343D8-6EFA-4BDA-B5F7-BC6D41F35A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grammer"/>
        </a:ext>
      </dgm:extLst>
    </dgm:pt>
    <dgm:pt modelId="{BAB07AE1-038B-49B6-A6EC-8B71FDE2BD81}" type="pres">
      <dgm:prSet presAssocID="{C76343D8-6EFA-4BDA-B5F7-BC6D41F35A50}" presName="spaceRect" presStyleCnt="0"/>
      <dgm:spPr/>
    </dgm:pt>
    <dgm:pt modelId="{CCE42D88-F86A-4930-A24E-E0E6B2DF85C7}" type="pres">
      <dgm:prSet presAssocID="{C76343D8-6EFA-4BDA-B5F7-BC6D41F35A50}" presName="parTx" presStyleLbl="revTx" presStyleIdx="0" presStyleCnt="2">
        <dgm:presLayoutVars>
          <dgm:chMax val="0"/>
          <dgm:chPref val="0"/>
        </dgm:presLayoutVars>
      </dgm:prSet>
      <dgm:spPr/>
    </dgm:pt>
    <dgm:pt modelId="{28049FDC-0FC9-4951-8727-23B95199C45F}" type="pres">
      <dgm:prSet presAssocID="{5C67F007-C597-42BB-AAAB-466AC63A5C1C}" presName="sibTrans" presStyleCnt="0"/>
      <dgm:spPr/>
    </dgm:pt>
    <dgm:pt modelId="{AD986667-CEE4-4D17-B7C3-ED5DB9ADCBED}" type="pres">
      <dgm:prSet presAssocID="{1C78E111-F4B8-43E1-8433-1CB7E5F6F6EE}" presName="compNode" presStyleCnt="0"/>
      <dgm:spPr/>
    </dgm:pt>
    <dgm:pt modelId="{FE667AF5-9A4F-4595-8E3C-EBCDF4DDEADA}" type="pres">
      <dgm:prSet presAssocID="{1C78E111-F4B8-43E1-8433-1CB7E5F6F6EE}" presName="bgRect" presStyleLbl="bgShp" presStyleIdx="1" presStyleCnt="2"/>
      <dgm:spPr/>
    </dgm:pt>
    <dgm:pt modelId="{4DF2351C-B513-47E3-9682-5DDD6AB90DEE}" type="pres">
      <dgm:prSet presAssocID="{1C78E111-F4B8-43E1-8433-1CB7E5F6F6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CB1AA7F4-D051-4690-8558-1E64B06114D5}" type="pres">
      <dgm:prSet presAssocID="{1C78E111-F4B8-43E1-8433-1CB7E5F6F6EE}" presName="spaceRect" presStyleCnt="0"/>
      <dgm:spPr/>
    </dgm:pt>
    <dgm:pt modelId="{4A6F7781-5B10-42C6-B4CB-B4F9F654D32C}" type="pres">
      <dgm:prSet presAssocID="{1C78E111-F4B8-43E1-8433-1CB7E5F6F6EE}" presName="parTx" presStyleLbl="revTx" presStyleIdx="1" presStyleCnt="2">
        <dgm:presLayoutVars>
          <dgm:chMax val="0"/>
          <dgm:chPref val="0"/>
        </dgm:presLayoutVars>
      </dgm:prSet>
      <dgm:spPr/>
    </dgm:pt>
  </dgm:ptLst>
  <dgm:cxnLst>
    <dgm:cxn modelId="{F073561C-0AFF-432E-B01E-AAEF0CD988A3}" type="presOf" srcId="{C76343D8-6EFA-4BDA-B5F7-BC6D41F35A50}" destId="{CCE42D88-F86A-4930-A24E-E0E6B2DF85C7}" srcOrd="0" destOrd="0" presId="urn:microsoft.com/office/officeart/2018/2/layout/IconVerticalSolidList"/>
    <dgm:cxn modelId="{A1FC5A23-96C5-4B1E-BBCE-93A7C3071847}" type="presOf" srcId="{1C78E111-F4B8-43E1-8433-1CB7E5F6F6EE}" destId="{4A6F7781-5B10-42C6-B4CB-B4F9F654D32C}" srcOrd="0" destOrd="0" presId="urn:microsoft.com/office/officeart/2018/2/layout/IconVerticalSolidList"/>
    <dgm:cxn modelId="{616BBDB9-3D06-40A2-8E2E-7563942472F1}" type="presOf" srcId="{F659C362-54A4-4B40-8F32-F19B5B182C72}" destId="{974B5F06-82B7-4FB1-A6E3-5713807AA24A}" srcOrd="0" destOrd="0" presId="urn:microsoft.com/office/officeart/2018/2/layout/IconVerticalSolidList"/>
    <dgm:cxn modelId="{723662DB-43EA-4779-9041-2DC1187DF0C8}" srcId="{F659C362-54A4-4B40-8F32-F19B5B182C72}" destId="{1C78E111-F4B8-43E1-8433-1CB7E5F6F6EE}" srcOrd="1" destOrd="0" parTransId="{148571B3-B7F2-4F26-8626-4DB3707389AC}" sibTransId="{460D0C46-318C-4FBE-8AE3-3FE8EE56A740}"/>
    <dgm:cxn modelId="{F1CA35F9-A186-421F-ABDA-FC9940B39CE6}" srcId="{F659C362-54A4-4B40-8F32-F19B5B182C72}" destId="{C76343D8-6EFA-4BDA-B5F7-BC6D41F35A50}" srcOrd="0" destOrd="0" parTransId="{9AE0C578-D108-404D-93EA-2FB0A247B7DB}" sibTransId="{5C67F007-C597-42BB-AAAB-466AC63A5C1C}"/>
    <dgm:cxn modelId="{FC2A7FF9-4A89-436D-8CBF-D2EA581A5185}" type="presParOf" srcId="{974B5F06-82B7-4FB1-A6E3-5713807AA24A}" destId="{5D0CCCF1-0937-45DE-BF2C-6B575F0BC2EC}" srcOrd="0" destOrd="0" presId="urn:microsoft.com/office/officeart/2018/2/layout/IconVerticalSolidList"/>
    <dgm:cxn modelId="{69016C9B-7CF1-4AF8-8C7A-7B3E1D8023DA}" type="presParOf" srcId="{5D0CCCF1-0937-45DE-BF2C-6B575F0BC2EC}" destId="{4F89ED67-D40E-4BE0-9141-702BEAF27F56}" srcOrd="0" destOrd="0" presId="urn:microsoft.com/office/officeart/2018/2/layout/IconVerticalSolidList"/>
    <dgm:cxn modelId="{E19CED40-20C0-46B4-BC25-A4620FBAAB91}" type="presParOf" srcId="{5D0CCCF1-0937-45DE-BF2C-6B575F0BC2EC}" destId="{6A5463EC-FC24-48E0-A258-31FD2D8C4DEE}" srcOrd="1" destOrd="0" presId="urn:microsoft.com/office/officeart/2018/2/layout/IconVerticalSolidList"/>
    <dgm:cxn modelId="{731A94AE-6A9A-4402-9586-B3ABDDCB2AB6}" type="presParOf" srcId="{5D0CCCF1-0937-45DE-BF2C-6B575F0BC2EC}" destId="{BAB07AE1-038B-49B6-A6EC-8B71FDE2BD81}" srcOrd="2" destOrd="0" presId="urn:microsoft.com/office/officeart/2018/2/layout/IconVerticalSolidList"/>
    <dgm:cxn modelId="{548B2FD7-CAAD-4AA4-B83B-4EEA10A87ABD}" type="presParOf" srcId="{5D0CCCF1-0937-45DE-BF2C-6B575F0BC2EC}" destId="{CCE42D88-F86A-4930-A24E-E0E6B2DF85C7}" srcOrd="3" destOrd="0" presId="urn:microsoft.com/office/officeart/2018/2/layout/IconVerticalSolidList"/>
    <dgm:cxn modelId="{03976A00-436B-4E4D-A27F-13944056B9A4}" type="presParOf" srcId="{974B5F06-82B7-4FB1-A6E3-5713807AA24A}" destId="{28049FDC-0FC9-4951-8727-23B95199C45F}" srcOrd="1" destOrd="0" presId="urn:microsoft.com/office/officeart/2018/2/layout/IconVerticalSolidList"/>
    <dgm:cxn modelId="{1F781980-0B56-46AA-91CE-81B18459979D}" type="presParOf" srcId="{974B5F06-82B7-4FB1-A6E3-5713807AA24A}" destId="{AD986667-CEE4-4D17-B7C3-ED5DB9ADCBED}" srcOrd="2" destOrd="0" presId="urn:microsoft.com/office/officeart/2018/2/layout/IconVerticalSolidList"/>
    <dgm:cxn modelId="{816285FD-4F2A-496C-9683-7C7430D3FA1E}" type="presParOf" srcId="{AD986667-CEE4-4D17-B7C3-ED5DB9ADCBED}" destId="{FE667AF5-9A4F-4595-8E3C-EBCDF4DDEADA}" srcOrd="0" destOrd="0" presId="urn:microsoft.com/office/officeart/2018/2/layout/IconVerticalSolidList"/>
    <dgm:cxn modelId="{09F91D6C-FE1E-4158-870E-122A7386BF53}" type="presParOf" srcId="{AD986667-CEE4-4D17-B7C3-ED5DB9ADCBED}" destId="{4DF2351C-B513-47E3-9682-5DDD6AB90DEE}" srcOrd="1" destOrd="0" presId="urn:microsoft.com/office/officeart/2018/2/layout/IconVerticalSolidList"/>
    <dgm:cxn modelId="{81AC3433-3CFB-4A5F-9A93-9482D0904E2C}" type="presParOf" srcId="{AD986667-CEE4-4D17-B7C3-ED5DB9ADCBED}" destId="{CB1AA7F4-D051-4690-8558-1E64B06114D5}" srcOrd="2" destOrd="0" presId="urn:microsoft.com/office/officeart/2018/2/layout/IconVerticalSolidList"/>
    <dgm:cxn modelId="{DD4AA616-5BB8-4A68-9A07-CE26E45CF6E1}" type="presParOf" srcId="{AD986667-CEE4-4D17-B7C3-ED5DB9ADCBED}" destId="{4A6F7781-5B10-42C6-B4CB-B4F9F654D3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586AF3-520A-4D79-B216-F14F24279F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A8C59D-BC42-4393-9CF1-7F5F64CCA000}">
      <dgm:prSet custT="1"/>
      <dgm:spPr/>
      <dgm:t>
        <a:bodyPr/>
        <a:lstStyle/>
        <a:p>
          <a:pPr>
            <a:lnSpc>
              <a:spcPct val="100000"/>
            </a:lnSpc>
          </a:pPr>
          <a:r>
            <a:rPr lang="en-US" sz="3200"/>
            <a:t>Originality in machine performance</a:t>
          </a:r>
        </a:p>
      </dgm:t>
    </dgm:pt>
    <dgm:pt modelId="{676F0117-4C9E-48B1-AF9E-FC838C8AC1FA}" type="parTrans" cxnId="{E1B454A9-B66E-483D-9217-407D54C9CF07}">
      <dgm:prSet/>
      <dgm:spPr/>
      <dgm:t>
        <a:bodyPr/>
        <a:lstStyle/>
        <a:p>
          <a:endParaRPr lang="en-US"/>
        </a:p>
      </dgm:t>
    </dgm:pt>
    <dgm:pt modelId="{B62A1EE9-6CF0-4641-9136-A7A4593D717A}" type="sibTrans" cxnId="{E1B454A9-B66E-483D-9217-407D54C9CF07}">
      <dgm:prSet/>
      <dgm:spPr/>
      <dgm:t>
        <a:bodyPr/>
        <a:lstStyle/>
        <a:p>
          <a:endParaRPr lang="en-US"/>
        </a:p>
      </dgm:t>
    </dgm:pt>
    <dgm:pt modelId="{FD8A4236-5BDB-4048-B7B4-C06393CFE07D}">
      <dgm:prSet custT="1"/>
      <dgm:spPr/>
      <dgm:t>
        <a:bodyPr/>
        <a:lstStyle/>
        <a:p>
          <a:pPr>
            <a:lnSpc>
              <a:spcPct val="100000"/>
            </a:lnSpc>
          </a:pPr>
          <a:r>
            <a:rPr lang="en-US" sz="3200"/>
            <a:t>The process of invention or discovery</a:t>
          </a:r>
        </a:p>
      </dgm:t>
    </dgm:pt>
    <dgm:pt modelId="{E9A197C5-E349-4D28-9ADD-9174F4AFCD8E}" type="parTrans" cxnId="{835FE8CB-228B-4101-A6B7-29F3BED75A41}">
      <dgm:prSet/>
      <dgm:spPr/>
      <dgm:t>
        <a:bodyPr/>
        <a:lstStyle/>
        <a:p>
          <a:endParaRPr lang="en-US"/>
        </a:p>
      </dgm:t>
    </dgm:pt>
    <dgm:pt modelId="{D87FBD36-4C79-47AD-B566-E3061C378919}" type="sibTrans" cxnId="{835FE8CB-228B-4101-A6B7-29F3BED75A41}">
      <dgm:prSet/>
      <dgm:spPr/>
      <dgm:t>
        <a:bodyPr/>
        <a:lstStyle/>
        <a:p>
          <a:endParaRPr lang="en-US"/>
        </a:p>
      </dgm:t>
    </dgm:pt>
    <dgm:pt modelId="{BF83DDE0-2363-49A3-A121-A2B198CFC5E3}">
      <dgm:prSet custT="1"/>
      <dgm:spPr/>
      <dgm:t>
        <a:bodyPr/>
        <a:lstStyle/>
        <a:p>
          <a:pPr>
            <a:lnSpc>
              <a:spcPct val="100000"/>
            </a:lnSpc>
          </a:pPr>
          <a:r>
            <a:rPr lang="en-US" sz="3200"/>
            <a:t>The machine with randomness</a:t>
          </a:r>
        </a:p>
      </dgm:t>
    </dgm:pt>
    <dgm:pt modelId="{39810573-F623-4386-9B75-49187AB09CE6}" type="parTrans" cxnId="{FE7FD7E8-71A7-41A4-A9C7-0B27A57D14FA}">
      <dgm:prSet/>
      <dgm:spPr/>
      <dgm:t>
        <a:bodyPr/>
        <a:lstStyle/>
        <a:p>
          <a:endParaRPr lang="en-US"/>
        </a:p>
      </dgm:t>
    </dgm:pt>
    <dgm:pt modelId="{CF352D55-B289-45B7-875D-9B060D42BD6E}" type="sibTrans" cxnId="{FE7FD7E8-71A7-41A4-A9C7-0B27A57D14FA}">
      <dgm:prSet/>
      <dgm:spPr/>
      <dgm:t>
        <a:bodyPr/>
        <a:lstStyle/>
        <a:p>
          <a:endParaRPr lang="en-US"/>
        </a:p>
      </dgm:t>
    </dgm:pt>
    <dgm:pt modelId="{649ACF07-25DB-4923-A2B3-67BEA0426D26}" type="pres">
      <dgm:prSet presAssocID="{86586AF3-520A-4D79-B216-F14F24279FE8}" presName="root" presStyleCnt="0">
        <dgm:presLayoutVars>
          <dgm:dir/>
          <dgm:resizeHandles val="exact"/>
        </dgm:presLayoutVars>
      </dgm:prSet>
      <dgm:spPr/>
    </dgm:pt>
    <dgm:pt modelId="{1D913BE5-2C5E-40AB-9C58-9111ED478923}" type="pres">
      <dgm:prSet presAssocID="{08A8C59D-BC42-4393-9CF1-7F5F64CCA000}" presName="compNode" presStyleCnt="0"/>
      <dgm:spPr/>
    </dgm:pt>
    <dgm:pt modelId="{28AFE92A-F1C8-48C0-9D7F-934348AF6E39}" type="pres">
      <dgm:prSet presAssocID="{08A8C59D-BC42-4393-9CF1-7F5F64CCA000}" presName="bgRect" presStyleLbl="bgShp" presStyleIdx="0" presStyleCnt="3" custLinFactNeighborY="-5254"/>
      <dgm:spPr/>
    </dgm:pt>
    <dgm:pt modelId="{EBF992EC-6D0C-4A9D-BE5E-9EEE4C31E097}" type="pres">
      <dgm:prSet presAssocID="{08A8C59D-BC42-4393-9CF1-7F5F64CCA000}" presName="iconRect" presStyleLbl="node1" presStyleIdx="0" presStyleCnt="3" custLinFactNeighborX="8526" custLinFactNeighborY="-224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5A1972B7-8367-4CD3-AAF4-5F66EAA1AC23}" type="pres">
      <dgm:prSet presAssocID="{08A8C59D-BC42-4393-9CF1-7F5F64CCA000}" presName="spaceRect" presStyleCnt="0"/>
      <dgm:spPr/>
    </dgm:pt>
    <dgm:pt modelId="{2551DD10-BD9F-4F75-B29A-DEFF85D54B34}" type="pres">
      <dgm:prSet presAssocID="{08A8C59D-BC42-4393-9CF1-7F5F64CCA000}" presName="parTx" presStyleLbl="revTx" presStyleIdx="0" presStyleCnt="3" custLinFactNeighborX="448" custLinFactNeighborY="-43">
        <dgm:presLayoutVars>
          <dgm:chMax val="0"/>
          <dgm:chPref val="0"/>
        </dgm:presLayoutVars>
      </dgm:prSet>
      <dgm:spPr/>
    </dgm:pt>
    <dgm:pt modelId="{95F1EF4E-4B79-4BF1-8871-31F0AE0E5CF2}" type="pres">
      <dgm:prSet presAssocID="{B62A1EE9-6CF0-4641-9136-A7A4593D717A}" presName="sibTrans" presStyleCnt="0"/>
      <dgm:spPr/>
    </dgm:pt>
    <dgm:pt modelId="{5909F53A-1CDC-4E8A-B70E-2F5F4AE9D519}" type="pres">
      <dgm:prSet presAssocID="{FD8A4236-5BDB-4048-B7B4-C06393CFE07D}" presName="compNode" presStyleCnt="0"/>
      <dgm:spPr/>
    </dgm:pt>
    <dgm:pt modelId="{459234DE-9BFB-4B5B-8509-C7EB8EA7FEE8}" type="pres">
      <dgm:prSet presAssocID="{FD8A4236-5BDB-4048-B7B4-C06393CFE07D}" presName="bgRect" presStyleLbl="bgShp" presStyleIdx="1" presStyleCnt="3" custLinFactNeighborY="3361"/>
      <dgm:spPr/>
    </dgm:pt>
    <dgm:pt modelId="{01E7D684-76AB-4C74-9092-2D0D267483B5}" type="pres">
      <dgm:prSet presAssocID="{FD8A4236-5BDB-4048-B7B4-C06393CFE07D}" presName="iconRect" presStyleLbl="node1" presStyleIdx="1" presStyleCnt="3" custLinFactNeighborX="8526" custLinFactNeighborY="-1450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61BA158E-A3F6-46EE-88D3-4AC5469FA1BB}" type="pres">
      <dgm:prSet presAssocID="{FD8A4236-5BDB-4048-B7B4-C06393CFE07D}" presName="spaceRect" presStyleCnt="0"/>
      <dgm:spPr/>
    </dgm:pt>
    <dgm:pt modelId="{26AEFE6C-E360-4401-B85B-436441C24913}" type="pres">
      <dgm:prSet presAssocID="{FD8A4236-5BDB-4048-B7B4-C06393CFE07D}" presName="parTx" presStyleLbl="revTx" presStyleIdx="1" presStyleCnt="3" custLinFactNeighborX="448" custLinFactNeighborY="-1893">
        <dgm:presLayoutVars>
          <dgm:chMax val="0"/>
          <dgm:chPref val="0"/>
        </dgm:presLayoutVars>
      </dgm:prSet>
      <dgm:spPr/>
    </dgm:pt>
    <dgm:pt modelId="{57A733EA-0754-46A1-BC69-E6A28147C0B3}" type="pres">
      <dgm:prSet presAssocID="{D87FBD36-4C79-47AD-B566-E3061C378919}" presName="sibTrans" presStyleCnt="0"/>
      <dgm:spPr/>
    </dgm:pt>
    <dgm:pt modelId="{409E83DE-3D2A-46A4-A3ED-CBC6653A07C2}" type="pres">
      <dgm:prSet presAssocID="{BF83DDE0-2363-49A3-A121-A2B198CFC5E3}" presName="compNode" presStyleCnt="0"/>
      <dgm:spPr/>
    </dgm:pt>
    <dgm:pt modelId="{C4A23A55-D1D2-46AF-9D5C-0A3A70688576}" type="pres">
      <dgm:prSet presAssocID="{BF83DDE0-2363-49A3-A121-A2B198CFC5E3}" presName="bgRect" presStyleLbl="bgShp" presStyleIdx="2" presStyleCnt="3" custLinFactNeighborY="3361"/>
      <dgm:spPr/>
    </dgm:pt>
    <dgm:pt modelId="{F8FE3C21-46A7-41FA-A3C4-2803821B7B09}" type="pres">
      <dgm:prSet presAssocID="{BF83DDE0-2363-49A3-A121-A2B198CFC5E3}" presName="iconRect" presStyleLbl="node1" presStyleIdx="2" presStyleCnt="3" custLinFactNeighborX="36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F2FADC7A-8AB9-4650-9C51-493B3FFD44F5}" type="pres">
      <dgm:prSet presAssocID="{BF83DDE0-2363-49A3-A121-A2B198CFC5E3}" presName="spaceRect" presStyleCnt="0"/>
      <dgm:spPr/>
    </dgm:pt>
    <dgm:pt modelId="{48B6637D-0C57-498B-B89F-E8444F51CC13}" type="pres">
      <dgm:prSet presAssocID="{BF83DDE0-2363-49A3-A121-A2B198CFC5E3}" presName="parTx" presStyleLbl="revTx" presStyleIdx="2" presStyleCnt="3" custLinFactNeighborX="448" custLinFactNeighborY="-5254">
        <dgm:presLayoutVars>
          <dgm:chMax val="0"/>
          <dgm:chPref val="0"/>
        </dgm:presLayoutVars>
      </dgm:prSet>
      <dgm:spPr/>
    </dgm:pt>
  </dgm:ptLst>
  <dgm:cxnLst>
    <dgm:cxn modelId="{D0933617-C27B-451B-9C79-C4FB341644E4}" type="presOf" srcId="{08A8C59D-BC42-4393-9CF1-7F5F64CCA000}" destId="{2551DD10-BD9F-4F75-B29A-DEFF85D54B34}" srcOrd="0" destOrd="0" presId="urn:microsoft.com/office/officeart/2018/2/layout/IconVerticalSolidList"/>
    <dgm:cxn modelId="{39EC2125-78AA-498F-8976-436E5F96F5AA}" type="presOf" srcId="{86586AF3-520A-4D79-B216-F14F24279FE8}" destId="{649ACF07-25DB-4923-A2B3-67BEA0426D26}" srcOrd="0" destOrd="0" presId="urn:microsoft.com/office/officeart/2018/2/layout/IconVerticalSolidList"/>
    <dgm:cxn modelId="{40D62D32-39EC-4A43-AF5A-9316576C07AA}" type="presOf" srcId="{BF83DDE0-2363-49A3-A121-A2B198CFC5E3}" destId="{48B6637D-0C57-498B-B89F-E8444F51CC13}" srcOrd="0" destOrd="0" presId="urn:microsoft.com/office/officeart/2018/2/layout/IconVerticalSolidList"/>
    <dgm:cxn modelId="{40656C80-ED7C-4FE1-A1A9-B1F4FC21DBEE}" type="presOf" srcId="{FD8A4236-5BDB-4048-B7B4-C06393CFE07D}" destId="{26AEFE6C-E360-4401-B85B-436441C24913}" srcOrd="0" destOrd="0" presId="urn:microsoft.com/office/officeart/2018/2/layout/IconVerticalSolidList"/>
    <dgm:cxn modelId="{E1B454A9-B66E-483D-9217-407D54C9CF07}" srcId="{86586AF3-520A-4D79-B216-F14F24279FE8}" destId="{08A8C59D-BC42-4393-9CF1-7F5F64CCA000}" srcOrd="0" destOrd="0" parTransId="{676F0117-4C9E-48B1-AF9E-FC838C8AC1FA}" sibTransId="{B62A1EE9-6CF0-4641-9136-A7A4593D717A}"/>
    <dgm:cxn modelId="{835FE8CB-228B-4101-A6B7-29F3BED75A41}" srcId="{86586AF3-520A-4D79-B216-F14F24279FE8}" destId="{FD8A4236-5BDB-4048-B7B4-C06393CFE07D}" srcOrd="1" destOrd="0" parTransId="{E9A197C5-E349-4D28-9ADD-9174F4AFCD8E}" sibTransId="{D87FBD36-4C79-47AD-B566-E3061C378919}"/>
    <dgm:cxn modelId="{FE7FD7E8-71A7-41A4-A9C7-0B27A57D14FA}" srcId="{86586AF3-520A-4D79-B216-F14F24279FE8}" destId="{BF83DDE0-2363-49A3-A121-A2B198CFC5E3}" srcOrd="2" destOrd="0" parTransId="{39810573-F623-4386-9B75-49187AB09CE6}" sibTransId="{CF352D55-B289-45B7-875D-9B060D42BD6E}"/>
    <dgm:cxn modelId="{DCE1A39A-A1BC-46DD-B142-14539AF524D5}" type="presParOf" srcId="{649ACF07-25DB-4923-A2B3-67BEA0426D26}" destId="{1D913BE5-2C5E-40AB-9C58-9111ED478923}" srcOrd="0" destOrd="0" presId="urn:microsoft.com/office/officeart/2018/2/layout/IconVerticalSolidList"/>
    <dgm:cxn modelId="{D47E650C-3E8C-49D2-BA66-76562EEC810C}" type="presParOf" srcId="{1D913BE5-2C5E-40AB-9C58-9111ED478923}" destId="{28AFE92A-F1C8-48C0-9D7F-934348AF6E39}" srcOrd="0" destOrd="0" presId="urn:microsoft.com/office/officeart/2018/2/layout/IconVerticalSolidList"/>
    <dgm:cxn modelId="{649E0F3D-2D13-4597-8008-916A12A694BE}" type="presParOf" srcId="{1D913BE5-2C5E-40AB-9C58-9111ED478923}" destId="{EBF992EC-6D0C-4A9D-BE5E-9EEE4C31E097}" srcOrd="1" destOrd="0" presId="urn:microsoft.com/office/officeart/2018/2/layout/IconVerticalSolidList"/>
    <dgm:cxn modelId="{7C29D697-99C5-4F24-915C-884F57973D75}" type="presParOf" srcId="{1D913BE5-2C5E-40AB-9C58-9111ED478923}" destId="{5A1972B7-8367-4CD3-AAF4-5F66EAA1AC23}" srcOrd="2" destOrd="0" presId="urn:microsoft.com/office/officeart/2018/2/layout/IconVerticalSolidList"/>
    <dgm:cxn modelId="{4976027E-B0EA-4640-9EDB-29D7154145E2}" type="presParOf" srcId="{1D913BE5-2C5E-40AB-9C58-9111ED478923}" destId="{2551DD10-BD9F-4F75-B29A-DEFF85D54B34}" srcOrd="3" destOrd="0" presId="urn:microsoft.com/office/officeart/2018/2/layout/IconVerticalSolidList"/>
    <dgm:cxn modelId="{04724D16-1656-4C8E-9D7E-1F3B19B06F2C}" type="presParOf" srcId="{649ACF07-25DB-4923-A2B3-67BEA0426D26}" destId="{95F1EF4E-4B79-4BF1-8871-31F0AE0E5CF2}" srcOrd="1" destOrd="0" presId="urn:microsoft.com/office/officeart/2018/2/layout/IconVerticalSolidList"/>
    <dgm:cxn modelId="{B8404D6D-468E-4CA0-8532-DE781088D891}" type="presParOf" srcId="{649ACF07-25DB-4923-A2B3-67BEA0426D26}" destId="{5909F53A-1CDC-4E8A-B70E-2F5F4AE9D519}" srcOrd="2" destOrd="0" presId="urn:microsoft.com/office/officeart/2018/2/layout/IconVerticalSolidList"/>
    <dgm:cxn modelId="{7D4768F4-A193-4A8B-A8BD-644D91145D21}" type="presParOf" srcId="{5909F53A-1CDC-4E8A-B70E-2F5F4AE9D519}" destId="{459234DE-9BFB-4B5B-8509-C7EB8EA7FEE8}" srcOrd="0" destOrd="0" presId="urn:microsoft.com/office/officeart/2018/2/layout/IconVerticalSolidList"/>
    <dgm:cxn modelId="{EBA59F8C-B539-4256-971D-B1D12CB450F3}" type="presParOf" srcId="{5909F53A-1CDC-4E8A-B70E-2F5F4AE9D519}" destId="{01E7D684-76AB-4C74-9092-2D0D267483B5}" srcOrd="1" destOrd="0" presId="urn:microsoft.com/office/officeart/2018/2/layout/IconVerticalSolidList"/>
    <dgm:cxn modelId="{6A631882-7FAC-4F8B-89EE-A06C8141D7FC}" type="presParOf" srcId="{5909F53A-1CDC-4E8A-B70E-2F5F4AE9D519}" destId="{61BA158E-A3F6-46EE-88D3-4AC5469FA1BB}" srcOrd="2" destOrd="0" presId="urn:microsoft.com/office/officeart/2018/2/layout/IconVerticalSolidList"/>
    <dgm:cxn modelId="{F847E6F7-FDEA-4740-9BAC-D66D991CF757}" type="presParOf" srcId="{5909F53A-1CDC-4E8A-B70E-2F5F4AE9D519}" destId="{26AEFE6C-E360-4401-B85B-436441C24913}" srcOrd="3" destOrd="0" presId="urn:microsoft.com/office/officeart/2018/2/layout/IconVerticalSolidList"/>
    <dgm:cxn modelId="{DE3A49F6-675A-406B-8A8B-9301DC2D4CF6}" type="presParOf" srcId="{649ACF07-25DB-4923-A2B3-67BEA0426D26}" destId="{57A733EA-0754-46A1-BC69-E6A28147C0B3}" srcOrd="3" destOrd="0" presId="urn:microsoft.com/office/officeart/2018/2/layout/IconVerticalSolidList"/>
    <dgm:cxn modelId="{09B378D9-C2A3-4539-94F5-83C1082F3086}" type="presParOf" srcId="{649ACF07-25DB-4923-A2B3-67BEA0426D26}" destId="{409E83DE-3D2A-46A4-A3ED-CBC6653A07C2}" srcOrd="4" destOrd="0" presId="urn:microsoft.com/office/officeart/2018/2/layout/IconVerticalSolidList"/>
    <dgm:cxn modelId="{E129E9A3-550A-4391-8F47-9E439F07E45C}" type="presParOf" srcId="{409E83DE-3D2A-46A4-A3ED-CBC6653A07C2}" destId="{C4A23A55-D1D2-46AF-9D5C-0A3A70688576}" srcOrd="0" destOrd="0" presId="urn:microsoft.com/office/officeart/2018/2/layout/IconVerticalSolidList"/>
    <dgm:cxn modelId="{5204579E-1349-4DC6-A31A-F2013D9A0EC5}" type="presParOf" srcId="{409E83DE-3D2A-46A4-A3ED-CBC6653A07C2}" destId="{F8FE3C21-46A7-41FA-A3C4-2803821B7B09}" srcOrd="1" destOrd="0" presId="urn:microsoft.com/office/officeart/2018/2/layout/IconVerticalSolidList"/>
    <dgm:cxn modelId="{D2CEC062-2F5D-4C5F-902B-877B521DC4A5}" type="presParOf" srcId="{409E83DE-3D2A-46A4-A3ED-CBC6653A07C2}" destId="{F2FADC7A-8AB9-4650-9C51-493B3FFD44F5}" srcOrd="2" destOrd="0" presId="urn:microsoft.com/office/officeart/2018/2/layout/IconVerticalSolidList"/>
    <dgm:cxn modelId="{9E7F0206-BCDF-4498-8826-8DF2D617DDC2}" type="presParOf" srcId="{409E83DE-3D2A-46A4-A3ED-CBC6653A07C2}" destId="{48B6637D-0C57-498B-B89F-E8444F51CC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586AF3-520A-4D79-B216-F14F24279F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A8C59D-BC42-4393-9CF1-7F5F64CCA000}">
      <dgm:prSet custT="1"/>
      <dgm:spPr/>
      <dgm:t>
        <a:bodyPr/>
        <a:lstStyle/>
        <a:p>
          <a:pPr>
            <a:lnSpc>
              <a:spcPct val="100000"/>
            </a:lnSpc>
          </a:pPr>
          <a:r>
            <a:rPr lang="en-US" sz="3200"/>
            <a:t>Study the relation of language to intelligence</a:t>
          </a:r>
        </a:p>
      </dgm:t>
    </dgm:pt>
    <dgm:pt modelId="{676F0117-4C9E-48B1-AF9E-FC838C8AC1FA}" type="parTrans" cxnId="{E1B454A9-B66E-483D-9217-407D54C9CF07}">
      <dgm:prSet/>
      <dgm:spPr/>
      <dgm:t>
        <a:bodyPr/>
        <a:lstStyle/>
        <a:p>
          <a:endParaRPr lang="en-US"/>
        </a:p>
      </dgm:t>
    </dgm:pt>
    <dgm:pt modelId="{B62A1EE9-6CF0-4641-9136-A7A4593D717A}" type="sibTrans" cxnId="{E1B454A9-B66E-483D-9217-407D54C9CF07}">
      <dgm:prSet/>
      <dgm:spPr/>
      <dgm:t>
        <a:bodyPr/>
        <a:lstStyle/>
        <a:p>
          <a:endParaRPr lang="en-US"/>
        </a:p>
      </dgm:t>
    </dgm:pt>
    <dgm:pt modelId="{FD8A4236-5BDB-4048-B7B4-C06393CFE07D}">
      <dgm:prSet custT="1"/>
      <dgm:spPr/>
      <dgm:t>
        <a:bodyPr/>
        <a:lstStyle/>
        <a:p>
          <a:pPr>
            <a:lnSpc>
              <a:spcPct val="100000"/>
            </a:lnSpc>
          </a:pPr>
          <a:r>
            <a:rPr lang="en-US" sz="3200"/>
            <a:t>Construct an artificial language which a computer can use on problems requiring conjecture and self-reference </a:t>
          </a:r>
        </a:p>
      </dgm:t>
    </dgm:pt>
    <dgm:pt modelId="{E9A197C5-E349-4D28-9ADD-9174F4AFCD8E}" type="parTrans" cxnId="{835FE8CB-228B-4101-A6B7-29F3BED75A41}">
      <dgm:prSet/>
      <dgm:spPr/>
      <dgm:t>
        <a:bodyPr/>
        <a:lstStyle/>
        <a:p>
          <a:endParaRPr lang="en-US"/>
        </a:p>
      </dgm:t>
    </dgm:pt>
    <dgm:pt modelId="{D87FBD36-4C79-47AD-B566-E3061C378919}" type="sibTrans" cxnId="{835FE8CB-228B-4101-A6B7-29F3BED75A41}">
      <dgm:prSet/>
      <dgm:spPr/>
      <dgm:t>
        <a:bodyPr/>
        <a:lstStyle/>
        <a:p>
          <a:endParaRPr lang="en-US"/>
        </a:p>
      </dgm:t>
    </dgm:pt>
    <dgm:pt modelId="{BF83DDE0-2363-49A3-A121-A2B198CFC5E3}">
      <dgm:prSet custT="1"/>
      <dgm:spPr/>
      <dgm:t>
        <a:bodyPr/>
        <a:lstStyle/>
        <a:p>
          <a:pPr>
            <a:lnSpc>
              <a:spcPct val="100000"/>
            </a:lnSpc>
          </a:pPr>
          <a:r>
            <a:rPr lang="en-US" sz="3200"/>
            <a:t>Using this language might be possible to program a machine to learn to play games well and to do other tasks  </a:t>
          </a:r>
        </a:p>
      </dgm:t>
    </dgm:pt>
    <dgm:pt modelId="{39810573-F623-4386-9B75-49187AB09CE6}" type="parTrans" cxnId="{FE7FD7E8-71A7-41A4-A9C7-0B27A57D14FA}">
      <dgm:prSet/>
      <dgm:spPr/>
      <dgm:t>
        <a:bodyPr/>
        <a:lstStyle/>
        <a:p>
          <a:endParaRPr lang="en-US"/>
        </a:p>
      </dgm:t>
    </dgm:pt>
    <dgm:pt modelId="{CF352D55-B289-45B7-875D-9B060D42BD6E}" type="sibTrans" cxnId="{FE7FD7E8-71A7-41A4-A9C7-0B27A57D14FA}">
      <dgm:prSet/>
      <dgm:spPr/>
      <dgm:t>
        <a:bodyPr/>
        <a:lstStyle/>
        <a:p>
          <a:endParaRPr lang="en-US"/>
        </a:p>
      </dgm:t>
    </dgm:pt>
    <dgm:pt modelId="{649ACF07-25DB-4923-A2B3-67BEA0426D26}" type="pres">
      <dgm:prSet presAssocID="{86586AF3-520A-4D79-B216-F14F24279FE8}" presName="root" presStyleCnt="0">
        <dgm:presLayoutVars>
          <dgm:dir/>
          <dgm:resizeHandles val="exact"/>
        </dgm:presLayoutVars>
      </dgm:prSet>
      <dgm:spPr/>
    </dgm:pt>
    <dgm:pt modelId="{1D913BE5-2C5E-40AB-9C58-9111ED478923}" type="pres">
      <dgm:prSet presAssocID="{08A8C59D-BC42-4393-9CF1-7F5F64CCA000}" presName="compNode" presStyleCnt="0"/>
      <dgm:spPr/>
    </dgm:pt>
    <dgm:pt modelId="{28AFE92A-F1C8-48C0-9D7F-934348AF6E39}" type="pres">
      <dgm:prSet presAssocID="{08A8C59D-BC42-4393-9CF1-7F5F64CCA000}" presName="bgRect" presStyleLbl="bgShp" presStyleIdx="0" presStyleCnt="3" custLinFactNeighborY="-5254"/>
      <dgm:spPr/>
    </dgm:pt>
    <dgm:pt modelId="{EBF992EC-6D0C-4A9D-BE5E-9EEE4C31E097}" type="pres">
      <dgm:prSet presAssocID="{08A8C59D-BC42-4393-9CF1-7F5F64CCA000}" presName="iconRect" presStyleLbl="node1" presStyleIdx="0" presStyleCnt="3" custLinFactNeighborX="8526" custLinFactNeighborY="-224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5A1972B7-8367-4CD3-AAF4-5F66EAA1AC23}" type="pres">
      <dgm:prSet presAssocID="{08A8C59D-BC42-4393-9CF1-7F5F64CCA000}" presName="spaceRect" presStyleCnt="0"/>
      <dgm:spPr/>
    </dgm:pt>
    <dgm:pt modelId="{2551DD10-BD9F-4F75-B29A-DEFF85D54B34}" type="pres">
      <dgm:prSet presAssocID="{08A8C59D-BC42-4393-9CF1-7F5F64CCA000}" presName="parTx" presStyleLbl="revTx" presStyleIdx="0" presStyleCnt="3" custLinFactNeighborX="448" custLinFactNeighborY="-43">
        <dgm:presLayoutVars>
          <dgm:chMax val="0"/>
          <dgm:chPref val="0"/>
        </dgm:presLayoutVars>
      </dgm:prSet>
      <dgm:spPr/>
    </dgm:pt>
    <dgm:pt modelId="{95F1EF4E-4B79-4BF1-8871-31F0AE0E5CF2}" type="pres">
      <dgm:prSet presAssocID="{B62A1EE9-6CF0-4641-9136-A7A4593D717A}" presName="sibTrans" presStyleCnt="0"/>
      <dgm:spPr/>
    </dgm:pt>
    <dgm:pt modelId="{5909F53A-1CDC-4E8A-B70E-2F5F4AE9D519}" type="pres">
      <dgm:prSet presAssocID="{FD8A4236-5BDB-4048-B7B4-C06393CFE07D}" presName="compNode" presStyleCnt="0"/>
      <dgm:spPr/>
    </dgm:pt>
    <dgm:pt modelId="{459234DE-9BFB-4B5B-8509-C7EB8EA7FEE8}" type="pres">
      <dgm:prSet presAssocID="{FD8A4236-5BDB-4048-B7B4-C06393CFE07D}" presName="bgRect" presStyleLbl="bgShp" presStyleIdx="1" presStyleCnt="3" custLinFactNeighborY="3361"/>
      <dgm:spPr/>
    </dgm:pt>
    <dgm:pt modelId="{01E7D684-76AB-4C74-9092-2D0D267483B5}" type="pres">
      <dgm:prSet presAssocID="{FD8A4236-5BDB-4048-B7B4-C06393CFE07D}" presName="iconRect" presStyleLbl="node1" presStyleIdx="1" presStyleCnt="3" custLinFactNeighborX="8526" custLinFactNeighborY="-1450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61BA158E-A3F6-46EE-88D3-4AC5469FA1BB}" type="pres">
      <dgm:prSet presAssocID="{FD8A4236-5BDB-4048-B7B4-C06393CFE07D}" presName="spaceRect" presStyleCnt="0"/>
      <dgm:spPr/>
    </dgm:pt>
    <dgm:pt modelId="{26AEFE6C-E360-4401-B85B-436441C24913}" type="pres">
      <dgm:prSet presAssocID="{FD8A4236-5BDB-4048-B7B4-C06393CFE07D}" presName="parTx" presStyleLbl="revTx" presStyleIdx="1" presStyleCnt="3" custLinFactNeighborX="448" custLinFactNeighborY="-1893">
        <dgm:presLayoutVars>
          <dgm:chMax val="0"/>
          <dgm:chPref val="0"/>
        </dgm:presLayoutVars>
      </dgm:prSet>
      <dgm:spPr/>
    </dgm:pt>
    <dgm:pt modelId="{57A733EA-0754-46A1-BC69-E6A28147C0B3}" type="pres">
      <dgm:prSet presAssocID="{D87FBD36-4C79-47AD-B566-E3061C378919}" presName="sibTrans" presStyleCnt="0"/>
      <dgm:spPr/>
    </dgm:pt>
    <dgm:pt modelId="{409E83DE-3D2A-46A4-A3ED-CBC6653A07C2}" type="pres">
      <dgm:prSet presAssocID="{BF83DDE0-2363-49A3-A121-A2B198CFC5E3}" presName="compNode" presStyleCnt="0"/>
      <dgm:spPr/>
    </dgm:pt>
    <dgm:pt modelId="{C4A23A55-D1D2-46AF-9D5C-0A3A70688576}" type="pres">
      <dgm:prSet presAssocID="{BF83DDE0-2363-49A3-A121-A2B198CFC5E3}" presName="bgRect" presStyleLbl="bgShp" presStyleIdx="2" presStyleCnt="3" custLinFactNeighborY="3361"/>
      <dgm:spPr/>
    </dgm:pt>
    <dgm:pt modelId="{F8FE3C21-46A7-41FA-A3C4-2803821B7B09}" type="pres">
      <dgm:prSet presAssocID="{BF83DDE0-2363-49A3-A121-A2B198CFC5E3}" presName="iconRect" presStyleLbl="node1" presStyleIdx="2" presStyleCnt="3" custLinFactNeighborX="36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F2FADC7A-8AB9-4650-9C51-493B3FFD44F5}" type="pres">
      <dgm:prSet presAssocID="{BF83DDE0-2363-49A3-A121-A2B198CFC5E3}" presName="spaceRect" presStyleCnt="0"/>
      <dgm:spPr/>
    </dgm:pt>
    <dgm:pt modelId="{48B6637D-0C57-498B-B89F-E8444F51CC13}" type="pres">
      <dgm:prSet presAssocID="{BF83DDE0-2363-49A3-A121-A2B198CFC5E3}" presName="parTx" presStyleLbl="revTx" presStyleIdx="2" presStyleCnt="3" custLinFactNeighborX="448" custLinFactNeighborY="-5254">
        <dgm:presLayoutVars>
          <dgm:chMax val="0"/>
          <dgm:chPref val="0"/>
        </dgm:presLayoutVars>
      </dgm:prSet>
      <dgm:spPr/>
    </dgm:pt>
  </dgm:ptLst>
  <dgm:cxnLst>
    <dgm:cxn modelId="{D0933617-C27B-451B-9C79-C4FB341644E4}" type="presOf" srcId="{08A8C59D-BC42-4393-9CF1-7F5F64CCA000}" destId="{2551DD10-BD9F-4F75-B29A-DEFF85D54B34}" srcOrd="0" destOrd="0" presId="urn:microsoft.com/office/officeart/2018/2/layout/IconVerticalSolidList"/>
    <dgm:cxn modelId="{39EC2125-78AA-498F-8976-436E5F96F5AA}" type="presOf" srcId="{86586AF3-520A-4D79-B216-F14F24279FE8}" destId="{649ACF07-25DB-4923-A2B3-67BEA0426D26}" srcOrd="0" destOrd="0" presId="urn:microsoft.com/office/officeart/2018/2/layout/IconVerticalSolidList"/>
    <dgm:cxn modelId="{40D62D32-39EC-4A43-AF5A-9316576C07AA}" type="presOf" srcId="{BF83DDE0-2363-49A3-A121-A2B198CFC5E3}" destId="{48B6637D-0C57-498B-B89F-E8444F51CC13}" srcOrd="0" destOrd="0" presId="urn:microsoft.com/office/officeart/2018/2/layout/IconVerticalSolidList"/>
    <dgm:cxn modelId="{40656C80-ED7C-4FE1-A1A9-B1F4FC21DBEE}" type="presOf" srcId="{FD8A4236-5BDB-4048-B7B4-C06393CFE07D}" destId="{26AEFE6C-E360-4401-B85B-436441C24913}" srcOrd="0" destOrd="0" presId="urn:microsoft.com/office/officeart/2018/2/layout/IconVerticalSolidList"/>
    <dgm:cxn modelId="{E1B454A9-B66E-483D-9217-407D54C9CF07}" srcId="{86586AF3-520A-4D79-B216-F14F24279FE8}" destId="{08A8C59D-BC42-4393-9CF1-7F5F64CCA000}" srcOrd="0" destOrd="0" parTransId="{676F0117-4C9E-48B1-AF9E-FC838C8AC1FA}" sibTransId="{B62A1EE9-6CF0-4641-9136-A7A4593D717A}"/>
    <dgm:cxn modelId="{835FE8CB-228B-4101-A6B7-29F3BED75A41}" srcId="{86586AF3-520A-4D79-B216-F14F24279FE8}" destId="{FD8A4236-5BDB-4048-B7B4-C06393CFE07D}" srcOrd="1" destOrd="0" parTransId="{E9A197C5-E349-4D28-9ADD-9174F4AFCD8E}" sibTransId="{D87FBD36-4C79-47AD-B566-E3061C378919}"/>
    <dgm:cxn modelId="{FE7FD7E8-71A7-41A4-A9C7-0B27A57D14FA}" srcId="{86586AF3-520A-4D79-B216-F14F24279FE8}" destId="{BF83DDE0-2363-49A3-A121-A2B198CFC5E3}" srcOrd="2" destOrd="0" parTransId="{39810573-F623-4386-9B75-49187AB09CE6}" sibTransId="{CF352D55-B289-45B7-875D-9B060D42BD6E}"/>
    <dgm:cxn modelId="{DCE1A39A-A1BC-46DD-B142-14539AF524D5}" type="presParOf" srcId="{649ACF07-25DB-4923-A2B3-67BEA0426D26}" destId="{1D913BE5-2C5E-40AB-9C58-9111ED478923}" srcOrd="0" destOrd="0" presId="urn:microsoft.com/office/officeart/2018/2/layout/IconVerticalSolidList"/>
    <dgm:cxn modelId="{D47E650C-3E8C-49D2-BA66-76562EEC810C}" type="presParOf" srcId="{1D913BE5-2C5E-40AB-9C58-9111ED478923}" destId="{28AFE92A-F1C8-48C0-9D7F-934348AF6E39}" srcOrd="0" destOrd="0" presId="urn:microsoft.com/office/officeart/2018/2/layout/IconVerticalSolidList"/>
    <dgm:cxn modelId="{649E0F3D-2D13-4597-8008-916A12A694BE}" type="presParOf" srcId="{1D913BE5-2C5E-40AB-9C58-9111ED478923}" destId="{EBF992EC-6D0C-4A9D-BE5E-9EEE4C31E097}" srcOrd="1" destOrd="0" presId="urn:microsoft.com/office/officeart/2018/2/layout/IconVerticalSolidList"/>
    <dgm:cxn modelId="{7C29D697-99C5-4F24-915C-884F57973D75}" type="presParOf" srcId="{1D913BE5-2C5E-40AB-9C58-9111ED478923}" destId="{5A1972B7-8367-4CD3-AAF4-5F66EAA1AC23}" srcOrd="2" destOrd="0" presId="urn:microsoft.com/office/officeart/2018/2/layout/IconVerticalSolidList"/>
    <dgm:cxn modelId="{4976027E-B0EA-4640-9EDB-29D7154145E2}" type="presParOf" srcId="{1D913BE5-2C5E-40AB-9C58-9111ED478923}" destId="{2551DD10-BD9F-4F75-B29A-DEFF85D54B34}" srcOrd="3" destOrd="0" presId="urn:microsoft.com/office/officeart/2018/2/layout/IconVerticalSolidList"/>
    <dgm:cxn modelId="{04724D16-1656-4C8E-9D7E-1F3B19B06F2C}" type="presParOf" srcId="{649ACF07-25DB-4923-A2B3-67BEA0426D26}" destId="{95F1EF4E-4B79-4BF1-8871-31F0AE0E5CF2}" srcOrd="1" destOrd="0" presId="urn:microsoft.com/office/officeart/2018/2/layout/IconVerticalSolidList"/>
    <dgm:cxn modelId="{B8404D6D-468E-4CA0-8532-DE781088D891}" type="presParOf" srcId="{649ACF07-25DB-4923-A2B3-67BEA0426D26}" destId="{5909F53A-1CDC-4E8A-B70E-2F5F4AE9D519}" srcOrd="2" destOrd="0" presId="urn:microsoft.com/office/officeart/2018/2/layout/IconVerticalSolidList"/>
    <dgm:cxn modelId="{7D4768F4-A193-4A8B-A8BD-644D91145D21}" type="presParOf" srcId="{5909F53A-1CDC-4E8A-B70E-2F5F4AE9D519}" destId="{459234DE-9BFB-4B5B-8509-C7EB8EA7FEE8}" srcOrd="0" destOrd="0" presId="urn:microsoft.com/office/officeart/2018/2/layout/IconVerticalSolidList"/>
    <dgm:cxn modelId="{EBA59F8C-B539-4256-971D-B1D12CB450F3}" type="presParOf" srcId="{5909F53A-1CDC-4E8A-B70E-2F5F4AE9D519}" destId="{01E7D684-76AB-4C74-9092-2D0D267483B5}" srcOrd="1" destOrd="0" presId="urn:microsoft.com/office/officeart/2018/2/layout/IconVerticalSolidList"/>
    <dgm:cxn modelId="{6A631882-7FAC-4F8B-89EE-A06C8141D7FC}" type="presParOf" srcId="{5909F53A-1CDC-4E8A-B70E-2F5F4AE9D519}" destId="{61BA158E-A3F6-46EE-88D3-4AC5469FA1BB}" srcOrd="2" destOrd="0" presId="urn:microsoft.com/office/officeart/2018/2/layout/IconVerticalSolidList"/>
    <dgm:cxn modelId="{F847E6F7-FDEA-4740-9BAC-D66D991CF757}" type="presParOf" srcId="{5909F53A-1CDC-4E8A-B70E-2F5F4AE9D519}" destId="{26AEFE6C-E360-4401-B85B-436441C24913}" srcOrd="3" destOrd="0" presId="urn:microsoft.com/office/officeart/2018/2/layout/IconVerticalSolidList"/>
    <dgm:cxn modelId="{DE3A49F6-675A-406B-8A8B-9301DC2D4CF6}" type="presParOf" srcId="{649ACF07-25DB-4923-A2B3-67BEA0426D26}" destId="{57A733EA-0754-46A1-BC69-E6A28147C0B3}" srcOrd="3" destOrd="0" presId="urn:microsoft.com/office/officeart/2018/2/layout/IconVerticalSolidList"/>
    <dgm:cxn modelId="{09B378D9-C2A3-4539-94F5-83C1082F3086}" type="presParOf" srcId="{649ACF07-25DB-4923-A2B3-67BEA0426D26}" destId="{409E83DE-3D2A-46A4-A3ED-CBC6653A07C2}" srcOrd="4" destOrd="0" presId="urn:microsoft.com/office/officeart/2018/2/layout/IconVerticalSolidList"/>
    <dgm:cxn modelId="{E129E9A3-550A-4391-8F47-9E439F07E45C}" type="presParOf" srcId="{409E83DE-3D2A-46A4-A3ED-CBC6653A07C2}" destId="{C4A23A55-D1D2-46AF-9D5C-0A3A70688576}" srcOrd="0" destOrd="0" presId="urn:microsoft.com/office/officeart/2018/2/layout/IconVerticalSolidList"/>
    <dgm:cxn modelId="{5204579E-1349-4DC6-A31A-F2013D9A0EC5}" type="presParOf" srcId="{409E83DE-3D2A-46A4-A3ED-CBC6653A07C2}" destId="{F8FE3C21-46A7-41FA-A3C4-2803821B7B09}" srcOrd="1" destOrd="0" presId="urn:microsoft.com/office/officeart/2018/2/layout/IconVerticalSolidList"/>
    <dgm:cxn modelId="{D2CEC062-2F5D-4C5F-902B-877B521DC4A5}" type="presParOf" srcId="{409E83DE-3D2A-46A4-A3ED-CBC6653A07C2}" destId="{F2FADC7A-8AB9-4650-9C51-493B3FFD44F5}" srcOrd="2" destOrd="0" presId="urn:microsoft.com/office/officeart/2018/2/layout/IconVerticalSolidList"/>
    <dgm:cxn modelId="{9E7F0206-BCDF-4498-8826-8DF2D617DDC2}" type="presParOf" srcId="{409E83DE-3D2A-46A4-A3ED-CBC6653A07C2}" destId="{48B6637D-0C57-498B-B89F-E8444F51CC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A34553-7356-4D84-A962-5D8546AF4C5F}"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CY"/>
        </a:p>
      </dgm:t>
    </dgm:pt>
    <dgm:pt modelId="{CAC335F2-1551-4FA9-9227-D1F00FF99DA6}">
      <dgm:prSet phldrT="[Text]" custT="1"/>
      <dgm:spPr/>
      <dgm:t>
        <a:bodyPr/>
        <a:lstStyle/>
        <a:p>
          <a:r>
            <a:rPr lang="en-US" sz="2800" b="1"/>
            <a:t>Data</a:t>
          </a:r>
          <a:endParaRPr lang="en-CY" sz="2800" b="1"/>
        </a:p>
      </dgm:t>
    </dgm:pt>
    <dgm:pt modelId="{98C9D255-948A-4AE3-A9A7-587099F262CA}" type="parTrans" cxnId="{A6EA1A55-3DE8-4992-A1A7-556561A45F6A}">
      <dgm:prSet/>
      <dgm:spPr/>
      <dgm:t>
        <a:bodyPr/>
        <a:lstStyle/>
        <a:p>
          <a:endParaRPr lang="en-CY" sz="2800" b="1"/>
        </a:p>
      </dgm:t>
    </dgm:pt>
    <dgm:pt modelId="{786FEDFE-CCB3-43AC-AA4C-AB681FC57D5B}" type="sibTrans" cxnId="{A6EA1A55-3DE8-4992-A1A7-556561A45F6A}">
      <dgm:prSet/>
      <dgm:spPr/>
      <dgm:t>
        <a:bodyPr/>
        <a:lstStyle/>
        <a:p>
          <a:endParaRPr lang="en-CY" sz="2800" b="1"/>
        </a:p>
      </dgm:t>
    </dgm:pt>
    <dgm:pt modelId="{BE396F3D-1DAE-4506-9994-E7D3427B563A}">
      <dgm:prSet phldrT="[Text]" custT="1"/>
      <dgm:spPr/>
      <dgm:t>
        <a:bodyPr/>
        <a:lstStyle/>
        <a:p>
          <a:r>
            <a:rPr lang="en-US" sz="2800" b="1"/>
            <a:t>Algorithms</a:t>
          </a:r>
          <a:endParaRPr lang="en-CY" sz="2800" b="1"/>
        </a:p>
      </dgm:t>
    </dgm:pt>
    <dgm:pt modelId="{A7D78E8A-F471-4CA4-910F-75513D89600A}" type="parTrans" cxnId="{2D39EB60-CAE5-4958-BE95-842B52475D6D}">
      <dgm:prSet/>
      <dgm:spPr/>
      <dgm:t>
        <a:bodyPr/>
        <a:lstStyle/>
        <a:p>
          <a:endParaRPr lang="en-CY" sz="2800" b="1"/>
        </a:p>
      </dgm:t>
    </dgm:pt>
    <dgm:pt modelId="{2DFD1C93-18EB-4519-A8AB-0276DCA200F3}" type="sibTrans" cxnId="{2D39EB60-CAE5-4958-BE95-842B52475D6D}">
      <dgm:prSet/>
      <dgm:spPr/>
      <dgm:t>
        <a:bodyPr/>
        <a:lstStyle/>
        <a:p>
          <a:endParaRPr lang="en-CY" sz="2800" b="1"/>
        </a:p>
      </dgm:t>
    </dgm:pt>
    <dgm:pt modelId="{C4B47148-589F-4CE5-AE45-1C8BBD379973}">
      <dgm:prSet phldrT="[Text]" custT="1"/>
      <dgm:spPr>
        <a:solidFill>
          <a:schemeClr val="bg1"/>
        </a:solidFill>
      </dgm:spPr>
      <dgm:t>
        <a:bodyPr/>
        <a:lstStyle/>
        <a:p>
          <a:endParaRPr lang="en-US" sz="2800" b="1">
            <a:solidFill>
              <a:schemeClr val="tx1"/>
            </a:solidFill>
          </a:endParaRPr>
        </a:p>
        <a:p>
          <a:r>
            <a:rPr lang="en-US" sz="2400" b="1">
              <a:solidFill>
                <a:srgbClr val="FF2D64"/>
              </a:solidFill>
            </a:rPr>
            <a:t>High Performance Intelligent Systems</a:t>
          </a:r>
          <a:endParaRPr lang="en-CY" sz="2400" b="1">
            <a:solidFill>
              <a:srgbClr val="FF2D64"/>
            </a:solidFill>
          </a:endParaRPr>
        </a:p>
      </dgm:t>
    </dgm:pt>
    <dgm:pt modelId="{9FF0A902-3D72-4ED7-BBBB-0DEACFB22B75}" type="parTrans" cxnId="{05DDF336-8FBF-493F-8047-088CF950C60A}">
      <dgm:prSet/>
      <dgm:spPr/>
      <dgm:t>
        <a:bodyPr/>
        <a:lstStyle/>
        <a:p>
          <a:endParaRPr lang="en-CY" sz="2800" b="1"/>
        </a:p>
      </dgm:t>
    </dgm:pt>
    <dgm:pt modelId="{7C402A78-38DC-48E5-A0AF-A9968F6807E9}" type="sibTrans" cxnId="{05DDF336-8FBF-493F-8047-088CF950C60A}">
      <dgm:prSet/>
      <dgm:spPr/>
      <dgm:t>
        <a:bodyPr/>
        <a:lstStyle/>
        <a:p>
          <a:endParaRPr lang="en-CY" sz="2800" b="1"/>
        </a:p>
      </dgm:t>
    </dgm:pt>
    <dgm:pt modelId="{0B39A804-E232-4F82-9DDB-F5B2561A21F6}">
      <dgm:prSet phldrT="[Text]" custT="1"/>
      <dgm:spPr/>
      <dgm:t>
        <a:bodyPr/>
        <a:lstStyle/>
        <a:p>
          <a:r>
            <a:rPr lang="en-US" sz="2400" b="1"/>
            <a:t>Computation Power (HPC, cloud)</a:t>
          </a:r>
          <a:endParaRPr lang="en-CY" sz="2400" b="1"/>
        </a:p>
      </dgm:t>
    </dgm:pt>
    <dgm:pt modelId="{74E1FC1C-4C77-408A-A5EF-F5655A7AE97E}" type="parTrans" cxnId="{114E8F23-DEA5-4CA5-8653-8213E4B8E41A}">
      <dgm:prSet/>
      <dgm:spPr/>
      <dgm:t>
        <a:bodyPr/>
        <a:lstStyle/>
        <a:p>
          <a:endParaRPr lang="en-CY" sz="2800" b="1"/>
        </a:p>
      </dgm:t>
    </dgm:pt>
    <dgm:pt modelId="{5E2FD064-9BC8-4F99-ADF8-4B58872F2274}" type="sibTrans" cxnId="{114E8F23-DEA5-4CA5-8653-8213E4B8E41A}">
      <dgm:prSet/>
      <dgm:spPr/>
      <dgm:t>
        <a:bodyPr/>
        <a:lstStyle/>
        <a:p>
          <a:endParaRPr lang="en-CY" sz="2800" b="1"/>
        </a:p>
      </dgm:t>
    </dgm:pt>
    <dgm:pt modelId="{3E75CAAF-B8E8-464D-A7F3-991F57871F2E}" type="pres">
      <dgm:prSet presAssocID="{E7A34553-7356-4D84-A962-5D8546AF4C5F}" presName="compositeShape" presStyleCnt="0">
        <dgm:presLayoutVars>
          <dgm:chMax val="9"/>
          <dgm:dir/>
          <dgm:resizeHandles val="exact"/>
        </dgm:presLayoutVars>
      </dgm:prSet>
      <dgm:spPr/>
    </dgm:pt>
    <dgm:pt modelId="{1F1C1538-6045-4CA1-9E75-A90BCA190820}" type="pres">
      <dgm:prSet presAssocID="{E7A34553-7356-4D84-A962-5D8546AF4C5F}" presName="triangle1" presStyleLbl="node1" presStyleIdx="0" presStyleCnt="4">
        <dgm:presLayoutVars>
          <dgm:bulletEnabled val="1"/>
        </dgm:presLayoutVars>
      </dgm:prSet>
      <dgm:spPr/>
    </dgm:pt>
    <dgm:pt modelId="{D278F197-8EC5-468A-BD7B-08976482F8DA}" type="pres">
      <dgm:prSet presAssocID="{E7A34553-7356-4D84-A962-5D8546AF4C5F}" presName="triangle2" presStyleLbl="node1" presStyleIdx="1" presStyleCnt="4">
        <dgm:presLayoutVars>
          <dgm:bulletEnabled val="1"/>
        </dgm:presLayoutVars>
      </dgm:prSet>
      <dgm:spPr/>
    </dgm:pt>
    <dgm:pt modelId="{3F3325B5-0792-448D-911A-3EDC0ACDE166}" type="pres">
      <dgm:prSet presAssocID="{E7A34553-7356-4D84-A962-5D8546AF4C5F}" presName="triangle3" presStyleLbl="node1" presStyleIdx="2" presStyleCnt="4">
        <dgm:presLayoutVars>
          <dgm:bulletEnabled val="1"/>
        </dgm:presLayoutVars>
      </dgm:prSet>
      <dgm:spPr/>
    </dgm:pt>
    <dgm:pt modelId="{05368829-37AF-4271-8C28-A7AD023CE93E}" type="pres">
      <dgm:prSet presAssocID="{E7A34553-7356-4D84-A962-5D8546AF4C5F}" presName="triangle4" presStyleLbl="node1" presStyleIdx="3" presStyleCnt="4">
        <dgm:presLayoutVars>
          <dgm:bulletEnabled val="1"/>
        </dgm:presLayoutVars>
      </dgm:prSet>
      <dgm:spPr/>
    </dgm:pt>
  </dgm:ptLst>
  <dgm:cxnLst>
    <dgm:cxn modelId="{A7326609-721C-487D-8221-2F69A4DCEC79}" type="presOf" srcId="{E7A34553-7356-4D84-A962-5D8546AF4C5F}" destId="{3E75CAAF-B8E8-464D-A7F3-991F57871F2E}" srcOrd="0" destOrd="0" presId="urn:microsoft.com/office/officeart/2005/8/layout/pyramid4"/>
    <dgm:cxn modelId="{114E8F23-DEA5-4CA5-8653-8213E4B8E41A}" srcId="{E7A34553-7356-4D84-A962-5D8546AF4C5F}" destId="{0B39A804-E232-4F82-9DDB-F5B2561A21F6}" srcOrd="3" destOrd="0" parTransId="{74E1FC1C-4C77-408A-A5EF-F5655A7AE97E}" sibTransId="{5E2FD064-9BC8-4F99-ADF8-4B58872F2274}"/>
    <dgm:cxn modelId="{05DDF336-8FBF-493F-8047-088CF950C60A}" srcId="{E7A34553-7356-4D84-A962-5D8546AF4C5F}" destId="{C4B47148-589F-4CE5-AE45-1C8BBD379973}" srcOrd="2" destOrd="0" parTransId="{9FF0A902-3D72-4ED7-BBBB-0DEACFB22B75}" sibTransId="{7C402A78-38DC-48E5-A0AF-A9968F6807E9}"/>
    <dgm:cxn modelId="{2D39EB60-CAE5-4958-BE95-842B52475D6D}" srcId="{E7A34553-7356-4D84-A962-5D8546AF4C5F}" destId="{BE396F3D-1DAE-4506-9994-E7D3427B563A}" srcOrd="1" destOrd="0" parTransId="{A7D78E8A-F471-4CA4-910F-75513D89600A}" sibTransId="{2DFD1C93-18EB-4519-A8AB-0276DCA200F3}"/>
    <dgm:cxn modelId="{B0693A62-A9D8-4AF3-8419-A2C45801D3FA}" type="presOf" srcId="{0B39A804-E232-4F82-9DDB-F5B2561A21F6}" destId="{05368829-37AF-4271-8C28-A7AD023CE93E}" srcOrd="0" destOrd="0" presId="urn:microsoft.com/office/officeart/2005/8/layout/pyramid4"/>
    <dgm:cxn modelId="{A6EA1A55-3DE8-4992-A1A7-556561A45F6A}" srcId="{E7A34553-7356-4D84-A962-5D8546AF4C5F}" destId="{CAC335F2-1551-4FA9-9227-D1F00FF99DA6}" srcOrd="0" destOrd="0" parTransId="{98C9D255-948A-4AE3-A9A7-587099F262CA}" sibTransId="{786FEDFE-CCB3-43AC-AA4C-AB681FC57D5B}"/>
    <dgm:cxn modelId="{D9EE4289-39F4-4AE6-9000-7C1EBE8D3914}" type="presOf" srcId="{BE396F3D-1DAE-4506-9994-E7D3427B563A}" destId="{D278F197-8EC5-468A-BD7B-08976482F8DA}" srcOrd="0" destOrd="0" presId="urn:microsoft.com/office/officeart/2005/8/layout/pyramid4"/>
    <dgm:cxn modelId="{CFB103C3-CC7D-4AA6-8915-681D16A6FE2B}" type="presOf" srcId="{CAC335F2-1551-4FA9-9227-D1F00FF99DA6}" destId="{1F1C1538-6045-4CA1-9E75-A90BCA190820}" srcOrd="0" destOrd="0" presId="urn:microsoft.com/office/officeart/2005/8/layout/pyramid4"/>
    <dgm:cxn modelId="{57507ED3-52E1-4D66-8A21-A51EB2CD8CF7}" type="presOf" srcId="{C4B47148-589F-4CE5-AE45-1C8BBD379973}" destId="{3F3325B5-0792-448D-911A-3EDC0ACDE166}" srcOrd="0" destOrd="0" presId="urn:microsoft.com/office/officeart/2005/8/layout/pyramid4"/>
    <dgm:cxn modelId="{37582981-1987-41ED-92F5-3DAE864183C7}" type="presParOf" srcId="{3E75CAAF-B8E8-464D-A7F3-991F57871F2E}" destId="{1F1C1538-6045-4CA1-9E75-A90BCA190820}" srcOrd="0" destOrd="0" presId="urn:microsoft.com/office/officeart/2005/8/layout/pyramid4"/>
    <dgm:cxn modelId="{80F90D7E-1153-4086-ABE1-7CE91B1B2EB8}" type="presParOf" srcId="{3E75CAAF-B8E8-464D-A7F3-991F57871F2E}" destId="{D278F197-8EC5-468A-BD7B-08976482F8DA}" srcOrd="1" destOrd="0" presId="urn:microsoft.com/office/officeart/2005/8/layout/pyramid4"/>
    <dgm:cxn modelId="{272F3508-979B-4E06-8106-211B2520A978}" type="presParOf" srcId="{3E75CAAF-B8E8-464D-A7F3-991F57871F2E}" destId="{3F3325B5-0792-448D-911A-3EDC0ACDE166}" srcOrd="2" destOrd="0" presId="urn:microsoft.com/office/officeart/2005/8/layout/pyramid4"/>
    <dgm:cxn modelId="{717B5CC6-DA26-4B3F-B0CF-5B4A276FF7CE}" type="presParOf" srcId="{3E75CAAF-B8E8-464D-A7F3-991F57871F2E}" destId="{05368829-37AF-4271-8C28-A7AD023CE93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D8686-661D-41AC-8987-64E7CC026C41}">
      <dsp:nvSpPr>
        <dsp:cNvPr id="0" name=""/>
        <dsp:cNvSpPr/>
      </dsp:nvSpPr>
      <dsp:spPr>
        <a:xfrm>
          <a:off x="0" y="1049416"/>
          <a:ext cx="10397881" cy="1937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0F13C-40EB-4A10-A9B9-91B006B5DDF5}">
      <dsp:nvSpPr>
        <dsp:cNvPr id="0" name=""/>
        <dsp:cNvSpPr/>
      </dsp:nvSpPr>
      <dsp:spPr>
        <a:xfrm>
          <a:off x="586058" y="1485328"/>
          <a:ext cx="1065561" cy="1065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95FC3-2A30-4CF8-935A-D96EC56C5008}">
      <dsp:nvSpPr>
        <dsp:cNvPr id="0" name=""/>
        <dsp:cNvSpPr/>
      </dsp:nvSpPr>
      <dsp:spPr>
        <a:xfrm>
          <a:off x="2237679" y="1049416"/>
          <a:ext cx="8160202" cy="193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040" tIns="205040" rIns="205040" bIns="205040" numCol="1" spcCol="1270" anchor="ctr" anchorCtr="0">
          <a:noAutofit/>
        </a:bodyPr>
        <a:lstStyle/>
        <a:p>
          <a:pPr marL="0" lvl="0" indent="0" algn="l" defTabSz="1422400">
            <a:lnSpc>
              <a:spcPct val="100000"/>
            </a:lnSpc>
            <a:spcBef>
              <a:spcPct val="0"/>
            </a:spcBef>
            <a:spcAft>
              <a:spcPct val="35000"/>
            </a:spcAft>
            <a:buNone/>
          </a:pPr>
          <a:r>
            <a:rPr lang="en-US" sz="3200" kern="1200"/>
            <a:t>Application of information theory concepts to computing machines and brain models </a:t>
          </a:r>
        </a:p>
      </dsp:txBody>
      <dsp:txXfrm>
        <a:off x="2237679" y="1049416"/>
        <a:ext cx="8160202" cy="1937385"/>
      </dsp:txXfrm>
    </dsp:sp>
    <dsp:sp modelId="{1B8DC8A5-D045-4DAB-AF7C-BAD92B062E35}">
      <dsp:nvSpPr>
        <dsp:cNvPr id="0" name=""/>
        <dsp:cNvSpPr/>
      </dsp:nvSpPr>
      <dsp:spPr>
        <a:xfrm>
          <a:off x="0" y="3471148"/>
          <a:ext cx="10397881" cy="1937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A74AB-BA6A-45CD-974F-A3B8CF5022D6}">
      <dsp:nvSpPr>
        <dsp:cNvPr id="0" name=""/>
        <dsp:cNvSpPr/>
      </dsp:nvSpPr>
      <dsp:spPr>
        <a:xfrm>
          <a:off x="586058" y="3907059"/>
          <a:ext cx="1065561" cy="1065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2F451-C394-4912-9B1F-B0FB72707ACD}">
      <dsp:nvSpPr>
        <dsp:cNvPr id="0" name=""/>
        <dsp:cNvSpPr/>
      </dsp:nvSpPr>
      <dsp:spPr>
        <a:xfrm>
          <a:off x="2237679" y="3471148"/>
          <a:ext cx="8160202" cy="193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040" tIns="205040" rIns="205040" bIns="205040" numCol="1" spcCol="1270" anchor="ctr" anchorCtr="0">
          <a:noAutofit/>
        </a:bodyPr>
        <a:lstStyle/>
        <a:p>
          <a:pPr marL="0" lvl="0" indent="0" algn="l" defTabSz="1422400">
            <a:lnSpc>
              <a:spcPct val="100000"/>
            </a:lnSpc>
            <a:spcBef>
              <a:spcPct val="0"/>
            </a:spcBef>
            <a:spcAft>
              <a:spcPct val="35000"/>
            </a:spcAft>
            <a:buNone/>
          </a:pPr>
          <a:r>
            <a:rPr lang="en-US" sz="3200" kern="1200"/>
            <a:t>The matched environment – brain model approach to automata</a:t>
          </a:r>
        </a:p>
      </dsp:txBody>
      <dsp:txXfrm>
        <a:off x="2237679" y="3471148"/>
        <a:ext cx="8160202" cy="1937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9ED67-D40E-4BE0-9141-702BEAF27F56}">
      <dsp:nvSpPr>
        <dsp:cNvPr id="0" name=""/>
        <dsp:cNvSpPr/>
      </dsp:nvSpPr>
      <dsp:spPr>
        <a:xfrm>
          <a:off x="0" y="443984"/>
          <a:ext cx="10397881" cy="2542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463EC-FC24-48E0-A258-31FD2D8C4DEE}">
      <dsp:nvSpPr>
        <dsp:cNvPr id="0" name=""/>
        <dsp:cNvSpPr/>
      </dsp:nvSpPr>
      <dsp:spPr>
        <a:xfrm>
          <a:off x="769202" y="1016118"/>
          <a:ext cx="1398549" cy="1398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42D88-F86A-4930-A24E-E0E6B2DF85C7}">
      <dsp:nvSpPr>
        <dsp:cNvPr id="0" name=""/>
        <dsp:cNvSpPr/>
      </dsp:nvSpPr>
      <dsp:spPr>
        <a:xfrm>
          <a:off x="2936954" y="443984"/>
          <a:ext cx="7460927" cy="254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15" tIns="269115" rIns="269115" bIns="269115" numCol="1" spcCol="1270" anchor="ctr" anchorCtr="0">
          <a:noAutofit/>
        </a:bodyPr>
        <a:lstStyle/>
        <a:p>
          <a:pPr marL="0" lvl="0" indent="0" algn="l" defTabSz="1422400">
            <a:lnSpc>
              <a:spcPct val="100000"/>
            </a:lnSpc>
            <a:spcBef>
              <a:spcPct val="0"/>
            </a:spcBef>
            <a:spcAft>
              <a:spcPct val="35000"/>
            </a:spcAft>
            <a:buNone/>
          </a:pPr>
          <a:r>
            <a:rPr lang="en-US" sz="3200" kern="1200"/>
            <a:t>Design a machine that exhibits learning: given a criterion of “success” and “failure” a machine can be trained to exhibit goal-seeking behavior</a:t>
          </a:r>
        </a:p>
      </dsp:txBody>
      <dsp:txXfrm>
        <a:off x="2936954" y="443984"/>
        <a:ext cx="7460927" cy="2542817"/>
      </dsp:txXfrm>
    </dsp:sp>
    <dsp:sp modelId="{FE667AF5-9A4F-4595-8E3C-EBCDF4DDEADA}">
      <dsp:nvSpPr>
        <dsp:cNvPr id="0" name=""/>
        <dsp:cNvSpPr/>
      </dsp:nvSpPr>
      <dsp:spPr>
        <a:xfrm>
          <a:off x="0" y="3471148"/>
          <a:ext cx="10397881" cy="2542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F2351C-B513-47E3-9682-5DDD6AB90DEE}">
      <dsp:nvSpPr>
        <dsp:cNvPr id="0" name=""/>
        <dsp:cNvSpPr/>
      </dsp:nvSpPr>
      <dsp:spPr>
        <a:xfrm>
          <a:off x="769202" y="4043282"/>
          <a:ext cx="1398549" cy="1398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F7781-5B10-42C6-B4CB-B4F9F654D32C}">
      <dsp:nvSpPr>
        <dsp:cNvPr id="0" name=""/>
        <dsp:cNvSpPr/>
      </dsp:nvSpPr>
      <dsp:spPr>
        <a:xfrm>
          <a:off x="2936954" y="3471148"/>
          <a:ext cx="7460927" cy="254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15" tIns="269115" rIns="269115" bIns="269115" numCol="1" spcCol="1270" anchor="ctr" anchorCtr="0">
          <a:noAutofit/>
        </a:bodyPr>
        <a:lstStyle/>
        <a:p>
          <a:pPr marL="0" lvl="0" indent="0" algn="l" defTabSz="1422400">
            <a:lnSpc>
              <a:spcPct val="100000"/>
            </a:lnSpc>
            <a:spcBef>
              <a:spcPct val="0"/>
            </a:spcBef>
            <a:spcAft>
              <a:spcPct val="35000"/>
            </a:spcAft>
            <a:buNone/>
          </a:pPr>
          <a:r>
            <a:rPr lang="en-US" sz="3200" kern="1200" dirty="0"/>
            <a:t>Progress on a very tentative proposal given in his dissertation towards having a model of such a machine fairly close to the stage of programming in a computer</a:t>
          </a:r>
        </a:p>
      </dsp:txBody>
      <dsp:txXfrm>
        <a:off x="2936954" y="3471148"/>
        <a:ext cx="7460927" cy="2542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FE92A-F1C8-48C0-9D7F-934348AF6E39}">
      <dsp:nvSpPr>
        <dsp:cNvPr id="0" name=""/>
        <dsp:cNvSpPr/>
      </dsp:nvSpPr>
      <dsp:spPr>
        <a:xfrm>
          <a:off x="0" y="0"/>
          <a:ext cx="10397881" cy="1844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992EC-6D0C-4A9D-BE5E-9EEE4C31E097}">
      <dsp:nvSpPr>
        <dsp:cNvPr id="0" name=""/>
        <dsp:cNvSpPr/>
      </dsp:nvSpPr>
      <dsp:spPr>
        <a:xfrm>
          <a:off x="644517" y="188150"/>
          <a:ext cx="1014572" cy="1014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1DD10-BD9F-4F75-B29A-DEFF85D54B34}">
      <dsp:nvSpPr>
        <dsp:cNvPr id="0" name=""/>
        <dsp:cNvSpPr/>
      </dsp:nvSpPr>
      <dsp:spPr>
        <a:xfrm>
          <a:off x="2130603" y="0"/>
          <a:ext cx="8267278" cy="184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228" tIns="195228" rIns="195228" bIns="195228" numCol="1" spcCol="1270" anchor="ctr" anchorCtr="0">
          <a:noAutofit/>
        </a:bodyPr>
        <a:lstStyle/>
        <a:p>
          <a:pPr marL="0" lvl="0" indent="0" algn="l" defTabSz="1422400">
            <a:lnSpc>
              <a:spcPct val="100000"/>
            </a:lnSpc>
            <a:spcBef>
              <a:spcPct val="0"/>
            </a:spcBef>
            <a:spcAft>
              <a:spcPct val="35000"/>
            </a:spcAft>
            <a:buNone/>
          </a:pPr>
          <a:r>
            <a:rPr lang="en-US" sz="3200" kern="1200"/>
            <a:t>Originality in machine performance</a:t>
          </a:r>
        </a:p>
      </dsp:txBody>
      <dsp:txXfrm>
        <a:off x="2130603" y="0"/>
        <a:ext cx="8267278" cy="1844678"/>
      </dsp:txXfrm>
    </dsp:sp>
    <dsp:sp modelId="{459234DE-9BFB-4B5B-8509-C7EB8EA7FEE8}">
      <dsp:nvSpPr>
        <dsp:cNvPr id="0" name=""/>
        <dsp:cNvSpPr/>
      </dsp:nvSpPr>
      <dsp:spPr>
        <a:xfrm>
          <a:off x="0" y="2368635"/>
          <a:ext cx="10397881" cy="1844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7D684-76AB-4C74-9092-2D0D267483B5}">
      <dsp:nvSpPr>
        <dsp:cNvPr id="0" name=""/>
        <dsp:cNvSpPr/>
      </dsp:nvSpPr>
      <dsp:spPr>
        <a:xfrm>
          <a:off x="644517" y="2574504"/>
          <a:ext cx="1014572" cy="10145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AEFE6C-E360-4401-B85B-436441C24913}">
      <dsp:nvSpPr>
        <dsp:cNvPr id="0" name=""/>
        <dsp:cNvSpPr/>
      </dsp:nvSpPr>
      <dsp:spPr>
        <a:xfrm>
          <a:off x="2130603" y="2271716"/>
          <a:ext cx="8267278" cy="184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228" tIns="195228" rIns="195228" bIns="195228" numCol="1" spcCol="1270" anchor="ctr" anchorCtr="0">
          <a:noAutofit/>
        </a:bodyPr>
        <a:lstStyle/>
        <a:p>
          <a:pPr marL="0" lvl="0" indent="0" algn="l" defTabSz="1422400">
            <a:lnSpc>
              <a:spcPct val="100000"/>
            </a:lnSpc>
            <a:spcBef>
              <a:spcPct val="0"/>
            </a:spcBef>
            <a:spcAft>
              <a:spcPct val="35000"/>
            </a:spcAft>
            <a:buNone/>
          </a:pPr>
          <a:r>
            <a:rPr lang="en-US" sz="3200" kern="1200"/>
            <a:t>The process of invention or discovery</a:t>
          </a:r>
        </a:p>
      </dsp:txBody>
      <dsp:txXfrm>
        <a:off x="2130603" y="2271716"/>
        <a:ext cx="8267278" cy="1844678"/>
      </dsp:txXfrm>
    </dsp:sp>
    <dsp:sp modelId="{C4A23A55-D1D2-46AF-9D5C-0A3A70688576}">
      <dsp:nvSpPr>
        <dsp:cNvPr id="0" name=""/>
        <dsp:cNvSpPr/>
      </dsp:nvSpPr>
      <dsp:spPr>
        <a:xfrm>
          <a:off x="0" y="4613271"/>
          <a:ext cx="10397881" cy="1844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E3C21-46A7-41FA-A3C4-2803821B7B09}">
      <dsp:nvSpPr>
        <dsp:cNvPr id="0" name=""/>
        <dsp:cNvSpPr/>
      </dsp:nvSpPr>
      <dsp:spPr>
        <a:xfrm>
          <a:off x="595087" y="5027536"/>
          <a:ext cx="1014572" cy="10145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6637D-0C57-498B-B89F-E8444F51CC13}">
      <dsp:nvSpPr>
        <dsp:cNvPr id="0" name=""/>
        <dsp:cNvSpPr/>
      </dsp:nvSpPr>
      <dsp:spPr>
        <a:xfrm>
          <a:off x="2130603" y="4515564"/>
          <a:ext cx="8267278" cy="184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228" tIns="195228" rIns="195228" bIns="195228" numCol="1" spcCol="1270" anchor="ctr" anchorCtr="0">
          <a:noAutofit/>
        </a:bodyPr>
        <a:lstStyle/>
        <a:p>
          <a:pPr marL="0" lvl="0" indent="0" algn="l" defTabSz="1422400">
            <a:lnSpc>
              <a:spcPct val="100000"/>
            </a:lnSpc>
            <a:spcBef>
              <a:spcPct val="0"/>
            </a:spcBef>
            <a:spcAft>
              <a:spcPct val="35000"/>
            </a:spcAft>
            <a:buNone/>
          </a:pPr>
          <a:r>
            <a:rPr lang="en-US" sz="3200" kern="1200"/>
            <a:t>The machine with randomness</a:t>
          </a:r>
        </a:p>
      </dsp:txBody>
      <dsp:txXfrm>
        <a:off x="2130603" y="4515564"/>
        <a:ext cx="8267278" cy="1844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FE92A-F1C8-48C0-9D7F-934348AF6E39}">
      <dsp:nvSpPr>
        <dsp:cNvPr id="0" name=""/>
        <dsp:cNvSpPr/>
      </dsp:nvSpPr>
      <dsp:spPr>
        <a:xfrm>
          <a:off x="0" y="0"/>
          <a:ext cx="10397881" cy="1787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992EC-6D0C-4A9D-BE5E-9EEE4C31E097}">
      <dsp:nvSpPr>
        <dsp:cNvPr id="0" name=""/>
        <dsp:cNvSpPr/>
      </dsp:nvSpPr>
      <dsp:spPr>
        <a:xfrm>
          <a:off x="624458" y="185447"/>
          <a:ext cx="983828" cy="982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1DD10-BD9F-4F75-B29A-DEFF85D54B34}">
      <dsp:nvSpPr>
        <dsp:cNvPr id="0" name=""/>
        <dsp:cNvSpPr/>
      </dsp:nvSpPr>
      <dsp:spPr>
        <a:xfrm>
          <a:off x="2096784" y="3148"/>
          <a:ext cx="8301097" cy="184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38" tIns="195038" rIns="195038" bIns="195038" numCol="1" spcCol="1270" anchor="ctr" anchorCtr="0">
          <a:noAutofit/>
        </a:bodyPr>
        <a:lstStyle/>
        <a:p>
          <a:pPr marL="0" lvl="0" indent="0" algn="l" defTabSz="1422400">
            <a:lnSpc>
              <a:spcPct val="100000"/>
            </a:lnSpc>
            <a:spcBef>
              <a:spcPct val="0"/>
            </a:spcBef>
            <a:spcAft>
              <a:spcPct val="35000"/>
            </a:spcAft>
            <a:buNone/>
          </a:pPr>
          <a:r>
            <a:rPr lang="en-US" sz="3200" kern="1200"/>
            <a:t>Study the relation of language to intelligence</a:t>
          </a:r>
        </a:p>
      </dsp:txBody>
      <dsp:txXfrm>
        <a:off x="2096784" y="3148"/>
        <a:ext cx="8301097" cy="1842876"/>
      </dsp:txXfrm>
    </dsp:sp>
    <dsp:sp modelId="{459234DE-9BFB-4B5B-8509-C7EB8EA7FEE8}">
      <dsp:nvSpPr>
        <dsp:cNvPr id="0" name=""/>
        <dsp:cNvSpPr/>
      </dsp:nvSpPr>
      <dsp:spPr>
        <a:xfrm>
          <a:off x="0" y="2367598"/>
          <a:ext cx="10397881" cy="1787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7D684-76AB-4C74-9092-2D0D267483B5}">
      <dsp:nvSpPr>
        <dsp:cNvPr id="0" name=""/>
        <dsp:cNvSpPr/>
      </dsp:nvSpPr>
      <dsp:spPr>
        <a:xfrm>
          <a:off x="624458" y="2567034"/>
          <a:ext cx="983828" cy="982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AEFE6C-E360-4401-B85B-436441C24913}">
      <dsp:nvSpPr>
        <dsp:cNvPr id="0" name=""/>
        <dsp:cNvSpPr/>
      </dsp:nvSpPr>
      <dsp:spPr>
        <a:xfrm>
          <a:off x="2096784" y="2272651"/>
          <a:ext cx="8301097" cy="184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38" tIns="195038" rIns="195038" bIns="195038" numCol="1" spcCol="1270" anchor="ctr" anchorCtr="0">
          <a:noAutofit/>
        </a:bodyPr>
        <a:lstStyle/>
        <a:p>
          <a:pPr marL="0" lvl="0" indent="0" algn="l" defTabSz="1422400">
            <a:lnSpc>
              <a:spcPct val="100000"/>
            </a:lnSpc>
            <a:spcBef>
              <a:spcPct val="0"/>
            </a:spcBef>
            <a:spcAft>
              <a:spcPct val="35000"/>
            </a:spcAft>
            <a:buNone/>
          </a:pPr>
          <a:r>
            <a:rPr lang="en-US" sz="3200" kern="1200"/>
            <a:t>Construct an artificial language which a computer can use on problems requiring conjecture and self-reference </a:t>
          </a:r>
        </a:p>
      </dsp:txBody>
      <dsp:txXfrm>
        <a:off x="2096784" y="2272651"/>
        <a:ext cx="8301097" cy="1842876"/>
      </dsp:txXfrm>
    </dsp:sp>
    <dsp:sp modelId="{C4A23A55-D1D2-46AF-9D5C-0A3A70688576}">
      <dsp:nvSpPr>
        <dsp:cNvPr id="0" name=""/>
        <dsp:cNvSpPr/>
      </dsp:nvSpPr>
      <dsp:spPr>
        <a:xfrm>
          <a:off x="0" y="4670918"/>
          <a:ext cx="10397881" cy="1787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E3C21-46A7-41FA-A3C4-2803821B7B09}">
      <dsp:nvSpPr>
        <dsp:cNvPr id="0" name=""/>
        <dsp:cNvSpPr/>
      </dsp:nvSpPr>
      <dsp:spPr>
        <a:xfrm>
          <a:off x="576526" y="5013214"/>
          <a:ext cx="983828" cy="982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6637D-0C57-498B-B89F-E8444F51CC13}">
      <dsp:nvSpPr>
        <dsp:cNvPr id="0" name=""/>
        <dsp:cNvSpPr/>
      </dsp:nvSpPr>
      <dsp:spPr>
        <a:xfrm>
          <a:off x="2096784" y="4514307"/>
          <a:ext cx="8301097" cy="184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38" tIns="195038" rIns="195038" bIns="195038" numCol="1" spcCol="1270" anchor="ctr" anchorCtr="0">
          <a:noAutofit/>
        </a:bodyPr>
        <a:lstStyle/>
        <a:p>
          <a:pPr marL="0" lvl="0" indent="0" algn="l" defTabSz="1422400">
            <a:lnSpc>
              <a:spcPct val="100000"/>
            </a:lnSpc>
            <a:spcBef>
              <a:spcPct val="0"/>
            </a:spcBef>
            <a:spcAft>
              <a:spcPct val="35000"/>
            </a:spcAft>
            <a:buNone/>
          </a:pPr>
          <a:r>
            <a:rPr lang="en-US" sz="3200" kern="1200"/>
            <a:t>Using this language might be possible to program a machine to learn to play games well and to do other tasks  </a:t>
          </a:r>
        </a:p>
      </dsp:txBody>
      <dsp:txXfrm>
        <a:off x="2096784" y="4514307"/>
        <a:ext cx="8301097" cy="1842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C1538-6045-4CA1-9E75-A90BCA190820}">
      <dsp:nvSpPr>
        <dsp:cNvPr id="0" name=""/>
        <dsp:cNvSpPr/>
      </dsp:nvSpPr>
      <dsp:spPr>
        <a:xfrm>
          <a:off x="5074622" y="0"/>
          <a:ext cx="3778192" cy="377819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Data</a:t>
          </a:r>
          <a:endParaRPr lang="en-CY" sz="2800" b="1" kern="1200"/>
        </a:p>
      </dsp:txBody>
      <dsp:txXfrm>
        <a:off x="6019170" y="1889096"/>
        <a:ext cx="1889096" cy="1889096"/>
      </dsp:txXfrm>
    </dsp:sp>
    <dsp:sp modelId="{D278F197-8EC5-468A-BD7B-08976482F8DA}">
      <dsp:nvSpPr>
        <dsp:cNvPr id="0" name=""/>
        <dsp:cNvSpPr/>
      </dsp:nvSpPr>
      <dsp:spPr>
        <a:xfrm>
          <a:off x="3185526" y="3778192"/>
          <a:ext cx="3778192" cy="377819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Algorithms</a:t>
          </a:r>
          <a:endParaRPr lang="en-CY" sz="2800" b="1" kern="1200"/>
        </a:p>
      </dsp:txBody>
      <dsp:txXfrm>
        <a:off x="4130074" y="5667288"/>
        <a:ext cx="1889096" cy="1889096"/>
      </dsp:txXfrm>
    </dsp:sp>
    <dsp:sp modelId="{3F3325B5-0792-448D-911A-3EDC0ACDE166}">
      <dsp:nvSpPr>
        <dsp:cNvPr id="0" name=""/>
        <dsp:cNvSpPr/>
      </dsp:nvSpPr>
      <dsp:spPr>
        <a:xfrm rot="10800000">
          <a:off x="5074622" y="3778192"/>
          <a:ext cx="3778192" cy="3778192"/>
        </a:xfrm>
        <a:prstGeom prst="triangl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endParaRPr>
        </a:p>
        <a:p>
          <a:pPr marL="0" lvl="0" indent="0" algn="ctr" defTabSz="1244600">
            <a:lnSpc>
              <a:spcPct val="90000"/>
            </a:lnSpc>
            <a:spcBef>
              <a:spcPct val="0"/>
            </a:spcBef>
            <a:spcAft>
              <a:spcPct val="35000"/>
            </a:spcAft>
            <a:buNone/>
          </a:pPr>
          <a:r>
            <a:rPr lang="en-US" sz="2400" b="1" kern="1200">
              <a:solidFill>
                <a:srgbClr val="FF2D64"/>
              </a:solidFill>
            </a:rPr>
            <a:t>High Performance Intelligent Systems</a:t>
          </a:r>
          <a:endParaRPr lang="en-CY" sz="2400" b="1" kern="1200">
            <a:solidFill>
              <a:srgbClr val="FF2D64"/>
            </a:solidFill>
          </a:endParaRPr>
        </a:p>
      </dsp:txBody>
      <dsp:txXfrm rot="10800000">
        <a:off x="6019170" y="3778192"/>
        <a:ext cx="1889096" cy="1889096"/>
      </dsp:txXfrm>
    </dsp:sp>
    <dsp:sp modelId="{05368829-37AF-4271-8C28-A7AD023CE93E}">
      <dsp:nvSpPr>
        <dsp:cNvPr id="0" name=""/>
        <dsp:cNvSpPr/>
      </dsp:nvSpPr>
      <dsp:spPr>
        <a:xfrm>
          <a:off x="6963719" y="3778192"/>
          <a:ext cx="3778192" cy="377819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Computation Power (HPC, cloud)</a:t>
          </a:r>
          <a:endParaRPr lang="en-CY" sz="2400" b="1" kern="1200"/>
        </a:p>
      </dsp:txBody>
      <dsp:txXfrm>
        <a:off x="7908267" y="5667288"/>
        <a:ext cx="1889096" cy="18890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9/6/2022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6.9.2022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a:solidFill>
                  <a:schemeClr val="bg1"/>
                </a:solidFill>
                <a:latin typeface="Helvetica Neue"/>
              </a:rPr>
              <a:t>Master programmes in Artificial</a:t>
            </a:r>
            <a:br>
              <a:rPr lang="en-GB" sz="2500">
                <a:solidFill>
                  <a:schemeClr val="bg1"/>
                </a:solidFill>
                <a:latin typeface="Helvetica Neue"/>
              </a:rPr>
            </a:br>
            <a:r>
              <a:rPr lang="en-GB" sz="2500">
                <a:solidFill>
                  <a:schemeClr val="bg1"/>
                </a:solidFill>
                <a:latin typeface="Helvetica Neue"/>
              </a:rPr>
              <a:t>Intelligence 4 Careers in Europe</a:t>
            </a:r>
            <a:endParaRPr lang="en-US" sz="250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a:solidFill>
                  <a:srgbClr val="0000B0"/>
                </a:solidFill>
                <a:latin typeface="Helvetica Neue"/>
              </a:rPr>
              <a:t>Master programmes in Artificial</a:t>
            </a:r>
            <a:br>
              <a:rPr lang="en-GB" sz="2500">
                <a:solidFill>
                  <a:srgbClr val="0000B0"/>
                </a:solidFill>
                <a:latin typeface="Helvetica Neue"/>
              </a:rPr>
            </a:br>
            <a:r>
              <a:rPr lang="en-GB" sz="2500">
                <a:solidFill>
                  <a:srgbClr val="0000B0"/>
                </a:solidFill>
                <a:latin typeface="Helvetica Neue"/>
              </a:rPr>
              <a:t>Intelligence 4 Careers in Europe</a:t>
            </a:r>
            <a:endParaRPr lang="en-US" sz="250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a:solidFill>
                  <a:srgbClr val="0000B0"/>
                </a:solidFill>
                <a:latin typeface="Helvetica Neue"/>
              </a:rPr>
              <a:t>Master programmes in Artificial</a:t>
            </a:r>
            <a:br>
              <a:rPr lang="en-GB" sz="2500">
                <a:solidFill>
                  <a:srgbClr val="0000B0"/>
                </a:solidFill>
                <a:latin typeface="Helvetica Neue"/>
              </a:rPr>
            </a:br>
            <a:r>
              <a:rPr lang="en-GB" sz="2500">
                <a:solidFill>
                  <a:srgbClr val="0000B0"/>
                </a:solidFill>
                <a:latin typeface="Helvetica Neue"/>
              </a:rPr>
              <a:t>Intelligence 4 Careers in Europe</a:t>
            </a:r>
            <a:endParaRPr lang="en-US" sz="250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a:solidFill>
                  <a:srgbClr val="0000B0"/>
                </a:solidFill>
                <a:latin typeface="Helvetica Neue"/>
              </a:rPr>
              <a:t>Master programmes in Artificial</a:t>
            </a:r>
            <a:br>
              <a:rPr lang="en-GB" sz="2500">
                <a:solidFill>
                  <a:srgbClr val="0000B0"/>
                </a:solidFill>
                <a:latin typeface="Helvetica Neue"/>
              </a:rPr>
            </a:br>
            <a:r>
              <a:rPr lang="en-GB" sz="2500">
                <a:solidFill>
                  <a:srgbClr val="0000B0"/>
                </a:solidFill>
                <a:latin typeface="Helvetica Neue"/>
              </a:rPr>
              <a:t>Intelligence 4 Careers in Europe</a:t>
            </a:r>
            <a:endParaRPr lang="en-US" sz="250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a:t>Insert Picture</a:t>
            </a:r>
            <a:br>
              <a:rPr lang="en-US"/>
            </a:br>
            <a:r>
              <a:rPr lang="en-US"/>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a:solidFill>
                  <a:srgbClr val="0000B0"/>
                </a:solidFill>
                <a:latin typeface="Helvetica Neue"/>
              </a:rPr>
              <a:t>Master programmes in Artificial</a:t>
            </a:r>
            <a:br>
              <a:rPr lang="en-GB" sz="2500">
                <a:solidFill>
                  <a:srgbClr val="0000B0"/>
                </a:solidFill>
                <a:latin typeface="Helvetica Neue"/>
              </a:rPr>
            </a:br>
            <a:r>
              <a:rPr lang="en-GB" sz="2500">
                <a:solidFill>
                  <a:srgbClr val="0000B0"/>
                </a:solidFill>
                <a:latin typeface="Helvetica Neue"/>
              </a:rPr>
              <a:t>Intelligence 4 Careers in Europe</a:t>
            </a:r>
            <a:endParaRPr lang="en-US" sz="250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a:solidFill>
                  <a:schemeClr val="bg1"/>
                </a:solidFill>
                <a:latin typeface="Helvetica Neue"/>
              </a:rPr>
              <a:t>Master programmes in Artificial</a:t>
            </a:r>
            <a:br>
              <a:rPr lang="en-GB" sz="2500">
                <a:solidFill>
                  <a:schemeClr val="bg1"/>
                </a:solidFill>
                <a:latin typeface="Helvetica Neue"/>
              </a:rPr>
            </a:br>
            <a:r>
              <a:rPr lang="en-GB" sz="2500">
                <a:solidFill>
                  <a:schemeClr val="bg1"/>
                </a:solidFill>
                <a:latin typeface="Helvetica Neue"/>
              </a:rPr>
              <a:t>Intelligence 4 Careers in Europe</a:t>
            </a:r>
            <a:endParaRPr lang="en-US" sz="250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spTree>
    <p:extLst>
      <p:ext uri="{BB962C8B-B14F-4D97-AF65-F5344CB8AC3E}">
        <p14:creationId xmlns:p14="http://schemas.microsoft.com/office/powerpoint/2010/main" val="426526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a:solidFill>
                  <a:schemeClr val="tx1"/>
                </a:solidFill>
                <a:effectLst/>
                <a:latin typeface="Helvetica Neue"/>
                <a:ea typeface="+mn-ea"/>
                <a:cs typeface="+mn-cs"/>
              </a:rPr>
              <a:t>This Master is run under the context of Action</a:t>
            </a:r>
            <a:br>
              <a:rPr lang="en-US" sz="1600" b="0" i="0" kern="1200" baseline="0">
                <a:solidFill>
                  <a:schemeClr val="tx1"/>
                </a:solidFill>
                <a:effectLst/>
                <a:latin typeface="Helvetica Neue"/>
                <a:ea typeface="+mn-ea"/>
                <a:cs typeface="+mn-cs"/>
              </a:rPr>
            </a:br>
            <a:r>
              <a:rPr lang="en-US" sz="1600" b="0" i="0" kern="1200" baseline="0">
                <a:solidFill>
                  <a:schemeClr val="tx1"/>
                </a:solidFill>
                <a:effectLst/>
                <a:latin typeface="Helvetica Neue"/>
                <a:ea typeface="+mn-ea"/>
                <a:cs typeface="+mn-cs"/>
              </a:rPr>
              <a:t>No 2020-EU-IA-0087, co-financed by the EU CEF Telecom</a:t>
            </a:r>
            <a:br>
              <a:rPr lang="en-US" sz="1600" b="0" i="0" kern="1200" baseline="0">
                <a:solidFill>
                  <a:schemeClr val="tx1"/>
                </a:solidFill>
                <a:effectLst/>
                <a:latin typeface="Helvetica Neue"/>
                <a:ea typeface="+mn-ea"/>
                <a:cs typeface="+mn-cs"/>
              </a:rPr>
            </a:br>
            <a:r>
              <a:rPr lang="en-US" sz="1600" b="0" i="0" kern="1200" baseline="0">
                <a:solidFill>
                  <a:schemeClr val="tx1"/>
                </a:solidFill>
                <a:effectLst/>
                <a:latin typeface="Helvetica Neue"/>
                <a:ea typeface="+mn-ea"/>
                <a:cs typeface="+mn-cs"/>
              </a:rPr>
              <a:t>under GA nr. INEA/CEF/ICT/A2020/2267423</a:t>
            </a:r>
            <a:endParaRPr lang="x-none" sz="1600">
              <a:latin typeface="Helvetica Neue"/>
            </a:endParaRPr>
          </a:p>
        </p:txBody>
      </p:sp>
      <p:pic>
        <p:nvPicPr>
          <p:cNvPr id="22" name="Picture 2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eb.njit.edu/~ronkowit/eliza.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jmc.stanford.edu/articles/whatisai/whatisai.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phil415.pbworks.com/f/TuringComputing.pdf"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iteseerx.ist.psu.edu/viewdoc/download?doi=10.1.1.104.2482&amp;rep=rep1&amp;type=pdf" TargetMode="Externa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2" Type="http://schemas.openxmlformats.org/officeDocument/2006/relationships/hyperlink" Target="https://www.aepd.es/sites/default/files/2019-12/ai-definition.pdf"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jmc.stanford.edu/articles/dartmouth/dartmouth.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t>University of Cyprus</a:t>
            </a:r>
          </a:p>
        </p:txBody>
      </p:sp>
      <p:sp>
        <p:nvSpPr>
          <p:cNvPr id="3" name="Text Placeholder 2"/>
          <p:cNvSpPr>
            <a:spLocks noGrp="1"/>
          </p:cNvSpPr>
          <p:nvPr>
            <p:ph type="body" sz="quarter" idx="19"/>
          </p:nvPr>
        </p:nvSpPr>
        <p:spPr/>
        <p:txBody>
          <a:bodyPr/>
          <a:lstStyle/>
          <a:p>
            <a:r>
              <a:rPr lang="en-US" dirty="0"/>
              <a:t>September - December 2022</a:t>
            </a:r>
          </a:p>
        </p:txBody>
      </p:sp>
      <p:sp>
        <p:nvSpPr>
          <p:cNvPr id="4" name="Text Placeholder 3"/>
          <p:cNvSpPr>
            <a:spLocks noGrp="1"/>
          </p:cNvSpPr>
          <p:nvPr>
            <p:ph type="body" sz="quarter" idx="21"/>
          </p:nvPr>
        </p:nvSpPr>
        <p:spPr/>
        <p:txBody>
          <a:bodyPr/>
          <a:lstStyle/>
          <a:p>
            <a:r>
              <a:rPr lang="en-US"/>
              <a:t>MAI611 Fundamentals of Artificial Intelligence</a:t>
            </a:r>
          </a:p>
        </p:txBody>
      </p:sp>
      <p:sp>
        <p:nvSpPr>
          <p:cNvPr id="5" name="Text Placeholder 4"/>
          <p:cNvSpPr>
            <a:spLocks noGrp="1"/>
          </p:cNvSpPr>
          <p:nvPr>
            <p:ph type="body" sz="quarter" idx="23"/>
          </p:nvPr>
        </p:nvSpPr>
        <p:spPr/>
        <p:txBody>
          <a:bodyPr/>
          <a:lstStyle/>
          <a:p>
            <a:r>
              <a:rPr lang="en-US"/>
              <a:t>Elpida Keravnou-Papailiou</a:t>
            </a:r>
          </a:p>
        </p:txBody>
      </p:sp>
      <p:pic>
        <p:nvPicPr>
          <p:cNvPr id="6" name="Picture 5">
            <a:extLst>
              <a:ext uri="{FF2B5EF4-FFF2-40B4-BE49-F238E27FC236}">
                <a16:creationId xmlns:a16="http://schemas.microsoft.com/office/drawing/2014/main" id="{821ADFC2-93C2-4EA8-ADD3-DAE5B0DEA4ED}"/>
              </a:ext>
            </a:extLst>
          </p:cNvPr>
          <p:cNvPicPr/>
          <p:nvPr/>
        </p:nvPicPr>
        <p:blipFill>
          <a:blip r:embed="rId2"/>
          <a:srcRect t="9007" r="76766" b="20964"/>
          <a:stretch>
            <a:fillRect/>
          </a:stretch>
        </p:blipFill>
        <p:spPr>
          <a:xfrm>
            <a:off x="20798724" y="630083"/>
            <a:ext cx="1900637" cy="1880642"/>
          </a:xfrm>
          <a:prstGeom prst="rect">
            <a:avLst/>
          </a:prstGeom>
          <a:noFill/>
          <a:ln>
            <a:noFill/>
            <a:prstDash/>
          </a:ln>
        </p:spPr>
      </p:pic>
    </p:spTree>
    <p:extLst>
      <p:ext uri="{BB962C8B-B14F-4D97-AF65-F5344CB8AC3E}">
        <p14:creationId xmlns:p14="http://schemas.microsoft.com/office/powerpoint/2010/main" val="130296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p:txBody>
          <a:bodyPr/>
          <a:lstStyle/>
          <a:p>
            <a:r>
              <a:rPr lang="en-US"/>
              <a:t>Indicative aspects of the artificial intelligence problem in the McCarthy et. al. proposal</a:t>
            </a:r>
            <a:endParaRPr lang="en-CY"/>
          </a:p>
        </p:txBody>
      </p:sp>
      <p:sp>
        <p:nvSpPr>
          <p:cNvPr id="3" name="Text Placeholder 2">
            <a:extLst>
              <a:ext uri="{FF2B5EF4-FFF2-40B4-BE49-F238E27FC236}">
                <a16:creationId xmlns:a16="http://schemas.microsoft.com/office/drawing/2014/main" id="{A9D60209-8EFF-4082-809E-2247115C6023}"/>
              </a:ext>
            </a:extLst>
          </p:cNvPr>
          <p:cNvSpPr>
            <a:spLocks noGrp="1"/>
          </p:cNvSpPr>
          <p:nvPr>
            <p:ph type="body" sz="quarter" idx="22"/>
          </p:nvPr>
        </p:nvSpPr>
        <p:spPr>
          <a:xfrm>
            <a:off x="1287094" y="4455836"/>
            <a:ext cx="21590489" cy="7196586"/>
          </a:xfrm>
        </p:spPr>
        <p:txBody>
          <a:bodyPr/>
          <a:lstStyle/>
          <a:p>
            <a:pPr marL="514350" indent="-514350">
              <a:buAutoNum type="arabicPeriod"/>
            </a:pPr>
            <a:r>
              <a:rPr lang="en-US" sz="3000" b="1">
                <a:solidFill>
                  <a:srgbClr val="FF2D64"/>
                </a:solidFill>
              </a:rPr>
              <a:t>Automatic computers</a:t>
            </a:r>
            <a:r>
              <a:rPr lang="en-US" sz="3000"/>
              <a:t>: if a machine can do a job, then an automatic calculator can be programmed to simulate the machine.</a:t>
            </a:r>
          </a:p>
          <a:p>
            <a:pPr marL="514350" indent="-514350">
              <a:buAutoNum type="arabicPeriod"/>
            </a:pPr>
            <a:r>
              <a:rPr lang="en-US" sz="3000" b="1">
                <a:solidFill>
                  <a:srgbClr val="FF2D64"/>
                </a:solidFill>
              </a:rPr>
              <a:t>How can a computer be programmed to use a language</a:t>
            </a:r>
            <a:r>
              <a:rPr lang="en-US" sz="3000"/>
              <a:t>: It may be speculated that a large part of human thought consists of manipulating words according to rules of reasoning and rules of conjecture.</a:t>
            </a:r>
          </a:p>
          <a:p>
            <a:pPr marL="514350" indent="-514350">
              <a:buAutoNum type="arabicPeriod"/>
            </a:pPr>
            <a:r>
              <a:rPr lang="en-US" sz="3000" b="1">
                <a:solidFill>
                  <a:srgbClr val="FF2D64"/>
                </a:solidFill>
              </a:rPr>
              <a:t>Neuron Nets</a:t>
            </a:r>
            <a:r>
              <a:rPr lang="en-US" sz="3000"/>
              <a:t>: How can a set of (hypothetical) neurons be arranged so as to form concepts.</a:t>
            </a:r>
          </a:p>
          <a:p>
            <a:pPr marL="514350" indent="-514350">
              <a:buAutoNum type="arabicPeriod"/>
            </a:pPr>
            <a:r>
              <a:rPr lang="en-US" sz="3000" b="1">
                <a:solidFill>
                  <a:srgbClr val="FF0000"/>
                </a:solidFill>
              </a:rPr>
              <a:t>Theory of the size of a calculation</a:t>
            </a:r>
            <a:r>
              <a:rPr lang="en-US" sz="3000"/>
              <a:t>: If we are given a well-defined problem (one for which it is possible to test mechanically whether or not a proposed answer is a valid one) one way of solving it is to try all answers in order.</a:t>
            </a:r>
          </a:p>
          <a:p>
            <a:pPr marL="514350" indent="-514350">
              <a:buAutoNum type="arabicPeriod"/>
            </a:pPr>
            <a:r>
              <a:rPr lang="en-US" sz="3000" b="1">
                <a:solidFill>
                  <a:srgbClr val="FF2D64"/>
                </a:solidFill>
              </a:rPr>
              <a:t>Self-Improvement</a:t>
            </a:r>
            <a:r>
              <a:rPr lang="en-US" sz="3000"/>
              <a:t>: Probably a truly intelligent machine will carry out activities which may best be described as self-improvement.</a:t>
            </a:r>
          </a:p>
          <a:p>
            <a:pPr marL="514350" indent="-514350">
              <a:buAutoNum type="arabicPeriod"/>
            </a:pPr>
            <a:r>
              <a:rPr lang="en-US" sz="3000" b="1">
                <a:solidFill>
                  <a:srgbClr val="FF2D64"/>
                </a:solidFill>
              </a:rPr>
              <a:t>Abstractions</a:t>
            </a:r>
            <a:r>
              <a:rPr lang="en-US" sz="3000"/>
              <a:t>: A number of “types” of abstraction can be distinctly defined and several others less distinctly.</a:t>
            </a:r>
          </a:p>
          <a:p>
            <a:pPr marL="514350" indent="-514350">
              <a:buAutoNum type="arabicPeriod"/>
            </a:pPr>
            <a:r>
              <a:rPr lang="en-US" sz="3000" b="1">
                <a:solidFill>
                  <a:srgbClr val="FF2D64"/>
                </a:solidFill>
              </a:rPr>
              <a:t>Randomness and creativity</a:t>
            </a:r>
            <a:r>
              <a:rPr lang="en-US" sz="3000"/>
              <a:t>: A fairly attractive and yet clearly incomplete conjecture is that the difference between creative thinking and unimaginative competent thinking lies in the injection of some randomness.</a:t>
            </a:r>
            <a:endParaRPr lang="en-CY" sz="30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10</a:t>
            </a:fld>
            <a:endParaRPr lang="bg-BG">
              <a:solidFill>
                <a:srgbClr val="000000"/>
              </a:solidFill>
            </a:endParaRPr>
          </a:p>
        </p:txBody>
      </p:sp>
    </p:spTree>
    <p:extLst>
      <p:ext uri="{BB962C8B-B14F-4D97-AF65-F5344CB8AC3E}">
        <p14:creationId xmlns:p14="http://schemas.microsoft.com/office/powerpoint/2010/main" val="361357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p:txBody>
          <a:bodyPr/>
          <a:lstStyle/>
          <a:p>
            <a:r>
              <a:rPr lang="en-US"/>
              <a:t>Individual Research Proposals</a:t>
            </a:r>
          </a:p>
        </p:txBody>
      </p:sp>
      <p:sp>
        <p:nvSpPr>
          <p:cNvPr id="5" name="Text Placeholder 4"/>
          <p:cNvSpPr>
            <a:spLocks noGrp="1"/>
          </p:cNvSpPr>
          <p:nvPr>
            <p:ph type="body" sz="quarter" idx="25"/>
          </p:nvPr>
        </p:nvSpPr>
        <p:spPr>
          <a:xfrm>
            <a:off x="1287095" y="3937315"/>
            <a:ext cx="21590490" cy="1138061"/>
          </a:xfrm>
        </p:spPr>
        <p:txBody>
          <a:bodyPr>
            <a:normAutofit/>
          </a:bodyPr>
          <a:lstStyle/>
          <a:p>
            <a:r>
              <a:rPr lang="en-US" sz="4000"/>
              <a:t>Claude Shannon </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11</a:t>
            </a:fld>
            <a:endParaRPr lang="bg-BG">
              <a:solidFill>
                <a:srgbClr val="000000"/>
              </a:solidFill>
            </a:endParaRPr>
          </a:p>
        </p:txBody>
      </p:sp>
      <p:pic>
        <p:nvPicPr>
          <p:cNvPr id="7" name="Picture 6" descr="A picture containing text, person, posing, person&#10;&#10;Description automatically generated">
            <a:extLst>
              <a:ext uri="{FF2B5EF4-FFF2-40B4-BE49-F238E27FC236}">
                <a16:creationId xmlns:a16="http://schemas.microsoft.com/office/drawing/2014/main" id="{F0712447-15FC-4901-B794-A33CE96BBF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43904" y="5263172"/>
            <a:ext cx="4744994" cy="6412049"/>
          </a:xfrm>
          <a:prstGeom prst="rect">
            <a:avLst/>
          </a:prstGeom>
          <a:noFill/>
          <a:ln>
            <a:noFill/>
          </a:ln>
        </p:spPr>
      </p:pic>
      <p:graphicFrame>
        <p:nvGraphicFramePr>
          <p:cNvPr id="9" name="Text Placeholder 2">
            <a:extLst>
              <a:ext uri="{FF2B5EF4-FFF2-40B4-BE49-F238E27FC236}">
                <a16:creationId xmlns:a16="http://schemas.microsoft.com/office/drawing/2014/main" id="{4728AB10-F470-00CA-120C-26C7A9E5A22B}"/>
              </a:ext>
            </a:extLst>
          </p:cNvPr>
          <p:cNvGraphicFramePr/>
          <p:nvPr>
            <p:extLst>
              <p:ext uri="{D42A27DB-BD31-4B8C-83A1-F6EECF244321}">
                <p14:modId xmlns:p14="http://schemas.microsoft.com/office/powerpoint/2010/main" val="1097642919"/>
              </p:ext>
            </p:extLst>
          </p:nvPr>
        </p:nvGraphicFramePr>
        <p:xfrm>
          <a:off x="1287095" y="5246669"/>
          <a:ext cx="10397882" cy="645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09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p:txBody>
          <a:bodyPr/>
          <a:lstStyle/>
          <a:p>
            <a:r>
              <a:rPr lang="en-US"/>
              <a:t>Individual Research Proposals</a:t>
            </a:r>
          </a:p>
        </p:txBody>
      </p:sp>
      <p:sp>
        <p:nvSpPr>
          <p:cNvPr id="5" name="Text Placeholder 4"/>
          <p:cNvSpPr>
            <a:spLocks noGrp="1"/>
          </p:cNvSpPr>
          <p:nvPr>
            <p:ph type="body" sz="quarter" idx="25"/>
          </p:nvPr>
        </p:nvSpPr>
        <p:spPr>
          <a:xfrm>
            <a:off x="1287095" y="3937315"/>
            <a:ext cx="21590490" cy="1138061"/>
          </a:xfrm>
        </p:spPr>
        <p:txBody>
          <a:bodyPr>
            <a:normAutofit/>
          </a:bodyPr>
          <a:lstStyle/>
          <a:p>
            <a:r>
              <a:rPr lang="en-US" sz="4000"/>
              <a:t>Marvin Minsky </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12</a:t>
            </a:fld>
            <a:endParaRPr lang="bg-BG">
              <a:solidFill>
                <a:srgbClr val="000000"/>
              </a:solidFill>
            </a:endParaRPr>
          </a:p>
        </p:txBody>
      </p:sp>
      <p:pic>
        <p:nvPicPr>
          <p:cNvPr id="8" name="Picture 7" descr="Credit: Corbis via Getty Images/Rick Friedman">
            <a:extLst>
              <a:ext uri="{FF2B5EF4-FFF2-40B4-BE49-F238E27FC236}">
                <a16:creationId xmlns:a16="http://schemas.microsoft.com/office/drawing/2014/main" id="{DF114AF5-4130-458F-A949-BAFE400524B8}"/>
              </a:ext>
            </a:extLst>
          </p:cNvPr>
          <p:cNvPicPr/>
          <p:nvPr/>
        </p:nvPicPr>
        <p:blipFill>
          <a:blip r:embed="rId2"/>
          <a:srcRect/>
          <a:stretch>
            <a:fillRect/>
          </a:stretch>
        </p:blipFill>
        <p:spPr>
          <a:xfrm>
            <a:off x="14195844" y="5622324"/>
            <a:ext cx="4475213" cy="5671752"/>
          </a:xfrm>
          <a:prstGeom prst="rect">
            <a:avLst/>
          </a:prstGeom>
          <a:noFill/>
          <a:ln>
            <a:noFill/>
            <a:prstDash/>
          </a:ln>
        </p:spPr>
      </p:pic>
      <p:graphicFrame>
        <p:nvGraphicFramePr>
          <p:cNvPr id="10" name="Text Placeholder 2">
            <a:extLst>
              <a:ext uri="{FF2B5EF4-FFF2-40B4-BE49-F238E27FC236}">
                <a16:creationId xmlns:a16="http://schemas.microsoft.com/office/drawing/2014/main" id="{69FFE4C6-B061-1FC2-2104-F16645959963}"/>
              </a:ext>
            </a:extLst>
          </p:cNvPr>
          <p:cNvGraphicFramePr/>
          <p:nvPr>
            <p:extLst>
              <p:ext uri="{D42A27DB-BD31-4B8C-83A1-F6EECF244321}">
                <p14:modId xmlns:p14="http://schemas.microsoft.com/office/powerpoint/2010/main" val="1384223463"/>
              </p:ext>
            </p:extLst>
          </p:nvPr>
        </p:nvGraphicFramePr>
        <p:xfrm>
          <a:off x="1287095" y="5246669"/>
          <a:ext cx="10397882" cy="645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36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p:txBody>
          <a:bodyPr/>
          <a:lstStyle/>
          <a:p>
            <a:r>
              <a:rPr lang="en-US"/>
              <a:t>Individual research proposals</a:t>
            </a:r>
          </a:p>
        </p:txBody>
      </p:sp>
      <p:sp>
        <p:nvSpPr>
          <p:cNvPr id="4" name="Text Placeholder 3"/>
          <p:cNvSpPr>
            <a:spLocks noGrp="1"/>
          </p:cNvSpPr>
          <p:nvPr>
            <p:ph type="body" sz="quarter" idx="25"/>
          </p:nvPr>
        </p:nvSpPr>
        <p:spPr>
          <a:xfrm>
            <a:off x="1348234" y="3891139"/>
            <a:ext cx="21590490" cy="1138061"/>
          </a:xfrm>
        </p:spPr>
        <p:txBody>
          <a:bodyPr>
            <a:normAutofit/>
          </a:bodyPr>
          <a:lstStyle/>
          <a:p>
            <a:r>
              <a:rPr lang="en-US" sz="4000"/>
              <a:t>Nathaniel Rochester</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13</a:t>
            </a:fld>
            <a:endParaRPr lang="bg-BG">
              <a:solidFill>
                <a:srgbClr val="000000"/>
              </a:solidFill>
            </a:endParaRPr>
          </a:p>
        </p:txBody>
      </p:sp>
      <p:pic>
        <p:nvPicPr>
          <p:cNvPr id="7" name="Picture 6" descr="A person in a suit&#10;&#10;Description automatically generated with low confidence">
            <a:extLst>
              <a:ext uri="{FF2B5EF4-FFF2-40B4-BE49-F238E27FC236}">
                <a16:creationId xmlns:a16="http://schemas.microsoft.com/office/drawing/2014/main" id="{421A2E32-B3D5-4B1D-993E-9DE0D7B807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4593" y="5317447"/>
            <a:ext cx="5054690" cy="6318362"/>
          </a:xfrm>
          <a:prstGeom prst="rect">
            <a:avLst/>
          </a:prstGeom>
          <a:noFill/>
          <a:ln>
            <a:noFill/>
          </a:ln>
        </p:spPr>
      </p:pic>
      <p:graphicFrame>
        <p:nvGraphicFramePr>
          <p:cNvPr id="9" name="Text Placeholder 2">
            <a:extLst>
              <a:ext uri="{FF2B5EF4-FFF2-40B4-BE49-F238E27FC236}">
                <a16:creationId xmlns:a16="http://schemas.microsoft.com/office/drawing/2014/main" id="{0128348B-D59E-6A19-50D3-22D3CFF2F020}"/>
              </a:ext>
            </a:extLst>
          </p:cNvPr>
          <p:cNvGraphicFramePr/>
          <p:nvPr>
            <p:extLst>
              <p:ext uri="{D42A27DB-BD31-4B8C-83A1-F6EECF244321}">
                <p14:modId xmlns:p14="http://schemas.microsoft.com/office/powerpoint/2010/main" val="2318689350"/>
              </p:ext>
            </p:extLst>
          </p:nvPr>
        </p:nvGraphicFramePr>
        <p:xfrm>
          <a:off x="1287095" y="5605015"/>
          <a:ext cx="10397882" cy="645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56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p:txBody>
          <a:bodyPr/>
          <a:lstStyle/>
          <a:p>
            <a:r>
              <a:rPr lang="en-US"/>
              <a:t>Individual research proposals</a:t>
            </a:r>
          </a:p>
        </p:txBody>
      </p:sp>
      <p:sp>
        <p:nvSpPr>
          <p:cNvPr id="4" name="Text Placeholder 3"/>
          <p:cNvSpPr>
            <a:spLocks noGrp="1"/>
          </p:cNvSpPr>
          <p:nvPr>
            <p:ph type="body" sz="quarter" idx="25"/>
          </p:nvPr>
        </p:nvSpPr>
        <p:spPr>
          <a:xfrm>
            <a:off x="1348234" y="3891139"/>
            <a:ext cx="21590490" cy="1138061"/>
          </a:xfrm>
        </p:spPr>
        <p:txBody>
          <a:bodyPr>
            <a:normAutofit/>
          </a:bodyPr>
          <a:lstStyle/>
          <a:p>
            <a:r>
              <a:rPr lang="en-US" sz="4000"/>
              <a:t>John McCarthy</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14</a:t>
            </a:fld>
            <a:endParaRPr lang="bg-BG">
              <a:solidFill>
                <a:srgbClr val="000000"/>
              </a:solidFill>
            </a:endParaRPr>
          </a:p>
        </p:txBody>
      </p:sp>
      <p:graphicFrame>
        <p:nvGraphicFramePr>
          <p:cNvPr id="9" name="Text Placeholder 2">
            <a:extLst>
              <a:ext uri="{FF2B5EF4-FFF2-40B4-BE49-F238E27FC236}">
                <a16:creationId xmlns:a16="http://schemas.microsoft.com/office/drawing/2014/main" id="{0128348B-D59E-6A19-50D3-22D3CFF2F020}"/>
              </a:ext>
            </a:extLst>
          </p:cNvPr>
          <p:cNvGraphicFramePr/>
          <p:nvPr>
            <p:extLst>
              <p:ext uri="{D42A27DB-BD31-4B8C-83A1-F6EECF244321}">
                <p14:modId xmlns:p14="http://schemas.microsoft.com/office/powerpoint/2010/main" val="4017591143"/>
              </p:ext>
            </p:extLst>
          </p:nvPr>
        </p:nvGraphicFramePr>
        <p:xfrm>
          <a:off x="1287095" y="5605015"/>
          <a:ext cx="10397882" cy="645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erson with a white beard and red tie&#10;&#10;Description automatically generated with medium confidence">
            <a:extLst>
              <a:ext uri="{FF2B5EF4-FFF2-40B4-BE49-F238E27FC236}">
                <a16:creationId xmlns:a16="http://schemas.microsoft.com/office/drawing/2014/main" id="{74A51116-2859-4E98-8D28-EF35EFD56026}"/>
              </a:ext>
            </a:extLst>
          </p:cNvPr>
          <p:cNvPicPr/>
          <p:nvPr/>
        </p:nvPicPr>
        <p:blipFill>
          <a:blip r:embed="rId7"/>
          <a:srcRect/>
          <a:stretch>
            <a:fillRect/>
          </a:stretch>
        </p:blipFill>
        <p:spPr>
          <a:xfrm>
            <a:off x="14506428" y="5839202"/>
            <a:ext cx="5325764" cy="6223763"/>
          </a:xfrm>
          <a:prstGeom prst="rect">
            <a:avLst/>
          </a:prstGeom>
          <a:noFill/>
          <a:ln>
            <a:noFill/>
            <a:prstDash/>
          </a:ln>
        </p:spPr>
      </p:pic>
    </p:spTree>
    <p:extLst>
      <p:ext uri="{BB962C8B-B14F-4D97-AF65-F5344CB8AC3E}">
        <p14:creationId xmlns:p14="http://schemas.microsoft.com/office/powerpoint/2010/main" val="315521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9255C-BC49-4CC7-8BED-5F39F9C90F67}"/>
              </a:ext>
            </a:extLst>
          </p:cNvPr>
          <p:cNvSpPr>
            <a:spLocks noGrp="1"/>
          </p:cNvSpPr>
          <p:nvPr>
            <p:ph type="body" sz="quarter" idx="24"/>
          </p:nvPr>
        </p:nvSpPr>
        <p:spPr/>
        <p:txBody>
          <a:bodyPr/>
          <a:lstStyle/>
          <a:p>
            <a:pPr algn="ctr"/>
            <a:r>
              <a:rPr lang="en-US"/>
              <a:t>The birth of Artificial Intelligence in the summer of 1956 at Dartmouth College</a:t>
            </a:r>
            <a:endParaRPr lang="en-CY"/>
          </a:p>
        </p:txBody>
      </p:sp>
      <p:sp>
        <p:nvSpPr>
          <p:cNvPr id="6" name="Slide Number Placeholder 5">
            <a:extLst>
              <a:ext uri="{FF2B5EF4-FFF2-40B4-BE49-F238E27FC236}">
                <a16:creationId xmlns:a16="http://schemas.microsoft.com/office/drawing/2014/main" id="{849CD169-C555-477C-BA44-97DD732A17E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15</a:t>
            </a:fld>
            <a:endParaRPr lang="bg-BG">
              <a:solidFill>
                <a:srgbClr val="000000"/>
              </a:solidFill>
            </a:endParaRPr>
          </a:p>
        </p:txBody>
      </p:sp>
      <p:pic>
        <p:nvPicPr>
          <p:cNvPr id="7" name="Picture 6" descr="Text&#10;&#10;Description automatically generated">
            <a:extLst>
              <a:ext uri="{FF2B5EF4-FFF2-40B4-BE49-F238E27FC236}">
                <a16:creationId xmlns:a16="http://schemas.microsoft.com/office/drawing/2014/main" id="{C308B97E-B668-4678-ABFA-B4A7CE8290A8}"/>
              </a:ext>
            </a:extLst>
          </p:cNvPr>
          <p:cNvPicPr/>
          <p:nvPr/>
        </p:nvPicPr>
        <p:blipFill>
          <a:blip r:embed="rId2"/>
          <a:srcRect/>
          <a:stretch>
            <a:fillRect/>
          </a:stretch>
        </p:blipFill>
        <p:spPr>
          <a:xfrm>
            <a:off x="1272101" y="3926808"/>
            <a:ext cx="11306433" cy="8194218"/>
          </a:xfrm>
          <a:prstGeom prst="rect">
            <a:avLst/>
          </a:prstGeom>
          <a:noFill/>
          <a:ln>
            <a:noFill/>
            <a:prstDash/>
          </a:ln>
        </p:spPr>
      </p:pic>
      <p:pic>
        <p:nvPicPr>
          <p:cNvPr id="8" name="Picture 7" descr="Artificial Intelligence Defined As A New Research Discipline: This Week In  Tech History">
            <a:extLst>
              <a:ext uri="{FF2B5EF4-FFF2-40B4-BE49-F238E27FC236}">
                <a16:creationId xmlns:a16="http://schemas.microsoft.com/office/drawing/2014/main" id="{3BD6F1AD-A028-4BCE-AEEC-8128D18ED54D}"/>
              </a:ext>
            </a:extLst>
          </p:cNvPr>
          <p:cNvPicPr/>
          <p:nvPr/>
        </p:nvPicPr>
        <p:blipFill>
          <a:blip r:embed="rId3"/>
          <a:srcRect/>
          <a:stretch>
            <a:fillRect/>
          </a:stretch>
        </p:blipFill>
        <p:spPr>
          <a:xfrm>
            <a:off x="12690389" y="4040659"/>
            <a:ext cx="10187196" cy="6709719"/>
          </a:xfrm>
          <a:prstGeom prst="rect">
            <a:avLst/>
          </a:prstGeom>
          <a:noFill/>
          <a:ln>
            <a:noFill/>
            <a:prstDash/>
          </a:ln>
        </p:spPr>
      </p:pic>
      <p:sp>
        <p:nvSpPr>
          <p:cNvPr id="9" name="TextBox 8">
            <a:extLst>
              <a:ext uri="{FF2B5EF4-FFF2-40B4-BE49-F238E27FC236}">
                <a16:creationId xmlns:a16="http://schemas.microsoft.com/office/drawing/2014/main" id="{9ECFBFD4-5A5F-4642-8ED2-DD92DEF87565}"/>
              </a:ext>
            </a:extLst>
          </p:cNvPr>
          <p:cNvSpPr txBox="1"/>
          <p:nvPr/>
        </p:nvSpPr>
        <p:spPr>
          <a:xfrm>
            <a:off x="14111417" y="10904837"/>
            <a:ext cx="8167816" cy="646331"/>
          </a:xfrm>
          <a:prstGeom prst="rect">
            <a:avLst/>
          </a:prstGeom>
          <a:noFill/>
        </p:spPr>
        <p:txBody>
          <a:bodyPr wrap="square" rtlCol="0">
            <a:spAutoFit/>
          </a:bodyPr>
          <a:lstStyle/>
          <a:p>
            <a:pPr algn="ctr"/>
            <a:r>
              <a:rPr lang="en-US"/>
              <a:t>50</a:t>
            </a:r>
            <a:r>
              <a:rPr lang="en-US" baseline="30000"/>
              <a:t>th</a:t>
            </a:r>
            <a:r>
              <a:rPr lang="en-US"/>
              <a:t> anniversary picture </a:t>
            </a:r>
            <a:endParaRPr lang="en-CY"/>
          </a:p>
        </p:txBody>
      </p:sp>
    </p:spTree>
    <p:extLst>
      <p:ext uri="{BB962C8B-B14F-4D97-AF65-F5344CB8AC3E}">
        <p14:creationId xmlns:p14="http://schemas.microsoft.com/office/powerpoint/2010/main" val="38138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16</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71097" y="2529207"/>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4000"/>
              <a:t>What followed</a:t>
            </a:r>
            <a:endParaRPr lang="en-CY" sz="4000"/>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71096" y="3702562"/>
            <a:ext cx="12650691" cy="1283636"/>
          </a:xfrm>
          <a:ln>
            <a:solidFill>
              <a:schemeClr val="accent1">
                <a:shade val="50000"/>
              </a:schemeClr>
            </a:solidFill>
          </a:ln>
        </p:spPr>
        <p:txBody>
          <a:bodyPr/>
          <a:lstStyle/>
          <a:p>
            <a:pPr indent="-720000"/>
            <a:r>
              <a:rPr lang="en-US" sz="3200" b="1" dirty="0"/>
              <a:t>1957</a:t>
            </a:r>
            <a:r>
              <a:rPr lang="en-US" sz="3200" dirty="0"/>
              <a:t>: Frank Rosenblatt invented the perceptron algorithm and machine – precursor to </a:t>
            </a:r>
            <a:r>
              <a:rPr lang="en-US" sz="3200" b="1" dirty="0">
                <a:solidFill>
                  <a:srgbClr val="FF2D64"/>
                </a:solidFill>
              </a:rPr>
              <a:t>neural network </a:t>
            </a:r>
            <a:r>
              <a:rPr lang="en-US" sz="3200" dirty="0"/>
              <a:t>and </a:t>
            </a:r>
            <a:r>
              <a:rPr lang="en-US" sz="3200" b="1" dirty="0">
                <a:solidFill>
                  <a:srgbClr val="FF2D64"/>
                </a:solidFill>
              </a:rPr>
              <a:t>deep learning </a:t>
            </a:r>
          </a:p>
          <a:p>
            <a:endParaRPr lang="en-US" sz="3200" dirty="0"/>
          </a:p>
          <a:p>
            <a:endParaRPr lang="en-US" sz="3200" dirty="0"/>
          </a:p>
        </p:txBody>
      </p:sp>
      <p:sp>
        <p:nvSpPr>
          <p:cNvPr id="5" name="Text Placeholder 1">
            <a:extLst>
              <a:ext uri="{FF2B5EF4-FFF2-40B4-BE49-F238E27FC236}">
                <a16:creationId xmlns:a16="http://schemas.microsoft.com/office/drawing/2014/main" id="{1647F9DC-D1B1-4B3A-879D-E20D986DC0DC}"/>
              </a:ext>
            </a:extLst>
          </p:cNvPr>
          <p:cNvSpPr txBox="1">
            <a:spLocks/>
          </p:cNvSpPr>
          <p:nvPr/>
        </p:nvSpPr>
        <p:spPr>
          <a:xfrm>
            <a:off x="1271096" y="7138806"/>
            <a:ext cx="16774875" cy="1665620"/>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1959</a:t>
            </a:r>
            <a:r>
              <a:rPr lang="en-US" sz="3200" dirty="0"/>
              <a:t>: Herbert Simon, John Clifford Shaw and Allen Newell worked on the </a:t>
            </a:r>
            <a:r>
              <a:rPr lang="en-US" sz="3200" b="1" dirty="0">
                <a:solidFill>
                  <a:srgbClr val="FF2D64"/>
                </a:solidFill>
              </a:rPr>
              <a:t>General Problem Solver</a:t>
            </a:r>
            <a:r>
              <a:rPr lang="en-US" sz="3200" dirty="0"/>
              <a:t> (GPS) indented to work as a universal problem solver machine – in contrast to Logic Theorist, GPS used </a:t>
            </a:r>
            <a:r>
              <a:rPr lang="en-US" sz="3200" b="1" dirty="0">
                <a:solidFill>
                  <a:srgbClr val="FF2D64"/>
                </a:solidFill>
              </a:rPr>
              <a:t>means-ends analysis </a:t>
            </a:r>
          </a:p>
          <a:p>
            <a:endParaRPr lang="en-US" sz="3200" dirty="0"/>
          </a:p>
          <a:p>
            <a:endParaRPr lang="en-US" sz="3200" dirty="0"/>
          </a:p>
        </p:txBody>
      </p:sp>
      <p:sp>
        <p:nvSpPr>
          <p:cNvPr id="9" name="Text Placeholder 1">
            <a:extLst>
              <a:ext uri="{FF2B5EF4-FFF2-40B4-BE49-F238E27FC236}">
                <a16:creationId xmlns:a16="http://schemas.microsoft.com/office/drawing/2014/main" id="{F854289A-FF09-489B-BEF1-1E4A0D5989B4}"/>
              </a:ext>
            </a:extLst>
          </p:cNvPr>
          <p:cNvSpPr txBox="1">
            <a:spLocks/>
          </p:cNvSpPr>
          <p:nvPr/>
        </p:nvSpPr>
        <p:spPr>
          <a:xfrm>
            <a:off x="7760044" y="9236702"/>
            <a:ext cx="15256319" cy="1665619"/>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1959</a:t>
            </a:r>
            <a:r>
              <a:rPr lang="en-US" sz="3200" dirty="0"/>
              <a:t>: Arthur Samuel, a gaming world pioneer coined the term “</a:t>
            </a:r>
            <a:r>
              <a:rPr lang="en-US" sz="3200" b="1" dirty="0">
                <a:solidFill>
                  <a:srgbClr val="FF2D64"/>
                </a:solidFill>
              </a:rPr>
              <a:t>machine learning</a:t>
            </a:r>
            <a:r>
              <a:rPr lang="en-US" sz="3200" dirty="0"/>
              <a:t>” – how a computer could be programmed to play a better game of checkers than its creator – mastering the process of learning</a:t>
            </a:r>
            <a:endParaRPr lang="en-US" sz="3200" b="1" dirty="0">
              <a:solidFill>
                <a:srgbClr val="FF2D64"/>
              </a:solidFill>
            </a:endParaRPr>
          </a:p>
        </p:txBody>
      </p:sp>
      <p:sp>
        <p:nvSpPr>
          <p:cNvPr id="12" name="Text Placeholder 1">
            <a:extLst>
              <a:ext uri="{FF2B5EF4-FFF2-40B4-BE49-F238E27FC236}">
                <a16:creationId xmlns:a16="http://schemas.microsoft.com/office/drawing/2014/main" id="{6EF3F05C-C13F-4EA8-9C75-4006FE5005CC}"/>
              </a:ext>
            </a:extLst>
          </p:cNvPr>
          <p:cNvSpPr txBox="1">
            <a:spLocks/>
          </p:cNvSpPr>
          <p:nvPr/>
        </p:nvSpPr>
        <p:spPr>
          <a:xfrm>
            <a:off x="1271096" y="11210520"/>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1961</a:t>
            </a:r>
            <a:r>
              <a:rPr lang="en-US" sz="3200" dirty="0"/>
              <a:t>: First </a:t>
            </a:r>
            <a:r>
              <a:rPr lang="en-US" sz="3200" b="1" dirty="0">
                <a:solidFill>
                  <a:srgbClr val="FF2D64"/>
                </a:solidFill>
              </a:rPr>
              <a:t>industrial robot </a:t>
            </a:r>
            <a:r>
              <a:rPr lang="en-US" sz="3200" dirty="0"/>
              <a:t>called Unimate began working on an assembly line in the General Motors plant in New Jersey</a:t>
            </a:r>
          </a:p>
          <a:p>
            <a:endParaRPr lang="en-US" sz="3200" dirty="0"/>
          </a:p>
        </p:txBody>
      </p:sp>
      <p:sp>
        <p:nvSpPr>
          <p:cNvPr id="11" name="Text Placeholder 1">
            <a:extLst>
              <a:ext uri="{FF2B5EF4-FFF2-40B4-BE49-F238E27FC236}">
                <a16:creationId xmlns:a16="http://schemas.microsoft.com/office/drawing/2014/main" id="{DB7147F4-0AAE-4A5C-B1A1-67099DD03E65}"/>
              </a:ext>
            </a:extLst>
          </p:cNvPr>
          <p:cNvSpPr txBox="1">
            <a:spLocks/>
          </p:cNvSpPr>
          <p:nvPr/>
        </p:nvSpPr>
        <p:spPr>
          <a:xfrm>
            <a:off x="7760044" y="5395104"/>
            <a:ext cx="14946076"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1958</a:t>
            </a:r>
            <a:r>
              <a:rPr lang="en-US" sz="3200" dirty="0"/>
              <a:t>:  The programming language </a:t>
            </a:r>
            <a:r>
              <a:rPr lang="en-US" sz="3200" b="1" dirty="0">
                <a:solidFill>
                  <a:srgbClr val="FF2D64"/>
                </a:solidFill>
              </a:rPr>
              <a:t>LISP</a:t>
            </a:r>
            <a:r>
              <a:rPr lang="en-US" sz="3200" dirty="0"/>
              <a:t> (list processing) devised by John McCarthy appeared – founded on the mathematical theory of recursive functions</a:t>
            </a:r>
            <a:endParaRPr lang="en-US" sz="3200" b="1" dirty="0">
              <a:solidFill>
                <a:srgbClr val="FF2D64"/>
              </a:solidFill>
            </a:endParaRPr>
          </a:p>
          <a:p>
            <a:endParaRPr lang="en-US" sz="3200" dirty="0"/>
          </a:p>
          <a:p>
            <a:endParaRPr lang="en-US" sz="3200" dirty="0"/>
          </a:p>
        </p:txBody>
      </p:sp>
    </p:spTree>
    <p:extLst>
      <p:ext uri="{BB962C8B-B14F-4D97-AF65-F5344CB8AC3E}">
        <p14:creationId xmlns:p14="http://schemas.microsoft.com/office/powerpoint/2010/main" val="115733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animBg="1"/>
      <p:bldP spid="9" grpId="0" animBg="1"/>
      <p:bldP spid="1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17</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71097" y="2529207"/>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4000"/>
              <a:t>What followed</a:t>
            </a:r>
            <a:endParaRPr lang="en-CY" sz="4000"/>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71096" y="3702570"/>
            <a:ext cx="19414115" cy="1665620"/>
          </a:xfrm>
          <a:ln>
            <a:solidFill>
              <a:schemeClr val="accent1">
                <a:shade val="50000"/>
              </a:schemeClr>
            </a:solidFill>
          </a:ln>
        </p:spPr>
        <p:txBody>
          <a:bodyPr/>
          <a:lstStyle/>
          <a:p>
            <a:pPr indent="-720000"/>
            <a:r>
              <a:rPr lang="en-US" sz="3200" b="1"/>
              <a:t>1966</a:t>
            </a:r>
            <a:r>
              <a:rPr lang="en-US" sz="3200"/>
              <a:t>: </a:t>
            </a:r>
            <a:r>
              <a:rPr lang="en-US" sz="3200" b="1">
                <a:solidFill>
                  <a:srgbClr val="FF2D64"/>
                </a:solidFill>
              </a:rPr>
              <a:t>ELIZA</a:t>
            </a:r>
            <a:r>
              <a:rPr lang="en-US" sz="3200"/>
              <a:t>, the world’s </a:t>
            </a:r>
            <a:r>
              <a:rPr lang="en-US" sz="3200" b="1">
                <a:solidFill>
                  <a:srgbClr val="FF2D64"/>
                </a:solidFill>
              </a:rPr>
              <a:t>first chatbot </a:t>
            </a:r>
            <a:r>
              <a:rPr lang="en-US" sz="3200"/>
              <a:t>was created at the MIT AI Lab by Joseph </a:t>
            </a:r>
            <a:r>
              <a:rPr lang="en-US" sz="3200" err="1"/>
              <a:t>Weizenbaum</a:t>
            </a:r>
            <a:r>
              <a:rPr lang="en-US" sz="3200"/>
              <a:t> – demonstrates basic communications between humans and machines – example  of early NLP program</a:t>
            </a:r>
          </a:p>
          <a:p>
            <a:pPr indent="-720000"/>
            <a:r>
              <a:rPr lang="en-US" sz="3200">
                <a:solidFill>
                  <a:srgbClr val="0100C8"/>
                </a:solidFill>
                <a:hlinkClick r:id="rId2"/>
              </a:rPr>
              <a:t>https://web.njit.edu/~ronkowit/eliza.html</a:t>
            </a:r>
            <a:endParaRPr lang="en-US" sz="3200">
              <a:solidFill>
                <a:srgbClr val="0100C8"/>
              </a:solidFill>
            </a:endParaRPr>
          </a:p>
          <a:p>
            <a:pPr indent="-720000"/>
            <a:endParaRPr lang="en-US" sz="3200">
              <a:solidFill>
                <a:srgbClr val="0100C8"/>
              </a:solidFill>
            </a:endParaRPr>
          </a:p>
          <a:p>
            <a:endParaRPr lang="en-US" sz="3200"/>
          </a:p>
          <a:p>
            <a:endParaRPr lang="en-US" sz="3200"/>
          </a:p>
        </p:txBody>
      </p:sp>
      <p:sp>
        <p:nvSpPr>
          <p:cNvPr id="5" name="Text Placeholder 1">
            <a:extLst>
              <a:ext uri="{FF2B5EF4-FFF2-40B4-BE49-F238E27FC236}">
                <a16:creationId xmlns:a16="http://schemas.microsoft.com/office/drawing/2014/main" id="{1647F9DC-D1B1-4B3A-879D-E20D986DC0DC}"/>
              </a:ext>
            </a:extLst>
          </p:cNvPr>
          <p:cNvSpPr txBox="1">
            <a:spLocks/>
          </p:cNvSpPr>
          <p:nvPr/>
        </p:nvSpPr>
        <p:spPr>
          <a:xfrm>
            <a:off x="1294373" y="7244376"/>
            <a:ext cx="16774875"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1976</a:t>
            </a:r>
            <a:r>
              <a:rPr lang="en-US" sz="3200"/>
              <a:t>: Allen Newell and Herbert Simon, 10</a:t>
            </a:r>
            <a:r>
              <a:rPr lang="en-US" sz="3200" baseline="30000"/>
              <a:t>th</a:t>
            </a:r>
            <a:r>
              <a:rPr lang="en-US" sz="3200"/>
              <a:t> Turing Lecture “Computer Science as Empirical Enquiry: </a:t>
            </a:r>
            <a:r>
              <a:rPr lang="en-US" sz="3200" b="1">
                <a:solidFill>
                  <a:srgbClr val="FF0000"/>
                </a:solidFill>
              </a:rPr>
              <a:t>Symbols</a:t>
            </a:r>
            <a:r>
              <a:rPr lang="en-US" sz="3200"/>
              <a:t> and </a:t>
            </a:r>
            <a:r>
              <a:rPr lang="en-US" sz="3200" b="1">
                <a:solidFill>
                  <a:srgbClr val="FF0000"/>
                </a:solidFill>
              </a:rPr>
              <a:t>Search</a:t>
            </a:r>
            <a:r>
              <a:rPr lang="en-US" sz="3200"/>
              <a:t>”</a:t>
            </a:r>
            <a:endParaRPr lang="en-US" sz="3200" b="1">
              <a:solidFill>
                <a:srgbClr val="FF2D64"/>
              </a:solidFill>
            </a:endParaRPr>
          </a:p>
          <a:p>
            <a:endParaRPr lang="en-US" sz="3200"/>
          </a:p>
          <a:p>
            <a:endParaRPr lang="en-US" sz="3200"/>
          </a:p>
        </p:txBody>
      </p:sp>
      <p:sp>
        <p:nvSpPr>
          <p:cNvPr id="9" name="Text Placeholder 1">
            <a:extLst>
              <a:ext uri="{FF2B5EF4-FFF2-40B4-BE49-F238E27FC236}">
                <a16:creationId xmlns:a16="http://schemas.microsoft.com/office/drawing/2014/main" id="{F854289A-FF09-489B-BEF1-1E4A0D5989B4}"/>
              </a:ext>
            </a:extLst>
          </p:cNvPr>
          <p:cNvSpPr txBox="1">
            <a:spLocks/>
          </p:cNvSpPr>
          <p:nvPr/>
        </p:nvSpPr>
        <p:spPr>
          <a:xfrm>
            <a:off x="7605268" y="8866866"/>
            <a:ext cx="15256319" cy="1179178"/>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1980s</a:t>
            </a:r>
            <a:r>
              <a:rPr lang="en-US" sz="3200"/>
              <a:t>: “</a:t>
            </a:r>
            <a:r>
              <a:rPr lang="en-US" sz="3200" b="1">
                <a:solidFill>
                  <a:srgbClr val="FF0000"/>
                </a:solidFill>
              </a:rPr>
              <a:t>AI Winter</a:t>
            </a:r>
            <a:r>
              <a:rPr lang="en-US" sz="3200"/>
              <a:t>”: During the late 1980s and early 1990s excitement surrounding AI fell.</a:t>
            </a:r>
            <a:endParaRPr lang="en-US" sz="3200" b="1">
              <a:solidFill>
                <a:srgbClr val="FF2D64"/>
              </a:solidFill>
            </a:endParaRPr>
          </a:p>
        </p:txBody>
      </p:sp>
      <p:sp>
        <p:nvSpPr>
          <p:cNvPr id="12" name="Text Placeholder 1">
            <a:extLst>
              <a:ext uri="{FF2B5EF4-FFF2-40B4-BE49-F238E27FC236}">
                <a16:creationId xmlns:a16="http://schemas.microsoft.com/office/drawing/2014/main" id="{6EF3F05C-C13F-4EA8-9C75-4006FE5005CC}"/>
              </a:ext>
            </a:extLst>
          </p:cNvPr>
          <p:cNvSpPr txBox="1">
            <a:spLocks/>
          </p:cNvSpPr>
          <p:nvPr/>
        </p:nvSpPr>
        <p:spPr>
          <a:xfrm>
            <a:off x="1172242" y="10472210"/>
            <a:ext cx="17412320" cy="1665620"/>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1982</a:t>
            </a:r>
            <a:r>
              <a:rPr lang="en-US" sz="3200" dirty="0"/>
              <a:t>: Japan’s Ministry of International Trade and Industry began the </a:t>
            </a:r>
            <a:r>
              <a:rPr lang="en-US" sz="3200" b="1" dirty="0">
                <a:solidFill>
                  <a:srgbClr val="FF0000"/>
                </a:solidFill>
              </a:rPr>
              <a:t>Fifth Generation Computer Systems </a:t>
            </a:r>
            <a:r>
              <a:rPr lang="en-US" sz="3200" dirty="0"/>
              <a:t>(FGCS) initiative – create computers using massively parallel computing and logic programming</a:t>
            </a:r>
          </a:p>
          <a:p>
            <a:endParaRPr lang="en-US" sz="3200" dirty="0"/>
          </a:p>
        </p:txBody>
      </p:sp>
      <p:sp>
        <p:nvSpPr>
          <p:cNvPr id="11" name="Text Placeholder 1">
            <a:extLst>
              <a:ext uri="{FF2B5EF4-FFF2-40B4-BE49-F238E27FC236}">
                <a16:creationId xmlns:a16="http://schemas.microsoft.com/office/drawing/2014/main" id="{DB7147F4-0AAE-4A5C-B1A1-67099DD03E65}"/>
              </a:ext>
            </a:extLst>
          </p:cNvPr>
          <p:cNvSpPr txBox="1">
            <a:spLocks/>
          </p:cNvSpPr>
          <p:nvPr/>
        </p:nvSpPr>
        <p:spPr>
          <a:xfrm>
            <a:off x="7760044" y="5639032"/>
            <a:ext cx="14946076"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1970s</a:t>
            </a:r>
            <a:r>
              <a:rPr lang="en-US" sz="3200"/>
              <a:t>: </a:t>
            </a:r>
            <a:r>
              <a:rPr lang="en-US" sz="3200" b="1">
                <a:solidFill>
                  <a:srgbClr val="FF0000"/>
                </a:solidFill>
              </a:rPr>
              <a:t>Criticism</a:t>
            </a:r>
            <a:r>
              <a:rPr lang="en-US" sz="3200"/>
              <a:t> growing about AI researchers overpromising and underdelivering products or solutions with real-world impact</a:t>
            </a:r>
            <a:endParaRPr lang="en-US" sz="3200" b="1">
              <a:solidFill>
                <a:srgbClr val="FF2D64"/>
              </a:solidFill>
            </a:endParaRPr>
          </a:p>
          <a:p>
            <a:endParaRPr lang="en-US" sz="3200"/>
          </a:p>
          <a:p>
            <a:endParaRPr lang="en-US" sz="3200"/>
          </a:p>
        </p:txBody>
      </p:sp>
    </p:spTree>
    <p:extLst>
      <p:ext uri="{BB962C8B-B14F-4D97-AF65-F5344CB8AC3E}">
        <p14:creationId xmlns:p14="http://schemas.microsoft.com/office/powerpoint/2010/main" val="15467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animBg="1"/>
      <p:bldP spid="9" grpId="0" animBg="1"/>
      <p:bldP spid="1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18</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71097" y="2529207"/>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4000"/>
              <a:t>What followed</a:t>
            </a:r>
            <a:endParaRPr lang="en-CY" sz="4000"/>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71096" y="3702570"/>
            <a:ext cx="16868623" cy="892079"/>
          </a:xfrm>
          <a:ln>
            <a:solidFill>
              <a:schemeClr val="accent1">
                <a:shade val="50000"/>
              </a:schemeClr>
            </a:solidFill>
          </a:ln>
        </p:spPr>
        <p:txBody>
          <a:bodyPr/>
          <a:lstStyle/>
          <a:p>
            <a:pPr indent="-720000"/>
            <a:r>
              <a:rPr lang="en-US" sz="3200" b="1"/>
              <a:t>1997</a:t>
            </a:r>
            <a:r>
              <a:rPr lang="en-US" sz="3200"/>
              <a:t>: </a:t>
            </a:r>
            <a:r>
              <a:rPr lang="en-US" sz="3200" b="1">
                <a:solidFill>
                  <a:srgbClr val="FF0000"/>
                </a:solidFill>
              </a:rPr>
              <a:t>Deep Blue </a:t>
            </a:r>
            <a:r>
              <a:rPr lang="en-US" sz="3200"/>
              <a:t>(IBM) – Chess-playing program defeating world champion Garry Kasparov</a:t>
            </a:r>
            <a:endParaRPr lang="en-US" sz="3200" b="1">
              <a:solidFill>
                <a:srgbClr val="FF0000"/>
              </a:solidFill>
            </a:endParaRPr>
          </a:p>
          <a:p>
            <a:endParaRPr lang="en-US" sz="3200"/>
          </a:p>
          <a:p>
            <a:endParaRPr lang="en-US" sz="3200"/>
          </a:p>
        </p:txBody>
      </p:sp>
      <p:sp>
        <p:nvSpPr>
          <p:cNvPr id="5" name="Text Placeholder 1">
            <a:extLst>
              <a:ext uri="{FF2B5EF4-FFF2-40B4-BE49-F238E27FC236}">
                <a16:creationId xmlns:a16="http://schemas.microsoft.com/office/drawing/2014/main" id="{1647F9DC-D1B1-4B3A-879D-E20D986DC0DC}"/>
              </a:ext>
            </a:extLst>
          </p:cNvPr>
          <p:cNvSpPr txBox="1">
            <a:spLocks/>
          </p:cNvSpPr>
          <p:nvPr/>
        </p:nvSpPr>
        <p:spPr>
          <a:xfrm>
            <a:off x="1271096" y="6150328"/>
            <a:ext cx="16774875"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2007</a:t>
            </a:r>
            <a:r>
              <a:rPr lang="en-US" sz="3200"/>
              <a:t>: a team from Princeton University assembled </a:t>
            </a:r>
            <a:r>
              <a:rPr lang="en-US" sz="3200" b="1">
                <a:solidFill>
                  <a:srgbClr val="FF2D64"/>
                </a:solidFill>
              </a:rPr>
              <a:t>ImageNet</a:t>
            </a:r>
            <a:r>
              <a:rPr lang="en-US" sz="3200"/>
              <a:t>, a large database of annotated images – in 2012 a CNN with 650,000 neurons reduced error rate to 15.3%</a:t>
            </a:r>
          </a:p>
          <a:p>
            <a:endParaRPr lang="en-US" sz="3200"/>
          </a:p>
        </p:txBody>
      </p:sp>
      <p:sp>
        <p:nvSpPr>
          <p:cNvPr id="9" name="Text Placeholder 1">
            <a:extLst>
              <a:ext uri="{FF2B5EF4-FFF2-40B4-BE49-F238E27FC236}">
                <a16:creationId xmlns:a16="http://schemas.microsoft.com/office/drawing/2014/main" id="{F854289A-FF09-489B-BEF1-1E4A0D5989B4}"/>
              </a:ext>
            </a:extLst>
          </p:cNvPr>
          <p:cNvSpPr txBox="1">
            <a:spLocks/>
          </p:cNvSpPr>
          <p:nvPr/>
        </p:nvSpPr>
        <p:spPr>
          <a:xfrm>
            <a:off x="7567852" y="7773909"/>
            <a:ext cx="15256319" cy="1179178"/>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2009</a:t>
            </a:r>
            <a:r>
              <a:rPr lang="en-US" sz="3200"/>
              <a:t>: Google started a secret project to develop a </a:t>
            </a:r>
            <a:r>
              <a:rPr lang="en-US" sz="3200" b="1">
                <a:solidFill>
                  <a:srgbClr val="FF2D64"/>
                </a:solidFill>
              </a:rPr>
              <a:t>driverless car </a:t>
            </a:r>
            <a:r>
              <a:rPr lang="en-US" sz="3200"/>
              <a:t>– in 2014 the first autonomous vehicle passed a U.S. state self-driving test</a:t>
            </a:r>
            <a:endParaRPr lang="en-US" sz="3200" b="1">
              <a:solidFill>
                <a:srgbClr val="FF2D64"/>
              </a:solidFill>
            </a:endParaRPr>
          </a:p>
        </p:txBody>
      </p:sp>
      <p:sp>
        <p:nvSpPr>
          <p:cNvPr id="12" name="Text Placeholder 1">
            <a:extLst>
              <a:ext uri="{FF2B5EF4-FFF2-40B4-BE49-F238E27FC236}">
                <a16:creationId xmlns:a16="http://schemas.microsoft.com/office/drawing/2014/main" id="{6EF3F05C-C13F-4EA8-9C75-4006FE5005CC}"/>
              </a:ext>
            </a:extLst>
          </p:cNvPr>
          <p:cNvSpPr txBox="1">
            <a:spLocks/>
          </p:cNvSpPr>
          <p:nvPr/>
        </p:nvSpPr>
        <p:spPr>
          <a:xfrm>
            <a:off x="1271096" y="9280126"/>
            <a:ext cx="17412320"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2011</a:t>
            </a:r>
            <a:r>
              <a:rPr lang="en-US" sz="3200"/>
              <a:t>: </a:t>
            </a:r>
            <a:r>
              <a:rPr lang="en-US" sz="3200" b="1">
                <a:solidFill>
                  <a:srgbClr val="FF2D64"/>
                </a:solidFill>
              </a:rPr>
              <a:t>IBM Watson</a:t>
            </a:r>
            <a:r>
              <a:rPr lang="en-US" sz="3200"/>
              <a:t>, a cognitive computing platform, to compete in the tv show Jeopardy! – defeats two former champions. IBM launches Watson as a major move to bring AI to healthcare </a:t>
            </a:r>
          </a:p>
          <a:p>
            <a:endParaRPr lang="en-US" sz="3200"/>
          </a:p>
        </p:txBody>
      </p:sp>
      <p:sp>
        <p:nvSpPr>
          <p:cNvPr id="11" name="Text Placeholder 1">
            <a:extLst>
              <a:ext uri="{FF2B5EF4-FFF2-40B4-BE49-F238E27FC236}">
                <a16:creationId xmlns:a16="http://schemas.microsoft.com/office/drawing/2014/main" id="{DB7147F4-0AAE-4A5C-B1A1-67099DD03E65}"/>
              </a:ext>
            </a:extLst>
          </p:cNvPr>
          <p:cNvSpPr txBox="1">
            <a:spLocks/>
          </p:cNvSpPr>
          <p:nvPr/>
        </p:nvSpPr>
        <p:spPr>
          <a:xfrm>
            <a:off x="7722974" y="5062236"/>
            <a:ext cx="14946076" cy="708369"/>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mid-2000s</a:t>
            </a:r>
            <a:r>
              <a:rPr lang="en-US" sz="3200"/>
              <a:t>: </a:t>
            </a:r>
            <a:r>
              <a:rPr lang="en-US" sz="3200" b="1">
                <a:solidFill>
                  <a:srgbClr val="FF0000"/>
                </a:solidFill>
              </a:rPr>
              <a:t>Resurgence </a:t>
            </a:r>
            <a:r>
              <a:rPr lang="en-US" sz="3200" b="1">
                <a:solidFill>
                  <a:srgbClr val="FF2D64"/>
                </a:solidFill>
              </a:rPr>
              <a:t>of interest</a:t>
            </a:r>
          </a:p>
          <a:p>
            <a:endParaRPr lang="en-US" sz="3200"/>
          </a:p>
        </p:txBody>
      </p:sp>
      <p:sp>
        <p:nvSpPr>
          <p:cNvPr id="10" name="Text Placeholder 1">
            <a:extLst>
              <a:ext uri="{FF2B5EF4-FFF2-40B4-BE49-F238E27FC236}">
                <a16:creationId xmlns:a16="http://schemas.microsoft.com/office/drawing/2014/main" id="{218A8C64-A931-4F9B-A302-2B7DC6B1986A}"/>
              </a:ext>
            </a:extLst>
          </p:cNvPr>
          <p:cNvSpPr txBox="1">
            <a:spLocks/>
          </p:cNvSpPr>
          <p:nvPr/>
        </p:nvSpPr>
        <p:spPr>
          <a:xfrm>
            <a:off x="5411851" y="10930412"/>
            <a:ext cx="17412320" cy="730250"/>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2016</a:t>
            </a:r>
            <a:r>
              <a:rPr lang="en-US" sz="3200"/>
              <a:t>: Microsoft made a major breakthrough in </a:t>
            </a:r>
            <a:r>
              <a:rPr lang="en-US" sz="3200" b="1">
                <a:solidFill>
                  <a:srgbClr val="FF2D64"/>
                </a:solidFill>
              </a:rPr>
              <a:t>speech recognition</a:t>
            </a:r>
          </a:p>
        </p:txBody>
      </p:sp>
    </p:spTree>
    <p:extLst>
      <p:ext uri="{BB962C8B-B14F-4D97-AF65-F5344CB8AC3E}">
        <p14:creationId xmlns:p14="http://schemas.microsoft.com/office/powerpoint/2010/main" val="780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animBg="1"/>
      <p:bldP spid="9" grpId="0" animBg="1"/>
      <p:bldP spid="12" grpId="0" animBg="1"/>
      <p:bldP spid="1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19</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71097" y="2529207"/>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4000"/>
              <a:t>What followed</a:t>
            </a:r>
            <a:endParaRPr lang="en-CY" sz="4000"/>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71096" y="3974424"/>
            <a:ext cx="16967477" cy="1733148"/>
          </a:xfrm>
          <a:ln>
            <a:solidFill>
              <a:schemeClr val="accent1">
                <a:shade val="50000"/>
              </a:schemeClr>
            </a:solidFill>
          </a:ln>
        </p:spPr>
        <p:txBody>
          <a:bodyPr/>
          <a:lstStyle/>
          <a:p>
            <a:pPr indent="-720000"/>
            <a:r>
              <a:rPr lang="en-US" sz="3200" b="1" dirty="0"/>
              <a:t>2015</a:t>
            </a:r>
            <a:r>
              <a:rPr lang="en-US" sz="3200" dirty="0"/>
              <a:t>: </a:t>
            </a:r>
            <a:r>
              <a:rPr lang="en-US" sz="3200" b="1" dirty="0">
                <a:solidFill>
                  <a:srgbClr val="FF0000"/>
                </a:solidFill>
              </a:rPr>
              <a:t>AlphaGo  </a:t>
            </a:r>
            <a:r>
              <a:rPr lang="en-US" sz="3200" dirty="0"/>
              <a:t>(DeepMind – Dennis Hassabits), using </a:t>
            </a:r>
            <a:r>
              <a:rPr lang="en-US" sz="3200" b="1" dirty="0">
                <a:solidFill>
                  <a:srgbClr val="FF2D64"/>
                </a:solidFill>
              </a:rPr>
              <a:t>reinforcement learning</a:t>
            </a:r>
            <a:r>
              <a:rPr lang="en-US" sz="3200" dirty="0"/>
              <a:t> defeating European Go champion – in 2016 AlphaGo beat the Korean Go champion and in 2019 the World Go champion</a:t>
            </a:r>
            <a:endParaRPr lang="en-US" sz="3200" b="1" dirty="0">
              <a:solidFill>
                <a:srgbClr val="FF0000"/>
              </a:solidFill>
            </a:endParaRPr>
          </a:p>
          <a:p>
            <a:endParaRPr lang="en-US" sz="3200" dirty="0"/>
          </a:p>
          <a:p>
            <a:endParaRPr lang="en-US" sz="3200" dirty="0"/>
          </a:p>
        </p:txBody>
      </p:sp>
      <p:sp>
        <p:nvSpPr>
          <p:cNvPr id="5" name="Text Placeholder 1">
            <a:extLst>
              <a:ext uri="{FF2B5EF4-FFF2-40B4-BE49-F238E27FC236}">
                <a16:creationId xmlns:a16="http://schemas.microsoft.com/office/drawing/2014/main" id="{1647F9DC-D1B1-4B3A-879D-E20D986DC0DC}"/>
              </a:ext>
            </a:extLst>
          </p:cNvPr>
          <p:cNvSpPr txBox="1">
            <a:spLocks/>
          </p:cNvSpPr>
          <p:nvPr/>
        </p:nvSpPr>
        <p:spPr>
          <a:xfrm>
            <a:off x="1110459" y="7679446"/>
            <a:ext cx="17128114" cy="892079"/>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2019</a:t>
            </a:r>
            <a:r>
              <a:rPr lang="en-US" sz="3200" dirty="0"/>
              <a:t>: </a:t>
            </a:r>
            <a:r>
              <a:rPr lang="en-US" sz="3200" b="1" dirty="0">
                <a:solidFill>
                  <a:srgbClr val="FF2D64"/>
                </a:solidFill>
              </a:rPr>
              <a:t>AlphaStar</a:t>
            </a:r>
            <a:r>
              <a:rPr lang="en-US" sz="3200" dirty="0"/>
              <a:t> (DeepMind) – Deep reinforcement learning defeating StarCraft player</a:t>
            </a:r>
          </a:p>
        </p:txBody>
      </p:sp>
      <p:sp>
        <p:nvSpPr>
          <p:cNvPr id="11" name="Text Placeholder 1">
            <a:extLst>
              <a:ext uri="{FF2B5EF4-FFF2-40B4-BE49-F238E27FC236}">
                <a16:creationId xmlns:a16="http://schemas.microsoft.com/office/drawing/2014/main" id="{DB7147F4-0AAE-4A5C-B1A1-67099DD03E65}"/>
              </a:ext>
            </a:extLst>
          </p:cNvPr>
          <p:cNvSpPr txBox="1">
            <a:spLocks/>
          </p:cNvSpPr>
          <p:nvPr/>
        </p:nvSpPr>
        <p:spPr>
          <a:xfrm>
            <a:off x="7556820" y="5988856"/>
            <a:ext cx="14946076"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2017</a:t>
            </a:r>
            <a:r>
              <a:rPr lang="en-US" sz="3200" dirty="0"/>
              <a:t>: </a:t>
            </a:r>
            <a:r>
              <a:rPr lang="en-US" sz="3200" b="1" dirty="0">
                <a:solidFill>
                  <a:srgbClr val="FF0000"/>
                </a:solidFill>
              </a:rPr>
              <a:t>AlphaZero </a:t>
            </a:r>
            <a:r>
              <a:rPr lang="en-US" sz="3200" dirty="0">
                <a:solidFill>
                  <a:srgbClr val="0100C8"/>
                </a:solidFill>
              </a:rPr>
              <a:t>(DeepMind) – superhuman play in multiple games and trained by self-play</a:t>
            </a:r>
            <a:endParaRPr lang="en-US" sz="3200" b="1" dirty="0">
              <a:solidFill>
                <a:srgbClr val="FF2D64"/>
              </a:solidFill>
            </a:endParaRPr>
          </a:p>
          <a:p>
            <a:endParaRPr lang="en-US" sz="3200" dirty="0"/>
          </a:p>
        </p:txBody>
      </p:sp>
    </p:spTree>
    <p:extLst>
      <p:ext uri="{BB962C8B-B14F-4D97-AF65-F5344CB8AC3E}">
        <p14:creationId xmlns:p14="http://schemas.microsoft.com/office/powerpoint/2010/main" val="64119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4B12F-A742-4A54-AC16-0BDA5FEE425F}"/>
              </a:ext>
            </a:extLst>
          </p:cNvPr>
          <p:cNvSpPr>
            <a:spLocks noGrp="1"/>
          </p:cNvSpPr>
          <p:nvPr>
            <p:ph type="body" sz="quarter" idx="24"/>
          </p:nvPr>
        </p:nvSpPr>
        <p:spPr/>
        <p:txBody>
          <a:bodyPr/>
          <a:lstStyle/>
          <a:p>
            <a:r>
              <a:rPr lang="en-US"/>
              <a:t>MAI611 Artificial Intelligence Fundamentals (8 ECTS)</a:t>
            </a:r>
            <a:endParaRPr lang="en-CY"/>
          </a:p>
        </p:txBody>
      </p:sp>
      <p:sp>
        <p:nvSpPr>
          <p:cNvPr id="3" name="Text Placeholder 2">
            <a:extLst>
              <a:ext uri="{FF2B5EF4-FFF2-40B4-BE49-F238E27FC236}">
                <a16:creationId xmlns:a16="http://schemas.microsoft.com/office/drawing/2014/main" id="{CD156591-948A-4182-B58F-D652220F0D91}"/>
              </a:ext>
            </a:extLst>
          </p:cNvPr>
          <p:cNvSpPr>
            <a:spLocks noGrp="1"/>
          </p:cNvSpPr>
          <p:nvPr>
            <p:ph type="body" sz="quarter" idx="22"/>
          </p:nvPr>
        </p:nvSpPr>
        <p:spPr>
          <a:xfrm>
            <a:off x="1287095" y="4040659"/>
            <a:ext cx="10397882" cy="7663960"/>
          </a:xfrm>
        </p:spPr>
        <p:txBody>
          <a:bodyPr/>
          <a:lstStyle/>
          <a:p>
            <a:r>
              <a:rPr lang="en-US" b="1" dirty="0"/>
              <a:t>Course purpose and objectives: </a:t>
            </a:r>
            <a:r>
              <a:rPr lang="en-US" dirty="0">
                <a:effectLst/>
                <a:ea typeface="Calibri" panose="020F0502020204030204" pitchFamily="34" charset="0"/>
              </a:rPr>
              <a:t>The purpose of the course is to introduce students to the fundamental principles and techniques that underline software systems that exhibit “intelligent” behavior.</a:t>
            </a:r>
          </a:p>
          <a:p>
            <a:r>
              <a:rPr lang="en-US" b="1" dirty="0"/>
              <a:t>Learning outcomes: </a:t>
            </a:r>
            <a:r>
              <a:rPr lang="en-US" dirty="0">
                <a:effectLst/>
                <a:ea typeface="Calibri" panose="020F0502020204030204" pitchFamily="34" charset="0"/>
              </a:rPr>
              <a:t>Upon completion of this course, students will have acquired a good understanding of modern Artificial Intelligence, the problems that it addresses and the fundamental solution methods that it uses</a:t>
            </a:r>
            <a:r>
              <a:rPr lang="en-US" dirty="0">
                <a:effectLst/>
                <a:ea typeface="Times New Roman" panose="02020603050405020304" pitchFamily="18" charset="0"/>
              </a:rPr>
              <a:t>. More specifically the students will know the main knowledge representation techniques and reasoning methods that underlie artificial intelligence problem solving and be able to develop simple solvers for artificial intelligence systems.</a:t>
            </a:r>
            <a:endParaRPr lang="el-GR" dirty="0">
              <a:effectLst/>
              <a:ea typeface="Times New Roman" panose="02020603050405020304" pitchFamily="18" charset="0"/>
            </a:endParaRPr>
          </a:p>
          <a:p>
            <a:r>
              <a:rPr lang="en-US" b="1" dirty="0">
                <a:effectLst/>
                <a:ea typeface="Times New Roman" panose="02020603050405020304" pitchFamily="18" charset="0"/>
              </a:rPr>
              <a:t>Required:</a:t>
            </a:r>
            <a:r>
              <a:rPr lang="en-US" dirty="0">
                <a:effectLst/>
                <a:ea typeface="Times New Roman" panose="02020603050405020304" pitchFamily="18" charset="0"/>
              </a:rPr>
              <a:t> </a:t>
            </a:r>
            <a:r>
              <a:rPr lang="en-US" dirty="0">
                <a:effectLst/>
                <a:ea typeface="Calibri" panose="020F0502020204030204" pitchFamily="34" charset="0"/>
              </a:rPr>
              <a:t>Knowledge of a high-level programing language, object-based data concepts and structures.</a:t>
            </a:r>
          </a:p>
          <a:p>
            <a:r>
              <a:rPr lang="en-US" b="1" dirty="0">
                <a:ea typeface="Times New Roman" panose="02020603050405020304" pitchFamily="18" charset="0"/>
              </a:rPr>
              <a:t>Teaching methodology: </a:t>
            </a:r>
            <a:r>
              <a:rPr lang="en-US" dirty="0">
                <a:effectLst/>
                <a:ea typeface="Times New Roman" panose="02020603050405020304" pitchFamily="18" charset="0"/>
              </a:rPr>
              <a:t>Lectures, discussions of practical examples and (unsupervised) lab activities where the active learning element is encouraged and supported. Students would be strongly guided to view all topics presented and discussed with a critical eye, identifying the limits of AI both in its foundational years and the current s</a:t>
            </a:r>
            <a:r>
              <a:rPr lang="en-US" dirty="0">
                <a:ea typeface="Times New Roman" panose="02020603050405020304" pitchFamily="18" charset="0"/>
              </a:rPr>
              <a:t>ituation</a:t>
            </a:r>
            <a:r>
              <a:rPr lang="en-US" dirty="0">
                <a:effectLst/>
                <a:ea typeface="Times New Roman" panose="02020603050405020304" pitchFamily="18" charset="0"/>
              </a:rPr>
              <a:t> characterized by an explosion of multimedia data of varying degrees of usability, quality and ethical considerations. </a:t>
            </a:r>
          </a:p>
          <a:p>
            <a:r>
              <a:rPr lang="en-US" b="1" dirty="0"/>
              <a:t>Assessment: </a:t>
            </a:r>
            <a:r>
              <a:rPr lang="en-US" dirty="0">
                <a:effectLst/>
                <a:ea typeface="Calibri" panose="020F0502020204030204" pitchFamily="34" charset="0"/>
              </a:rPr>
              <a:t>Final exam (50%), midterm exam (</a:t>
            </a:r>
            <a:r>
              <a:rPr lang="en-US" dirty="0">
                <a:ea typeface="Calibri" panose="020F0502020204030204" pitchFamily="34" charset="0"/>
              </a:rPr>
              <a:t>30</a:t>
            </a:r>
            <a:r>
              <a:rPr lang="en-US" dirty="0">
                <a:effectLst/>
                <a:ea typeface="Calibri" panose="020F0502020204030204" pitchFamily="34" charset="0"/>
              </a:rPr>
              <a:t>%) and homework (theoretical and/or programming assignments) (20%).</a:t>
            </a:r>
            <a:r>
              <a:rPr lang="el-GR">
                <a:effectLst/>
                <a:ea typeface="Calibri" panose="020F0502020204030204" pitchFamily="34" charset="0"/>
              </a:rPr>
              <a:t> </a:t>
            </a:r>
            <a:endParaRPr lang="en-CY" b="1" dirty="0"/>
          </a:p>
        </p:txBody>
      </p:sp>
      <p:sp>
        <p:nvSpPr>
          <p:cNvPr id="4" name="Text Placeholder 3">
            <a:extLst>
              <a:ext uri="{FF2B5EF4-FFF2-40B4-BE49-F238E27FC236}">
                <a16:creationId xmlns:a16="http://schemas.microsoft.com/office/drawing/2014/main" id="{67A6B74A-6559-4F4D-9D1D-BCD3A39F0724}"/>
              </a:ext>
            </a:extLst>
          </p:cNvPr>
          <p:cNvSpPr>
            <a:spLocks noGrp="1"/>
          </p:cNvSpPr>
          <p:nvPr>
            <p:ph type="body" sz="quarter" idx="26"/>
          </p:nvPr>
        </p:nvSpPr>
        <p:spPr>
          <a:xfrm>
            <a:off x="12192000" y="4040659"/>
            <a:ext cx="10685585" cy="7663960"/>
          </a:xfrm>
        </p:spPr>
        <p:txBody>
          <a:bodyPr/>
          <a:lstStyle/>
          <a:p>
            <a:pPr>
              <a:spcAft>
                <a:spcPts val="800"/>
              </a:spcAft>
            </a:pPr>
            <a:r>
              <a:rPr lang="en-US" b="1" dirty="0">
                <a:effectLst/>
                <a:ea typeface="Calibri" panose="020F0502020204030204" pitchFamily="34" charset="0"/>
                <a:cs typeface="Times New Roman" panose="02020603050405020304" pitchFamily="18" charset="0"/>
              </a:rPr>
              <a:t>Main text:</a:t>
            </a:r>
            <a:r>
              <a:rPr lang="en-US" b="1" dirty="0">
                <a:ea typeface="Calibri" panose="020F0502020204030204" pitchFamily="34" charset="0"/>
                <a:cs typeface="Times New Roman" panose="02020603050405020304" pitchFamily="18" charset="0"/>
              </a:rPr>
              <a:t> </a:t>
            </a:r>
          </a:p>
          <a:p>
            <a:pPr>
              <a:spcAft>
                <a:spcPts val="800"/>
              </a:spcAft>
            </a:pPr>
            <a:r>
              <a:rPr lang="en-US" dirty="0">
                <a:effectLst/>
                <a:ea typeface="Calibri" panose="020F0502020204030204" pitchFamily="34" charset="0"/>
                <a:cs typeface="Times New Roman" panose="02020603050405020304" pitchFamily="18" charset="0"/>
              </a:rPr>
              <a:t>S. Russel and P. Norvig, Artificial Intelligence: A Modern Approach, 4</a:t>
            </a:r>
            <a:r>
              <a:rPr lang="en-US" baseline="30000" dirty="0">
                <a:effectLst/>
                <a:ea typeface="Calibri" panose="020F0502020204030204" pitchFamily="34" charset="0"/>
                <a:cs typeface="Times New Roman" panose="02020603050405020304" pitchFamily="18" charset="0"/>
              </a:rPr>
              <a:t>th</a:t>
            </a:r>
            <a:r>
              <a:rPr lang="en-US" dirty="0">
                <a:effectLst/>
                <a:ea typeface="Calibri" panose="020F0502020204030204" pitchFamily="34" charset="0"/>
                <a:cs typeface="Times New Roman" panose="02020603050405020304" pitchFamily="18" charset="0"/>
              </a:rPr>
              <a:t> Edition, Pearson, 2021. </a:t>
            </a:r>
            <a:endParaRPr lang="en-CY" dirty="0">
              <a:effectLst/>
              <a:ea typeface="Calibri" panose="020F0502020204030204" pitchFamily="34" charset="0"/>
              <a:cs typeface="Times New Roman" panose="02020603050405020304" pitchFamily="18" charset="0"/>
            </a:endParaRPr>
          </a:p>
          <a:p>
            <a:pPr>
              <a:spcBef>
                <a:spcPts val="600"/>
              </a:spcBef>
              <a:spcAft>
                <a:spcPts val="600"/>
              </a:spcAft>
            </a:pPr>
            <a:r>
              <a:rPr lang="el-GR" b="1" dirty="0">
                <a:effectLst/>
                <a:ea typeface="Calibri" panose="020F0502020204030204" pitchFamily="34" charset="0"/>
                <a:cs typeface="Times New Roman" panose="02020603050405020304" pitchFamily="18" charset="0"/>
              </a:rPr>
              <a:t>Other reading:</a:t>
            </a:r>
            <a:r>
              <a:rPr lang="en-US" b="1" dirty="0">
                <a:ea typeface="Calibri" panose="020F0502020204030204" pitchFamily="34" charset="0"/>
                <a:cs typeface="Times New Roman" panose="02020603050405020304" pitchFamily="18" charset="0"/>
              </a:rPr>
              <a:t> </a:t>
            </a:r>
          </a:p>
          <a:p>
            <a:pPr>
              <a:spcBef>
                <a:spcPts val="600"/>
              </a:spcBef>
              <a:spcAft>
                <a:spcPts val="600"/>
              </a:spcAft>
            </a:pPr>
            <a:r>
              <a:rPr lang="en-US" dirty="0">
                <a:effectLst/>
                <a:ea typeface="Times New Roman" panose="02020603050405020304" pitchFamily="18" charset="0"/>
                <a:cs typeface="Times New Roman" panose="02020603050405020304" pitchFamily="18" charset="0"/>
              </a:rPr>
              <a:t>R. J. Brachman, H. J. Levesque, Knowledge Representation and Reasoning, Elsevier, 2004.</a:t>
            </a:r>
            <a:endParaRPr lang="en-US" dirty="0">
              <a:ea typeface="Times New Roman" panose="02020603050405020304" pitchFamily="18" charset="0"/>
              <a:cs typeface="Times New Roman" panose="02020603050405020304" pitchFamily="18" charset="0"/>
            </a:endParaRPr>
          </a:p>
          <a:p>
            <a:pPr>
              <a:spcBef>
                <a:spcPts val="600"/>
              </a:spcBef>
              <a:spcAft>
                <a:spcPts val="600"/>
              </a:spcAft>
            </a:pPr>
            <a:r>
              <a:rPr lang="en-US" dirty="0">
                <a:effectLst/>
                <a:ea typeface="Times New Roman" panose="02020603050405020304" pitchFamily="18" charset="0"/>
                <a:cs typeface="Times New Roman" panose="02020603050405020304" pitchFamily="18" charset="0"/>
              </a:rPr>
              <a:t>N. J. Nilsson: The Quest for Artificial Intelligence: A history of ideas and achievements, Cambridge University Press, 2010.</a:t>
            </a:r>
            <a:endParaRPr lang="en-US" dirty="0">
              <a:ea typeface="Times New Roman" panose="02020603050405020304" pitchFamily="18" charset="0"/>
              <a:cs typeface="Times New Roman" panose="02020603050405020304" pitchFamily="18" charset="0"/>
            </a:endParaRPr>
          </a:p>
          <a:p>
            <a:pPr>
              <a:spcBef>
                <a:spcPts val="600"/>
              </a:spcBef>
              <a:spcAft>
                <a:spcPts val="600"/>
              </a:spcAft>
            </a:pPr>
            <a:r>
              <a:rPr lang="en-US" dirty="0">
                <a:effectLst/>
                <a:ea typeface="Times New Roman" panose="02020603050405020304" pitchFamily="18" charset="0"/>
                <a:cs typeface="Times New Roman" panose="02020603050405020304" pitchFamily="18" charset="0"/>
              </a:rPr>
              <a:t>M. Ginsberg: Essentials of Artificial Intelligence, Morgan Kaufman,1993.</a:t>
            </a:r>
            <a:endParaRPr lang="en-US" dirty="0">
              <a:ea typeface="Times New Roman" panose="02020603050405020304" pitchFamily="18" charset="0"/>
              <a:cs typeface="Times New Roman" panose="02020603050405020304" pitchFamily="18" charset="0"/>
            </a:endParaRPr>
          </a:p>
          <a:p>
            <a:pPr>
              <a:spcBef>
                <a:spcPts val="600"/>
              </a:spcBef>
              <a:spcAft>
                <a:spcPts val="600"/>
              </a:spcAft>
            </a:pPr>
            <a:r>
              <a:rPr lang="en-US" dirty="0">
                <a:effectLst/>
                <a:ea typeface="Times New Roman" panose="02020603050405020304" pitchFamily="18" charset="0"/>
                <a:cs typeface="Times New Roman" panose="02020603050405020304" pitchFamily="18" charset="0"/>
              </a:rPr>
              <a:t>P. H. Winston: Artificial Intelligence, 3</a:t>
            </a:r>
            <a:r>
              <a:rPr lang="en-US" baseline="30000" dirty="0">
                <a:effectLst/>
                <a:ea typeface="Times New Roman" panose="02020603050405020304" pitchFamily="18" charset="0"/>
                <a:cs typeface="Times New Roman" panose="02020603050405020304" pitchFamily="18" charset="0"/>
              </a:rPr>
              <a:t>rd</a:t>
            </a:r>
            <a:r>
              <a:rPr lang="en-US" dirty="0">
                <a:effectLst/>
                <a:ea typeface="Times New Roman" panose="02020603050405020304" pitchFamily="18" charset="0"/>
                <a:cs typeface="Times New Roman" panose="02020603050405020304" pitchFamily="18" charset="0"/>
              </a:rPr>
              <a:t> Edition, Addison-Wesley, 1992.</a:t>
            </a:r>
            <a:endParaRPr lang="en-US" dirty="0">
              <a:ea typeface="Times New Roman" panose="02020603050405020304" pitchFamily="18" charset="0"/>
              <a:cs typeface="Times New Roman" panose="02020603050405020304" pitchFamily="18" charset="0"/>
            </a:endParaRPr>
          </a:p>
          <a:p>
            <a:pPr>
              <a:spcBef>
                <a:spcPts val="600"/>
              </a:spcBef>
              <a:spcAft>
                <a:spcPts val="600"/>
              </a:spcAft>
            </a:pPr>
            <a:r>
              <a:rPr lang="en-US" dirty="0">
                <a:ea typeface="Calibri" panose="020F0502020204030204" pitchFamily="34" charset="0"/>
                <a:cs typeface="Times New Roman" panose="02020603050405020304" pitchFamily="18" charset="0"/>
              </a:rPr>
              <a:t>E. Keravnou</a:t>
            </a:r>
            <a:r>
              <a:rPr lang="el-GR"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Artificial Intelligence and Expert Systems (in Greek)</a:t>
            </a:r>
            <a:r>
              <a:rPr lang="el-GR"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Greek Open University</a:t>
            </a:r>
            <a:r>
              <a:rPr lang="el-GR" dirty="0">
                <a:effectLst/>
                <a:ea typeface="Calibri" panose="020F0502020204030204" pitchFamily="34" charset="0"/>
                <a:cs typeface="Times New Roman" panose="02020603050405020304" pitchFamily="18" charset="0"/>
              </a:rPr>
              <a:t>, 2000.</a:t>
            </a:r>
            <a:endParaRPr lang="en-US" dirty="0">
              <a:ea typeface="Calibri" panose="020F0502020204030204" pitchFamily="34" charset="0"/>
              <a:cs typeface="Times New Roman" panose="02020603050405020304" pitchFamily="18" charset="0"/>
            </a:endParaRPr>
          </a:p>
          <a:p>
            <a:pPr>
              <a:spcBef>
                <a:spcPts val="600"/>
              </a:spcBef>
              <a:spcAft>
                <a:spcPts val="600"/>
              </a:spcAft>
            </a:pPr>
            <a:r>
              <a:rPr lang="en-US" dirty="0">
                <a:effectLst/>
                <a:ea typeface="Calibri" panose="020F0502020204030204" pitchFamily="34" charset="0"/>
                <a:cs typeface="Times New Roman" panose="02020603050405020304" pitchFamily="18" charset="0"/>
              </a:rPr>
              <a:t>G.F. Luger and W.A. Stubblefield, Artificial Intelligence: Structures and Strategies for Complex Problem Solving, 5</a:t>
            </a:r>
            <a:r>
              <a:rPr lang="en-US" baseline="30000" dirty="0">
                <a:effectLst/>
                <a:ea typeface="Calibri" panose="020F0502020204030204" pitchFamily="34" charset="0"/>
                <a:cs typeface="Times New Roman" panose="02020603050405020304" pitchFamily="18" charset="0"/>
              </a:rPr>
              <a:t>th</a:t>
            </a:r>
            <a:r>
              <a:rPr lang="en-US" dirty="0">
                <a:effectLst/>
                <a:ea typeface="Calibri" panose="020F0502020204030204" pitchFamily="34" charset="0"/>
                <a:cs typeface="Times New Roman" panose="02020603050405020304" pitchFamily="18" charset="0"/>
              </a:rPr>
              <a:t> edition, Addison-Wesley, 2005.</a:t>
            </a:r>
            <a:endParaRPr lang="en-US" dirty="0">
              <a:ea typeface="Calibri" panose="020F0502020204030204" pitchFamily="34" charset="0"/>
              <a:cs typeface="Times New Roman" panose="02020603050405020304" pitchFamily="18" charset="0"/>
            </a:endParaRPr>
          </a:p>
          <a:p>
            <a:pPr>
              <a:spcBef>
                <a:spcPts val="600"/>
              </a:spcBef>
              <a:spcAft>
                <a:spcPts val="600"/>
              </a:spcAft>
            </a:pPr>
            <a:r>
              <a:rPr lang="en-US" dirty="0">
                <a:effectLst/>
                <a:ea typeface="Calibri" panose="020F0502020204030204" pitchFamily="34" charset="0"/>
                <a:cs typeface="Times New Roman" panose="02020603050405020304" pitchFamily="18" charset="0"/>
              </a:rPr>
              <a:t>G. Weiss (editor), Multiagent Systems: a modern approach to distributed AI, The MIT Press, 2</a:t>
            </a:r>
            <a:r>
              <a:rPr lang="en-US" baseline="30000" dirty="0">
                <a:effectLst/>
                <a:ea typeface="Calibri" panose="020F0502020204030204" pitchFamily="34" charset="0"/>
                <a:cs typeface="Times New Roman" panose="02020603050405020304" pitchFamily="18" charset="0"/>
              </a:rPr>
              <a:t>nd</a:t>
            </a:r>
            <a:r>
              <a:rPr lang="en-US" dirty="0">
                <a:effectLst/>
                <a:ea typeface="Calibri" panose="020F0502020204030204" pitchFamily="34" charset="0"/>
                <a:cs typeface="Times New Roman" panose="02020603050405020304" pitchFamily="18" charset="0"/>
              </a:rPr>
              <a:t> edition, 2013.</a:t>
            </a:r>
            <a:endParaRPr lang="en-US" dirty="0">
              <a:ea typeface="Calibri" panose="020F0502020204030204" pitchFamily="34" charset="0"/>
              <a:cs typeface="Times New Roman" panose="02020603050405020304" pitchFamily="18" charset="0"/>
            </a:endParaRPr>
          </a:p>
          <a:p>
            <a:pPr>
              <a:spcBef>
                <a:spcPts val="600"/>
              </a:spcBef>
              <a:spcAft>
                <a:spcPts val="600"/>
              </a:spcAft>
            </a:pPr>
            <a:r>
              <a:rPr lang="en-US" dirty="0">
                <a:effectLst/>
                <a:ea typeface="Calibri" panose="020F0502020204030204" pitchFamily="34" charset="0"/>
                <a:cs typeface="Times New Roman" panose="02020603050405020304" pitchFamily="18" charset="0"/>
              </a:rPr>
              <a:t>P. Jackson, Introduction to Expert Systems, 3</a:t>
            </a:r>
            <a:r>
              <a:rPr lang="en-US" baseline="30000" dirty="0">
                <a:effectLst/>
                <a:ea typeface="Calibri" panose="020F0502020204030204" pitchFamily="34" charset="0"/>
                <a:cs typeface="Times New Roman" panose="02020603050405020304" pitchFamily="18" charset="0"/>
              </a:rPr>
              <a:t>rd</a:t>
            </a:r>
            <a:r>
              <a:rPr lang="en-US" dirty="0">
                <a:effectLst/>
                <a:ea typeface="Calibri" panose="020F0502020204030204" pitchFamily="34" charset="0"/>
                <a:cs typeface="Times New Roman" panose="02020603050405020304" pitchFamily="18" charset="0"/>
              </a:rPr>
              <a:t> edition, Addison-Wesley, 1999.</a:t>
            </a:r>
            <a:endParaRPr lang="en-CY" dirty="0">
              <a:effectLst/>
              <a:ea typeface="Calibri" panose="020F0502020204030204" pitchFamily="34" charset="0"/>
              <a:cs typeface="Times New Roman" panose="02020603050405020304" pitchFamily="18" charset="0"/>
            </a:endParaRPr>
          </a:p>
          <a:p>
            <a:endParaRPr lang="en-CY" dirty="0"/>
          </a:p>
        </p:txBody>
      </p:sp>
      <p:sp>
        <p:nvSpPr>
          <p:cNvPr id="6" name="Slide Number Placeholder 5">
            <a:extLst>
              <a:ext uri="{FF2B5EF4-FFF2-40B4-BE49-F238E27FC236}">
                <a16:creationId xmlns:a16="http://schemas.microsoft.com/office/drawing/2014/main" id="{505A81D4-87C3-4EDA-BCC2-42D8E4CF70B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a:t>
            </a:fld>
            <a:endParaRPr lang="bg-BG">
              <a:solidFill>
                <a:srgbClr val="000000"/>
              </a:solidFill>
            </a:endParaRPr>
          </a:p>
        </p:txBody>
      </p:sp>
      <p:pic>
        <p:nvPicPr>
          <p:cNvPr id="7" name="Picture 6">
            <a:extLst>
              <a:ext uri="{FF2B5EF4-FFF2-40B4-BE49-F238E27FC236}">
                <a16:creationId xmlns:a16="http://schemas.microsoft.com/office/drawing/2014/main" id="{CBEFD565-2673-47DB-9F4E-F634885CB31D}"/>
              </a:ext>
            </a:extLst>
          </p:cNvPr>
          <p:cNvPicPr/>
          <p:nvPr/>
        </p:nvPicPr>
        <p:blipFill>
          <a:blip r:embed="rId2"/>
          <a:srcRect t="9007" r="76766" b="20964"/>
          <a:stretch>
            <a:fillRect/>
          </a:stretch>
        </p:blipFill>
        <p:spPr>
          <a:xfrm>
            <a:off x="20607560" y="568090"/>
            <a:ext cx="2091802" cy="1804728"/>
          </a:xfrm>
          <a:prstGeom prst="rect">
            <a:avLst/>
          </a:prstGeom>
          <a:noFill/>
          <a:ln>
            <a:noFill/>
            <a:prstDash/>
          </a:ln>
        </p:spPr>
      </p:pic>
    </p:spTree>
    <p:extLst>
      <p:ext uri="{BB962C8B-B14F-4D97-AF65-F5344CB8AC3E}">
        <p14:creationId xmlns:p14="http://schemas.microsoft.com/office/powerpoint/2010/main" val="234319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200598" y="4834828"/>
            <a:ext cx="21590490" cy="2416757"/>
          </a:xfrm>
        </p:spPr>
        <p:txBody>
          <a:bodyPr/>
          <a:lstStyle/>
          <a:p>
            <a:r>
              <a:rPr lang="en-US" sz="6000"/>
              <a:t>Defining Artificial Intelligence: the birth of the name and its many guises </a:t>
            </a:r>
            <a:endParaRPr lang="en-CY" sz="1800"/>
          </a:p>
          <a:p>
            <a:endParaRPr lang="en-US" sz="6000"/>
          </a:p>
        </p:txBody>
      </p:sp>
    </p:spTree>
    <p:extLst>
      <p:ext uri="{BB962C8B-B14F-4D97-AF65-F5344CB8AC3E}">
        <p14:creationId xmlns:p14="http://schemas.microsoft.com/office/powerpoint/2010/main" val="132399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Birth of the name “Artificial Intelligence”: 1956 Dartmouth College Summer Research Project</a:t>
            </a:r>
            <a:endParaRPr lang="en-CY" sz="4800"/>
          </a:p>
        </p:txBody>
      </p:sp>
      <p:sp>
        <p:nvSpPr>
          <p:cNvPr id="3" name="Text Placeholder 2">
            <a:extLst>
              <a:ext uri="{FF2B5EF4-FFF2-40B4-BE49-F238E27FC236}">
                <a16:creationId xmlns:a16="http://schemas.microsoft.com/office/drawing/2014/main" id="{A9D60209-8EFF-4082-809E-2247115C6023}"/>
              </a:ext>
            </a:extLst>
          </p:cNvPr>
          <p:cNvSpPr>
            <a:spLocks noGrp="1"/>
          </p:cNvSpPr>
          <p:nvPr>
            <p:ph type="body" sz="quarter" idx="22"/>
          </p:nvPr>
        </p:nvSpPr>
        <p:spPr>
          <a:xfrm>
            <a:off x="1396755" y="5248356"/>
            <a:ext cx="21590489" cy="3870930"/>
          </a:xfrm>
        </p:spPr>
        <p:txBody>
          <a:bodyPr/>
          <a:lstStyle/>
          <a:p>
            <a:r>
              <a:rPr lang="en-US" sz="6000"/>
              <a:t>The present purpose of the Artificial Intelligence problem is taken to be that of making a machine behave in ways that would be called intelligent if a human were so behaving.</a:t>
            </a:r>
            <a:endParaRPr lang="en-CY" sz="60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21</a:t>
            </a:fld>
            <a:endParaRPr lang="bg-BG">
              <a:solidFill>
                <a:srgbClr val="000000"/>
              </a:solidFill>
            </a:endParaRPr>
          </a:p>
        </p:txBody>
      </p:sp>
    </p:spTree>
    <p:extLst>
      <p:ext uri="{BB962C8B-B14F-4D97-AF65-F5344CB8AC3E}">
        <p14:creationId xmlns:p14="http://schemas.microsoft.com/office/powerpoint/2010/main" val="50819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John McCarthy: What is Artificial Intelligence? </a:t>
            </a:r>
            <a:r>
              <a:rPr lang="en-US" sz="3600">
                <a:hlinkClick r:id="rId2">
                  <a:extLst>
                    <a:ext uri="{A12FA001-AC4F-418D-AE19-62706E023703}">
                      <ahyp:hlinkClr xmlns:ahyp="http://schemas.microsoft.com/office/drawing/2018/hyperlinkcolor" val="tx"/>
                    </a:ext>
                  </a:extLst>
                </a:hlinkClick>
              </a:rPr>
              <a:t>http://jmc.stanford.edu/articles/whatisai/whatisai.pdf</a:t>
            </a:r>
            <a:r>
              <a:rPr lang="en-US" sz="3600"/>
              <a:t> (2007)</a:t>
            </a:r>
            <a:endParaRPr lang="en-CY" sz="3600"/>
          </a:p>
        </p:txBody>
      </p:sp>
      <p:sp>
        <p:nvSpPr>
          <p:cNvPr id="3" name="Text Placeholder 2">
            <a:extLst>
              <a:ext uri="{FF2B5EF4-FFF2-40B4-BE49-F238E27FC236}">
                <a16:creationId xmlns:a16="http://schemas.microsoft.com/office/drawing/2014/main" id="{A9D60209-8EFF-4082-809E-2247115C6023}"/>
              </a:ext>
            </a:extLst>
          </p:cNvPr>
          <p:cNvSpPr>
            <a:spLocks noGrp="1"/>
          </p:cNvSpPr>
          <p:nvPr>
            <p:ph type="body" sz="quarter" idx="22"/>
          </p:nvPr>
        </p:nvSpPr>
        <p:spPr>
          <a:xfrm>
            <a:off x="1276266" y="5562676"/>
            <a:ext cx="21590489" cy="3208211"/>
          </a:xfrm>
        </p:spPr>
        <p:txBody>
          <a:bodyPr/>
          <a:lstStyle/>
          <a:p>
            <a:r>
              <a:rPr lang="en-US" sz="4800"/>
              <a:t>It is the science and engineering of making intelligent machines, especially </a:t>
            </a:r>
            <a:r>
              <a:rPr lang="en-US" sz="4800">
                <a:solidFill>
                  <a:srgbClr val="FF2D64"/>
                </a:solidFill>
              </a:rPr>
              <a:t>intelligent computer programs</a:t>
            </a:r>
            <a:r>
              <a:rPr lang="en-US" sz="4800"/>
              <a:t>. It is related to the similar task of using computers to </a:t>
            </a:r>
            <a:r>
              <a:rPr lang="en-US" sz="4800">
                <a:solidFill>
                  <a:srgbClr val="FF2D64"/>
                </a:solidFill>
              </a:rPr>
              <a:t>understand human intelligence</a:t>
            </a:r>
            <a:r>
              <a:rPr lang="en-US" sz="4800"/>
              <a:t>, but AI does not have to confine itself to methods that are biologically observable.</a:t>
            </a:r>
            <a:endParaRPr lang="en-CY" sz="48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22</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9236731"/>
            <a:ext cx="21590489" cy="2650469"/>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a:t>Intelligence is the </a:t>
            </a:r>
            <a:r>
              <a:rPr lang="en-US" sz="4800">
                <a:solidFill>
                  <a:srgbClr val="FF2D64"/>
                </a:solidFill>
              </a:rPr>
              <a:t>computational part of the ability to achieve goals </a:t>
            </a:r>
            <a:r>
              <a:rPr lang="en-US" sz="4800"/>
              <a:t>in the world. Varying kinds and degrees of intelligence occur in people, many animals and some machines.</a:t>
            </a:r>
            <a:endParaRPr lang="en-CY" sz="4800"/>
          </a:p>
        </p:txBody>
      </p:sp>
    </p:spTree>
    <p:extLst>
      <p:ext uri="{BB962C8B-B14F-4D97-AF65-F5344CB8AC3E}">
        <p14:creationId xmlns:p14="http://schemas.microsoft.com/office/powerpoint/2010/main" val="5836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John McCarthy: What is Artificial Intelligence? </a:t>
            </a:r>
            <a:endParaRPr lang="en-CY" sz="3600"/>
          </a:p>
        </p:txBody>
      </p:sp>
      <p:sp>
        <p:nvSpPr>
          <p:cNvPr id="3" name="Text Placeholder 2">
            <a:extLst>
              <a:ext uri="{FF2B5EF4-FFF2-40B4-BE49-F238E27FC236}">
                <a16:creationId xmlns:a16="http://schemas.microsoft.com/office/drawing/2014/main" id="{A9D60209-8EFF-4082-809E-2247115C6023}"/>
              </a:ext>
            </a:extLst>
          </p:cNvPr>
          <p:cNvSpPr>
            <a:spLocks noGrp="1"/>
          </p:cNvSpPr>
          <p:nvPr>
            <p:ph type="body" sz="quarter" idx="22"/>
          </p:nvPr>
        </p:nvSpPr>
        <p:spPr>
          <a:xfrm>
            <a:off x="1276266" y="5093119"/>
            <a:ext cx="21590489" cy="4038524"/>
          </a:xfrm>
        </p:spPr>
        <p:txBody>
          <a:bodyPr/>
          <a:lstStyle/>
          <a:p>
            <a:r>
              <a:rPr lang="en-US" sz="4800">
                <a:solidFill>
                  <a:srgbClr val="FF2D64"/>
                </a:solidFill>
              </a:rPr>
              <a:t>Intelligence involves mechanisms</a:t>
            </a:r>
            <a:r>
              <a:rPr lang="en-US" sz="4800"/>
              <a:t>, and AI research has discovered how to make computers carry out some of them and not others. If doing a task requires only mechanisms that are well understood today, computer programs can give very impressive performance on these tasks. Such programs should be considered “somewhat intelligent”.</a:t>
            </a:r>
            <a:endParaRPr lang="en-CY" sz="48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23</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276265" y="9463058"/>
            <a:ext cx="21590489" cy="2650469"/>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a:t>AI programs haven’t yet reached the level of being able to learn much of </a:t>
            </a:r>
            <a:r>
              <a:rPr lang="en-US" sz="4800">
                <a:solidFill>
                  <a:srgbClr val="FF2D64"/>
                </a:solidFill>
              </a:rPr>
              <a:t>what a child learns from physical experience</a:t>
            </a:r>
            <a:r>
              <a:rPr lang="en-US" sz="4800"/>
              <a:t>. Nor do present programs understand language well enough to learn much by reading.</a:t>
            </a:r>
            <a:endParaRPr lang="en-CY" sz="4800"/>
          </a:p>
        </p:txBody>
      </p:sp>
    </p:spTree>
    <p:extLst>
      <p:ext uri="{BB962C8B-B14F-4D97-AF65-F5344CB8AC3E}">
        <p14:creationId xmlns:p14="http://schemas.microsoft.com/office/powerpoint/2010/main" val="14639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John McCarthy on chess </a:t>
            </a:r>
            <a:endParaRPr lang="en-CY" sz="3600"/>
          </a:p>
        </p:txBody>
      </p:sp>
      <p:sp>
        <p:nvSpPr>
          <p:cNvPr id="3" name="Text Placeholder 2">
            <a:extLst>
              <a:ext uri="{FF2B5EF4-FFF2-40B4-BE49-F238E27FC236}">
                <a16:creationId xmlns:a16="http://schemas.microsoft.com/office/drawing/2014/main" id="{A9D60209-8EFF-4082-809E-2247115C6023}"/>
              </a:ext>
            </a:extLst>
          </p:cNvPr>
          <p:cNvSpPr>
            <a:spLocks noGrp="1"/>
          </p:cNvSpPr>
          <p:nvPr>
            <p:ph type="body" sz="quarter" idx="22"/>
          </p:nvPr>
        </p:nvSpPr>
        <p:spPr>
          <a:xfrm>
            <a:off x="1276266" y="5093119"/>
            <a:ext cx="21590489" cy="1863735"/>
          </a:xfrm>
        </p:spPr>
        <p:txBody>
          <a:bodyPr/>
          <a:lstStyle/>
          <a:p>
            <a:r>
              <a:rPr lang="en-US" sz="4800">
                <a:solidFill>
                  <a:srgbClr val="FF2D64"/>
                </a:solidFill>
              </a:rPr>
              <a:t>Chess is the Drosophila of AI: </a:t>
            </a:r>
            <a:r>
              <a:rPr lang="en-US" sz="4800">
                <a:solidFill>
                  <a:srgbClr val="0100C8"/>
                </a:solidFill>
              </a:rPr>
              <a:t>analogy with geneticists’ use of the fruit fly to study inheritance</a:t>
            </a:r>
            <a:endParaRPr lang="en-US" sz="4800">
              <a:solidFill>
                <a:srgbClr val="FF2D64"/>
              </a:solidFill>
            </a:endParaRPr>
          </a:p>
          <a:p>
            <a:endParaRPr lang="en-CY" sz="48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24</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152698" y="6956854"/>
            <a:ext cx="21590489" cy="527010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Arial" panose="020B0604020202020204" pitchFamily="34" charset="0"/>
              <a:buChar char="•"/>
            </a:pPr>
            <a:r>
              <a:rPr lang="en-US" sz="4800"/>
              <a:t>Chess programs play at grandmaster level, but with </a:t>
            </a:r>
            <a:r>
              <a:rPr lang="en-US" sz="4800">
                <a:solidFill>
                  <a:srgbClr val="FF2D64"/>
                </a:solidFill>
              </a:rPr>
              <a:t>limited intellectual mechanisms </a:t>
            </a:r>
            <a:r>
              <a:rPr lang="en-US" sz="4800"/>
              <a:t>compared to those used by a human chess player</a:t>
            </a:r>
          </a:p>
          <a:p>
            <a:pPr marL="685800" indent="-685800">
              <a:buFont typeface="Arial" panose="020B0604020202020204" pitchFamily="34" charset="0"/>
              <a:buChar char="•"/>
            </a:pPr>
            <a:r>
              <a:rPr lang="en-US" sz="4800">
                <a:solidFill>
                  <a:srgbClr val="FF2D64"/>
                </a:solidFill>
              </a:rPr>
              <a:t>Large amounts of computation </a:t>
            </a:r>
            <a:r>
              <a:rPr lang="en-US" sz="4800"/>
              <a:t>are substituted for understanding</a:t>
            </a:r>
          </a:p>
          <a:p>
            <a:pPr marL="685800" indent="-685800">
              <a:buFont typeface="Arial" panose="020B0604020202020204" pitchFamily="34" charset="0"/>
              <a:buChar char="•"/>
            </a:pPr>
            <a:r>
              <a:rPr lang="en-US" sz="4800"/>
              <a:t>Once human mechanisms are understood, human-level chess programs can do far less computation</a:t>
            </a:r>
          </a:p>
          <a:p>
            <a:pPr marL="685800" indent="-685800">
              <a:buFont typeface="Arial" panose="020B0604020202020204" pitchFamily="34" charset="0"/>
              <a:buChar char="•"/>
            </a:pPr>
            <a:r>
              <a:rPr lang="en-US" sz="4800"/>
              <a:t>Deep Blue did millions of times as much computation</a:t>
            </a:r>
            <a:endParaRPr lang="en-CY" sz="4800"/>
          </a:p>
        </p:txBody>
      </p:sp>
    </p:spTree>
    <p:extLst>
      <p:ext uri="{BB962C8B-B14F-4D97-AF65-F5344CB8AC3E}">
        <p14:creationId xmlns:p14="http://schemas.microsoft.com/office/powerpoint/2010/main" val="243208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John McCarthy on computability, complexity and algorithms </a:t>
            </a:r>
            <a:endParaRPr lang="en-CY" sz="3600"/>
          </a:p>
        </p:txBody>
      </p:sp>
      <p:sp>
        <p:nvSpPr>
          <p:cNvPr id="3" name="Text Placeholder 2">
            <a:extLst>
              <a:ext uri="{FF2B5EF4-FFF2-40B4-BE49-F238E27FC236}">
                <a16:creationId xmlns:a16="http://schemas.microsoft.com/office/drawing/2014/main" id="{A9D60209-8EFF-4082-809E-2247115C6023}"/>
              </a:ext>
            </a:extLst>
          </p:cNvPr>
          <p:cNvSpPr>
            <a:spLocks noGrp="1"/>
          </p:cNvSpPr>
          <p:nvPr>
            <p:ph type="body" sz="quarter" idx="22"/>
          </p:nvPr>
        </p:nvSpPr>
        <p:spPr>
          <a:xfrm>
            <a:off x="1287096" y="5414395"/>
            <a:ext cx="21590489" cy="1987303"/>
          </a:xfrm>
        </p:spPr>
        <p:txBody>
          <a:bodyPr/>
          <a:lstStyle/>
          <a:p>
            <a:r>
              <a:rPr lang="en-US" sz="4800"/>
              <a:t>Computability theory and computational complexity are relevant but don’t address the fundamental problems of AI</a:t>
            </a:r>
            <a:endParaRPr lang="en-CY" sz="48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25</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276265" y="8014615"/>
            <a:ext cx="21590489" cy="266282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a:t>What is important for AI is to </a:t>
            </a:r>
            <a:r>
              <a:rPr lang="en-US" sz="4800">
                <a:solidFill>
                  <a:srgbClr val="FF2D64"/>
                </a:solidFill>
              </a:rPr>
              <a:t>have algorithms as capable as people </a:t>
            </a:r>
            <a:r>
              <a:rPr lang="en-US" sz="4800"/>
              <a:t>at solving problems</a:t>
            </a:r>
            <a:endParaRPr lang="en-CY" sz="4800"/>
          </a:p>
        </p:txBody>
      </p:sp>
    </p:spTree>
    <p:extLst>
      <p:ext uri="{BB962C8B-B14F-4D97-AF65-F5344CB8AC3E}">
        <p14:creationId xmlns:p14="http://schemas.microsoft.com/office/powerpoint/2010/main" val="15246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00598" y="2204187"/>
            <a:ext cx="21590490" cy="1095068"/>
          </a:xfrm>
        </p:spPr>
        <p:txBody>
          <a:bodyPr>
            <a:normAutofit/>
          </a:bodyPr>
          <a:lstStyle/>
          <a:p>
            <a:r>
              <a:rPr lang="en-US" sz="4800"/>
              <a:t>Branches of AI</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26</a:t>
            </a:fld>
            <a:endParaRPr lang="bg-BG">
              <a:solidFill>
                <a:srgbClr val="000000"/>
              </a:solidFill>
            </a:endParaRPr>
          </a:p>
        </p:txBody>
      </p:sp>
      <p:sp>
        <p:nvSpPr>
          <p:cNvPr id="9" name="Explosion: 8 Points 8">
            <a:extLst>
              <a:ext uri="{FF2B5EF4-FFF2-40B4-BE49-F238E27FC236}">
                <a16:creationId xmlns:a16="http://schemas.microsoft.com/office/drawing/2014/main" id="{1E9CCF0C-F419-4B57-B898-1ECB01373681}"/>
              </a:ext>
            </a:extLst>
          </p:cNvPr>
          <p:cNvSpPr/>
          <p:nvPr/>
        </p:nvSpPr>
        <p:spPr>
          <a:xfrm>
            <a:off x="7241059" y="7574702"/>
            <a:ext cx="4015945"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search</a:t>
            </a:r>
            <a:endParaRPr lang="en-CY"/>
          </a:p>
        </p:txBody>
      </p:sp>
      <p:sp>
        <p:nvSpPr>
          <p:cNvPr id="10" name="Explosion: 8 Points 9">
            <a:extLst>
              <a:ext uri="{FF2B5EF4-FFF2-40B4-BE49-F238E27FC236}">
                <a16:creationId xmlns:a16="http://schemas.microsoft.com/office/drawing/2014/main" id="{FBA95044-349C-4D89-953B-E46974453EBA}"/>
              </a:ext>
            </a:extLst>
          </p:cNvPr>
          <p:cNvSpPr/>
          <p:nvPr/>
        </p:nvSpPr>
        <p:spPr>
          <a:xfrm>
            <a:off x="18775143" y="4312503"/>
            <a:ext cx="4015945"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logical AI</a:t>
            </a:r>
            <a:endParaRPr lang="en-CY"/>
          </a:p>
        </p:txBody>
      </p:sp>
      <p:sp>
        <p:nvSpPr>
          <p:cNvPr id="11" name="Explosion: 8 Points 10">
            <a:extLst>
              <a:ext uri="{FF2B5EF4-FFF2-40B4-BE49-F238E27FC236}">
                <a16:creationId xmlns:a16="http://schemas.microsoft.com/office/drawing/2014/main" id="{B1701FEB-79D9-48D6-B63A-CA3A841CEBEB}"/>
              </a:ext>
            </a:extLst>
          </p:cNvPr>
          <p:cNvSpPr/>
          <p:nvPr/>
        </p:nvSpPr>
        <p:spPr>
          <a:xfrm>
            <a:off x="12578534" y="4625550"/>
            <a:ext cx="4239012"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pattern recognition</a:t>
            </a:r>
            <a:endParaRPr lang="en-CY"/>
          </a:p>
        </p:txBody>
      </p:sp>
      <p:sp>
        <p:nvSpPr>
          <p:cNvPr id="12" name="Explosion: 8 Points 11">
            <a:extLst>
              <a:ext uri="{FF2B5EF4-FFF2-40B4-BE49-F238E27FC236}">
                <a16:creationId xmlns:a16="http://schemas.microsoft.com/office/drawing/2014/main" id="{65ADF45C-A636-4346-AE72-D21059ABD29B}"/>
              </a:ext>
            </a:extLst>
          </p:cNvPr>
          <p:cNvSpPr/>
          <p:nvPr/>
        </p:nvSpPr>
        <p:spPr>
          <a:xfrm>
            <a:off x="1200598" y="4374291"/>
            <a:ext cx="5276334"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representation</a:t>
            </a:r>
            <a:endParaRPr lang="en-CY"/>
          </a:p>
        </p:txBody>
      </p:sp>
      <p:sp>
        <p:nvSpPr>
          <p:cNvPr id="13" name="TextBox 12">
            <a:extLst>
              <a:ext uri="{FF2B5EF4-FFF2-40B4-BE49-F238E27FC236}">
                <a16:creationId xmlns:a16="http://schemas.microsoft.com/office/drawing/2014/main" id="{E7E72D42-8295-490E-8C11-5EF59B8E021D}"/>
              </a:ext>
            </a:extLst>
          </p:cNvPr>
          <p:cNvSpPr txBox="1"/>
          <p:nvPr/>
        </p:nvSpPr>
        <p:spPr>
          <a:xfrm>
            <a:off x="1471450" y="7584823"/>
            <a:ext cx="4734629" cy="2862322"/>
          </a:xfrm>
          <a:prstGeom prst="rect">
            <a:avLst/>
          </a:prstGeom>
          <a:solidFill>
            <a:srgbClr val="C00000"/>
          </a:solidFill>
        </p:spPr>
        <p:txBody>
          <a:bodyPr wrap="square" rtlCol="0">
            <a:spAutoFit/>
          </a:bodyPr>
          <a:lstStyle/>
          <a:p>
            <a:r>
              <a:rPr lang="en-US" dirty="0">
                <a:solidFill>
                  <a:schemeClr val="bg1"/>
                </a:solidFill>
              </a:rPr>
              <a:t>Facts about the world must be represented in some way, e.g., languages of mathematical logic</a:t>
            </a:r>
            <a:endParaRPr lang="en-CY" dirty="0">
              <a:solidFill>
                <a:schemeClr val="bg1"/>
              </a:solidFill>
            </a:endParaRPr>
          </a:p>
        </p:txBody>
      </p:sp>
      <p:sp>
        <p:nvSpPr>
          <p:cNvPr id="14" name="TextBox 13">
            <a:extLst>
              <a:ext uri="{FF2B5EF4-FFF2-40B4-BE49-F238E27FC236}">
                <a16:creationId xmlns:a16="http://schemas.microsoft.com/office/drawing/2014/main" id="{C57A678B-93C3-4DF4-88E8-6F89AFEFB39C}"/>
              </a:ext>
            </a:extLst>
          </p:cNvPr>
          <p:cNvSpPr txBox="1"/>
          <p:nvPr/>
        </p:nvSpPr>
        <p:spPr>
          <a:xfrm>
            <a:off x="7261214" y="10954437"/>
            <a:ext cx="4734629" cy="1200329"/>
          </a:xfrm>
          <a:prstGeom prst="rect">
            <a:avLst/>
          </a:prstGeom>
          <a:solidFill>
            <a:srgbClr val="C00000"/>
          </a:solidFill>
        </p:spPr>
        <p:txBody>
          <a:bodyPr wrap="square" rtlCol="0">
            <a:spAutoFit/>
          </a:bodyPr>
          <a:lstStyle/>
          <a:p>
            <a:r>
              <a:rPr lang="en-US">
                <a:solidFill>
                  <a:schemeClr val="bg1"/>
                </a:solidFill>
              </a:rPr>
              <a:t>Examine large numbers of possibilities</a:t>
            </a:r>
            <a:endParaRPr lang="en-CY">
              <a:solidFill>
                <a:schemeClr val="bg1"/>
              </a:solidFill>
            </a:endParaRPr>
          </a:p>
        </p:txBody>
      </p:sp>
      <p:sp>
        <p:nvSpPr>
          <p:cNvPr id="16" name="TextBox 15">
            <a:extLst>
              <a:ext uri="{FF2B5EF4-FFF2-40B4-BE49-F238E27FC236}">
                <a16:creationId xmlns:a16="http://schemas.microsoft.com/office/drawing/2014/main" id="{3EA407EE-31D5-46EC-B422-B677B2CF5E99}"/>
              </a:ext>
            </a:extLst>
          </p:cNvPr>
          <p:cNvSpPr txBox="1"/>
          <p:nvPr/>
        </p:nvSpPr>
        <p:spPr>
          <a:xfrm>
            <a:off x="13050978" y="8178281"/>
            <a:ext cx="4734629" cy="1200329"/>
          </a:xfrm>
          <a:prstGeom prst="rect">
            <a:avLst/>
          </a:prstGeom>
          <a:solidFill>
            <a:srgbClr val="C00000"/>
          </a:solidFill>
        </p:spPr>
        <p:txBody>
          <a:bodyPr wrap="square" rtlCol="0">
            <a:spAutoFit/>
          </a:bodyPr>
          <a:lstStyle/>
          <a:p>
            <a:r>
              <a:rPr lang="en-US">
                <a:solidFill>
                  <a:schemeClr val="bg1"/>
                </a:solidFill>
              </a:rPr>
              <a:t>Compare observations with a pattern</a:t>
            </a:r>
            <a:endParaRPr lang="en-CY">
              <a:solidFill>
                <a:schemeClr val="bg1"/>
              </a:solidFill>
            </a:endParaRPr>
          </a:p>
        </p:txBody>
      </p:sp>
      <p:sp>
        <p:nvSpPr>
          <p:cNvPr id="17" name="TextBox 16">
            <a:extLst>
              <a:ext uri="{FF2B5EF4-FFF2-40B4-BE49-F238E27FC236}">
                <a16:creationId xmlns:a16="http://schemas.microsoft.com/office/drawing/2014/main" id="{71F06154-711C-482C-B5D2-612B016D3932}"/>
              </a:ext>
            </a:extLst>
          </p:cNvPr>
          <p:cNvSpPr txBox="1"/>
          <p:nvPr/>
        </p:nvSpPr>
        <p:spPr>
          <a:xfrm>
            <a:off x="18775143" y="7693961"/>
            <a:ext cx="4734629" cy="3970318"/>
          </a:xfrm>
          <a:prstGeom prst="rect">
            <a:avLst/>
          </a:prstGeom>
          <a:solidFill>
            <a:srgbClr val="C00000"/>
          </a:solidFill>
        </p:spPr>
        <p:txBody>
          <a:bodyPr wrap="square" rtlCol="0">
            <a:spAutoFit/>
          </a:bodyPr>
          <a:lstStyle/>
          <a:p>
            <a:r>
              <a:rPr lang="en-US">
                <a:solidFill>
                  <a:schemeClr val="bg1"/>
                </a:solidFill>
              </a:rPr>
              <a:t>Knowledge about the world, facts of a specific situation and goals represented as sentences of some mathematical logical language</a:t>
            </a:r>
            <a:endParaRPr lang="en-CY">
              <a:solidFill>
                <a:schemeClr val="bg1"/>
              </a:solidFill>
            </a:endParaRPr>
          </a:p>
        </p:txBody>
      </p:sp>
    </p:spTree>
    <p:extLst>
      <p:ext uri="{BB962C8B-B14F-4D97-AF65-F5344CB8AC3E}">
        <p14:creationId xmlns:p14="http://schemas.microsoft.com/office/powerpoint/2010/main" val="19776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00598" y="2204187"/>
            <a:ext cx="21590490" cy="1095068"/>
          </a:xfrm>
        </p:spPr>
        <p:txBody>
          <a:bodyPr>
            <a:normAutofit/>
          </a:bodyPr>
          <a:lstStyle/>
          <a:p>
            <a:r>
              <a:rPr lang="en-US" sz="4800"/>
              <a:t>Branches of AI</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27</a:t>
            </a:fld>
            <a:endParaRPr lang="bg-BG">
              <a:solidFill>
                <a:srgbClr val="000000"/>
              </a:solidFill>
            </a:endParaRPr>
          </a:p>
        </p:txBody>
      </p:sp>
      <p:sp>
        <p:nvSpPr>
          <p:cNvPr id="9" name="Explosion: 8 Points 8">
            <a:extLst>
              <a:ext uri="{FF2B5EF4-FFF2-40B4-BE49-F238E27FC236}">
                <a16:creationId xmlns:a16="http://schemas.microsoft.com/office/drawing/2014/main" id="{1E9CCF0C-F419-4B57-B898-1ECB01373681}"/>
              </a:ext>
            </a:extLst>
          </p:cNvPr>
          <p:cNvSpPr/>
          <p:nvPr/>
        </p:nvSpPr>
        <p:spPr>
          <a:xfrm>
            <a:off x="7241059" y="5609968"/>
            <a:ext cx="5337475" cy="58200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common sense knowledge and reasoning</a:t>
            </a:r>
            <a:endParaRPr lang="en-CY"/>
          </a:p>
        </p:txBody>
      </p:sp>
      <p:sp>
        <p:nvSpPr>
          <p:cNvPr id="10" name="Explosion: 8 Points 9">
            <a:extLst>
              <a:ext uri="{FF2B5EF4-FFF2-40B4-BE49-F238E27FC236}">
                <a16:creationId xmlns:a16="http://schemas.microsoft.com/office/drawing/2014/main" id="{FBA95044-349C-4D89-953B-E46974453EBA}"/>
              </a:ext>
            </a:extLst>
          </p:cNvPr>
          <p:cNvSpPr/>
          <p:nvPr/>
        </p:nvSpPr>
        <p:spPr>
          <a:xfrm>
            <a:off x="18775143" y="4312503"/>
            <a:ext cx="4015945"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planning</a:t>
            </a:r>
            <a:endParaRPr lang="en-CY"/>
          </a:p>
        </p:txBody>
      </p:sp>
      <p:sp>
        <p:nvSpPr>
          <p:cNvPr id="11" name="Explosion: 8 Points 10">
            <a:extLst>
              <a:ext uri="{FF2B5EF4-FFF2-40B4-BE49-F238E27FC236}">
                <a16:creationId xmlns:a16="http://schemas.microsoft.com/office/drawing/2014/main" id="{B1701FEB-79D9-48D6-B63A-CA3A841CEBEB}"/>
              </a:ext>
            </a:extLst>
          </p:cNvPr>
          <p:cNvSpPr/>
          <p:nvPr/>
        </p:nvSpPr>
        <p:spPr>
          <a:xfrm>
            <a:off x="12673541" y="4129217"/>
            <a:ext cx="4239012" cy="439077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learning from experience</a:t>
            </a:r>
            <a:endParaRPr lang="en-CY"/>
          </a:p>
        </p:txBody>
      </p:sp>
      <p:sp>
        <p:nvSpPr>
          <p:cNvPr id="12" name="Explosion: 8 Points 11">
            <a:extLst>
              <a:ext uri="{FF2B5EF4-FFF2-40B4-BE49-F238E27FC236}">
                <a16:creationId xmlns:a16="http://schemas.microsoft.com/office/drawing/2014/main" id="{65ADF45C-A636-4346-AE72-D21059ABD29B}"/>
              </a:ext>
            </a:extLst>
          </p:cNvPr>
          <p:cNvSpPr/>
          <p:nvPr/>
        </p:nvSpPr>
        <p:spPr>
          <a:xfrm>
            <a:off x="1200598" y="4374291"/>
            <a:ext cx="5276334"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inference</a:t>
            </a:r>
            <a:endParaRPr lang="en-CY"/>
          </a:p>
        </p:txBody>
      </p:sp>
      <p:sp>
        <p:nvSpPr>
          <p:cNvPr id="13" name="TextBox 12">
            <a:extLst>
              <a:ext uri="{FF2B5EF4-FFF2-40B4-BE49-F238E27FC236}">
                <a16:creationId xmlns:a16="http://schemas.microsoft.com/office/drawing/2014/main" id="{E7E72D42-8295-490E-8C11-5EF59B8E021D}"/>
              </a:ext>
            </a:extLst>
          </p:cNvPr>
          <p:cNvSpPr txBox="1"/>
          <p:nvPr/>
        </p:nvSpPr>
        <p:spPr>
          <a:xfrm>
            <a:off x="1471450" y="7584823"/>
            <a:ext cx="4734629" cy="2862322"/>
          </a:xfrm>
          <a:prstGeom prst="rect">
            <a:avLst/>
          </a:prstGeom>
          <a:solidFill>
            <a:srgbClr val="C00000"/>
          </a:solidFill>
        </p:spPr>
        <p:txBody>
          <a:bodyPr wrap="square" rtlCol="0">
            <a:spAutoFit/>
          </a:bodyPr>
          <a:lstStyle/>
          <a:p>
            <a:r>
              <a:rPr lang="en-US">
                <a:solidFill>
                  <a:schemeClr val="bg1"/>
                </a:solidFill>
              </a:rPr>
              <a:t>From some facts, others can be inferred (e.g., logical deduction, non-monotonic reasoning, default reasoning)</a:t>
            </a:r>
            <a:endParaRPr lang="en-CY">
              <a:solidFill>
                <a:schemeClr val="bg1"/>
              </a:solidFill>
            </a:endParaRPr>
          </a:p>
        </p:txBody>
      </p:sp>
      <p:sp>
        <p:nvSpPr>
          <p:cNvPr id="14" name="TextBox 13">
            <a:extLst>
              <a:ext uri="{FF2B5EF4-FFF2-40B4-BE49-F238E27FC236}">
                <a16:creationId xmlns:a16="http://schemas.microsoft.com/office/drawing/2014/main" id="{C57A678B-93C3-4DF4-88E8-6F89AFEFB39C}"/>
              </a:ext>
            </a:extLst>
          </p:cNvPr>
          <p:cNvSpPr txBox="1"/>
          <p:nvPr/>
        </p:nvSpPr>
        <p:spPr>
          <a:xfrm>
            <a:off x="7843905" y="10391975"/>
            <a:ext cx="4734629" cy="1754326"/>
          </a:xfrm>
          <a:prstGeom prst="rect">
            <a:avLst/>
          </a:prstGeom>
          <a:solidFill>
            <a:srgbClr val="C00000"/>
          </a:solidFill>
        </p:spPr>
        <p:txBody>
          <a:bodyPr wrap="square" rtlCol="0">
            <a:spAutoFit/>
          </a:bodyPr>
          <a:lstStyle/>
          <a:p>
            <a:r>
              <a:rPr lang="en-US" dirty="0">
                <a:solidFill>
                  <a:schemeClr val="bg1"/>
                </a:solidFill>
              </a:rPr>
              <a:t>Area in which AI is farthest  from human-level </a:t>
            </a:r>
            <a:endParaRPr lang="en-CY" dirty="0">
              <a:solidFill>
                <a:schemeClr val="bg1"/>
              </a:solidFill>
            </a:endParaRPr>
          </a:p>
        </p:txBody>
      </p:sp>
      <p:sp>
        <p:nvSpPr>
          <p:cNvPr id="16" name="TextBox 15">
            <a:extLst>
              <a:ext uri="{FF2B5EF4-FFF2-40B4-BE49-F238E27FC236}">
                <a16:creationId xmlns:a16="http://schemas.microsoft.com/office/drawing/2014/main" id="{3EA407EE-31D5-46EC-B422-B677B2CF5E99}"/>
              </a:ext>
            </a:extLst>
          </p:cNvPr>
          <p:cNvSpPr txBox="1"/>
          <p:nvPr/>
        </p:nvSpPr>
        <p:spPr>
          <a:xfrm>
            <a:off x="13109219" y="7894076"/>
            <a:ext cx="4734629" cy="3970318"/>
          </a:xfrm>
          <a:prstGeom prst="rect">
            <a:avLst/>
          </a:prstGeom>
          <a:solidFill>
            <a:srgbClr val="C00000"/>
          </a:solidFill>
        </p:spPr>
        <p:txBody>
          <a:bodyPr wrap="square" rtlCol="0">
            <a:spAutoFit/>
          </a:bodyPr>
          <a:lstStyle/>
          <a:p>
            <a:r>
              <a:rPr lang="en-US">
                <a:solidFill>
                  <a:schemeClr val="bg1"/>
                </a:solidFill>
              </a:rPr>
              <a:t>Connectionism and neural nets specialize in that – programs can only learn what facts or behaviors their formalisms can represent</a:t>
            </a:r>
            <a:endParaRPr lang="en-CY">
              <a:solidFill>
                <a:schemeClr val="bg1"/>
              </a:solidFill>
            </a:endParaRPr>
          </a:p>
        </p:txBody>
      </p:sp>
      <p:sp>
        <p:nvSpPr>
          <p:cNvPr id="17" name="TextBox 16">
            <a:extLst>
              <a:ext uri="{FF2B5EF4-FFF2-40B4-BE49-F238E27FC236}">
                <a16:creationId xmlns:a16="http://schemas.microsoft.com/office/drawing/2014/main" id="{71F06154-711C-482C-B5D2-612B016D3932}"/>
              </a:ext>
            </a:extLst>
          </p:cNvPr>
          <p:cNvSpPr txBox="1"/>
          <p:nvPr/>
        </p:nvSpPr>
        <p:spPr>
          <a:xfrm>
            <a:off x="18775143" y="7693961"/>
            <a:ext cx="4734629" cy="1754326"/>
          </a:xfrm>
          <a:prstGeom prst="rect">
            <a:avLst/>
          </a:prstGeom>
          <a:solidFill>
            <a:srgbClr val="C00000"/>
          </a:solidFill>
        </p:spPr>
        <p:txBody>
          <a:bodyPr wrap="square" rtlCol="0">
            <a:spAutoFit/>
          </a:bodyPr>
          <a:lstStyle/>
          <a:p>
            <a:r>
              <a:rPr lang="en-US">
                <a:solidFill>
                  <a:schemeClr val="bg1"/>
                </a:solidFill>
              </a:rPr>
              <a:t>Generate a strategy for achieving a goal, often a sequence of actions</a:t>
            </a:r>
            <a:endParaRPr lang="en-CY">
              <a:solidFill>
                <a:schemeClr val="bg1"/>
              </a:solidFill>
            </a:endParaRPr>
          </a:p>
        </p:txBody>
      </p:sp>
    </p:spTree>
    <p:extLst>
      <p:ext uri="{BB962C8B-B14F-4D97-AF65-F5344CB8AC3E}">
        <p14:creationId xmlns:p14="http://schemas.microsoft.com/office/powerpoint/2010/main" val="7383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00598" y="2204187"/>
            <a:ext cx="21590490" cy="1095068"/>
          </a:xfrm>
        </p:spPr>
        <p:txBody>
          <a:bodyPr>
            <a:normAutofit/>
          </a:bodyPr>
          <a:lstStyle/>
          <a:p>
            <a:r>
              <a:rPr lang="en-US" sz="4800"/>
              <a:t>Branches of AI</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28</a:t>
            </a:fld>
            <a:endParaRPr lang="bg-BG">
              <a:solidFill>
                <a:srgbClr val="000000"/>
              </a:solidFill>
            </a:endParaRPr>
          </a:p>
        </p:txBody>
      </p:sp>
      <p:sp>
        <p:nvSpPr>
          <p:cNvPr id="9" name="Explosion: 8 Points 8">
            <a:extLst>
              <a:ext uri="{FF2B5EF4-FFF2-40B4-BE49-F238E27FC236}">
                <a16:creationId xmlns:a16="http://schemas.microsoft.com/office/drawing/2014/main" id="{1E9CCF0C-F419-4B57-B898-1ECB01373681}"/>
              </a:ext>
            </a:extLst>
          </p:cNvPr>
          <p:cNvSpPr/>
          <p:nvPr/>
        </p:nvSpPr>
        <p:spPr>
          <a:xfrm>
            <a:off x="7241059" y="5609968"/>
            <a:ext cx="4820383" cy="34969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ontology</a:t>
            </a:r>
            <a:endParaRPr lang="en-CY"/>
          </a:p>
        </p:txBody>
      </p:sp>
      <p:sp>
        <p:nvSpPr>
          <p:cNvPr id="10" name="Explosion: 8 Points 9">
            <a:extLst>
              <a:ext uri="{FF2B5EF4-FFF2-40B4-BE49-F238E27FC236}">
                <a16:creationId xmlns:a16="http://schemas.microsoft.com/office/drawing/2014/main" id="{FBA95044-349C-4D89-953B-E46974453EBA}"/>
              </a:ext>
            </a:extLst>
          </p:cNvPr>
          <p:cNvSpPr/>
          <p:nvPr/>
        </p:nvSpPr>
        <p:spPr>
          <a:xfrm>
            <a:off x="17907071" y="4312503"/>
            <a:ext cx="4884018"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programming</a:t>
            </a:r>
            <a:endParaRPr lang="en-CY" dirty="0"/>
          </a:p>
        </p:txBody>
      </p:sp>
      <p:sp>
        <p:nvSpPr>
          <p:cNvPr id="11" name="Explosion: 8 Points 10">
            <a:extLst>
              <a:ext uri="{FF2B5EF4-FFF2-40B4-BE49-F238E27FC236}">
                <a16:creationId xmlns:a16="http://schemas.microsoft.com/office/drawing/2014/main" id="{B1701FEB-79D9-48D6-B63A-CA3A841CEBEB}"/>
              </a:ext>
            </a:extLst>
          </p:cNvPr>
          <p:cNvSpPr/>
          <p:nvPr/>
        </p:nvSpPr>
        <p:spPr>
          <a:xfrm>
            <a:off x="12578534" y="4625550"/>
            <a:ext cx="4239012"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heuristics</a:t>
            </a:r>
            <a:endParaRPr lang="en-CY"/>
          </a:p>
        </p:txBody>
      </p:sp>
      <p:sp>
        <p:nvSpPr>
          <p:cNvPr id="12" name="Explosion: 8 Points 11">
            <a:extLst>
              <a:ext uri="{FF2B5EF4-FFF2-40B4-BE49-F238E27FC236}">
                <a16:creationId xmlns:a16="http://schemas.microsoft.com/office/drawing/2014/main" id="{65ADF45C-A636-4346-AE72-D21059ABD29B}"/>
              </a:ext>
            </a:extLst>
          </p:cNvPr>
          <p:cNvSpPr/>
          <p:nvPr/>
        </p:nvSpPr>
        <p:spPr>
          <a:xfrm>
            <a:off x="1200598" y="4374291"/>
            <a:ext cx="5276334" cy="38553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epistemology</a:t>
            </a:r>
            <a:endParaRPr lang="en-CY"/>
          </a:p>
        </p:txBody>
      </p:sp>
      <p:sp>
        <p:nvSpPr>
          <p:cNvPr id="13" name="TextBox 12">
            <a:extLst>
              <a:ext uri="{FF2B5EF4-FFF2-40B4-BE49-F238E27FC236}">
                <a16:creationId xmlns:a16="http://schemas.microsoft.com/office/drawing/2014/main" id="{E7E72D42-8295-490E-8C11-5EF59B8E021D}"/>
              </a:ext>
            </a:extLst>
          </p:cNvPr>
          <p:cNvSpPr txBox="1"/>
          <p:nvPr/>
        </p:nvSpPr>
        <p:spPr>
          <a:xfrm>
            <a:off x="1471450" y="7584823"/>
            <a:ext cx="4734629" cy="2308324"/>
          </a:xfrm>
          <a:prstGeom prst="rect">
            <a:avLst/>
          </a:prstGeom>
          <a:solidFill>
            <a:srgbClr val="C00000"/>
          </a:solidFill>
        </p:spPr>
        <p:txBody>
          <a:bodyPr wrap="square" rtlCol="0">
            <a:spAutoFit/>
          </a:bodyPr>
          <a:lstStyle/>
          <a:p>
            <a:r>
              <a:rPr lang="en-US">
                <a:solidFill>
                  <a:schemeClr val="bg1"/>
                </a:solidFill>
              </a:rPr>
              <a:t>A study of the kinds of knowledge that are required for solving problems in the world</a:t>
            </a:r>
            <a:endParaRPr lang="en-CY">
              <a:solidFill>
                <a:schemeClr val="bg1"/>
              </a:solidFill>
            </a:endParaRPr>
          </a:p>
        </p:txBody>
      </p:sp>
      <p:sp>
        <p:nvSpPr>
          <p:cNvPr id="14" name="TextBox 13">
            <a:extLst>
              <a:ext uri="{FF2B5EF4-FFF2-40B4-BE49-F238E27FC236}">
                <a16:creationId xmlns:a16="http://schemas.microsoft.com/office/drawing/2014/main" id="{C57A678B-93C3-4DF4-88E8-6F89AFEFB39C}"/>
              </a:ext>
            </a:extLst>
          </p:cNvPr>
          <p:cNvSpPr txBox="1"/>
          <p:nvPr/>
        </p:nvSpPr>
        <p:spPr>
          <a:xfrm>
            <a:off x="7821581" y="8708574"/>
            <a:ext cx="4734629" cy="2308324"/>
          </a:xfrm>
          <a:prstGeom prst="rect">
            <a:avLst/>
          </a:prstGeom>
          <a:solidFill>
            <a:srgbClr val="C00000"/>
          </a:solidFill>
        </p:spPr>
        <p:txBody>
          <a:bodyPr wrap="square" rtlCol="0">
            <a:spAutoFit/>
          </a:bodyPr>
          <a:lstStyle/>
          <a:p>
            <a:r>
              <a:rPr lang="en-US">
                <a:solidFill>
                  <a:schemeClr val="bg1"/>
                </a:solidFill>
              </a:rPr>
              <a:t>The study of the kinds of things that exist – kinds of objects and their properties</a:t>
            </a:r>
            <a:endParaRPr lang="en-CY">
              <a:solidFill>
                <a:schemeClr val="bg1"/>
              </a:solidFill>
            </a:endParaRPr>
          </a:p>
        </p:txBody>
      </p:sp>
      <p:sp>
        <p:nvSpPr>
          <p:cNvPr id="16" name="TextBox 15">
            <a:extLst>
              <a:ext uri="{FF2B5EF4-FFF2-40B4-BE49-F238E27FC236}">
                <a16:creationId xmlns:a16="http://schemas.microsoft.com/office/drawing/2014/main" id="{3EA407EE-31D5-46EC-B422-B677B2CF5E99}"/>
              </a:ext>
            </a:extLst>
          </p:cNvPr>
          <p:cNvSpPr txBox="1"/>
          <p:nvPr/>
        </p:nvSpPr>
        <p:spPr>
          <a:xfrm>
            <a:off x="13050978" y="8178281"/>
            <a:ext cx="4734629" cy="1754326"/>
          </a:xfrm>
          <a:prstGeom prst="rect">
            <a:avLst/>
          </a:prstGeom>
          <a:solidFill>
            <a:srgbClr val="C00000"/>
          </a:solidFill>
        </p:spPr>
        <p:txBody>
          <a:bodyPr wrap="square" rtlCol="0">
            <a:spAutoFit/>
          </a:bodyPr>
          <a:lstStyle/>
          <a:p>
            <a:r>
              <a:rPr lang="en-US">
                <a:solidFill>
                  <a:schemeClr val="bg1"/>
                </a:solidFill>
              </a:rPr>
              <a:t>Rules of thumb for guiding the solution to a problem – not infallible</a:t>
            </a:r>
            <a:endParaRPr lang="en-CY">
              <a:solidFill>
                <a:schemeClr val="bg1"/>
              </a:solidFill>
            </a:endParaRPr>
          </a:p>
        </p:txBody>
      </p:sp>
      <p:sp>
        <p:nvSpPr>
          <p:cNvPr id="17" name="TextBox 16">
            <a:extLst>
              <a:ext uri="{FF2B5EF4-FFF2-40B4-BE49-F238E27FC236}">
                <a16:creationId xmlns:a16="http://schemas.microsoft.com/office/drawing/2014/main" id="{71F06154-711C-482C-B5D2-612B016D3932}"/>
              </a:ext>
            </a:extLst>
          </p:cNvPr>
          <p:cNvSpPr txBox="1"/>
          <p:nvPr/>
        </p:nvSpPr>
        <p:spPr>
          <a:xfrm>
            <a:off x="18775143" y="7693961"/>
            <a:ext cx="4734629" cy="2308324"/>
          </a:xfrm>
          <a:prstGeom prst="rect">
            <a:avLst/>
          </a:prstGeom>
          <a:solidFill>
            <a:srgbClr val="C00000"/>
          </a:solidFill>
        </p:spPr>
        <p:txBody>
          <a:bodyPr wrap="square" rtlCol="0">
            <a:spAutoFit/>
          </a:bodyPr>
          <a:lstStyle/>
          <a:p>
            <a:r>
              <a:rPr lang="en-US">
                <a:solidFill>
                  <a:schemeClr val="bg1"/>
                </a:solidFill>
              </a:rPr>
              <a:t>A technique for solving a task by mating and selecting fittest in millions of generations</a:t>
            </a:r>
            <a:endParaRPr lang="en-CY">
              <a:solidFill>
                <a:schemeClr val="bg1"/>
              </a:solidFill>
            </a:endParaRPr>
          </a:p>
        </p:txBody>
      </p:sp>
    </p:spTree>
    <p:extLst>
      <p:ext uri="{BB962C8B-B14F-4D97-AF65-F5344CB8AC3E}">
        <p14:creationId xmlns:p14="http://schemas.microsoft.com/office/powerpoint/2010/main" val="297420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AI applications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29</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066201" y="5202195"/>
            <a:ext cx="21590489" cy="605481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Arial" panose="020B0604020202020204" pitchFamily="34" charset="0"/>
              <a:buChar char="•"/>
            </a:pPr>
            <a:r>
              <a:rPr lang="en-US" sz="4800"/>
              <a:t>Game playing</a:t>
            </a:r>
          </a:p>
          <a:p>
            <a:pPr marL="685800" indent="-685800">
              <a:buFont typeface="Arial" panose="020B0604020202020204" pitchFamily="34" charset="0"/>
              <a:buChar char="•"/>
            </a:pPr>
            <a:r>
              <a:rPr lang="en-US" sz="4800"/>
              <a:t>Speech recognition</a:t>
            </a:r>
          </a:p>
          <a:p>
            <a:pPr marL="685800" indent="-685800">
              <a:buFont typeface="Arial" panose="020B0604020202020204" pitchFamily="34" charset="0"/>
              <a:buChar char="•"/>
            </a:pPr>
            <a:r>
              <a:rPr lang="en-US" sz="4800"/>
              <a:t>Understanding natural language</a:t>
            </a:r>
          </a:p>
          <a:p>
            <a:pPr marL="685800" indent="-685800">
              <a:buFont typeface="Arial" panose="020B0604020202020204" pitchFamily="34" charset="0"/>
              <a:buChar char="•"/>
            </a:pPr>
            <a:r>
              <a:rPr lang="en-US" sz="4800"/>
              <a:t>Computer vision</a:t>
            </a:r>
          </a:p>
          <a:p>
            <a:pPr marL="685800" indent="-685800">
              <a:buFont typeface="Arial" panose="020B0604020202020204" pitchFamily="34" charset="0"/>
              <a:buChar char="•"/>
            </a:pPr>
            <a:r>
              <a:rPr lang="en-US" sz="4800"/>
              <a:t>Expert systems</a:t>
            </a:r>
          </a:p>
          <a:p>
            <a:pPr marL="685800" indent="-685800">
              <a:buFont typeface="Arial" panose="020B0604020202020204" pitchFamily="34" charset="0"/>
              <a:buChar char="•"/>
            </a:pPr>
            <a:r>
              <a:rPr lang="en-US" sz="4800"/>
              <a:t>Heuristic classification</a:t>
            </a:r>
            <a:endParaRPr lang="en-CY" sz="4800"/>
          </a:p>
        </p:txBody>
      </p:sp>
    </p:spTree>
    <p:extLst>
      <p:ext uri="{BB962C8B-B14F-4D97-AF65-F5344CB8AC3E}">
        <p14:creationId xmlns:p14="http://schemas.microsoft.com/office/powerpoint/2010/main" val="255913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4DDC54-56C6-461A-81E9-1B04EBD0DA66}"/>
              </a:ext>
            </a:extLst>
          </p:cNvPr>
          <p:cNvSpPr>
            <a:spLocks noGrp="1"/>
          </p:cNvSpPr>
          <p:nvPr>
            <p:ph type="body" sz="quarter" idx="25"/>
          </p:nvPr>
        </p:nvSpPr>
        <p:spPr>
          <a:xfrm>
            <a:off x="1287095" y="3891139"/>
            <a:ext cx="21590490" cy="2188385"/>
          </a:xfrm>
        </p:spPr>
        <p:txBody>
          <a:bodyPr>
            <a:normAutofit/>
          </a:bodyPr>
          <a:lstStyle/>
          <a:p>
            <a:r>
              <a:rPr lang="en-US"/>
              <a:t>Historical Landmarks, AI Definitions and Symbolic versus Connectionist AI</a:t>
            </a:r>
          </a:p>
          <a:p>
            <a:endParaRPr lang="en-CY"/>
          </a:p>
        </p:txBody>
      </p:sp>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87095" y="7191152"/>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t>CONTENTS</a:t>
            </a:r>
            <a:endParaRPr lang="en-CY"/>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8600303"/>
            <a:ext cx="21461694" cy="4007193"/>
          </a:xfrm>
        </p:spPr>
        <p:txBody>
          <a:bodyPr/>
          <a:lstStyle/>
          <a:p>
            <a:pPr marL="457200" indent="-457200">
              <a:buFont typeface="+mj-lt"/>
              <a:buAutoNum type="arabicPeriod"/>
            </a:pPr>
            <a:r>
              <a:rPr lang="en-US" sz="3200"/>
              <a:t>Tracing the history of Artificial Intelligence through its landmarks from Alan Turing’s imitation game to Deep Mind</a:t>
            </a:r>
          </a:p>
          <a:p>
            <a:pPr marL="457200" indent="-457200">
              <a:buFont typeface="+mj-lt"/>
              <a:buAutoNum type="arabicPeriod"/>
            </a:pPr>
            <a:r>
              <a:rPr lang="en-US" sz="3200"/>
              <a:t>Defining Artificial Intelligence: The birth of the name and its many guises </a:t>
            </a:r>
          </a:p>
          <a:p>
            <a:pPr marL="457200" indent="-457200">
              <a:buFont typeface="+mj-lt"/>
              <a:buAutoNum type="arabicPeriod"/>
            </a:pPr>
            <a:r>
              <a:rPr lang="en-US" sz="3200"/>
              <a:t>Symbolic versus Connectionist Artificial Intelligence</a:t>
            </a:r>
          </a:p>
          <a:p>
            <a:pPr marL="0" indent="0">
              <a:buNone/>
            </a:pPr>
            <a:endParaRPr lang="en-US" sz="3200"/>
          </a:p>
          <a:p>
            <a:endParaRPr lang="en-US" sz="320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p:txBody>
          <a:bodyPr/>
          <a:lstStyle/>
          <a:p>
            <a:r>
              <a:rPr lang="en-US"/>
              <a:t>INTRODUCTION</a:t>
            </a:r>
            <a:endParaRPr lang="en-CY"/>
          </a:p>
        </p:txBody>
      </p:sp>
    </p:spTree>
    <p:extLst>
      <p:ext uri="{BB962C8B-B14F-4D97-AF65-F5344CB8AC3E}">
        <p14:creationId xmlns:p14="http://schemas.microsoft.com/office/powerpoint/2010/main" val="331322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Other definitions of Artificial Intelligence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30</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4" y="5367518"/>
            <a:ext cx="21590489" cy="2300927"/>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b="1"/>
              <a:t>Artificial Intelligence </a:t>
            </a:r>
            <a:r>
              <a:rPr lang="en-US" sz="4800"/>
              <a:t>makes computers do things that would require intelligence if done by people</a:t>
            </a:r>
          </a:p>
        </p:txBody>
      </p:sp>
      <p:sp>
        <p:nvSpPr>
          <p:cNvPr id="7" name="Text Placeholder 2">
            <a:extLst>
              <a:ext uri="{FF2B5EF4-FFF2-40B4-BE49-F238E27FC236}">
                <a16:creationId xmlns:a16="http://schemas.microsoft.com/office/drawing/2014/main" id="{C749AEF9-0BF4-4D52-8AE6-18F9284958F5}"/>
              </a:ext>
            </a:extLst>
          </p:cNvPr>
          <p:cNvSpPr txBox="1">
            <a:spLocks/>
          </p:cNvSpPr>
          <p:nvPr/>
        </p:nvSpPr>
        <p:spPr>
          <a:xfrm>
            <a:off x="1396755" y="8325886"/>
            <a:ext cx="21590489" cy="2300927"/>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b="1"/>
              <a:t>Artificial Intelligence </a:t>
            </a:r>
            <a:r>
              <a:rPr lang="en-US" sz="4800"/>
              <a:t>is the development of computers whose observable performance has features which in humans we would attribute to mental processes </a:t>
            </a:r>
          </a:p>
        </p:txBody>
      </p:sp>
    </p:spTree>
    <p:extLst>
      <p:ext uri="{BB962C8B-B14F-4D97-AF65-F5344CB8AC3E}">
        <p14:creationId xmlns:p14="http://schemas.microsoft.com/office/powerpoint/2010/main" val="93033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Other definitions of Artificial Intelligence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31</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3" y="4984459"/>
            <a:ext cx="21590489" cy="6766817"/>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b="1" dirty="0"/>
              <a:t>Artificial Intelligence </a:t>
            </a:r>
            <a:r>
              <a:rPr lang="en-US" sz="3600" dirty="0"/>
              <a:t>is the study of how to build and/or program computers to enable them to do the sorts of things that minds can do. Some of these things are commonly regarded as requiring intelligence:</a:t>
            </a:r>
          </a:p>
          <a:p>
            <a:pPr marL="571500" indent="-571500">
              <a:buFont typeface="Arial" panose="020B0604020202020204" pitchFamily="34" charset="0"/>
              <a:buChar char="•"/>
            </a:pPr>
            <a:r>
              <a:rPr lang="en-US" sz="2800" dirty="0"/>
              <a:t>Medical diagnosis and/or prescription</a:t>
            </a:r>
          </a:p>
          <a:p>
            <a:pPr marL="571500" indent="-571500">
              <a:buFont typeface="Arial" panose="020B0604020202020204" pitchFamily="34" charset="0"/>
              <a:buChar char="•"/>
            </a:pPr>
            <a:r>
              <a:rPr lang="en-US" sz="2800" dirty="0"/>
              <a:t>Legal or scientific advice</a:t>
            </a:r>
          </a:p>
          <a:p>
            <a:pPr marL="571500" indent="-571500">
              <a:buFont typeface="Arial" panose="020B0604020202020204" pitchFamily="34" charset="0"/>
              <a:buChar char="•"/>
            </a:pPr>
            <a:r>
              <a:rPr lang="en-US" sz="2800" dirty="0"/>
              <a:t>Proving theorems in logic or mathematics</a:t>
            </a:r>
          </a:p>
          <a:p>
            <a:r>
              <a:rPr lang="en-US" sz="3600" dirty="0"/>
              <a:t>While others are not, as all adults can do them and typically do not involve conscious control:</a:t>
            </a:r>
          </a:p>
          <a:p>
            <a:pPr marL="571500" indent="-571500">
              <a:buFont typeface="Arial" panose="020B0604020202020204" pitchFamily="34" charset="0"/>
              <a:buChar char="•"/>
            </a:pPr>
            <a:r>
              <a:rPr lang="en-US" sz="2800" dirty="0"/>
              <a:t>Seeing things in sunlight or shadows</a:t>
            </a:r>
          </a:p>
          <a:p>
            <a:pPr marL="571500" indent="-571500">
              <a:buFont typeface="Arial" panose="020B0604020202020204" pitchFamily="34" charset="0"/>
              <a:buChar char="•"/>
            </a:pPr>
            <a:r>
              <a:rPr lang="en-US" sz="2800" dirty="0"/>
              <a:t>Finding a path through cluttered terrain</a:t>
            </a:r>
          </a:p>
          <a:p>
            <a:pPr marL="571500" indent="-571500">
              <a:buFont typeface="Arial" panose="020B0604020202020204" pitchFamily="34" charset="0"/>
              <a:buChar char="•"/>
            </a:pPr>
            <a:r>
              <a:rPr lang="en-US" sz="2800" dirty="0"/>
              <a:t>Using one’s common sense</a:t>
            </a:r>
          </a:p>
        </p:txBody>
      </p:sp>
    </p:spTree>
    <p:extLst>
      <p:ext uri="{BB962C8B-B14F-4D97-AF65-F5344CB8AC3E}">
        <p14:creationId xmlns:p14="http://schemas.microsoft.com/office/powerpoint/2010/main" val="3687490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A rather controversial definition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32</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4" y="5367519"/>
            <a:ext cx="21590489" cy="355406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b="1"/>
              <a:t>Artificial Intelligence </a:t>
            </a:r>
            <a:r>
              <a:rPr lang="en-US" sz="4800"/>
              <a:t>is the </a:t>
            </a:r>
            <a:r>
              <a:rPr lang="en-US" sz="4800">
                <a:solidFill>
                  <a:srgbClr val="FF2D64"/>
                </a:solidFill>
              </a:rPr>
              <a:t>science of intelligence </a:t>
            </a:r>
            <a:r>
              <a:rPr lang="en-US" sz="4800">
                <a:solidFill>
                  <a:srgbClr val="0100C8"/>
                </a:solidFill>
              </a:rPr>
              <a:t>in general or, more accurately,</a:t>
            </a:r>
            <a:r>
              <a:rPr lang="en-US" sz="4800">
                <a:solidFill>
                  <a:srgbClr val="FF2D64"/>
                </a:solidFill>
              </a:rPr>
              <a:t> </a:t>
            </a:r>
            <a:r>
              <a:rPr lang="en-US" sz="4800">
                <a:solidFill>
                  <a:srgbClr val="0100C8"/>
                </a:solidFill>
              </a:rPr>
              <a:t>as the intellectual core of cognitive science</a:t>
            </a:r>
          </a:p>
          <a:p>
            <a:pPr marL="685800" indent="-685800">
              <a:buFont typeface="Arial" panose="020B0604020202020204" pitchFamily="34" charset="0"/>
              <a:buChar char="•"/>
            </a:pPr>
            <a:r>
              <a:rPr lang="en-US" sz="3600">
                <a:solidFill>
                  <a:srgbClr val="0100C8"/>
                </a:solidFill>
              </a:rPr>
              <a:t>Its goal is to provide a systematic theory that can explain (and perhaps enable us to replicate) both the general categories of intentionality and the diverse psychological capacities grounded in them</a:t>
            </a:r>
            <a:endParaRPr lang="en-US" sz="3600"/>
          </a:p>
        </p:txBody>
      </p:sp>
    </p:spTree>
    <p:extLst>
      <p:ext uri="{BB962C8B-B14F-4D97-AF65-F5344CB8AC3E}">
        <p14:creationId xmlns:p14="http://schemas.microsoft.com/office/powerpoint/2010/main" val="762083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Yet more definitions . . . No one is universally adopted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33</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5344307"/>
            <a:ext cx="21590489" cy="272465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5" y="4947664"/>
            <a:ext cx="21590489" cy="1460237"/>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000" b="1"/>
              <a:t>Artificial Intelligence </a:t>
            </a:r>
            <a:r>
              <a:rPr lang="en-US" sz="4000"/>
              <a:t>is a </a:t>
            </a:r>
            <a:r>
              <a:rPr lang="en-US" sz="4000">
                <a:solidFill>
                  <a:srgbClr val="FF2D64"/>
                </a:solidFill>
              </a:rPr>
              <a:t>branch of informatics </a:t>
            </a:r>
            <a:r>
              <a:rPr lang="en-US" sz="4000"/>
              <a:t>that deals with the automation of intelligent behavior.</a:t>
            </a:r>
            <a:r>
              <a:rPr lang="en-US" sz="4000" b="1"/>
              <a:t> </a:t>
            </a:r>
            <a:endParaRPr lang="en-US" sz="4000"/>
          </a:p>
        </p:txBody>
      </p:sp>
      <p:sp>
        <p:nvSpPr>
          <p:cNvPr id="9" name="Text Placeholder 2">
            <a:extLst>
              <a:ext uri="{FF2B5EF4-FFF2-40B4-BE49-F238E27FC236}">
                <a16:creationId xmlns:a16="http://schemas.microsoft.com/office/drawing/2014/main" id="{DEAEF138-E4D8-4A19-888E-D396743E1C1B}"/>
              </a:ext>
            </a:extLst>
          </p:cNvPr>
          <p:cNvSpPr txBox="1">
            <a:spLocks/>
          </p:cNvSpPr>
          <p:nvPr/>
        </p:nvSpPr>
        <p:spPr>
          <a:xfrm>
            <a:off x="1287095" y="6749781"/>
            <a:ext cx="21590489" cy="157526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000" b="1"/>
              <a:t>Artificial Intelligence </a:t>
            </a:r>
            <a:r>
              <a:rPr lang="en-US" sz="4000"/>
              <a:t>is the </a:t>
            </a:r>
            <a:r>
              <a:rPr lang="en-US" sz="4000">
                <a:solidFill>
                  <a:srgbClr val="FF2D64"/>
                </a:solidFill>
              </a:rPr>
              <a:t>study of mechanisms that underline intelligent behavior </a:t>
            </a:r>
            <a:r>
              <a:rPr lang="en-US" sz="4000"/>
              <a:t>through the construction and evaluation of systems that represent these mechanisms</a:t>
            </a:r>
          </a:p>
        </p:txBody>
      </p:sp>
      <p:sp>
        <p:nvSpPr>
          <p:cNvPr id="10" name="Text Placeholder 2">
            <a:extLst>
              <a:ext uri="{FF2B5EF4-FFF2-40B4-BE49-F238E27FC236}">
                <a16:creationId xmlns:a16="http://schemas.microsoft.com/office/drawing/2014/main" id="{08BEFEC0-EF6C-4896-A407-EF0B67B91E6A}"/>
              </a:ext>
            </a:extLst>
          </p:cNvPr>
          <p:cNvSpPr txBox="1">
            <a:spLocks/>
          </p:cNvSpPr>
          <p:nvPr/>
        </p:nvSpPr>
        <p:spPr>
          <a:xfrm>
            <a:off x="1276262" y="8564379"/>
            <a:ext cx="21590489" cy="142172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000" b="1"/>
              <a:t>Artificial Intelligence </a:t>
            </a:r>
            <a:r>
              <a:rPr lang="en-US" sz="4000"/>
              <a:t>is the development of computer systems to </a:t>
            </a:r>
            <a:r>
              <a:rPr lang="en-US" sz="4000">
                <a:solidFill>
                  <a:srgbClr val="FF2D64"/>
                </a:solidFill>
              </a:rPr>
              <a:t>solve difficult problems </a:t>
            </a:r>
            <a:r>
              <a:rPr lang="en-US" sz="4000"/>
              <a:t>that cannot be solved by exhaustive examination of all solutions since they can be too many</a:t>
            </a:r>
          </a:p>
        </p:txBody>
      </p:sp>
      <p:sp>
        <p:nvSpPr>
          <p:cNvPr id="11" name="Text Placeholder 2">
            <a:extLst>
              <a:ext uri="{FF2B5EF4-FFF2-40B4-BE49-F238E27FC236}">
                <a16:creationId xmlns:a16="http://schemas.microsoft.com/office/drawing/2014/main" id="{C74B7C88-004D-40D5-B1D4-25C641D626D2}"/>
              </a:ext>
            </a:extLst>
          </p:cNvPr>
          <p:cNvSpPr txBox="1">
            <a:spLocks/>
          </p:cNvSpPr>
          <p:nvPr/>
        </p:nvSpPr>
        <p:spPr>
          <a:xfrm>
            <a:off x="1276262" y="10294324"/>
            <a:ext cx="21590489" cy="142172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000" b="1"/>
              <a:t>Artificial Intelligence </a:t>
            </a:r>
            <a:r>
              <a:rPr lang="en-US" sz="4000"/>
              <a:t>is the study of how to make  a computer </a:t>
            </a:r>
            <a:r>
              <a:rPr lang="en-US" sz="4000">
                <a:solidFill>
                  <a:srgbClr val="FF2D64"/>
                </a:solidFill>
              </a:rPr>
              <a:t>do something that currently humans do better</a:t>
            </a:r>
          </a:p>
        </p:txBody>
      </p:sp>
    </p:spTree>
    <p:extLst>
      <p:ext uri="{BB962C8B-B14F-4D97-AF65-F5344CB8AC3E}">
        <p14:creationId xmlns:p14="http://schemas.microsoft.com/office/powerpoint/2010/main" val="153219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Critical periods in the lifetime of AI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34</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5" y="496002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000" b="1"/>
              <a:t>Late 50s until early 60s: </a:t>
            </a:r>
            <a:r>
              <a:rPr lang="en-US" sz="4000"/>
              <a:t>torrent of theories and experiments which moved AI forward and brought it in the public and government spotlight</a:t>
            </a:r>
          </a:p>
          <a:p>
            <a:r>
              <a:rPr lang="en-US" sz="4000" b="1"/>
              <a:t>1974 until 1980: </a:t>
            </a:r>
            <a:r>
              <a:rPr lang="en-US" sz="4000"/>
              <a:t>the first AI Winter</a:t>
            </a:r>
          </a:p>
          <a:p>
            <a:r>
              <a:rPr lang="en-US" sz="4000" b="1"/>
              <a:t>1987 until 1993: </a:t>
            </a:r>
            <a:r>
              <a:rPr lang="en-US" sz="4000"/>
              <a:t>the second AI Winter</a:t>
            </a:r>
          </a:p>
          <a:p>
            <a:r>
              <a:rPr lang="en-US" sz="4000" b="1"/>
              <a:t>From mid 2000s: </a:t>
            </a:r>
            <a:r>
              <a:rPr lang="en-US" sz="4000"/>
              <a:t>Resurgence of interest in AI – it is not an exaggeration to say that AI generates value for the present and transforms the future</a:t>
            </a:r>
            <a:r>
              <a:rPr lang="en-US" sz="4000" b="1"/>
              <a:t> </a:t>
            </a:r>
            <a:endParaRPr lang="en-US" sz="4000"/>
          </a:p>
        </p:txBody>
      </p:sp>
    </p:spTree>
    <p:extLst>
      <p:ext uri="{BB962C8B-B14F-4D97-AF65-F5344CB8AC3E}">
        <p14:creationId xmlns:p14="http://schemas.microsoft.com/office/powerpoint/2010/main" val="1852966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Clear indications of the impact of AI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35</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5" y="496002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5" y="5328685"/>
            <a:ext cx="21480829" cy="5201937"/>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a:solidFill>
                  <a:srgbClr val="0100C8"/>
                </a:solidFill>
                <a:effectLst/>
                <a:latin typeface="Helvetica Neue"/>
                <a:ea typeface="Times New Roman" panose="02020603050405020304" pitchFamily="18" charset="0"/>
                <a:cs typeface="Times New Roman" panose="02020603050405020304" pitchFamily="18" charset="0"/>
              </a:rPr>
              <a:t>Tech</a:t>
            </a:r>
            <a:r>
              <a:rPr lang="en-CY" sz="3600">
                <a:solidFill>
                  <a:srgbClr val="0100C8"/>
                </a:solidFill>
                <a:effectLst/>
                <a:latin typeface="Helvetica Neue"/>
                <a:ea typeface="Times New Roman" panose="02020603050405020304" pitchFamily="18" charset="0"/>
                <a:cs typeface="Times New Roman" panose="02020603050405020304" pitchFamily="18" charset="0"/>
              </a:rPr>
              <a:t> giants compete for supremacy</a:t>
            </a:r>
            <a:endParaRPr lang="en-CY" sz="440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3600">
                <a:solidFill>
                  <a:srgbClr val="0100C8"/>
                </a:solidFill>
                <a:effectLst/>
                <a:latin typeface="Helvetica Neue"/>
                <a:ea typeface="Times New Roman" panose="02020603050405020304" pitchFamily="18" charset="0"/>
                <a:cs typeface="Times New Roman" panose="02020603050405020304" pitchFamily="18" charset="0"/>
              </a:rPr>
              <a:t>Europe and most countries formulate strategies and pass legislation to regulate AI</a:t>
            </a:r>
            <a:endParaRPr lang="en-CY" sz="440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3600">
                <a:solidFill>
                  <a:srgbClr val="0100C8"/>
                </a:solidFill>
                <a:effectLst/>
                <a:latin typeface="Helvetica Neue"/>
                <a:ea typeface="Times New Roman" panose="02020603050405020304" pitchFamily="18" charset="0"/>
                <a:cs typeface="Times New Roman" panose="02020603050405020304" pitchFamily="18" charset="0"/>
              </a:rPr>
              <a:t>Companies train staff to adopt AI </a:t>
            </a:r>
            <a:endParaRPr lang="en-CY" sz="440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3600">
                <a:solidFill>
                  <a:srgbClr val="0100C8"/>
                </a:solidFill>
                <a:effectLst/>
                <a:latin typeface="Helvetica Neue"/>
                <a:ea typeface="Times New Roman" panose="02020603050405020304" pitchFamily="18" charset="0"/>
                <a:cs typeface="Times New Roman" panose="02020603050405020304" pitchFamily="18" charset="0"/>
              </a:rPr>
              <a:t>The recently announced “Informatics Reference Framework for School” of the European Coalition "Informatics for all" includes the suggestion for familiarization of children, from primary to high school, with elements of AI since the new generation of powerful computer systems is based on AI</a:t>
            </a:r>
            <a:endParaRPr lang="en-CY" sz="440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3600">
                <a:solidFill>
                  <a:srgbClr val="0100C8"/>
                </a:solidFill>
                <a:effectLst/>
                <a:latin typeface="Helvetica Neue"/>
                <a:ea typeface="Times New Roman" panose="02020603050405020304" pitchFamily="18" charset="0"/>
                <a:cs typeface="Times New Roman" panose="02020603050405020304" pitchFamily="18" charset="0"/>
              </a:rPr>
              <a:t>America is in "strategic competition" with China having the belief that the one who leads in AI will lead the world</a:t>
            </a:r>
            <a:endParaRPr lang="en-CY" sz="4400">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66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185782"/>
            <a:ext cx="21590490" cy="1626409"/>
          </a:xfrm>
        </p:spPr>
        <p:txBody>
          <a:bodyPr>
            <a:normAutofit/>
          </a:bodyPr>
          <a:lstStyle/>
          <a:p>
            <a:r>
              <a:rPr lang="en-US" sz="4800"/>
              <a:t>High Performance Intelligent Systems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36</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5" y="496002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graphicFrame>
        <p:nvGraphicFramePr>
          <p:cNvPr id="3" name="Diagram 2">
            <a:extLst>
              <a:ext uri="{FF2B5EF4-FFF2-40B4-BE49-F238E27FC236}">
                <a16:creationId xmlns:a16="http://schemas.microsoft.com/office/drawing/2014/main" id="{C7ECD519-3BC1-44C0-BC6F-E6A37055B11B}"/>
              </a:ext>
            </a:extLst>
          </p:cNvPr>
          <p:cNvGraphicFramePr/>
          <p:nvPr>
            <p:extLst>
              <p:ext uri="{D42A27DB-BD31-4B8C-83A1-F6EECF244321}">
                <p14:modId xmlns:p14="http://schemas.microsoft.com/office/powerpoint/2010/main" val="1189528400"/>
              </p:ext>
            </p:extLst>
          </p:nvPr>
        </p:nvGraphicFramePr>
        <p:xfrm>
          <a:off x="3841578" y="4290769"/>
          <a:ext cx="13927438" cy="7556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12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Categorizing AI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37</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5" y="496002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5" y="5328685"/>
            <a:ext cx="21480829" cy="6465809"/>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b="1" u="sng" dirty="0">
                <a:solidFill>
                  <a:srgbClr val="FF2D64"/>
                </a:solidFill>
                <a:latin typeface="Helvetica Neue"/>
                <a:ea typeface="Calibri" panose="020F0502020204030204" pitchFamily="34" charset="0"/>
                <a:cs typeface="Times New Roman" panose="02020603050405020304" pitchFamily="18" charset="0"/>
              </a:rPr>
              <a:t>Weak or Narrow AI</a:t>
            </a:r>
            <a:r>
              <a:rPr lang="en-US" b="1" dirty="0">
                <a:solidFill>
                  <a:srgbClr val="FF2D64"/>
                </a:solidFill>
                <a:latin typeface="Helvetica Neue"/>
                <a:ea typeface="Calibri" panose="020F0502020204030204" pitchFamily="34" charset="0"/>
                <a:cs typeface="Times New Roman" panose="02020603050405020304" pitchFamily="18" charset="0"/>
              </a:rPr>
              <a:t>:</a:t>
            </a:r>
            <a:r>
              <a:rPr lang="en-US" dirty="0">
                <a:solidFill>
                  <a:srgbClr val="0100C8"/>
                </a:solidFill>
                <a:latin typeface="Helvetica Neue"/>
                <a:ea typeface="Calibri" panose="020F0502020204030204" pitchFamily="34" charset="0"/>
                <a:cs typeface="Times New Roman" panose="02020603050405020304" pitchFamily="18" charset="0"/>
              </a:rPr>
              <a:t> is good at performing a single task</a:t>
            </a:r>
            <a:endParaRPr lang="en-CY" sz="44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b="1" dirty="0">
                <a:solidFill>
                  <a:srgbClr val="FF2D64"/>
                </a:solidFill>
                <a:latin typeface="Helvetica Neue"/>
                <a:ea typeface="Calibri" panose="020F0502020204030204" pitchFamily="34" charset="0"/>
                <a:cs typeface="Times New Roman" panose="02020603050405020304" pitchFamily="18" charset="0"/>
              </a:rPr>
              <a:t>Strong or General AI:</a:t>
            </a:r>
            <a:r>
              <a:rPr lang="en-US" dirty="0">
                <a:solidFill>
                  <a:srgbClr val="0100C8"/>
                </a:solidFill>
                <a:latin typeface="Helvetica Neue"/>
                <a:ea typeface="Calibri" panose="020F0502020204030204" pitchFamily="34" charset="0"/>
                <a:cs typeface="Times New Roman" panose="02020603050405020304" pitchFamily="18" charset="0"/>
              </a:rPr>
              <a:t> the type that can understand and reason across its environment as a human would. Has always been elusive and not likely on the short-term horizon.</a:t>
            </a:r>
            <a:endParaRPr lang="en-CY" sz="44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b="1" dirty="0">
                <a:solidFill>
                  <a:srgbClr val="FF2D64"/>
                </a:solidFill>
                <a:latin typeface="Helvetica Neue"/>
                <a:ea typeface="Times New Roman" panose="02020603050405020304" pitchFamily="18" charset="0"/>
                <a:cs typeface="Times New Roman" panose="02020603050405020304" pitchFamily="18" charset="0"/>
              </a:rPr>
              <a:t>Artificial Super Intelligence: </a:t>
            </a:r>
            <a:r>
              <a:rPr lang="en-US" dirty="0">
                <a:solidFill>
                  <a:srgbClr val="0100C8"/>
                </a:solidFill>
                <a:latin typeface="Helvetica Neue"/>
                <a:ea typeface="Times New Roman" panose="02020603050405020304" pitchFamily="18" charset="0"/>
                <a:cs typeface="Times New Roman" panose="02020603050405020304" pitchFamily="18" charset="0"/>
              </a:rPr>
              <a:t>a level of computer sophistication where machines become smarter than the humans that create them</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3600" dirty="0">
                <a:solidFill>
                  <a:srgbClr val="0100C8"/>
                </a:solidFill>
                <a:effectLst/>
                <a:latin typeface="Helvetica Neue"/>
                <a:ea typeface="Times New Roman" panose="02020603050405020304" pitchFamily="18" charset="0"/>
                <a:cs typeface="Times New Roman" panose="02020603050405020304" pitchFamily="18" charset="0"/>
              </a:rPr>
              <a:t> </a:t>
            </a:r>
            <a:endParaRPr lang="en-CY" sz="44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b="1" u="sng" dirty="0">
                <a:solidFill>
                  <a:srgbClr val="FF2D64"/>
                </a:solidFill>
                <a:latin typeface="Helvetica Neue"/>
                <a:ea typeface="Calibri" panose="020F0502020204030204" pitchFamily="34" charset="0"/>
                <a:cs typeface="Times New Roman" panose="02020603050405020304" pitchFamily="18" charset="0"/>
              </a:rPr>
              <a:t>Good Old-Fashioned AI (GOFAI)</a:t>
            </a:r>
            <a:r>
              <a:rPr lang="en-US" b="1" dirty="0">
                <a:solidFill>
                  <a:srgbClr val="FF2D64"/>
                </a:solidFill>
                <a:latin typeface="Helvetica Neue"/>
                <a:ea typeface="Calibri" panose="020F0502020204030204" pitchFamily="34" charset="0"/>
                <a:cs typeface="Times New Roman" panose="02020603050405020304" pitchFamily="18" charset="0"/>
              </a:rPr>
              <a:t>: </a:t>
            </a:r>
            <a:r>
              <a:rPr lang="en-US" dirty="0">
                <a:solidFill>
                  <a:srgbClr val="0100C8"/>
                </a:solidFill>
                <a:latin typeface="Helvetica Neue"/>
                <a:ea typeface="Calibri" panose="020F0502020204030204" pitchFamily="34" charset="0"/>
                <a:cs typeface="Times New Roman" panose="02020603050405020304" pitchFamily="18" charset="0"/>
              </a:rPr>
              <a:t>The symbolic AI in the 1950s to the late 1980s. “Neat” AI mainly rooted on</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Symbolic representations of problems</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Top-down approaches of logic, problem solving and expert systems </a:t>
            </a:r>
            <a:endParaRPr lang="en-CY" sz="3200" dirty="0">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518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F5262-C59C-4C9C-B0CD-148CD51E9534}"/>
              </a:ext>
            </a:extLst>
          </p:cNvPr>
          <p:cNvSpPr>
            <a:spLocks noGrp="1"/>
          </p:cNvSpPr>
          <p:nvPr>
            <p:ph type="body" sz="quarter" idx="16"/>
          </p:nvPr>
        </p:nvSpPr>
        <p:spPr>
          <a:xfrm>
            <a:off x="1571301" y="6770987"/>
            <a:ext cx="21590490" cy="3122923"/>
          </a:xfrm>
        </p:spPr>
        <p:txBody>
          <a:bodyPr/>
          <a:lstStyle/>
          <a:p>
            <a:r>
              <a:rPr lang="en-US" sz="6000"/>
              <a:t>Alan Turing’s Computing Machinery and Intelligence </a:t>
            </a:r>
          </a:p>
          <a:p>
            <a:r>
              <a:rPr lang="en-US" sz="6000"/>
              <a:t>(Oct 1950) </a:t>
            </a:r>
          </a:p>
          <a:p>
            <a:r>
              <a:rPr lang="en-US" sz="6000"/>
              <a:t> </a:t>
            </a:r>
            <a:r>
              <a:rPr lang="en-US" sz="4000" u="sng">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https://phil415.pbworks.com/f/TuringComputing.pdf</a:t>
            </a:r>
            <a:endParaRPr lang="en-CY" sz="4000">
              <a:effectLst/>
              <a:latin typeface="Calibri" panose="020F0502020204030204" pitchFamily="34" charset="0"/>
              <a:ea typeface="Calibri" panose="020F0502020204030204" pitchFamily="34" charset="0"/>
              <a:cs typeface="Times New Roman" panose="02020603050405020304" pitchFamily="18" charset="0"/>
            </a:endParaRPr>
          </a:p>
          <a:p>
            <a:endParaRPr lang="en-CY" sz="6000"/>
          </a:p>
        </p:txBody>
      </p:sp>
      <p:pic>
        <p:nvPicPr>
          <p:cNvPr id="3" name="Picture 2" descr="A person in a suit&#10;&#10;Description automatically generated with low confidence">
            <a:extLst>
              <a:ext uri="{FF2B5EF4-FFF2-40B4-BE49-F238E27FC236}">
                <a16:creationId xmlns:a16="http://schemas.microsoft.com/office/drawing/2014/main" id="{2BE11C8A-128F-4889-9CEB-55E4D84B3022}"/>
              </a:ext>
            </a:extLst>
          </p:cNvPr>
          <p:cNvPicPr/>
          <p:nvPr/>
        </p:nvPicPr>
        <p:blipFill>
          <a:blip r:embed="rId3"/>
          <a:srcRect/>
          <a:stretch>
            <a:fillRect/>
          </a:stretch>
        </p:blipFill>
        <p:spPr>
          <a:xfrm>
            <a:off x="16629849" y="1732879"/>
            <a:ext cx="4213485" cy="4552716"/>
          </a:xfrm>
          <a:prstGeom prst="rect">
            <a:avLst/>
          </a:prstGeom>
          <a:noFill/>
          <a:ln>
            <a:noFill/>
            <a:prstDash/>
          </a:ln>
        </p:spPr>
      </p:pic>
    </p:spTree>
    <p:extLst>
      <p:ext uri="{BB962C8B-B14F-4D97-AF65-F5344CB8AC3E}">
        <p14:creationId xmlns:p14="http://schemas.microsoft.com/office/powerpoint/2010/main" val="1045743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EF1EA-4E5A-4B4C-BBDB-44911A87D695}"/>
              </a:ext>
            </a:extLst>
          </p:cNvPr>
          <p:cNvSpPr>
            <a:spLocks noGrp="1"/>
          </p:cNvSpPr>
          <p:nvPr>
            <p:ph type="body" sz="quarter" idx="24"/>
          </p:nvPr>
        </p:nvSpPr>
        <p:spPr/>
        <p:txBody>
          <a:bodyPr>
            <a:normAutofit/>
          </a:bodyPr>
          <a:lstStyle/>
          <a:p>
            <a:r>
              <a:rPr lang="en-US" sz="4800"/>
              <a:t>The imitation game: Can machines think?</a:t>
            </a:r>
            <a:endParaRPr lang="en-CY" sz="4800"/>
          </a:p>
        </p:txBody>
      </p:sp>
      <p:sp>
        <p:nvSpPr>
          <p:cNvPr id="3" name="Text Placeholder 2">
            <a:extLst>
              <a:ext uri="{FF2B5EF4-FFF2-40B4-BE49-F238E27FC236}">
                <a16:creationId xmlns:a16="http://schemas.microsoft.com/office/drawing/2014/main" id="{0B82E65C-E876-45B1-9410-54ED7C60B55F}"/>
              </a:ext>
            </a:extLst>
          </p:cNvPr>
          <p:cNvSpPr>
            <a:spLocks noGrp="1"/>
          </p:cNvSpPr>
          <p:nvPr>
            <p:ph type="body" sz="quarter" idx="22"/>
          </p:nvPr>
        </p:nvSpPr>
        <p:spPr/>
        <p:txBody>
          <a:bodyPr/>
          <a:lstStyle/>
          <a:p>
            <a:pPr marL="342900" indent="-342900">
              <a:buFont typeface="Arial" panose="020B0604020202020204" pitchFamily="34" charset="0"/>
              <a:buChar char="•"/>
            </a:pPr>
            <a:r>
              <a:rPr lang="en-US" sz="3200"/>
              <a:t>Draws a sharp line between the physical and the intellectual capacities of a human</a:t>
            </a:r>
          </a:p>
          <a:p>
            <a:pPr marL="342900" indent="-342900">
              <a:buFont typeface="Arial" panose="020B0604020202020204" pitchFamily="34" charset="0"/>
              <a:buChar char="•"/>
            </a:pPr>
            <a:r>
              <a:rPr lang="en-US" sz="3200"/>
              <a:t>The interrogator cannot see, touch, or hear the competitors</a:t>
            </a:r>
          </a:p>
          <a:p>
            <a:pPr marL="342900" indent="-342900">
              <a:buFont typeface="Arial" panose="020B0604020202020204" pitchFamily="34" charset="0"/>
              <a:buChar char="•"/>
            </a:pPr>
            <a:r>
              <a:rPr lang="en-US" sz="3200"/>
              <a:t>A machine to play the game satisfactorily, should try and provide answers that would naturally be given by a human</a:t>
            </a:r>
          </a:p>
          <a:p>
            <a:pPr marL="342900" indent="-342900">
              <a:buFont typeface="Arial" panose="020B0604020202020204" pitchFamily="34" charset="0"/>
              <a:buChar char="•"/>
            </a:pPr>
            <a:endParaRPr lang="en-CY" sz="3200"/>
          </a:p>
        </p:txBody>
      </p:sp>
      <p:sp>
        <p:nvSpPr>
          <p:cNvPr id="5" name="Text Placeholder 4">
            <a:extLst>
              <a:ext uri="{FF2B5EF4-FFF2-40B4-BE49-F238E27FC236}">
                <a16:creationId xmlns:a16="http://schemas.microsoft.com/office/drawing/2014/main" id="{FB14EED6-DDCB-44A7-9EFB-A2291447B9C6}"/>
              </a:ext>
            </a:extLst>
          </p:cNvPr>
          <p:cNvSpPr>
            <a:spLocks noGrp="1"/>
          </p:cNvSpPr>
          <p:nvPr>
            <p:ph type="body" sz="quarter" idx="25"/>
          </p:nvPr>
        </p:nvSpPr>
        <p:spPr/>
        <p:txBody>
          <a:bodyPr>
            <a:normAutofit/>
          </a:bodyPr>
          <a:lstStyle/>
          <a:p>
            <a:r>
              <a:rPr lang="en-US" sz="4800"/>
              <a:t>A machine is a digital, discrete-state, computer</a:t>
            </a:r>
            <a:endParaRPr lang="en-CY" sz="4800"/>
          </a:p>
        </p:txBody>
      </p:sp>
      <p:sp>
        <p:nvSpPr>
          <p:cNvPr id="6" name="Slide Number Placeholder 5">
            <a:extLst>
              <a:ext uri="{FF2B5EF4-FFF2-40B4-BE49-F238E27FC236}">
                <a16:creationId xmlns:a16="http://schemas.microsoft.com/office/drawing/2014/main" id="{F83B39C7-268D-4624-8B36-0A6017A89E7F}"/>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39</a:t>
            </a:fld>
            <a:endParaRPr lang="bg-BG">
              <a:solidFill>
                <a:srgbClr val="000000"/>
              </a:solidFill>
            </a:endParaRPr>
          </a:p>
        </p:txBody>
      </p:sp>
      <p:sp>
        <p:nvSpPr>
          <p:cNvPr id="16" name="Line 4">
            <a:extLst>
              <a:ext uri="{FF2B5EF4-FFF2-40B4-BE49-F238E27FC236}">
                <a16:creationId xmlns:a16="http://schemas.microsoft.com/office/drawing/2014/main" id="{050C287F-8EEF-4EE0-AF61-115088298AE6}"/>
              </a:ext>
            </a:extLst>
          </p:cNvPr>
          <p:cNvSpPr>
            <a:spLocks noChangeShapeType="1"/>
          </p:cNvSpPr>
          <p:nvPr/>
        </p:nvSpPr>
        <p:spPr bwMode="auto">
          <a:xfrm>
            <a:off x="16682777" y="6584964"/>
            <a:ext cx="0" cy="12620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CY"/>
          </a:p>
        </p:txBody>
      </p:sp>
      <p:sp>
        <p:nvSpPr>
          <p:cNvPr id="17" name="Line 5">
            <a:extLst>
              <a:ext uri="{FF2B5EF4-FFF2-40B4-BE49-F238E27FC236}">
                <a16:creationId xmlns:a16="http://schemas.microsoft.com/office/drawing/2014/main" id="{40F7F139-A416-41CC-B6A2-03E752C026E2}"/>
              </a:ext>
            </a:extLst>
          </p:cNvPr>
          <p:cNvSpPr>
            <a:spLocks noChangeShapeType="1"/>
          </p:cNvSpPr>
          <p:nvPr/>
        </p:nvSpPr>
        <p:spPr bwMode="auto">
          <a:xfrm>
            <a:off x="16682777" y="7847027"/>
            <a:ext cx="1982788" cy="7223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CY"/>
          </a:p>
        </p:txBody>
      </p:sp>
      <p:sp>
        <p:nvSpPr>
          <p:cNvPr id="18" name="Line 6">
            <a:extLst>
              <a:ext uri="{FF2B5EF4-FFF2-40B4-BE49-F238E27FC236}">
                <a16:creationId xmlns:a16="http://schemas.microsoft.com/office/drawing/2014/main" id="{A4C5EBE2-77FC-42FB-836C-CD11E2C6AF13}"/>
              </a:ext>
            </a:extLst>
          </p:cNvPr>
          <p:cNvSpPr>
            <a:spLocks noChangeShapeType="1"/>
          </p:cNvSpPr>
          <p:nvPr/>
        </p:nvSpPr>
        <p:spPr bwMode="auto">
          <a:xfrm flipH="1">
            <a:off x="14698402" y="7847027"/>
            <a:ext cx="1984375" cy="812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CY"/>
          </a:p>
        </p:txBody>
      </p:sp>
      <p:sp>
        <p:nvSpPr>
          <p:cNvPr id="19" name="AutoShape 8">
            <a:extLst>
              <a:ext uri="{FF2B5EF4-FFF2-40B4-BE49-F238E27FC236}">
                <a16:creationId xmlns:a16="http://schemas.microsoft.com/office/drawing/2014/main" id="{92BD643B-A57A-4239-BEC9-7FF265AB421B}"/>
              </a:ext>
            </a:extLst>
          </p:cNvPr>
          <p:cNvSpPr>
            <a:spLocks noChangeArrowheads="1"/>
          </p:cNvSpPr>
          <p:nvPr/>
        </p:nvSpPr>
        <p:spPr bwMode="auto">
          <a:xfrm>
            <a:off x="17403502" y="7126302"/>
            <a:ext cx="541338" cy="450850"/>
          </a:xfrm>
          <a:prstGeom prst="smileyFace">
            <a:avLst>
              <a:gd name="adj" fmla="val 4653"/>
            </a:avLst>
          </a:prstGeom>
          <a:solidFill>
            <a:srgbClr val="FFFFFF"/>
          </a:solidFill>
          <a:ln w="9525">
            <a:solidFill>
              <a:srgbClr val="000000"/>
            </a:solidFill>
            <a:round/>
            <a:headEnd/>
            <a:tailEnd/>
          </a:ln>
        </p:spPr>
        <p:txBody>
          <a:bodyPr/>
          <a:lstStyle>
            <a:lvl1pPr algn="r">
              <a:defRPr sz="1400">
                <a:solidFill>
                  <a:schemeClr val="tx1"/>
                </a:solidFill>
                <a:latin typeface="Arial" panose="020B0604020202020204" pitchFamily="34" charset="0"/>
                <a:cs typeface="Arial" panose="020B0604020202020204" pitchFamily="34" charset="0"/>
              </a:defRPr>
            </a:lvl1pPr>
            <a:lvl2pPr marL="742950" indent="-285750" algn="r">
              <a:defRPr sz="1400">
                <a:solidFill>
                  <a:schemeClr val="tx1"/>
                </a:solidFill>
                <a:latin typeface="Arial" panose="020B0604020202020204" pitchFamily="34" charset="0"/>
                <a:cs typeface="Arial" panose="020B0604020202020204" pitchFamily="34" charset="0"/>
              </a:defRPr>
            </a:lvl2pPr>
            <a:lvl3pPr marL="1143000" indent="-228600" algn="r">
              <a:defRPr sz="1400">
                <a:solidFill>
                  <a:schemeClr val="tx1"/>
                </a:solidFill>
                <a:latin typeface="Arial" panose="020B0604020202020204" pitchFamily="34" charset="0"/>
                <a:cs typeface="Arial" panose="020B0604020202020204" pitchFamily="34" charset="0"/>
              </a:defRPr>
            </a:lvl3pPr>
            <a:lvl4pPr marL="1600200" indent="-228600" algn="r">
              <a:defRPr sz="1400">
                <a:solidFill>
                  <a:schemeClr val="tx1"/>
                </a:solidFill>
                <a:latin typeface="Arial" panose="020B0604020202020204" pitchFamily="34" charset="0"/>
                <a:cs typeface="Arial" panose="020B0604020202020204" pitchFamily="34" charset="0"/>
              </a:defRPr>
            </a:lvl4pPr>
            <a:lvl5pPr marL="2057400" indent="-228600" algn="r">
              <a:defRPr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CY"/>
          </a:p>
        </p:txBody>
      </p:sp>
      <p:sp>
        <p:nvSpPr>
          <p:cNvPr id="20" name="AutoShape 9">
            <a:extLst>
              <a:ext uri="{FF2B5EF4-FFF2-40B4-BE49-F238E27FC236}">
                <a16:creationId xmlns:a16="http://schemas.microsoft.com/office/drawing/2014/main" id="{41D24118-122A-40C6-88E6-2ECDABE273D2}"/>
              </a:ext>
            </a:extLst>
          </p:cNvPr>
          <p:cNvSpPr>
            <a:spLocks noChangeArrowheads="1"/>
          </p:cNvSpPr>
          <p:nvPr/>
        </p:nvSpPr>
        <p:spPr bwMode="auto">
          <a:xfrm>
            <a:off x="16411315" y="8388364"/>
            <a:ext cx="541337" cy="450850"/>
          </a:xfrm>
          <a:prstGeom prst="smileyFace">
            <a:avLst>
              <a:gd name="adj" fmla="val 4653"/>
            </a:avLst>
          </a:prstGeom>
          <a:solidFill>
            <a:srgbClr val="FFFFFF"/>
          </a:solidFill>
          <a:ln w="9525">
            <a:solidFill>
              <a:srgbClr val="000000"/>
            </a:solidFill>
            <a:round/>
            <a:headEnd/>
            <a:tailEnd/>
          </a:ln>
        </p:spPr>
        <p:txBody>
          <a:bodyPr/>
          <a:lstStyle>
            <a:lvl1pPr algn="r">
              <a:defRPr sz="1400">
                <a:solidFill>
                  <a:schemeClr val="tx1"/>
                </a:solidFill>
                <a:latin typeface="Arial" panose="020B0604020202020204" pitchFamily="34" charset="0"/>
                <a:cs typeface="Arial" panose="020B0604020202020204" pitchFamily="34" charset="0"/>
              </a:defRPr>
            </a:lvl1pPr>
            <a:lvl2pPr marL="742950" indent="-285750" algn="r">
              <a:defRPr sz="1400">
                <a:solidFill>
                  <a:schemeClr val="tx1"/>
                </a:solidFill>
                <a:latin typeface="Arial" panose="020B0604020202020204" pitchFamily="34" charset="0"/>
                <a:cs typeface="Arial" panose="020B0604020202020204" pitchFamily="34" charset="0"/>
              </a:defRPr>
            </a:lvl2pPr>
            <a:lvl3pPr marL="1143000" indent="-228600" algn="r">
              <a:defRPr sz="1400">
                <a:solidFill>
                  <a:schemeClr val="tx1"/>
                </a:solidFill>
                <a:latin typeface="Arial" panose="020B0604020202020204" pitchFamily="34" charset="0"/>
                <a:cs typeface="Arial" panose="020B0604020202020204" pitchFamily="34" charset="0"/>
              </a:defRPr>
            </a:lvl3pPr>
            <a:lvl4pPr marL="1600200" indent="-228600" algn="r">
              <a:defRPr sz="1400">
                <a:solidFill>
                  <a:schemeClr val="tx1"/>
                </a:solidFill>
                <a:latin typeface="Arial" panose="020B0604020202020204" pitchFamily="34" charset="0"/>
                <a:cs typeface="Arial" panose="020B0604020202020204" pitchFamily="34" charset="0"/>
              </a:defRPr>
            </a:lvl4pPr>
            <a:lvl5pPr marL="2057400" indent="-228600" algn="r">
              <a:defRPr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CY"/>
          </a:p>
        </p:txBody>
      </p:sp>
      <p:sp>
        <p:nvSpPr>
          <p:cNvPr id="21" name="Rectangle 13">
            <a:extLst>
              <a:ext uri="{FF2B5EF4-FFF2-40B4-BE49-F238E27FC236}">
                <a16:creationId xmlns:a16="http://schemas.microsoft.com/office/drawing/2014/main" id="{A5408544-7E4A-48F6-8378-7DF37E50778D}"/>
              </a:ext>
            </a:extLst>
          </p:cNvPr>
          <p:cNvSpPr>
            <a:spLocks noChangeArrowheads="1"/>
          </p:cNvSpPr>
          <p:nvPr/>
        </p:nvSpPr>
        <p:spPr bwMode="auto">
          <a:xfrm>
            <a:off x="15273077" y="7131064"/>
            <a:ext cx="720725" cy="450850"/>
          </a:xfrm>
          <a:prstGeom prst="rect">
            <a:avLst/>
          </a:prstGeom>
          <a:solidFill>
            <a:srgbClr val="333333"/>
          </a:solidFill>
          <a:ln w="9525">
            <a:solidFill>
              <a:srgbClr val="000000"/>
            </a:solidFill>
            <a:miter lim="800000"/>
            <a:headEnd/>
            <a:tailEnd/>
          </a:ln>
        </p:spPr>
        <p:txBody>
          <a:bodyPr/>
          <a:lstStyle>
            <a:lvl1pPr algn="r">
              <a:defRPr sz="1400">
                <a:solidFill>
                  <a:schemeClr val="tx1"/>
                </a:solidFill>
                <a:latin typeface="Arial" panose="020B0604020202020204" pitchFamily="34" charset="0"/>
                <a:cs typeface="Arial" panose="020B0604020202020204" pitchFamily="34" charset="0"/>
              </a:defRPr>
            </a:lvl1pPr>
            <a:lvl2pPr marL="742950" indent="-285750" algn="r">
              <a:defRPr sz="1400">
                <a:solidFill>
                  <a:schemeClr val="tx1"/>
                </a:solidFill>
                <a:latin typeface="Arial" panose="020B0604020202020204" pitchFamily="34" charset="0"/>
                <a:cs typeface="Arial" panose="020B0604020202020204" pitchFamily="34" charset="0"/>
              </a:defRPr>
            </a:lvl2pPr>
            <a:lvl3pPr marL="1143000" indent="-228600" algn="r">
              <a:defRPr sz="1400">
                <a:solidFill>
                  <a:schemeClr val="tx1"/>
                </a:solidFill>
                <a:latin typeface="Arial" panose="020B0604020202020204" pitchFamily="34" charset="0"/>
                <a:cs typeface="Arial" panose="020B0604020202020204" pitchFamily="34" charset="0"/>
              </a:defRPr>
            </a:lvl3pPr>
            <a:lvl4pPr marL="1600200" indent="-228600" algn="r">
              <a:defRPr sz="1400">
                <a:solidFill>
                  <a:schemeClr val="tx1"/>
                </a:solidFill>
                <a:latin typeface="Arial" panose="020B0604020202020204" pitchFamily="34" charset="0"/>
                <a:cs typeface="Arial" panose="020B0604020202020204" pitchFamily="34" charset="0"/>
              </a:defRPr>
            </a:lvl4pPr>
            <a:lvl5pPr marL="2057400" indent="-228600" algn="r">
              <a:defRPr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CY"/>
          </a:p>
        </p:txBody>
      </p:sp>
      <p:sp>
        <p:nvSpPr>
          <p:cNvPr id="22" name="Rectangle 14">
            <a:extLst>
              <a:ext uri="{FF2B5EF4-FFF2-40B4-BE49-F238E27FC236}">
                <a16:creationId xmlns:a16="http://schemas.microsoft.com/office/drawing/2014/main" id="{7E5E0CE5-AEDF-430F-80AA-0DD78733192A}"/>
              </a:ext>
            </a:extLst>
          </p:cNvPr>
          <p:cNvSpPr>
            <a:spLocks noChangeArrowheads="1"/>
          </p:cNvSpPr>
          <p:nvPr/>
        </p:nvSpPr>
        <p:spPr bwMode="auto">
          <a:xfrm>
            <a:off x="15361977" y="7231077"/>
            <a:ext cx="541338" cy="269875"/>
          </a:xfrm>
          <a:prstGeom prst="rect">
            <a:avLst/>
          </a:prstGeom>
          <a:solidFill>
            <a:srgbClr val="FFFFFF"/>
          </a:solidFill>
          <a:ln w="9525">
            <a:solidFill>
              <a:srgbClr val="000000"/>
            </a:solidFill>
            <a:miter lim="800000"/>
            <a:headEnd/>
            <a:tailEnd/>
          </a:ln>
        </p:spPr>
        <p:txBody>
          <a:bodyPr/>
          <a:lstStyle>
            <a:lvl1pPr algn="r">
              <a:defRPr sz="1400">
                <a:solidFill>
                  <a:schemeClr val="tx1"/>
                </a:solidFill>
                <a:latin typeface="Arial" panose="020B0604020202020204" pitchFamily="34" charset="0"/>
                <a:cs typeface="Arial" panose="020B0604020202020204" pitchFamily="34" charset="0"/>
              </a:defRPr>
            </a:lvl1pPr>
            <a:lvl2pPr marL="742950" indent="-285750" algn="r">
              <a:defRPr sz="1400">
                <a:solidFill>
                  <a:schemeClr val="tx1"/>
                </a:solidFill>
                <a:latin typeface="Arial" panose="020B0604020202020204" pitchFamily="34" charset="0"/>
                <a:cs typeface="Arial" panose="020B0604020202020204" pitchFamily="34" charset="0"/>
              </a:defRPr>
            </a:lvl2pPr>
            <a:lvl3pPr marL="1143000" indent="-228600" algn="r">
              <a:defRPr sz="1400">
                <a:solidFill>
                  <a:schemeClr val="tx1"/>
                </a:solidFill>
                <a:latin typeface="Arial" panose="020B0604020202020204" pitchFamily="34" charset="0"/>
                <a:cs typeface="Arial" panose="020B0604020202020204" pitchFamily="34" charset="0"/>
              </a:defRPr>
            </a:lvl3pPr>
            <a:lvl4pPr marL="1600200" indent="-228600" algn="r">
              <a:defRPr sz="1400">
                <a:solidFill>
                  <a:schemeClr val="tx1"/>
                </a:solidFill>
                <a:latin typeface="Arial" panose="020B0604020202020204" pitchFamily="34" charset="0"/>
                <a:cs typeface="Arial" panose="020B0604020202020204" pitchFamily="34" charset="0"/>
              </a:defRPr>
            </a:lvl4pPr>
            <a:lvl5pPr marL="2057400" indent="-228600" algn="r">
              <a:defRPr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CY"/>
          </a:p>
        </p:txBody>
      </p:sp>
      <p:sp>
        <p:nvSpPr>
          <p:cNvPr id="23" name="Line 16">
            <a:extLst>
              <a:ext uri="{FF2B5EF4-FFF2-40B4-BE49-F238E27FC236}">
                <a16:creationId xmlns:a16="http://schemas.microsoft.com/office/drawing/2014/main" id="{1B549521-B3BC-40A5-B0D2-D1DFBF221B10}"/>
              </a:ext>
            </a:extLst>
          </p:cNvPr>
          <p:cNvSpPr>
            <a:spLocks noChangeShapeType="1"/>
          </p:cNvSpPr>
          <p:nvPr/>
        </p:nvSpPr>
        <p:spPr bwMode="auto">
          <a:xfrm>
            <a:off x="15141530" y="7772414"/>
            <a:ext cx="7207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Y"/>
          </a:p>
        </p:txBody>
      </p:sp>
      <p:sp>
        <p:nvSpPr>
          <p:cNvPr id="24" name="Text Box 19">
            <a:extLst>
              <a:ext uri="{FF2B5EF4-FFF2-40B4-BE49-F238E27FC236}">
                <a16:creationId xmlns:a16="http://schemas.microsoft.com/office/drawing/2014/main" id="{8EB946FC-9A95-4C1E-9DDD-3F0771237D7A}"/>
              </a:ext>
            </a:extLst>
          </p:cNvPr>
          <p:cNvSpPr txBox="1">
            <a:spLocks noChangeArrowheads="1"/>
          </p:cNvSpPr>
          <p:nvPr/>
        </p:nvSpPr>
        <p:spPr bwMode="auto">
          <a:xfrm>
            <a:off x="15674587" y="8989241"/>
            <a:ext cx="2168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1400">
                <a:solidFill>
                  <a:schemeClr val="tx1"/>
                </a:solidFill>
                <a:latin typeface="Arial" panose="020B0604020202020204" pitchFamily="34" charset="0"/>
                <a:cs typeface="Arial" panose="020B0604020202020204" pitchFamily="34" charset="0"/>
              </a:defRPr>
            </a:lvl1pPr>
            <a:lvl2pPr marL="742950" indent="-285750" algn="r">
              <a:defRPr sz="1400">
                <a:solidFill>
                  <a:schemeClr val="tx1"/>
                </a:solidFill>
                <a:latin typeface="Arial" panose="020B0604020202020204" pitchFamily="34" charset="0"/>
                <a:cs typeface="Arial" panose="020B0604020202020204" pitchFamily="34" charset="0"/>
              </a:defRPr>
            </a:lvl2pPr>
            <a:lvl3pPr marL="1143000" indent="-228600" algn="r">
              <a:defRPr sz="1400">
                <a:solidFill>
                  <a:schemeClr val="tx1"/>
                </a:solidFill>
                <a:latin typeface="Arial" panose="020B0604020202020204" pitchFamily="34" charset="0"/>
                <a:cs typeface="Arial" panose="020B0604020202020204" pitchFamily="34" charset="0"/>
              </a:defRPr>
            </a:lvl3pPr>
            <a:lvl4pPr marL="1600200" indent="-228600" algn="r">
              <a:defRPr sz="1400">
                <a:solidFill>
                  <a:schemeClr val="tx1"/>
                </a:solidFill>
                <a:latin typeface="Arial" panose="020B0604020202020204" pitchFamily="34" charset="0"/>
                <a:cs typeface="Arial" panose="020B0604020202020204" pitchFamily="34" charset="0"/>
              </a:defRPr>
            </a:lvl4pPr>
            <a:lvl5pPr marL="2057400" indent="-228600" algn="r">
              <a:defRPr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t>interrogator</a:t>
            </a:r>
          </a:p>
        </p:txBody>
      </p:sp>
      <p:sp>
        <p:nvSpPr>
          <p:cNvPr id="25" name="Line 15">
            <a:extLst>
              <a:ext uri="{FF2B5EF4-FFF2-40B4-BE49-F238E27FC236}">
                <a16:creationId xmlns:a16="http://schemas.microsoft.com/office/drawing/2014/main" id="{8268C5E3-CCCC-4E08-9108-328DBEE076E6}"/>
              </a:ext>
            </a:extLst>
          </p:cNvPr>
          <p:cNvSpPr>
            <a:spLocks noChangeShapeType="1"/>
          </p:cNvSpPr>
          <p:nvPr/>
        </p:nvSpPr>
        <p:spPr bwMode="auto">
          <a:xfrm flipH="1">
            <a:off x="15116810" y="7579078"/>
            <a:ext cx="180975"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Y"/>
          </a:p>
        </p:txBody>
      </p:sp>
      <p:sp>
        <p:nvSpPr>
          <p:cNvPr id="26" name="Line 17">
            <a:extLst>
              <a:ext uri="{FF2B5EF4-FFF2-40B4-BE49-F238E27FC236}">
                <a16:creationId xmlns:a16="http://schemas.microsoft.com/office/drawing/2014/main" id="{54680D4A-F1FC-496A-A635-6BA36CE6C758}"/>
              </a:ext>
            </a:extLst>
          </p:cNvPr>
          <p:cNvSpPr>
            <a:spLocks noChangeShapeType="1"/>
          </p:cNvSpPr>
          <p:nvPr/>
        </p:nvSpPr>
        <p:spPr bwMode="auto">
          <a:xfrm flipV="1">
            <a:off x="15837535" y="7579078"/>
            <a:ext cx="180975"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Y"/>
          </a:p>
        </p:txBody>
      </p:sp>
    </p:spTree>
    <p:extLst>
      <p:ext uri="{BB962C8B-B14F-4D97-AF65-F5344CB8AC3E}">
        <p14:creationId xmlns:p14="http://schemas.microsoft.com/office/powerpoint/2010/main" val="12362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158299" y="3224633"/>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t>INTENDED LEARNING OUTCOMES</a:t>
            </a:r>
            <a:endParaRPr lang="en-CY"/>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158299" y="4683211"/>
            <a:ext cx="21461694" cy="7241059"/>
          </a:xfrm>
        </p:spPr>
        <p:txBody>
          <a:bodyPr/>
          <a:lstStyle/>
          <a:p>
            <a:pPr marL="0" indent="0">
              <a:buNone/>
            </a:pPr>
            <a:r>
              <a:rPr lang="en-US" sz="3200" dirty="0"/>
              <a:t>Upon completion of this introductory unit, students will be able:</a:t>
            </a:r>
          </a:p>
          <a:p>
            <a:pPr marL="514350" indent="-514350">
              <a:buFont typeface="+mj-lt"/>
              <a:buAutoNum type="arabicPeriod"/>
            </a:pPr>
            <a:r>
              <a:rPr lang="en-US" sz="3200" dirty="0"/>
              <a:t>To present the important landmarks in the history of AI.</a:t>
            </a:r>
          </a:p>
          <a:p>
            <a:pPr marL="514350" indent="-514350">
              <a:buFont typeface="+mj-lt"/>
              <a:buAutoNum type="arabicPeriod"/>
            </a:pPr>
            <a:r>
              <a:rPr lang="en-US" sz="3200" dirty="0"/>
              <a:t>To appreciate the different meanings ascribed to the term “Artificial Intelligence” and hence the lack of a universally accepted definition.</a:t>
            </a:r>
          </a:p>
          <a:p>
            <a:pPr marL="514350" indent="-514350">
              <a:buFont typeface="+mj-lt"/>
              <a:buAutoNum type="arabicPeriod"/>
            </a:pPr>
            <a:r>
              <a:rPr lang="en-US" sz="3200" dirty="0"/>
              <a:t>To give and critically analyze several of these definitions.</a:t>
            </a:r>
          </a:p>
          <a:p>
            <a:pPr marL="514350" indent="-514350">
              <a:buFont typeface="+mj-lt"/>
              <a:buAutoNum type="arabicPeriod"/>
            </a:pPr>
            <a:r>
              <a:rPr lang="en-US" sz="3200" dirty="0"/>
              <a:t>To discuss Alan Turing’s seminal thesis on computing machinery and intelligence rooted on his famous test for machine intelligence, the imitation game.</a:t>
            </a:r>
          </a:p>
          <a:p>
            <a:pPr marL="514350" indent="-514350">
              <a:buFont typeface="+mj-lt"/>
              <a:buAutoNum type="arabicPeriod"/>
            </a:pPr>
            <a:r>
              <a:rPr lang="en-US" sz="3200" dirty="0"/>
              <a:t>To discuss Allen Newell and Herbert Simon’s foundational work on symbols, search and the physical symbol system hypothesis, that underline their proposition about computer science as an empirical enquiry.</a:t>
            </a:r>
          </a:p>
          <a:p>
            <a:pPr marL="514350" indent="-514350">
              <a:buFont typeface="+mj-lt"/>
              <a:buAutoNum type="arabicPeriod"/>
            </a:pPr>
            <a:r>
              <a:rPr lang="en-US" sz="3200" dirty="0"/>
              <a:t>To draw a distinction between symbolic and connectionist AI.</a:t>
            </a:r>
          </a:p>
          <a:p>
            <a:pPr marL="514350" indent="-514350">
              <a:buFont typeface="+mj-lt"/>
              <a:buAutoNum type="arabicPeriod"/>
            </a:pPr>
            <a:endParaRPr lang="en-US" sz="3200" dirty="0"/>
          </a:p>
          <a:p>
            <a:endParaRPr lang="en-US" sz="3200" dirty="0"/>
          </a:p>
        </p:txBody>
      </p:sp>
    </p:spTree>
    <p:extLst>
      <p:ext uri="{BB962C8B-B14F-4D97-AF65-F5344CB8AC3E}">
        <p14:creationId xmlns:p14="http://schemas.microsoft.com/office/powerpoint/2010/main" val="3065120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Critique of Turing’s Imitation Game as a Test for Machine Intelligence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40</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5" y="5328685"/>
            <a:ext cx="21480829" cy="4431021"/>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effectLst/>
                <a:latin typeface="Helvetica Neue"/>
                <a:ea typeface="Calibri" panose="020F0502020204030204" pitchFamily="34" charset="0"/>
                <a:cs typeface="Times New Roman" panose="02020603050405020304" pitchFamily="18" charset="0"/>
              </a:rPr>
              <a:t>It molds machine intelligence to the measures of human intelligence</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latin typeface="Helvetica Neue"/>
                <a:ea typeface="Calibri" panose="020F0502020204030204" pitchFamily="34" charset="0"/>
                <a:cs typeface="Times New Roman" panose="02020603050405020304" pitchFamily="18" charset="0"/>
              </a:rPr>
              <a:t>May not machines carry out something which ought to be described as thinking but which is very different from what a human does?</a:t>
            </a:r>
            <a:r>
              <a:rPr lang="en-US">
                <a:solidFill>
                  <a:srgbClr val="0100C8"/>
                </a:solidFill>
                <a:effectLst/>
                <a:latin typeface="Helvetica Neue"/>
                <a:ea typeface="Calibri" panose="020F0502020204030204" pitchFamily="34" charset="0"/>
                <a:cs typeface="Times New Roman" panose="02020603050405020304" pitchFamily="18" charset="0"/>
              </a:rPr>
              <a:t> </a:t>
            </a:r>
            <a:endParaRPr lang="en-CY">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Limits itself to problem-solving tasks in a symbolic way, completely ignoring other important elements of intelligence</a:t>
            </a:r>
            <a:endParaRPr lang="en-CY" sz="440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Is ‘behavior’ enough to prove intelligence?</a:t>
            </a:r>
            <a:endParaRPr lang="en-CY" sz="4400">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7966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Objections addressed by Turing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41</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7" y="4698491"/>
            <a:ext cx="21480829" cy="6395020"/>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The Theological Objection: </a:t>
            </a:r>
            <a:endParaRPr lang="en-US" sz="4400" dirty="0">
              <a:solidFill>
                <a:srgbClr val="0100C8"/>
              </a:solidFill>
              <a:effectLst/>
              <a:latin typeface="Helvetica Neue"/>
              <a:ea typeface="Calibri" panose="020F0502020204030204" pitchFamily="34" charset="0"/>
              <a:cs typeface="Times New Roman" panose="02020603050405020304" pitchFamily="18" charset="0"/>
            </a:endParaRP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Thinking is a function of a human being’s immortal soul</a:t>
            </a:r>
            <a:r>
              <a:rPr lang="en-US" dirty="0">
                <a:solidFill>
                  <a:srgbClr val="0100C8"/>
                </a:solidFill>
                <a:effectLst/>
                <a:latin typeface="Helvetica Neue"/>
                <a:ea typeface="Calibri" panose="020F0502020204030204" pitchFamily="34" charset="0"/>
                <a:cs typeface="Times New Roman" panose="02020603050405020304" pitchFamily="18" charset="0"/>
              </a:rPr>
              <a:t> </a:t>
            </a:r>
            <a:endParaRPr lang="en-CY"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The “Heads in the Sand” Objection:</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effectLst/>
                <a:latin typeface="Helvetica Neue"/>
                <a:ea typeface="Calibri" panose="020F0502020204030204" pitchFamily="34" charset="0"/>
                <a:cs typeface="Times New Roman" panose="02020603050405020304" pitchFamily="18" charset="0"/>
              </a:rPr>
              <a:t>The consequences of machines thinking would be dreadful. Let us hope and believe that they cannot be so.</a:t>
            </a:r>
            <a:endParaRPr lang="en-CY"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The Mathematical Objection:</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effectLst/>
                <a:latin typeface="Helvetica Neue"/>
                <a:ea typeface="Calibri" panose="020F0502020204030204" pitchFamily="34" charset="0"/>
                <a:cs typeface="Times New Roman" panose="02020603050405020304" pitchFamily="18" charset="0"/>
              </a:rPr>
              <a:t>In any sufficiently powerful logical system, statements can be formulated which can neither be proved nor disproved within the system</a:t>
            </a:r>
          </a:p>
          <a:p>
            <a:pPr marL="2400300" lvl="2"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Similar limitations apply to the human intellect</a:t>
            </a:r>
            <a:endParaRPr lang="en-CY" dirty="0">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512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Objections addressed by Turing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42</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7" y="4698491"/>
            <a:ext cx="21480829" cy="6395020"/>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The Consciousness Objection: </a:t>
            </a:r>
            <a:endParaRPr lang="en-US" sz="4400">
              <a:solidFill>
                <a:srgbClr val="0100C8"/>
              </a:solidFill>
              <a:effectLst/>
              <a:latin typeface="Helvetica Neue"/>
              <a:ea typeface="Calibri" panose="020F0502020204030204" pitchFamily="34" charset="0"/>
              <a:cs typeface="Times New Roman" panose="02020603050405020304" pitchFamily="18" charset="0"/>
            </a:endParaRP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latin typeface="Helvetica Neue"/>
                <a:ea typeface="Calibri" panose="020F0502020204030204" pitchFamily="34" charset="0"/>
                <a:cs typeface="Times New Roman" panose="02020603050405020304" pitchFamily="18" charset="0"/>
              </a:rPr>
              <a:t>The only way by which one could be sure that a machine thinks is to </a:t>
            </a:r>
            <a:r>
              <a:rPr lang="en-US" b="1">
                <a:solidFill>
                  <a:srgbClr val="0100C8"/>
                </a:solidFill>
                <a:latin typeface="Helvetica Neue"/>
                <a:ea typeface="Calibri" panose="020F0502020204030204" pitchFamily="34" charset="0"/>
                <a:cs typeface="Times New Roman" panose="02020603050405020304" pitchFamily="18" charset="0"/>
              </a:rPr>
              <a:t>be</a:t>
            </a:r>
            <a:r>
              <a:rPr lang="en-US">
                <a:solidFill>
                  <a:srgbClr val="0100C8"/>
                </a:solidFill>
                <a:latin typeface="Helvetica Neue"/>
                <a:ea typeface="Calibri" panose="020F0502020204030204" pitchFamily="34" charset="0"/>
                <a:cs typeface="Times New Roman" panose="02020603050405020304" pitchFamily="18" charset="0"/>
              </a:rPr>
              <a:t> the machine and to feel oneself thinking</a:t>
            </a:r>
            <a:endParaRPr lang="en-CY">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effectLst/>
                <a:latin typeface="Helvetica Neue"/>
                <a:ea typeface="Calibri" panose="020F0502020204030204" pitchFamily="34" charset="0"/>
                <a:cs typeface="Times New Roman" panose="02020603050405020304" pitchFamily="18" charset="0"/>
              </a:rPr>
              <a:t>The Various Disabilities Objection:</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latin typeface="Helvetica Neue"/>
                <a:ea typeface="Calibri" panose="020F0502020204030204" pitchFamily="34" charset="0"/>
                <a:cs typeface="Times New Roman" panose="02020603050405020304" pitchFamily="18" charset="0"/>
              </a:rPr>
              <a:t>Machines cannot be kind, resourceful, beautiful, friendly, have initiative, have a sense of humor, tell right from wrong, . . . .</a:t>
            </a:r>
            <a:endParaRPr lang="en-CY">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Lady Lovelace’s</a:t>
            </a:r>
            <a:r>
              <a:rPr lang="en-US" sz="4400">
                <a:solidFill>
                  <a:srgbClr val="0100C8"/>
                </a:solidFill>
                <a:effectLst/>
                <a:latin typeface="Helvetica Neue"/>
                <a:ea typeface="Calibri" panose="020F0502020204030204" pitchFamily="34" charset="0"/>
                <a:cs typeface="Times New Roman" panose="02020603050405020304" pitchFamily="18" charset="0"/>
              </a:rPr>
              <a:t> Objection:</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effectLst/>
                <a:latin typeface="Helvetica Neue"/>
                <a:ea typeface="Calibri" panose="020F0502020204030204" pitchFamily="34" charset="0"/>
                <a:cs typeface="Times New Roman" panose="02020603050405020304" pitchFamily="18" charset="0"/>
              </a:rPr>
              <a:t>Babbage’s Analytical Engine can do whatever we know how to order it to perform</a:t>
            </a:r>
          </a:p>
          <a:p>
            <a:pPr marL="2400300" lvl="2"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effectLst/>
                <a:latin typeface="Helvetica Neue"/>
                <a:ea typeface="Calibri" panose="020F0502020204030204" pitchFamily="34" charset="0"/>
                <a:cs typeface="Times New Roman" panose="02020603050405020304" pitchFamily="18" charset="0"/>
              </a:rPr>
              <a:t>Machines not capable </a:t>
            </a:r>
            <a:r>
              <a:rPr lang="en-US">
                <a:solidFill>
                  <a:srgbClr val="0100C8"/>
                </a:solidFill>
                <a:latin typeface="Helvetica Neue"/>
                <a:ea typeface="Calibri" panose="020F0502020204030204" pitchFamily="34" charset="0"/>
                <a:cs typeface="Times New Roman" panose="02020603050405020304" pitchFamily="18" charset="0"/>
              </a:rPr>
              <a:t>of doing something new, therefore incapable of learning</a:t>
            </a:r>
            <a:endParaRPr lang="en-CY">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751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Objections addressed by Turing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43</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7" y="4698491"/>
            <a:ext cx="21480829" cy="3584379"/>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The Nervous System Continuity Objection: </a:t>
            </a:r>
            <a:endParaRPr lang="en-US" sz="4400">
              <a:solidFill>
                <a:srgbClr val="0100C8"/>
              </a:solidFill>
              <a:effectLst/>
              <a:latin typeface="Helvetica Neue"/>
              <a:ea typeface="Calibri" panose="020F0502020204030204" pitchFamily="34" charset="0"/>
              <a:cs typeface="Times New Roman" panose="02020603050405020304" pitchFamily="18" charset="0"/>
            </a:endParaRP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latin typeface="Helvetica Neue"/>
                <a:ea typeface="Calibri" panose="020F0502020204030204" pitchFamily="34" charset="0"/>
                <a:cs typeface="Times New Roman" panose="02020603050405020304" pitchFamily="18" charset="0"/>
              </a:rPr>
              <a:t>The nervous system is not a discrete-state machine</a:t>
            </a:r>
            <a:endParaRPr lang="en-CY">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effectLst/>
                <a:latin typeface="Helvetica Neue"/>
                <a:ea typeface="Calibri" panose="020F0502020204030204" pitchFamily="34" charset="0"/>
                <a:cs typeface="Times New Roman" panose="02020603050405020304" pitchFamily="18" charset="0"/>
              </a:rPr>
              <a:t>The Informality of Behavior Objection:</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effectLst/>
                <a:latin typeface="Helvetica Neue"/>
                <a:ea typeface="Calibri" panose="020F0502020204030204" pitchFamily="34" charset="0"/>
                <a:cs typeface="Times New Roman" panose="02020603050405020304" pitchFamily="18" charset="0"/>
              </a:rPr>
              <a:t>It is not possible to produce a set of r</a:t>
            </a:r>
            <a:r>
              <a:rPr lang="en-US">
                <a:solidFill>
                  <a:srgbClr val="0100C8"/>
                </a:solidFill>
                <a:latin typeface="Helvetica Neue"/>
                <a:ea typeface="Calibri" panose="020F0502020204030204" pitchFamily="34" charset="0"/>
                <a:cs typeface="Times New Roman" panose="02020603050405020304" pitchFamily="18" charset="0"/>
              </a:rPr>
              <a:t>ules to describe what a human should do in every conceivable set of circumstances</a:t>
            </a:r>
            <a:endParaRPr lang="en-CY">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294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Turing’s Learning Machines: Abstract Digital Computing Machine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44</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7" y="4698491"/>
            <a:ext cx="21480829" cy="3969933"/>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Has a </a:t>
            </a:r>
            <a:r>
              <a:rPr lang="en-US" sz="4400" dirty="0">
                <a:solidFill>
                  <a:srgbClr val="FF2D64"/>
                </a:solidFill>
                <a:effectLst/>
                <a:latin typeface="Helvetica Neue"/>
                <a:ea typeface="Calibri" panose="020F0502020204030204" pitchFamily="34" charset="0"/>
                <a:cs typeface="Times New Roman" panose="02020603050405020304" pitchFamily="18" charset="0"/>
              </a:rPr>
              <a:t>limitless memory</a:t>
            </a:r>
            <a:r>
              <a:rPr lang="en-US" sz="4400" dirty="0">
                <a:solidFill>
                  <a:srgbClr val="0100C8"/>
                </a:solidFill>
                <a:effectLst/>
                <a:latin typeface="Helvetica Neue"/>
                <a:ea typeface="Calibri" panose="020F0502020204030204" pitchFamily="34" charset="0"/>
                <a:cs typeface="Times New Roman" panose="02020603050405020304" pitchFamily="18" charset="0"/>
              </a:rPr>
              <a:t>, and</a:t>
            </a:r>
            <a:endParaRPr lang="en-CY" sz="44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A </a:t>
            </a:r>
            <a:r>
              <a:rPr lang="en-US" sz="4400" dirty="0">
                <a:solidFill>
                  <a:srgbClr val="FF2D64"/>
                </a:solidFill>
                <a:effectLst/>
                <a:latin typeface="Helvetica Neue"/>
                <a:ea typeface="Calibri" panose="020F0502020204030204" pitchFamily="34" charset="0"/>
                <a:cs typeface="Times New Roman" panose="02020603050405020304" pitchFamily="18" charset="0"/>
              </a:rPr>
              <a:t>scanne</a:t>
            </a:r>
            <a:r>
              <a:rPr lang="en-US" sz="4400" dirty="0">
                <a:solidFill>
                  <a:srgbClr val="0100C8"/>
                </a:solidFill>
                <a:effectLst/>
                <a:latin typeface="Helvetica Neue"/>
                <a:ea typeface="Calibri" panose="020F0502020204030204" pitchFamily="34" charset="0"/>
                <a:cs typeface="Times New Roman" panose="02020603050405020304" pitchFamily="18" charset="0"/>
              </a:rPr>
              <a:t>r that moves back and forth through the memory, symbol by symbol, reading what it finds and writing further symbols</a:t>
            </a:r>
            <a:endParaRPr lang="en-CY" sz="44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Could </a:t>
            </a:r>
            <a:r>
              <a:rPr lang="en-US" sz="4400" dirty="0">
                <a:solidFill>
                  <a:srgbClr val="FF2D64"/>
                </a:solidFill>
                <a:latin typeface="Helvetica Neue"/>
                <a:ea typeface="Calibri" panose="020F0502020204030204" pitchFamily="34" charset="0"/>
                <a:cs typeface="Times New Roman" panose="02020603050405020304" pitchFamily="18" charset="0"/>
              </a:rPr>
              <a:t>learn</a:t>
            </a:r>
            <a:r>
              <a:rPr lang="en-US" sz="4400" dirty="0">
                <a:solidFill>
                  <a:srgbClr val="0100C8"/>
                </a:solidFill>
                <a:latin typeface="Helvetica Neue"/>
                <a:ea typeface="Calibri" panose="020F0502020204030204" pitchFamily="34" charset="0"/>
                <a:cs typeface="Times New Roman" panose="02020603050405020304" pitchFamily="18" charset="0"/>
              </a:rPr>
              <a:t> from experience by </a:t>
            </a:r>
            <a:r>
              <a:rPr lang="en-US" sz="4400" dirty="0">
                <a:solidFill>
                  <a:srgbClr val="FF2D64"/>
                </a:solidFill>
                <a:latin typeface="Helvetica Neue"/>
                <a:ea typeface="Calibri" panose="020F0502020204030204" pitchFamily="34" charset="0"/>
                <a:cs typeface="Times New Roman" panose="02020603050405020304" pitchFamily="18" charset="0"/>
              </a:rPr>
              <a:t>altering its own instructions</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effectLst/>
                <a:latin typeface="Helvetica Neue"/>
                <a:ea typeface="Calibri" panose="020F0502020204030204" pitchFamily="34" charset="0"/>
                <a:cs typeface="Times New Roman" panose="02020603050405020304" pitchFamily="18" charset="0"/>
              </a:rPr>
              <a:t>The problem is mainly one of programming</a:t>
            </a:r>
          </a:p>
        </p:txBody>
      </p:sp>
    </p:spTree>
    <p:extLst>
      <p:ext uri="{BB962C8B-B14F-4D97-AF65-F5344CB8AC3E}">
        <p14:creationId xmlns:p14="http://schemas.microsoft.com/office/powerpoint/2010/main" val="4175774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Turing’s Learning Machines: Punishment, Reward, Randomness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45</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9" name="TextBox 8">
            <a:extLst>
              <a:ext uri="{FF2B5EF4-FFF2-40B4-BE49-F238E27FC236}">
                <a16:creationId xmlns:a16="http://schemas.microsoft.com/office/drawing/2014/main" id="{D5A1162E-AD7B-4126-90C1-D0228458C9C1}"/>
              </a:ext>
            </a:extLst>
          </p:cNvPr>
          <p:cNvSpPr txBox="1"/>
          <p:nvPr/>
        </p:nvSpPr>
        <p:spPr>
          <a:xfrm>
            <a:off x="1177437" y="5299323"/>
            <a:ext cx="21480829" cy="6431632"/>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Teach a machine through punishments and rewards, by programming it to</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Avoid repeating events leading to a </a:t>
            </a:r>
            <a:r>
              <a:rPr lang="en-US" sz="4400" dirty="0">
                <a:solidFill>
                  <a:srgbClr val="FF2D64"/>
                </a:solidFill>
                <a:effectLst/>
                <a:latin typeface="Helvetica Neue"/>
                <a:ea typeface="Calibri" panose="020F0502020204030204" pitchFamily="34" charset="0"/>
                <a:cs typeface="Times New Roman" panose="02020603050405020304" pitchFamily="18" charset="0"/>
              </a:rPr>
              <a:t>punishment</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Increase the probability of repeating events leading to a </a:t>
            </a:r>
            <a:r>
              <a:rPr lang="en-US" sz="4400" dirty="0">
                <a:solidFill>
                  <a:srgbClr val="FF2D64"/>
                </a:solidFill>
                <a:latin typeface="Helvetica Neue"/>
                <a:ea typeface="Calibri" panose="020F0502020204030204" pitchFamily="34" charset="0"/>
                <a:cs typeface="Times New Roman" panose="02020603050405020304" pitchFamily="18" charset="0"/>
              </a:rPr>
              <a:t>reward</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400" dirty="0">
              <a:solidFill>
                <a:srgbClr val="FF2D64"/>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Rules with </a:t>
            </a:r>
            <a:r>
              <a:rPr lang="en-US" sz="4400" dirty="0">
                <a:solidFill>
                  <a:srgbClr val="FF2D64"/>
                </a:solidFill>
                <a:effectLst/>
                <a:latin typeface="Helvetica Neue"/>
                <a:ea typeface="Calibri" panose="020F0502020204030204" pitchFamily="34" charset="0"/>
                <a:cs typeface="Times New Roman" panose="02020603050405020304" pitchFamily="18" charset="0"/>
              </a:rPr>
              <a:t>ephemeral validity </a:t>
            </a:r>
            <a:r>
              <a:rPr lang="en-US" sz="4400" dirty="0">
                <a:solidFill>
                  <a:srgbClr val="0100C8"/>
                </a:solidFill>
                <a:effectLst/>
                <a:latin typeface="Helvetica Neue"/>
                <a:ea typeface="Calibri" panose="020F0502020204030204" pitchFamily="34" charset="0"/>
                <a:cs typeface="Times New Roman" panose="02020603050405020304" pitchFamily="18" charset="0"/>
              </a:rPr>
              <a:t>can be changed</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400" dirty="0">
              <a:solidFill>
                <a:srgbClr val="0100C8"/>
              </a:solidFill>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A </a:t>
            </a:r>
            <a:r>
              <a:rPr lang="en-US" sz="4400" dirty="0">
                <a:solidFill>
                  <a:srgbClr val="FF2D64"/>
                </a:solidFill>
                <a:effectLst/>
                <a:latin typeface="Helvetica Neue"/>
                <a:ea typeface="Calibri" panose="020F0502020204030204" pitchFamily="34" charset="0"/>
                <a:cs typeface="Times New Roman" panose="02020603050405020304" pitchFamily="18" charset="0"/>
              </a:rPr>
              <a:t>random element </a:t>
            </a:r>
            <a:r>
              <a:rPr lang="en-US" sz="4400" dirty="0">
                <a:solidFill>
                  <a:srgbClr val="0100C8"/>
                </a:solidFill>
                <a:effectLst/>
                <a:latin typeface="Helvetica Neue"/>
                <a:ea typeface="Calibri" panose="020F0502020204030204" pitchFamily="34" charset="0"/>
                <a:cs typeface="Times New Roman" panose="02020603050405020304" pitchFamily="18" charset="0"/>
              </a:rPr>
              <a:t>in a learning machine is useful when searching for a solution</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effectLst/>
                <a:latin typeface="Helvetica Neue"/>
                <a:ea typeface="Calibri" panose="020F0502020204030204" pitchFamily="34" charset="0"/>
                <a:cs typeface="Times New Roman" panose="02020603050405020304" pitchFamily="18" charset="0"/>
              </a:rPr>
              <a:t>E.g., find a number between 50 and 200 which is equal to the square of the sum of its digits</a:t>
            </a:r>
          </a:p>
        </p:txBody>
      </p:sp>
    </p:spTree>
    <p:extLst>
      <p:ext uri="{BB962C8B-B14F-4D97-AF65-F5344CB8AC3E}">
        <p14:creationId xmlns:p14="http://schemas.microsoft.com/office/powerpoint/2010/main" val="3946084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Turing’s Prediction and Wish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46</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9" name="TextBox 8">
            <a:extLst>
              <a:ext uri="{FF2B5EF4-FFF2-40B4-BE49-F238E27FC236}">
                <a16:creationId xmlns:a16="http://schemas.microsoft.com/office/drawing/2014/main" id="{D5A1162E-AD7B-4126-90C1-D0228458C9C1}"/>
              </a:ext>
            </a:extLst>
          </p:cNvPr>
          <p:cNvSpPr txBox="1"/>
          <p:nvPr/>
        </p:nvSpPr>
        <p:spPr>
          <a:xfrm>
            <a:off x="1177437" y="4792000"/>
            <a:ext cx="21480829" cy="6970498"/>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FF2D64"/>
                </a:solidFill>
                <a:effectLst/>
                <a:latin typeface="Helvetica Neue"/>
                <a:ea typeface="Calibri" panose="020F0502020204030204" pitchFamily="34" charset="0"/>
                <a:cs typeface="Times New Roman" panose="02020603050405020304" pitchFamily="18" charset="0"/>
              </a:rPr>
              <a:t>Prediction: </a:t>
            </a:r>
            <a:r>
              <a:rPr lang="en-US" sz="4400">
                <a:solidFill>
                  <a:srgbClr val="0100C8"/>
                </a:solidFill>
                <a:effectLst/>
                <a:latin typeface="Helvetica Neue"/>
                <a:ea typeface="Calibri" panose="020F0502020204030204" pitchFamily="34" charset="0"/>
                <a:cs typeface="Times New Roman" panose="02020603050405020304" pitchFamily="18" charset="0"/>
              </a:rPr>
              <a:t>By 2000, it will be possible so that an average interrogator will not have more than 70% chance of making the right identification after 5 minutes of questioning</a:t>
            </a:r>
            <a:endParaRPr lang="en-US" sz="4400">
              <a:solidFill>
                <a:srgbClr val="0100C8"/>
              </a:solidFill>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FF2D64"/>
                </a:solidFill>
                <a:latin typeface="Helvetica Neue"/>
                <a:ea typeface="Calibri" panose="020F0502020204030204" pitchFamily="34" charset="0"/>
                <a:cs typeface="Times New Roman" panose="02020603050405020304" pitchFamily="18" charset="0"/>
              </a:rPr>
              <a:t>Wish: </a:t>
            </a:r>
            <a:r>
              <a:rPr lang="en-US" sz="4400">
                <a:solidFill>
                  <a:srgbClr val="0100C8"/>
                </a:solidFill>
                <a:latin typeface="Helvetica Neue"/>
                <a:ea typeface="Calibri" panose="020F0502020204030204" pitchFamily="34" charset="0"/>
                <a:cs typeface="Times New Roman" panose="02020603050405020304" pitchFamily="18" charset="0"/>
              </a:rPr>
              <a:t>Machines will eventually compete with humans in all purely intellectual fields</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effectLst/>
                <a:latin typeface="Helvetica Neue"/>
                <a:ea typeface="Calibri" panose="020F0502020204030204" pitchFamily="34" charset="0"/>
                <a:cs typeface="Times New Roman" panose="02020603050405020304" pitchFamily="18" charset="0"/>
              </a:rPr>
              <a:t>Which are the best intellectual fields to start with?</a:t>
            </a:r>
          </a:p>
          <a:p>
            <a:pPr marL="1485900" lvl="1"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Many people think that a very abstract activity like the playing of chess would be best</a:t>
            </a:r>
            <a:r>
              <a:rPr lang="en-US" sz="4400">
                <a:solidFill>
                  <a:srgbClr val="FF2D64"/>
                </a:solidFill>
                <a:effectLst/>
                <a:latin typeface="Helvetica Neue"/>
                <a:ea typeface="Calibri" panose="020F0502020204030204" pitchFamily="34" charset="0"/>
                <a:cs typeface="Times New Roman" panose="02020603050405020304" pitchFamily="18" charset="0"/>
              </a:rPr>
              <a:t> </a:t>
            </a:r>
            <a:endParaRPr lang="en-US" sz="440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However, he states that his initial question “Can machines think?” is meaningless to deserve discussion!</a:t>
            </a:r>
          </a:p>
        </p:txBody>
      </p:sp>
    </p:spTree>
    <p:extLst>
      <p:ext uri="{BB962C8B-B14F-4D97-AF65-F5344CB8AC3E}">
        <p14:creationId xmlns:p14="http://schemas.microsoft.com/office/powerpoint/2010/main" val="3898294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396754" y="3265017"/>
            <a:ext cx="21590490" cy="1626409"/>
          </a:xfrm>
        </p:spPr>
        <p:txBody>
          <a:bodyPr>
            <a:normAutofit/>
          </a:bodyPr>
          <a:lstStyle/>
          <a:p>
            <a:r>
              <a:rPr lang="en-US" sz="4800" dirty="0"/>
              <a:t>Turing’s Concluding Sentence in his essay on Computing Machinery and Intelligence </a:t>
            </a:r>
            <a:endParaRPr lang="en-CY"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47</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9" name="TextBox 8">
            <a:extLst>
              <a:ext uri="{FF2B5EF4-FFF2-40B4-BE49-F238E27FC236}">
                <a16:creationId xmlns:a16="http://schemas.microsoft.com/office/drawing/2014/main" id="{D5A1162E-AD7B-4126-90C1-D0228458C9C1}"/>
              </a:ext>
            </a:extLst>
          </p:cNvPr>
          <p:cNvSpPr txBox="1"/>
          <p:nvPr/>
        </p:nvSpPr>
        <p:spPr>
          <a:xfrm>
            <a:off x="1287095" y="6261036"/>
            <a:ext cx="21480829" cy="2099036"/>
          </a:xfrm>
          <a:prstGeom prst="rect">
            <a:avLst/>
          </a:prstGeom>
          <a:noFill/>
        </p:spPr>
        <p:txBody>
          <a:bodyPr wrap="square">
            <a:spAutoFit/>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6000" b="1" dirty="0">
                <a:solidFill>
                  <a:srgbClr val="0100C8"/>
                </a:solidFill>
                <a:latin typeface="Helvetica Neue"/>
                <a:ea typeface="Calibri" panose="020F0502020204030204" pitchFamily="34" charset="0"/>
                <a:cs typeface="Times New Roman" panose="02020603050405020304" pitchFamily="18" charset="0"/>
              </a:rPr>
              <a:t>We can see only a short distance ahead,</a:t>
            </a:r>
          </a:p>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6000" b="1" dirty="0">
                <a:solidFill>
                  <a:srgbClr val="0100C8"/>
                </a:solidFill>
                <a:latin typeface="Helvetica Neue"/>
                <a:ea typeface="Calibri" panose="020F0502020204030204" pitchFamily="34" charset="0"/>
                <a:cs typeface="Times New Roman" panose="02020603050405020304" pitchFamily="18" charset="0"/>
              </a:rPr>
              <a:t>but we can see that much remains to be done. </a:t>
            </a:r>
          </a:p>
        </p:txBody>
      </p:sp>
    </p:spTree>
    <p:extLst>
      <p:ext uri="{BB962C8B-B14F-4D97-AF65-F5344CB8AC3E}">
        <p14:creationId xmlns:p14="http://schemas.microsoft.com/office/powerpoint/2010/main" val="3745809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F5262-C59C-4C9C-B0CD-148CD51E9534}"/>
              </a:ext>
            </a:extLst>
          </p:cNvPr>
          <p:cNvSpPr>
            <a:spLocks noGrp="1"/>
          </p:cNvSpPr>
          <p:nvPr>
            <p:ph type="body" sz="quarter" idx="16"/>
          </p:nvPr>
        </p:nvSpPr>
        <p:spPr>
          <a:xfrm>
            <a:off x="1075037" y="6560924"/>
            <a:ext cx="21456559" cy="4238368"/>
          </a:xfrm>
        </p:spPr>
        <p:txBody>
          <a:bodyPr/>
          <a:lstStyle/>
          <a:p>
            <a:r>
              <a:rPr lang="en-US" sz="6000"/>
              <a:t>Allen Newell and Herbert Simon, 10</a:t>
            </a:r>
            <a:r>
              <a:rPr lang="en-US" sz="6000" baseline="30000"/>
              <a:t>th</a:t>
            </a:r>
            <a:r>
              <a:rPr lang="en-US" sz="6000"/>
              <a:t> Turing Lecture “Computer Science as Empirical Enquiry: </a:t>
            </a:r>
            <a:r>
              <a:rPr lang="en-US" sz="6000" b="1"/>
              <a:t>Symbols</a:t>
            </a:r>
            <a:r>
              <a:rPr lang="en-US" sz="6000"/>
              <a:t> and </a:t>
            </a:r>
            <a:r>
              <a:rPr lang="en-US" sz="6000" b="1"/>
              <a:t>Search</a:t>
            </a:r>
            <a:r>
              <a:rPr lang="en-US" sz="6000"/>
              <a:t>”</a:t>
            </a:r>
            <a:r>
              <a:rPr lang="el-GR" sz="6000"/>
              <a:t> (1976)</a:t>
            </a:r>
            <a:endParaRPr lang="en-US" sz="6000" b="1">
              <a:solidFill>
                <a:srgbClr val="FF2D64"/>
              </a:solidFill>
            </a:endParaRPr>
          </a:p>
          <a:p>
            <a:endParaRPr lang="el-GR" sz="1400">
              <a:latin typeface="Calibri" panose="020F0502020204030204" pitchFamily="34" charset="0"/>
              <a:ea typeface="Calibri" panose="020F0502020204030204" pitchFamily="34" charset="0"/>
              <a:cs typeface="Times New Roman" panose="02020603050405020304" pitchFamily="18" charset="0"/>
            </a:endParaRPr>
          </a:p>
          <a:p>
            <a:r>
              <a:rPr lang="en-US" sz="400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https://citeseerx.ist.psu.edu/viewdoc/download?doi=10.1.1.104.2482&amp;rep=rep1&amp;type=pdf</a:t>
            </a:r>
            <a:endParaRPr lang="el-GR" sz="4000">
              <a:effectLst/>
              <a:latin typeface="Calibri" panose="020F0502020204030204" pitchFamily="34" charset="0"/>
              <a:ea typeface="Calibri" panose="020F0502020204030204" pitchFamily="34" charset="0"/>
              <a:cs typeface="Times New Roman" panose="02020603050405020304" pitchFamily="18" charset="0"/>
            </a:endParaRPr>
          </a:p>
          <a:p>
            <a:endParaRPr lang="en-CY" sz="4000">
              <a:effectLst/>
              <a:latin typeface="Calibri" panose="020F0502020204030204" pitchFamily="34" charset="0"/>
              <a:ea typeface="Calibri" panose="020F0502020204030204" pitchFamily="34" charset="0"/>
              <a:cs typeface="Times New Roman" panose="02020603050405020304" pitchFamily="18" charset="0"/>
            </a:endParaRPr>
          </a:p>
          <a:p>
            <a:endParaRPr lang="en-CY" sz="6000"/>
          </a:p>
        </p:txBody>
      </p:sp>
      <p:pic>
        <p:nvPicPr>
          <p:cNvPr id="4" name="Picture 3" descr="A picture containing person, person, glasses, smiling&#10;&#10;Description automatically generated">
            <a:extLst>
              <a:ext uri="{FF2B5EF4-FFF2-40B4-BE49-F238E27FC236}">
                <a16:creationId xmlns:a16="http://schemas.microsoft.com/office/drawing/2014/main" id="{A09A54D3-73E0-46B5-BBAB-8D0065F40A36}"/>
              </a:ext>
            </a:extLst>
          </p:cNvPr>
          <p:cNvPicPr/>
          <p:nvPr/>
        </p:nvPicPr>
        <p:blipFill>
          <a:blip r:embed="rId3"/>
          <a:srcRect/>
          <a:stretch>
            <a:fillRect/>
          </a:stretch>
        </p:blipFill>
        <p:spPr>
          <a:xfrm>
            <a:off x="1433384" y="2224216"/>
            <a:ext cx="3756453" cy="4238367"/>
          </a:xfrm>
          <a:prstGeom prst="rect">
            <a:avLst/>
          </a:prstGeom>
          <a:noFill/>
          <a:ln>
            <a:noFill/>
            <a:prstDash/>
          </a:ln>
        </p:spPr>
      </p:pic>
      <p:pic>
        <p:nvPicPr>
          <p:cNvPr id="5" name="Picture 4" descr="A person wearing glasses&#10;&#10;Description automatically generated with low confidence">
            <a:extLst>
              <a:ext uri="{FF2B5EF4-FFF2-40B4-BE49-F238E27FC236}">
                <a16:creationId xmlns:a16="http://schemas.microsoft.com/office/drawing/2014/main" id="{132A585E-2C54-4208-AB4A-741536C9E594}"/>
              </a:ext>
            </a:extLst>
          </p:cNvPr>
          <p:cNvPicPr/>
          <p:nvPr/>
        </p:nvPicPr>
        <p:blipFill>
          <a:blip r:embed="rId4"/>
          <a:srcRect/>
          <a:stretch>
            <a:fillRect/>
          </a:stretch>
        </p:blipFill>
        <p:spPr>
          <a:xfrm>
            <a:off x="7472104" y="2224216"/>
            <a:ext cx="3756453" cy="4336707"/>
          </a:xfrm>
          <a:prstGeom prst="rect">
            <a:avLst/>
          </a:prstGeom>
          <a:noFill/>
          <a:ln>
            <a:noFill/>
            <a:prstDash/>
          </a:ln>
        </p:spPr>
      </p:pic>
    </p:spTree>
    <p:extLst>
      <p:ext uri="{BB962C8B-B14F-4D97-AF65-F5344CB8AC3E}">
        <p14:creationId xmlns:p14="http://schemas.microsoft.com/office/powerpoint/2010/main" val="3601896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pPr algn="ctr"/>
            <a:r>
              <a:rPr lang="en-US" sz="4800"/>
              <a:t>Computer Science as Empirical Enquiry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49</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396755" y="4914291"/>
            <a:ext cx="21590489" cy="213150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5" y="5328685"/>
            <a:ext cx="21480829" cy="1488677"/>
          </a:xfrm>
          <a:prstGeom prst="rect">
            <a:avLst/>
          </a:prstGeom>
          <a:noFill/>
        </p:spPr>
        <p:txBody>
          <a:bodyPr wrap="square">
            <a:sp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As basic scientists we build machines and programs as a way of discovering new phenomena and analysing phenomena we already know about.</a:t>
            </a:r>
            <a:endParaRPr lang="en-US" sz="4400">
              <a:solidFill>
                <a:srgbClr val="0100C8"/>
              </a:solidFill>
              <a:effectLst/>
              <a:latin typeface="Helvetica Neue"/>
              <a:ea typeface="Calibri" panose="020F0502020204030204" pitchFamily="34" charset="0"/>
              <a:cs typeface="Times New Roman" panose="02020603050405020304" pitchFamily="18" charset="0"/>
            </a:endParaRPr>
          </a:p>
        </p:txBody>
      </p:sp>
      <p:sp>
        <p:nvSpPr>
          <p:cNvPr id="9" name="Text Placeholder 1">
            <a:extLst>
              <a:ext uri="{FF2B5EF4-FFF2-40B4-BE49-F238E27FC236}">
                <a16:creationId xmlns:a16="http://schemas.microsoft.com/office/drawing/2014/main" id="{53EB94FC-E3BB-426A-8C60-96C2BD3D4CF0}"/>
              </a:ext>
            </a:extLst>
          </p:cNvPr>
          <p:cNvSpPr txBox="1">
            <a:spLocks/>
          </p:cNvSpPr>
          <p:nvPr/>
        </p:nvSpPr>
        <p:spPr>
          <a:xfrm>
            <a:off x="1287095" y="7624421"/>
            <a:ext cx="21590490" cy="162640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4800"/>
              <a:t>Symbolic Search – Heuristic Search</a:t>
            </a:r>
            <a:endParaRPr lang="en-CY" sz="3600"/>
          </a:p>
        </p:txBody>
      </p:sp>
      <p:sp>
        <p:nvSpPr>
          <p:cNvPr id="10" name="TextBox 9">
            <a:extLst>
              <a:ext uri="{FF2B5EF4-FFF2-40B4-BE49-F238E27FC236}">
                <a16:creationId xmlns:a16="http://schemas.microsoft.com/office/drawing/2014/main" id="{37894EF4-9880-449E-BBA5-4A7DD498003C}"/>
              </a:ext>
            </a:extLst>
          </p:cNvPr>
          <p:cNvSpPr txBox="1"/>
          <p:nvPr/>
        </p:nvSpPr>
        <p:spPr>
          <a:xfrm>
            <a:off x="1341925" y="10011474"/>
            <a:ext cx="21480829" cy="1488677"/>
          </a:xfrm>
          <a:prstGeom prst="rect">
            <a:avLst/>
          </a:prstGeom>
          <a:noFill/>
        </p:spPr>
        <p:txBody>
          <a:bodyPr wrap="square">
            <a:sp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effectLst/>
                <a:latin typeface="Helvetica Neue"/>
                <a:ea typeface="Calibri" panose="020F0502020204030204" pitchFamily="34" charset="0"/>
                <a:cs typeface="Times New Roman" panose="02020603050405020304" pitchFamily="18" charset="0"/>
              </a:rPr>
              <a:t>Have deep significance for understanding how information is processed and how inte</a:t>
            </a:r>
            <a:r>
              <a:rPr lang="en-US" sz="4400">
                <a:solidFill>
                  <a:srgbClr val="0100C8"/>
                </a:solidFill>
                <a:latin typeface="Helvetica Neue"/>
                <a:ea typeface="Calibri" panose="020F0502020204030204" pitchFamily="34" charset="0"/>
                <a:cs typeface="Times New Roman" panose="02020603050405020304" pitchFamily="18" charset="0"/>
              </a:rPr>
              <a:t>lligence is formed.</a:t>
            </a:r>
            <a:endParaRPr lang="en-US" sz="4400">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56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200598" y="4834828"/>
            <a:ext cx="21590490" cy="2416757"/>
          </a:xfrm>
        </p:spPr>
        <p:txBody>
          <a:bodyPr/>
          <a:lstStyle/>
          <a:p>
            <a:r>
              <a:rPr lang="en-US" sz="6000"/>
              <a:t>Tracing the history of Artificial Intelligence through its landmarks from Alan Turing’s imitation game to DeepMind</a:t>
            </a:r>
            <a:endParaRPr lang="en-CY" sz="1800"/>
          </a:p>
          <a:p>
            <a:endParaRPr lang="en-US" sz="6000"/>
          </a:p>
        </p:txBody>
      </p:sp>
    </p:spTree>
    <p:extLst>
      <p:ext uri="{BB962C8B-B14F-4D97-AF65-F5344CB8AC3E}">
        <p14:creationId xmlns:p14="http://schemas.microsoft.com/office/powerpoint/2010/main" val="3845872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Symbol Processing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50</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177437" y="4698491"/>
            <a:ext cx="21480829" cy="2982035"/>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Physical-Symbol System</a:t>
            </a:r>
          </a:p>
          <a:p>
            <a:pPr marL="1485900" lvl="1" indent="-571500">
              <a:lnSpc>
                <a:spcPct val="107000"/>
              </a:lnSpc>
              <a:spcAft>
                <a:spcPts val="800"/>
              </a:spcAft>
              <a:buFont typeface="Courier New" panose="02070309020205020404" pitchFamily="49" charset="0"/>
              <a:buChar char="o"/>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solidFill>
                  <a:srgbClr val="0100C8"/>
                </a:solidFill>
                <a:effectLst/>
                <a:latin typeface="Helvetica Neue"/>
                <a:ea typeface="Calibri" panose="020F0502020204030204" pitchFamily="34" charset="0"/>
                <a:cs typeface="Times New Roman" panose="02020603050405020304" pitchFamily="18" charset="0"/>
              </a:rPr>
              <a:t>Symbols lie at the </a:t>
            </a:r>
            <a:r>
              <a:rPr lang="en-US">
                <a:solidFill>
                  <a:srgbClr val="0100C8"/>
                </a:solidFill>
                <a:latin typeface="Helvetica Neue"/>
                <a:ea typeface="Calibri" panose="020F0502020204030204" pitchFamily="34" charset="0"/>
                <a:cs typeface="Times New Roman" panose="02020603050405020304" pitchFamily="18" charset="0"/>
              </a:rPr>
              <a:t>root of intelligent action</a:t>
            </a:r>
          </a:p>
          <a:p>
            <a:pPr marL="1485900" lvl="1" indent="-571500">
              <a:lnSpc>
                <a:spcPct val="107000"/>
              </a:lnSpc>
              <a:spcAft>
                <a:spcPts val="800"/>
              </a:spcAft>
              <a:buFont typeface="Courier New" panose="02070309020205020404" pitchFamily="49" charset="0"/>
              <a:buChar char="o"/>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Y">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a:solidFill>
                  <a:srgbClr val="0100C8"/>
                </a:solidFill>
                <a:latin typeface="Helvetica Neue"/>
                <a:ea typeface="Calibri" panose="020F0502020204030204" pitchFamily="34" charset="0"/>
                <a:cs typeface="Times New Roman" panose="02020603050405020304" pitchFamily="18" charset="0"/>
              </a:rPr>
              <a:t>The Physical-Symbol System Hypothesis</a:t>
            </a:r>
          </a:p>
        </p:txBody>
      </p:sp>
    </p:spTree>
    <p:extLst>
      <p:ext uri="{BB962C8B-B14F-4D97-AF65-F5344CB8AC3E}">
        <p14:creationId xmlns:p14="http://schemas.microsoft.com/office/powerpoint/2010/main" val="4067556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Physical-Symbol System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51</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87095" y="4960021"/>
            <a:ext cx="21480829" cy="7011086"/>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4000">
                <a:solidFill>
                  <a:srgbClr val="0000B0"/>
                </a:solidFill>
                <a:effectLst/>
                <a:latin typeface="Helvetica Neue"/>
                <a:ea typeface="Times New Roman" panose="02020603050405020304" pitchFamily="18" charset="0"/>
                <a:cs typeface="Times New Roman" panose="02020603050405020304" pitchFamily="18" charset="0"/>
              </a:rPr>
              <a:t>It consists of a set of entities, which are called </a:t>
            </a:r>
            <a:r>
              <a:rPr lang="en-CY" sz="4000">
                <a:solidFill>
                  <a:srgbClr val="FF2D64"/>
                </a:solidFill>
                <a:effectLst/>
                <a:latin typeface="Helvetica Neue"/>
                <a:ea typeface="Times New Roman" panose="02020603050405020304" pitchFamily="18" charset="0"/>
                <a:cs typeface="Times New Roman" panose="02020603050405020304" pitchFamily="18" charset="0"/>
              </a:rPr>
              <a:t>symbols</a:t>
            </a:r>
            <a:r>
              <a:rPr lang="en-CY" sz="4000">
                <a:solidFill>
                  <a:srgbClr val="0000B0"/>
                </a:solidFill>
                <a:effectLst/>
                <a:latin typeface="Helvetica Neue"/>
                <a:ea typeface="Times New Roman" panose="02020603050405020304" pitchFamily="18" charset="0"/>
                <a:cs typeface="Times New Roman" panose="02020603050405020304" pitchFamily="18" charset="0"/>
              </a:rPr>
              <a:t>, and are </a:t>
            </a:r>
            <a:r>
              <a:rPr lang="en-US" sz="4000">
                <a:solidFill>
                  <a:srgbClr val="0000B0"/>
                </a:solidFill>
                <a:effectLst/>
                <a:latin typeface="Helvetica Neue"/>
                <a:ea typeface="Times New Roman" panose="02020603050405020304" pitchFamily="18" charset="0"/>
                <a:cs typeface="Times New Roman" panose="02020603050405020304" pitchFamily="18" charset="0"/>
              </a:rPr>
              <a:t>physical patterns</a:t>
            </a:r>
            <a:r>
              <a:rPr lang="en-CY" sz="4000">
                <a:solidFill>
                  <a:srgbClr val="0000B0"/>
                </a:solidFill>
                <a:effectLst/>
                <a:latin typeface="Helvetica Neue"/>
                <a:ea typeface="Times New Roman" panose="02020603050405020304" pitchFamily="18" charset="0"/>
                <a:cs typeface="Times New Roman" panose="02020603050405020304" pitchFamily="18" charset="0"/>
              </a:rPr>
              <a:t>. </a:t>
            </a:r>
            <a:endParaRPr lang="en-CY" sz="4000">
              <a:solidFill>
                <a:srgbClr val="0000B0"/>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4000">
                <a:solidFill>
                  <a:srgbClr val="0000B0"/>
                </a:solidFill>
                <a:effectLst/>
                <a:latin typeface="Helvetica Neue"/>
                <a:ea typeface="Times New Roman" panose="02020603050405020304" pitchFamily="18" charset="0"/>
                <a:cs typeface="Times New Roman" panose="02020603050405020304" pitchFamily="18" charset="0"/>
              </a:rPr>
              <a:t>Symbols </a:t>
            </a:r>
            <a:r>
              <a:rPr lang="en-US" sz="4000">
                <a:solidFill>
                  <a:srgbClr val="0000B0"/>
                </a:solidFill>
                <a:effectLst/>
                <a:latin typeface="Helvetica Neue"/>
                <a:ea typeface="Times New Roman" panose="02020603050405020304" pitchFamily="18" charset="0"/>
                <a:cs typeface="Times New Roman" panose="02020603050405020304" pitchFamily="18" charset="0"/>
              </a:rPr>
              <a:t>can occur as</a:t>
            </a:r>
            <a:r>
              <a:rPr lang="en-CY" sz="4000">
                <a:solidFill>
                  <a:srgbClr val="0000B0"/>
                </a:solidFill>
                <a:effectLst/>
                <a:latin typeface="Helvetica Neue"/>
                <a:ea typeface="Times New Roman" panose="02020603050405020304" pitchFamily="18" charset="0"/>
                <a:cs typeface="Times New Roman" panose="02020603050405020304" pitchFamily="18" charset="0"/>
              </a:rPr>
              <a:t> components of another type of entity, </a:t>
            </a:r>
            <a:r>
              <a:rPr lang="en-US" sz="4000">
                <a:solidFill>
                  <a:srgbClr val="0000B0"/>
                </a:solidFill>
                <a:effectLst/>
                <a:latin typeface="Helvetica Neue"/>
                <a:ea typeface="Times New Roman" panose="02020603050405020304" pitchFamily="18" charset="0"/>
                <a:cs typeface="Times New Roman" panose="02020603050405020304" pitchFamily="18" charset="0"/>
              </a:rPr>
              <a:t>called an</a:t>
            </a:r>
            <a:r>
              <a:rPr lang="en-CY" sz="4000">
                <a:solidFill>
                  <a:srgbClr val="0000B0"/>
                </a:solidFill>
                <a:effectLst/>
                <a:latin typeface="Helvetica Neue"/>
                <a:ea typeface="Times New Roman" panose="02020603050405020304" pitchFamily="18" charset="0"/>
                <a:cs typeface="Times New Roman" panose="02020603050405020304" pitchFamily="18" charset="0"/>
              </a:rPr>
              <a:t> </a:t>
            </a:r>
            <a:r>
              <a:rPr lang="en-CY" sz="4000">
                <a:solidFill>
                  <a:srgbClr val="FF2D64"/>
                </a:solidFill>
                <a:effectLst/>
                <a:latin typeface="Helvetica Neue"/>
                <a:ea typeface="Times New Roman" panose="02020603050405020304" pitchFamily="18" charset="0"/>
                <a:cs typeface="Times New Roman" panose="02020603050405020304" pitchFamily="18" charset="0"/>
              </a:rPr>
              <a:t>expression</a:t>
            </a:r>
            <a:r>
              <a:rPr lang="en-CY" sz="4000">
                <a:solidFill>
                  <a:srgbClr val="0000B0"/>
                </a:solidFill>
                <a:effectLst/>
                <a:latin typeface="Helvetica Neue"/>
                <a:ea typeface="Times New Roman" panose="02020603050405020304" pitchFamily="18" charset="0"/>
                <a:cs typeface="Times New Roman" panose="02020603050405020304" pitchFamily="18" charset="0"/>
              </a:rPr>
              <a:t> or </a:t>
            </a:r>
            <a:r>
              <a:rPr lang="en-US" sz="4000">
                <a:solidFill>
                  <a:srgbClr val="FF2D64"/>
                </a:solidFill>
                <a:effectLst/>
                <a:latin typeface="Helvetica Neue"/>
                <a:ea typeface="Times New Roman" panose="02020603050405020304" pitchFamily="18" charset="0"/>
                <a:cs typeface="Times New Roman" panose="02020603050405020304" pitchFamily="18" charset="0"/>
              </a:rPr>
              <a:t>symbol </a:t>
            </a:r>
            <a:r>
              <a:rPr lang="en-CY" sz="4000">
                <a:solidFill>
                  <a:srgbClr val="FF2D64"/>
                </a:solidFill>
                <a:effectLst/>
                <a:latin typeface="Helvetica Neue"/>
                <a:ea typeface="Times New Roman" panose="02020603050405020304" pitchFamily="18" charset="0"/>
                <a:cs typeface="Times New Roman" panose="02020603050405020304" pitchFamily="18" charset="0"/>
              </a:rPr>
              <a:t>structure.</a:t>
            </a:r>
            <a:endParaRPr lang="en-CY" sz="4000">
              <a:solidFill>
                <a:srgbClr val="FF2D64"/>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4000">
                <a:solidFill>
                  <a:srgbClr val="0000B0"/>
                </a:solidFill>
                <a:effectLst/>
                <a:latin typeface="Helvetica Neue"/>
                <a:ea typeface="Times New Roman" panose="02020603050405020304" pitchFamily="18" charset="0"/>
                <a:cs typeface="Times New Roman" panose="02020603050405020304" pitchFamily="18" charset="0"/>
              </a:rPr>
              <a:t>The symbols that make up a symbol structure are </a:t>
            </a:r>
            <a:r>
              <a:rPr lang="en-CY" sz="4000">
                <a:solidFill>
                  <a:srgbClr val="FF2D64"/>
                </a:solidFill>
                <a:effectLst/>
                <a:latin typeface="Helvetica Neue"/>
                <a:ea typeface="Times New Roman" panose="02020603050405020304" pitchFamily="18" charset="0"/>
                <a:cs typeface="Times New Roman" panose="02020603050405020304" pitchFamily="18" charset="0"/>
              </a:rPr>
              <a:t>related</a:t>
            </a:r>
            <a:r>
              <a:rPr lang="en-CY" sz="4000">
                <a:solidFill>
                  <a:srgbClr val="0000B0"/>
                </a:solidFill>
                <a:effectLst/>
                <a:latin typeface="Helvetica Neue"/>
                <a:ea typeface="Times New Roman" panose="02020603050405020304" pitchFamily="18" charset="0"/>
                <a:cs typeface="Times New Roman" panose="02020603050405020304" pitchFamily="18" charset="0"/>
              </a:rPr>
              <a:t> in</a:t>
            </a:r>
            <a:r>
              <a:rPr lang="en-US" sz="4000">
                <a:solidFill>
                  <a:srgbClr val="0000B0"/>
                </a:solidFill>
                <a:effectLst/>
                <a:latin typeface="Helvetica Neue"/>
                <a:ea typeface="Times New Roman" panose="02020603050405020304" pitchFamily="18" charset="0"/>
                <a:cs typeface="Times New Roman" panose="02020603050405020304" pitchFamily="18" charset="0"/>
              </a:rPr>
              <a:t> some physical </a:t>
            </a:r>
            <a:r>
              <a:rPr lang="en-CY" sz="4000">
                <a:solidFill>
                  <a:srgbClr val="0000B0"/>
                </a:solidFill>
                <a:effectLst/>
                <a:latin typeface="Helvetica Neue"/>
                <a:ea typeface="Times New Roman" panose="02020603050405020304" pitchFamily="18" charset="0"/>
                <a:cs typeface="Times New Roman" panose="02020603050405020304" pitchFamily="18" charset="0"/>
              </a:rPr>
              <a:t>way, </a:t>
            </a:r>
            <a:r>
              <a:rPr lang="en-US" sz="4000">
                <a:solidFill>
                  <a:srgbClr val="0000B0"/>
                </a:solidFill>
                <a:effectLst/>
                <a:latin typeface="Helvetica Neue"/>
                <a:ea typeface="Times New Roman" panose="02020603050405020304" pitchFamily="18" charset="0"/>
                <a:cs typeface="Times New Roman" panose="02020603050405020304" pitchFamily="18" charset="0"/>
              </a:rPr>
              <a:t>such as being</a:t>
            </a:r>
            <a:r>
              <a:rPr lang="en-CY" sz="4000">
                <a:solidFill>
                  <a:srgbClr val="0000B0"/>
                </a:solidFill>
                <a:effectLst/>
                <a:latin typeface="Helvetica Neue"/>
                <a:ea typeface="Times New Roman" panose="02020603050405020304" pitchFamily="18" charset="0"/>
                <a:cs typeface="Times New Roman" panose="02020603050405020304" pitchFamily="18" charset="0"/>
              </a:rPr>
              <a:t> next to each other.</a:t>
            </a:r>
            <a:endParaRPr lang="en-CY" sz="4000">
              <a:solidFill>
                <a:srgbClr val="0000B0"/>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Y" sz="4000">
                <a:solidFill>
                  <a:srgbClr val="0000B0"/>
                </a:solidFill>
                <a:effectLst/>
                <a:latin typeface="Helvetica Neue"/>
                <a:ea typeface="Times New Roman" panose="02020603050405020304" pitchFamily="18" charset="0"/>
                <a:cs typeface="Times New Roman" panose="02020603050405020304" pitchFamily="18" charset="0"/>
              </a:rPr>
              <a:t>The system also has a number of </a:t>
            </a:r>
            <a:r>
              <a:rPr lang="en-CY" sz="4000">
                <a:solidFill>
                  <a:srgbClr val="FF2D64"/>
                </a:solidFill>
                <a:effectLst/>
                <a:latin typeface="Helvetica Neue"/>
                <a:ea typeface="Times New Roman" panose="02020603050405020304" pitchFamily="18" charset="0"/>
                <a:cs typeface="Times New Roman" panose="02020603050405020304" pitchFamily="18" charset="0"/>
              </a:rPr>
              <a:t>processes</a:t>
            </a:r>
            <a:r>
              <a:rPr lang="en-CY" sz="4000">
                <a:solidFill>
                  <a:srgbClr val="0000B0"/>
                </a:solidFill>
                <a:effectLst/>
                <a:latin typeface="Helvetica Neue"/>
                <a:ea typeface="Times New Roman" panose="02020603050405020304" pitchFamily="18" charset="0"/>
                <a:cs typeface="Times New Roman" panose="02020603050405020304" pitchFamily="18" charset="0"/>
              </a:rPr>
              <a:t>, which </a:t>
            </a:r>
            <a:r>
              <a:rPr lang="en-US" sz="4000">
                <a:solidFill>
                  <a:srgbClr val="0000B0"/>
                </a:solidFill>
                <a:effectLst/>
                <a:latin typeface="Helvetica Neue"/>
                <a:ea typeface="Times New Roman" panose="02020603050405020304" pitchFamily="18" charset="0"/>
                <a:cs typeface="Times New Roman" panose="02020603050405020304" pitchFamily="18" charset="0"/>
              </a:rPr>
              <a:t>operate on</a:t>
            </a:r>
            <a:r>
              <a:rPr lang="en-CY" sz="4000">
                <a:solidFill>
                  <a:srgbClr val="0000B0"/>
                </a:solidFill>
                <a:effectLst/>
                <a:latin typeface="Helvetica Neue"/>
                <a:ea typeface="Times New Roman" panose="02020603050405020304" pitchFamily="18" charset="0"/>
                <a:cs typeface="Times New Roman" panose="02020603050405020304" pitchFamily="18" charset="0"/>
              </a:rPr>
              <a:t> expressions and produce other expressions, such as creation, modification, reproduction, and destruction processes</a:t>
            </a:r>
            <a:r>
              <a:rPr lang="en-US" sz="4000">
                <a:solidFill>
                  <a:srgbClr val="0000B0"/>
                </a:solidFill>
                <a:effectLst/>
                <a:latin typeface="Helvetica Neue"/>
                <a:ea typeface="Times New Roman" panose="02020603050405020304" pitchFamily="18" charset="0"/>
                <a:cs typeface="Times New Roman" panose="02020603050405020304" pitchFamily="18" charset="0"/>
              </a:rPr>
              <a:t>.</a:t>
            </a:r>
            <a:endParaRPr lang="en-CY" sz="4000">
              <a:solidFill>
                <a:srgbClr val="0000B0"/>
              </a:solidFill>
              <a:effectLst/>
              <a:latin typeface="Helvetica Neue"/>
              <a:ea typeface="Calibri" panose="020F0502020204030204" pitchFamily="34" charset="0"/>
              <a:cs typeface="Times New Roman" panose="02020603050405020304" pitchFamily="18" charset="0"/>
            </a:endParaRPr>
          </a:p>
          <a:p>
            <a:pPr>
              <a:lnSpc>
                <a:spcPct val="107000"/>
              </a:lnSpc>
              <a:spcAft>
                <a:spcPts val="800"/>
              </a:spcAft>
            </a:pPr>
            <a:r>
              <a:rPr lang="en-CY" sz="1800">
                <a:solidFill>
                  <a:srgbClr val="0000B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Y" sz="4400">
              <a:solidFill>
                <a:srgbClr val="0000B0"/>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400">
              <a:solidFill>
                <a:srgbClr val="0000B0"/>
              </a:solidFill>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149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a:t>Physical-Symbol System </a:t>
            </a:r>
            <a:endParaRPr lang="en-CY" sz="360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52</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87096" y="4914291"/>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87095" y="4914291"/>
            <a:ext cx="21480829" cy="5192255"/>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000B0"/>
                </a:solidFill>
                <a:latin typeface="Helvetica Neue"/>
                <a:ea typeface="Times New Roman" panose="02020603050405020304" pitchFamily="18" charset="0"/>
                <a:cs typeface="Times New Roman" panose="02020603050405020304" pitchFamily="18" charset="0"/>
              </a:rPr>
              <a:t>At any instant of time, the system contains a collection of such symbol structures</a:t>
            </a:r>
            <a:r>
              <a:rPr lang="en-CY" sz="4000" dirty="0">
                <a:solidFill>
                  <a:srgbClr val="0000B0"/>
                </a:solidFill>
                <a:effectLst/>
                <a:latin typeface="Helvetica Neue"/>
                <a:ea typeface="Times New Roman" panose="02020603050405020304" pitchFamily="18" charset="0"/>
                <a:cs typeface="Times New Roman" panose="02020603050405020304" pitchFamily="18" charset="0"/>
              </a:rPr>
              <a:t>. </a:t>
            </a:r>
            <a:endParaRPr lang="en-CY" sz="4000" dirty="0">
              <a:solidFill>
                <a:srgbClr val="0000B0"/>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000B0"/>
                </a:solidFill>
                <a:effectLst/>
                <a:latin typeface="Helvetica Neue"/>
                <a:ea typeface="Times New Roman" panose="02020603050405020304" pitchFamily="18" charset="0"/>
                <a:cs typeface="Times New Roman" panose="02020603050405020304" pitchFamily="18" charset="0"/>
              </a:rPr>
              <a:t>It is therefore a machine that produces through time an </a:t>
            </a:r>
            <a:r>
              <a:rPr lang="en-US" sz="4000" dirty="0">
                <a:solidFill>
                  <a:srgbClr val="FF2D64"/>
                </a:solidFill>
                <a:effectLst/>
                <a:latin typeface="Helvetica Neue"/>
                <a:ea typeface="Times New Roman" panose="02020603050405020304" pitchFamily="18" charset="0"/>
                <a:cs typeface="Times New Roman" panose="02020603050405020304" pitchFamily="18" charset="0"/>
              </a:rPr>
              <a:t>evolving</a:t>
            </a:r>
            <a:r>
              <a:rPr lang="en-US" sz="4000" dirty="0">
                <a:solidFill>
                  <a:srgbClr val="0000B0"/>
                </a:solidFill>
                <a:effectLst/>
                <a:latin typeface="Helvetica Neue"/>
                <a:ea typeface="Times New Roman" panose="02020603050405020304" pitchFamily="18" charset="0"/>
                <a:cs typeface="Times New Roman" panose="02020603050405020304" pitchFamily="18" charset="0"/>
              </a:rPr>
              <a:t> collection of symbol structures.</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000B0"/>
                </a:solidFill>
                <a:latin typeface="Helvetica Neue"/>
                <a:ea typeface="Times New Roman" panose="02020603050405020304" pitchFamily="18" charset="0"/>
                <a:cs typeface="Times New Roman" panose="02020603050405020304" pitchFamily="18" charset="0"/>
              </a:rPr>
              <a:t>Such a system </a:t>
            </a:r>
            <a:r>
              <a:rPr lang="en-US" sz="4000" dirty="0">
                <a:solidFill>
                  <a:srgbClr val="FF2D64"/>
                </a:solidFill>
                <a:latin typeface="Helvetica Neue"/>
                <a:ea typeface="Times New Roman" panose="02020603050405020304" pitchFamily="18" charset="0"/>
                <a:cs typeface="Times New Roman" panose="02020603050405020304" pitchFamily="18" charset="0"/>
              </a:rPr>
              <a:t>exists in a world of objects </a:t>
            </a:r>
            <a:r>
              <a:rPr lang="en-US" sz="4000" dirty="0">
                <a:solidFill>
                  <a:srgbClr val="0000B0"/>
                </a:solidFill>
                <a:latin typeface="Helvetica Neue"/>
                <a:ea typeface="Times New Roman" panose="02020603050405020304" pitchFamily="18" charset="0"/>
                <a:cs typeface="Times New Roman" panose="02020603050405020304" pitchFamily="18" charset="0"/>
              </a:rPr>
              <a:t>wider than just these symbolic expressions themselves.</a:t>
            </a:r>
            <a:endParaRPr lang="en-US" sz="4000" dirty="0">
              <a:solidFill>
                <a:srgbClr val="0000B0"/>
              </a:solidFill>
              <a:effectLst/>
              <a:latin typeface="Helvetica Neue"/>
              <a:ea typeface="Times New Roman" panose="02020603050405020304" pitchFamily="18"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Y" sz="4400" dirty="0">
              <a:solidFill>
                <a:srgbClr val="0000B0"/>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400" dirty="0">
              <a:solidFill>
                <a:srgbClr val="0000B0"/>
              </a:solidFill>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3827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53</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93080"/>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56931" y="4864868"/>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3" name="Cloud 2">
            <a:extLst>
              <a:ext uri="{FF2B5EF4-FFF2-40B4-BE49-F238E27FC236}">
                <a16:creationId xmlns:a16="http://schemas.microsoft.com/office/drawing/2014/main" id="{437CD716-7512-4AE2-A582-30054C726956}"/>
              </a:ext>
            </a:extLst>
          </p:cNvPr>
          <p:cNvSpPr/>
          <p:nvPr/>
        </p:nvSpPr>
        <p:spPr>
          <a:xfrm>
            <a:off x="4302211" y="2960045"/>
            <a:ext cx="14865178" cy="98500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0" name="TextBox 9">
            <a:extLst>
              <a:ext uri="{FF2B5EF4-FFF2-40B4-BE49-F238E27FC236}">
                <a16:creationId xmlns:a16="http://schemas.microsoft.com/office/drawing/2014/main" id="{D0545D75-F1CA-4117-8683-19226EAAC722}"/>
              </a:ext>
            </a:extLst>
          </p:cNvPr>
          <p:cNvSpPr txBox="1"/>
          <p:nvPr/>
        </p:nvSpPr>
        <p:spPr>
          <a:xfrm>
            <a:off x="9321730" y="2405951"/>
            <a:ext cx="3472249" cy="646331"/>
          </a:xfrm>
          <a:prstGeom prst="rect">
            <a:avLst/>
          </a:prstGeom>
          <a:noFill/>
        </p:spPr>
        <p:txBody>
          <a:bodyPr wrap="square" rtlCol="0">
            <a:spAutoFit/>
          </a:bodyPr>
          <a:lstStyle/>
          <a:p>
            <a:r>
              <a:rPr lang="en-US" dirty="0">
                <a:solidFill>
                  <a:srgbClr val="0070C0"/>
                </a:solidFill>
              </a:rPr>
              <a:t>World of objects</a:t>
            </a:r>
            <a:endParaRPr lang="en-CY" dirty="0">
              <a:solidFill>
                <a:srgbClr val="0070C0"/>
              </a:solidFill>
            </a:endParaRPr>
          </a:p>
        </p:txBody>
      </p:sp>
      <p:sp>
        <p:nvSpPr>
          <p:cNvPr id="11" name="Cloud 10">
            <a:extLst>
              <a:ext uri="{FF2B5EF4-FFF2-40B4-BE49-F238E27FC236}">
                <a16:creationId xmlns:a16="http://schemas.microsoft.com/office/drawing/2014/main" id="{65396C34-D984-4DDB-AF37-E546B8A3B8FA}"/>
              </a:ext>
            </a:extLst>
          </p:cNvPr>
          <p:cNvSpPr/>
          <p:nvPr/>
        </p:nvSpPr>
        <p:spPr>
          <a:xfrm>
            <a:off x="6462583" y="4863121"/>
            <a:ext cx="7525265" cy="569643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2" name="TextBox 11">
            <a:extLst>
              <a:ext uri="{FF2B5EF4-FFF2-40B4-BE49-F238E27FC236}">
                <a16:creationId xmlns:a16="http://schemas.microsoft.com/office/drawing/2014/main" id="{36DBA82F-4C0F-4544-AACF-CEDA53C3C51A}"/>
              </a:ext>
            </a:extLst>
          </p:cNvPr>
          <p:cNvSpPr txBox="1"/>
          <p:nvPr/>
        </p:nvSpPr>
        <p:spPr>
          <a:xfrm>
            <a:off x="4937555" y="10694931"/>
            <a:ext cx="5125929" cy="646331"/>
          </a:xfrm>
          <a:prstGeom prst="rect">
            <a:avLst/>
          </a:prstGeom>
          <a:noFill/>
        </p:spPr>
        <p:txBody>
          <a:bodyPr wrap="square" rtlCol="0">
            <a:spAutoFit/>
          </a:bodyPr>
          <a:lstStyle/>
          <a:p>
            <a:pPr algn="ctr"/>
            <a:r>
              <a:rPr lang="en-US" dirty="0"/>
              <a:t>objects</a:t>
            </a:r>
            <a:endParaRPr lang="en-CY" dirty="0"/>
          </a:p>
        </p:txBody>
      </p:sp>
      <p:pic>
        <p:nvPicPr>
          <p:cNvPr id="14" name="Graphic 13" descr="Basic Shapes with solid fill">
            <a:extLst>
              <a:ext uri="{FF2B5EF4-FFF2-40B4-BE49-F238E27FC236}">
                <a16:creationId xmlns:a16="http://schemas.microsoft.com/office/drawing/2014/main" id="{7D326BAB-0D81-46CC-BA5C-734573B429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7765" y="5713022"/>
            <a:ext cx="914400" cy="914400"/>
          </a:xfrm>
          <a:prstGeom prst="rect">
            <a:avLst/>
          </a:prstGeom>
        </p:spPr>
      </p:pic>
      <p:sp>
        <p:nvSpPr>
          <p:cNvPr id="15" name="TextBox 14">
            <a:extLst>
              <a:ext uri="{FF2B5EF4-FFF2-40B4-BE49-F238E27FC236}">
                <a16:creationId xmlns:a16="http://schemas.microsoft.com/office/drawing/2014/main" id="{A9BAF90A-9525-4F59-9E78-DB0BD2B6B181}"/>
              </a:ext>
            </a:extLst>
          </p:cNvPr>
          <p:cNvSpPr txBox="1"/>
          <p:nvPr/>
        </p:nvSpPr>
        <p:spPr>
          <a:xfrm>
            <a:off x="7263691" y="6034082"/>
            <a:ext cx="3472249" cy="646331"/>
          </a:xfrm>
          <a:prstGeom prst="rect">
            <a:avLst/>
          </a:prstGeom>
          <a:noFill/>
        </p:spPr>
        <p:txBody>
          <a:bodyPr wrap="square" rtlCol="0">
            <a:spAutoFit/>
          </a:bodyPr>
          <a:lstStyle/>
          <a:p>
            <a:pPr algn="ctr"/>
            <a:r>
              <a:rPr lang="en-US" dirty="0"/>
              <a:t>symbols</a:t>
            </a:r>
            <a:endParaRPr lang="en-CY" dirty="0"/>
          </a:p>
        </p:txBody>
      </p:sp>
      <p:pic>
        <p:nvPicPr>
          <p:cNvPr id="17" name="Graphic 16" descr="Bad Inventory with solid fill">
            <a:extLst>
              <a:ext uri="{FF2B5EF4-FFF2-40B4-BE49-F238E27FC236}">
                <a16:creationId xmlns:a16="http://schemas.microsoft.com/office/drawing/2014/main" id="{7777CC8C-3D1B-4DCF-B2F4-4F520BB197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6512" y="6897832"/>
            <a:ext cx="914400" cy="914400"/>
          </a:xfrm>
          <a:prstGeom prst="rect">
            <a:avLst/>
          </a:prstGeom>
        </p:spPr>
      </p:pic>
      <p:sp>
        <p:nvSpPr>
          <p:cNvPr id="18" name="TextBox 17">
            <a:extLst>
              <a:ext uri="{FF2B5EF4-FFF2-40B4-BE49-F238E27FC236}">
                <a16:creationId xmlns:a16="http://schemas.microsoft.com/office/drawing/2014/main" id="{A3B6DBC1-872A-4579-AF74-A86F4372D0C0}"/>
              </a:ext>
            </a:extLst>
          </p:cNvPr>
          <p:cNvSpPr txBox="1"/>
          <p:nvPr/>
        </p:nvSpPr>
        <p:spPr>
          <a:xfrm>
            <a:off x="7404527" y="7065008"/>
            <a:ext cx="3472249" cy="646331"/>
          </a:xfrm>
          <a:prstGeom prst="rect">
            <a:avLst/>
          </a:prstGeom>
          <a:noFill/>
        </p:spPr>
        <p:txBody>
          <a:bodyPr wrap="square" rtlCol="0">
            <a:spAutoFit/>
          </a:bodyPr>
          <a:lstStyle/>
          <a:p>
            <a:pPr algn="ctr"/>
            <a:r>
              <a:rPr lang="en-US" dirty="0"/>
              <a:t>expressions</a:t>
            </a:r>
            <a:endParaRPr lang="en-CY" dirty="0"/>
          </a:p>
        </p:txBody>
      </p:sp>
      <p:sp>
        <p:nvSpPr>
          <p:cNvPr id="19" name="TextBox 18">
            <a:extLst>
              <a:ext uri="{FF2B5EF4-FFF2-40B4-BE49-F238E27FC236}">
                <a16:creationId xmlns:a16="http://schemas.microsoft.com/office/drawing/2014/main" id="{BE21847C-130F-4C8A-BD9E-B621B6EBF185}"/>
              </a:ext>
            </a:extLst>
          </p:cNvPr>
          <p:cNvSpPr txBox="1"/>
          <p:nvPr/>
        </p:nvSpPr>
        <p:spPr>
          <a:xfrm>
            <a:off x="7393672" y="8662388"/>
            <a:ext cx="3472249" cy="646331"/>
          </a:xfrm>
          <a:prstGeom prst="rect">
            <a:avLst/>
          </a:prstGeom>
          <a:noFill/>
        </p:spPr>
        <p:txBody>
          <a:bodyPr wrap="square" rtlCol="0">
            <a:spAutoFit/>
          </a:bodyPr>
          <a:lstStyle/>
          <a:p>
            <a:pPr algn="ctr"/>
            <a:r>
              <a:rPr lang="en-US" dirty="0"/>
              <a:t>processes</a:t>
            </a:r>
            <a:endParaRPr lang="en-CY" dirty="0"/>
          </a:p>
        </p:txBody>
      </p:sp>
      <p:pic>
        <p:nvPicPr>
          <p:cNvPr id="21" name="Graphic 20" descr="Blockchain with solid fill">
            <a:extLst>
              <a:ext uri="{FF2B5EF4-FFF2-40B4-BE49-F238E27FC236}">
                <a16:creationId xmlns:a16="http://schemas.microsoft.com/office/drawing/2014/main" id="{C0EE3DDD-7BC3-42B2-AD83-CF76165ADC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61364" y="6734850"/>
            <a:ext cx="914400" cy="914400"/>
          </a:xfrm>
          <a:prstGeom prst="rect">
            <a:avLst/>
          </a:prstGeom>
        </p:spPr>
      </p:pic>
      <p:pic>
        <p:nvPicPr>
          <p:cNvPr id="23" name="Graphic 22" descr="Good Idea with solid fill">
            <a:extLst>
              <a:ext uri="{FF2B5EF4-FFF2-40B4-BE49-F238E27FC236}">
                <a16:creationId xmlns:a16="http://schemas.microsoft.com/office/drawing/2014/main" id="{58357516-A94F-4B6F-80B9-E45E1C89F1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7985" y="8500474"/>
            <a:ext cx="914400" cy="914400"/>
          </a:xfrm>
          <a:prstGeom prst="rect">
            <a:avLst/>
          </a:prstGeom>
        </p:spPr>
      </p:pic>
      <p:pic>
        <p:nvPicPr>
          <p:cNvPr id="25" name="Graphic 24" descr="Acorn with solid fill">
            <a:extLst>
              <a:ext uri="{FF2B5EF4-FFF2-40B4-BE49-F238E27FC236}">
                <a16:creationId xmlns:a16="http://schemas.microsoft.com/office/drawing/2014/main" id="{97562790-82CA-43BE-B970-A8662C4083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67940" y="10786719"/>
            <a:ext cx="914400" cy="914400"/>
          </a:xfrm>
          <a:prstGeom prst="rect">
            <a:avLst/>
          </a:prstGeom>
        </p:spPr>
      </p:pic>
      <p:pic>
        <p:nvPicPr>
          <p:cNvPr id="27" name="Graphic 26" descr="Ant with solid fill">
            <a:extLst>
              <a:ext uri="{FF2B5EF4-FFF2-40B4-BE49-F238E27FC236}">
                <a16:creationId xmlns:a16="http://schemas.microsoft.com/office/drawing/2014/main" id="{89FBC2CC-3EF4-4256-8573-F227A9C6B6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31213" y="4833658"/>
            <a:ext cx="914400" cy="914400"/>
          </a:xfrm>
          <a:prstGeom prst="rect">
            <a:avLst/>
          </a:prstGeom>
        </p:spPr>
      </p:pic>
      <p:pic>
        <p:nvPicPr>
          <p:cNvPr id="31" name="Graphic 30" descr="Banana with solid fill">
            <a:extLst>
              <a:ext uri="{FF2B5EF4-FFF2-40B4-BE49-F238E27FC236}">
                <a16:creationId xmlns:a16="http://schemas.microsoft.com/office/drawing/2014/main" id="{4B6FDEC6-6262-463E-8D68-D6C3794A45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90178" y="9566008"/>
            <a:ext cx="914400" cy="914400"/>
          </a:xfrm>
          <a:prstGeom prst="rect">
            <a:avLst/>
          </a:prstGeom>
        </p:spPr>
      </p:pic>
      <p:pic>
        <p:nvPicPr>
          <p:cNvPr id="33" name="Graphic 32" descr="Beaver with solid fill">
            <a:extLst>
              <a:ext uri="{FF2B5EF4-FFF2-40B4-BE49-F238E27FC236}">
                <a16:creationId xmlns:a16="http://schemas.microsoft.com/office/drawing/2014/main" id="{26AE6909-5B01-491D-A64A-281EF38BCF3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57937" y="8399859"/>
            <a:ext cx="914400" cy="914400"/>
          </a:xfrm>
          <a:prstGeom prst="rect">
            <a:avLst/>
          </a:prstGeom>
        </p:spPr>
      </p:pic>
      <p:pic>
        <p:nvPicPr>
          <p:cNvPr id="35" name="Graphic 34" descr="Bee with solid fill">
            <a:extLst>
              <a:ext uri="{FF2B5EF4-FFF2-40B4-BE49-F238E27FC236}">
                <a16:creationId xmlns:a16="http://schemas.microsoft.com/office/drawing/2014/main" id="{4477ED8B-B686-4AB4-B293-B66ADCC3CF8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738942" y="6333867"/>
            <a:ext cx="914400" cy="914400"/>
          </a:xfrm>
          <a:prstGeom prst="rect">
            <a:avLst/>
          </a:prstGeom>
        </p:spPr>
      </p:pic>
      <p:pic>
        <p:nvPicPr>
          <p:cNvPr id="37" name="Graphic 36" descr="Apple with solid fill">
            <a:extLst>
              <a:ext uri="{FF2B5EF4-FFF2-40B4-BE49-F238E27FC236}">
                <a16:creationId xmlns:a16="http://schemas.microsoft.com/office/drawing/2014/main" id="{F8DC6F19-C3CD-4ECC-89DE-0943E5ED5F1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280298" y="10033697"/>
            <a:ext cx="914400" cy="914400"/>
          </a:xfrm>
          <a:prstGeom prst="rect">
            <a:avLst/>
          </a:prstGeom>
        </p:spPr>
      </p:pic>
      <p:sp>
        <p:nvSpPr>
          <p:cNvPr id="38" name="TextBox 37">
            <a:extLst>
              <a:ext uri="{FF2B5EF4-FFF2-40B4-BE49-F238E27FC236}">
                <a16:creationId xmlns:a16="http://schemas.microsoft.com/office/drawing/2014/main" id="{AF41B783-A4CF-438A-8CD5-22E3CF9B585B}"/>
              </a:ext>
            </a:extLst>
          </p:cNvPr>
          <p:cNvSpPr txBox="1"/>
          <p:nvPr/>
        </p:nvSpPr>
        <p:spPr>
          <a:xfrm>
            <a:off x="13328378" y="5066691"/>
            <a:ext cx="5125929" cy="646331"/>
          </a:xfrm>
          <a:prstGeom prst="rect">
            <a:avLst/>
          </a:prstGeom>
          <a:noFill/>
        </p:spPr>
        <p:txBody>
          <a:bodyPr wrap="square" rtlCol="0">
            <a:spAutoFit/>
          </a:bodyPr>
          <a:lstStyle/>
          <a:p>
            <a:r>
              <a:rPr lang="en-US" dirty="0">
                <a:solidFill>
                  <a:schemeClr val="bg1"/>
                </a:solidFill>
              </a:rPr>
              <a:t>Physical-Symbol System</a:t>
            </a:r>
            <a:endParaRPr lang="en-CY" dirty="0">
              <a:solidFill>
                <a:schemeClr val="bg1"/>
              </a:solidFill>
            </a:endParaRPr>
          </a:p>
        </p:txBody>
      </p:sp>
      <p:cxnSp>
        <p:nvCxnSpPr>
          <p:cNvPr id="42" name="Straight Arrow Connector 41">
            <a:extLst>
              <a:ext uri="{FF2B5EF4-FFF2-40B4-BE49-F238E27FC236}">
                <a16:creationId xmlns:a16="http://schemas.microsoft.com/office/drawing/2014/main" id="{D47CD170-5CE5-4056-9719-FF5E25019C85}"/>
              </a:ext>
            </a:extLst>
          </p:cNvPr>
          <p:cNvCxnSpPr>
            <a:endCxn id="19" idx="0"/>
          </p:cNvCxnSpPr>
          <p:nvPr/>
        </p:nvCxnSpPr>
        <p:spPr>
          <a:xfrm>
            <a:off x="8999815" y="7711338"/>
            <a:ext cx="129982" cy="951050"/>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F59C7C-14B7-4CB4-8F11-130843C060D3}"/>
              </a:ext>
            </a:extLst>
          </p:cNvPr>
          <p:cNvCxnSpPr/>
          <p:nvPr/>
        </p:nvCxnSpPr>
        <p:spPr>
          <a:xfrm flipH="1">
            <a:off x="7404527" y="7711338"/>
            <a:ext cx="936284" cy="3075381"/>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445D101-D447-4BEB-96D2-3964299A6DBA}"/>
              </a:ext>
            </a:extLst>
          </p:cNvPr>
          <p:cNvSpPr txBox="1"/>
          <p:nvPr/>
        </p:nvSpPr>
        <p:spPr>
          <a:xfrm>
            <a:off x="5688357" y="8361292"/>
            <a:ext cx="2639412" cy="646331"/>
          </a:xfrm>
          <a:prstGeom prst="rect">
            <a:avLst/>
          </a:prstGeom>
          <a:noFill/>
        </p:spPr>
        <p:txBody>
          <a:bodyPr wrap="square" rtlCol="0">
            <a:spAutoFit/>
          </a:bodyPr>
          <a:lstStyle/>
          <a:p>
            <a:r>
              <a:rPr lang="en-US" dirty="0">
                <a:solidFill>
                  <a:srgbClr val="FF2D64"/>
                </a:solidFill>
              </a:rPr>
              <a:t>designation</a:t>
            </a:r>
            <a:endParaRPr lang="en-CY" dirty="0">
              <a:solidFill>
                <a:srgbClr val="FF2D64"/>
              </a:solidFill>
            </a:endParaRPr>
          </a:p>
        </p:txBody>
      </p:sp>
      <p:sp>
        <p:nvSpPr>
          <p:cNvPr id="48" name="TextBox 47">
            <a:extLst>
              <a:ext uri="{FF2B5EF4-FFF2-40B4-BE49-F238E27FC236}">
                <a16:creationId xmlns:a16="http://schemas.microsoft.com/office/drawing/2014/main" id="{FDA69BC9-E3F7-477D-A734-9D8BC2988874}"/>
              </a:ext>
            </a:extLst>
          </p:cNvPr>
          <p:cNvSpPr txBox="1"/>
          <p:nvPr/>
        </p:nvSpPr>
        <p:spPr>
          <a:xfrm>
            <a:off x="9158550" y="7950145"/>
            <a:ext cx="2893626" cy="646331"/>
          </a:xfrm>
          <a:prstGeom prst="rect">
            <a:avLst/>
          </a:prstGeom>
          <a:noFill/>
        </p:spPr>
        <p:txBody>
          <a:bodyPr wrap="square" rtlCol="0">
            <a:spAutoFit/>
          </a:bodyPr>
          <a:lstStyle/>
          <a:p>
            <a:r>
              <a:rPr lang="en-US" dirty="0">
                <a:solidFill>
                  <a:srgbClr val="FF2D64"/>
                </a:solidFill>
              </a:rPr>
              <a:t>interpretation</a:t>
            </a:r>
            <a:endParaRPr lang="en-CY" dirty="0">
              <a:solidFill>
                <a:srgbClr val="FF2D64"/>
              </a:solidFill>
            </a:endParaRPr>
          </a:p>
        </p:txBody>
      </p:sp>
      <p:cxnSp>
        <p:nvCxnSpPr>
          <p:cNvPr id="50" name="Straight Connector 49">
            <a:extLst>
              <a:ext uri="{FF2B5EF4-FFF2-40B4-BE49-F238E27FC236}">
                <a16:creationId xmlns:a16="http://schemas.microsoft.com/office/drawing/2014/main" id="{6E09E9FC-125C-4DA4-A9FF-6950F2C9D11A}"/>
              </a:ext>
            </a:extLst>
          </p:cNvPr>
          <p:cNvCxnSpPr>
            <a:stCxn id="15" idx="2"/>
          </p:cNvCxnSpPr>
          <p:nvPr/>
        </p:nvCxnSpPr>
        <p:spPr>
          <a:xfrm flipH="1">
            <a:off x="8999815" y="6680413"/>
            <a:ext cx="1" cy="3845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5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8" grpId="0"/>
      <p:bldP spid="19" grpId="0"/>
      <p:bldP spid="47" grpId="0"/>
      <p:bldP spid="4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dirty="0"/>
              <a:t>Designation and Interpretation </a:t>
            </a:r>
            <a:endParaRPr lang="en-CY"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54</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76266" y="4695846"/>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87095" y="4920514"/>
            <a:ext cx="21480829" cy="5529142"/>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FF2D64"/>
                </a:solidFill>
                <a:latin typeface="Helvetica Neue"/>
                <a:ea typeface="Times New Roman" panose="02020603050405020304" pitchFamily="18" charset="0"/>
                <a:cs typeface="Times New Roman" panose="02020603050405020304" pitchFamily="18" charset="0"/>
              </a:rPr>
              <a:t>Designation:</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000B0"/>
                </a:solidFill>
                <a:effectLst/>
                <a:latin typeface="Helvetica Neue"/>
                <a:ea typeface="Calibri" panose="020F0502020204030204" pitchFamily="34" charset="0"/>
                <a:cs typeface="Times New Roman" panose="02020603050405020304" pitchFamily="18" charset="0"/>
              </a:rPr>
              <a:t>Expressions designate ob</a:t>
            </a:r>
            <a:r>
              <a:rPr lang="en-US" sz="4000" dirty="0">
                <a:solidFill>
                  <a:srgbClr val="0000B0"/>
                </a:solidFill>
                <a:latin typeface="Helvetica Neue"/>
                <a:ea typeface="Calibri" panose="020F0502020204030204" pitchFamily="34" charset="0"/>
                <a:cs typeface="Times New Roman" panose="02020603050405020304" pitchFamily="18" charset="0"/>
              </a:rPr>
              <a:t>jects and this way access to objects is provided</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000B0"/>
                </a:solidFill>
                <a:latin typeface="Helvetica Neue"/>
                <a:ea typeface="Calibri" panose="020F0502020204030204" pitchFamily="34" charset="0"/>
                <a:cs typeface="Times New Roman" panose="02020603050405020304" pitchFamily="18" charset="0"/>
              </a:rPr>
              <a:t>The system can either affect the object or behave in ways depending on the object</a:t>
            </a:r>
            <a:endParaRPr lang="en-CY" sz="4000" dirty="0">
              <a:solidFill>
                <a:srgbClr val="0000B0"/>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FF2D64"/>
                </a:solidFill>
                <a:effectLst/>
                <a:latin typeface="Helvetica Neue"/>
                <a:ea typeface="Calibri" panose="020F0502020204030204" pitchFamily="34" charset="0"/>
                <a:cs typeface="Times New Roman" panose="02020603050405020304" pitchFamily="18" charset="0"/>
              </a:rPr>
              <a:t>Interpretation:</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000B0"/>
                </a:solidFill>
                <a:latin typeface="Helvetica Neue"/>
                <a:ea typeface="Calibri" panose="020F0502020204030204" pitchFamily="34" charset="0"/>
                <a:cs typeface="Times New Roman" panose="02020603050405020304" pitchFamily="18" charset="0"/>
              </a:rPr>
              <a:t>An expression designates a process for interpreting it</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000B0"/>
                </a:solidFill>
                <a:effectLst/>
                <a:latin typeface="Helvetica Neue"/>
                <a:ea typeface="Calibri" panose="020F0502020204030204" pitchFamily="34" charset="0"/>
                <a:cs typeface="Times New Roman" panose="02020603050405020304" pitchFamily="18" charset="0"/>
              </a:rPr>
              <a:t>Given the expression, the system carries out the process</a:t>
            </a:r>
            <a:endParaRPr lang="en-CY" sz="4400" dirty="0">
              <a:solidFill>
                <a:srgbClr val="0000B0"/>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400" dirty="0">
              <a:solidFill>
                <a:srgbClr val="0000B0"/>
              </a:solidFill>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7725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dirty="0"/>
              <a:t>Requirements of completeness and closure </a:t>
            </a:r>
            <a:endParaRPr lang="en-CY"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55</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76266" y="4695846"/>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87095" y="4960021"/>
            <a:ext cx="21480829" cy="5426550"/>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100C8"/>
                </a:solidFill>
                <a:latin typeface="Helvetica Neue"/>
                <a:ea typeface="Calibri" panose="020F0502020204030204" pitchFamily="34" charset="0"/>
                <a:cs typeface="Times New Roman" panose="02020603050405020304" pitchFamily="18" charset="0"/>
              </a:rPr>
              <a:t>Symbols may dynamically designate any expression</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100C8"/>
                </a:solidFill>
                <a:effectLst/>
                <a:latin typeface="Helvetica Neue"/>
                <a:ea typeface="Calibri" panose="020F0502020204030204" pitchFamily="34" charset="0"/>
                <a:cs typeface="Times New Roman" panose="02020603050405020304" pitchFamily="18" charset="0"/>
              </a:rPr>
              <a:t>Symbols and their relations determine which object is designated by a complex expression</a:t>
            </a:r>
            <a:endParaRPr lang="en-CY" sz="40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Every process is designated by some expression</a:t>
            </a:r>
            <a:endParaRPr lang="en-US" sz="44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There exist processes for creating/modifying any ex</a:t>
            </a:r>
            <a:r>
              <a:rPr lang="en-US" sz="4400" dirty="0">
                <a:solidFill>
                  <a:srgbClr val="0000B0"/>
                </a:solidFill>
                <a:latin typeface="Helvetica Neue"/>
                <a:ea typeface="Calibri" panose="020F0502020204030204" pitchFamily="34" charset="0"/>
                <a:cs typeface="Times New Roman" panose="02020603050405020304" pitchFamily="18" charset="0"/>
              </a:rPr>
              <a:t>pression in arbitrary ways</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000B0"/>
                </a:solidFill>
                <a:latin typeface="Helvetica Neue"/>
                <a:ea typeface="Calibri" panose="020F0502020204030204" pitchFamily="34" charset="0"/>
                <a:cs typeface="Times New Roman" panose="02020603050405020304" pitchFamily="18" charset="0"/>
              </a:rPr>
              <a:t>Expressions continue to exist once created until explicitly modified or deleted</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000B0"/>
                </a:solidFill>
                <a:latin typeface="Helvetica Neue"/>
                <a:ea typeface="Calibri" panose="020F0502020204030204" pitchFamily="34" charset="0"/>
                <a:cs typeface="Times New Roman" panose="02020603050405020304" pitchFamily="18" charset="0"/>
              </a:rPr>
              <a:t>The number of expressions that a system can hold is unbounded</a:t>
            </a:r>
          </a:p>
        </p:txBody>
      </p:sp>
    </p:spTree>
    <p:extLst>
      <p:ext uri="{BB962C8B-B14F-4D97-AF65-F5344CB8AC3E}">
        <p14:creationId xmlns:p14="http://schemas.microsoft.com/office/powerpoint/2010/main" val="3123761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87095" y="2710813"/>
            <a:ext cx="21590490" cy="1626409"/>
          </a:xfrm>
        </p:spPr>
        <p:txBody>
          <a:bodyPr>
            <a:normAutofit/>
          </a:bodyPr>
          <a:lstStyle/>
          <a:p>
            <a:r>
              <a:rPr lang="en-US" sz="4800" dirty="0"/>
              <a:t>The Physical-Symbol System Hypothesis </a:t>
            </a:r>
            <a:endParaRPr lang="en-CY"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56</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76266" y="4695847"/>
            <a:ext cx="21590489" cy="325131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385925" y="5030169"/>
            <a:ext cx="21371169" cy="2762103"/>
          </a:xfrm>
          <a:prstGeom prst="rect">
            <a:avLst/>
          </a:prstGeom>
          <a:noFill/>
        </p:spPr>
        <p:txBody>
          <a:bodyPr wrap="square">
            <a:sp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000B0"/>
                </a:solidFill>
                <a:latin typeface="Helvetica Neue"/>
                <a:ea typeface="Calibri" panose="020F0502020204030204" pitchFamily="34" charset="0"/>
                <a:cs typeface="Times New Roman" panose="02020603050405020304" pitchFamily="18" charset="0"/>
              </a:rPr>
              <a:t>A physical-symbol system has the </a:t>
            </a:r>
            <a:r>
              <a:rPr lang="en-US" sz="4400" dirty="0">
                <a:solidFill>
                  <a:srgbClr val="FF2D64"/>
                </a:solidFill>
                <a:latin typeface="Helvetica Neue"/>
                <a:ea typeface="Calibri" panose="020F0502020204030204" pitchFamily="34" charset="0"/>
                <a:cs typeface="Times New Roman" panose="02020603050405020304" pitchFamily="18" charset="0"/>
              </a:rPr>
              <a:t>necessary</a:t>
            </a:r>
            <a:r>
              <a:rPr lang="en-US" sz="4400" dirty="0">
                <a:solidFill>
                  <a:srgbClr val="0000B0"/>
                </a:solidFill>
                <a:latin typeface="Helvetica Neue"/>
                <a:ea typeface="Calibri" panose="020F0502020204030204" pitchFamily="34" charset="0"/>
                <a:cs typeface="Times New Roman" panose="02020603050405020304" pitchFamily="18" charset="0"/>
              </a:rPr>
              <a:t> and </a:t>
            </a:r>
            <a:r>
              <a:rPr lang="en-US" sz="4400" dirty="0">
                <a:solidFill>
                  <a:srgbClr val="FF2D64"/>
                </a:solidFill>
                <a:latin typeface="Helvetica Neue"/>
                <a:ea typeface="Calibri" panose="020F0502020204030204" pitchFamily="34" charset="0"/>
                <a:cs typeface="Times New Roman" panose="02020603050405020304" pitchFamily="18" charset="0"/>
              </a:rPr>
              <a:t>sufficient</a:t>
            </a:r>
            <a:r>
              <a:rPr lang="en-US" sz="4400" dirty="0">
                <a:solidFill>
                  <a:srgbClr val="0000B0"/>
                </a:solidFill>
                <a:latin typeface="Helvetica Neue"/>
                <a:ea typeface="Calibri" panose="020F0502020204030204" pitchFamily="34" charset="0"/>
                <a:cs typeface="Times New Roman" panose="02020603050405020304" pitchFamily="18" charset="0"/>
              </a:rPr>
              <a:t> means for general intelligent action</a:t>
            </a:r>
          </a:p>
          <a:p>
            <a:pPr marL="1371600" lvl="1" indent="-4572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B0"/>
                </a:solidFill>
                <a:latin typeface="Helvetica Neue"/>
                <a:ea typeface="Calibri" panose="020F0502020204030204" pitchFamily="34" charset="0"/>
                <a:cs typeface="Times New Roman" panose="02020603050405020304" pitchFamily="18" charset="0"/>
              </a:rPr>
              <a:t>It is an empirical hypothesis</a:t>
            </a:r>
          </a:p>
          <a:p>
            <a:pPr marL="1371600" lvl="1" indent="-4572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B0"/>
                </a:solidFill>
                <a:latin typeface="Helvetica Neue"/>
                <a:ea typeface="Calibri" panose="020F0502020204030204" pitchFamily="34" charset="0"/>
                <a:cs typeface="Times New Roman" panose="02020603050405020304" pitchFamily="18" charset="0"/>
              </a:rPr>
              <a:t>General intelligent action: same scope of intelligence as in human action</a:t>
            </a:r>
          </a:p>
        </p:txBody>
      </p:sp>
      <p:sp>
        <p:nvSpPr>
          <p:cNvPr id="3" name="TextBox 2">
            <a:extLst>
              <a:ext uri="{FF2B5EF4-FFF2-40B4-BE49-F238E27FC236}">
                <a16:creationId xmlns:a16="http://schemas.microsoft.com/office/drawing/2014/main" id="{79A5DE32-1B37-46BE-AE7C-2750630A3541}"/>
              </a:ext>
            </a:extLst>
          </p:cNvPr>
          <p:cNvSpPr txBox="1"/>
          <p:nvPr/>
        </p:nvSpPr>
        <p:spPr>
          <a:xfrm>
            <a:off x="1915297" y="9590124"/>
            <a:ext cx="5684108" cy="2308324"/>
          </a:xfrm>
          <a:prstGeom prst="rect">
            <a:avLst/>
          </a:prstGeom>
          <a:solidFill>
            <a:schemeClr val="accent1">
              <a:lumMod val="20000"/>
              <a:lumOff val="80000"/>
            </a:schemeClr>
          </a:solidFill>
          <a:ln>
            <a:solidFill>
              <a:schemeClr val="tx1"/>
            </a:solidFill>
          </a:ln>
        </p:spPr>
        <p:txBody>
          <a:bodyPr wrap="square" rtlCol="0">
            <a:spAutoFit/>
          </a:bodyPr>
          <a:lstStyle/>
          <a:p>
            <a:pPr algn="ctr"/>
            <a:endParaRPr lang="en-US" dirty="0"/>
          </a:p>
          <a:p>
            <a:pPr algn="ctr"/>
            <a:r>
              <a:rPr lang="en-US" dirty="0"/>
              <a:t>A system that exhibits general intelligence</a:t>
            </a:r>
          </a:p>
          <a:p>
            <a:pPr algn="ctr"/>
            <a:endParaRPr lang="en-CY" dirty="0"/>
          </a:p>
        </p:txBody>
      </p:sp>
      <p:sp>
        <p:nvSpPr>
          <p:cNvPr id="9" name="TextBox 8">
            <a:extLst>
              <a:ext uri="{FF2B5EF4-FFF2-40B4-BE49-F238E27FC236}">
                <a16:creationId xmlns:a16="http://schemas.microsoft.com/office/drawing/2014/main" id="{C9B3B5F9-B391-4DE3-8EBD-698D3F91E7A3}"/>
              </a:ext>
            </a:extLst>
          </p:cNvPr>
          <p:cNvSpPr txBox="1"/>
          <p:nvPr/>
        </p:nvSpPr>
        <p:spPr>
          <a:xfrm>
            <a:off x="15635415" y="9590123"/>
            <a:ext cx="5684108" cy="2308324"/>
          </a:xfrm>
          <a:prstGeom prst="rect">
            <a:avLst/>
          </a:prstGeom>
          <a:solidFill>
            <a:schemeClr val="accent2">
              <a:lumMod val="40000"/>
              <a:lumOff val="60000"/>
            </a:schemeClr>
          </a:solidFill>
          <a:ln>
            <a:solidFill>
              <a:schemeClr val="tx1"/>
            </a:solidFill>
          </a:ln>
        </p:spPr>
        <p:txBody>
          <a:bodyPr wrap="square" rtlCol="0">
            <a:spAutoFit/>
          </a:bodyPr>
          <a:lstStyle/>
          <a:p>
            <a:pPr algn="ctr"/>
            <a:endParaRPr lang="en-US" dirty="0"/>
          </a:p>
          <a:p>
            <a:pPr algn="ctr"/>
            <a:r>
              <a:rPr lang="en-US" dirty="0"/>
              <a:t>A physical-symbol system</a:t>
            </a:r>
          </a:p>
          <a:p>
            <a:pPr algn="ctr"/>
            <a:endParaRPr lang="en-US" dirty="0"/>
          </a:p>
          <a:p>
            <a:pPr algn="ctr"/>
            <a:endParaRPr lang="en-US" dirty="0"/>
          </a:p>
        </p:txBody>
      </p:sp>
      <p:sp>
        <p:nvSpPr>
          <p:cNvPr id="10" name="TextBox 9">
            <a:extLst>
              <a:ext uri="{FF2B5EF4-FFF2-40B4-BE49-F238E27FC236}">
                <a16:creationId xmlns:a16="http://schemas.microsoft.com/office/drawing/2014/main" id="{BE36733A-4322-401D-B41E-271732DD9FAB}"/>
              </a:ext>
            </a:extLst>
          </p:cNvPr>
          <p:cNvSpPr txBox="1"/>
          <p:nvPr/>
        </p:nvSpPr>
        <p:spPr>
          <a:xfrm>
            <a:off x="8826847" y="11379982"/>
            <a:ext cx="6128951" cy="1200329"/>
          </a:xfrm>
          <a:prstGeom prst="rect">
            <a:avLst/>
          </a:prstGeom>
          <a:noFill/>
          <a:ln>
            <a:noFill/>
          </a:ln>
        </p:spPr>
        <p:txBody>
          <a:bodyPr wrap="square" rtlCol="0">
            <a:spAutoFit/>
          </a:bodyPr>
          <a:lstStyle/>
          <a:p>
            <a:pPr algn="ctr"/>
            <a:r>
              <a:rPr lang="en-US" dirty="0">
                <a:solidFill>
                  <a:srgbClr val="FF2D64"/>
                </a:solidFill>
              </a:rPr>
              <a:t>sufficient</a:t>
            </a:r>
          </a:p>
          <a:p>
            <a:pPr algn="ctr"/>
            <a:r>
              <a:rPr lang="en-US" dirty="0"/>
              <a:t>can by organized further to be </a:t>
            </a:r>
            <a:endParaRPr lang="en-CY" dirty="0"/>
          </a:p>
        </p:txBody>
      </p:sp>
      <p:sp>
        <p:nvSpPr>
          <p:cNvPr id="11" name="TextBox 10">
            <a:extLst>
              <a:ext uri="{FF2B5EF4-FFF2-40B4-BE49-F238E27FC236}">
                <a16:creationId xmlns:a16="http://schemas.microsoft.com/office/drawing/2014/main" id="{30859B31-ACF7-44C1-AB43-D65D1131619D}"/>
              </a:ext>
            </a:extLst>
          </p:cNvPr>
          <p:cNvSpPr txBox="1"/>
          <p:nvPr/>
        </p:nvSpPr>
        <p:spPr>
          <a:xfrm>
            <a:off x="8291385" y="8783023"/>
            <a:ext cx="6417274" cy="1200329"/>
          </a:xfrm>
          <a:prstGeom prst="rect">
            <a:avLst/>
          </a:prstGeom>
          <a:noFill/>
          <a:ln>
            <a:noFill/>
          </a:ln>
        </p:spPr>
        <p:txBody>
          <a:bodyPr wrap="square" rtlCol="0">
            <a:spAutoFit/>
          </a:bodyPr>
          <a:lstStyle/>
          <a:p>
            <a:pPr algn="ctr"/>
            <a:r>
              <a:rPr lang="en-US" dirty="0">
                <a:solidFill>
                  <a:srgbClr val="FF2D64"/>
                </a:solidFill>
              </a:rPr>
              <a:t>necessary</a:t>
            </a:r>
          </a:p>
          <a:p>
            <a:pPr algn="ctr"/>
            <a:r>
              <a:rPr lang="en-US" dirty="0"/>
              <a:t>can by analyzed to show that it is</a:t>
            </a:r>
            <a:endParaRPr lang="en-CY" dirty="0"/>
          </a:p>
        </p:txBody>
      </p:sp>
      <p:sp>
        <p:nvSpPr>
          <p:cNvPr id="4" name="Arrow: Left 3">
            <a:extLst>
              <a:ext uri="{FF2B5EF4-FFF2-40B4-BE49-F238E27FC236}">
                <a16:creationId xmlns:a16="http://schemas.microsoft.com/office/drawing/2014/main" id="{C4E8ABCD-FB96-486E-A032-2E778022F12B}"/>
              </a:ext>
            </a:extLst>
          </p:cNvPr>
          <p:cNvSpPr/>
          <p:nvPr/>
        </p:nvSpPr>
        <p:spPr>
          <a:xfrm>
            <a:off x="7599405" y="10816502"/>
            <a:ext cx="8036010" cy="589565"/>
          </a:xfrm>
          <a:prstGeom prst="leftArrow">
            <a:avLst>
              <a:gd name="adj1" fmla="val 542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2" name="Arrow: Right 11">
            <a:extLst>
              <a:ext uri="{FF2B5EF4-FFF2-40B4-BE49-F238E27FC236}">
                <a16:creationId xmlns:a16="http://schemas.microsoft.com/office/drawing/2014/main" id="{5851FA4A-C25D-4A86-A03A-69E68F3CC217}"/>
              </a:ext>
            </a:extLst>
          </p:cNvPr>
          <p:cNvSpPr/>
          <p:nvPr/>
        </p:nvSpPr>
        <p:spPr>
          <a:xfrm>
            <a:off x="7599405" y="9894568"/>
            <a:ext cx="8036010" cy="702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6300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1" grpId="0"/>
      <p:bldP spid="4"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76265" y="2710813"/>
            <a:ext cx="21590490" cy="1626409"/>
          </a:xfrm>
        </p:spPr>
        <p:txBody>
          <a:bodyPr>
            <a:normAutofit/>
          </a:bodyPr>
          <a:lstStyle/>
          <a:p>
            <a:r>
              <a:rPr lang="en-US" sz="4800" dirty="0"/>
              <a:t>The LISP language – devised by John McCarthy in 1958  </a:t>
            </a:r>
            <a:endParaRPr lang="en-CY"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57</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276266" y="4695846"/>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87095" y="4960021"/>
            <a:ext cx="21480829" cy="5463290"/>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100C8"/>
                </a:solidFill>
                <a:latin typeface="Helvetica Neue"/>
                <a:ea typeface="Calibri" panose="020F0502020204030204" pitchFamily="34" charset="0"/>
                <a:cs typeface="Times New Roman" panose="02020603050405020304" pitchFamily="18" charset="0"/>
              </a:rPr>
              <a:t>LISt Processing</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100C8"/>
                </a:solidFill>
                <a:latin typeface="Helvetica Neue"/>
                <a:ea typeface="Calibri" panose="020F0502020204030204" pitchFamily="34" charset="0"/>
                <a:cs typeface="Times New Roman" panose="02020603050405020304" pitchFamily="18" charset="0"/>
              </a:rPr>
              <a:t>Based on the evolving experience with list-processing</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100C8"/>
                </a:solidFill>
                <a:latin typeface="Helvetica Neue"/>
                <a:ea typeface="Calibri" panose="020F0502020204030204" pitchFamily="34" charset="0"/>
                <a:cs typeface="Times New Roman" panose="02020603050405020304" pitchFamily="18" charset="0"/>
              </a:rPr>
              <a:t>Arose out of the attempt to construct intelligent programs</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Helvetica Neue"/>
                <a:ea typeface="Calibri" panose="020F0502020204030204" pitchFamily="34" charset="0"/>
                <a:cs typeface="Times New Roman" panose="02020603050405020304" pitchFamily="18" charset="0"/>
              </a:rPr>
              <a:t>Symbols and s-expressions</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000" dirty="0">
                <a:solidFill>
                  <a:srgbClr val="0100C8"/>
                </a:solidFill>
                <a:effectLst/>
                <a:latin typeface="Helvetica Neue"/>
                <a:ea typeface="Calibri" panose="020F0502020204030204" pitchFamily="34" charset="0"/>
                <a:cs typeface="Times New Roman" panose="02020603050405020304" pitchFamily="18" charset="0"/>
              </a:rPr>
              <a:t>Programs and data defined uniformly as s-expressions</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Functions, recursion, objects</a:t>
            </a:r>
            <a:endParaRPr lang="en-US" sz="4400" dirty="0">
              <a:solidFill>
                <a:srgbClr val="0100C8"/>
              </a:solidFill>
              <a:effectLst/>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000B0"/>
                </a:solidFill>
                <a:latin typeface="Helvetica Neue"/>
                <a:ea typeface="Calibri" panose="020F0502020204030204" pitchFamily="34" charset="0"/>
                <a:cs typeface="Times New Roman" panose="02020603050405020304" pitchFamily="18" charset="0"/>
              </a:rPr>
              <a:t>PROLOG (PROgramming in LOGic) came much afterwards</a:t>
            </a:r>
          </a:p>
        </p:txBody>
      </p:sp>
    </p:spTree>
    <p:extLst>
      <p:ext uri="{BB962C8B-B14F-4D97-AF65-F5344CB8AC3E}">
        <p14:creationId xmlns:p14="http://schemas.microsoft.com/office/powerpoint/2010/main" val="2029485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177434" y="2107929"/>
            <a:ext cx="21590490" cy="1626409"/>
          </a:xfrm>
        </p:spPr>
        <p:txBody>
          <a:bodyPr>
            <a:normAutofit/>
          </a:bodyPr>
          <a:lstStyle/>
          <a:p>
            <a:r>
              <a:rPr lang="en-US" sz="4800" dirty="0"/>
              <a:t>The role of search in intelligence  </a:t>
            </a:r>
            <a:endParaRPr lang="en-CY"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58</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396754" y="4030945"/>
            <a:ext cx="21590489" cy="63093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32264" y="4085334"/>
            <a:ext cx="21480829" cy="7522509"/>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Symbol systems solve problems through </a:t>
            </a:r>
            <a:r>
              <a:rPr lang="en-US" dirty="0">
                <a:solidFill>
                  <a:srgbClr val="FF2D64"/>
                </a:solidFill>
                <a:latin typeface="Helvetica Neue"/>
                <a:ea typeface="Calibri" panose="020F0502020204030204" pitchFamily="34" charset="0"/>
                <a:cs typeface="Times New Roman" panose="02020603050405020304" pitchFamily="18" charset="0"/>
              </a:rPr>
              <a:t>heuristic search</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FF2D64"/>
                </a:solidFill>
                <a:latin typeface="Helvetica Neue"/>
                <a:ea typeface="Calibri" panose="020F0502020204030204" pitchFamily="34" charset="0"/>
                <a:cs typeface="Times New Roman" panose="02020603050405020304" pitchFamily="18" charset="0"/>
              </a:rPr>
              <a:t>Heuristic Search Hypothesis</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Problem solutions are represented as symbolic structures</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A Physical-Symbol System progressively generates and modifies symbol structures, through heuristic search, until it produces a solution structure</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Heuristic search is used because the system computing resources are scarce relative to the problem solution complexity</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FF2D64"/>
                </a:solidFill>
                <a:latin typeface="Helvetica Neue"/>
                <a:ea typeface="Calibri" panose="020F0502020204030204" pitchFamily="34" charset="0"/>
                <a:cs typeface="Times New Roman" panose="02020603050405020304" pitchFamily="18" charset="0"/>
              </a:rPr>
              <a:t>Problem space</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A space of </a:t>
            </a:r>
            <a:r>
              <a:rPr lang="en-US" sz="3200" dirty="0">
                <a:solidFill>
                  <a:srgbClr val="FF2D64"/>
                </a:solidFill>
                <a:latin typeface="Helvetica Neue"/>
                <a:ea typeface="Calibri" panose="020F0502020204030204" pitchFamily="34" charset="0"/>
                <a:cs typeface="Times New Roman" panose="02020603050405020304" pitchFamily="18" charset="0"/>
              </a:rPr>
              <a:t>symbol structures</a:t>
            </a:r>
            <a:r>
              <a:rPr lang="en-US" sz="3200" dirty="0">
                <a:solidFill>
                  <a:srgbClr val="0100C8"/>
                </a:solidFill>
                <a:latin typeface="Helvetica Neue"/>
                <a:ea typeface="Calibri" panose="020F0502020204030204" pitchFamily="34" charset="0"/>
                <a:cs typeface="Times New Roman" panose="02020603050405020304" pitchFamily="18" charset="0"/>
              </a:rPr>
              <a:t>, representing problem situations, including </a:t>
            </a:r>
            <a:r>
              <a:rPr lang="en-US" sz="3200" dirty="0">
                <a:solidFill>
                  <a:srgbClr val="FF2D64"/>
                </a:solidFill>
                <a:latin typeface="Helvetica Neue"/>
                <a:ea typeface="Calibri" panose="020F0502020204030204" pitchFamily="34" charset="0"/>
                <a:cs typeface="Times New Roman" panose="02020603050405020304" pitchFamily="18" charset="0"/>
              </a:rPr>
              <a:t>initial</a:t>
            </a:r>
            <a:r>
              <a:rPr lang="en-US" sz="3200" dirty="0">
                <a:solidFill>
                  <a:srgbClr val="0100C8"/>
                </a:solidFill>
                <a:latin typeface="Helvetica Neue"/>
                <a:ea typeface="Calibri" panose="020F0502020204030204" pitchFamily="34" charset="0"/>
                <a:cs typeface="Times New Roman" panose="02020603050405020304" pitchFamily="18" charset="0"/>
              </a:rPr>
              <a:t> and </a:t>
            </a:r>
            <a:r>
              <a:rPr lang="en-US" sz="3200" dirty="0">
                <a:solidFill>
                  <a:srgbClr val="FF2D64"/>
                </a:solidFill>
                <a:latin typeface="Helvetica Neue"/>
                <a:ea typeface="Calibri" panose="020F0502020204030204" pitchFamily="34" charset="0"/>
                <a:cs typeface="Times New Roman" panose="02020603050405020304" pitchFamily="18" charset="0"/>
              </a:rPr>
              <a:t>goal </a:t>
            </a:r>
            <a:r>
              <a:rPr lang="en-US" sz="3200" dirty="0">
                <a:solidFill>
                  <a:srgbClr val="0100C8"/>
                </a:solidFill>
                <a:latin typeface="Helvetica Neue"/>
                <a:ea typeface="Calibri" panose="020F0502020204030204" pitchFamily="34" charset="0"/>
                <a:cs typeface="Times New Roman" panose="02020603050405020304" pitchFamily="18" charset="0"/>
              </a:rPr>
              <a:t>situations</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FF2D64"/>
                </a:solidFill>
                <a:latin typeface="Helvetica Neue"/>
                <a:ea typeface="Calibri" panose="020F0502020204030204" pitchFamily="34" charset="0"/>
                <a:cs typeface="Times New Roman" panose="02020603050405020304" pitchFamily="18" charset="0"/>
              </a:rPr>
              <a:t>Move generators </a:t>
            </a:r>
            <a:r>
              <a:rPr lang="en-US" sz="3200" dirty="0">
                <a:solidFill>
                  <a:srgbClr val="0100C8"/>
                </a:solidFill>
                <a:latin typeface="Helvetica Neue"/>
                <a:ea typeface="Calibri" panose="020F0502020204030204" pitchFamily="34" charset="0"/>
                <a:cs typeface="Times New Roman" panose="02020603050405020304" pitchFamily="18" charset="0"/>
              </a:rPr>
              <a:t>are processes for modifying one situation in the problem space into another</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During the first decade of AI research, the study of problem-solving was almost synonymous with the study of search processes</a:t>
            </a:r>
          </a:p>
        </p:txBody>
      </p:sp>
    </p:spTree>
    <p:extLst>
      <p:ext uri="{BB962C8B-B14F-4D97-AF65-F5344CB8AC3E}">
        <p14:creationId xmlns:p14="http://schemas.microsoft.com/office/powerpoint/2010/main" val="466503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32264" y="2095572"/>
            <a:ext cx="21590490" cy="1626409"/>
          </a:xfrm>
        </p:spPr>
        <p:txBody>
          <a:bodyPr>
            <a:normAutofit/>
          </a:bodyPr>
          <a:lstStyle/>
          <a:p>
            <a:r>
              <a:rPr lang="en-US" sz="4000" dirty="0"/>
              <a:t>Example: Given AX + B = CX + B, find the solution X = E such that AE + B = CE + D  </a:t>
            </a:r>
            <a:endParaRPr lang="en-CY" sz="40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59</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396755" y="4085335"/>
            <a:ext cx="21590489" cy="1130854"/>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32264" y="4085334"/>
            <a:ext cx="21480829" cy="1210524"/>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Non-intelligent approach: continuously produce numbers and test </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Intelligent approach: </a:t>
            </a:r>
          </a:p>
        </p:txBody>
      </p:sp>
      <p:sp>
        <p:nvSpPr>
          <p:cNvPr id="3" name="TextBox 2">
            <a:extLst>
              <a:ext uri="{FF2B5EF4-FFF2-40B4-BE49-F238E27FC236}">
                <a16:creationId xmlns:a16="http://schemas.microsoft.com/office/drawing/2014/main" id="{41359EE6-222E-410C-B6FE-2A3A8C0E211B}"/>
              </a:ext>
            </a:extLst>
          </p:cNvPr>
          <p:cNvSpPr txBox="1"/>
          <p:nvPr/>
        </p:nvSpPr>
        <p:spPr>
          <a:xfrm>
            <a:off x="7105135" y="5615860"/>
            <a:ext cx="3225113" cy="646331"/>
          </a:xfrm>
          <a:prstGeom prst="rect">
            <a:avLst/>
          </a:prstGeom>
          <a:solidFill>
            <a:srgbClr val="FFFF00"/>
          </a:solidFill>
          <a:ln>
            <a:solidFill>
              <a:schemeClr val="tx1"/>
            </a:solidFill>
          </a:ln>
        </p:spPr>
        <p:txBody>
          <a:bodyPr wrap="square" rtlCol="0">
            <a:spAutoFit/>
          </a:bodyPr>
          <a:lstStyle/>
          <a:p>
            <a:pPr algn="ctr"/>
            <a:r>
              <a:rPr lang="en-US" dirty="0"/>
              <a:t>AX + B = CX + D</a:t>
            </a:r>
            <a:endParaRPr lang="en-CY" dirty="0"/>
          </a:p>
        </p:txBody>
      </p:sp>
      <p:sp>
        <p:nvSpPr>
          <p:cNvPr id="9" name="TextBox 8">
            <a:extLst>
              <a:ext uri="{FF2B5EF4-FFF2-40B4-BE49-F238E27FC236}">
                <a16:creationId xmlns:a16="http://schemas.microsoft.com/office/drawing/2014/main" id="{060BB9A2-9CFA-43CC-84A0-5925F9D01DF8}"/>
              </a:ext>
            </a:extLst>
          </p:cNvPr>
          <p:cNvSpPr txBox="1"/>
          <p:nvPr/>
        </p:nvSpPr>
        <p:spPr>
          <a:xfrm>
            <a:off x="4193280" y="7146997"/>
            <a:ext cx="3225113" cy="646331"/>
          </a:xfrm>
          <a:prstGeom prst="rect">
            <a:avLst/>
          </a:prstGeom>
          <a:noFill/>
          <a:ln>
            <a:solidFill>
              <a:schemeClr val="tx1"/>
            </a:solidFill>
          </a:ln>
        </p:spPr>
        <p:txBody>
          <a:bodyPr wrap="square" rtlCol="0">
            <a:spAutoFit/>
          </a:bodyPr>
          <a:lstStyle/>
          <a:p>
            <a:pPr algn="ctr"/>
            <a:r>
              <a:rPr lang="en-US" dirty="0"/>
              <a:t>AX – CX + B = D</a:t>
            </a:r>
            <a:endParaRPr lang="en-CY" dirty="0"/>
          </a:p>
        </p:txBody>
      </p:sp>
      <p:sp>
        <p:nvSpPr>
          <p:cNvPr id="10" name="TextBox 9">
            <a:extLst>
              <a:ext uri="{FF2B5EF4-FFF2-40B4-BE49-F238E27FC236}">
                <a16:creationId xmlns:a16="http://schemas.microsoft.com/office/drawing/2014/main" id="{AEA13D55-1AA6-4DE2-B625-73E0CC5B90A1}"/>
              </a:ext>
            </a:extLst>
          </p:cNvPr>
          <p:cNvSpPr txBox="1"/>
          <p:nvPr/>
        </p:nvSpPr>
        <p:spPr>
          <a:xfrm>
            <a:off x="10090486" y="7039549"/>
            <a:ext cx="3225113" cy="646331"/>
          </a:xfrm>
          <a:prstGeom prst="rect">
            <a:avLst/>
          </a:prstGeom>
          <a:noFill/>
          <a:ln>
            <a:solidFill>
              <a:schemeClr val="tx1"/>
            </a:solidFill>
          </a:ln>
        </p:spPr>
        <p:txBody>
          <a:bodyPr wrap="square" rtlCol="0">
            <a:spAutoFit/>
          </a:bodyPr>
          <a:lstStyle/>
          <a:p>
            <a:pPr algn="ctr"/>
            <a:r>
              <a:rPr lang="en-US" dirty="0"/>
              <a:t> B = CX – AX + D</a:t>
            </a:r>
            <a:endParaRPr lang="en-CY" dirty="0"/>
          </a:p>
        </p:txBody>
      </p:sp>
      <p:sp>
        <p:nvSpPr>
          <p:cNvPr id="11" name="TextBox 10">
            <a:extLst>
              <a:ext uri="{FF2B5EF4-FFF2-40B4-BE49-F238E27FC236}">
                <a16:creationId xmlns:a16="http://schemas.microsoft.com/office/drawing/2014/main" id="{F6AB6794-CF39-4A07-8ECB-4A805EA59310}"/>
              </a:ext>
            </a:extLst>
          </p:cNvPr>
          <p:cNvSpPr txBox="1"/>
          <p:nvPr/>
        </p:nvSpPr>
        <p:spPr>
          <a:xfrm>
            <a:off x="2282102" y="8689809"/>
            <a:ext cx="3225113" cy="646331"/>
          </a:xfrm>
          <a:prstGeom prst="rect">
            <a:avLst/>
          </a:prstGeom>
          <a:noFill/>
          <a:ln>
            <a:solidFill>
              <a:schemeClr val="tx1"/>
            </a:solidFill>
          </a:ln>
        </p:spPr>
        <p:txBody>
          <a:bodyPr wrap="square" rtlCol="0">
            <a:spAutoFit/>
          </a:bodyPr>
          <a:lstStyle/>
          <a:p>
            <a:pPr algn="ctr"/>
            <a:r>
              <a:rPr lang="en-US" dirty="0"/>
              <a:t>X(A – C) + B = D</a:t>
            </a:r>
            <a:endParaRPr lang="en-CY" dirty="0"/>
          </a:p>
        </p:txBody>
      </p:sp>
      <p:sp>
        <p:nvSpPr>
          <p:cNvPr id="12" name="TextBox 11">
            <a:extLst>
              <a:ext uri="{FF2B5EF4-FFF2-40B4-BE49-F238E27FC236}">
                <a16:creationId xmlns:a16="http://schemas.microsoft.com/office/drawing/2014/main" id="{34F48101-0F4B-4300-A9E5-6FB4C853CD55}"/>
              </a:ext>
            </a:extLst>
          </p:cNvPr>
          <p:cNvSpPr txBox="1"/>
          <p:nvPr/>
        </p:nvSpPr>
        <p:spPr>
          <a:xfrm>
            <a:off x="6125053" y="8678134"/>
            <a:ext cx="3225113" cy="646331"/>
          </a:xfrm>
          <a:prstGeom prst="rect">
            <a:avLst/>
          </a:prstGeom>
          <a:noFill/>
          <a:ln>
            <a:solidFill>
              <a:schemeClr val="tx1"/>
            </a:solidFill>
          </a:ln>
        </p:spPr>
        <p:txBody>
          <a:bodyPr wrap="square" rtlCol="0">
            <a:spAutoFit/>
          </a:bodyPr>
          <a:lstStyle/>
          <a:p>
            <a:pPr algn="ctr"/>
            <a:r>
              <a:rPr lang="en-US" dirty="0"/>
              <a:t>AX – CX = D – B</a:t>
            </a:r>
            <a:endParaRPr lang="en-CY" dirty="0"/>
          </a:p>
        </p:txBody>
      </p:sp>
      <p:sp>
        <p:nvSpPr>
          <p:cNvPr id="13" name="TextBox 12">
            <a:extLst>
              <a:ext uri="{FF2B5EF4-FFF2-40B4-BE49-F238E27FC236}">
                <a16:creationId xmlns:a16="http://schemas.microsoft.com/office/drawing/2014/main" id="{4EAACBA1-1DA6-4DE5-B4CD-FCCD00789BFD}"/>
              </a:ext>
            </a:extLst>
          </p:cNvPr>
          <p:cNvSpPr txBox="1"/>
          <p:nvPr/>
        </p:nvSpPr>
        <p:spPr>
          <a:xfrm>
            <a:off x="2372718" y="10074743"/>
            <a:ext cx="3225113" cy="646331"/>
          </a:xfrm>
          <a:prstGeom prst="rect">
            <a:avLst/>
          </a:prstGeom>
          <a:noFill/>
          <a:ln>
            <a:solidFill>
              <a:schemeClr val="tx1"/>
            </a:solidFill>
          </a:ln>
        </p:spPr>
        <p:txBody>
          <a:bodyPr wrap="square" rtlCol="0">
            <a:spAutoFit/>
          </a:bodyPr>
          <a:lstStyle/>
          <a:p>
            <a:pPr algn="ctr"/>
            <a:r>
              <a:rPr lang="en-US" dirty="0"/>
              <a:t>X(A – C) = D –  B</a:t>
            </a:r>
            <a:endParaRPr lang="en-CY" dirty="0"/>
          </a:p>
        </p:txBody>
      </p:sp>
      <p:sp>
        <p:nvSpPr>
          <p:cNvPr id="15" name="TextBox 14">
            <a:extLst>
              <a:ext uri="{FF2B5EF4-FFF2-40B4-BE49-F238E27FC236}">
                <a16:creationId xmlns:a16="http://schemas.microsoft.com/office/drawing/2014/main" id="{21A0CCB3-3ED6-4477-94E0-88C972636640}"/>
              </a:ext>
            </a:extLst>
          </p:cNvPr>
          <p:cNvSpPr txBox="1"/>
          <p:nvPr/>
        </p:nvSpPr>
        <p:spPr>
          <a:xfrm>
            <a:off x="2282102" y="11458061"/>
            <a:ext cx="3795363" cy="64633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X = (D –  B)/(A – C)</a:t>
            </a:r>
            <a:endParaRPr lang="en-CY" dirty="0"/>
          </a:p>
        </p:txBody>
      </p:sp>
      <p:cxnSp>
        <p:nvCxnSpPr>
          <p:cNvPr id="16" name="Straight Arrow Connector 15">
            <a:extLst>
              <a:ext uri="{FF2B5EF4-FFF2-40B4-BE49-F238E27FC236}">
                <a16:creationId xmlns:a16="http://schemas.microsoft.com/office/drawing/2014/main" id="{682B0D11-D118-429A-9610-965833F503D9}"/>
              </a:ext>
            </a:extLst>
          </p:cNvPr>
          <p:cNvCxnSpPr/>
          <p:nvPr/>
        </p:nvCxnSpPr>
        <p:spPr>
          <a:xfrm flipH="1">
            <a:off x="6277232" y="6262191"/>
            <a:ext cx="1742303" cy="88480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6BB5F7-1596-4252-A256-96B236BF061E}"/>
              </a:ext>
            </a:extLst>
          </p:cNvPr>
          <p:cNvCxnSpPr/>
          <p:nvPr/>
        </p:nvCxnSpPr>
        <p:spPr>
          <a:xfrm>
            <a:off x="9601200" y="6262191"/>
            <a:ext cx="1544595" cy="76076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1EC402-B5F1-499A-86DA-CE42298B4708}"/>
              </a:ext>
            </a:extLst>
          </p:cNvPr>
          <p:cNvCxnSpPr/>
          <p:nvPr/>
        </p:nvCxnSpPr>
        <p:spPr>
          <a:xfrm flipH="1">
            <a:off x="4235959" y="7793328"/>
            <a:ext cx="1021271" cy="88480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8756AB-BCD1-40BF-9701-DD746BE6E583}"/>
              </a:ext>
            </a:extLst>
          </p:cNvPr>
          <p:cNvCxnSpPr>
            <a:cxnSpLocks/>
          </p:cNvCxnSpPr>
          <p:nvPr/>
        </p:nvCxnSpPr>
        <p:spPr>
          <a:xfrm>
            <a:off x="5848516" y="7834684"/>
            <a:ext cx="1299298" cy="88480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0F870A-796D-41E6-8FB2-6A12C591DC16}"/>
              </a:ext>
            </a:extLst>
          </p:cNvPr>
          <p:cNvCxnSpPr/>
          <p:nvPr/>
        </p:nvCxnSpPr>
        <p:spPr>
          <a:xfrm>
            <a:off x="4001180" y="9316412"/>
            <a:ext cx="0" cy="73860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8D20767-BBE2-4D36-9749-4CFC16469B3D}"/>
              </a:ext>
            </a:extLst>
          </p:cNvPr>
          <p:cNvCxnSpPr>
            <a:cxnSpLocks/>
          </p:cNvCxnSpPr>
          <p:nvPr/>
        </p:nvCxnSpPr>
        <p:spPr>
          <a:xfrm flipH="1">
            <a:off x="3978876" y="10776170"/>
            <a:ext cx="6399" cy="73698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D2EFF1A-3089-40ED-81B2-B93DA4F8EEA2}"/>
              </a:ext>
            </a:extLst>
          </p:cNvPr>
          <p:cNvCxnSpPr>
            <a:cxnSpLocks/>
          </p:cNvCxnSpPr>
          <p:nvPr/>
        </p:nvCxnSpPr>
        <p:spPr>
          <a:xfrm flipH="1">
            <a:off x="4887665" y="9286648"/>
            <a:ext cx="2807264" cy="75027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9650ECC-132B-48A8-AA85-37C8A051D8D1}"/>
              </a:ext>
            </a:extLst>
          </p:cNvPr>
          <p:cNvSpPr txBox="1"/>
          <p:nvPr/>
        </p:nvSpPr>
        <p:spPr>
          <a:xfrm>
            <a:off x="10208520" y="8691080"/>
            <a:ext cx="3225113" cy="646331"/>
          </a:xfrm>
          <a:prstGeom prst="rect">
            <a:avLst/>
          </a:prstGeom>
          <a:noFill/>
          <a:ln>
            <a:solidFill>
              <a:schemeClr val="tx1"/>
            </a:solidFill>
          </a:ln>
        </p:spPr>
        <p:txBody>
          <a:bodyPr wrap="square" rtlCol="0">
            <a:spAutoFit/>
          </a:bodyPr>
          <a:lstStyle/>
          <a:p>
            <a:pPr algn="ctr"/>
            <a:r>
              <a:rPr lang="en-US" dirty="0"/>
              <a:t> B = X(C – A) + D</a:t>
            </a:r>
            <a:endParaRPr lang="en-CY" dirty="0"/>
          </a:p>
        </p:txBody>
      </p:sp>
      <p:sp>
        <p:nvSpPr>
          <p:cNvPr id="33" name="TextBox 32">
            <a:extLst>
              <a:ext uri="{FF2B5EF4-FFF2-40B4-BE49-F238E27FC236}">
                <a16:creationId xmlns:a16="http://schemas.microsoft.com/office/drawing/2014/main" id="{BEBED314-371E-4BCF-8FC7-BB3E91D3288A}"/>
              </a:ext>
            </a:extLst>
          </p:cNvPr>
          <p:cNvSpPr txBox="1"/>
          <p:nvPr/>
        </p:nvSpPr>
        <p:spPr>
          <a:xfrm>
            <a:off x="14291987" y="8620482"/>
            <a:ext cx="3225113" cy="646331"/>
          </a:xfrm>
          <a:prstGeom prst="rect">
            <a:avLst/>
          </a:prstGeom>
          <a:noFill/>
          <a:ln>
            <a:solidFill>
              <a:schemeClr val="tx1"/>
            </a:solidFill>
          </a:ln>
        </p:spPr>
        <p:txBody>
          <a:bodyPr wrap="square" rtlCol="0">
            <a:spAutoFit/>
          </a:bodyPr>
          <a:lstStyle/>
          <a:p>
            <a:pPr algn="ctr"/>
            <a:r>
              <a:rPr lang="en-US" dirty="0"/>
              <a:t> B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dirty="0"/>
              <a:t> D = CX – AX </a:t>
            </a:r>
            <a:endParaRPr lang="en-CY" dirty="0"/>
          </a:p>
        </p:txBody>
      </p:sp>
      <p:sp>
        <p:nvSpPr>
          <p:cNvPr id="34" name="TextBox 33">
            <a:extLst>
              <a:ext uri="{FF2B5EF4-FFF2-40B4-BE49-F238E27FC236}">
                <a16:creationId xmlns:a16="http://schemas.microsoft.com/office/drawing/2014/main" id="{EC82B6CD-34D7-440C-95B8-99AEDE402CC3}"/>
              </a:ext>
            </a:extLst>
          </p:cNvPr>
          <p:cNvSpPr txBox="1"/>
          <p:nvPr/>
        </p:nvSpPr>
        <p:spPr>
          <a:xfrm>
            <a:off x="10163801" y="10037457"/>
            <a:ext cx="3225113" cy="646331"/>
          </a:xfrm>
          <a:prstGeom prst="rect">
            <a:avLst/>
          </a:prstGeom>
          <a:noFill/>
          <a:ln>
            <a:solidFill>
              <a:schemeClr val="tx1"/>
            </a:solidFill>
          </a:ln>
        </p:spPr>
        <p:txBody>
          <a:bodyPr wrap="square" rtlCol="0">
            <a:spAutoFit/>
          </a:bodyPr>
          <a:lstStyle/>
          <a:p>
            <a:pPr algn="ctr"/>
            <a:r>
              <a:rPr lang="en-US" dirty="0"/>
              <a:t> B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dirty="0"/>
              <a:t> D = X(C – A) </a:t>
            </a:r>
            <a:endParaRPr lang="en-CY" dirty="0"/>
          </a:p>
        </p:txBody>
      </p:sp>
      <p:cxnSp>
        <p:nvCxnSpPr>
          <p:cNvPr id="35" name="Straight Arrow Connector 34">
            <a:extLst>
              <a:ext uri="{FF2B5EF4-FFF2-40B4-BE49-F238E27FC236}">
                <a16:creationId xmlns:a16="http://schemas.microsoft.com/office/drawing/2014/main" id="{70811697-2198-4B8C-A72B-BD4A6D4D45F0}"/>
              </a:ext>
            </a:extLst>
          </p:cNvPr>
          <p:cNvCxnSpPr>
            <a:cxnSpLocks/>
          </p:cNvCxnSpPr>
          <p:nvPr/>
        </p:nvCxnSpPr>
        <p:spPr>
          <a:xfrm flipH="1">
            <a:off x="10836786" y="7724738"/>
            <a:ext cx="1021271" cy="95122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256ECB-1A75-493A-BB0A-822669BCB131}"/>
              </a:ext>
            </a:extLst>
          </p:cNvPr>
          <p:cNvCxnSpPr>
            <a:cxnSpLocks/>
          </p:cNvCxnSpPr>
          <p:nvPr/>
        </p:nvCxnSpPr>
        <p:spPr>
          <a:xfrm>
            <a:off x="12327218" y="7738546"/>
            <a:ext cx="3219811" cy="89879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2DF420A-D38E-4F3B-B8AA-2B76586C2BDA}"/>
              </a:ext>
            </a:extLst>
          </p:cNvPr>
          <p:cNvCxnSpPr/>
          <p:nvPr/>
        </p:nvCxnSpPr>
        <p:spPr>
          <a:xfrm>
            <a:off x="11564488" y="9350539"/>
            <a:ext cx="0" cy="73860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D9AB032-B4C5-4EB2-BD53-5F395B93E6B9}"/>
              </a:ext>
            </a:extLst>
          </p:cNvPr>
          <p:cNvCxnSpPr>
            <a:cxnSpLocks/>
          </p:cNvCxnSpPr>
          <p:nvPr/>
        </p:nvCxnSpPr>
        <p:spPr>
          <a:xfrm flipH="1">
            <a:off x="11631130" y="10730071"/>
            <a:ext cx="6399" cy="73698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2F36545-388A-460C-A608-B68A749AEFAB}"/>
              </a:ext>
            </a:extLst>
          </p:cNvPr>
          <p:cNvCxnSpPr>
            <a:cxnSpLocks/>
          </p:cNvCxnSpPr>
          <p:nvPr/>
        </p:nvCxnSpPr>
        <p:spPr>
          <a:xfrm flipH="1">
            <a:off x="12505187" y="9266813"/>
            <a:ext cx="2807264" cy="75027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0CF91BE-F2AF-4F0A-A098-1B0C7DF7BBB1}"/>
              </a:ext>
            </a:extLst>
          </p:cNvPr>
          <p:cNvSpPr txBox="1"/>
          <p:nvPr/>
        </p:nvSpPr>
        <p:spPr>
          <a:xfrm>
            <a:off x="9593551" y="11495849"/>
            <a:ext cx="3795363" cy="64633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X = (B –  D)/(C – A)</a:t>
            </a:r>
            <a:endParaRPr lang="en-CY" dirty="0"/>
          </a:p>
        </p:txBody>
      </p:sp>
    </p:spTree>
    <p:extLst>
      <p:ext uri="{BB962C8B-B14F-4D97-AF65-F5344CB8AC3E}">
        <p14:creationId xmlns:p14="http://schemas.microsoft.com/office/powerpoint/2010/main" val="234303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a:t>
            </a:fld>
            <a:endParaRPr lang="bg-BG">
              <a:solidFill>
                <a:srgbClr val="000000"/>
              </a:solidFill>
            </a:endParaRPr>
          </a:p>
        </p:txBody>
      </p:sp>
      <p:pic>
        <p:nvPicPr>
          <p:cNvPr id="9" name="Picture 8" descr="A person with a white beard and red tie&#10;&#10;Description automatically generated with medium confidence">
            <a:extLst>
              <a:ext uri="{FF2B5EF4-FFF2-40B4-BE49-F238E27FC236}">
                <a16:creationId xmlns:a16="http://schemas.microsoft.com/office/drawing/2014/main" id="{AA0A0F82-1E11-406B-9386-07550C1564E4}"/>
              </a:ext>
            </a:extLst>
          </p:cNvPr>
          <p:cNvPicPr/>
          <p:nvPr/>
        </p:nvPicPr>
        <p:blipFill>
          <a:blip r:embed="rId2"/>
          <a:srcRect/>
          <a:stretch>
            <a:fillRect/>
          </a:stretch>
        </p:blipFill>
        <p:spPr>
          <a:xfrm>
            <a:off x="17836683" y="6332385"/>
            <a:ext cx="2338131" cy="2971415"/>
          </a:xfrm>
          <a:prstGeom prst="rect">
            <a:avLst/>
          </a:prstGeom>
          <a:noFill/>
          <a:ln>
            <a:noFill/>
            <a:prstDash/>
          </a:ln>
        </p:spPr>
      </p:pic>
      <p:sp>
        <p:nvSpPr>
          <p:cNvPr id="10" name="TextBox 9">
            <a:extLst>
              <a:ext uri="{FF2B5EF4-FFF2-40B4-BE49-F238E27FC236}">
                <a16:creationId xmlns:a16="http://schemas.microsoft.com/office/drawing/2014/main" id="{3D53B2C9-CB00-4061-8693-296A8A6CA3B3}"/>
              </a:ext>
            </a:extLst>
          </p:cNvPr>
          <p:cNvSpPr txBox="1"/>
          <p:nvPr/>
        </p:nvSpPr>
        <p:spPr>
          <a:xfrm>
            <a:off x="5563892" y="5925266"/>
            <a:ext cx="10735090" cy="3785652"/>
          </a:xfrm>
          <a:prstGeom prst="rect">
            <a:avLst/>
          </a:prstGeom>
          <a:solidFill>
            <a:srgbClr val="0100C8"/>
          </a:solidFill>
        </p:spPr>
        <p:txBody>
          <a:bodyPr wrap="square" rtlCol="0">
            <a:spAutoFit/>
          </a:bodyPr>
          <a:lstStyle/>
          <a:p>
            <a:pPr algn="ctr"/>
            <a:endParaRPr lang="en-US" sz="4000" b="1">
              <a:solidFill>
                <a:schemeClr val="bg1"/>
              </a:solidFill>
            </a:endParaRPr>
          </a:p>
          <a:p>
            <a:pPr algn="ctr"/>
            <a:r>
              <a:rPr lang="en-US" sz="4000" b="1">
                <a:solidFill>
                  <a:schemeClr val="bg1"/>
                </a:solidFill>
              </a:rPr>
              <a:t>1956</a:t>
            </a:r>
          </a:p>
          <a:p>
            <a:pPr algn="ctr"/>
            <a:r>
              <a:rPr lang="en-US" sz="4000" b="1">
                <a:solidFill>
                  <a:schemeClr val="bg1"/>
                </a:solidFill>
              </a:rPr>
              <a:t>Dartmouth College Summer Research Project on</a:t>
            </a:r>
          </a:p>
          <a:p>
            <a:pPr algn="ctr"/>
            <a:r>
              <a:rPr lang="en-US" sz="4000" b="1">
                <a:solidFill>
                  <a:schemeClr val="bg1"/>
                </a:solidFill>
              </a:rPr>
              <a:t>Artificial Intelligence</a:t>
            </a:r>
          </a:p>
          <a:p>
            <a:pPr algn="ctr"/>
            <a:r>
              <a:rPr lang="en-US" sz="4000" b="1">
                <a:solidFill>
                  <a:schemeClr val="bg1"/>
                </a:solidFill>
              </a:rPr>
              <a:t>Organized by John McCarthy who coined the term</a:t>
            </a:r>
          </a:p>
          <a:p>
            <a:pPr algn="ctr"/>
            <a:endParaRPr lang="en-CY" sz="4000" b="1">
              <a:solidFill>
                <a:schemeClr val="bg1"/>
              </a:solidFill>
            </a:endParaRPr>
          </a:p>
        </p:txBody>
      </p:sp>
      <p:sp>
        <p:nvSpPr>
          <p:cNvPr id="11" name="TextBox 10">
            <a:extLst>
              <a:ext uri="{FF2B5EF4-FFF2-40B4-BE49-F238E27FC236}">
                <a16:creationId xmlns:a16="http://schemas.microsoft.com/office/drawing/2014/main" id="{874CB36A-CB3E-4E24-ABE9-2836ED98B1F4}"/>
              </a:ext>
            </a:extLst>
          </p:cNvPr>
          <p:cNvSpPr txBox="1"/>
          <p:nvPr/>
        </p:nvSpPr>
        <p:spPr>
          <a:xfrm>
            <a:off x="5563892" y="3588758"/>
            <a:ext cx="10538847" cy="707886"/>
          </a:xfrm>
          <a:prstGeom prst="rect">
            <a:avLst/>
          </a:prstGeom>
          <a:noFill/>
        </p:spPr>
        <p:txBody>
          <a:bodyPr wrap="square" rtlCol="0">
            <a:spAutoFit/>
          </a:bodyPr>
          <a:lstStyle/>
          <a:p>
            <a:pPr algn="ctr"/>
            <a:r>
              <a:rPr lang="en-US" sz="4000" b="1">
                <a:solidFill>
                  <a:srgbClr val="0100C8"/>
                </a:solidFill>
              </a:rPr>
              <a:t>Scientific achievements that paved the way</a:t>
            </a:r>
            <a:endParaRPr lang="en-CY" sz="4000" b="1">
              <a:solidFill>
                <a:srgbClr val="0100C8"/>
              </a:solidFill>
            </a:endParaRPr>
          </a:p>
        </p:txBody>
      </p:sp>
      <p:sp>
        <p:nvSpPr>
          <p:cNvPr id="12" name="TextBox 11">
            <a:extLst>
              <a:ext uri="{FF2B5EF4-FFF2-40B4-BE49-F238E27FC236}">
                <a16:creationId xmlns:a16="http://schemas.microsoft.com/office/drawing/2014/main" id="{B9685DF7-E1C1-4F5F-B238-FD12D799AC4A}"/>
              </a:ext>
            </a:extLst>
          </p:cNvPr>
          <p:cNvSpPr txBox="1"/>
          <p:nvPr/>
        </p:nvSpPr>
        <p:spPr>
          <a:xfrm>
            <a:off x="5563892" y="11252812"/>
            <a:ext cx="10538847" cy="707886"/>
          </a:xfrm>
          <a:prstGeom prst="rect">
            <a:avLst/>
          </a:prstGeom>
          <a:noFill/>
        </p:spPr>
        <p:txBody>
          <a:bodyPr wrap="square" rtlCol="0">
            <a:spAutoFit/>
          </a:bodyPr>
          <a:lstStyle/>
          <a:p>
            <a:pPr algn="ctr"/>
            <a:r>
              <a:rPr lang="en-US" sz="4000" b="1">
                <a:solidFill>
                  <a:srgbClr val="0100C8"/>
                </a:solidFill>
              </a:rPr>
              <a:t>What followed</a:t>
            </a:r>
            <a:endParaRPr lang="en-CY" sz="4000" b="1">
              <a:solidFill>
                <a:srgbClr val="0100C8"/>
              </a:solidFill>
            </a:endParaRPr>
          </a:p>
        </p:txBody>
      </p:sp>
      <p:sp>
        <p:nvSpPr>
          <p:cNvPr id="13" name="Arrow: Down 12">
            <a:extLst>
              <a:ext uri="{FF2B5EF4-FFF2-40B4-BE49-F238E27FC236}">
                <a16:creationId xmlns:a16="http://schemas.microsoft.com/office/drawing/2014/main" id="{4B2F46FD-DD68-4C1A-9326-0A6CB17D0068}"/>
              </a:ext>
            </a:extLst>
          </p:cNvPr>
          <p:cNvSpPr/>
          <p:nvPr/>
        </p:nvSpPr>
        <p:spPr>
          <a:xfrm>
            <a:off x="10366989" y="9912461"/>
            <a:ext cx="932651" cy="1138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5" name="Arrow: Down 14">
            <a:extLst>
              <a:ext uri="{FF2B5EF4-FFF2-40B4-BE49-F238E27FC236}">
                <a16:creationId xmlns:a16="http://schemas.microsoft.com/office/drawing/2014/main" id="{BFC4C10B-691F-4F6C-8D70-392ED9EDC787}"/>
              </a:ext>
            </a:extLst>
          </p:cNvPr>
          <p:cNvSpPr/>
          <p:nvPr/>
        </p:nvSpPr>
        <p:spPr>
          <a:xfrm>
            <a:off x="10272794" y="4584915"/>
            <a:ext cx="932651" cy="1138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5154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177434" y="2107929"/>
            <a:ext cx="21590490" cy="1626409"/>
          </a:xfrm>
        </p:spPr>
        <p:txBody>
          <a:bodyPr>
            <a:normAutofit/>
          </a:bodyPr>
          <a:lstStyle/>
          <a:p>
            <a:r>
              <a:rPr lang="en-US" sz="4800" dirty="0"/>
              <a:t>Avert exponential explosion of search  </a:t>
            </a:r>
            <a:endParaRPr lang="en-CY"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60</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96755" y="496002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7" name="Text Placeholder 2">
            <a:extLst>
              <a:ext uri="{FF2B5EF4-FFF2-40B4-BE49-F238E27FC236}">
                <a16:creationId xmlns:a16="http://schemas.microsoft.com/office/drawing/2014/main" id="{BE415EED-8E50-474E-8EA1-EC54DCC8977D}"/>
              </a:ext>
            </a:extLst>
          </p:cNvPr>
          <p:cNvSpPr txBox="1">
            <a:spLocks/>
          </p:cNvSpPr>
          <p:nvPr/>
        </p:nvSpPr>
        <p:spPr>
          <a:xfrm>
            <a:off x="1396754" y="4030946"/>
            <a:ext cx="21590489" cy="382361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a:p>
        </p:txBody>
      </p:sp>
      <p:sp>
        <p:nvSpPr>
          <p:cNvPr id="8" name="TextBox 7">
            <a:extLst>
              <a:ext uri="{FF2B5EF4-FFF2-40B4-BE49-F238E27FC236}">
                <a16:creationId xmlns:a16="http://schemas.microsoft.com/office/drawing/2014/main" id="{6B80E007-B77A-4B2D-AD66-25DA5E73A6DE}"/>
              </a:ext>
            </a:extLst>
          </p:cNvPr>
          <p:cNvSpPr txBox="1"/>
          <p:nvPr/>
        </p:nvSpPr>
        <p:spPr>
          <a:xfrm>
            <a:off x="1232264" y="4085334"/>
            <a:ext cx="21480829" cy="3823611"/>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This is the art of intelligence</a:t>
            </a:r>
            <a:endParaRPr lang="en-US" dirty="0">
              <a:solidFill>
                <a:srgbClr val="FF2D64"/>
              </a:solidFill>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Generate only structures that show promise of being solutions or of being along the path towards a solution</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Decrease rate of branching, not to prevent it entirely</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Employ information-using techniques to guide search</a:t>
            </a:r>
          </a:p>
          <a:p>
            <a:pPr marL="2400300" lvl="2"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100C8"/>
                </a:solidFill>
                <a:latin typeface="Helvetica Neue"/>
                <a:ea typeface="Calibri" panose="020F0502020204030204" pitchFamily="34" charset="0"/>
                <a:cs typeface="Times New Roman" panose="02020603050405020304" pitchFamily="18" charset="0"/>
              </a:rPr>
              <a:t>Means-ends analysis; best-first search, . . . . .</a:t>
            </a:r>
          </a:p>
        </p:txBody>
      </p:sp>
      <p:sp>
        <p:nvSpPr>
          <p:cNvPr id="9" name="Text Placeholder 1">
            <a:extLst>
              <a:ext uri="{FF2B5EF4-FFF2-40B4-BE49-F238E27FC236}">
                <a16:creationId xmlns:a16="http://schemas.microsoft.com/office/drawing/2014/main" id="{F422E9CE-CA27-40DD-8654-20E589E90891}"/>
              </a:ext>
            </a:extLst>
          </p:cNvPr>
          <p:cNvSpPr txBox="1">
            <a:spLocks/>
          </p:cNvSpPr>
          <p:nvPr/>
        </p:nvSpPr>
        <p:spPr>
          <a:xfrm>
            <a:off x="1276266" y="8231402"/>
            <a:ext cx="21590490" cy="162640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dirty="0"/>
              <a:t>The Empirical Base  </a:t>
            </a:r>
            <a:endParaRPr lang="en-CY" sz="3600" dirty="0"/>
          </a:p>
        </p:txBody>
      </p:sp>
      <p:sp>
        <p:nvSpPr>
          <p:cNvPr id="11" name="TextBox 10">
            <a:extLst>
              <a:ext uri="{FF2B5EF4-FFF2-40B4-BE49-F238E27FC236}">
                <a16:creationId xmlns:a16="http://schemas.microsoft.com/office/drawing/2014/main" id="{048E2EA8-6E04-409F-AAA2-D697298B485A}"/>
              </a:ext>
            </a:extLst>
          </p:cNvPr>
          <p:cNvSpPr txBox="1"/>
          <p:nvPr/>
        </p:nvSpPr>
        <p:spPr>
          <a:xfrm>
            <a:off x="1232263" y="10365596"/>
            <a:ext cx="21480829" cy="1930208"/>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Research in AI is concerned with how symbol systems must be organized in order to behave intelligently</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FF2D64"/>
                </a:solidFill>
                <a:latin typeface="Helvetica Neue"/>
                <a:ea typeface="Calibri" panose="020F0502020204030204" pitchFamily="34" charset="0"/>
                <a:cs typeface="Times New Roman" panose="02020603050405020304" pitchFamily="18" charset="0"/>
              </a:rPr>
              <a:t>What to do next?</a:t>
            </a:r>
          </a:p>
        </p:txBody>
      </p:sp>
    </p:spTree>
    <p:extLst>
      <p:ext uri="{BB962C8B-B14F-4D97-AF65-F5344CB8AC3E}">
        <p14:creationId xmlns:p14="http://schemas.microsoft.com/office/powerpoint/2010/main" val="3077653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200598" y="4834828"/>
            <a:ext cx="21590490" cy="2416757"/>
          </a:xfrm>
        </p:spPr>
        <p:txBody>
          <a:bodyPr/>
          <a:lstStyle/>
          <a:p>
            <a:r>
              <a:rPr lang="en-US" sz="6000" dirty="0"/>
              <a:t>Symbolic versus Connectionist Artificial Intelligence</a:t>
            </a:r>
          </a:p>
        </p:txBody>
      </p:sp>
    </p:spTree>
    <p:extLst>
      <p:ext uri="{BB962C8B-B14F-4D97-AF65-F5344CB8AC3E}">
        <p14:creationId xmlns:p14="http://schemas.microsoft.com/office/powerpoint/2010/main" val="1457577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D05073-1B5D-4327-93B9-CCFA89E88014}"/>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62</a:t>
            </a:fld>
            <a:endParaRPr lang="bg-BG">
              <a:solidFill>
                <a:srgbClr val="000000"/>
              </a:solidFill>
            </a:endParaRPr>
          </a:p>
        </p:txBody>
      </p:sp>
      <p:pic>
        <p:nvPicPr>
          <p:cNvPr id="7" name="Picture 6" descr="Strong Method Problem Solving - ppt video online download">
            <a:extLst>
              <a:ext uri="{FF2B5EF4-FFF2-40B4-BE49-F238E27FC236}">
                <a16:creationId xmlns:a16="http://schemas.microsoft.com/office/drawing/2014/main" id="{727F8EE4-F197-457F-9EEB-AEFE82AE2E1D}"/>
              </a:ext>
            </a:extLst>
          </p:cNvPr>
          <p:cNvPicPr/>
          <p:nvPr/>
        </p:nvPicPr>
        <p:blipFill>
          <a:blip r:embed="rId2">
            <a:duotone>
              <a:prstClr val="black"/>
              <a:schemeClr val="accent6">
                <a:tint val="45000"/>
                <a:satMod val="400000"/>
              </a:schemeClr>
            </a:duotone>
          </a:blip>
          <a:srcRect l="10431" t="28591" r="5173" b="29754"/>
          <a:stretch>
            <a:fillRect/>
          </a:stretch>
        </p:blipFill>
        <p:spPr>
          <a:xfrm>
            <a:off x="1869148" y="2804237"/>
            <a:ext cx="8708236" cy="3645990"/>
          </a:xfrm>
          <a:prstGeom prst="rect">
            <a:avLst/>
          </a:prstGeom>
          <a:solidFill>
            <a:srgbClr val="FFC000"/>
          </a:solidFill>
          <a:ln>
            <a:noFill/>
            <a:prstDash/>
          </a:ln>
        </p:spPr>
      </p:pic>
      <p:pic>
        <p:nvPicPr>
          <p:cNvPr id="8" name="Picture 7" descr="Text, letter&#10;&#10;Description automatically generated">
            <a:extLst>
              <a:ext uri="{FF2B5EF4-FFF2-40B4-BE49-F238E27FC236}">
                <a16:creationId xmlns:a16="http://schemas.microsoft.com/office/drawing/2014/main" id="{CA96FB5F-E4B7-4872-AA1B-072984F0E141}"/>
              </a:ext>
            </a:extLst>
          </p:cNvPr>
          <p:cNvPicPr/>
          <p:nvPr/>
        </p:nvPicPr>
        <p:blipFill>
          <a:blip r:embed="rId3">
            <a:duotone>
              <a:prstClr val="black"/>
              <a:schemeClr val="accent6">
                <a:tint val="45000"/>
                <a:satMod val="400000"/>
              </a:schemeClr>
            </a:duotone>
          </a:blip>
          <a:stretch>
            <a:fillRect/>
          </a:stretch>
        </p:blipFill>
        <p:spPr>
          <a:xfrm>
            <a:off x="1869148" y="7735330"/>
            <a:ext cx="8708236" cy="2916193"/>
          </a:xfrm>
          <a:prstGeom prst="rect">
            <a:avLst/>
          </a:prstGeom>
          <a:solidFill>
            <a:srgbClr val="FFC000"/>
          </a:solidFill>
          <a:ln>
            <a:noFill/>
            <a:prstDash/>
          </a:ln>
        </p:spPr>
      </p:pic>
      <p:pic>
        <p:nvPicPr>
          <p:cNvPr id="10" name="Picture 9" descr="Basic Concepts of Neural Network - Sciencious">
            <a:extLst>
              <a:ext uri="{FF2B5EF4-FFF2-40B4-BE49-F238E27FC236}">
                <a16:creationId xmlns:a16="http://schemas.microsoft.com/office/drawing/2014/main" id="{F2F9DB4A-39B5-4101-9AFD-78AA3256879C}"/>
              </a:ext>
            </a:extLst>
          </p:cNvPr>
          <p:cNvPicPr/>
          <p:nvPr/>
        </p:nvPicPr>
        <p:blipFill>
          <a:blip r:embed="rId4"/>
          <a:srcRect/>
          <a:stretch>
            <a:fillRect/>
          </a:stretch>
        </p:blipFill>
        <p:spPr>
          <a:xfrm>
            <a:off x="12192001" y="3304071"/>
            <a:ext cx="10063566" cy="6292311"/>
          </a:xfrm>
          <a:prstGeom prst="rect">
            <a:avLst/>
          </a:prstGeom>
          <a:noFill/>
          <a:ln>
            <a:noFill/>
            <a:prstDash/>
          </a:ln>
        </p:spPr>
      </p:pic>
    </p:spTree>
    <p:extLst>
      <p:ext uri="{BB962C8B-B14F-4D97-AF65-F5344CB8AC3E}">
        <p14:creationId xmlns:p14="http://schemas.microsoft.com/office/powerpoint/2010/main" val="3864060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21434" y="1941473"/>
            <a:ext cx="21590490" cy="2464015"/>
          </a:xfrm>
        </p:spPr>
        <p:txBody>
          <a:bodyPr>
            <a:noAutofit/>
          </a:bodyPr>
          <a:lstStyle/>
          <a:p>
            <a:r>
              <a:rPr lang="en-US" sz="5400" dirty="0"/>
              <a:t>EC High-Level Expert Group on Artificial Intelligence</a:t>
            </a:r>
          </a:p>
          <a:p>
            <a:r>
              <a:rPr lang="en-US" sz="5400" dirty="0"/>
              <a:t> </a:t>
            </a:r>
            <a:r>
              <a:rPr lang="en-US" sz="3600" dirty="0">
                <a:hlinkClick r:id="rId2">
                  <a:extLst>
                    <a:ext uri="{A12FA001-AC4F-418D-AE19-62706E023703}">
                      <ahyp:hlinkClr xmlns:ahyp="http://schemas.microsoft.com/office/drawing/2018/hyperlinkcolor" val="tx"/>
                    </a:ext>
                  </a:extLst>
                </a:hlinkClick>
              </a:rPr>
              <a:t>https://www.aepd.es/sites/default/files/2019-12/ai-definition.pdf</a:t>
            </a:r>
            <a:endParaRPr lang="en-US" sz="3600" dirty="0"/>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63</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31096" y="424733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8" name="TextBox 7">
            <a:extLst>
              <a:ext uri="{FF2B5EF4-FFF2-40B4-BE49-F238E27FC236}">
                <a16:creationId xmlns:a16="http://schemas.microsoft.com/office/drawing/2014/main" id="{6B80E007-B77A-4B2D-AD66-25DA5E73A6DE}"/>
              </a:ext>
            </a:extLst>
          </p:cNvPr>
          <p:cNvSpPr txBox="1"/>
          <p:nvPr/>
        </p:nvSpPr>
        <p:spPr>
          <a:xfrm>
            <a:off x="1331095" y="4405488"/>
            <a:ext cx="21480829" cy="7937045"/>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AI systems can either use symbolic rules or learn a numeric model</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FF2D64"/>
                </a:solidFill>
                <a:latin typeface="Helvetica Neue"/>
                <a:ea typeface="Calibri" panose="020F0502020204030204" pitchFamily="34" charset="0"/>
                <a:cs typeface="Times New Roman" panose="02020603050405020304" pitchFamily="18" charset="0"/>
              </a:rPr>
              <a:t>Symbolic approach</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Knowledge: modelling, representation, reasoning (search)</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FF2D64"/>
                </a:solidFill>
                <a:latin typeface="Helvetica Neue"/>
                <a:ea typeface="Calibri" panose="020F0502020204030204" pitchFamily="34" charset="0"/>
                <a:cs typeface="Times New Roman" panose="02020603050405020304" pitchFamily="18" charset="0"/>
              </a:rPr>
              <a:t>Connectionist approach</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Machine learning, neural networks, deep learning, decision trees, …..</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Solve problems that cannot be precisely specified, or whose solution method cannot be described symbolically </a:t>
            </a:r>
          </a:p>
          <a:p>
            <a:pPr marL="1485900" lvl="1" indent="-571500">
              <a:lnSpc>
                <a:spcPct val="107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100C8"/>
                </a:solidFill>
                <a:latin typeface="Helvetica Neue"/>
                <a:ea typeface="Calibri" panose="020F0502020204030204" pitchFamily="34" charset="0"/>
                <a:cs typeface="Times New Roman" panose="02020603050405020304" pitchFamily="18" charset="0"/>
              </a:rPr>
              <a:t>ML techniques produce a numeric model (that is, a mathematical formula) used to compute the decision from the data</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err="1">
                <a:solidFill>
                  <a:srgbClr val="FF2D64"/>
                </a:solidFill>
                <a:latin typeface="Helvetica Neue"/>
                <a:ea typeface="Calibri" panose="020F0502020204030204" pitchFamily="34" charset="0"/>
                <a:cs typeface="Times New Roman" panose="02020603050405020304" pitchFamily="18" charset="0"/>
              </a:rPr>
              <a:t>Explainability</a:t>
            </a:r>
            <a:r>
              <a:rPr lang="en-US" sz="4400" dirty="0">
                <a:solidFill>
                  <a:srgbClr val="FF2D64"/>
                </a:solidFill>
                <a:latin typeface="Helvetica Neue"/>
                <a:ea typeface="Calibri" panose="020F0502020204030204" pitchFamily="34" charset="0"/>
                <a:cs typeface="Times New Roman" panose="02020603050405020304" pitchFamily="18" charset="0"/>
              </a:rPr>
              <a:t> </a:t>
            </a:r>
            <a:r>
              <a:rPr lang="en-US" sz="4400" dirty="0">
                <a:solidFill>
                  <a:srgbClr val="0100C8"/>
                </a:solidFill>
                <a:latin typeface="Helvetica Neue"/>
                <a:ea typeface="Calibri" panose="020F0502020204030204" pitchFamily="34" charset="0"/>
                <a:cs typeface="Times New Roman" panose="02020603050405020304" pitchFamily="18" charset="0"/>
              </a:rPr>
              <a:t>is a property of those AI systems that can provide a form of explanation of their actions/decisions/recommendations</a:t>
            </a:r>
            <a:r>
              <a:rPr lang="en-US" dirty="0">
                <a:solidFill>
                  <a:srgbClr val="0100C8"/>
                </a:solidFill>
                <a:latin typeface="Helvetica Neue"/>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60321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76265" y="2175283"/>
            <a:ext cx="21590490" cy="1964232"/>
          </a:xfrm>
        </p:spPr>
        <p:txBody>
          <a:bodyPr>
            <a:noAutofit/>
          </a:bodyPr>
          <a:lstStyle/>
          <a:p>
            <a:r>
              <a:rPr lang="en-US" sz="5400" dirty="0"/>
              <a:t>European Commission’s Definition of AI</a:t>
            </a:r>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64</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31096" y="424733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8" name="TextBox 7">
            <a:extLst>
              <a:ext uri="{FF2B5EF4-FFF2-40B4-BE49-F238E27FC236}">
                <a16:creationId xmlns:a16="http://schemas.microsoft.com/office/drawing/2014/main" id="{6B80E007-B77A-4B2D-AD66-25DA5E73A6DE}"/>
              </a:ext>
            </a:extLst>
          </p:cNvPr>
          <p:cNvSpPr txBox="1"/>
          <p:nvPr/>
        </p:nvSpPr>
        <p:spPr>
          <a:xfrm>
            <a:off x="1276265" y="4961542"/>
            <a:ext cx="21480829" cy="5213735"/>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Artificial Intelligence (AI) refers to systems that display intelligent behavior by analyzing their environment and taking actions – with some degree of autonomy – to achieve specific goals.</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AI systems can be purely software-based, acting in the virtual world (e.g., voice assistants, image analysis software, search engines, speech and face recognition systems) or AI can be embedded in hardware devices (e.g., advanced robots, autonomous cars, drones, or Internet of Things applications).</a:t>
            </a:r>
          </a:p>
        </p:txBody>
      </p:sp>
    </p:spTree>
    <p:extLst>
      <p:ext uri="{BB962C8B-B14F-4D97-AF65-F5344CB8AC3E}">
        <p14:creationId xmlns:p14="http://schemas.microsoft.com/office/powerpoint/2010/main" val="682489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221434" y="2149232"/>
            <a:ext cx="21590490" cy="902887"/>
          </a:xfrm>
        </p:spPr>
        <p:txBody>
          <a:bodyPr>
            <a:noAutofit/>
          </a:bodyPr>
          <a:lstStyle/>
          <a:p>
            <a:r>
              <a:rPr lang="en-US" sz="5400" dirty="0"/>
              <a:t>Rationality rather than intelligence</a:t>
            </a:r>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65</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31096" y="424733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8" name="TextBox 7">
            <a:extLst>
              <a:ext uri="{FF2B5EF4-FFF2-40B4-BE49-F238E27FC236}">
                <a16:creationId xmlns:a16="http://schemas.microsoft.com/office/drawing/2014/main" id="{6B80E007-B77A-4B2D-AD66-25DA5E73A6DE}"/>
              </a:ext>
            </a:extLst>
          </p:cNvPr>
          <p:cNvSpPr txBox="1"/>
          <p:nvPr/>
        </p:nvSpPr>
        <p:spPr>
          <a:xfrm>
            <a:off x="1194018" y="3789124"/>
            <a:ext cx="21645322" cy="3867341"/>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Intelligence (both in machines and in humans) is a vague concept</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Better use the notion of </a:t>
            </a:r>
            <a:r>
              <a:rPr lang="en-US" sz="4400" dirty="0">
                <a:solidFill>
                  <a:srgbClr val="FF2D64"/>
                </a:solidFill>
                <a:latin typeface="Helvetica Neue"/>
                <a:ea typeface="Calibri" panose="020F0502020204030204" pitchFamily="34" charset="0"/>
                <a:cs typeface="Times New Roman" panose="02020603050405020304" pitchFamily="18" charset="0"/>
              </a:rPr>
              <a:t>rationality</a:t>
            </a:r>
            <a:r>
              <a:rPr lang="en-US" sz="4400" dirty="0">
                <a:solidFill>
                  <a:srgbClr val="0100C8"/>
                </a:solidFill>
                <a:latin typeface="Helvetica Neue"/>
                <a:ea typeface="Calibri" panose="020F0502020204030204" pitchFamily="34" charset="0"/>
                <a:cs typeface="Times New Roman" panose="02020603050405020304" pitchFamily="18" charset="0"/>
              </a:rPr>
              <a:t>: the ability to choose the best action to take in order to achieve a certain goal, given certain criteria to be optimized and the available resources; often only </a:t>
            </a:r>
            <a:r>
              <a:rPr lang="en-US" sz="4400" dirty="0">
                <a:solidFill>
                  <a:srgbClr val="FF2D64"/>
                </a:solidFill>
                <a:latin typeface="Helvetica Neue"/>
                <a:ea typeface="Calibri" panose="020F0502020204030204" pitchFamily="34" charset="0"/>
                <a:cs typeface="Times New Roman" panose="02020603050405020304" pitchFamily="18" charset="0"/>
              </a:rPr>
              <a:t>bounded rationality </a:t>
            </a:r>
            <a:r>
              <a:rPr lang="en-US" sz="4400" dirty="0">
                <a:solidFill>
                  <a:srgbClr val="0100C8"/>
                </a:solidFill>
                <a:latin typeface="Helvetica Neue"/>
                <a:ea typeface="Calibri" panose="020F0502020204030204" pitchFamily="34" charset="0"/>
                <a:cs typeface="Times New Roman" panose="02020603050405020304" pitchFamily="18" charset="0"/>
              </a:rPr>
              <a:t>is achieved.</a:t>
            </a:r>
          </a:p>
          <a:p>
            <a:pPr marL="571500" indent="-571500">
              <a:lnSpc>
                <a:spcPct val="107000"/>
              </a:lnSpc>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Rationality, although not the only ingredient of intelligence, it is a significant part of it.</a:t>
            </a:r>
          </a:p>
        </p:txBody>
      </p:sp>
      <p:sp>
        <p:nvSpPr>
          <p:cNvPr id="7" name="Text Placeholder 1">
            <a:extLst>
              <a:ext uri="{FF2B5EF4-FFF2-40B4-BE49-F238E27FC236}">
                <a16:creationId xmlns:a16="http://schemas.microsoft.com/office/drawing/2014/main" id="{9AFE98FE-D27E-427F-966A-236A582BB03D}"/>
              </a:ext>
            </a:extLst>
          </p:cNvPr>
          <p:cNvSpPr txBox="1">
            <a:spLocks/>
          </p:cNvSpPr>
          <p:nvPr/>
        </p:nvSpPr>
        <p:spPr>
          <a:xfrm>
            <a:off x="1276266" y="8664267"/>
            <a:ext cx="21590490" cy="1069626"/>
          </a:xfrm>
          <a:prstGeom prst="rect">
            <a:avLst/>
          </a:prstGeom>
          <a:solidFill>
            <a:srgbClr val="0000B0"/>
          </a:solidFill>
        </p:spPr>
        <p:txBody>
          <a:bodyPr lIns="365760" anchor="ctr">
            <a:no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5400" dirty="0"/>
              <a:t>Embedding </a:t>
            </a:r>
          </a:p>
        </p:txBody>
      </p:sp>
      <p:sp>
        <p:nvSpPr>
          <p:cNvPr id="9" name="TextBox 8">
            <a:extLst>
              <a:ext uri="{FF2B5EF4-FFF2-40B4-BE49-F238E27FC236}">
                <a16:creationId xmlns:a16="http://schemas.microsoft.com/office/drawing/2014/main" id="{8FE7DF63-6A9B-41C4-9A76-BEE82D0D6038}"/>
              </a:ext>
            </a:extLst>
          </p:cNvPr>
          <p:cNvSpPr txBox="1"/>
          <p:nvPr/>
        </p:nvSpPr>
        <p:spPr>
          <a:xfrm>
            <a:off x="1440756" y="10078091"/>
            <a:ext cx="21480829" cy="1488677"/>
          </a:xfrm>
          <a:prstGeom prst="rect">
            <a:avLst/>
          </a:prstGeom>
          <a:noFill/>
        </p:spPr>
        <p:txBody>
          <a:bodyPr wrap="square">
            <a:sp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latin typeface="Helvetica Neue"/>
                <a:ea typeface="Calibri" panose="020F0502020204030204" pitchFamily="34" charset="0"/>
                <a:cs typeface="Times New Roman" panose="02020603050405020304" pitchFamily="18" charset="0"/>
              </a:rPr>
              <a:t>Usually, AI systems are embedded as components of larger systems, rather than stand-alone systems</a:t>
            </a:r>
          </a:p>
        </p:txBody>
      </p:sp>
    </p:spTree>
    <p:extLst>
      <p:ext uri="{BB962C8B-B14F-4D97-AF65-F5344CB8AC3E}">
        <p14:creationId xmlns:p14="http://schemas.microsoft.com/office/powerpoint/2010/main" val="23098895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73385-2828-4512-8A45-43B773543368}"/>
              </a:ext>
            </a:extLst>
          </p:cNvPr>
          <p:cNvSpPr>
            <a:spLocks noGrp="1"/>
          </p:cNvSpPr>
          <p:nvPr>
            <p:ph type="body" sz="quarter" idx="24"/>
          </p:nvPr>
        </p:nvSpPr>
        <p:spPr>
          <a:xfrm>
            <a:off x="1331095" y="2100649"/>
            <a:ext cx="21590490" cy="1853513"/>
          </a:xfrm>
        </p:spPr>
        <p:txBody>
          <a:bodyPr>
            <a:noAutofit/>
          </a:bodyPr>
          <a:lstStyle/>
          <a:p>
            <a:r>
              <a:rPr lang="en-US" sz="5400" dirty="0"/>
              <a:t>Definition proposed by High-Level Expert Group</a:t>
            </a:r>
          </a:p>
        </p:txBody>
      </p:sp>
      <p:sp>
        <p:nvSpPr>
          <p:cNvPr id="6" name="Slide Number Placeholder 5">
            <a:extLst>
              <a:ext uri="{FF2B5EF4-FFF2-40B4-BE49-F238E27FC236}">
                <a16:creationId xmlns:a16="http://schemas.microsoft.com/office/drawing/2014/main" id="{C4F50556-A8DC-47D9-85A2-162C22D993B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66</a:t>
            </a:fld>
            <a:endParaRPr lang="bg-BG">
              <a:solidFill>
                <a:srgbClr val="000000"/>
              </a:solidFill>
            </a:endParaRPr>
          </a:p>
        </p:txBody>
      </p:sp>
      <p:sp>
        <p:nvSpPr>
          <p:cNvPr id="5" name="Text Placeholder 2">
            <a:extLst>
              <a:ext uri="{FF2B5EF4-FFF2-40B4-BE49-F238E27FC236}">
                <a16:creationId xmlns:a16="http://schemas.microsoft.com/office/drawing/2014/main" id="{B290AE35-3547-4C67-AB7F-7E56CAB5FDA7}"/>
              </a:ext>
            </a:extLst>
          </p:cNvPr>
          <p:cNvSpPr txBox="1">
            <a:spLocks/>
          </p:cNvSpPr>
          <p:nvPr/>
        </p:nvSpPr>
        <p:spPr>
          <a:xfrm>
            <a:off x="1331096" y="4247331"/>
            <a:ext cx="21590489" cy="310894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a:p>
        </p:txBody>
      </p:sp>
      <p:sp>
        <p:nvSpPr>
          <p:cNvPr id="8" name="TextBox 7">
            <a:extLst>
              <a:ext uri="{FF2B5EF4-FFF2-40B4-BE49-F238E27FC236}">
                <a16:creationId xmlns:a16="http://schemas.microsoft.com/office/drawing/2014/main" id="{6B80E007-B77A-4B2D-AD66-25DA5E73A6DE}"/>
              </a:ext>
            </a:extLst>
          </p:cNvPr>
          <p:cNvSpPr txBox="1"/>
          <p:nvPr/>
        </p:nvSpPr>
        <p:spPr>
          <a:xfrm>
            <a:off x="1331095" y="4454915"/>
            <a:ext cx="21480829" cy="5835636"/>
          </a:xfrm>
          <a:prstGeom prst="rect">
            <a:avLst/>
          </a:prstGeom>
          <a:noFill/>
        </p:spPr>
        <p:txBody>
          <a:bodyPr wrap="square">
            <a:sp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100C8"/>
                </a:solidFill>
                <a:effectLst/>
                <a:latin typeface="Arial" panose="020B0604020202020204" pitchFamily="34" charset="0"/>
              </a:rPr>
              <a:t>Artificial intelligence (AI) systems are software (and possibly also hardware) systems designed by humans that, given a complex goal, act in the physical or digital dimension by perceiving their environment through data acquisition, interpreting the collected structured or unstructured data, reasoning on the knowledge, or processing the information, derived from this data and deciding the best action(s) to take to achieve the given goal. AI systems can either use symbolic rules or learn a numeric model, and they can also adapt their behavior by analyzing how the environment is affected by their previous actions.</a:t>
            </a:r>
            <a:endParaRPr lang="en-US" sz="4400" dirty="0">
              <a:solidFill>
                <a:srgbClr val="0100C8"/>
              </a:solidFill>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482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002890" y="2833033"/>
            <a:ext cx="22969218" cy="7929702"/>
          </a:xfrm>
        </p:spPr>
        <p:txBody>
          <a:bodyPr/>
          <a:lstStyle/>
          <a:p>
            <a:r>
              <a:rPr lang="en-US" sz="6000" dirty="0"/>
              <a:t>Summary</a:t>
            </a:r>
          </a:p>
          <a:p>
            <a:pPr marL="685800" indent="-685800">
              <a:buFont typeface="Wingdings" panose="05000000000000000000" pitchFamily="2" charset="2"/>
              <a:buChar char="q"/>
            </a:pPr>
            <a:r>
              <a:rPr lang="en-US" sz="5400" dirty="0"/>
              <a:t> </a:t>
            </a:r>
            <a:r>
              <a:rPr lang="en-US" sz="5400" b="0" dirty="0"/>
              <a:t>Important landmarks in the history of AI</a:t>
            </a:r>
          </a:p>
          <a:p>
            <a:pPr marL="685800" indent="-685800">
              <a:buFont typeface="Wingdings" panose="05000000000000000000" pitchFamily="2" charset="2"/>
              <a:buChar char="q"/>
            </a:pPr>
            <a:r>
              <a:rPr lang="en-US" sz="5400" b="0" dirty="0"/>
              <a:t> Different meanings ascribed to the term “Artificial Intelligence”</a:t>
            </a:r>
          </a:p>
          <a:p>
            <a:pPr marL="685800" indent="-685800">
              <a:buFont typeface="Wingdings" panose="05000000000000000000" pitchFamily="2" charset="2"/>
              <a:buChar char="q"/>
            </a:pPr>
            <a:r>
              <a:rPr lang="en-US" sz="5400" b="0" dirty="0"/>
              <a:t> Alan Turing’s seminal thesis on computing machinery and his  </a:t>
            </a:r>
            <a:r>
              <a:rPr lang="en-US" sz="5400" b="0"/>
              <a:t>imitation game</a:t>
            </a:r>
            <a:endParaRPr lang="en-US" sz="5400" b="0" dirty="0"/>
          </a:p>
          <a:p>
            <a:pPr marL="685800" indent="-685800">
              <a:buFont typeface="Wingdings" panose="05000000000000000000" pitchFamily="2" charset="2"/>
              <a:buChar char="q"/>
            </a:pPr>
            <a:r>
              <a:rPr lang="en-US" sz="5400" b="0" dirty="0"/>
              <a:t>Allen Newell and Herbert Simon’s foundational work on symbols, search and the physical symbol system hypothesis</a:t>
            </a:r>
          </a:p>
          <a:p>
            <a:pPr marL="685800" indent="-685800">
              <a:buFont typeface="Wingdings" panose="05000000000000000000" pitchFamily="2" charset="2"/>
              <a:buChar char="q"/>
            </a:pPr>
            <a:r>
              <a:rPr lang="en-US" sz="5400" b="0" dirty="0"/>
              <a:t> Symbolic and connectionist AI</a:t>
            </a:r>
          </a:p>
          <a:p>
            <a:endParaRPr lang="en-US" sz="5400" dirty="0"/>
          </a:p>
        </p:txBody>
      </p:sp>
    </p:spTree>
    <p:extLst>
      <p:ext uri="{BB962C8B-B14F-4D97-AF65-F5344CB8AC3E}">
        <p14:creationId xmlns:p14="http://schemas.microsoft.com/office/powerpoint/2010/main" val="168119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7</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76266" y="2635698"/>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4000"/>
              <a:t>Scientific achievements that paved the way</a:t>
            </a:r>
            <a:endParaRPr lang="en-CY" sz="4000"/>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71098" y="4020620"/>
            <a:ext cx="12650691" cy="1283636"/>
          </a:xfrm>
          <a:ln>
            <a:solidFill>
              <a:schemeClr val="accent1">
                <a:shade val="50000"/>
              </a:schemeClr>
            </a:solidFill>
          </a:ln>
        </p:spPr>
        <p:txBody>
          <a:bodyPr/>
          <a:lstStyle/>
          <a:p>
            <a:pPr indent="-720000"/>
            <a:r>
              <a:rPr lang="en-US" sz="3200" b="1"/>
              <a:t>1763</a:t>
            </a:r>
            <a:r>
              <a:rPr lang="en-US" sz="3200"/>
              <a:t>: Thomas Bayes invented a framework for reasoning about the probability of events – </a:t>
            </a:r>
            <a:r>
              <a:rPr lang="en-US" sz="3200" b="1">
                <a:solidFill>
                  <a:srgbClr val="FF2D64"/>
                </a:solidFill>
              </a:rPr>
              <a:t>Bayesian inference</a:t>
            </a:r>
          </a:p>
          <a:p>
            <a:endParaRPr lang="en-US" sz="3200"/>
          </a:p>
          <a:p>
            <a:endParaRPr lang="en-US" sz="3200"/>
          </a:p>
        </p:txBody>
      </p:sp>
      <p:sp>
        <p:nvSpPr>
          <p:cNvPr id="5" name="Text Placeholder 1">
            <a:extLst>
              <a:ext uri="{FF2B5EF4-FFF2-40B4-BE49-F238E27FC236}">
                <a16:creationId xmlns:a16="http://schemas.microsoft.com/office/drawing/2014/main" id="{1647F9DC-D1B1-4B3A-879D-E20D986DC0DC}"/>
              </a:ext>
            </a:extLst>
          </p:cNvPr>
          <p:cNvSpPr txBox="1">
            <a:spLocks/>
          </p:cNvSpPr>
          <p:nvPr/>
        </p:nvSpPr>
        <p:spPr>
          <a:xfrm>
            <a:off x="10216065" y="5747087"/>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1854</a:t>
            </a:r>
            <a:r>
              <a:rPr lang="en-US" sz="3200" dirty="0"/>
              <a:t>: George Boole specified the representation of logic in equations – </a:t>
            </a:r>
            <a:r>
              <a:rPr lang="en-US" sz="3200" b="1" dirty="0">
                <a:solidFill>
                  <a:srgbClr val="FF2D64"/>
                </a:solidFill>
              </a:rPr>
              <a:t>Logical reasoning</a:t>
            </a:r>
          </a:p>
          <a:p>
            <a:endParaRPr lang="en-US" sz="3200" dirty="0"/>
          </a:p>
          <a:p>
            <a:endParaRPr lang="en-US" sz="3200" dirty="0"/>
          </a:p>
        </p:txBody>
      </p:sp>
      <p:sp>
        <p:nvSpPr>
          <p:cNvPr id="9" name="Text Placeholder 1">
            <a:extLst>
              <a:ext uri="{FF2B5EF4-FFF2-40B4-BE49-F238E27FC236}">
                <a16:creationId xmlns:a16="http://schemas.microsoft.com/office/drawing/2014/main" id="{F854289A-FF09-489B-BEF1-1E4A0D5989B4}"/>
              </a:ext>
            </a:extLst>
          </p:cNvPr>
          <p:cNvSpPr txBox="1">
            <a:spLocks/>
          </p:cNvSpPr>
          <p:nvPr/>
        </p:nvSpPr>
        <p:spPr>
          <a:xfrm>
            <a:off x="1271099" y="7473555"/>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1935</a:t>
            </a:r>
            <a:r>
              <a:rPr lang="en-US" sz="3200"/>
              <a:t>: </a:t>
            </a:r>
            <a:r>
              <a:rPr lang="en-US" sz="3200">
                <a:solidFill>
                  <a:srgbClr val="0100C8"/>
                </a:solidFill>
              </a:rPr>
              <a:t>Alan Turing conceived the </a:t>
            </a:r>
            <a:r>
              <a:rPr lang="en-US" sz="3200" b="1">
                <a:solidFill>
                  <a:srgbClr val="FF2D64"/>
                </a:solidFill>
              </a:rPr>
              <a:t>principle of the modern computer </a:t>
            </a:r>
            <a:r>
              <a:rPr lang="en-US" sz="3200">
                <a:solidFill>
                  <a:srgbClr val="0100C8"/>
                </a:solidFill>
              </a:rPr>
              <a:t>that could also learn from experience by altering its own instructions</a:t>
            </a:r>
            <a:endParaRPr lang="en-US" sz="3200" b="1">
              <a:solidFill>
                <a:srgbClr val="FF2D64"/>
              </a:solidFill>
            </a:endParaRPr>
          </a:p>
          <a:p>
            <a:endParaRPr lang="en-US" sz="3200"/>
          </a:p>
          <a:p>
            <a:endParaRPr lang="en-US" sz="3200"/>
          </a:p>
        </p:txBody>
      </p:sp>
      <p:sp>
        <p:nvSpPr>
          <p:cNvPr id="10" name="Text Placeholder 1">
            <a:extLst>
              <a:ext uri="{FF2B5EF4-FFF2-40B4-BE49-F238E27FC236}">
                <a16:creationId xmlns:a16="http://schemas.microsoft.com/office/drawing/2014/main" id="{8D553FFD-7346-4945-9867-B53AD374C6A4}"/>
              </a:ext>
            </a:extLst>
          </p:cNvPr>
          <p:cNvSpPr txBox="1">
            <a:spLocks/>
          </p:cNvSpPr>
          <p:nvPr/>
        </p:nvSpPr>
        <p:spPr>
          <a:xfrm>
            <a:off x="10216065" y="9200022"/>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1943</a:t>
            </a:r>
            <a:r>
              <a:rPr lang="en-US" sz="3200"/>
              <a:t>:  As a leading cryptanalyst, Turing led efforts to create the </a:t>
            </a:r>
            <a:r>
              <a:rPr lang="en-US" sz="3200" b="1">
                <a:solidFill>
                  <a:srgbClr val="FF2D64"/>
                </a:solidFill>
              </a:rPr>
              <a:t>first fully functioning digital computer</a:t>
            </a:r>
            <a:r>
              <a:rPr lang="en-US" sz="3200"/>
              <a:t>, named Colossus</a:t>
            </a:r>
            <a:endParaRPr lang="en-US" sz="3200" b="1">
              <a:solidFill>
                <a:srgbClr val="FF2D64"/>
              </a:solidFill>
            </a:endParaRPr>
          </a:p>
          <a:p>
            <a:endParaRPr lang="en-US" sz="3200"/>
          </a:p>
          <a:p>
            <a:endParaRPr lang="en-US" sz="3200"/>
          </a:p>
        </p:txBody>
      </p:sp>
      <p:sp>
        <p:nvSpPr>
          <p:cNvPr id="12" name="Text Placeholder 1">
            <a:extLst>
              <a:ext uri="{FF2B5EF4-FFF2-40B4-BE49-F238E27FC236}">
                <a16:creationId xmlns:a16="http://schemas.microsoft.com/office/drawing/2014/main" id="{6EF3F05C-C13F-4EA8-9C75-4006FE5005CC}"/>
              </a:ext>
            </a:extLst>
          </p:cNvPr>
          <p:cNvSpPr txBox="1">
            <a:spLocks/>
          </p:cNvSpPr>
          <p:nvPr/>
        </p:nvSpPr>
        <p:spPr>
          <a:xfrm>
            <a:off x="1271097" y="10854717"/>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1945</a:t>
            </a:r>
            <a:r>
              <a:rPr lang="en-US" sz="3200"/>
              <a:t>: </a:t>
            </a:r>
            <a:r>
              <a:rPr lang="en-US" sz="3200" b="1">
                <a:solidFill>
                  <a:srgbClr val="FF2D64"/>
                </a:solidFill>
              </a:rPr>
              <a:t>ENIAC </a:t>
            </a:r>
            <a:r>
              <a:rPr lang="en-US" sz="3200">
                <a:solidFill>
                  <a:srgbClr val="0100C8"/>
                </a:solidFill>
              </a:rPr>
              <a:t>the first electronic general-purpose computer was built</a:t>
            </a:r>
            <a:endParaRPr lang="en-US" sz="3200" b="1">
              <a:solidFill>
                <a:srgbClr val="FF2D64"/>
              </a:solidFill>
            </a:endParaRPr>
          </a:p>
          <a:p>
            <a:endParaRPr lang="en-US" sz="3200"/>
          </a:p>
          <a:p>
            <a:endParaRPr lang="en-US" sz="3200"/>
          </a:p>
        </p:txBody>
      </p:sp>
    </p:spTree>
    <p:extLst>
      <p:ext uri="{BB962C8B-B14F-4D97-AF65-F5344CB8AC3E}">
        <p14:creationId xmlns:p14="http://schemas.microsoft.com/office/powerpoint/2010/main" val="9721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8</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76266" y="2635698"/>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4000"/>
              <a:t>Scientific achievements that paved the way</a:t>
            </a:r>
            <a:endParaRPr lang="en-CY" sz="4000"/>
          </a:p>
        </p:txBody>
      </p:sp>
      <p:sp>
        <p:nvSpPr>
          <p:cNvPr id="10" name="Text Placeholder 1">
            <a:extLst>
              <a:ext uri="{FF2B5EF4-FFF2-40B4-BE49-F238E27FC236}">
                <a16:creationId xmlns:a16="http://schemas.microsoft.com/office/drawing/2014/main" id="{8D553FFD-7346-4945-9867-B53AD374C6A4}"/>
              </a:ext>
            </a:extLst>
          </p:cNvPr>
          <p:cNvSpPr txBox="1">
            <a:spLocks/>
          </p:cNvSpPr>
          <p:nvPr/>
        </p:nvSpPr>
        <p:spPr>
          <a:xfrm>
            <a:off x="1276265" y="3959463"/>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1949</a:t>
            </a:r>
            <a:r>
              <a:rPr lang="en-US" sz="3200"/>
              <a:t>:  Claude Shannon developed the first computer </a:t>
            </a:r>
            <a:r>
              <a:rPr lang="en-US" sz="3200" b="1">
                <a:solidFill>
                  <a:srgbClr val="FF2D64"/>
                </a:solidFill>
              </a:rPr>
              <a:t>chess playing </a:t>
            </a:r>
            <a:r>
              <a:rPr lang="en-US" sz="3200"/>
              <a:t>program</a:t>
            </a:r>
            <a:endParaRPr lang="en-US" sz="3200" b="1">
              <a:solidFill>
                <a:srgbClr val="FF2D64"/>
              </a:solidFill>
            </a:endParaRPr>
          </a:p>
          <a:p>
            <a:endParaRPr lang="en-US" sz="3200"/>
          </a:p>
          <a:p>
            <a:endParaRPr lang="en-US" sz="3200"/>
          </a:p>
        </p:txBody>
      </p:sp>
      <p:sp>
        <p:nvSpPr>
          <p:cNvPr id="11" name="Text Placeholder 1">
            <a:extLst>
              <a:ext uri="{FF2B5EF4-FFF2-40B4-BE49-F238E27FC236}">
                <a16:creationId xmlns:a16="http://schemas.microsoft.com/office/drawing/2014/main" id="{BBD24AE9-F4BD-4C92-949B-0CCD24DD0A26}"/>
              </a:ext>
            </a:extLst>
          </p:cNvPr>
          <p:cNvSpPr txBox="1">
            <a:spLocks/>
          </p:cNvSpPr>
          <p:nvPr/>
        </p:nvSpPr>
        <p:spPr>
          <a:xfrm>
            <a:off x="1276265" y="7253251"/>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1952</a:t>
            </a:r>
            <a:r>
              <a:rPr lang="en-US" sz="3200"/>
              <a:t>: Arthur Samuel developed the first computer </a:t>
            </a:r>
            <a:r>
              <a:rPr lang="en-US" sz="3200" b="1">
                <a:solidFill>
                  <a:srgbClr val="FF2D64"/>
                </a:solidFill>
              </a:rPr>
              <a:t>checkers program </a:t>
            </a:r>
            <a:r>
              <a:rPr lang="en-US" sz="3200"/>
              <a:t>– early demonstration of machine learning</a:t>
            </a:r>
            <a:endParaRPr lang="en-US" sz="3200" b="1">
              <a:solidFill>
                <a:srgbClr val="FF2D64"/>
              </a:solidFill>
            </a:endParaRPr>
          </a:p>
          <a:p>
            <a:endParaRPr lang="en-US" sz="3200"/>
          </a:p>
          <a:p>
            <a:endParaRPr lang="en-US" sz="3200"/>
          </a:p>
        </p:txBody>
      </p:sp>
      <p:sp>
        <p:nvSpPr>
          <p:cNvPr id="12" name="Text Placeholder 1">
            <a:extLst>
              <a:ext uri="{FF2B5EF4-FFF2-40B4-BE49-F238E27FC236}">
                <a16:creationId xmlns:a16="http://schemas.microsoft.com/office/drawing/2014/main" id="{F58E6264-62C4-4863-99DC-D7DEC19981F1}"/>
              </a:ext>
            </a:extLst>
          </p:cNvPr>
          <p:cNvSpPr txBox="1">
            <a:spLocks/>
          </p:cNvSpPr>
          <p:nvPr/>
        </p:nvSpPr>
        <p:spPr>
          <a:xfrm>
            <a:off x="10216065" y="5606357"/>
            <a:ext cx="12650691" cy="1283636"/>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1950</a:t>
            </a:r>
            <a:r>
              <a:rPr lang="en-US" sz="3200"/>
              <a:t>: Turing proposed a test for machine intelligence – the </a:t>
            </a:r>
            <a:r>
              <a:rPr lang="en-US" sz="3200" b="1">
                <a:solidFill>
                  <a:srgbClr val="FF2D64"/>
                </a:solidFill>
              </a:rPr>
              <a:t>imitation game</a:t>
            </a:r>
          </a:p>
          <a:p>
            <a:endParaRPr lang="en-US" sz="3200"/>
          </a:p>
          <a:p>
            <a:endParaRPr lang="en-US" sz="3200"/>
          </a:p>
        </p:txBody>
      </p:sp>
      <p:sp>
        <p:nvSpPr>
          <p:cNvPr id="13" name="Text Placeholder 1">
            <a:extLst>
              <a:ext uri="{FF2B5EF4-FFF2-40B4-BE49-F238E27FC236}">
                <a16:creationId xmlns:a16="http://schemas.microsoft.com/office/drawing/2014/main" id="{28FB1AEB-82BA-47E3-9CDA-F1D00DC1E5B3}"/>
              </a:ext>
            </a:extLst>
          </p:cNvPr>
          <p:cNvSpPr txBox="1">
            <a:spLocks/>
          </p:cNvSpPr>
          <p:nvPr/>
        </p:nvSpPr>
        <p:spPr>
          <a:xfrm>
            <a:off x="10216064" y="8900145"/>
            <a:ext cx="12650691" cy="1646894"/>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dirty="0"/>
              <a:t>1955</a:t>
            </a:r>
            <a:r>
              <a:rPr lang="en-US" sz="3200" dirty="0"/>
              <a:t>: Allen Newell developed the first program </a:t>
            </a:r>
            <a:r>
              <a:rPr lang="en-US" sz="3200" b="1" dirty="0">
                <a:solidFill>
                  <a:srgbClr val="FF2D64"/>
                </a:solidFill>
              </a:rPr>
              <a:t>to mimic human problem solving </a:t>
            </a:r>
            <a:r>
              <a:rPr lang="en-US" sz="3200" b="1" dirty="0">
                <a:solidFill>
                  <a:srgbClr val="0100C8"/>
                </a:solidFill>
              </a:rPr>
              <a:t>– </a:t>
            </a:r>
            <a:r>
              <a:rPr lang="en-US" sz="3200" dirty="0">
                <a:solidFill>
                  <a:srgbClr val="0100C8"/>
                </a:solidFill>
              </a:rPr>
              <a:t>together with Herbert Simon they started working on the </a:t>
            </a:r>
            <a:r>
              <a:rPr lang="en-US" sz="3200" b="1" dirty="0">
                <a:solidFill>
                  <a:srgbClr val="FF2D64"/>
                </a:solidFill>
              </a:rPr>
              <a:t>Logic Theorist </a:t>
            </a:r>
          </a:p>
          <a:p>
            <a:endParaRPr lang="en-US" sz="3200" dirty="0"/>
          </a:p>
          <a:p>
            <a:endParaRPr lang="en-US" sz="3200" dirty="0"/>
          </a:p>
        </p:txBody>
      </p:sp>
      <p:sp>
        <p:nvSpPr>
          <p:cNvPr id="14" name="Text Placeholder 1">
            <a:extLst>
              <a:ext uri="{FF2B5EF4-FFF2-40B4-BE49-F238E27FC236}">
                <a16:creationId xmlns:a16="http://schemas.microsoft.com/office/drawing/2014/main" id="{3FE9D8E4-D901-46AE-A608-A5AF4D52E86D}"/>
              </a:ext>
            </a:extLst>
          </p:cNvPr>
          <p:cNvSpPr txBox="1">
            <a:spLocks/>
          </p:cNvSpPr>
          <p:nvPr/>
        </p:nvSpPr>
        <p:spPr>
          <a:xfrm>
            <a:off x="1276265" y="10735260"/>
            <a:ext cx="12650691" cy="1521461"/>
          </a:xfrm>
          <a:prstGeom prst="rect">
            <a:avLst/>
          </a:prstGeom>
          <a:ln>
            <a:solidFill>
              <a:schemeClr val="accent1">
                <a:shade val="50000"/>
              </a:schemeClr>
            </a:solidFill>
          </a:ln>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720000"/>
            <a:r>
              <a:rPr lang="en-US" sz="3200" b="1"/>
              <a:t>1956</a:t>
            </a:r>
            <a:r>
              <a:rPr lang="en-US" sz="3200"/>
              <a:t>: Over the Xmas holiday Herbert Simon and Allen Newell invented a </a:t>
            </a:r>
            <a:r>
              <a:rPr lang="en-US" sz="3200" b="1">
                <a:solidFill>
                  <a:srgbClr val="FF2D64"/>
                </a:solidFill>
              </a:rPr>
              <a:t>thinking machine </a:t>
            </a:r>
            <a:r>
              <a:rPr lang="en-US" sz="3200"/>
              <a:t>– Simon earned in 1978 a Nobel prize for his pioneering work on </a:t>
            </a:r>
            <a:r>
              <a:rPr lang="en-US" sz="3200" b="1">
                <a:solidFill>
                  <a:srgbClr val="FF2D64"/>
                </a:solidFill>
              </a:rPr>
              <a:t>heuristic problem solving</a:t>
            </a:r>
          </a:p>
          <a:p>
            <a:endParaRPr lang="en-US" sz="3200"/>
          </a:p>
          <a:p>
            <a:endParaRPr lang="en-US" sz="3200"/>
          </a:p>
        </p:txBody>
      </p:sp>
    </p:spTree>
    <p:extLst>
      <p:ext uri="{BB962C8B-B14F-4D97-AF65-F5344CB8AC3E}">
        <p14:creationId xmlns:p14="http://schemas.microsoft.com/office/powerpoint/2010/main" val="4813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a:xfrm>
            <a:off x="1396754" y="2177708"/>
            <a:ext cx="21590491" cy="1712308"/>
          </a:xfrm>
        </p:spPr>
        <p:txBody>
          <a:bodyPr>
            <a:normAutofit fontScale="92500" lnSpcReduction="20000"/>
          </a:bodyPr>
          <a:lstStyle/>
          <a:p>
            <a:endParaRPr lang="en-US"/>
          </a:p>
          <a:p>
            <a:r>
              <a:rPr lang="en-US" sz="4000"/>
              <a:t>August 1955: A Proposal for the Dartmouth Summer Project on Artificial Intelligence</a:t>
            </a:r>
          </a:p>
          <a:p>
            <a:r>
              <a:rPr lang="en-US">
                <a:hlinkClick r:id="rId2">
                  <a:extLst>
                    <a:ext uri="{A12FA001-AC4F-418D-AE19-62706E023703}">
                      <ahyp:hlinkClr xmlns:ahyp="http://schemas.microsoft.com/office/drawing/2018/hyperlinkcolor" val="tx"/>
                    </a:ext>
                  </a:extLst>
                </a:hlinkClick>
              </a:rPr>
              <a:t>http://jmc.stanford.edu/articles/dartmouth/dartmouth.pdf</a:t>
            </a:r>
            <a:endParaRPr lang="en-US"/>
          </a:p>
          <a:p>
            <a:endParaRPr lang="en-US"/>
          </a:p>
        </p:txBody>
      </p:sp>
      <p:sp>
        <p:nvSpPr>
          <p:cNvPr id="5" name="Text Placeholder 4"/>
          <p:cNvSpPr>
            <a:spLocks noGrp="1"/>
          </p:cNvSpPr>
          <p:nvPr>
            <p:ph type="body" sz="quarter" idx="25"/>
          </p:nvPr>
        </p:nvSpPr>
        <p:spPr>
          <a:xfrm>
            <a:off x="1276266" y="4159054"/>
            <a:ext cx="21590490" cy="1138061"/>
          </a:xfrm>
        </p:spPr>
        <p:txBody>
          <a:bodyPr>
            <a:normAutofit/>
          </a:bodyPr>
          <a:lstStyle/>
          <a:p>
            <a:r>
              <a:rPr lang="en-US" sz="3200"/>
              <a:t>Submitted to the Rockefeller Foundation, that accepted to fund the project in the summer of 1956</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9</a:t>
            </a:fld>
            <a:endParaRPr lang="bg-BG">
              <a:solidFill>
                <a:srgbClr val="000000"/>
              </a:solidFill>
            </a:endParaRPr>
          </a:p>
        </p:txBody>
      </p:sp>
      <p:pic>
        <p:nvPicPr>
          <p:cNvPr id="8" name="Picture 7">
            <a:extLst>
              <a:ext uri="{FF2B5EF4-FFF2-40B4-BE49-F238E27FC236}">
                <a16:creationId xmlns:a16="http://schemas.microsoft.com/office/drawing/2014/main" id="{D0091CB4-465D-4685-AC3A-4D090771625C}"/>
              </a:ext>
            </a:extLst>
          </p:cNvPr>
          <p:cNvPicPr>
            <a:picLocks noChangeAspect="1"/>
          </p:cNvPicPr>
          <p:nvPr/>
        </p:nvPicPr>
        <p:blipFill>
          <a:blip r:embed="rId3"/>
          <a:stretch>
            <a:fillRect/>
          </a:stretch>
        </p:blipFill>
        <p:spPr>
          <a:xfrm>
            <a:off x="3150955" y="7132716"/>
            <a:ext cx="15811500" cy="3476625"/>
          </a:xfrm>
          <a:prstGeom prst="rect">
            <a:avLst/>
          </a:prstGeom>
        </p:spPr>
      </p:pic>
      <p:sp>
        <p:nvSpPr>
          <p:cNvPr id="9" name="Text Placeholder 4">
            <a:extLst>
              <a:ext uri="{FF2B5EF4-FFF2-40B4-BE49-F238E27FC236}">
                <a16:creationId xmlns:a16="http://schemas.microsoft.com/office/drawing/2014/main" id="{685206E3-00CB-4F29-9433-B53D489110B0}"/>
              </a:ext>
            </a:extLst>
          </p:cNvPr>
          <p:cNvSpPr txBox="1">
            <a:spLocks/>
          </p:cNvSpPr>
          <p:nvPr/>
        </p:nvSpPr>
        <p:spPr>
          <a:xfrm>
            <a:off x="1276266" y="5376847"/>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000"/>
              <a:t>Proposers: John McCarthy,  Marvin Minsky, Nathaniel Rochester and Claude Shannon</a:t>
            </a:r>
          </a:p>
        </p:txBody>
      </p:sp>
    </p:spTree>
    <p:extLst>
      <p:ext uri="{BB962C8B-B14F-4D97-AF65-F5344CB8AC3E}">
        <p14:creationId xmlns:p14="http://schemas.microsoft.com/office/powerpoint/2010/main" val="13765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3915</TotalTime>
  <Words>4931</Words>
  <Application>Microsoft Office PowerPoint</Application>
  <PresentationFormat>Custom</PresentationFormat>
  <Paragraphs>453</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Courier New</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Elpida Keravnou</cp:lastModifiedBy>
  <cp:revision>104</cp:revision>
  <dcterms:created xsi:type="dcterms:W3CDTF">2021-06-27T10:17:46Z</dcterms:created>
  <dcterms:modified xsi:type="dcterms:W3CDTF">2022-09-06T06:58:30Z</dcterms:modified>
</cp:coreProperties>
</file>