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56"/>
  </p:notesMasterIdLst>
  <p:handoutMasterIdLst>
    <p:handoutMasterId r:id="rId57"/>
  </p:handoutMasterIdLst>
  <p:sldIdLst>
    <p:sldId id="256" r:id="rId2"/>
    <p:sldId id="262" r:id="rId3"/>
    <p:sldId id="263" r:id="rId4"/>
    <p:sldId id="264" r:id="rId5"/>
    <p:sldId id="265" r:id="rId6"/>
    <p:sldId id="273" r:id="rId7"/>
    <p:sldId id="275" r:id="rId8"/>
    <p:sldId id="277" r:id="rId9"/>
    <p:sldId id="276" r:id="rId10"/>
    <p:sldId id="278" r:id="rId11"/>
    <p:sldId id="279" r:id="rId12"/>
    <p:sldId id="267" r:id="rId13"/>
    <p:sldId id="280" r:id="rId14"/>
    <p:sldId id="281" r:id="rId15"/>
    <p:sldId id="282" r:id="rId16"/>
    <p:sldId id="283" r:id="rId17"/>
    <p:sldId id="287" r:id="rId18"/>
    <p:sldId id="288" r:id="rId19"/>
    <p:sldId id="284" r:id="rId20"/>
    <p:sldId id="285" r:id="rId21"/>
    <p:sldId id="286" r:id="rId22"/>
    <p:sldId id="289" r:id="rId23"/>
    <p:sldId id="290" r:id="rId24"/>
    <p:sldId id="291" r:id="rId25"/>
    <p:sldId id="292" r:id="rId26"/>
    <p:sldId id="293" r:id="rId27"/>
    <p:sldId id="294" r:id="rId28"/>
    <p:sldId id="295" r:id="rId29"/>
    <p:sldId id="296" r:id="rId30"/>
    <p:sldId id="297" r:id="rId31"/>
    <p:sldId id="298" r:id="rId32"/>
    <p:sldId id="301" r:id="rId33"/>
    <p:sldId id="299" r:id="rId34"/>
    <p:sldId id="274" r:id="rId35"/>
    <p:sldId id="302" r:id="rId36"/>
    <p:sldId id="303" r:id="rId37"/>
    <p:sldId id="304" r:id="rId38"/>
    <p:sldId id="305" r:id="rId39"/>
    <p:sldId id="306" r:id="rId40"/>
    <p:sldId id="269" r:id="rId41"/>
    <p:sldId id="307" r:id="rId42"/>
    <p:sldId id="308" r:id="rId43"/>
    <p:sldId id="309" r:id="rId44"/>
    <p:sldId id="310" r:id="rId45"/>
    <p:sldId id="311" r:id="rId46"/>
    <p:sldId id="312" r:id="rId47"/>
    <p:sldId id="314" r:id="rId48"/>
    <p:sldId id="313" r:id="rId49"/>
    <p:sldId id="315" r:id="rId50"/>
    <p:sldId id="316" r:id="rId51"/>
    <p:sldId id="317" r:id="rId52"/>
    <p:sldId id="318" r:id="rId53"/>
    <p:sldId id="319" r:id="rId54"/>
    <p:sldId id="261" r:id="rId55"/>
  </p:sldIdLst>
  <p:sldSz cx="24384000" cy="13716000"/>
  <p:notesSz cx="6858000" cy="9144000"/>
  <p:defaultTextStyle>
    <a:defPPr>
      <a:defRPr lang="bg-BG"/>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D64"/>
    <a:srgbClr val="0100C8"/>
    <a:srgbClr val="0000B0"/>
    <a:srgbClr val="0000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32" d="100"/>
          <a:sy n="32" d="100"/>
        </p:scale>
        <p:origin x="729" y="60"/>
      </p:cViewPr>
      <p:guideLst>
        <p:guide orient="horz" pos="4320"/>
        <p:guide pos="7680"/>
      </p:guideLst>
    </p:cSldViewPr>
  </p:slideViewPr>
  <p:notesTextViewPr>
    <p:cViewPr>
      <p:scale>
        <a:sx n="1" d="1"/>
        <a:sy n="1" d="1"/>
      </p:scale>
      <p:origin x="0" y="0"/>
    </p:cViewPr>
  </p:notesTextViewPr>
  <p:sorterViewPr>
    <p:cViewPr>
      <p:scale>
        <a:sx n="158" d="100"/>
        <a:sy n="158" d="100"/>
      </p:scale>
      <p:origin x="0" y="-4986"/>
    </p:cViewPr>
  </p:sorterViewPr>
  <p:notesViewPr>
    <p:cSldViewPr snapToGrid="0">
      <p:cViewPr varScale="1">
        <p:scale>
          <a:sx n="67" d="100"/>
          <a:sy n="67" d="100"/>
        </p:scale>
        <p:origin x="3120" y="7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6B0F28D-45F5-4A29-B270-D2DAE0255279}" type="datetimeFigureOut">
              <a:rPr lang="en-US" smtClean="0"/>
              <a:t>9/10/2022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70237A2-49EC-40F2-A331-12A168298958}" type="slidenum">
              <a:rPr lang="en-US" smtClean="0"/>
              <a:t>‹#›</a:t>
            </a:fld>
            <a:endParaRPr lang="en-US"/>
          </a:p>
        </p:txBody>
      </p:sp>
    </p:spTree>
    <p:extLst>
      <p:ext uri="{BB962C8B-B14F-4D97-AF65-F5344CB8AC3E}">
        <p14:creationId xmlns:p14="http://schemas.microsoft.com/office/powerpoint/2010/main" val="34358451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bg-B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1CE506-2B29-4F6F-9F8A-36F280EE95DD}" type="datetimeFigureOut">
              <a:rPr lang="bg-BG" smtClean="0"/>
              <a:t>10.9.2022 г.</a:t>
            </a:fld>
            <a:endParaRPr lang="bg-B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bg-B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bg-B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55F51D-27DF-4E3A-AE07-DCE3D1AD7219}" type="slidenum">
              <a:rPr lang="bg-BG" smtClean="0"/>
              <a:t>‹#›</a:t>
            </a:fld>
            <a:endParaRPr lang="bg-BG"/>
          </a:p>
        </p:txBody>
      </p:sp>
    </p:spTree>
    <p:extLst>
      <p:ext uri="{BB962C8B-B14F-4D97-AF65-F5344CB8AC3E}">
        <p14:creationId xmlns:p14="http://schemas.microsoft.com/office/powerpoint/2010/main" val="2210666718"/>
      </p:ext>
    </p:extLst>
  </p:cSld>
  <p:clrMap bg1="lt1" tx1="dk1" bg2="lt2" tx2="dk2" accent1="accent1" accent2="accent2" accent3="accent3" accent4="accent4" accent5="accent5" accent6="accent6" hlink="hlink" folHlink="folHlink"/>
  <p:notesStyle>
    <a:lvl1pPr marL="0" algn="l" defTabSz="1828800" rtl="0" eaLnBrk="1" latinLnBrk="0" hangingPunct="1">
      <a:defRPr sz="2400" kern="1200">
        <a:solidFill>
          <a:schemeClr val="tx1"/>
        </a:solidFill>
        <a:latin typeface="+mn-lt"/>
        <a:ea typeface="+mn-ea"/>
        <a:cs typeface="+mn-cs"/>
      </a:defRPr>
    </a:lvl1pPr>
    <a:lvl2pPr marL="914400" algn="l" defTabSz="1828800" rtl="0" eaLnBrk="1" latinLnBrk="0" hangingPunct="1">
      <a:defRPr sz="2400" kern="1200">
        <a:solidFill>
          <a:schemeClr val="tx1"/>
        </a:solidFill>
        <a:latin typeface="+mn-lt"/>
        <a:ea typeface="+mn-ea"/>
        <a:cs typeface="+mn-cs"/>
      </a:defRPr>
    </a:lvl2pPr>
    <a:lvl3pPr marL="1828800" algn="l" defTabSz="1828800" rtl="0" eaLnBrk="1" latinLnBrk="0" hangingPunct="1">
      <a:defRPr sz="2400" kern="1200">
        <a:solidFill>
          <a:schemeClr val="tx1"/>
        </a:solidFill>
        <a:latin typeface="+mn-lt"/>
        <a:ea typeface="+mn-ea"/>
        <a:cs typeface="+mn-cs"/>
      </a:defRPr>
    </a:lvl3pPr>
    <a:lvl4pPr marL="2743200" algn="l" defTabSz="1828800" rtl="0" eaLnBrk="1" latinLnBrk="0" hangingPunct="1">
      <a:defRPr sz="2400" kern="1200">
        <a:solidFill>
          <a:schemeClr val="tx1"/>
        </a:solidFill>
        <a:latin typeface="+mn-lt"/>
        <a:ea typeface="+mn-ea"/>
        <a:cs typeface="+mn-cs"/>
      </a:defRPr>
    </a:lvl4pPr>
    <a:lvl5pPr marL="3657600" algn="l" defTabSz="1828800" rtl="0" eaLnBrk="1" latinLnBrk="0" hangingPunct="1">
      <a:defRPr sz="2400" kern="1200">
        <a:solidFill>
          <a:schemeClr val="tx1"/>
        </a:solidFill>
        <a:latin typeface="+mn-lt"/>
        <a:ea typeface="+mn-ea"/>
        <a:cs typeface="+mn-cs"/>
      </a:defRPr>
    </a:lvl5pPr>
    <a:lvl6pPr marL="4572000" algn="l" defTabSz="1828800" rtl="0" eaLnBrk="1" latinLnBrk="0" hangingPunct="1">
      <a:defRPr sz="2400" kern="1200">
        <a:solidFill>
          <a:schemeClr val="tx1"/>
        </a:solidFill>
        <a:latin typeface="+mn-lt"/>
        <a:ea typeface="+mn-ea"/>
        <a:cs typeface="+mn-cs"/>
      </a:defRPr>
    </a:lvl6pPr>
    <a:lvl7pPr marL="5486400" algn="l" defTabSz="1828800" rtl="0" eaLnBrk="1" latinLnBrk="0" hangingPunct="1">
      <a:defRPr sz="2400" kern="1200">
        <a:solidFill>
          <a:schemeClr val="tx1"/>
        </a:solidFill>
        <a:latin typeface="+mn-lt"/>
        <a:ea typeface="+mn-ea"/>
        <a:cs typeface="+mn-cs"/>
      </a:defRPr>
    </a:lvl7pPr>
    <a:lvl8pPr marL="6400800" algn="l" defTabSz="1828800" rtl="0" eaLnBrk="1" latinLnBrk="0" hangingPunct="1">
      <a:defRPr sz="2400" kern="1200">
        <a:solidFill>
          <a:schemeClr val="tx1"/>
        </a:solidFill>
        <a:latin typeface="+mn-lt"/>
        <a:ea typeface="+mn-ea"/>
        <a:cs typeface="+mn-cs"/>
      </a:defRPr>
    </a:lvl8pPr>
    <a:lvl9pPr marL="7315200" algn="l" defTabSz="1828800" rtl="0" eaLnBrk="1" latinLnBrk="0" hangingPunct="1">
      <a:defRPr sz="2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rgbClr val="0000B0"/>
        </a:solidFill>
        <a:effectLst/>
      </p:bgPr>
    </p:bg>
    <p:spTree>
      <p:nvGrpSpPr>
        <p:cNvPr id="1" name=""/>
        <p:cNvGrpSpPr/>
        <p:nvPr/>
      </p:nvGrpSpPr>
      <p:grpSpPr>
        <a:xfrm>
          <a:off x="0" y="0"/>
          <a:ext cx="0" cy="0"/>
          <a:chOff x="0" y="0"/>
          <a:chExt cx="0" cy="0"/>
        </a:xfrm>
      </p:grpSpPr>
      <p:sp>
        <p:nvSpPr>
          <p:cNvPr id="19" name="Text Placeholder 2">
            <a:extLst>
              <a:ext uri="{FF2B5EF4-FFF2-40B4-BE49-F238E27FC236}">
                <a16:creationId xmlns:a16="http://schemas.microsoft.com/office/drawing/2014/main" id="{C4620EE8-4506-F748-BA2F-9F7D7888F37E}"/>
              </a:ext>
            </a:extLst>
          </p:cNvPr>
          <p:cNvSpPr>
            <a:spLocks noGrp="1"/>
          </p:cNvSpPr>
          <p:nvPr>
            <p:ph type="body" sz="quarter" idx="16" hasCustomPrompt="1"/>
          </p:nvPr>
        </p:nvSpPr>
        <p:spPr>
          <a:xfrm>
            <a:off x="1287095" y="3595918"/>
            <a:ext cx="21590490" cy="1146758"/>
          </a:xfrm>
          <a:prstGeom prst="rect">
            <a:avLst/>
          </a:prstGeom>
        </p:spPr>
        <p:txBody>
          <a:bodyPr>
            <a:normAutofit/>
          </a:bodyPr>
          <a:lstStyle>
            <a:lvl1pPr marL="0" indent="0">
              <a:buNone/>
              <a:defRPr sz="6000">
                <a:solidFill>
                  <a:schemeClr val="bg1"/>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a:t>Insert University Name</a:t>
            </a:r>
            <a:endParaRPr lang="x-none" dirty="0"/>
          </a:p>
        </p:txBody>
      </p:sp>
      <p:sp>
        <p:nvSpPr>
          <p:cNvPr id="22" name="Text Placeholder 14">
            <a:extLst>
              <a:ext uri="{FF2B5EF4-FFF2-40B4-BE49-F238E27FC236}">
                <a16:creationId xmlns:a16="http://schemas.microsoft.com/office/drawing/2014/main" id="{B917EA4C-AF1A-F844-9E6F-5DF8EB2EDBC3}"/>
              </a:ext>
            </a:extLst>
          </p:cNvPr>
          <p:cNvSpPr>
            <a:spLocks noGrp="1"/>
          </p:cNvSpPr>
          <p:nvPr>
            <p:ph type="body" sz="quarter" idx="19" hasCustomPrompt="1"/>
          </p:nvPr>
        </p:nvSpPr>
        <p:spPr>
          <a:xfrm>
            <a:off x="1287095" y="10603155"/>
            <a:ext cx="5470525" cy="527387"/>
          </a:xfrm>
          <a:prstGeom prst="rect">
            <a:avLst/>
          </a:prstGeom>
        </p:spPr>
        <p:txBody>
          <a:bodyPr/>
          <a:lstStyle>
            <a:lvl1pPr marL="0" indent="0">
              <a:buNone/>
              <a:defRPr sz="3000">
                <a:solidFill>
                  <a:schemeClr val="bg1"/>
                </a:solidFill>
                <a:latin typeface="Helvetica Neue"/>
              </a:defRPr>
            </a:lvl1pPr>
          </a:lstStyle>
          <a:p>
            <a:pPr lvl="0"/>
            <a:r>
              <a:rPr lang="x-none" dirty="0"/>
              <a:t>Month, Year</a:t>
            </a:r>
          </a:p>
        </p:txBody>
      </p:sp>
      <p:sp>
        <p:nvSpPr>
          <p:cNvPr id="33" name="Text Placeholder 2">
            <a:extLst>
              <a:ext uri="{FF2B5EF4-FFF2-40B4-BE49-F238E27FC236}">
                <a16:creationId xmlns:a16="http://schemas.microsoft.com/office/drawing/2014/main" id="{C4620EE8-4506-F748-BA2F-9F7D7888F37E}"/>
              </a:ext>
            </a:extLst>
          </p:cNvPr>
          <p:cNvSpPr>
            <a:spLocks noGrp="1"/>
          </p:cNvSpPr>
          <p:nvPr>
            <p:ph type="body" sz="quarter" idx="21" hasCustomPrompt="1"/>
          </p:nvPr>
        </p:nvSpPr>
        <p:spPr>
          <a:xfrm>
            <a:off x="1287095" y="5033579"/>
            <a:ext cx="21590490" cy="3410063"/>
          </a:xfrm>
          <a:prstGeom prst="rect">
            <a:avLst/>
          </a:prstGeom>
        </p:spPr>
        <p:txBody>
          <a:bodyPr>
            <a:normAutofit/>
          </a:bodyPr>
          <a:lstStyle>
            <a:lvl1pPr marL="0" indent="0">
              <a:lnSpc>
                <a:spcPts val="10000"/>
              </a:lnSpc>
              <a:spcBef>
                <a:spcPts val="0"/>
              </a:spcBef>
              <a:buNone/>
              <a:defRPr sz="10000" b="1" baseline="0">
                <a:solidFill>
                  <a:schemeClr val="bg1"/>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a:t>INSERT COURSE NAME USING CAPITAL LETTERS</a:t>
            </a:r>
          </a:p>
        </p:txBody>
      </p:sp>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92604" y="1060197"/>
            <a:ext cx="5170948" cy="644668"/>
          </a:xfrm>
          <a:prstGeom prst="rect">
            <a:avLst/>
          </a:prstGeom>
        </p:spPr>
      </p:pic>
      <p:cxnSp>
        <p:nvCxnSpPr>
          <p:cNvPr id="38" name="Straight Connector 37"/>
          <p:cNvCxnSpPr/>
          <p:nvPr userDrawn="1"/>
        </p:nvCxnSpPr>
        <p:spPr>
          <a:xfrm>
            <a:off x="6995131" y="919655"/>
            <a:ext cx="1" cy="93952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userDrawn="1"/>
        </p:nvSpPr>
        <p:spPr>
          <a:xfrm>
            <a:off x="7268447" y="965630"/>
            <a:ext cx="5824820" cy="861774"/>
          </a:xfrm>
          <a:prstGeom prst="rect">
            <a:avLst/>
          </a:prstGeom>
          <a:noFill/>
        </p:spPr>
        <p:txBody>
          <a:bodyPr wrap="square" rtlCol="0">
            <a:spAutoFit/>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lang="en-GB" sz="2500" dirty="0">
                <a:solidFill>
                  <a:schemeClr val="bg1"/>
                </a:solidFill>
                <a:latin typeface="Helvetica Neue"/>
              </a:rPr>
              <a:t>Master programmes in Artificial</a:t>
            </a:r>
            <a:br>
              <a:rPr lang="en-GB" sz="2500" dirty="0">
                <a:solidFill>
                  <a:schemeClr val="bg1"/>
                </a:solidFill>
                <a:latin typeface="Helvetica Neue"/>
              </a:rPr>
            </a:br>
            <a:r>
              <a:rPr lang="en-GB" sz="2500" dirty="0">
                <a:solidFill>
                  <a:schemeClr val="bg1"/>
                </a:solidFill>
                <a:latin typeface="Helvetica Neue"/>
              </a:rPr>
              <a:t>Intelligence 4 Careers in Europe</a:t>
            </a:r>
            <a:endParaRPr lang="en-US" sz="2500" dirty="0">
              <a:solidFill>
                <a:schemeClr val="bg1"/>
              </a:solidFill>
              <a:latin typeface="Helvetica Neue"/>
            </a:endParaRPr>
          </a:p>
        </p:txBody>
      </p:sp>
      <p:pic>
        <p:nvPicPr>
          <p:cNvPr id="48" name="Picture 4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468491" y="9671571"/>
            <a:ext cx="2409093" cy="1606837"/>
          </a:xfrm>
          <a:prstGeom prst="rect">
            <a:avLst/>
          </a:prstGeom>
        </p:spPr>
      </p:pic>
      <p:sp>
        <p:nvSpPr>
          <p:cNvPr id="51" name="Text Placeholder 10">
            <a:extLst>
              <a:ext uri="{FF2B5EF4-FFF2-40B4-BE49-F238E27FC236}">
                <a16:creationId xmlns:a16="http://schemas.microsoft.com/office/drawing/2014/main" id="{9B3CD9D9-3717-8045-BBE0-D00561474EA1}"/>
              </a:ext>
            </a:extLst>
          </p:cNvPr>
          <p:cNvSpPr>
            <a:spLocks noGrp="1"/>
          </p:cNvSpPr>
          <p:nvPr>
            <p:ph type="body" sz="quarter" idx="23" hasCustomPrompt="1"/>
          </p:nvPr>
        </p:nvSpPr>
        <p:spPr>
          <a:xfrm>
            <a:off x="1287095" y="9962474"/>
            <a:ext cx="21438091" cy="494125"/>
          </a:xfrm>
          <a:prstGeom prst="rect">
            <a:avLst/>
          </a:prstGeom>
        </p:spPr>
        <p:txBody>
          <a:bodyPr>
            <a:noAutofit/>
          </a:bodyPr>
          <a:lstStyle>
            <a:lvl1pPr marL="0" indent="0">
              <a:buNone/>
              <a:defRPr sz="4000" b="1" baseline="0">
                <a:solidFill>
                  <a:schemeClr val="bg1"/>
                </a:solidFill>
                <a:latin typeface="Helvetica Neue"/>
              </a:defRPr>
            </a:lvl1pPr>
            <a:lvl2pPr marL="609600" indent="0">
              <a:buNone/>
              <a:defRPr>
                <a:solidFill>
                  <a:schemeClr val="bg1"/>
                </a:solidFill>
              </a:defRPr>
            </a:lvl2pPr>
            <a:lvl3pPr marL="1219200" indent="0">
              <a:buNone/>
              <a:defRPr>
                <a:solidFill>
                  <a:schemeClr val="bg1"/>
                </a:solidFill>
              </a:defRPr>
            </a:lvl3pPr>
            <a:lvl4pPr marL="1828800" indent="0">
              <a:buNone/>
              <a:defRPr>
                <a:solidFill>
                  <a:schemeClr val="bg1"/>
                </a:solidFill>
              </a:defRPr>
            </a:lvl4pPr>
            <a:lvl5pPr marL="2438400" indent="0">
              <a:buNone/>
              <a:defRPr>
                <a:solidFill>
                  <a:schemeClr val="bg1"/>
                </a:solidFill>
              </a:defRPr>
            </a:lvl5pPr>
          </a:lstStyle>
          <a:p>
            <a:pPr lvl="0"/>
            <a:r>
              <a:rPr lang="en-GB" dirty="0"/>
              <a:t>Presenter’s Name &amp; Surname</a:t>
            </a:r>
            <a:endParaRPr lang="x-none" dirty="0"/>
          </a:p>
        </p:txBody>
      </p:sp>
    </p:spTree>
    <p:extLst>
      <p:ext uri="{BB962C8B-B14F-4D97-AF65-F5344CB8AC3E}">
        <p14:creationId xmlns:p14="http://schemas.microsoft.com/office/powerpoint/2010/main" val="203451396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cture title &amp; contents">
    <p:spTree>
      <p:nvGrpSpPr>
        <p:cNvPr id="1" name=""/>
        <p:cNvGrpSpPr/>
        <p:nvPr/>
      </p:nvGrpSpPr>
      <p:grpSpPr>
        <a:xfrm>
          <a:off x="0" y="0"/>
          <a:ext cx="0" cy="0"/>
          <a:chOff x="0" y="0"/>
          <a:chExt cx="0" cy="0"/>
        </a:xfrm>
      </p:grpSpPr>
      <p:cxnSp>
        <p:nvCxnSpPr>
          <p:cNvPr id="5" name="Straight Connector 4"/>
          <p:cNvCxnSpPr/>
          <p:nvPr userDrawn="1"/>
        </p:nvCxnSpPr>
        <p:spPr>
          <a:xfrm>
            <a:off x="6995131" y="919655"/>
            <a:ext cx="1" cy="939521"/>
          </a:xfrm>
          <a:prstGeom prst="line">
            <a:avLst/>
          </a:prstGeom>
          <a:ln>
            <a:solidFill>
              <a:srgbClr val="0000B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7268447" y="965630"/>
            <a:ext cx="5824820" cy="861774"/>
          </a:xfrm>
          <a:prstGeom prst="rect">
            <a:avLst/>
          </a:prstGeom>
          <a:noFill/>
        </p:spPr>
        <p:txBody>
          <a:bodyPr wrap="square" rtlCol="0">
            <a:spAutoFit/>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lang="en-GB" sz="2500" dirty="0">
                <a:solidFill>
                  <a:srgbClr val="0000B0"/>
                </a:solidFill>
                <a:latin typeface="Helvetica Neue"/>
              </a:rPr>
              <a:t>Master programmes in Artificial</a:t>
            </a:r>
            <a:br>
              <a:rPr lang="en-GB" sz="2500" dirty="0">
                <a:solidFill>
                  <a:srgbClr val="0000B0"/>
                </a:solidFill>
                <a:latin typeface="Helvetica Neue"/>
              </a:rPr>
            </a:br>
            <a:r>
              <a:rPr lang="en-GB" sz="2500" dirty="0">
                <a:solidFill>
                  <a:srgbClr val="0000B0"/>
                </a:solidFill>
                <a:latin typeface="Helvetica Neue"/>
              </a:rPr>
              <a:t>Intelligence 4 Careers in Europe</a:t>
            </a:r>
            <a:endParaRPr lang="en-US" sz="2500" dirty="0">
              <a:solidFill>
                <a:srgbClr val="0000B0"/>
              </a:solidFill>
              <a:latin typeface="Helvetica Neue"/>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92604" y="1060197"/>
            <a:ext cx="5160058" cy="644668"/>
          </a:xfrm>
          <a:prstGeom prst="rect">
            <a:avLst/>
          </a:prstGeom>
        </p:spPr>
      </p:pic>
      <p:sp>
        <p:nvSpPr>
          <p:cNvPr id="17" name="Text Placeholder 2">
            <a:extLst>
              <a:ext uri="{FF2B5EF4-FFF2-40B4-BE49-F238E27FC236}">
                <a16:creationId xmlns:a16="http://schemas.microsoft.com/office/drawing/2014/main" id="{C4620EE8-4506-F748-BA2F-9F7D7888F37E}"/>
              </a:ext>
            </a:extLst>
          </p:cNvPr>
          <p:cNvSpPr>
            <a:spLocks noGrp="1"/>
          </p:cNvSpPr>
          <p:nvPr>
            <p:ph type="body" sz="quarter" idx="22" hasCustomPrompt="1"/>
          </p:nvPr>
        </p:nvSpPr>
        <p:spPr>
          <a:xfrm>
            <a:off x="1287095" y="8067233"/>
            <a:ext cx="10397882" cy="3267116"/>
          </a:xfrm>
          <a:prstGeom prst="rect">
            <a:avLst/>
          </a:prstGeom>
        </p:spPr>
        <p:txBody>
          <a:bodyPr>
            <a:normAutofit/>
          </a:bodyPr>
          <a:lstStyle>
            <a:lvl1pPr marL="514350" marR="0" indent="-514350" algn="l" defTabSz="1828800" rtl="0" eaLnBrk="1" fontAlgn="auto" latinLnBrk="0" hangingPunct="1">
              <a:lnSpc>
                <a:spcPct val="90000"/>
              </a:lnSpc>
              <a:spcBef>
                <a:spcPts val="2000"/>
              </a:spcBef>
              <a:spcAft>
                <a:spcPts val="0"/>
              </a:spcAft>
              <a:buClrTx/>
              <a:buSzTx/>
              <a:buFont typeface="+mj-lt"/>
              <a:buAutoNum type="arabicPeriod"/>
              <a:tabLst/>
              <a:defRPr sz="3000">
                <a:solidFill>
                  <a:srgbClr val="0000B0"/>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p>
          <a:p>
            <a:pPr lvl="0"/>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a:t>
            </a:r>
          </a:p>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p>
          <a:p>
            <a:pPr lvl="0"/>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a:t>
            </a:r>
          </a:p>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p>
          <a:p>
            <a:pPr lvl="0"/>
            <a:endParaRPr lang="en-GB" dirty="0"/>
          </a:p>
        </p:txBody>
      </p:sp>
      <p:sp>
        <p:nvSpPr>
          <p:cNvPr id="19" name="Text Placeholder 2">
            <a:extLst>
              <a:ext uri="{FF2B5EF4-FFF2-40B4-BE49-F238E27FC236}">
                <a16:creationId xmlns:a16="http://schemas.microsoft.com/office/drawing/2014/main" id="{C4620EE8-4506-F748-BA2F-9F7D7888F37E}"/>
              </a:ext>
            </a:extLst>
          </p:cNvPr>
          <p:cNvSpPr>
            <a:spLocks noGrp="1"/>
          </p:cNvSpPr>
          <p:nvPr>
            <p:ph type="body" sz="quarter" idx="23" hasCustomPrompt="1"/>
          </p:nvPr>
        </p:nvSpPr>
        <p:spPr>
          <a:xfrm>
            <a:off x="12479703" y="8067233"/>
            <a:ext cx="10397882" cy="3267116"/>
          </a:xfrm>
          <a:prstGeom prst="rect">
            <a:avLst/>
          </a:prstGeom>
        </p:spPr>
        <p:txBody>
          <a:bodyPr>
            <a:normAutofit/>
          </a:bodyPr>
          <a:lstStyle>
            <a:lvl1pPr marL="514350" marR="0" indent="-514350" algn="l" defTabSz="1828800" rtl="0" eaLnBrk="1" fontAlgn="auto" latinLnBrk="0" hangingPunct="1">
              <a:lnSpc>
                <a:spcPct val="90000"/>
              </a:lnSpc>
              <a:spcBef>
                <a:spcPts val="2000"/>
              </a:spcBef>
              <a:spcAft>
                <a:spcPts val="0"/>
              </a:spcAft>
              <a:buClrTx/>
              <a:buSzTx/>
              <a:buFont typeface="+mj-lt"/>
              <a:buAutoNum type="arabicPeriod" startAt="6"/>
              <a:tabLst/>
              <a:defRPr sz="3000">
                <a:solidFill>
                  <a:srgbClr val="0000B0"/>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p>
          <a:p>
            <a:pPr lvl="0"/>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a:t>
            </a:r>
          </a:p>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p>
          <a:p>
            <a:pPr lvl="0"/>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a:t>
            </a:r>
          </a:p>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p>
          <a:p>
            <a:pPr lvl="0"/>
            <a:endParaRPr lang="en-GB" dirty="0"/>
          </a:p>
        </p:txBody>
      </p:sp>
      <p:cxnSp>
        <p:nvCxnSpPr>
          <p:cNvPr id="20" name="Straight Connector 19"/>
          <p:cNvCxnSpPr/>
          <p:nvPr userDrawn="1"/>
        </p:nvCxnSpPr>
        <p:spPr>
          <a:xfrm>
            <a:off x="12082338" y="8067233"/>
            <a:ext cx="0" cy="3267116"/>
          </a:xfrm>
          <a:prstGeom prst="line">
            <a:avLst/>
          </a:prstGeom>
          <a:ln>
            <a:solidFill>
              <a:srgbClr val="0000B0"/>
            </a:solidFill>
          </a:ln>
        </p:spPr>
        <p:style>
          <a:lnRef idx="1">
            <a:schemeClr val="accent1"/>
          </a:lnRef>
          <a:fillRef idx="0">
            <a:schemeClr val="accent1"/>
          </a:fillRef>
          <a:effectRef idx="0">
            <a:schemeClr val="accent1"/>
          </a:effectRef>
          <a:fontRef idx="minor">
            <a:schemeClr val="tx1"/>
          </a:fontRef>
        </p:style>
      </p:cxnSp>
      <p:sp>
        <p:nvSpPr>
          <p:cNvPr id="22" name="Text Placeholder 2">
            <a:extLst>
              <a:ext uri="{FF2B5EF4-FFF2-40B4-BE49-F238E27FC236}">
                <a16:creationId xmlns:a16="http://schemas.microsoft.com/office/drawing/2014/main" id="{C4620EE8-4506-F748-BA2F-9F7D7888F37E}"/>
              </a:ext>
            </a:extLst>
          </p:cNvPr>
          <p:cNvSpPr>
            <a:spLocks noGrp="1"/>
          </p:cNvSpPr>
          <p:nvPr>
            <p:ph type="body" sz="quarter" idx="24" hasCustomPrompt="1"/>
          </p:nvPr>
        </p:nvSpPr>
        <p:spPr>
          <a:xfrm>
            <a:off x="1287095" y="2710813"/>
            <a:ext cx="21590490" cy="892079"/>
          </a:xfrm>
          <a:prstGeom prst="rect">
            <a:avLst/>
          </a:prstGeom>
          <a:solidFill>
            <a:srgbClr val="0000B0"/>
          </a:solidFill>
        </p:spPr>
        <p:txBody>
          <a:bodyPr lIns="365760" anchor="ctr">
            <a:normAutofit/>
          </a:bodyPr>
          <a:lstStyle>
            <a:lvl1pPr marL="0" indent="0">
              <a:buNone/>
              <a:defRPr sz="3000" b="1" baseline="0">
                <a:solidFill>
                  <a:schemeClr val="bg1"/>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a:t>LECTURE 1</a:t>
            </a:r>
            <a:endParaRPr lang="x-none" dirty="0"/>
          </a:p>
        </p:txBody>
      </p:sp>
      <p:sp>
        <p:nvSpPr>
          <p:cNvPr id="23" name="Text Placeholder 2">
            <a:extLst>
              <a:ext uri="{FF2B5EF4-FFF2-40B4-BE49-F238E27FC236}">
                <a16:creationId xmlns:a16="http://schemas.microsoft.com/office/drawing/2014/main" id="{C4620EE8-4506-F748-BA2F-9F7D7888F37E}"/>
              </a:ext>
            </a:extLst>
          </p:cNvPr>
          <p:cNvSpPr>
            <a:spLocks noGrp="1"/>
          </p:cNvSpPr>
          <p:nvPr>
            <p:ph type="body" sz="quarter" idx="25" hasCustomPrompt="1"/>
          </p:nvPr>
        </p:nvSpPr>
        <p:spPr>
          <a:xfrm>
            <a:off x="1287095" y="3891139"/>
            <a:ext cx="21590490" cy="2407535"/>
          </a:xfrm>
          <a:prstGeom prst="rect">
            <a:avLst/>
          </a:prstGeom>
        </p:spPr>
        <p:txBody>
          <a:bodyPr>
            <a:normAutofit/>
          </a:bodyPr>
          <a:lstStyle>
            <a:lvl1pPr marL="0" indent="0">
              <a:lnSpc>
                <a:spcPts val="7000"/>
              </a:lnSpc>
              <a:spcBef>
                <a:spcPts val="0"/>
              </a:spcBef>
              <a:buNone/>
              <a:defRPr sz="6000" b="1" baseline="0">
                <a:solidFill>
                  <a:srgbClr val="0000B0"/>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a:t>Insert lecture 1 title</a:t>
            </a:r>
          </a:p>
        </p:txBody>
      </p:sp>
      <p:sp>
        <p:nvSpPr>
          <p:cNvPr id="24" name="Text Placeholder 2">
            <a:extLst>
              <a:ext uri="{FF2B5EF4-FFF2-40B4-BE49-F238E27FC236}">
                <a16:creationId xmlns:a16="http://schemas.microsoft.com/office/drawing/2014/main" id="{C4620EE8-4506-F748-BA2F-9F7D7888F37E}"/>
              </a:ext>
            </a:extLst>
          </p:cNvPr>
          <p:cNvSpPr>
            <a:spLocks noGrp="1"/>
          </p:cNvSpPr>
          <p:nvPr>
            <p:ph type="body" sz="quarter" idx="26" hasCustomPrompt="1"/>
          </p:nvPr>
        </p:nvSpPr>
        <p:spPr>
          <a:xfrm>
            <a:off x="1287093" y="6845813"/>
            <a:ext cx="21590490" cy="892079"/>
          </a:xfrm>
          <a:prstGeom prst="rect">
            <a:avLst/>
          </a:prstGeom>
          <a:solidFill>
            <a:srgbClr val="0000B0"/>
          </a:solidFill>
        </p:spPr>
        <p:txBody>
          <a:bodyPr lIns="365760" anchor="ctr">
            <a:normAutofit/>
          </a:bodyPr>
          <a:lstStyle>
            <a:lvl1pPr marL="0" indent="0">
              <a:buNone/>
              <a:defRPr sz="3000" b="1" baseline="0">
                <a:solidFill>
                  <a:schemeClr val="bg1"/>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a:t>CONTENTS</a:t>
            </a:r>
            <a:endParaRPr lang="x-none" dirty="0"/>
          </a:p>
        </p:txBody>
      </p:sp>
      <p:sp>
        <p:nvSpPr>
          <p:cNvPr id="15" name="Slide Number Placeholder 5"/>
          <p:cNvSpPr>
            <a:spLocks noGrp="1"/>
          </p:cNvSpPr>
          <p:nvPr>
            <p:ph type="sldNum" sz="quarter" idx="4"/>
          </p:nvPr>
        </p:nvSpPr>
        <p:spPr>
          <a:xfrm>
            <a:off x="11564488" y="12444942"/>
            <a:ext cx="1014046"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a:t>
            </a:fld>
            <a:endParaRPr lang="bg-BG" dirty="0">
              <a:solidFill>
                <a:srgbClr val="000000"/>
              </a:solidFill>
            </a:endParaRPr>
          </a:p>
        </p:txBody>
      </p:sp>
    </p:spTree>
    <p:extLst>
      <p:ext uri="{BB962C8B-B14F-4D97-AF65-F5344CB8AC3E}">
        <p14:creationId xmlns:p14="http://schemas.microsoft.com/office/powerpoint/2010/main" val="4008648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analysis in text">
    <p:spTree>
      <p:nvGrpSpPr>
        <p:cNvPr id="1" name=""/>
        <p:cNvGrpSpPr/>
        <p:nvPr/>
      </p:nvGrpSpPr>
      <p:grpSpPr>
        <a:xfrm>
          <a:off x="0" y="0"/>
          <a:ext cx="0" cy="0"/>
          <a:chOff x="0" y="0"/>
          <a:chExt cx="0" cy="0"/>
        </a:xfrm>
      </p:grpSpPr>
      <p:cxnSp>
        <p:nvCxnSpPr>
          <p:cNvPr id="14" name="Straight Connector 13"/>
          <p:cNvCxnSpPr/>
          <p:nvPr userDrawn="1"/>
        </p:nvCxnSpPr>
        <p:spPr>
          <a:xfrm>
            <a:off x="6995131" y="919655"/>
            <a:ext cx="1" cy="939521"/>
          </a:xfrm>
          <a:prstGeom prst="line">
            <a:avLst/>
          </a:prstGeom>
          <a:ln>
            <a:solidFill>
              <a:srgbClr val="0000B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a:xfrm>
            <a:off x="7268447" y="965630"/>
            <a:ext cx="5824820" cy="861774"/>
          </a:xfrm>
          <a:prstGeom prst="rect">
            <a:avLst/>
          </a:prstGeom>
          <a:noFill/>
        </p:spPr>
        <p:txBody>
          <a:bodyPr wrap="square" rtlCol="0">
            <a:spAutoFit/>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lang="en-GB" sz="2500" dirty="0">
                <a:solidFill>
                  <a:srgbClr val="0000B0"/>
                </a:solidFill>
                <a:latin typeface="Helvetica Neue"/>
              </a:rPr>
              <a:t>Master programmes in Artificial</a:t>
            </a:r>
            <a:br>
              <a:rPr lang="en-GB" sz="2500" dirty="0">
                <a:solidFill>
                  <a:srgbClr val="0000B0"/>
                </a:solidFill>
                <a:latin typeface="Helvetica Neue"/>
              </a:rPr>
            </a:br>
            <a:r>
              <a:rPr lang="en-GB" sz="2500" dirty="0">
                <a:solidFill>
                  <a:srgbClr val="0000B0"/>
                </a:solidFill>
                <a:latin typeface="Helvetica Neue"/>
              </a:rPr>
              <a:t>Intelligence 4 Careers in Europe</a:t>
            </a:r>
            <a:endParaRPr lang="en-US" sz="2500" dirty="0">
              <a:solidFill>
                <a:srgbClr val="0000B0"/>
              </a:solidFill>
              <a:latin typeface="Helvetica Neue"/>
            </a:endParaRP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92604" y="1060197"/>
            <a:ext cx="5160058" cy="644668"/>
          </a:xfrm>
          <a:prstGeom prst="rect">
            <a:avLst/>
          </a:prstGeom>
        </p:spPr>
      </p:pic>
      <p:sp>
        <p:nvSpPr>
          <p:cNvPr id="18" name="Text Placeholder 2">
            <a:extLst>
              <a:ext uri="{FF2B5EF4-FFF2-40B4-BE49-F238E27FC236}">
                <a16:creationId xmlns:a16="http://schemas.microsoft.com/office/drawing/2014/main" id="{C4620EE8-4506-F748-BA2F-9F7D7888F37E}"/>
              </a:ext>
            </a:extLst>
          </p:cNvPr>
          <p:cNvSpPr>
            <a:spLocks noGrp="1"/>
          </p:cNvSpPr>
          <p:nvPr>
            <p:ph type="body" sz="quarter" idx="24" hasCustomPrompt="1"/>
          </p:nvPr>
        </p:nvSpPr>
        <p:spPr>
          <a:xfrm>
            <a:off x="1287095" y="2710813"/>
            <a:ext cx="21590490" cy="892079"/>
          </a:xfrm>
          <a:prstGeom prst="rect">
            <a:avLst/>
          </a:prstGeom>
          <a:solidFill>
            <a:srgbClr val="0000B0"/>
          </a:solidFill>
        </p:spPr>
        <p:txBody>
          <a:bodyPr lIns="365760" anchor="ctr">
            <a:normAutofit/>
          </a:bodyPr>
          <a:lstStyle>
            <a:lvl1pPr marL="0" indent="0">
              <a:buNone/>
              <a:defRPr sz="3000" b="1" baseline="0">
                <a:solidFill>
                  <a:schemeClr val="bg1"/>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a:t>CONTENT 1</a:t>
            </a:r>
            <a:endParaRPr lang="x-none" dirty="0"/>
          </a:p>
        </p:txBody>
      </p:sp>
      <p:sp>
        <p:nvSpPr>
          <p:cNvPr id="20" name="Text Placeholder 2">
            <a:extLst>
              <a:ext uri="{FF2B5EF4-FFF2-40B4-BE49-F238E27FC236}">
                <a16:creationId xmlns:a16="http://schemas.microsoft.com/office/drawing/2014/main" id="{C4620EE8-4506-F748-BA2F-9F7D7888F37E}"/>
              </a:ext>
            </a:extLst>
          </p:cNvPr>
          <p:cNvSpPr>
            <a:spLocks noGrp="1"/>
          </p:cNvSpPr>
          <p:nvPr>
            <p:ph type="body" sz="quarter" idx="22" hasCustomPrompt="1"/>
          </p:nvPr>
        </p:nvSpPr>
        <p:spPr>
          <a:xfrm>
            <a:off x="1287095" y="5246669"/>
            <a:ext cx="10397882" cy="6457950"/>
          </a:xfrm>
          <a:prstGeom prst="rect">
            <a:avLst/>
          </a:prstGeom>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a:solidFill>
                  <a:srgbClr val="0000B0"/>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r>
              <a:rPr lang="en-GB" dirty="0" err="1"/>
              <a:t>Duis</a:t>
            </a:r>
            <a:r>
              <a:rPr lang="en-GB" dirty="0"/>
              <a:t> </a:t>
            </a:r>
            <a:r>
              <a:rPr lang="en-GB" dirty="0" err="1"/>
              <a:t>aute</a:t>
            </a:r>
            <a:r>
              <a:rPr lang="en-GB" dirty="0"/>
              <a:t> </a:t>
            </a:r>
            <a:r>
              <a:rPr lang="en-GB" dirty="0" err="1"/>
              <a:t>irure</a:t>
            </a:r>
            <a:r>
              <a:rPr lang="en-GB" dirty="0"/>
              <a:t> </a:t>
            </a:r>
            <a:r>
              <a:rPr lang="en-GB" dirty="0" err="1"/>
              <a:t>dolor</a:t>
            </a:r>
            <a:r>
              <a:rPr lang="en-GB" dirty="0"/>
              <a:t> in </a:t>
            </a:r>
            <a:r>
              <a:rPr lang="en-GB" dirty="0" err="1"/>
              <a:t>reprehenderit</a:t>
            </a:r>
            <a:r>
              <a:rPr lang="en-GB" dirty="0"/>
              <a:t> in </a:t>
            </a:r>
            <a:r>
              <a:rPr lang="en-GB" dirty="0" err="1"/>
              <a:t>voluptate</a:t>
            </a:r>
            <a:r>
              <a:rPr lang="en-GB" dirty="0"/>
              <a:t> </a:t>
            </a:r>
            <a:r>
              <a:rPr lang="en-GB" dirty="0" err="1"/>
              <a:t>velit</a:t>
            </a:r>
            <a:r>
              <a:rPr lang="en-GB" dirty="0"/>
              <a:t> </a:t>
            </a:r>
            <a:r>
              <a:rPr lang="en-GB" dirty="0" err="1"/>
              <a:t>esse</a:t>
            </a:r>
            <a:r>
              <a:rPr lang="en-GB" dirty="0"/>
              <a:t> </a:t>
            </a:r>
            <a:r>
              <a:rPr lang="en-GB" dirty="0" err="1"/>
              <a:t>cillum</a:t>
            </a:r>
            <a:r>
              <a:rPr lang="en-GB" dirty="0"/>
              <a:t> </a:t>
            </a:r>
            <a:r>
              <a:rPr lang="en-GB" dirty="0" err="1"/>
              <a:t>dolore</a:t>
            </a:r>
            <a:r>
              <a:rPr lang="en-GB" dirty="0"/>
              <a:t> </a:t>
            </a:r>
            <a:r>
              <a:rPr lang="en-GB" dirty="0" err="1"/>
              <a:t>eu</a:t>
            </a:r>
            <a:r>
              <a:rPr lang="en-GB" dirty="0"/>
              <a:t> </a:t>
            </a:r>
            <a:r>
              <a:rPr lang="en-GB" dirty="0" err="1"/>
              <a:t>fugiat</a:t>
            </a:r>
            <a:r>
              <a:rPr lang="en-GB" dirty="0"/>
              <a:t> </a:t>
            </a:r>
            <a:r>
              <a:rPr lang="en-GB" dirty="0" err="1"/>
              <a:t>nulla</a:t>
            </a:r>
            <a:r>
              <a:rPr lang="en-GB" dirty="0"/>
              <a:t> </a:t>
            </a:r>
            <a:r>
              <a:rPr lang="en-GB" dirty="0" err="1"/>
              <a:t>pariatur</a:t>
            </a:r>
            <a:r>
              <a:rPr lang="en-GB" dirty="0"/>
              <a:t>. </a:t>
            </a:r>
            <a:r>
              <a:rPr lang="en-GB" dirty="0" err="1"/>
              <a:t>Excepteur</a:t>
            </a:r>
            <a:r>
              <a:rPr lang="en-GB" dirty="0"/>
              <a:t> </a:t>
            </a:r>
            <a:r>
              <a:rPr lang="en-GB" dirty="0" err="1"/>
              <a:t>sint</a:t>
            </a:r>
            <a:r>
              <a:rPr lang="en-GB" dirty="0"/>
              <a:t> </a:t>
            </a:r>
            <a:r>
              <a:rPr lang="en-GB" dirty="0" err="1"/>
              <a:t>occaecat</a:t>
            </a:r>
            <a:r>
              <a:rPr lang="en-GB" dirty="0"/>
              <a:t> </a:t>
            </a:r>
            <a:r>
              <a:rPr lang="en-GB" dirty="0" err="1"/>
              <a:t>cupidatat</a:t>
            </a:r>
            <a:r>
              <a:rPr lang="en-GB" dirty="0"/>
              <a:t> non </a:t>
            </a:r>
            <a:r>
              <a:rPr lang="en-GB" dirty="0" err="1"/>
              <a:t>proident</a:t>
            </a:r>
            <a:r>
              <a:rPr lang="en-GB" dirty="0"/>
              <a:t>, </a:t>
            </a:r>
            <a:r>
              <a:rPr lang="en-GB" dirty="0" err="1"/>
              <a:t>sunt</a:t>
            </a:r>
            <a:r>
              <a:rPr lang="en-GB" dirty="0"/>
              <a:t> in culpa qui </a:t>
            </a:r>
            <a:r>
              <a:rPr lang="en-GB" dirty="0" err="1"/>
              <a:t>officia</a:t>
            </a:r>
            <a:r>
              <a:rPr lang="en-GB" dirty="0"/>
              <a:t> </a:t>
            </a:r>
            <a:r>
              <a:rPr lang="en-GB" dirty="0" err="1"/>
              <a:t>deserunt</a:t>
            </a:r>
            <a:r>
              <a:rPr lang="en-GB" dirty="0"/>
              <a:t> </a:t>
            </a:r>
            <a:r>
              <a:rPr lang="en-GB" dirty="0" err="1"/>
              <a:t>mollit</a:t>
            </a:r>
            <a:r>
              <a:rPr lang="en-GB" dirty="0"/>
              <a:t> anim.</a:t>
            </a:r>
          </a:p>
          <a:p>
            <a:pPr marL="0" marR="0" lvl="0" indent="0" algn="l" defTabSz="1828800" rtl="0" eaLnBrk="1" fontAlgn="auto" latinLnBrk="0" hangingPunct="1">
              <a:lnSpc>
                <a:spcPct val="90000"/>
              </a:lnSpc>
              <a:spcBef>
                <a:spcPts val="2000"/>
              </a:spcBef>
              <a:spcAft>
                <a:spcPts val="0"/>
              </a:spcAft>
              <a:buClrTx/>
              <a:buSzTx/>
              <a:buFont typeface="+mj-lt"/>
              <a:buNone/>
              <a:tabLst/>
              <a:defRPr/>
            </a:pPr>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r>
              <a:rPr lang="en-GB" dirty="0" err="1"/>
              <a:t>Duis</a:t>
            </a:r>
            <a:r>
              <a:rPr lang="en-GB" dirty="0"/>
              <a:t> </a:t>
            </a:r>
            <a:r>
              <a:rPr lang="en-GB" dirty="0" err="1"/>
              <a:t>aute</a:t>
            </a:r>
            <a:r>
              <a:rPr lang="en-GB" dirty="0"/>
              <a:t> </a:t>
            </a:r>
            <a:r>
              <a:rPr lang="en-GB" dirty="0" err="1"/>
              <a:t>irure</a:t>
            </a:r>
            <a:r>
              <a:rPr lang="en-GB" dirty="0"/>
              <a:t> </a:t>
            </a:r>
            <a:r>
              <a:rPr lang="en-GB" dirty="0" err="1"/>
              <a:t>dolor</a:t>
            </a:r>
            <a:r>
              <a:rPr lang="en-GB" dirty="0"/>
              <a:t> in </a:t>
            </a:r>
            <a:r>
              <a:rPr lang="en-GB" dirty="0" err="1"/>
              <a:t>reprehenderit</a:t>
            </a:r>
            <a:r>
              <a:rPr lang="en-GB" dirty="0"/>
              <a:t> in </a:t>
            </a:r>
            <a:r>
              <a:rPr lang="en-GB" dirty="0" err="1"/>
              <a:t>voluptate</a:t>
            </a:r>
            <a:r>
              <a:rPr lang="en-GB" dirty="0"/>
              <a:t> </a:t>
            </a:r>
            <a:r>
              <a:rPr lang="en-GB" dirty="0" err="1"/>
              <a:t>velit</a:t>
            </a:r>
            <a:r>
              <a:rPr lang="en-GB" dirty="0"/>
              <a:t> </a:t>
            </a:r>
            <a:r>
              <a:rPr lang="en-GB" dirty="0" err="1"/>
              <a:t>esse</a:t>
            </a:r>
            <a:r>
              <a:rPr lang="en-GB" dirty="0"/>
              <a:t> </a:t>
            </a:r>
            <a:r>
              <a:rPr lang="en-GB" dirty="0" err="1"/>
              <a:t>cillum</a:t>
            </a:r>
            <a:r>
              <a:rPr lang="en-GB" dirty="0"/>
              <a:t> </a:t>
            </a:r>
            <a:r>
              <a:rPr lang="en-GB" dirty="0" err="1"/>
              <a:t>dolore</a:t>
            </a:r>
            <a:r>
              <a:rPr lang="en-GB" dirty="0"/>
              <a:t> </a:t>
            </a:r>
            <a:r>
              <a:rPr lang="en-GB" dirty="0" err="1"/>
              <a:t>eu</a:t>
            </a:r>
            <a:r>
              <a:rPr lang="en-GB" dirty="0"/>
              <a:t> </a:t>
            </a:r>
            <a:r>
              <a:rPr lang="en-GB" dirty="0" err="1"/>
              <a:t>fugiat</a:t>
            </a:r>
            <a:r>
              <a:rPr lang="en-GB" dirty="0"/>
              <a:t> </a:t>
            </a:r>
            <a:r>
              <a:rPr lang="en-GB" dirty="0" err="1"/>
              <a:t>nulla</a:t>
            </a:r>
            <a:r>
              <a:rPr lang="en-GB" dirty="0"/>
              <a:t> </a:t>
            </a:r>
            <a:r>
              <a:rPr lang="en-GB" dirty="0" err="1"/>
              <a:t>pariatur</a:t>
            </a:r>
            <a:r>
              <a:rPr lang="en-GB" dirty="0"/>
              <a:t>. </a:t>
            </a:r>
            <a:r>
              <a:rPr lang="en-GB" dirty="0" err="1"/>
              <a:t>Excepteur</a:t>
            </a:r>
            <a:r>
              <a:rPr lang="en-GB" dirty="0"/>
              <a:t> </a:t>
            </a:r>
            <a:r>
              <a:rPr lang="en-GB" dirty="0" err="1"/>
              <a:t>sint</a:t>
            </a:r>
            <a:r>
              <a:rPr lang="en-GB" dirty="0"/>
              <a:t> </a:t>
            </a:r>
            <a:r>
              <a:rPr lang="en-GB" dirty="0" err="1"/>
              <a:t>occaecat</a:t>
            </a:r>
            <a:r>
              <a:rPr lang="en-GB" dirty="0"/>
              <a:t> </a:t>
            </a:r>
            <a:r>
              <a:rPr lang="en-GB" dirty="0" err="1"/>
              <a:t>cupidatat</a:t>
            </a:r>
            <a:r>
              <a:rPr lang="en-GB" dirty="0"/>
              <a:t> non </a:t>
            </a:r>
            <a:r>
              <a:rPr lang="en-GB" dirty="0" err="1"/>
              <a:t>proident</a:t>
            </a:r>
            <a:r>
              <a:rPr lang="en-GB" dirty="0"/>
              <a:t>, </a:t>
            </a:r>
            <a:r>
              <a:rPr lang="en-GB" dirty="0" err="1"/>
              <a:t>sunt</a:t>
            </a:r>
            <a:r>
              <a:rPr lang="en-GB" dirty="0"/>
              <a:t> in culpa qui </a:t>
            </a:r>
            <a:r>
              <a:rPr lang="en-GB" dirty="0" err="1"/>
              <a:t>officia</a:t>
            </a:r>
            <a:r>
              <a:rPr lang="en-GB" dirty="0"/>
              <a:t> </a:t>
            </a:r>
            <a:r>
              <a:rPr lang="en-GB" dirty="0" err="1"/>
              <a:t>deserunt</a:t>
            </a:r>
            <a:r>
              <a:rPr lang="en-GB" dirty="0"/>
              <a:t> </a:t>
            </a:r>
            <a:r>
              <a:rPr lang="en-GB" dirty="0" err="1"/>
              <a:t>mollit</a:t>
            </a:r>
            <a:r>
              <a:rPr lang="en-GB" dirty="0"/>
              <a:t> anim.</a:t>
            </a:r>
          </a:p>
          <a:p>
            <a:pPr marL="0" marR="0" lvl="0" indent="0" algn="l" defTabSz="1828800" rtl="0" eaLnBrk="1" fontAlgn="auto" latinLnBrk="0" hangingPunct="1">
              <a:lnSpc>
                <a:spcPct val="90000"/>
              </a:lnSpc>
              <a:spcBef>
                <a:spcPts val="2000"/>
              </a:spcBef>
              <a:spcAft>
                <a:spcPts val="0"/>
              </a:spcAft>
              <a:buClrTx/>
              <a:buSzTx/>
              <a:buFont typeface="+mj-lt"/>
              <a:buNone/>
              <a:tabLst/>
              <a:defRPr/>
            </a:pPr>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r>
              <a:rPr lang="en-GB" dirty="0" err="1"/>
              <a:t>Duis</a:t>
            </a:r>
            <a:r>
              <a:rPr lang="en-GB" dirty="0"/>
              <a:t> </a:t>
            </a:r>
            <a:r>
              <a:rPr lang="en-GB" dirty="0" err="1"/>
              <a:t>aute</a:t>
            </a:r>
            <a:r>
              <a:rPr lang="en-GB" dirty="0"/>
              <a:t> </a:t>
            </a:r>
            <a:r>
              <a:rPr lang="en-GB" dirty="0" err="1"/>
              <a:t>irure</a:t>
            </a:r>
            <a:r>
              <a:rPr lang="en-GB" dirty="0"/>
              <a:t> </a:t>
            </a:r>
            <a:r>
              <a:rPr lang="en-GB" dirty="0" err="1"/>
              <a:t>dolor</a:t>
            </a:r>
            <a:r>
              <a:rPr lang="en-GB" dirty="0"/>
              <a:t> in </a:t>
            </a:r>
            <a:r>
              <a:rPr lang="en-GB" dirty="0" err="1"/>
              <a:t>reprehenderit</a:t>
            </a:r>
            <a:r>
              <a:rPr lang="en-GB" dirty="0"/>
              <a:t> in </a:t>
            </a:r>
            <a:r>
              <a:rPr lang="en-GB" dirty="0" err="1"/>
              <a:t>voluptate</a:t>
            </a:r>
            <a:r>
              <a:rPr lang="en-GB" dirty="0"/>
              <a:t> </a:t>
            </a:r>
            <a:r>
              <a:rPr lang="en-GB" dirty="0" err="1"/>
              <a:t>velit</a:t>
            </a:r>
            <a:r>
              <a:rPr lang="en-GB" dirty="0"/>
              <a:t> </a:t>
            </a:r>
            <a:r>
              <a:rPr lang="en-GB" dirty="0" err="1"/>
              <a:t>esse</a:t>
            </a:r>
            <a:r>
              <a:rPr lang="en-GB" dirty="0"/>
              <a:t> </a:t>
            </a:r>
            <a:r>
              <a:rPr lang="en-GB" dirty="0" err="1"/>
              <a:t>cillum</a:t>
            </a:r>
            <a:r>
              <a:rPr lang="en-GB" dirty="0"/>
              <a:t> </a:t>
            </a:r>
            <a:r>
              <a:rPr lang="en-GB" dirty="0" err="1"/>
              <a:t>dolore</a:t>
            </a:r>
            <a:r>
              <a:rPr lang="en-GB" dirty="0"/>
              <a:t> </a:t>
            </a:r>
            <a:r>
              <a:rPr lang="en-GB" dirty="0" err="1"/>
              <a:t>eu</a:t>
            </a:r>
            <a:r>
              <a:rPr lang="en-GB" dirty="0"/>
              <a:t> </a:t>
            </a:r>
            <a:r>
              <a:rPr lang="en-GB" dirty="0" err="1"/>
              <a:t>fugiat</a:t>
            </a:r>
            <a:r>
              <a:rPr lang="en-GB" dirty="0"/>
              <a:t> </a:t>
            </a:r>
            <a:r>
              <a:rPr lang="en-GB" dirty="0" err="1"/>
              <a:t>nulla</a:t>
            </a:r>
            <a:r>
              <a:rPr lang="en-GB" dirty="0"/>
              <a:t> </a:t>
            </a:r>
            <a:r>
              <a:rPr lang="en-GB" dirty="0" err="1"/>
              <a:t>pariatur</a:t>
            </a:r>
            <a:r>
              <a:rPr lang="en-GB" dirty="0"/>
              <a:t>. </a:t>
            </a:r>
            <a:r>
              <a:rPr lang="en-GB" dirty="0" err="1"/>
              <a:t>Excepteur</a:t>
            </a:r>
            <a:r>
              <a:rPr lang="en-GB" dirty="0"/>
              <a:t> </a:t>
            </a:r>
            <a:r>
              <a:rPr lang="en-GB" dirty="0" err="1"/>
              <a:t>sint</a:t>
            </a:r>
            <a:r>
              <a:rPr lang="en-GB" dirty="0"/>
              <a:t> </a:t>
            </a:r>
            <a:r>
              <a:rPr lang="en-GB" dirty="0" err="1"/>
              <a:t>occaecat</a:t>
            </a:r>
            <a:r>
              <a:rPr lang="en-GB" dirty="0"/>
              <a:t> </a:t>
            </a:r>
            <a:r>
              <a:rPr lang="en-GB" dirty="0" err="1"/>
              <a:t>cupidatat</a:t>
            </a:r>
            <a:r>
              <a:rPr lang="en-GB" dirty="0"/>
              <a:t> non </a:t>
            </a:r>
            <a:r>
              <a:rPr lang="en-GB" dirty="0" err="1"/>
              <a:t>proident</a:t>
            </a:r>
            <a:r>
              <a:rPr lang="en-GB" dirty="0"/>
              <a:t>, </a:t>
            </a:r>
            <a:r>
              <a:rPr lang="en-GB" dirty="0" err="1"/>
              <a:t>sunt</a:t>
            </a:r>
            <a:r>
              <a:rPr lang="en-GB" dirty="0"/>
              <a:t> in culpa qui </a:t>
            </a:r>
            <a:r>
              <a:rPr lang="en-GB" dirty="0" err="1"/>
              <a:t>officia</a:t>
            </a:r>
            <a:r>
              <a:rPr lang="en-GB" dirty="0"/>
              <a:t> </a:t>
            </a:r>
            <a:r>
              <a:rPr lang="en-GB" dirty="0" err="1"/>
              <a:t>deserunt</a:t>
            </a:r>
            <a:r>
              <a:rPr lang="en-GB" dirty="0"/>
              <a:t> </a:t>
            </a:r>
            <a:r>
              <a:rPr lang="en-GB" dirty="0" err="1"/>
              <a:t>mollit</a:t>
            </a:r>
            <a:r>
              <a:rPr lang="en-GB" dirty="0"/>
              <a:t> anim.</a:t>
            </a:r>
          </a:p>
          <a:p>
            <a:pPr lvl="0"/>
            <a:endParaRPr lang="en-GB" dirty="0"/>
          </a:p>
        </p:txBody>
      </p:sp>
      <p:sp>
        <p:nvSpPr>
          <p:cNvPr id="21" name="Text Placeholder 2">
            <a:extLst>
              <a:ext uri="{FF2B5EF4-FFF2-40B4-BE49-F238E27FC236}">
                <a16:creationId xmlns:a16="http://schemas.microsoft.com/office/drawing/2014/main" id="{C4620EE8-4506-F748-BA2F-9F7D7888F37E}"/>
              </a:ext>
            </a:extLst>
          </p:cNvPr>
          <p:cNvSpPr>
            <a:spLocks noGrp="1"/>
          </p:cNvSpPr>
          <p:nvPr>
            <p:ph type="body" sz="quarter" idx="26" hasCustomPrompt="1"/>
          </p:nvPr>
        </p:nvSpPr>
        <p:spPr>
          <a:xfrm>
            <a:off x="12479703" y="5246669"/>
            <a:ext cx="10397882" cy="6457950"/>
          </a:xfrm>
          <a:prstGeom prst="rect">
            <a:avLst/>
          </a:prstGeom>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a:solidFill>
                  <a:srgbClr val="0000B0"/>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r>
              <a:rPr lang="en-GB" dirty="0" err="1"/>
              <a:t>Duis</a:t>
            </a:r>
            <a:r>
              <a:rPr lang="en-GB" dirty="0"/>
              <a:t> </a:t>
            </a:r>
            <a:r>
              <a:rPr lang="en-GB" dirty="0" err="1"/>
              <a:t>aute</a:t>
            </a:r>
            <a:r>
              <a:rPr lang="en-GB" dirty="0"/>
              <a:t> </a:t>
            </a:r>
            <a:r>
              <a:rPr lang="en-GB" dirty="0" err="1"/>
              <a:t>irure</a:t>
            </a:r>
            <a:r>
              <a:rPr lang="en-GB" dirty="0"/>
              <a:t> </a:t>
            </a:r>
            <a:r>
              <a:rPr lang="en-GB" dirty="0" err="1"/>
              <a:t>dolor</a:t>
            </a:r>
            <a:r>
              <a:rPr lang="en-GB" dirty="0"/>
              <a:t> in </a:t>
            </a:r>
            <a:r>
              <a:rPr lang="en-GB" dirty="0" err="1"/>
              <a:t>reprehenderit</a:t>
            </a:r>
            <a:r>
              <a:rPr lang="en-GB" dirty="0"/>
              <a:t> in </a:t>
            </a:r>
            <a:r>
              <a:rPr lang="en-GB" dirty="0" err="1"/>
              <a:t>voluptate</a:t>
            </a:r>
            <a:r>
              <a:rPr lang="en-GB" dirty="0"/>
              <a:t> </a:t>
            </a:r>
            <a:r>
              <a:rPr lang="en-GB" dirty="0" err="1"/>
              <a:t>velit</a:t>
            </a:r>
            <a:r>
              <a:rPr lang="en-GB" dirty="0"/>
              <a:t> </a:t>
            </a:r>
            <a:r>
              <a:rPr lang="en-GB" dirty="0" err="1"/>
              <a:t>esse</a:t>
            </a:r>
            <a:r>
              <a:rPr lang="en-GB" dirty="0"/>
              <a:t> </a:t>
            </a:r>
            <a:r>
              <a:rPr lang="en-GB" dirty="0" err="1"/>
              <a:t>cillum</a:t>
            </a:r>
            <a:r>
              <a:rPr lang="en-GB" dirty="0"/>
              <a:t> </a:t>
            </a:r>
            <a:r>
              <a:rPr lang="en-GB" dirty="0" err="1"/>
              <a:t>dolore</a:t>
            </a:r>
            <a:r>
              <a:rPr lang="en-GB" dirty="0"/>
              <a:t> </a:t>
            </a:r>
            <a:r>
              <a:rPr lang="en-GB" dirty="0" err="1"/>
              <a:t>eu</a:t>
            </a:r>
            <a:r>
              <a:rPr lang="en-GB" dirty="0"/>
              <a:t> </a:t>
            </a:r>
            <a:r>
              <a:rPr lang="en-GB" dirty="0" err="1"/>
              <a:t>fugiat</a:t>
            </a:r>
            <a:r>
              <a:rPr lang="en-GB" dirty="0"/>
              <a:t> </a:t>
            </a:r>
            <a:r>
              <a:rPr lang="en-GB" dirty="0" err="1"/>
              <a:t>nulla</a:t>
            </a:r>
            <a:r>
              <a:rPr lang="en-GB" dirty="0"/>
              <a:t> </a:t>
            </a:r>
            <a:r>
              <a:rPr lang="en-GB" dirty="0" err="1"/>
              <a:t>pariatur</a:t>
            </a:r>
            <a:r>
              <a:rPr lang="en-GB" dirty="0"/>
              <a:t>. </a:t>
            </a:r>
            <a:r>
              <a:rPr lang="en-GB" dirty="0" err="1"/>
              <a:t>Excepteur</a:t>
            </a:r>
            <a:r>
              <a:rPr lang="en-GB" dirty="0"/>
              <a:t> </a:t>
            </a:r>
            <a:r>
              <a:rPr lang="en-GB" dirty="0" err="1"/>
              <a:t>sint</a:t>
            </a:r>
            <a:r>
              <a:rPr lang="en-GB" dirty="0"/>
              <a:t> </a:t>
            </a:r>
            <a:r>
              <a:rPr lang="en-GB" dirty="0" err="1"/>
              <a:t>occaecat</a:t>
            </a:r>
            <a:r>
              <a:rPr lang="en-GB" dirty="0"/>
              <a:t> </a:t>
            </a:r>
            <a:r>
              <a:rPr lang="en-GB" dirty="0" err="1"/>
              <a:t>cupidatat</a:t>
            </a:r>
            <a:r>
              <a:rPr lang="en-GB" dirty="0"/>
              <a:t> non </a:t>
            </a:r>
            <a:r>
              <a:rPr lang="en-GB" dirty="0" err="1"/>
              <a:t>proident</a:t>
            </a:r>
            <a:r>
              <a:rPr lang="en-GB" dirty="0"/>
              <a:t>, </a:t>
            </a:r>
            <a:r>
              <a:rPr lang="en-GB" dirty="0" err="1"/>
              <a:t>sunt</a:t>
            </a:r>
            <a:r>
              <a:rPr lang="en-GB" dirty="0"/>
              <a:t> in culpa qui </a:t>
            </a:r>
            <a:r>
              <a:rPr lang="en-GB" dirty="0" err="1"/>
              <a:t>officia</a:t>
            </a:r>
            <a:r>
              <a:rPr lang="en-GB" dirty="0"/>
              <a:t> </a:t>
            </a:r>
            <a:r>
              <a:rPr lang="en-GB" dirty="0" err="1"/>
              <a:t>deserunt</a:t>
            </a:r>
            <a:r>
              <a:rPr lang="en-GB" dirty="0"/>
              <a:t> </a:t>
            </a:r>
            <a:r>
              <a:rPr lang="en-GB" dirty="0" err="1"/>
              <a:t>mollit</a:t>
            </a:r>
            <a:r>
              <a:rPr lang="en-GB" dirty="0"/>
              <a:t> anim.</a:t>
            </a:r>
          </a:p>
          <a:p>
            <a:pPr marL="0" marR="0" lvl="0" indent="0" algn="l" defTabSz="1828800" rtl="0" eaLnBrk="1" fontAlgn="auto" latinLnBrk="0" hangingPunct="1">
              <a:lnSpc>
                <a:spcPct val="90000"/>
              </a:lnSpc>
              <a:spcBef>
                <a:spcPts val="2000"/>
              </a:spcBef>
              <a:spcAft>
                <a:spcPts val="0"/>
              </a:spcAft>
              <a:buClrTx/>
              <a:buSzTx/>
              <a:buFont typeface="+mj-lt"/>
              <a:buNone/>
              <a:tabLst/>
              <a:defRPr/>
            </a:pPr>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r>
              <a:rPr lang="en-GB" dirty="0" err="1"/>
              <a:t>Duis</a:t>
            </a:r>
            <a:r>
              <a:rPr lang="en-GB" dirty="0"/>
              <a:t> </a:t>
            </a:r>
            <a:r>
              <a:rPr lang="en-GB" dirty="0" err="1"/>
              <a:t>aute</a:t>
            </a:r>
            <a:r>
              <a:rPr lang="en-GB" dirty="0"/>
              <a:t> </a:t>
            </a:r>
            <a:r>
              <a:rPr lang="en-GB" dirty="0" err="1"/>
              <a:t>irure</a:t>
            </a:r>
            <a:r>
              <a:rPr lang="en-GB" dirty="0"/>
              <a:t> </a:t>
            </a:r>
            <a:r>
              <a:rPr lang="en-GB" dirty="0" err="1"/>
              <a:t>dolor</a:t>
            </a:r>
            <a:r>
              <a:rPr lang="en-GB" dirty="0"/>
              <a:t> in </a:t>
            </a:r>
            <a:r>
              <a:rPr lang="en-GB" dirty="0" err="1"/>
              <a:t>reprehenderit</a:t>
            </a:r>
            <a:r>
              <a:rPr lang="en-GB" dirty="0"/>
              <a:t> in </a:t>
            </a:r>
            <a:r>
              <a:rPr lang="en-GB" dirty="0" err="1"/>
              <a:t>voluptate</a:t>
            </a:r>
            <a:r>
              <a:rPr lang="en-GB" dirty="0"/>
              <a:t> </a:t>
            </a:r>
            <a:r>
              <a:rPr lang="en-GB" dirty="0" err="1"/>
              <a:t>velit</a:t>
            </a:r>
            <a:r>
              <a:rPr lang="en-GB" dirty="0"/>
              <a:t> </a:t>
            </a:r>
            <a:r>
              <a:rPr lang="en-GB" dirty="0" err="1"/>
              <a:t>esse</a:t>
            </a:r>
            <a:r>
              <a:rPr lang="en-GB" dirty="0"/>
              <a:t> </a:t>
            </a:r>
            <a:r>
              <a:rPr lang="en-GB" dirty="0" err="1"/>
              <a:t>cillum</a:t>
            </a:r>
            <a:r>
              <a:rPr lang="en-GB" dirty="0"/>
              <a:t> </a:t>
            </a:r>
            <a:r>
              <a:rPr lang="en-GB" dirty="0" err="1"/>
              <a:t>dolore</a:t>
            </a:r>
            <a:r>
              <a:rPr lang="en-GB" dirty="0"/>
              <a:t> </a:t>
            </a:r>
            <a:r>
              <a:rPr lang="en-GB" dirty="0" err="1"/>
              <a:t>eu</a:t>
            </a:r>
            <a:r>
              <a:rPr lang="en-GB" dirty="0"/>
              <a:t> </a:t>
            </a:r>
            <a:r>
              <a:rPr lang="en-GB" dirty="0" err="1"/>
              <a:t>fugiat</a:t>
            </a:r>
            <a:r>
              <a:rPr lang="en-GB" dirty="0"/>
              <a:t> </a:t>
            </a:r>
            <a:r>
              <a:rPr lang="en-GB" dirty="0" err="1"/>
              <a:t>nulla</a:t>
            </a:r>
            <a:r>
              <a:rPr lang="en-GB" dirty="0"/>
              <a:t> </a:t>
            </a:r>
            <a:r>
              <a:rPr lang="en-GB" dirty="0" err="1"/>
              <a:t>pariatur</a:t>
            </a:r>
            <a:r>
              <a:rPr lang="en-GB" dirty="0"/>
              <a:t>. </a:t>
            </a:r>
            <a:r>
              <a:rPr lang="en-GB" dirty="0" err="1"/>
              <a:t>Excepteur</a:t>
            </a:r>
            <a:r>
              <a:rPr lang="en-GB" dirty="0"/>
              <a:t> </a:t>
            </a:r>
            <a:r>
              <a:rPr lang="en-GB" dirty="0" err="1"/>
              <a:t>sint</a:t>
            </a:r>
            <a:r>
              <a:rPr lang="en-GB" dirty="0"/>
              <a:t> </a:t>
            </a:r>
            <a:r>
              <a:rPr lang="en-GB" dirty="0" err="1"/>
              <a:t>occaecat</a:t>
            </a:r>
            <a:r>
              <a:rPr lang="en-GB" dirty="0"/>
              <a:t> </a:t>
            </a:r>
            <a:r>
              <a:rPr lang="en-GB" dirty="0" err="1"/>
              <a:t>cupidatat</a:t>
            </a:r>
            <a:r>
              <a:rPr lang="en-GB" dirty="0"/>
              <a:t> non </a:t>
            </a:r>
            <a:r>
              <a:rPr lang="en-GB" dirty="0" err="1"/>
              <a:t>proident</a:t>
            </a:r>
            <a:r>
              <a:rPr lang="en-GB" dirty="0"/>
              <a:t>, </a:t>
            </a:r>
            <a:r>
              <a:rPr lang="en-GB" dirty="0" err="1"/>
              <a:t>sunt</a:t>
            </a:r>
            <a:r>
              <a:rPr lang="en-GB" dirty="0"/>
              <a:t> in culpa qui </a:t>
            </a:r>
            <a:r>
              <a:rPr lang="en-GB" dirty="0" err="1"/>
              <a:t>officia</a:t>
            </a:r>
            <a:r>
              <a:rPr lang="en-GB" dirty="0"/>
              <a:t> </a:t>
            </a:r>
            <a:r>
              <a:rPr lang="en-GB" dirty="0" err="1"/>
              <a:t>deserunt</a:t>
            </a:r>
            <a:r>
              <a:rPr lang="en-GB" dirty="0"/>
              <a:t> </a:t>
            </a:r>
            <a:r>
              <a:rPr lang="en-GB" dirty="0" err="1"/>
              <a:t>mollit</a:t>
            </a:r>
            <a:r>
              <a:rPr lang="en-GB" dirty="0"/>
              <a:t> anim.</a:t>
            </a:r>
          </a:p>
          <a:p>
            <a:pPr marL="0" marR="0" lvl="0" indent="0" algn="l" defTabSz="1828800" rtl="0" eaLnBrk="1" fontAlgn="auto" latinLnBrk="0" hangingPunct="1">
              <a:lnSpc>
                <a:spcPct val="90000"/>
              </a:lnSpc>
              <a:spcBef>
                <a:spcPts val="2000"/>
              </a:spcBef>
              <a:spcAft>
                <a:spcPts val="0"/>
              </a:spcAft>
              <a:buClrTx/>
              <a:buSzTx/>
              <a:buFont typeface="+mj-lt"/>
              <a:buNone/>
              <a:tabLst/>
              <a:defRPr/>
            </a:pPr>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r>
              <a:rPr lang="en-GB" dirty="0" err="1"/>
              <a:t>Duis</a:t>
            </a:r>
            <a:r>
              <a:rPr lang="en-GB" dirty="0"/>
              <a:t> </a:t>
            </a:r>
            <a:r>
              <a:rPr lang="en-GB" dirty="0" err="1"/>
              <a:t>aute</a:t>
            </a:r>
            <a:r>
              <a:rPr lang="en-GB" dirty="0"/>
              <a:t> </a:t>
            </a:r>
            <a:r>
              <a:rPr lang="en-GB" dirty="0" err="1"/>
              <a:t>irure</a:t>
            </a:r>
            <a:r>
              <a:rPr lang="en-GB" dirty="0"/>
              <a:t> </a:t>
            </a:r>
            <a:r>
              <a:rPr lang="en-GB" dirty="0" err="1"/>
              <a:t>dolor</a:t>
            </a:r>
            <a:r>
              <a:rPr lang="en-GB" dirty="0"/>
              <a:t> in </a:t>
            </a:r>
            <a:r>
              <a:rPr lang="en-GB" dirty="0" err="1"/>
              <a:t>reprehenderit</a:t>
            </a:r>
            <a:r>
              <a:rPr lang="en-GB" dirty="0"/>
              <a:t> in </a:t>
            </a:r>
            <a:r>
              <a:rPr lang="en-GB" dirty="0" err="1"/>
              <a:t>voluptate</a:t>
            </a:r>
            <a:r>
              <a:rPr lang="en-GB" dirty="0"/>
              <a:t> </a:t>
            </a:r>
            <a:r>
              <a:rPr lang="en-GB" dirty="0" err="1"/>
              <a:t>velit</a:t>
            </a:r>
            <a:r>
              <a:rPr lang="en-GB" dirty="0"/>
              <a:t> </a:t>
            </a:r>
            <a:r>
              <a:rPr lang="en-GB" dirty="0" err="1"/>
              <a:t>esse</a:t>
            </a:r>
            <a:r>
              <a:rPr lang="en-GB" dirty="0"/>
              <a:t> </a:t>
            </a:r>
            <a:r>
              <a:rPr lang="en-GB" dirty="0" err="1"/>
              <a:t>cillum</a:t>
            </a:r>
            <a:r>
              <a:rPr lang="en-GB" dirty="0"/>
              <a:t> </a:t>
            </a:r>
            <a:r>
              <a:rPr lang="en-GB" dirty="0" err="1"/>
              <a:t>dolore</a:t>
            </a:r>
            <a:r>
              <a:rPr lang="en-GB" dirty="0"/>
              <a:t> </a:t>
            </a:r>
            <a:r>
              <a:rPr lang="en-GB" dirty="0" err="1"/>
              <a:t>eu</a:t>
            </a:r>
            <a:r>
              <a:rPr lang="en-GB" dirty="0"/>
              <a:t> </a:t>
            </a:r>
            <a:r>
              <a:rPr lang="en-GB" dirty="0" err="1"/>
              <a:t>fugiat</a:t>
            </a:r>
            <a:r>
              <a:rPr lang="en-GB" dirty="0"/>
              <a:t> </a:t>
            </a:r>
            <a:r>
              <a:rPr lang="en-GB" dirty="0" err="1"/>
              <a:t>nulla</a:t>
            </a:r>
            <a:r>
              <a:rPr lang="en-GB" dirty="0"/>
              <a:t> </a:t>
            </a:r>
            <a:r>
              <a:rPr lang="en-GB" dirty="0" err="1"/>
              <a:t>pariatur</a:t>
            </a:r>
            <a:r>
              <a:rPr lang="en-GB" dirty="0"/>
              <a:t>. </a:t>
            </a:r>
            <a:r>
              <a:rPr lang="en-GB" dirty="0" err="1"/>
              <a:t>Excepteur</a:t>
            </a:r>
            <a:r>
              <a:rPr lang="en-GB" dirty="0"/>
              <a:t> </a:t>
            </a:r>
            <a:r>
              <a:rPr lang="en-GB" dirty="0" err="1"/>
              <a:t>sint</a:t>
            </a:r>
            <a:r>
              <a:rPr lang="en-GB" dirty="0"/>
              <a:t> </a:t>
            </a:r>
            <a:r>
              <a:rPr lang="en-GB" dirty="0" err="1"/>
              <a:t>occaecat</a:t>
            </a:r>
            <a:r>
              <a:rPr lang="en-GB" dirty="0"/>
              <a:t> </a:t>
            </a:r>
            <a:r>
              <a:rPr lang="en-GB" dirty="0" err="1"/>
              <a:t>cupidatat</a:t>
            </a:r>
            <a:r>
              <a:rPr lang="en-GB" dirty="0"/>
              <a:t> non </a:t>
            </a:r>
            <a:r>
              <a:rPr lang="en-GB" dirty="0" err="1"/>
              <a:t>proident</a:t>
            </a:r>
            <a:r>
              <a:rPr lang="en-GB" dirty="0"/>
              <a:t>, </a:t>
            </a:r>
            <a:r>
              <a:rPr lang="en-GB" dirty="0" err="1"/>
              <a:t>sunt</a:t>
            </a:r>
            <a:r>
              <a:rPr lang="en-GB" dirty="0"/>
              <a:t> in culpa qui </a:t>
            </a:r>
            <a:r>
              <a:rPr lang="en-GB" dirty="0" err="1"/>
              <a:t>officia</a:t>
            </a:r>
            <a:r>
              <a:rPr lang="en-GB" dirty="0"/>
              <a:t> </a:t>
            </a:r>
            <a:r>
              <a:rPr lang="en-GB" dirty="0" err="1"/>
              <a:t>deserunt</a:t>
            </a:r>
            <a:r>
              <a:rPr lang="en-GB" dirty="0"/>
              <a:t> </a:t>
            </a:r>
            <a:r>
              <a:rPr lang="en-GB" dirty="0" err="1"/>
              <a:t>mollit</a:t>
            </a:r>
            <a:r>
              <a:rPr lang="en-GB" dirty="0"/>
              <a:t> anim.</a:t>
            </a:r>
          </a:p>
          <a:p>
            <a:pPr lvl="0"/>
            <a:endParaRPr lang="en-GB" dirty="0"/>
          </a:p>
        </p:txBody>
      </p:sp>
      <p:sp>
        <p:nvSpPr>
          <p:cNvPr id="22" name="Text Placeholder 2">
            <a:extLst>
              <a:ext uri="{FF2B5EF4-FFF2-40B4-BE49-F238E27FC236}">
                <a16:creationId xmlns:a16="http://schemas.microsoft.com/office/drawing/2014/main" id="{C4620EE8-4506-F748-BA2F-9F7D7888F37E}"/>
              </a:ext>
            </a:extLst>
          </p:cNvPr>
          <p:cNvSpPr>
            <a:spLocks noGrp="1"/>
          </p:cNvSpPr>
          <p:nvPr>
            <p:ph type="body" sz="quarter" idx="25" hasCustomPrompt="1"/>
          </p:nvPr>
        </p:nvSpPr>
        <p:spPr>
          <a:xfrm>
            <a:off x="1287095" y="3891139"/>
            <a:ext cx="21590490" cy="1138061"/>
          </a:xfrm>
          <a:prstGeom prst="rect">
            <a:avLst/>
          </a:prstGeom>
        </p:spPr>
        <p:txBody>
          <a:bodyPr>
            <a:normAutofit/>
          </a:bodyPr>
          <a:lstStyle>
            <a:lvl1pPr marL="0" indent="0">
              <a:lnSpc>
                <a:spcPts val="7000"/>
              </a:lnSpc>
              <a:spcBef>
                <a:spcPts val="0"/>
              </a:spcBef>
              <a:buNone/>
              <a:defRPr sz="6000" b="1" baseline="0">
                <a:solidFill>
                  <a:srgbClr val="0000B0"/>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a:t>Insert content 1 title</a:t>
            </a:r>
          </a:p>
        </p:txBody>
      </p:sp>
      <p:sp>
        <p:nvSpPr>
          <p:cNvPr id="19" name="Slide Number Placeholder 5"/>
          <p:cNvSpPr>
            <a:spLocks noGrp="1"/>
          </p:cNvSpPr>
          <p:nvPr>
            <p:ph type="sldNum" sz="quarter" idx="4"/>
          </p:nvPr>
        </p:nvSpPr>
        <p:spPr>
          <a:xfrm>
            <a:off x="11564488" y="12444942"/>
            <a:ext cx="1014046"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a:t>
            </a:fld>
            <a:endParaRPr lang="bg-BG" dirty="0">
              <a:solidFill>
                <a:srgbClr val="000000"/>
              </a:solidFill>
            </a:endParaRPr>
          </a:p>
        </p:txBody>
      </p:sp>
    </p:spTree>
    <p:extLst>
      <p:ext uri="{BB962C8B-B14F-4D97-AF65-F5344CB8AC3E}">
        <p14:creationId xmlns:p14="http://schemas.microsoft.com/office/powerpoint/2010/main" val="1649261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alysis in text with image">
    <p:spTree>
      <p:nvGrpSpPr>
        <p:cNvPr id="1" name=""/>
        <p:cNvGrpSpPr/>
        <p:nvPr/>
      </p:nvGrpSpPr>
      <p:grpSpPr>
        <a:xfrm>
          <a:off x="0" y="0"/>
          <a:ext cx="0" cy="0"/>
          <a:chOff x="0" y="0"/>
          <a:chExt cx="0" cy="0"/>
        </a:xfrm>
      </p:grpSpPr>
      <p:cxnSp>
        <p:nvCxnSpPr>
          <p:cNvPr id="4" name="Straight Connector 3"/>
          <p:cNvCxnSpPr/>
          <p:nvPr userDrawn="1"/>
        </p:nvCxnSpPr>
        <p:spPr>
          <a:xfrm>
            <a:off x="6995131" y="919655"/>
            <a:ext cx="1" cy="939521"/>
          </a:xfrm>
          <a:prstGeom prst="line">
            <a:avLst/>
          </a:prstGeom>
          <a:ln>
            <a:solidFill>
              <a:srgbClr val="0000B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7268447" y="965630"/>
            <a:ext cx="5824820" cy="861774"/>
          </a:xfrm>
          <a:prstGeom prst="rect">
            <a:avLst/>
          </a:prstGeom>
          <a:noFill/>
        </p:spPr>
        <p:txBody>
          <a:bodyPr wrap="square" rtlCol="0">
            <a:spAutoFit/>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lang="en-GB" sz="2500" dirty="0">
                <a:solidFill>
                  <a:srgbClr val="0000B0"/>
                </a:solidFill>
                <a:latin typeface="Helvetica Neue"/>
              </a:rPr>
              <a:t>Master programmes in Artificial</a:t>
            </a:r>
            <a:br>
              <a:rPr lang="en-GB" sz="2500" dirty="0">
                <a:solidFill>
                  <a:srgbClr val="0000B0"/>
                </a:solidFill>
                <a:latin typeface="Helvetica Neue"/>
              </a:rPr>
            </a:br>
            <a:r>
              <a:rPr lang="en-GB" sz="2500" dirty="0">
                <a:solidFill>
                  <a:srgbClr val="0000B0"/>
                </a:solidFill>
                <a:latin typeface="Helvetica Neue"/>
              </a:rPr>
              <a:t>Intelligence 4 Careers in Europe</a:t>
            </a:r>
            <a:endParaRPr lang="en-US" sz="2500" dirty="0">
              <a:solidFill>
                <a:srgbClr val="0000B0"/>
              </a:solidFill>
              <a:latin typeface="Helvetica Neue"/>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92604" y="1060197"/>
            <a:ext cx="5160058" cy="644668"/>
          </a:xfrm>
          <a:prstGeom prst="rect">
            <a:avLst/>
          </a:prstGeom>
        </p:spPr>
      </p:pic>
      <p:sp>
        <p:nvSpPr>
          <p:cNvPr id="8" name="Text Placeholder 2">
            <a:extLst>
              <a:ext uri="{FF2B5EF4-FFF2-40B4-BE49-F238E27FC236}">
                <a16:creationId xmlns:a16="http://schemas.microsoft.com/office/drawing/2014/main" id="{C4620EE8-4506-F748-BA2F-9F7D7888F37E}"/>
              </a:ext>
            </a:extLst>
          </p:cNvPr>
          <p:cNvSpPr>
            <a:spLocks noGrp="1"/>
          </p:cNvSpPr>
          <p:nvPr>
            <p:ph type="body" sz="quarter" idx="24" hasCustomPrompt="1"/>
          </p:nvPr>
        </p:nvSpPr>
        <p:spPr>
          <a:xfrm>
            <a:off x="1287095" y="2710813"/>
            <a:ext cx="21590490" cy="892079"/>
          </a:xfrm>
          <a:prstGeom prst="rect">
            <a:avLst/>
          </a:prstGeom>
          <a:solidFill>
            <a:srgbClr val="0000B0"/>
          </a:solidFill>
        </p:spPr>
        <p:txBody>
          <a:bodyPr lIns="365760" anchor="ctr">
            <a:normAutofit/>
          </a:bodyPr>
          <a:lstStyle>
            <a:lvl1pPr marL="0" indent="0">
              <a:buNone/>
              <a:defRPr sz="3000" b="1" baseline="0">
                <a:solidFill>
                  <a:schemeClr val="bg1"/>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a:t>CONTENT 2</a:t>
            </a:r>
            <a:endParaRPr lang="x-none" dirty="0"/>
          </a:p>
        </p:txBody>
      </p:sp>
      <p:sp>
        <p:nvSpPr>
          <p:cNvPr id="10" name="Text Placeholder 2">
            <a:extLst>
              <a:ext uri="{FF2B5EF4-FFF2-40B4-BE49-F238E27FC236}">
                <a16:creationId xmlns:a16="http://schemas.microsoft.com/office/drawing/2014/main" id="{C4620EE8-4506-F748-BA2F-9F7D7888F37E}"/>
              </a:ext>
            </a:extLst>
          </p:cNvPr>
          <p:cNvSpPr>
            <a:spLocks noGrp="1"/>
          </p:cNvSpPr>
          <p:nvPr>
            <p:ph type="body" sz="quarter" idx="22" hasCustomPrompt="1"/>
          </p:nvPr>
        </p:nvSpPr>
        <p:spPr>
          <a:xfrm>
            <a:off x="1287095" y="5246669"/>
            <a:ext cx="10397882" cy="6457950"/>
          </a:xfrm>
          <a:prstGeom prst="rect">
            <a:avLst/>
          </a:prstGeom>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a:solidFill>
                  <a:srgbClr val="0000B0"/>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r>
              <a:rPr lang="en-GB" dirty="0" err="1"/>
              <a:t>Duis</a:t>
            </a:r>
            <a:r>
              <a:rPr lang="en-GB" dirty="0"/>
              <a:t> </a:t>
            </a:r>
            <a:r>
              <a:rPr lang="en-GB" dirty="0" err="1"/>
              <a:t>aute</a:t>
            </a:r>
            <a:r>
              <a:rPr lang="en-GB" dirty="0"/>
              <a:t> </a:t>
            </a:r>
            <a:r>
              <a:rPr lang="en-GB" dirty="0" err="1"/>
              <a:t>irure</a:t>
            </a:r>
            <a:r>
              <a:rPr lang="en-GB" dirty="0"/>
              <a:t> </a:t>
            </a:r>
            <a:r>
              <a:rPr lang="en-GB" dirty="0" err="1"/>
              <a:t>dolor</a:t>
            </a:r>
            <a:r>
              <a:rPr lang="en-GB" dirty="0"/>
              <a:t> in </a:t>
            </a:r>
            <a:r>
              <a:rPr lang="en-GB" dirty="0" err="1"/>
              <a:t>reprehenderit</a:t>
            </a:r>
            <a:r>
              <a:rPr lang="en-GB" dirty="0"/>
              <a:t> in </a:t>
            </a:r>
            <a:r>
              <a:rPr lang="en-GB" dirty="0" err="1"/>
              <a:t>voluptate</a:t>
            </a:r>
            <a:r>
              <a:rPr lang="en-GB" dirty="0"/>
              <a:t> </a:t>
            </a:r>
            <a:r>
              <a:rPr lang="en-GB" dirty="0" err="1"/>
              <a:t>velit</a:t>
            </a:r>
            <a:r>
              <a:rPr lang="en-GB" dirty="0"/>
              <a:t> </a:t>
            </a:r>
            <a:r>
              <a:rPr lang="en-GB" dirty="0" err="1"/>
              <a:t>esse</a:t>
            </a:r>
            <a:r>
              <a:rPr lang="en-GB" dirty="0"/>
              <a:t> </a:t>
            </a:r>
            <a:r>
              <a:rPr lang="en-GB" dirty="0" err="1"/>
              <a:t>cillum</a:t>
            </a:r>
            <a:r>
              <a:rPr lang="en-GB" dirty="0"/>
              <a:t> </a:t>
            </a:r>
            <a:r>
              <a:rPr lang="en-GB" dirty="0" err="1"/>
              <a:t>dolore</a:t>
            </a:r>
            <a:r>
              <a:rPr lang="en-GB" dirty="0"/>
              <a:t> </a:t>
            </a:r>
            <a:r>
              <a:rPr lang="en-GB" dirty="0" err="1"/>
              <a:t>eu</a:t>
            </a:r>
            <a:r>
              <a:rPr lang="en-GB" dirty="0"/>
              <a:t> </a:t>
            </a:r>
            <a:r>
              <a:rPr lang="en-GB" dirty="0" err="1"/>
              <a:t>fugiat</a:t>
            </a:r>
            <a:r>
              <a:rPr lang="en-GB" dirty="0"/>
              <a:t> </a:t>
            </a:r>
            <a:r>
              <a:rPr lang="en-GB" dirty="0" err="1"/>
              <a:t>nulla</a:t>
            </a:r>
            <a:r>
              <a:rPr lang="en-GB" dirty="0"/>
              <a:t> </a:t>
            </a:r>
            <a:r>
              <a:rPr lang="en-GB" dirty="0" err="1"/>
              <a:t>pariatur</a:t>
            </a:r>
            <a:r>
              <a:rPr lang="en-GB" dirty="0"/>
              <a:t>. </a:t>
            </a:r>
            <a:r>
              <a:rPr lang="en-GB" dirty="0" err="1"/>
              <a:t>Excepteur</a:t>
            </a:r>
            <a:r>
              <a:rPr lang="en-GB" dirty="0"/>
              <a:t> </a:t>
            </a:r>
            <a:r>
              <a:rPr lang="en-GB" dirty="0" err="1"/>
              <a:t>sint</a:t>
            </a:r>
            <a:r>
              <a:rPr lang="en-GB" dirty="0"/>
              <a:t> </a:t>
            </a:r>
            <a:r>
              <a:rPr lang="en-GB" dirty="0" err="1"/>
              <a:t>occaecat</a:t>
            </a:r>
            <a:r>
              <a:rPr lang="en-GB" dirty="0"/>
              <a:t> </a:t>
            </a:r>
            <a:r>
              <a:rPr lang="en-GB" dirty="0" err="1"/>
              <a:t>cupidatat</a:t>
            </a:r>
            <a:r>
              <a:rPr lang="en-GB" dirty="0"/>
              <a:t> non </a:t>
            </a:r>
            <a:r>
              <a:rPr lang="en-GB" dirty="0" err="1"/>
              <a:t>proident</a:t>
            </a:r>
            <a:r>
              <a:rPr lang="en-GB" dirty="0"/>
              <a:t>, </a:t>
            </a:r>
            <a:r>
              <a:rPr lang="en-GB" dirty="0" err="1"/>
              <a:t>sunt</a:t>
            </a:r>
            <a:r>
              <a:rPr lang="en-GB" dirty="0"/>
              <a:t> in culpa qui </a:t>
            </a:r>
            <a:r>
              <a:rPr lang="en-GB" dirty="0" err="1"/>
              <a:t>officia</a:t>
            </a:r>
            <a:r>
              <a:rPr lang="en-GB" dirty="0"/>
              <a:t> </a:t>
            </a:r>
            <a:r>
              <a:rPr lang="en-GB" dirty="0" err="1"/>
              <a:t>deserunt</a:t>
            </a:r>
            <a:r>
              <a:rPr lang="en-GB" dirty="0"/>
              <a:t> </a:t>
            </a:r>
            <a:r>
              <a:rPr lang="en-GB" dirty="0" err="1"/>
              <a:t>mollit</a:t>
            </a:r>
            <a:r>
              <a:rPr lang="en-GB" dirty="0"/>
              <a:t> anim.</a:t>
            </a:r>
          </a:p>
          <a:p>
            <a:pPr marL="0" marR="0" lvl="0" indent="0" algn="l" defTabSz="1828800" rtl="0" eaLnBrk="1" fontAlgn="auto" latinLnBrk="0" hangingPunct="1">
              <a:lnSpc>
                <a:spcPct val="90000"/>
              </a:lnSpc>
              <a:spcBef>
                <a:spcPts val="2000"/>
              </a:spcBef>
              <a:spcAft>
                <a:spcPts val="0"/>
              </a:spcAft>
              <a:buClrTx/>
              <a:buSzTx/>
              <a:buFont typeface="+mj-lt"/>
              <a:buNone/>
              <a:tabLst/>
              <a:defRPr/>
            </a:pPr>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r>
              <a:rPr lang="en-GB" dirty="0" err="1"/>
              <a:t>Duis</a:t>
            </a:r>
            <a:r>
              <a:rPr lang="en-GB" dirty="0"/>
              <a:t> </a:t>
            </a:r>
            <a:r>
              <a:rPr lang="en-GB" dirty="0" err="1"/>
              <a:t>aute</a:t>
            </a:r>
            <a:r>
              <a:rPr lang="en-GB" dirty="0"/>
              <a:t> </a:t>
            </a:r>
            <a:r>
              <a:rPr lang="en-GB" dirty="0" err="1"/>
              <a:t>irure</a:t>
            </a:r>
            <a:r>
              <a:rPr lang="en-GB" dirty="0"/>
              <a:t> </a:t>
            </a:r>
            <a:r>
              <a:rPr lang="en-GB" dirty="0" err="1"/>
              <a:t>dolor</a:t>
            </a:r>
            <a:r>
              <a:rPr lang="en-GB" dirty="0"/>
              <a:t> in </a:t>
            </a:r>
            <a:r>
              <a:rPr lang="en-GB" dirty="0" err="1"/>
              <a:t>reprehenderit</a:t>
            </a:r>
            <a:r>
              <a:rPr lang="en-GB" dirty="0"/>
              <a:t> in </a:t>
            </a:r>
            <a:r>
              <a:rPr lang="en-GB" dirty="0" err="1"/>
              <a:t>voluptate</a:t>
            </a:r>
            <a:r>
              <a:rPr lang="en-GB" dirty="0"/>
              <a:t> </a:t>
            </a:r>
            <a:r>
              <a:rPr lang="en-GB" dirty="0" err="1"/>
              <a:t>velit</a:t>
            </a:r>
            <a:r>
              <a:rPr lang="en-GB" dirty="0"/>
              <a:t> </a:t>
            </a:r>
            <a:r>
              <a:rPr lang="en-GB" dirty="0" err="1"/>
              <a:t>esse</a:t>
            </a:r>
            <a:r>
              <a:rPr lang="en-GB" dirty="0"/>
              <a:t> </a:t>
            </a:r>
            <a:r>
              <a:rPr lang="en-GB" dirty="0" err="1"/>
              <a:t>cillum</a:t>
            </a:r>
            <a:r>
              <a:rPr lang="en-GB" dirty="0"/>
              <a:t> </a:t>
            </a:r>
            <a:r>
              <a:rPr lang="en-GB" dirty="0" err="1"/>
              <a:t>dolore</a:t>
            </a:r>
            <a:r>
              <a:rPr lang="en-GB" dirty="0"/>
              <a:t> </a:t>
            </a:r>
            <a:r>
              <a:rPr lang="en-GB" dirty="0" err="1"/>
              <a:t>eu</a:t>
            </a:r>
            <a:r>
              <a:rPr lang="en-GB" dirty="0"/>
              <a:t> </a:t>
            </a:r>
            <a:r>
              <a:rPr lang="en-GB" dirty="0" err="1"/>
              <a:t>fugiat</a:t>
            </a:r>
            <a:r>
              <a:rPr lang="en-GB" dirty="0"/>
              <a:t> </a:t>
            </a:r>
            <a:r>
              <a:rPr lang="en-GB" dirty="0" err="1"/>
              <a:t>nulla</a:t>
            </a:r>
            <a:r>
              <a:rPr lang="en-GB" dirty="0"/>
              <a:t> </a:t>
            </a:r>
            <a:r>
              <a:rPr lang="en-GB" dirty="0" err="1"/>
              <a:t>pariatur</a:t>
            </a:r>
            <a:r>
              <a:rPr lang="en-GB" dirty="0"/>
              <a:t>. </a:t>
            </a:r>
            <a:r>
              <a:rPr lang="en-GB" dirty="0" err="1"/>
              <a:t>Excepteur</a:t>
            </a:r>
            <a:r>
              <a:rPr lang="en-GB" dirty="0"/>
              <a:t> </a:t>
            </a:r>
            <a:r>
              <a:rPr lang="en-GB" dirty="0" err="1"/>
              <a:t>sint</a:t>
            </a:r>
            <a:r>
              <a:rPr lang="en-GB" dirty="0"/>
              <a:t> </a:t>
            </a:r>
            <a:r>
              <a:rPr lang="en-GB" dirty="0" err="1"/>
              <a:t>occaecat</a:t>
            </a:r>
            <a:r>
              <a:rPr lang="en-GB" dirty="0"/>
              <a:t> </a:t>
            </a:r>
            <a:r>
              <a:rPr lang="en-GB" dirty="0" err="1"/>
              <a:t>cupidatat</a:t>
            </a:r>
            <a:r>
              <a:rPr lang="en-GB" dirty="0"/>
              <a:t> non </a:t>
            </a:r>
            <a:r>
              <a:rPr lang="en-GB" dirty="0" err="1"/>
              <a:t>proident</a:t>
            </a:r>
            <a:r>
              <a:rPr lang="en-GB" dirty="0"/>
              <a:t>, </a:t>
            </a:r>
            <a:r>
              <a:rPr lang="en-GB" dirty="0" err="1"/>
              <a:t>sunt</a:t>
            </a:r>
            <a:r>
              <a:rPr lang="en-GB" dirty="0"/>
              <a:t> in culpa qui </a:t>
            </a:r>
            <a:r>
              <a:rPr lang="en-GB" dirty="0" err="1"/>
              <a:t>officia</a:t>
            </a:r>
            <a:r>
              <a:rPr lang="en-GB" dirty="0"/>
              <a:t> </a:t>
            </a:r>
            <a:r>
              <a:rPr lang="en-GB" dirty="0" err="1"/>
              <a:t>deserunt</a:t>
            </a:r>
            <a:r>
              <a:rPr lang="en-GB" dirty="0"/>
              <a:t> </a:t>
            </a:r>
            <a:r>
              <a:rPr lang="en-GB" dirty="0" err="1"/>
              <a:t>mollit</a:t>
            </a:r>
            <a:r>
              <a:rPr lang="en-GB" dirty="0"/>
              <a:t> anim.</a:t>
            </a:r>
          </a:p>
          <a:p>
            <a:pPr marL="0" marR="0" lvl="0" indent="0" algn="l" defTabSz="1828800" rtl="0" eaLnBrk="1" fontAlgn="auto" latinLnBrk="0" hangingPunct="1">
              <a:lnSpc>
                <a:spcPct val="90000"/>
              </a:lnSpc>
              <a:spcBef>
                <a:spcPts val="2000"/>
              </a:spcBef>
              <a:spcAft>
                <a:spcPts val="0"/>
              </a:spcAft>
              <a:buClrTx/>
              <a:buSzTx/>
              <a:buFont typeface="+mj-lt"/>
              <a:buNone/>
              <a:tabLst/>
              <a:defRPr/>
            </a:pPr>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r>
              <a:rPr lang="en-GB" dirty="0" err="1"/>
              <a:t>Duis</a:t>
            </a:r>
            <a:r>
              <a:rPr lang="en-GB" dirty="0"/>
              <a:t> </a:t>
            </a:r>
            <a:r>
              <a:rPr lang="en-GB" dirty="0" err="1"/>
              <a:t>aute</a:t>
            </a:r>
            <a:r>
              <a:rPr lang="en-GB" dirty="0"/>
              <a:t> </a:t>
            </a:r>
            <a:r>
              <a:rPr lang="en-GB" dirty="0" err="1"/>
              <a:t>irure</a:t>
            </a:r>
            <a:r>
              <a:rPr lang="en-GB" dirty="0"/>
              <a:t> </a:t>
            </a:r>
            <a:r>
              <a:rPr lang="en-GB" dirty="0" err="1"/>
              <a:t>dolor</a:t>
            </a:r>
            <a:r>
              <a:rPr lang="en-GB" dirty="0"/>
              <a:t> in </a:t>
            </a:r>
            <a:r>
              <a:rPr lang="en-GB" dirty="0" err="1"/>
              <a:t>reprehenderit</a:t>
            </a:r>
            <a:r>
              <a:rPr lang="en-GB" dirty="0"/>
              <a:t> in </a:t>
            </a:r>
            <a:r>
              <a:rPr lang="en-GB" dirty="0" err="1"/>
              <a:t>voluptate</a:t>
            </a:r>
            <a:r>
              <a:rPr lang="en-GB" dirty="0"/>
              <a:t> </a:t>
            </a:r>
            <a:r>
              <a:rPr lang="en-GB" dirty="0" err="1"/>
              <a:t>velit</a:t>
            </a:r>
            <a:r>
              <a:rPr lang="en-GB" dirty="0"/>
              <a:t> </a:t>
            </a:r>
            <a:r>
              <a:rPr lang="en-GB" dirty="0" err="1"/>
              <a:t>esse</a:t>
            </a:r>
            <a:r>
              <a:rPr lang="en-GB" dirty="0"/>
              <a:t> </a:t>
            </a:r>
            <a:r>
              <a:rPr lang="en-GB" dirty="0" err="1"/>
              <a:t>cillum</a:t>
            </a:r>
            <a:r>
              <a:rPr lang="en-GB" dirty="0"/>
              <a:t> </a:t>
            </a:r>
            <a:r>
              <a:rPr lang="en-GB" dirty="0" err="1"/>
              <a:t>dolore</a:t>
            </a:r>
            <a:r>
              <a:rPr lang="en-GB" dirty="0"/>
              <a:t> </a:t>
            </a:r>
            <a:r>
              <a:rPr lang="en-GB" dirty="0" err="1"/>
              <a:t>eu</a:t>
            </a:r>
            <a:r>
              <a:rPr lang="en-GB" dirty="0"/>
              <a:t> </a:t>
            </a:r>
            <a:r>
              <a:rPr lang="en-GB" dirty="0" err="1"/>
              <a:t>fugiat</a:t>
            </a:r>
            <a:r>
              <a:rPr lang="en-GB" dirty="0"/>
              <a:t> </a:t>
            </a:r>
            <a:r>
              <a:rPr lang="en-GB" dirty="0" err="1"/>
              <a:t>nulla</a:t>
            </a:r>
            <a:r>
              <a:rPr lang="en-GB" dirty="0"/>
              <a:t> </a:t>
            </a:r>
            <a:r>
              <a:rPr lang="en-GB" dirty="0" err="1"/>
              <a:t>pariatur</a:t>
            </a:r>
            <a:r>
              <a:rPr lang="en-GB" dirty="0"/>
              <a:t>. </a:t>
            </a:r>
            <a:r>
              <a:rPr lang="en-GB" dirty="0" err="1"/>
              <a:t>Excepteur</a:t>
            </a:r>
            <a:r>
              <a:rPr lang="en-GB" dirty="0"/>
              <a:t> </a:t>
            </a:r>
            <a:r>
              <a:rPr lang="en-GB" dirty="0" err="1"/>
              <a:t>sint</a:t>
            </a:r>
            <a:r>
              <a:rPr lang="en-GB" dirty="0"/>
              <a:t> </a:t>
            </a:r>
            <a:r>
              <a:rPr lang="en-GB" dirty="0" err="1"/>
              <a:t>occaecat</a:t>
            </a:r>
            <a:r>
              <a:rPr lang="en-GB" dirty="0"/>
              <a:t> </a:t>
            </a:r>
            <a:r>
              <a:rPr lang="en-GB" dirty="0" err="1"/>
              <a:t>cupidatat</a:t>
            </a:r>
            <a:r>
              <a:rPr lang="en-GB" dirty="0"/>
              <a:t> non </a:t>
            </a:r>
            <a:r>
              <a:rPr lang="en-GB" dirty="0" err="1"/>
              <a:t>proident</a:t>
            </a:r>
            <a:r>
              <a:rPr lang="en-GB" dirty="0"/>
              <a:t>, </a:t>
            </a:r>
            <a:r>
              <a:rPr lang="en-GB" dirty="0" err="1"/>
              <a:t>sunt</a:t>
            </a:r>
            <a:r>
              <a:rPr lang="en-GB" dirty="0"/>
              <a:t> in culpa qui </a:t>
            </a:r>
            <a:r>
              <a:rPr lang="en-GB" dirty="0" err="1"/>
              <a:t>officia</a:t>
            </a:r>
            <a:r>
              <a:rPr lang="en-GB" dirty="0"/>
              <a:t> </a:t>
            </a:r>
            <a:r>
              <a:rPr lang="en-GB" dirty="0" err="1"/>
              <a:t>deserunt</a:t>
            </a:r>
            <a:r>
              <a:rPr lang="en-GB" dirty="0"/>
              <a:t> </a:t>
            </a:r>
            <a:r>
              <a:rPr lang="en-GB" dirty="0" err="1"/>
              <a:t>mollit</a:t>
            </a:r>
            <a:r>
              <a:rPr lang="en-GB" dirty="0"/>
              <a:t> anim.</a:t>
            </a:r>
          </a:p>
          <a:p>
            <a:pPr lvl="0"/>
            <a:endParaRPr lang="en-GB" dirty="0"/>
          </a:p>
        </p:txBody>
      </p:sp>
      <p:sp>
        <p:nvSpPr>
          <p:cNvPr id="14" name="Picture Placeholder 12"/>
          <p:cNvSpPr>
            <a:spLocks noGrp="1"/>
          </p:cNvSpPr>
          <p:nvPr>
            <p:ph type="pic" sz="quarter" idx="27" hasCustomPrompt="1"/>
          </p:nvPr>
        </p:nvSpPr>
        <p:spPr>
          <a:xfrm>
            <a:off x="12479703" y="5246669"/>
            <a:ext cx="10397882" cy="6457950"/>
          </a:xfrm>
          <a:prstGeom prst="rect">
            <a:avLst/>
          </a:prstGeom>
          <a:solidFill>
            <a:schemeClr val="bg1">
              <a:lumMod val="85000"/>
            </a:schemeClr>
          </a:solidFill>
        </p:spPr>
        <p:txBody>
          <a:bodyPr anchor="ctr"/>
          <a:lstStyle>
            <a:lvl1pPr marL="0" indent="0" algn="ctr">
              <a:buNone/>
              <a:defRPr sz="3000" baseline="0">
                <a:latin typeface="Helvetica Neue"/>
              </a:defRPr>
            </a:lvl1pPr>
          </a:lstStyle>
          <a:p>
            <a:r>
              <a:rPr lang="en-US" dirty="0"/>
              <a:t>Insert Picture</a:t>
            </a:r>
            <a:br>
              <a:rPr lang="en-US" dirty="0"/>
            </a:br>
            <a:r>
              <a:rPr lang="en-US" dirty="0"/>
              <a:t>related to content 2</a:t>
            </a:r>
          </a:p>
        </p:txBody>
      </p:sp>
      <p:sp>
        <p:nvSpPr>
          <p:cNvPr id="15" name="Text Placeholder 2">
            <a:extLst>
              <a:ext uri="{FF2B5EF4-FFF2-40B4-BE49-F238E27FC236}">
                <a16:creationId xmlns:a16="http://schemas.microsoft.com/office/drawing/2014/main" id="{C4620EE8-4506-F748-BA2F-9F7D7888F37E}"/>
              </a:ext>
            </a:extLst>
          </p:cNvPr>
          <p:cNvSpPr>
            <a:spLocks noGrp="1"/>
          </p:cNvSpPr>
          <p:nvPr>
            <p:ph type="body" sz="quarter" idx="25" hasCustomPrompt="1"/>
          </p:nvPr>
        </p:nvSpPr>
        <p:spPr>
          <a:xfrm>
            <a:off x="1287095" y="3891139"/>
            <a:ext cx="21590490" cy="1138061"/>
          </a:xfrm>
          <a:prstGeom prst="rect">
            <a:avLst/>
          </a:prstGeom>
        </p:spPr>
        <p:txBody>
          <a:bodyPr>
            <a:normAutofit/>
          </a:bodyPr>
          <a:lstStyle>
            <a:lvl1pPr marL="0" indent="0">
              <a:lnSpc>
                <a:spcPts val="7000"/>
              </a:lnSpc>
              <a:spcBef>
                <a:spcPts val="0"/>
              </a:spcBef>
              <a:buNone/>
              <a:defRPr sz="6000" b="1" baseline="0">
                <a:solidFill>
                  <a:srgbClr val="0000B0"/>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a:t>Insert content 2 title</a:t>
            </a:r>
          </a:p>
        </p:txBody>
      </p:sp>
      <p:sp>
        <p:nvSpPr>
          <p:cNvPr id="13" name="Slide Number Placeholder 5"/>
          <p:cNvSpPr>
            <a:spLocks noGrp="1"/>
          </p:cNvSpPr>
          <p:nvPr>
            <p:ph type="sldNum" sz="quarter" idx="4"/>
          </p:nvPr>
        </p:nvSpPr>
        <p:spPr>
          <a:xfrm>
            <a:off x="11564488" y="12444942"/>
            <a:ext cx="1014046"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a:t>
            </a:fld>
            <a:endParaRPr lang="bg-BG" dirty="0">
              <a:solidFill>
                <a:srgbClr val="000000"/>
              </a:solidFill>
            </a:endParaRPr>
          </a:p>
        </p:txBody>
      </p:sp>
    </p:spTree>
    <p:extLst>
      <p:ext uri="{BB962C8B-B14F-4D97-AF65-F5344CB8AC3E}">
        <p14:creationId xmlns:p14="http://schemas.microsoft.com/office/powerpoint/2010/main" val="4253331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alysis in points">
    <p:spTree>
      <p:nvGrpSpPr>
        <p:cNvPr id="1" name=""/>
        <p:cNvGrpSpPr/>
        <p:nvPr/>
      </p:nvGrpSpPr>
      <p:grpSpPr>
        <a:xfrm>
          <a:off x="0" y="0"/>
          <a:ext cx="0" cy="0"/>
          <a:chOff x="0" y="0"/>
          <a:chExt cx="0" cy="0"/>
        </a:xfrm>
      </p:grpSpPr>
      <p:cxnSp>
        <p:nvCxnSpPr>
          <p:cNvPr id="4" name="Straight Connector 3"/>
          <p:cNvCxnSpPr/>
          <p:nvPr userDrawn="1"/>
        </p:nvCxnSpPr>
        <p:spPr>
          <a:xfrm>
            <a:off x="6995131" y="919655"/>
            <a:ext cx="1" cy="939521"/>
          </a:xfrm>
          <a:prstGeom prst="line">
            <a:avLst/>
          </a:prstGeom>
          <a:ln>
            <a:solidFill>
              <a:srgbClr val="0000B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7268447" y="965630"/>
            <a:ext cx="5824820" cy="861774"/>
          </a:xfrm>
          <a:prstGeom prst="rect">
            <a:avLst/>
          </a:prstGeom>
          <a:noFill/>
        </p:spPr>
        <p:txBody>
          <a:bodyPr wrap="square" rtlCol="0">
            <a:spAutoFit/>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lang="en-GB" sz="2500" dirty="0">
                <a:solidFill>
                  <a:srgbClr val="0000B0"/>
                </a:solidFill>
                <a:latin typeface="Helvetica Neue"/>
              </a:rPr>
              <a:t>Master programmes in Artificial</a:t>
            </a:r>
            <a:br>
              <a:rPr lang="en-GB" sz="2500" dirty="0">
                <a:solidFill>
                  <a:srgbClr val="0000B0"/>
                </a:solidFill>
                <a:latin typeface="Helvetica Neue"/>
              </a:rPr>
            </a:br>
            <a:r>
              <a:rPr lang="en-GB" sz="2500" dirty="0">
                <a:solidFill>
                  <a:srgbClr val="0000B0"/>
                </a:solidFill>
                <a:latin typeface="Helvetica Neue"/>
              </a:rPr>
              <a:t>Intelligence 4 Careers in Europe</a:t>
            </a:r>
            <a:endParaRPr lang="en-US" sz="2500" dirty="0">
              <a:solidFill>
                <a:srgbClr val="0000B0"/>
              </a:solidFill>
              <a:latin typeface="Helvetica Neue"/>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92604" y="1060197"/>
            <a:ext cx="5160058" cy="644668"/>
          </a:xfrm>
          <a:prstGeom prst="rect">
            <a:avLst/>
          </a:prstGeom>
        </p:spPr>
      </p:pic>
      <p:sp>
        <p:nvSpPr>
          <p:cNvPr id="8" name="Text Placeholder 2">
            <a:extLst>
              <a:ext uri="{FF2B5EF4-FFF2-40B4-BE49-F238E27FC236}">
                <a16:creationId xmlns:a16="http://schemas.microsoft.com/office/drawing/2014/main" id="{C4620EE8-4506-F748-BA2F-9F7D7888F37E}"/>
              </a:ext>
            </a:extLst>
          </p:cNvPr>
          <p:cNvSpPr>
            <a:spLocks noGrp="1"/>
          </p:cNvSpPr>
          <p:nvPr>
            <p:ph type="body" sz="quarter" idx="24" hasCustomPrompt="1"/>
          </p:nvPr>
        </p:nvSpPr>
        <p:spPr>
          <a:xfrm>
            <a:off x="1287095" y="2710813"/>
            <a:ext cx="21590490" cy="892079"/>
          </a:xfrm>
          <a:prstGeom prst="rect">
            <a:avLst/>
          </a:prstGeom>
          <a:solidFill>
            <a:srgbClr val="0000B0"/>
          </a:solidFill>
        </p:spPr>
        <p:txBody>
          <a:bodyPr lIns="365760" anchor="ctr">
            <a:normAutofit/>
          </a:bodyPr>
          <a:lstStyle>
            <a:lvl1pPr marL="0" indent="0">
              <a:buNone/>
              <a:defRPr sz="3000" b="1" baseline="0">
                <a:solidFill>
                  <a:schemeClr val="bg1"/>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a:t>CONTENT 3</a:t>
            </a:r>
            <a:endParaRPr lang="x-none" dirty="0"/>
          </a:p>
        </p:txBody>
      </p:sp>
      <p:sp>
        <p:nvSpPr>
          <p:cNvPr id="9" name="Text Placeholder 2">
            <a:extLst>
              <a:ext uri="{FF2B5EF4-FFF2-40B4-BE49-F238E27FC236}">
                <a16:creationId xmlns:a16="http://schemas.microsoft.com/office/drawing/2014/main" id="{C4620EE8-4506-F748-BA2F-9F7D7888F37E}"/>
              </a:ext>
            </a:extLst>
          </p:cNvPr>
          <p:cNvSpPr>
            <a:spLocks noGrp="1"/>
          </p:cNvSpPr>
          <p:nvPr>
            <p:ph type="body" sz="quarter" idx="22" hasCustomPrompt="1"/>
          </p:nvPr>
        </p:nvSpPr>
        <p:spPr>
          <a:xfrm>
            <a:off x="1287095" y="5246669"/>
            <a:ext cx="10397882" cy="6457950"/>
          </a:xfrm>
          <a:prstGeom prst="rect">
            <a:avLst/>
          </a:prstGeom>
        </p:spPr>
        <p:txBody>
          <a:bodyPr>
            <a:noAutofit/>
          </a:bodyPr>
          <a:lstStyle>
            <a:lvl1pPr marL="457200" marR="0" indent="-457200" algn="l" defTabSz="1828800" rtl="0" eaLnBrk="1" fontAlgn="auto" latinLnBrk="0" hangingPunct="1">
              <a:lnSpc>
                <a:spcPct val="100000"/>
              </a:lnSpc>
              <a:spcBef>
                <a:spcPts val="2000"/>
              </a:spcBef>
              <a:spcAft>
                <a:spcPts val="0"/>
              </a:spcAft>
              <a:buClrTx/>
              <a:buSzTx/>
              <a:buFont typeface="+mj-lt"/>
              <a:buAutoNum type="arabicPeriod"/>
              <a:tabLst/>
              <a:defRPr sz="2200">
                <a:solidFill>
                  <a:srgbClr val="0000B0"/>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endParaRPr lang="el-GR" dirty="0"/>
          </a:p>
          <a:p>
            <a:pPr lvl="0"/>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endParaRPr lang="el-GR" dirty="0"/>
          </a:p>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endParaRPr lang="el-GR" dirty="0"/>
          </a:p>
          <a:p>
            <a:pPr lvl="0"/>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endParaRPr lang="el-GR" dirty="0"/>
          </a:p>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endParaRPr lang="el-GR" dirty="0"/>
          </a:p>
          <a:p>
            <a:pPr lvl="0"/>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endParaRPr lang="el-GR" dirty="0"/>
          </a:p>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a:t>
            </a:r>
            <a:endParaRPr lang="el-GR" dirty="0"/>
          </a:p>
        </p:txBody>
      </p:sp>
      <p:sp>
        <p:nvSpPr>
          <p:cNvPr id="11" name="Text Placeholder 2">
            <a:extLst>
              <a:ext uri="{FF2B5EF4-FFF2-40B4-BE49-F238E27FC236}">
                <a16:creationId xmlns:a16="http://schemas.microsoft.com/office/drawing/2014/main" id="{C4620EE8-4506-F748-BA2F-9F7D7888F37E}"/>
              </a:ext>
            </a:extLst>
          </p:cNvPr>
          <p:cNvSpPr>
            <a:spLocks noGrp="1"/>
          </p:cNvSpPr>
          <p:nvPr>
            <p:ph type="body" sz="quarter" idx="25" hasCustomPrompt="1"/>
          </p:nvPr>
        </p:nvSpPr>
        <p:spPr>
          <a:xfrm>
            <a:off x="1287095" y="3891139"/>
            <a:ext cx="21590490" cy="1138061"/>
          </a:xfrm>
          <a:prstGeom prst="rect">
            <a:avLst/>
          </a:prstGeom>
        </p:spPr>
        <p:txBody>
          <a:bodyPr>
            <a:normAutofit/>
          </a:bodyPr>
          <a:lstStyle>
            <a:lvl1pPr marL="0" indent="0">
              <a:lnSpc>
                <a:spcPts val="7000"/>
              </a:lnSpc>
              <a:spcBef>
                <a:spcPts val="0"/>
              </a:spcBef>
              <a:buNone/>
              <a:defRPr sz="6000" b="1" baseline="0">
                <a:solidFill>
                  <a:srgbClr val="0000B0"/>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a:t>Insert content 3 title</a:t>
            </a:r>
          </a:p>
        </p:txBody>
      </p:sp>
      <p:sp>
        <p:nvSpPr>
          <p:cNvPr id="14" name="Text Placeholder 2">
            <a:extLst>
              <a:ext uri="{FF2B5EF4-FFF2-40B4-BE49-F238E27FC236}">
                <a16:creationId xmlns:a16="http://schemas.microsoft.com/office/drawing/2014/main" id="{C4620EE8-4506-F748-BA2F-9F7D7888F37E}"/>
              </a:ext>
            </a:extLst>
          </p:cNvPr>
          <p:cNvSpPr>
            <a:spLocks noGrp="1"/>
          </p:cNvSpPr>
          <p:nvPr>
            <p:ph type="body" sz="quarter" idx="26" hasCustomPrompt="1"/>
          </p:nvPr>
        </p:nvSpPr>
        <p:spPr>
          <a:xfrm>
            <a:off x="12479703" y="5246669"/>
            <a:ext cx="10397882" cy="6457950"/>
          </a:xfrm>
          <a:prstGeom prst="rect">
            <a:avLst/>
          </a:prstGeom>
        </p:spPr>
        <p:txBody>
          <a:bodyPr>
            <a:noAutofit/>
          </a:bodyPr>
          <a:lstStyle>
            <a:lvl1pPr marL="457200" marR="0" indent="-457200" algn="l" defTabSz="1828800" rtl="0" eaLnBrk="1" fontAlgn="auto" latinLnBrk="0" hangingPunct="1">
              <a:lnSpc>
                <a:spcPct val="100000"/>
              </a:lnSpc>
              <a:spcBef>
                <a:spcPts val="2000"/>
              </a:spcBef>
              <a:spcAft>
                <a:spcPts val="0"/>
              </a:spcAft>
              <a:buClrTx/>
              <a:buSzTx/>
              <a:buFont typeface="+mj-lt"/>
              <a:buAutoNum type="arabicPeriod" startAt="8"/>
              <a:tabLst/>
              <a:defRPr sz="2200">
                <a:solidFill>
                  <a:srgbClr val="0000B0"/>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endParaRPr lang="el-GR" dirty="0"/>
          </a:p>
          <a:p>
            <a:pPr lvl="0"/>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endParaRPr lang="el-GR" dirty="0"/>
          </a:p>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endParaRPr lang="el-GR" dirty="0"/>
          </a:p>
          <a:p>
            <a:pPr lvl="0"/>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endParaRPr lang="el-GR" dirty="0"/>
          </a:p>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endParaRPr lang="el-GR" dirty="0"/>
          </a:p>
          <a:p>
            <a:pPr lvl="0"/>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endParaRPr lang="el-GR" dirty="0"/>
          </a:p>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a:t>
            </a:r>
            <a:endParaRPr lang="el-GR" dirty="0"/>
          </a:p>
        </p:txBody>
      </p:sp>
      <p:sp>
        <p:nvSpPr>
          <p:cNvPr id="13" name="Slide Number Placeholder 5"/>
          <p:cNvSpPr>
            <a:spLocks noGrp="1"/>
          </p:cNvSpPr>
          <p:nvPr>
            <p:ph type="sldNum" sz="quarter" idx="4"/>
          </p:nvPr>
        </p:nvSpPr>
        <p:spPr>
          <a:xfrm>
            <a:off x="11564488" y="12444942"/>
            <a:ext cx="1014046"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a:t>
            </a:fld>
            <a:endParaRPr lang="bg-BG" dirty="0">
              <a:solidFill>
                <a:srgbClr val="000000"/>
              </a:solidFill>
            </a:endParaRPr>
          </a:p>
        </p:txBody>
      </p:sp>
    </p:spTree>
    <p:extLst>
      <p:ext uri="{BB962C8B-B14F-4D97-AF65-F5344CB8AC3E}">
        <p14:creationId xmlns:p14="http://schemas.microsoft.com/office/powerpoint/2010/main" val="3050328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0000B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92604" y="1060197"/>
            <a:ext cx="5170948" cy="644668"/>
          </a:xfrm>
          <a:prstGeom prst="rect">
            <a:avLst/>
          </a:prstGeom>
        </p:spPr>
      </p:pic>
      <p:cxnSp>
        <p:nvCxnSpPr>
          <p:cNvPr id="6" name="Straight Connector 5"/>
          <p:cNvCxnSpPr/>
          <p:nvPr userDrawn="1"/>
        </p:nvCxnSpPr>
        <p:spPr>
          <a:xfrm>
            <a:off x="6995131" y="919655"/>
            <a:ext cx="1" cy="93952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userDrawn="1"/>
        </p:nvSpPr>
        <p:spPr>
          <a:xfrm>
            <a:off x="7268447" y="965630"/>
            <a:ext cx="5824820" cy="861774"/>
          </a:xfrm>
          <a:prstGeom prst="rect">
            <a:avLst/>
          </a:prstGeom>
          <a:noFill/>
        </p:spPr>
        <p:txBody>
          <a:bodyPr wrap="square" rtlCol="0">
            <a:spAutoFit/>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lang="en-GB" sz="2500" dirty="0">
                <a:solidFill>
                  <a:schemeClr val="bg1"/>
                </a:solidFill>
                <a:latin typeface="Helvetica Neue"/>
              </a:rPr>
              <a:t>Master programmes in Artificial</a:t>
            </a:r>
            <a:br>
              <a:rPr lang="en-GB" sz="2500" dirty="0">
                <a:solidFill>
                  <a:schemeClr val="bg1"/>
                </a:solidFill>
                <a:latin typeface="Helvetica Neue"/>
              </a:rPr>
            </a:br>
            <a:r>
              <a:rPr lang="en-GB" sz="2500" dirty="0">
                <a:solidFill>
                  <a:schemeClr val="bg1"/>
                </a:solidFill>
                <a:latin typeface="Helvetica Neue"/>
              </a:rPr>
              <a:t>Intelligence 4 Careers in Europe</a:t>
            </a:r>
            <a:endParaRPr lang="en-US" sz="2500" dirty="0">
              <a:solidFill>
                <a:schemeClr val="bg1"/>
              </a:solidFill>
              <a:latin typeface="Helvetica Neue"/>
            </a:endParaRPr>
          </a:p>
        </p:txBody>
      </p:sp>
      <p:sp>
        <p:nvSpPr>
          <p:cNvPr id="13" name="Text Placeholder 2">
            <a:extLst>
              <a:ext uri="{FF2B5EF4-FFF2-40B4-BE49-F238E27FC236}">
                <a16:creationId xmlns:a16="http://schemas.microsoft.com/office/drawing/2014/main" id="{C4620EE8-4506-F748-BA2F-9F7D7888F37E}"/>
              </a:ext>
            </a:extLst>
          </p:cNvPr>
          <p:cNvSpPr>
            <a:spLocks noGrp="1"/>
          </p:cNvSpPr>
          <p:nvPr>
            <p:ph type="body" sz="quarter" idx="16" hasCustomPrompt="1"/>
          </p:nvPr>
        </p:nvSpPr>
        <p:spPr>
          <a:xfrm>
            <a:off x="1287095" y="5440309"/>
            <a:ext cx="21590490" cy="2416757"/>
          </a:xfrm>
          <a:prstGeom prst="rect">
            <a:avLst/>
          </a:prstGeom>
        </p:spPr>
        <p:txBody>
          <a:bodyPr>
            <a:noAutofit/>
          </a:bodyPr>
          <a:lstStyle>
            <a:lvl1pPr marL="0" indent="0">
              <a:buNone/>
              <a:defRPr sz="15000" b="1">
                <a:solidFill>
                  <a:schemeClr val="bg1"/>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a:t>Thank you.</a:t>
            </a:r>
            <a:endParaRPr lang="x-none" dirty="0"/>
          </a:p>
        </p:txBody>
      </p:sp>
    </p:spTree>
    <p:extLst>
      <p:ext uri="{BB962C8B-B14F-4D97-AF65-F5344CB8AC3E}">
        <p14:creationId xmlns:p14="http://schemas.microsoft.com/office/powerpoint/2010/main" val="4265268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 name="Rectangle 18"/>
          <p:cNvSpPr/>
          <p:nvPr userDrawn="1"/>
        </p:nvSpPr>
        <p:spPr>
          <a:xfrm>
            <a:off x="0" y="11904133"/>
            <a:ext cx="24384000" cy="18118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0614363" y="12170893"/>
            <a:ext cx="2192882" cy="1083616"/>
          </a:xfrm>
          <a:prstGeom prst="rect">
            <a:avLst/>
          </a:prstGeom>
        </p:spPr>
      </p:pic>
      <p:sp>
        <p:nvSpPr>
          <p:cNvPr id="21" name="Text Placeholder 10">
            <a:extLst>
              <a:ext uri="{FF2B5EF4-FFF2-40B4-BE49-F238E27FC236}">
                <a16:creationId xmlns:a16="http://schemas.microsoft.com/office/drawing/2014/main" id="{9B3CD9D9-3717-8045-BBE0-D00561474EA1}"/>
              </a:ext>
            </a:extLst>
          </p:cNvPr>
          <p:cNvSpPr txBox="1">
            <a:spLocks/>
          </p:cNvSpPr>
          <p:nvPr userDrawn="1"/>
        </p:nvSpPr>
        <p:spPr>
          <a:xfrm>
            <a:off x="13732934" y="12562731"/>
            <a:ext cx="6473093" cy="691778"/>
          </a:xfrm>
          <a:prstGeom prst="rect">
            <a:avLst/>
          </a:prstGeom>
        </p:spPr>
        <p:txBody>
          <a:bodyPr anchor="ctr">
            <a:noAutofit/>
          </a:bodyPr>
          <a:lstStyle>
            <a:lvl1pPr marL="0" indent="0" algn="r" defTabSz="1828800" rtl="0" eaLnBrk="1" latinLnBrk="0" hangingPunct="1">
              <a:lnSpc>
                <a:spcPct val="90000"/>
              </a:lnSpc>
              <a:spcBef>
                <a:spcPts val="2000"/>
              </a:spcBef>
              <a:buFont typeface="Arial" panose="020B0604020202020204" pitchFamily="34" charset="0"/>
              <a:buNone/>
              <a:defRPr sz="2000" b="0" kern="1200" baseline="0">
                <a:solidFill>
                  <a:schemeClr val="tx1"/>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48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4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36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36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sz="1600" b="0" i="0" kern="1200" baseline="0" dirty="0">
                <a:solidFill>
                  <a:schemeClr val="tx1"/>
                </a:solidFill>
                <a:effectLst/>
                <a:latin typeface="Helvetica Neue"/>
                <a:ea typeface="+mn-ea"/>
                <a:cs typeface="+mn-cs"/>
              </a:rPr>
              <a:t>This Master is run under the context of Action</a:t>
            </a:r>
            <a:br>
              <a:rPr lang="en-US" sz="1600" b="0" i="0" kern="1200" baseline="0" dirty="0">
                <a:solidFill>
                  <a:schemeClr val="tx1"/>
                </a:solidFill>
                <a:effectLst/>
                <a:latin typeface="Helvetica Neue"/>
                <a:ea typeface="+mn-ea"/>
                <a:cs typeface="+mn-cs"/>
              </a:rPr>
            </a:br>
            <a:r>
              <a:rPr lang="en-US" sz="1600" b="0" i="0" kern="1200" baseline="0" dirty="0">
                <a:solidFill>
                  <a:schemeClr val="tx1"/>
                </a:solidFill>
                <a:effectLst/>
                <a:latin typeface="Helvetica Neue"/>
                <a:ea typeface="+mn-ea"/>
                <a:cs typeface="+mn-cs"/>
              </a:rPr>
              <a:t>No 2020-EU-IA-0087, co-financed by the EU CEF Telecom</a:t>
            </a:r>
            <a:br>
              <a:rPr lang="en-US" sz="1600" b="0" i="0" kern="1200" baseline="0" dirty="0">
                <a:solidFill>
                  <a:schemeClr val="tx1"/>
                </a:solidFill>
                <a:effectLst/>
                <a:latin typeface="Helvetica Neue"/>
                <a:ea typeface="+mn-ea"/>
                <a:cs typeface="+mn-cs"/>
              </a:rPr>
            </a:br>
            <a:r>
              <a:rPr lang="en-US" sz="1600" b="0" i="0" kern="1200" baseline="0" dirty="0">
                <a:solidFill>
                  <a:schemeClr val="tx1"/>
                </a:solidFill>
                <a:effectLst/>
                <a:latin typeface="Helvetica Neue"/>
                <a:ea typeface="+mn-ea"/>
                <a:cs typeface="+mn-cs"/>
              </a:rPr>
              <a:t>under GA nr. INEA/CEF/ICT/A2020/2267423</a:t>
            </a:r>
            <a:endParaRPr lang="x-none" sz="1600" dirty="0">
              <a:latin typeface="Helvetica Neue"/>
            </a:endParaRPr>
          </a:p>
        </p:txBody>
      </p:sp>
      <p:pic>
        <p:nvPicPr>
          <p:cNvPr id="22" name="Picture 2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76665" y="12490766"/>
            <a:ext cx="5568959" cy="747511"/>
          </a:xfrm>
          <a:prstGeom prst="rect">
            <a:avLst/>
          </a:prstGeom>
        </p:spPr>
      </p:pic>
      <p:sp>
        <p:nvSpPr>
          <p:cNvPr id="13" name="Slide Number Placeholder 5"/>
          <p:cNvSpPr>
            <a:spLocks noGrp="1"/>
          </p:cNvSpPr>
          <p:nvPr>
            <p:ph type="sldNum" sz="quarter" idx="4"/>
          </p:nvPr>
        </p:nvSpPr>
        <p:spPr>
          <a:xfrm>
            <a:off x="11564488" y="12444942"/>
            <a:ext cx="1014046"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a:t>
            </a:fld>
            <a:endParaRPr lang="bg-BG" dirty="0">
              <a:solidFill>
                <a:srgbClr val="000000"/>
              </a:solidFill>
            </a:endParaRPr>
          </a:p>
        </p:txBody>
      </p:sp>
    </p:spTree>
    <p:extLst>
      <p:ext uri="{BB962C8B-B14F-4D97-AF65-F5344CB8AC3E}">
        <p14:creationId xmlns:p14="http://schemas.microsoft.com/office/powerpoint/2010/main" val="2065785542"/>
      </p:ext>
    </p:extLst>
  </p:cSld>
  <p:clrMap bg1="lt1" tx1="dk1" bg2="lt2" tx2="dk2" accent1="accent1" accent2="accent2" accent3="accent3" accent4="accent4" accent5="accent5" accent6="accent6" hlink="hlink" folHlink="folHlink"/>
  <p:sldLayoutIdLst>
    <p:sldLayoutId id="2147483684" r:id="rId1"/>
    <p:sldLayoutId id="2147483697" r:id="rId2"/>
    <p:sldLayoutId id="2147483699" r:id="rId3"/>
    <p:sldLayoutId id="2147483698" r:id="rId4"/>
    <p:sldLayoutId id="2147483700" r:id="rId5"/>
    <p:sldLayoutId id="2147483714" r:id="rId6"/>
  </p:sldLayoutIdLst>
  <p:hf hdr="0" ftr="0" dt="0"/>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ercim-news.ercim.eu/images/stories/EN116/EN116-web.pdf" TargetMode="Externa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hyperlink" Target="https://www.forbes.com/sites/alexanderlavin/2019/05/06/ai-needs-more-why/#70ea2a5f156d" TargetMode="Externa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hyperlink" Target="https://www.mdpi.com/2504-4990/3/3/32" TargetMode="External"/><Relationship Id="rId2" Type="http://schemas.openxmlformats.org/officeDocument/2006/relationships/hyperlink" Target="https://www.mdpi.com/2504-4990/3/4/45" TargetMode="External"/><Relationship Id="rId1" Type="http://schemas.openxmlformats.org/officeDocument/2006/relationships/slideLayout" Target="../slideLayouts/slideLayout3.xml"/><Relationship Id="rId5" Type="http://schemas.openxmlformats.org/officeDocument/2006/relationships/hyperlink" Target="https://www.researchgate.net/publication/322976218_A_Survey_of_Methods_for_Explaining_Black_Box_Models" TargetMode="External"/><Relationship Id="rId4" Type="http://schemas.openxmlformats.org/officeDocument/2006/relationships/hyperlink" Target="https://www.sciencedirect.com/science/article/abs/pii/S1566253519308103"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hyperlink" Target="https://www.researchgate.net/publication/322976218_A_Survey_of_Methods_for_Explaining_Black_Box_Models" TargetMode="Externa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acm.org/binaries/content/assets/public-policy/2017_usacm_statement_algorithms.pdf" TargetMode="External"/><Relationship Id="rId2" Type="http://schemas.openxmlformats.org/officeDocument/2006/relationships/image" Target="../media/image7.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r>
              <a:rPr lang="en-US" dirty="0"/>
              <a:t>University of Cyprus</a:t>
            </a:r>
          </a:p>
        </p:txBody>
      </p:sp>
      <p:sp>
        <p:nvSpPr>
          <p:cNvPr id="3" name="Text Placeholder 2"/>
          <p:cNvSpPr>
            <a:spLocks noGrp="1"/>
          </p:cNvSpPr>
          <p:nvPr>
            <p:ph type="body" sz="quarter" idx="19"/>
          </p:nvPr>
        </p:nvSpPr>
        <p:spPr/>
        <p:txBody>
          <a:bodyPr/>
          <a:lstStyle/>
          <a:p>
            <a:r>
              <a:rPr lang="en-US" dirty="0"/>
              <a:t>September – December 2022</a:t>
            </a:r>
          </a:p>
        </p:txBody>
      </p:sp>
      <p:sp>
        <p:nvSpPr>
          <p:cNvPr id="4" name="Text Placeholder 3"/>
          <p:cNvSpPr>
            <a:spLocks noGrp="1"/>
          </p:cNvSpPr>
          <p:nvPr>
            <p:ph type="body" sz="quarter" idx="21"/>
          </p:nvPr>
        </p:nvSpPr>
        <p:spPr/>
        <p:txBody>
          <a:bodyPr/>
          <a:lstStyle/>
          <a:p>
            <a:r>
              <a:rPr lang="en-US" dirty="0"/>
              <a:t>MAI611 Fundamentals of Artificial Intelligence</a:t>
            </a:r>
          </a:p>
        </p:txBody>
      </p:sp>
      <p:sp>
        <p:nvSpPr>
          <p:cNvPr id="5" name="Text Placeholder 4"/>
          <p:cNvSpPr>
            <a:spLocks noGrp="1"/>
          </p:cNvSpPr>
          <p:nvPr>
            <p:ph type="body" sz="quarter" idx="23"/>
          </p:nvPr>
        </p:nvSpPr>
        <p:spPr/>
        <p:txBody>
          <a:bodyPr/>
          <a:lstStyle/>
          <a:p>
            <a:r>
              <a:rPr lang="en-US" dirty="0"/>
              <a:t>Elpida Keravnou-Papailiou</a:t>
            </a:r>
          </a:p>
        </p:txBody>
      </p:sp>
      <p:pic>
        <p:nvPicPr>
          <p:cNvPr id="6" name="Picture 5">
            <a:extLst>
              <a:ext uri="{FF2B5EF4-FFF2-40B4-BE49-F238E27FC236}">
                <a16:creationId xmlns:a16="http://schemas.microsoft.com/office/drawing/2014/main" id="{20C73840-0283-4394-B213-CC9C338BDC83}"/>
              </a:ext>
            </a:extLst>
          </p:cNvPr>
          <p:cNvPicPr/>
          <p:nvPr/>
        </p:nvPicPr>
        <p:blipFill>
          <a:blip r:embed="rId2"/>
          <a:srcRect t="9007" r="76766" b="20964"/>
          <a:stretch>
            <a:fillRect/>
          </a:stretch>
        </p:blipFill>
        <p:spPr>
          <a:xfrm>
            <a:off x="20798724" y="630083"/>
            <a:ext cx="1900637" cy="1880642"/>
          </a:xfrm>
          <a:prstGeom prst="rect">
            <a:avLst/>
          </a:prstGeom>
          <a:noFill/>
          <a:ln>
            <a:noFill/>
            <a:prstDash/>
          </a:ln>
        </p:spPr>
      </p:pic>
    </p:spTree>
    <p:extLst>
      <p:ext uri="{BB962C8B-B14F-4D97-AF65-F5344CB8AC3E}">
        <p14:creationId xmlns:p14="http://schemas.microsoft.com/office/powerpoint/2010/main" val="13029623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8AAFFEF-4932-BA2B-3EB1-241F00E0A66A}"/>
              </a:ext>
            </a:extLst>
          </p:cNvPr>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10</a:t>
            </a:fld>
            <a:endParaRPr lang="bg-BG" dirty="0">
              <a:solidFill>
                <a:srgbClr val="000000"/>
              </a:solidFill>
            </a:endParaRPr>
          </a:p>
        </p:txBody>
      </p:sp>
      <p:sp>
        <p:nvSpPr>
          <p:cNvPr id="11" name="TextBox 10">
            <a:extLst>
              <a:ext uri="{FF2B5EF4-FFF2-40B4-BE49-F238E27FC236}">
                <a16:creationId xmlns:a16="http://schemas.microsoft.com/office/drawing/2014/main" id="{7582C8CF-DE36-3AB3-99DE-B8D3E054FAEF}"/>
              </a:ext>
            </a:extLst>
          </p:cNvPr>
          <p:cNvSpPr txBox="1"/>
          <p:nvPr/>
        </p:nvSpPr>
        <p:spPr>
          <a:xfrm>
            <a:off x="1434059" y="5068072"/>
            <a:ext cx="9915569" cy="4198778"/>
          </a:xfrm>
          <a:prstGeom prst="rect">
            <a:avLst/>
          </a:prstGeom>
          <a:noFill/>
        </p:spPr>
        <p:txBody>
          <a:bodyPr wrap="square" rtlCol="0">
            <a:spAutoFit/>
          </a:bodyPr>
          <a:lstStyle/>
          <a:p>
            <a:pPr marL="457200">
              <a:lnSpc>
                <a:spcPct val="107000"/>
              </a:lnSpc>
            </a:pPr>
            <a:r>
              <a:rPr lang="en-US" dirty="0">
                <a:effectLst/>
                <a:latin typeface="Helvetica Neue"/>
                <a:ea typeface="Calibri" panose="020F0502020204030204" pitchFamily="34" charset="0"/>
                <a:cs typeface="Times New Roman" panose="02020603050405020304" pitchFamily="18" charset="0"/>
              </a:rPr>
              <a:t>A. Rauber, R. Trasarti and F. Giannotti (eds.), Transparency in algorithmic decision making, Special theme, ERCIM News, Number 116, January 2019. </a:t>
            </a:r>
            <a:endParaRPr lang="en-CY" dirty="0">
              <a:effectLst/>
              <a:latin typeface="Helvetica Neue"/>
              <a:ea typeface="Calibri" panose="020F0502020204030204" pitchFamily="34" charset="0"/>
              <a:cs typeface="Times New Roman" panose="02020603050405020304" pitchFamily="18" charset="0"/>
            </a:endParaRPr>
          </a:p>
          <a:p>
            <a:pPr marL="457200">
              <a:lnSpc>
                <a:spcPct val="107000"/>
              </a:lnSpc>
              <a:spcAft>
                <a:spcPts val="800"/>
              </a:spcAft>
            </a:pPr>
            <a:r>
              <a:rPr lang="en-US" u="sng" dirty="0">
                <a:solidFill>
                  <a:srgbClr val="0563C1"/>
                </a:solidFill>
                <a:effectLst/>
                <a:latin typeface="Helvetica Neue"/>
                <a:ea typeface="Calibri" panose="020F0502020204030204" pitchFamily="34" charset="0"/>
                <a:cs typeface="Times New Roman" panose="02020603050405020304" pitchFamily="18" charset="0"/>
                <a:hlinkClick r:id="rId2"/>
              </a:rPr>
              <a:t>https://ercim-news.ercim.eu/images/stories/EN116/EN116-web.pdf</a:t>
            </a:r>
            <a:endParaRPr lang="en-CY" dirty="0">
              <a:effectLst/>
              <a:latin typeface="Helvetica Neue"/>
              <a:ea typeface="Calibri" panose="020F0502020204030204" pitchFamily="34" charset="0"/>
              <a:cs typeface="Times New Roman" panose="02020603050405020304" pitchFamily="18" charset="0"/>
            </a:endParaRPr>
          </a:p>
        </p:txBody>
      </p:sp>
      <p:pic>
        <p:nvPicPr>
          <p:cNvPr id="3" name="Picture 2" descr="A screenshot of a cellphone&#10;&#10;Description automatically generated with medium confidence">
            <a:extLst>
              <a:ext uri="{FF2B5EF4-FFF2-40B4-BE49-F238E27FC236}">
                <a16:creationId xmlns:a16="http://schemas.microsoft.com/office/drawing/2014/main" id="{E98D229F-53A7-E7B1-A682-BF30C21927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50780" y="2165083"/>
            <a:ext cx="7051408" cy="10004757"/>
          </a:xfrm>
          <a:prstGeom prst="rect">
            <a:avLst/>
          </a:prstGeom>
        </p:spPr>
      </p:pic>
    </p:spTree>
    <p:extLst>
      <p:ext uri="{BB962C8B-B14F-4D97-AF65-F5344CB8AC3E}">
        <p14:creationId xmlns:p14="http://schemas.microsoft.com/office/powerpoint/2010/main" val="3128095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8AAFFEF-4932-BA2B-3EB1-241F00E0A66A}"/>
              </a:ext>
            </a:extLst>
          </p:cNvPr>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11</a:t>
            </a:fld>
            <a:endParaRPr lang="bg-BG" dirty="0">
              <a:solidFill>
                <a:srgbClr val="000000"/>
              </a:solidFill>
            </a:endParaRPr>
          </a:p>
        </p:txBody>
      </p:sp>
      <p:pic>
        <p:nvPicPr>
          <p:cNvPr id="4" name="Picture 3" descr="Calendar&#10;&#10;Description automatically generated with low confidence">
            <a:extLst>
              <a:ext uri="{FF2B5EF4-FFF2-40B4-BE49-F238E27FC236}">
                <a16:creationId xmlns:a16="http://schemas.microsoft.com/office/drawing/2014/main" id="{D5F4D3DC-9DFB-7A5E-649C-A7A397185A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2624" y="2056715"/>
            <a:ext cx="7234944" cy="10258218"/>
          </a:xfrm>
          <a:prstGeom prst="rect">
            <a:avLst/>
          </a:prstGeom>
        </p:spPr>
      </p:pic>
      <p:pic>
        <p:nvPicPr>
          <p:cNvPr id="7" name="Picture 6" descr="Text&#10;&#10;Description automatically generated">
            <a:extLst>
              <a:ext uri="{FF2B5EF4-FFF2-40B4-BE49-F238E27FC236}">
                <a16:creationId xmlns:a16="http://schemas.microsoft.com/office/drawing/2014/main" id="{A0BA69BE-7410-0279-4198-3F824D2D72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22499" y="2056715"/>
            <a:ext cx="7363853" cy="10526594"/>
          </a:xfrm>
          <a:prstGeom prst="rect">
            <a:avLst/>
          </a:prstGeom>
        </p:spPr>
      </p:pic>
    </p:spTree>
    <p:extLst>
      <p:ext uri="{BB962C8B-B14F-4D97-AF65-F5344CB8AC3E}">
        <p14:creationId xmlns:p14="http://schemas.microsoft.com/office/powerpoint/2010/main" val="3690476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1396755" y="4226106"/>
            <a:ext cx="21590490" cy="3313946"/>
          </a:xfrm>
        </p:spPr>
        <p:txBody>
          <a:bodyPr/>
          <a:lstStyle/>
          <a:p>
            <a:r>
              <a:rPr lang="en-US" sz="6000" dirty="0"/>
              <a:t>Some theories of explanation that have influenced AI</a:t>
            </a:r>
          </a:p>
          <a:p>
            <a:pPr marL="571500" indent="-571500">
              <a:buFont typeface="Wingdings" panose="05000000000000000000" pitchFamily="2" charset="2"/>
              <a:buChar char="q"/>
            </a:pPr>
            <a:r>
              <a:rPr lang="en-US" sz="4400" dirty="0"/>
              <a:t>C.S. Peirce’s hypothesis of abduction – finding the most likely explanation of a set of observations</a:t>
            </a:r>
          </a:p>
          <a:p>
            <a:pPr marL="571500" indent="-571500">
              <a:buFont typeface="Wingdings" panose="05000000000000000000" pitchFamily="2" charset="2"/>
              <a:buChar char="q"/>
            </a:pPr>
            <a:r>
              <a:rPr lang="en-US" sz="4400" dirty="0"/>
              <a:t>P. Thagard’s theory of explanatory coherence</a:t>
            </a:r>
          </a:p>
          <a:p>
            <a:endParaRPr lang="en-US" sz="4400" dirty="0"/>
          </a:p>
        </p:txBody>
      </p:sp>
      <p:pic>
        <p:nvPicPr>
          <p:cNvPr id="4" name="Picture 3" descr="A person with a beard&#10;&#10;Description automatically generated with medium confidence">
            <a:extLst>
              <a:ext uri="{FF2B5EF4-FFF2-40B4-BE49-F238E27FC236}">
                <a16:creationId xmlns:a16="http://schemas.microsoft.com/office/drawing/2014/main" id="{9A6ECC0C-6C68-30DC-DBA2-3241D581F7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6997" y="6072852"/>
            <a:ext cx="2719603" cy="3647025"/>
          </a:xfrm>
          <a:prstGeom prst="rect">
            <a:avLst/>
          </a:prstGeom>
        </p:spPr>
      </p:pic>
      <p:pic>
        <p:nvPicPr>
          <p:cNvPr id="6" name="Picture 5" descr="A person smiling for the camera&#10;&#10;Description automatically generated with medium confidence">
            <a:extLst>
              <a:ext uri="{FF2B5EF4-FFF2-40B4-BE49-F238E27FC236}">
                <a16:creationId xmlns:a16="http://schemas.microsoft.com/office/drawing/2014/main" id="{3803A4D6-C5ED-87CC-FACC-E1B709A1AF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6481" y="7716723"/>
            <a:ext cx="2772828" cy="3647025"/>
          </a:xfrm>
          <a:prstGeom prst="rect">
            <a:avLst/>
          </a:prstGeom>
        </p:spPr>
      </p:pic>
    </p:spTree>
    <p:extLst>
      <p:ext uri="{BB962C8B-B14F-4D97-AF65-F5344CB8AC3E}">
        <p14:creationId xmlns:p14="http://schemas.microsoft.com/office/powerpoint/2010/main" val="1036302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5FD1A9C-30AF-4DCC-AA2E-70B5CC92D6A0}"/>
              </a:ext>
            </a:extLst>
          </p:cNvPr>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13</a:t>
            </a:fld>
            <a:endParaRPr lang="bg-BG">
              <a:solidFill>
                <a:srgbClr val="000000"/>
              </a:solidFill>
            </a:endParaRPr>
          </a:p>
        </p:txBody>
      </p:sp>
      <p:sp>
        <p:nvSpPr>
          <p:cNvPr id="8" name="Text Placeholder 1">
            <a:extLst>
              <a:ext uri="{FF2B5EF4-FFF2-40B4-BE49-F238E27FC236}">
                <a16:creationId xmlns:a16="http://schemas.microsoft.com/office/drawing/2014/main" id="{AD173A3F-E783-45B3-BF86-49F7ED5235EC}"/>
              </a:ext>
            </a:extLst>
          </p:cNvPr>
          <p:cNvSpPr>
            <a:spLocks noGrp="1"/>
          </p:cNvSpPr>
          <p:nvPr>
            <p:ph type="body" sz="quarter" idx="22"/>
          </p:nvPr>
        </p:nvSpPr>
        <p:spPr>
          <a:xfrm>
            <a:off x="1287095" y="7807157"/>
            <a:ext cx="21461694" cy="2862322"/>
          </a:xfrm>
        </p:spPr>
        <p:txBody>
          <a:bodyPr/>
          <a:lstStyle/>
          <a:p>
            <a:pPr marL="0" indent="0">
              <a:buNone/>
            </a:pPr>
            <a:endParaRPr lang="en-US" sz="3200" dirty="0"/>
          </a:p>
          <a:p>
            <a:endParaRPr lang="en-US" sz="3200" dirty="0"/>
          </a:p>
        </p:txBody>
      </p:sp>
      <p:sp>
        <p:nvSpPr>
          <p:cNvPr id="4" name="Text Placeholder 3">
            <a:extLst>
              <a:ext uri="{FF2B5EF4-FFF2-40B4-BE49-F238E27FC236}">
                <a16:creationId xmlns:a16="http://schemas.microsoft.com/office/drawing/2014/main" id="{779CFD84-9E58-45AD-B737-D55D0E2F2E24}"/>
              </a:ext>
            </a:extLst>
          </p:cNvPr>
          <p:cNvSpPr>
            <a:spLocks noGrp="1"/>
          </p:cNvSpPr>
          <p:nvPr>
            <p:ph type="body" sz="quarter" idx="24"/>
          </p:nvPr>
        </p:nvSpPr>
        <p:spPr>
          <a:xfrm>
            <a:off x="1158299" y="2066439"/>
            <a:ext cx="21590490" cy="892079"/>
          </a:xfrm>
        </p:spPr>
        <p:txBody>
          <a:bodyPr>
            <a:noAutofit/>
          </a:bodyPr>
          <a:lstStyle/>
          <a:p>
            <a:r>
              <a:rPr lang="en-US" sz="6000" dirty="0"/>
              <a:t>C.S. Peirce’s hypothesis of abduction</a:t>
            </a:r>
            <a:endParaRPr lang="en-CY" sz="6000" dirty="0"/>
          </a:p>
        </p:txBody>
      </p:sp>
      <p:sp>
        <p:nvSpPr>
          <p:cNvPr id="2" name="Text Placeholder 1">
            <a:extLst>
              <a:ext uri="{FF2B5EF4-FFF2-40B4-BE49-F238E27FC236}">
                <a16:creationId xmlns:a16="http://schemas.microsoft.com/office/drawing/2014/main" id="{D79571E1-6425-C322-4432-69627F7B3E28}"/>
              </a:ext>
            </a:extLst>
          </p:cNvPr>
          <p:cNvSpPr txBox="1">
            <a:spLocks/>
          </p:cNvSpPr>
          <p:nvPr/>
        </p:nvSpPr>
        <p:spPr>
          <a:xfrm>
            <a:off x="1222696" y="3159053"/>
            <a:ext cx="21461694" cy="9027950"/>
          </a:xfrm>
          <a:prstGeom prst="rect">
            <a:avLst/>
          </a:prstGeom>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kern="120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000" dirty="0"/>
          </a:p>
          <a:p>
            <a:pPr marL="571500" indent="-571500">
              <a:buFont typeface="Wingdings" panose="05000000000000000000" pitchFamily="2" charset="2"/>
              <a:buChar char="q"/>
            </a:pPr>
            <a:endParaRPr lang="en-US" sz="4000" dirty="0"/>
          </a:p>
          <a:p>
            <a:pPr marL="571500" indent="-571500">
              <a:buFont typeface="Wingdings" panose="05000000000000000000" pitchFamily="2" charset="2"/>
              <a:buChar char="q"/>
            </a:pPr>
            <a:endParaRPr lang="en-US" sz="4000" dirty="0"/>
          </a:p>
          <a:p>
            <a:endParaRPr lang="en-US" sz="4000" dirty="0"/>
          </a:p>
        </p:txBody>
      </p:sp>
      <p:sp>
        <p:nvSpPr>
          <p:cNvPr id="3" name="Text Placeholder 1">
            <a:extLst>
              <a:ext uri="{FF2B5EF4-FFF2-40B4-BE49-F238E27FC236}">
                <a16:creationId xmlns:a16="http://schemas.microsoft.com/office/drawing/2014/main" id="{124D80B8-5A19-A697-A0C8-65FBA9C127D2}"/>
              </a:ext>
            </a:extLst>
          </p:cNvPr>
          <p:cNvSpPr txBox="1">
            <a:spLocks/>
          </p:cNvSpPr>
          <p:nvPr/>
        </p:nvSpPr>
        <p:spPr>
          <a:xfrm>
            <a:off x="1158297" y="3216457"/>
            <a:ext cx="21461694" cy="9027950"/>
          </a:xfrm>
          <a:prstGeom prst="rect">
            <a:avLst/>
          </a:prstGeom>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kern="120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sz="3200" dirty="0"/>
              <a:t>Has its origins on Peirce’s </a:t>
            </a:r>
            <a:r>
              <a:rPr lang="en-US" sz="3200" b="1" dirty="0">
                <a:solidFill>
                  <a:srgbClr val="FF2D64"/>
                </a:solidFill>
              </a:rPr>
              <a:t>architecture of theories </a:t>
            </a:r>
            <a:r>
              <a:rPr lang="en-US" sz="3200" dirty="0">
                <a:solidFill>
                  <a:srgbClr val="0100C8"/>
                </a:solidFill>
              </a:rPr>
              <a:t>(https://arisbe.sitehost.iu.edu/menu/library/bycsp/arch/arch.htm)</a:t>
            </a:r>
            <a:endParaRPr lang="en-CY" sz="3200" dirty="0">
              <a:solidFill>
                <a:srgbClr val="0100C8"/>
              </a:solidFill>
            </a:endParaRPr>
          </a:p>
          <a:p>
            <a:r>
              <a:rPr lang="en-US" sz="4000" b="1" dirty="0">
                <a:solidFill>
                  <a:srgbClr val="FF2D64"/>
                </a:solidFill>
              </a:rPr>
              <a:t> </a:t>
            </a:r>
          </a:p>
          <a:p>
            <a:endParaRPr lang="en-US" sz="4000" dirty="0"/>
          </a:p>
          <a:p>
            <a:pPr marL="571500" indent="-571500">
              <a:buFont typeface="Wingdings" panose="05000000000000000000" pitchFamily="2" charset="2"/>
              <a:buChar char="q"/>
            </a:pPr>
            <a:endParaRPr lang="en-US" sz="4000" dirty="0"/>
          </a:p>
          <a:p>
            <a:pPr marL="571500" indent="-571500">
              <a:buFont typeface="Wingdings" panose="05000000000000000000" pitchFamily="2" charset="2"/>
              <a:buChar char="q"/>
            </a:pPr>
            <a:endParaRPr lang="en-US" sz="4000" dirty="0"/>
          </a:p>
          <a:p>
            <a:endParaRPr lang="en-US" sz="4000" dirty="0"/>
          </a:p>
        </p:txBody>
      </p:sp>
      <p:pic>
        <p:nvPicPr>
          <p:cNvPr id="10" name="Picture 9" descr="Text&#10;&#10;Description automatically generated">
            <a:extLst>
              <a:ext uri="{FF2B5EF4-FFF2-40B4-BE49-F238E27FC236}">
                <a16:creationId xmlns:a16="http://schemas.microsoft.com/office/drawing/2014/main" id="{23484F10-B74D-4D32-3F04-11275F667E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2686" y="4127974"/>
            <a:ext cx="20881714" cy="8116433"/>
          </a:xfrm>
          <a:prstGeom prst="rect">
            <a:avLst/>
          </a:prstGeom>
        </p:spPr>
      </p:pic>
    </p:spTree>
    <p:extLst>
      <p:ext uri="{BB962C8B-B14F-4D97-AF65-F5344CB8AC3E}">
        <p14:creationId xmlns:p14="http://schemas.microsoft.com/office/powerpoint/2010/main" val="3314536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5FD1A9C-30AF-4DCC-AA2E-70B5CC92D6A0}"/>
              </a:ext>
            </a:extLst>
          </p:cNvPr>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14</a:t>
            </a:fld>
            <a:endParaRPr lang="bg-BG">
              <a:solidFill>
                <a:srgbClr val="000000"/>
              </a:solidFill>
            </a:endParaRPr>
          </a:p>
        </p:txBody>
      </p:sp>
      <p:sp>
        <p:nvSpPr>
          <p:cNvPr id="8" name="Text Placeholder 1">
            <a:extLst>
              <a:ext uri="{FF2B5EF4-FFF2-40B4-BE49-F238E27FC236}">
                <a16:creationId xmlns:a16="http://schemas.microsoft.com/office/drawing/2014/main" id="{AD173A3F-E783-45B3-BF86-49F7ED5235EC}"/>
              </a:ext>
            </a:extLst>
          </p:cNvPr>
          <p:cNvSpPr>
            <a:spLocks noGrp="1"/>
          </p:cNvSpPr>
          <p:nvPr>
            <p:ph type="body" sz="quarter" idx="22"/>
          </p:nvPr>
        </p:nvSpPr>
        <p:spPr>
          <a:xfrm>
            <a:off x="1287095" y="7807157"/>
            <a:ext cx="21461694" cy="2862322"/>
          </a:xfrm>
        </p:spPr>
        <p:txBody>
          <a:bodyPr/>
          <a:lstStyle/>
          <a:p>
            <a:pPr marL="0" indent="0">
              <a:buNone/>
            </a:pPr>
            <a:endParaRPr lang="en-US" sz="3200" dirty="0"/>
          </a:p>
          <a:p>
            <a:endParaRPr lang="en-US" sz="3200" dirty="0"/>
          </a:p>
        </p:txBody>
      </p:sp>
      <p:sp>
        <p:nvSpPr>
          <p:cNvPr id="4" name="Text Placeholder 3">
            <a:extLst>
              <a:ext uri="{FF2B5EF4-FFF2-40B4-BE49-F238E27FC236}">
                <a16:creationId xmlns:a16="http://schemas.microsoft.com/office/drawing/2014/main" id="{779CFD84-9E58-45AD-B737-D55D0E2F2E24}"/>
              </a:ext>
            </a:extLst>
          </p:cNvPr>
          <p:cNvSpPr>
            <a:spLocks noGrp="1"/>
          </p:cNvSpPr>
          <p:nvPr>
            <p:ph type="body" sz="quarter" idx="24"/>
          </p:nvPr>
        </p:nvSpPr>
        <p:spPr>
          <a:xfrm>
            <a:off x="1158299" y="2066439"/>
            <a:ext cx="21590490" cy="892079"/>
          </a:xfrm>
        </p:spPr>
        <p:txBody>
          <a:bodyPr>
            <a:noAutofit/>
          </a:bodyPr>
          <a:lstStyle/>
          <a:p>
            <a:r>
              <a:rPr lang="en-US" sz="6000" dirty="0"/>
              <a:t>From the Stanford Encyclopedia of Philosophy</a:t>
            </a:r>
            <a:endParaRPr lang="en-CY" sz="6000" dirty="0"/>
          </a:p>
        </p:txBody>
      </p:sp>
      <p:sp>
        <p:nvSpPr>
          <p:cNvPr id="12" name="Rectangle 3">
            <a:extLst>
              <a:ext uri="{FF2B5EF4-FFF2-40B4-BE49-F238E27FC236}">
                <a16:creationId xmlns:a16="http://schemas.microsoft.com/office/drawing/2014/main" id="{5BAF5483-2298-2F7D-2527-9BD813D8CCA0}"/>
              </a:ext>
            </a:extLst>
          </p:cNvPr>
          <p:cNvSpPr txBox="1">
            <a:spLocks noChangeArrowheads="1"/>
          </p:cNvSpPr>
          <p:nvPr/>
        </p:nvSpPr>
        <p:spPr>
          <a:xfrm>
            <a:off x="1512375" y="4234682"/>
            <a:ext cx="21172015" cy="7603091"/>
          </a:xfrm>
          <a:prstGeom prst="rect">
            <a:avLst/>
          </a:prstGeom>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buFont typeface="Wingdings" panose="05000000000000000000" pitchFamily="2" charset="2"/>
              <a:buChar char="q"/>
            </a:pPr>
            <a:endParaRPr lang="en-US" altLang="en-US" sz="5400" dirty="0">
              <a:solidFill>
                <a:srgbClr val="0100C8"/>
              </a:solidFill>
              <a:latin typeface="Helvetica Neue"/>
            </a:endParaRPr>
          </a:p>
        </p:txBody>
      </p:sp>
      <p:sp>
        <p:nvSpPr>
          <p:cNvPr id="2" name="Text Placeholder 1">
            <a:extLst>
              <a:ext uri="{FF2B5EF4-FFF2-40B4-BE49-F238E27FC236}">
                <a16:creationId xmlns:a16="http://schemas.microsoft.com/office/drawing/2014/main" id="{D79571E1-6425-C322-4432-69627F7B3E28}"/>
              </a:ext>
            </a:extLst>
          </p:cNvPr>
          <p:cNvSpPr txBox="1">
            <a:spLocks/>
          </p:cNvSpPr>
          <p:nvPr/>
        </p:nvSpPr>
        <p:spPr>
          <a:xfrm>
            <a:off x="1222696" y="3159053"/>
            <a:ext cx="21461694" cy="9027950"/>
          </a:xfrm>
          <a:prstGeom prst="rect">
            <a:avLst/>
          </a:prstGeom>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kern="120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sz="3200" dirty="0"/>
              <a:t>https://plato.stanford.edu/entries/abduction/index.html#DedIndAbd</a:t>
            </a:r>
          </a:p>
          <a:p>
            <a:pPr marL="571500" indent="-571500">
              <a:buFont typeface="Wingdings" panose="05000000000000000000" pitchFamily="2" charset="2"/>
              <a:buChar char="q"/>
            </a:pPr>
            <a:endParaRPr lang="en-US" sz="3200" dirty="0"/>
          </a:p>
          <a:p>
            <a:pPr marL="571500" indent="-571500">
              <a:buFont typeface="Wingdings" panose="05000000000000000000" pitchFamily="2" charset="2"/>
              <a:buChar char="q"/>
            </a:pPr>
            <a:endParaRPr lang="en-US" sz="4000" dirty="0"/>
          </a:p>
          <a:p>
            <a:endParaRPr lang="en-US" sz="4000" dirty="0"/>
          </a:p>
        </p:txBody>
      </p:sp>
      <p:pic>
        <p:nvPicPr>
          <p:cNvPr id="5" name="Picture 4" descr="Text&#10;&#10;Description automatically generated">
            <a:extLst>
              <a:ext uri="{FF2B5EF4-FFF2-40B4-BE49-F238E27FC236}">
                <a16:creationId xmlns:a16="http://schemas.microsoft.com/office/drawing/2014/main" id="{DA1516CE-F613-1A54-01F9-A9227F9869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0212" y="4034147"/>
            <a:ext cx="16078375" cy="6931097"/>
          </a:xfrm>
          <a:prstGeom prst="rect">
            <a:avLst/>
          </a:prstGeom>
          <a:solidFill>
            <a:srgbClr val="92D050"/>
          </a:solidFill>
        </p:spPr>
      </p:pic>
      <p:cxnSp>
        <p:nvCxnSpPr>
          <p:cNvPr id="10" name="Straight Connector 9">
            <a:extLst>
              <a:ext uri="{FF2B5EF4-FFF2-40B4-BE49-F238E27FC236}">
                <a16:creationId xmlns:a16="http://schemas.microsoft.com/office/drawing/2014/main" id="{BD66294F-ECF9-FEF4-4E3C-E8F220029F77}"/>
              </a:ext>
            </a:extLst>
          </p:cNvPr>
          <p:cNvCxnSpPr/>
          <p:nvPr/>
        </p:nvCxnSpPr>
        <p:spPr>
          <a:xfrm>
            <a:off x="16699043" y="10283252"/>
            <a:ext cx="1783829" cy="0"/>
          </a:xfrm>
          <a:prstGeom prst="line">
            <a:avLst/>
          </a:prstGeom>
          <a:ln w="76200">
            <a:solidFill>
              <a:srgbClr val="FF2D64"/>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78F4C884-D833-80F2-F0E3-56B3380E75E4}"/>
              </a:ext>
            </a:extLst>
          </p:cNvPr>
          <p:cNvCxnSpPr>
            <a:cxnSpLocks/>
          </p:cNvCxnSpPr>
          <p:nvPr/>
        </p:nvCxnSpPr>
        <p:spPr>
          <a:xfrm>
            <a:off x="4257207" y="10965244"/>
            <a:ext cx="3402767" cy="0"/>
          </a:xfrm>
          <a:prstGeom prst="line">
            <a:avLst/>
          </a:prstGeom>
          <a:ln w="76200">
            <a:solidFill>
              <a:srgbClr val="FF2D6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0800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5FD1A9C-30AF-4DCC-AA2E-70B5CC92D6A0}"/>
              </a:ext>
            </a:extLst>
          </p:cNvPr>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15</a:t>
            </a:fld>
            <a:endParaRPr lang="bg-BG">
              <a:solidFill>
                <a:srgbClr val="000000"/>
              </a:solidFill>
            </a:endParaRPr>
          </a:p>
        </p:txBody>
      </p:sp>
      <p:sp>
        <p:nvSpPr>
          <p:cNvPr id="4" name="Text Placeholder 3">
            <a:extLst>
              <a:ext uri="{FF2B5EF4-FFF2-40B4-BE49-F238E27FC236}">
                <a16:creationId xmlns:a16="http://schemas.microsoft.com/office/drawing/2014/main" id="{779CFD84-9E58-45AD-B737-D55D0E2F2E24}"/>
              </a:ext>
            </a:extLst>
          </p:cNvPr>
          <p:cNvSpPr>
            <a:spLocks noGrp="1"/>
          </p:cNvSpPr>
          <p:nvPr>
            <p:ph type="body" sz="quarter" idx="24"/>
          </p:nvPr>
        </p:nvSpPr>
        <p:spPr>
          <a:xfrm>
            <a:off x="1158299" y="2066439"/>
            <a:ext cx="21590490" cy="892079"/>
          </a:xfrm>
        </p:spPr>
        <p:txBody>
          <a:bodyPr>
            <a:noAutofit/>
          </a:bodyPr>
          <a:lstStyle/>
          <a:p>
            <a:r>
              <a:rPr lang="en-US" sz="6000" dirty="0"/>
              <a:t>Relevance to AI decision-making tasks</a:t>
            </a:r>
            <a:endParaRPr lang="en-CY" sz="6000" dirty="0"/>
          </a:p>
        </p:txBody>
      </p:sp>
      <p:sp>
        <p:nvSpPr>
          <p:cNvPr id="2" name="Text Placeholder 1">
            <a:extLst>
              <a:ext uri="{FF2B5EF4-FFF2-40B4-BE49-F238E27FC236}">
                <a16:creationId xmlns:a16="http://schemas.microsoft.com/office/drawing/2014/main" id="{D79571E1-6425-C322-4432-69627F7B3E28}"/>
              </a:ext>
            </a:extLst>
          </p:cNvPr>
          <p:cNvSpPr txBox="1">
            <a:spLocks/>
          </p:cNvSpPr>
          <p:nvPr/>
        </p:nvSpPr>
        <p:spPr>
          <a:xfrm>
            <a:off x="1169807" y="3159053"/>
            <a:ext cx="21461694" cy="9027950"/>
          </a:xfrm>
          <a:prstGeom prst="rect">
            <a:avLst/>
          </a:prstGeom>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kern="120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571500" indent="-571500">
              <a:buFont typeface="Wingdings" panose="05000000000000000000" pitchFamily="2" charset="2"/>
              <a:buChar char="q"/>
            </a:pPr>
            <a:r>
              <a:rPr lang="en-US" sz="4000" dirty="0"/>
              <a:t>Any decision-making task strives to reach a decision that constitutes the best solution and hence </a:t>
            </a:r>
            <a:r>
              <a:rPr lang="en-US" sz="4000" b="1" dirty="0">
                <a:solidFill>
                  <a:srgbClr val="FF2D64"/>
                </a:solidFill>
              </a:rPr>
              <a:t>best explanation </a:t>
            </a:r>
            <a:r>
              <a:rPr lang="en-US" sz="4000" dirty="0"/>
              <a:t>of the problem at hand, whether it refers to a classification, prediction, plan of action, etc. </a:t>
            </a:r>
          </a:p>
          <a:p>
            <a:pPr marL="571500" indent="-571500">
              <a:buFont typeface="Wingdings" panose="05000000000000000000" pitchFamily="2" charset="2"/>
              <a:buChar char="q"/>
            </a:pPr>
            <a:r>
              <a:rPr lang="en-US" sz="4000" dirty="0"/>
              <a:t>Explanations are essential when decisions are critical, unclear or not easily understandable.  </a:t>
            </a:r>
          </a:p>
          <a:p>
            <a:pPr marL="571500" indent="-571500">
              <a:buFont typeface="Wingdings" panose="05000000000000000000" pitchFamily="2" charset="2"/>
              <a:buChar char="q"/>
            </a:pPr>
            <a:endParaRPr lang="en-US" sz="4000" dirty="0"/>
          </a:p>
          <a:p>
            <a:pPr marL="571500" indent="-571500">
              <a:buFont typeface="Wingdings" panose="05000000000000000000" pitchFamily="2" charset="2"/>
              <a:buChar char="q"/>
            </a:pPr>
            <a:endParaRPr lang="en-US" sz="4000" dirty="0"/>
          </a:p>
          <a:p>
            <a:endParaRPr lang="en-US" sz="4000" dirty="0"/>
          </a:p>
        </p:txBody>
      </p:sp>
      <p:sp>
        <p:nvSpPr>
          <p:cNvPr id="3" name="Cloud 2">
            <a:extLst>
              <a:ext uri="{FF2B5EF4-FFF2-40B4-BE49-F238E27FC236}">
                <a16:creationId xmlns:a16="http://schemas.microsoft.com/office/drawing/2014/main" id="{4368F1EB-233B-63DC-DF3A-8DD3926172E1}"/>
              </a:ext>
            </a:extLst>
          </p:cNvPr>
          <p:cNvSpPr/>
          <p:nvPr/>
        </p:nvSpPr>
        <p:spPr>
          <a:xfrm>
            <a:off x="794819" y="6365003"/>
            <a:ext cx="5351489" cy="3654240"/>
          </a:xfrm>
          <a:prstGeom prst="cloud">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problem (visible phenomena that need to be explained)</a:t>
            </a:r>
            <a:endParaRPr lang="en-CY" dirty="0"/>
          </a:p>
        </p:txBody>
      </p:sp>
      <p:sp>
        <p:nvSpPr>
          <p:cNvPr id="5" name="Rectangle: Rounded Corners 4">
            <a:extLst>
              <a:ext uri="{FF2B5EF4-FFF2-40B4-BE49-F238E27FC236}">
                <a16:creationId xmlns:a16="http://schemas.microsoft.com/office/drawing/2014/main" id="{BC92A989-C373-1E9F-719D-CEDEA0EFFBB3}"/>
              </a:ext>
            </a:extLst>
          </p:cNvPr>
          <p:cNvSpPr/>
          <p:nvPr/>
        </p:nvSpPr>
        <p:spPr>
          <a:xfrm>
            <a:off x="7259668" y="6656382"/>
            <a:ext cx="4811843" cy="2668249"/>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decision-making task</a:t>
            </a:r>
            <a:endParaRPr lang="en-CY" dirty="0"/>
          </a:p>
        </p:txBody>
      </p:sp>
      <p:sp>
        <p:nvSpPr>
          <p:cNvPr id="10" name="Cloud 9">
            <a:extLst>
              <a:ext uri="{FF2B5EF4-FFF2-40B4-BE49-F238E27FC236}">
                <a16:creationId xmlns:a16="http://schemas.microsoft.com/office/drawing/2014/main" id="{5A5AABAA-B0E7-A8D8-A15D-49C85A3E39A6}"/>
              </a:ext>
            </a:extLst>
          </p:cNvPr>
          <p:cNvSpPr/>
          <p:nvPr/>
        </p:nvSpPr>
        <p:spPr>
          <a:xfrm>
            <a:off x="13085015" y="6365003"/>
            <a:ext cx="4242217" cy="3071484"/>
          </a:xfrm>
          <a:prstGeom prst="cloud">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decision (solution)</a:t>
            </a:r>
            <a:endParaRPr lang="en-CY" dirty="0"/>
          </a:p>
        </p:txBody>
      </p:sp>
      <p:sp>
        <p:nvSpPr>
          <p:cNvPr id="11" name="Smiley Face 10">
            <a:extLst>
              <a:ext uri="{FF2B5EF4-FFF2-40B4-BE49-F238E27FC236}">
                <a16:creationId xmlns:a16="http://schemas.microsoft.com/office/drawing/2014/main" id="{52A23808-569A-FB18-732B-9FFE95CB440D}"/>
              </a:ext>
            </a:extLst>
          </p:cNvPr>
          <p:cNvSpPr/>
          <p:nvPr/>
        </p:nvSpPr>
        <p:spPr>
          <a:xfrm>
            <a:off x="17927677" y="7900745"/>
            <a:ext cx="4821112" cy="3290345"/>
          </a:xfrm>
          <a:prstGeom prst="smileyFac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understandable solution (best explanation)</a:t>
            </a:r>
            <a:endParaRPr lang="en-CY" b="1" dirty="0">
              <a:solidFill>
                <a:schemeClr val="bg1"/>
              </a:solidFill>
            </a:endParaRPr>
          </a:p>
        </p:txBody>
      </p:sp>
      <p:sp>
        <p:nvSpPr>
          <p:cNvPr id="13" name="Diamond 12">
            <a:extLst>
              <a:ext uri="{FF2B5EF4-FFF2-40B4-BE49-F238E27FC236}">
                <a16:creationId xmlns:a16="http://schemas.microsoft.com/office/drawing/2014/main" id="{D2639379-13DE-FD18-D587-AB0072777CBA}"/>
              </a:ext>
            </a:extLst>
          </p:cNvPr>
          <p:cNvSpPr/>
          <p:nvPr/>
        </p:nvSpPr>
        <p:spPr>
          <a:xfrm>
            <a:off x="13904215" y="9974188"/>
            <a:ext cx="3043003" cy="266824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WHY?</a:t>
            </a:r>
            <a:endParaRPr lang="en-CY" b="1" dirty="0"/>
          </a:p>
        </p:txBody>
      </p:sp>
      <p:cxnSp>
        <p:nvCxnSpPr>
          <p:cNvPr id="15" name="Straight Arrow Connector 14">
            <a:extLst>
              <a:ext uri="{FF2B5EF4-FFF2-40B4-BE49-F238E27FC236}">
                <a16:creationId xmlns:a16="http://schemas.microsoft.com/office/drawing/2014/main" id="{C3CC09FC-B0F6-9362-EB11-02A78517203A}"/>
              </a:ext>
            </a:extLst>
          </p:cNvPr>
          <p:cNvCxnSpPr>
            <a:endCxn id="5" idx="1"/>
          </p:cNvCxnSpPr>
          <p:nvPr/>
        </p:nvCxnSpPr>
        <p:spPr>
          <a:xfrm>
            <a:off x="6146308" y="7990506"/>
            <a:ext cx="1113360" cy="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038131BA-BD44-EEF2-6810-5A74BD7401FC}"/>
              </a:ext>
            </a:extLst>
          </p:cNvPr>
          <p:cNvCxnSpPr/>
          <p:nvPr/>
        </p:nvCxnSpPr>
        <p:spPr>
          <a:xfrm>
            <a:off x="12071511" y="7990506"/>
            <a:ext cx="1013504"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3C677999-EF5A-AED9-0BAA-25F2A23A6AEC}"/>
              </a:ext>
            </a:extLst>
          </p:cNvPr>
          <p:cNvCxnSpPr>
            <a:endCxn id="13" idx="0"/>
          </p:cNvCxnSpPr>
          <p:nvPr/>
        </p:nvCxnSpPr>
        <p:spPr>
          <a:xfrm>
            <a:off x="15425716" y="9436487"/>
            <a:ext cx="1" cy="53770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5FFFA370-5D2C-26B3-862A-E4A441337E31}"/>
              </a:ext>
            </a:extLst>
          </p:cNvPr>
          <p:cNvCxnSpPr>
            <a:stCxn id="13" idx="3"/>
          </p:cNvCxnSpPr>
          <p:nvPr/>
        </p:nvCxnSpPr>
        <p:spPr>
          <a:xfrm flipV="1">
            <a:off x="16947218" y="10343213"/>
            <a:ext cx="1145910" cy="96510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06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1000"/>
                                        <p:tgtEl>
                                          <p:spTgt spid="17"/>
                                        </p:tgtEl>
                                      </p:cBhvr>
                                    </p:animEffect>
                                    <p:anim calcmode="lin" valueType="num">
                                      <p:cBhvr>
                                        <p:cTn id="27" dur="1000" fill="hold"/>
                                        <p:tgtEl>
                                          <p:spTgt spid="17"/>
                                        </p:tgtEl>
                                        <p:attrNameLst>
                                          <p:attrName>ppt_x</p:attrName>
                                        </p:attrNameLst>
                                      </p:cBhvr>
                                      <p:tavLst>
                                        <p:tav tm="0">
                                          <p:val>
                                            <p:strVal val="#ppt_x"/>
                                          </p:val>
                                        </p:tav>
                                        <p:tav tm="100000">
                                          <p:val>
                                            <p:strVal val="#ppt_x"/>
                                          </p:val>
                                        </p:tav>
                                      </p:tavLst>
                                    </p:anim>
                                    <p:anim calcmode="lin" valueType="num">
                                      <p:cBhvr>
                                        <p:cTn id="28" dur="1000" fill="hold"/>
                                        <p:tgtEl>
                                          <p:spTgt spid="17"/>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1000"/>
                                        <p:tgtEl>
                                          <p:spTgt spid="19"/>
                                        </p:tgtEl>
                                      </p:cBhvr>
                                    </p:animEffect>
                                    <p:anim calcmode="lin" valueType="num">
                                      <p:cBhvr>
                                        <p:cTn id="39" dur="1000" fill="hold"/>
                                        <p:tgtEl>
                                          <p:spTgt spid="19"/>
                                        </p:tgtEl>
                                        <p:attrNameLst>
                                          <p:attrName>ppt_x</p:attrName>
                                        </p:attrNameLst>
                                      </p:cBhvr>
                                      <p:tavLst>
                                        <p:tav tm="0">
                                          <p:val>
                                            <p:strVal val="#ppt_x"/>
                                          </p:val>
                                        </p:tav>
                                        <p:tav tm="100000">
                                          <p:val>
                                            <p:strVal val="#ppt_x"/>
                                          </p:val>
                                        </p:tav>
                                      </p:tavLst>
                                    </p:anim>
                                    <p:anim calcmode="lin" valueType="num">
                                      <p:cBhvr>
                                        <p:cTn id="40" dur="1000" fill="hold"/>
                                        <p:tgtEl>
                                          <p:spTgt spid="1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1000"/>
                                        <p:tgtEl>
                                          <p:spTgt spid="13"/>
                                        </p:tgtEl>
                                      </p:cBhvr>
                                    </p:animEffect>
                                    <p:anim calcmode="lin" valueType="num">
                                      <p:cBhvr>
                                        <p:cTn id="44" dur="1000" fill="hold"/>
                                        <p:tgtEl>
                                          <p:spTgt spid="13"/>
                                        </p:tgtEl>
                                        <p:attrNameLst>
                                          <p:attrName>ppt_x</p:attrName>
                                        </p:attrNameLst>
                                      </p:cBhvr>
                                      <p:tavLst>
                                        <p:tav tm="0">
                                          <p:val>
                                            <p:strVal val="#ppt_x"/>
                                          </p:val>
                                        </p:tav>
                                        <p:tav tm="100000">
                                          <p:val>
                                            <p:strVal val="#ppt_x"/>
                                          </p:val>
                                        </p:tav>
                                      </p:tavLst>
                                    </p:anim>
                                    <p:anim calcmode="lin" valueType="num">
                                      <p:cBhvr>
                                        <p:cTn id="4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1000"/>
                                        <p:tgtEl>
                                          <p:spTgt spid="21"/>
                                        </p:tgtEl>
                                      </p:cBhvr>
                                    </p:animEffect>
                                    <p:anim calcmode="lin" valueType="num">
                                      <p:cBhvr>
                                        <p:cTn id="51" dur="1000" fill="hold"/>
                                        <p:tgtEl>
                                          <p:spTgt spid="21"/>
                                        </p:tgtEl>
                                        <p:attrNameLst>
                                          <p:attrName>ppt_x</p:attrName>
                                        </p:attrNameLst>
                                      </p:cBhvr>
                                      <p:tavLst>
                                        <p:tav tm="0">
                                          <p:val>
                                            <p:strVal val="#ppt_x"/>
                                          </p:val>
                                        </p:tav>
                                        <p:tav tm="100000">
                                          <p:val>
                                            <p:strVal val="#ppt_x"/>
                                          </p:val>
                                        </p:tav>
                                      </p:tavLst>
                                    </p:anim>
                                    <p:anim calcmode="lin" valueType="num">
                                      <p:cBhvr>
                                        <p:cTn id="52" dur="1000" fill="hold"/>
                                        <p:tgtEl>
                                          <p:spTgt spid="21"/>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1000"/>
                                        <p:tgtEl>
                                          <p:spTgt spid="11"/>
                                        </p:tgtEl>
                                      </p:cBhvr>
                                    </p:animEffect>
                                    <p:anim calcmode="lin" valueType="num">
                                      <p:cBhvr>
                                        <p:cTn id="56" dur="1000" fill="hold"/>
                                        <p:tgtEl>
                                          <p:spTgt spid="11"/>
                                        </p:tgtEl>
                                        <p:attrNameLst>
                                          <p:attrName>ppt_x</p:attrName>
                                        </p:attrNameLst>
                                      </p:cBhvr>
                                      <p:tavLst>
                                        <p:tav tm="0">
                                          <p:val>
                                            <p:strVal val="#ppt_x"/>
                                          </p:val>
                                        </p:tav>
                                        <p:tav tm="100000">
                                          <p:val>
                                            <p:strVal val="#ppt_x"/>
                                          </p:val>
                                        </p:tav>
                                      </p:tavLst>
                                    </p:anim>
                                    <p:anim calcmode="lin" valueType="num">
                                      <p:cBhvr>
                                        <p:cTn id="5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10" grpId="0" animBg="1"/>
      <p:bldP spid="11"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5FD1A9C-30AF-4DCC-AA2E-70B5CC92D6A0}"/>
              </a:ext>
            </a:extLst>
          </p:cNvPr>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16</a:t>
            </a:fld>
            <a:endParaRPr lang="bg-BG">
              <a:solidFill>
                <a:srgbClr val="000000"/>
              </a:solidFill>
            </a:endParaRPr>
          </a:p>
        </p:txBody>
      </p:sp>
      <p:sp>
        <p:nvSpPr>
          <p:cNvPr id="4" name="Text Placeholder 3">
            <a:extLst>
              <a:ext uri="{FF2B5EF4-FFF2-40B4-BE49-F238E27FC236}">
                <a16:creationId xmlns:a16="http://schemas.microsoft.com/office/drawing/2014/main" id="{779CFD84-9E58-45AD-B737-D55D0E2F2E24}"/>
              </a:ext>
            </a:extLst>
          </p:cNvPr>
          <p:cNvSpPr>
            <a:spLocks noGrp="1"/>
          </p:cNvSpPr>
          <p:nvPr>
            <p:ph type="body" sz="quarter" idx="24"/>
          </p:nvPr>
        </p:nvSpPr>
        <p:spPr>
          <a:xfrm>
            <a:off x="1158299" y="2066439"/>
            <a:ext cx="21590490" cy="892079"/>
          </a:xfrm>
        </p:spPr>
        <p:txBody>
          <a:bodyPr>
            <a:noAutofit/>
          </a:bodyPr>
          <a:lstStyle/>
          <a:p>
            <a:r>
              <a:rPr lang="en-US" sz="6000" dirty="0"/>
              <a:t>The basic reasoning methods </a:t>
            </a:r>
            <a:endParaRPr lang="en-CY" sz="6000" dirty="0"/>
          </a:p>
        </p:txBody>
      </p:sp>
      <p:sp>
        <p:nvSpPr>
          <p:cNvPr id="12" name="Rectangle 3">
            <a:extLst>
              <a:ext uri="{FF2B5EF4-FFF2-40B4-BE49-F238E27FC236}">
                <a16:creationId xmlns:a16="http://schemas.microsoft.com/office/drawing/2014/main" id="{5BAF5483-2298-2F7D-2527-9BD813D8CCA0}"/>
              </a:ext>
            </a:extLst>
          </p:cNvPr>
          <p:cNvSpPr txBox="1">
            <a:spLocks noChangeArrowheads="1"/>
          </p:cNvSpPr>
          <p:nvPr/>
        </p:nvSpPr>
        <p:spPr>
          <a:xfrm>
            <a:off x="1512375" y="4234682"/>
            <a:ext cx="21172015" cy="7603091"/>
          </a:xfrm>
          <a:prstGeom prst="rect">
            <a:avLst/>
          </a:prstGeom>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buFont typeface="Wingdings" panose="05000000000000000000" pitchFamily="2" charset="2"/>
              <a:buChar char="q"/>
            </a:pPr>
            <a:endParaRPr lang="en-US" altLang="en-US" sz="5400" dirty="0">
              <a:solidFill>
                <a:srgbClr val="0100C8"/>
              </a:solidFill>
              <a:latin typeface="Helvetica Neue"/>
            </a:endParaRPr>
          </a:p>
        </p:txBody>
      </p:sp>
      <p:sp>
        <p:nvSpPr>
          <p:cNvPr id="2" name="Text Placeholder 1">
            <a:extLst>
              <a:ext uri="{FF2B5EF4-FFF2-40B4-BE49-F238E27FC236}">
                <a16:creationId xmlns:a16="http://schemas.microsoft.com/office/drawing/2014/main" id="{D79571E1-6425-C322-4432-69627F7B3E28}"/>
              </a:ext>
            </a:extLst>
          </p:cNvPr>
          <p:cNvSpPr txBox="1">
            <a:spLocks/>
          </p:cNvSpPr>
          <p:nvPr/>
        </p:nvSpPr>
        <p:spPr>
          <a:xfrm>
            <a:off x="1222696" y="3159053"/>
            <a:ext cx="21461694" cy="9027950"/>
          </a:xfrm>
          <a:prstGeom prst="rect">
            <a:avLst/>
          </a:prstGeom>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kern="120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571500" indent="-571500">
              <a:buFont typeface="Wingdings" panose="05000000000000000000" pitchFamily="2" charset="2"/>
              <a:buChar char="q"/>
            </a:pPr>
            <a:r>
              <a:rPr lang="en-US" sz="5400" b="1" dirty="0">
                <a:solidFill>
                  <a:srgbClr val="FF2D64"/>
                </a:solidFill>
              </a:rPr>
              <a:t>Abduction</a:t>
            </a:r>
            <a:r>
              <a:rPr lang="en-US" sz="5400" dirty="0"/>
              <a:t>: Formulates hypotheses, making a combined space to create new ideas</a:t>
            </a:r>
          </a:p>
          <a:p>
            <a:pPr marL="571500" indent="-571500">
              <a:buFont typeface="Wingdings" panose="05000000000000000000" pitchFamily="2" charset="2"/>
              <a:buChar char="q"/>
            </a:pPr>
            <a:r>
              <a:rPr lang="en-US" sz="5400" b="1" dirty="0">
                <a:solidFill>
                  <a:srgbClr val="FF2D64"/>
                </a:solidFill>
              </a:rPr>
              <a:t>Deduction</a:t>
            </a:r>
            <a:r>
              <a:rPr lang="en-US" sz="5400" dirty="0"/>
              <a:t>: Tests hypotheses to narrow down existing choices</a:t>
            </a:r>
          </a:p>
          <a:p>
            <a:pPr marL="571500" indent="-571500">
              <a:buFont typeface="Wingdings" panose="05000000000000000000" pitchFamily="2" charset="2"/>
              <a:buChar char="q"/>
            </a:pPr>
            <a:r>
              <a:rPr lang="en-US" sz="5400" dirty="0"/>
              <a:t>Recall </a:t>
            </a:r>
            <a:r>
              <a:rPr lang="en-US" sz="5400" b="1" dirty="0">
                <a:solidFill>
                  <a:srgbClr val="FF2D64"/>
                </a:solidFill>
              </a:rPr>
              <a:t>hypothetico-deductive model </a:t>
            </a:r>
            <a:r>
              <a:rPr lang="en-US" sz="5400" dirty="0"/>
              <a:t>of reasoning leading to best explanation, where deduction is a sub-process of abduction: Contextualized versus unconstrained deductions</a:t>
            </a:r>
          </a:p>
          <a:p>
            <a:pPr marL="571500" indent="-571500">
              <a:buFont typeface="Wingdings" panose="05000000000000000000" pitchFamily="2" charset="2"/>
              <a:buChar char="q"/>
            </a:pPr>
            <a:r>
              <a:rPr lang="en-US" sz="5400" b="1" dirty="0">
                <a:solidFill>
                  <a:srgbClr val="FF2D64"/>
                </a:solidFill>
              </a:rPr>
              <a:t>Induction</a:t>
            </a:r>
            <a:r>
              <a:rPr lang="en-US" sz="5400" dirty="0"/>
              <a:t>: Reaches conclusions and generalizes existing ideas </a:t>
            </a:r>
          </a:p>
          <a:p>
            <a:pPr marL="571500" indent="-571500">
              <a:buFont typeface="Wingdings" panose="05000000000000000000" pitchFamily="2" charset="2"/>
              <a:buChar char="q"/>
            </a:pPr>
            <a:r>
              <a:rPr lang="en-US" sz="5400" b="1" dirty="0"/>
              <a:t>Explanations arise as rational connections between hypotheses and observations</a:t>
            </a:r>
          </a:p>
          <a:p>
            <a:endParaRPr lang="en-US" sz="5400" dirty="0"/>
          </a:p>
        </p:txBody>
      </p:sp>
    </p:spTree>
    <p:extLst>
      <p:ext uri="{BB962C8B-B14F-4D97-AF65-F5344CB8AC3E}">
        <p14:creationId xmlns:p14="http://schemas.microsoft.com/office/powerpoint/2010/main" val="2979781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5FD1A9C-30AF-4DCC-AA2E-70B5CC92D6A0}"/>
              </a:ext>
            </a:extLst>
          </p:cNvPr>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17</a:t>
            </a:fld>
            <a:endParaRPr lang="bg-BG">
              <a:solidFill>
                <a:srgbClr val="000000"/>
              </a:solidFill>
            </a:endParaRPr>
          </a:p>
        </p:txBody>
      </p:sp>
      <p:sp>
        <p:nvSpPr>
          <p:cNvPr id="4" name="Text Placeholder 3">
            <a:extLst>
              <a:ext uri="{FF2B5EF4-FFF2-40B4-BE49-F238E27FC236}">
                <a16:creationId xmlns:a16="http://schemas.microsoft.com/office/drawing/2014/main" id="{779CFD84-9E58-45AD-B737-D55D0E2F2E24}"/>
              </a:ext>
            </a:extLst>
          </p:cNvPr>
          <p:cNvSpPr>
            <a:spLocks noGrp="1"/>
          </p:cNvSpPr>
          <p:nvPr>
            <p:ph type="body" sz="quarter" idx="24"/>
          </p:nvPr>
        </p:nvSpPr>
        <p:spPr>
          <a:xfrm>
            <a:off x="1093900" y="2195409"/>
            <a:ext cx="21590490" cy="1910304"/>
          </a:xfrm>
        </p:spPr>
        <p:txBody>
          <a:bodyPr>
            <a:noAutofit/>
          </a:bodyPr>
          <a:lstStyle/>
          <a:p>
            <a:r>
              <a:rPr lang="en-US" sz="6000" dirty="0"/>
              <a:t>H.E. People’s Mechanization of Abductive Logic</a:t>
            </a:r>
          </a:p>
          <a:p>
            <a:r>
              <a:rPr lang="en-US" sz="3200" dirty="0"/>
              <a:t>https://www.ijcai.org/Proceedings/73/Papers/017.pdf</a:t>
            </a:r>
            <a:endParaRPr lang="en-CY" sz="3200" dirty="0"/>
          </a:p>
        </p:txBody>
      </p:sp>
      <p:sp>
        <p:nvSpPr>
          <p:cNvPr id="12" name="Rectangle 3">
            <a:extLst>
              <a:ext uri="{FF2B5EF4-FFF2-40B4-BE49-F238E27FC236}">
                <a16:creationId xmlns:a16="http://schemas.microsoft.com/office/drawing/2014/main" id="{5BAF5483-2298-2F7D-2527-9BD813D8CCA0}"/>
              </a:ext>
            </a:extLst>
          </p:cNvPr>
          <p:cNvSpPr txBox="1">
            <a:spLocks noChangeArrowheads="1"/>
          </p:cNvSpPr>
          <p:nvPr/>
        </p:nvSpPr>
        <p:spPr>
          <a:xfrm>
            <a:off x="1093901" y="4363652"/>
            <a:ext cx="21590490" cy="7474121"/>
          </a:xfrm>
          <a:prstGeom prst="rect">
            <a:avLst/>
          </a:prstGeom>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buFont typeface="Wingdings" panose="05000000000000000000" pitchFamily="2" charset="2"/>
              <a:buChar char="q"/>
            </a:pPr>
            <a:r>
              <a:rPr lang="en-US" altLang="en-US" sz="5400" dirty="0">
                <a:solidFill>
                  <a:srgbClr val="0100C8"/>
                </a:solidFill>
                <a:latin typeface="Helvetica Neue"/>
              </a:rPr>
              <a:t>In a </a:t>
            </a:r>
            <a:r>
              <a:rPr lang="en-US" altLang="en-US" sz="5400" b="1" dirty="0">
                <a:solidFill>
                  <a:srgbClr val="FF2D64"/>
                </a:solidFill>
                <a:latin typeface="Helvetica Neue"/>
              </a:rPr>
              <a:t>deduction</a:t>
            </a:r>
            <a:r>
              <a:rPr lang="en-US" altLang="en-US" sz="5400" dirty="0">
                <a:solidFill>
                  <a:srgbClr val="0100C8"/>
                </a:solidFill>
                <a:latin typeface="Helvetica Neue"/>
              </a:rPr>
              <a:t>, the objective is to determine </a:t>
            </a:r>
            <a:r>
              <a:rPr lang="en-US" altLang="en-US" sz="5400" b="1" dirty="0">
                <a:solidFill>
                  <a:srgbClr val="FF2D64"/>
                </a:solidFill>
                <a:latin typeface="Helvetica Neue"/>
              </a:rPr>
              <a:t>whether</a:t>
            </a:r>
            <a:r>
              <a:rPr lang="en-US" altLang="en-US" sz="5400" dirty="0">
                <a:solidFill>
                  <a:srgbClr val="0100C8"/>
                </a:solidFill>
                <a:latin typeface="Helvetica Neue"/>
              </a:rPr>
              <a:t> some statement is true</a:t>
            </a:r>
          </a:p>
          <a:p>
            <a:pPr>
              <a:buFont typeface="Wingdings" panose="05000000000000000000" pitchFamily="2" charset="2"/>
              <a:buChar char="q"/>
            </a:pPr>
            <a:r>
              <a:rPr lang="en-US" altLang="en-US" sz="5400" dirty="0">
                <a:solidFill>
                  <a:srgbClr val="0100C8"/>
                </a:solidFill>
                <a:latin typeface="Helvetica Neue"/>
              </a:rPr>
              <a:t>In an </a:t>
            </a:r>
            <a:r>
              <a:rPr lang="en-US" altLang="en-US" sz="5400" b="1" dirty="0">
                <a:solidFill>
                  <a:srgbClr val="FF2D64"/>
                </a:solidFill>
                <a:latin typeface="Helvetica Neue"/>
              </a:rPr>
              <a:t>abduction</a:t>
            </a:r>
            <a:r>
              <a:rPr lang="en-US" altLang="en-US" sz="5400" dirty="0">
                <a:solidFill>
                  <a:srgbClr val="0100C8"/>
                </a:solidFill>
                <a:latin typeface="Helvetica Neue"/>
              </a:rPr>
              <a:t>, the objective is to determine </a:t>
            </a:r>
            <a:r>
              <a:rPr lang="en-US" altLang="en-US" sz="5400" b="1" dirty="0">
                <a:solidFill>
                  <a:srgbClr val="FF2D64"/>
                </a:solidFill>
                <a:latin typeface="Helvetica Neue"/>
              </a:rPr>
              <a:t>why</a:t>
            </a:r>
            <a:r>
              <a:rPr lang="en-US" altLang="en-US" sz="5400" dirty="0">
                <a:solidFill>
                  <a:srgbClr val="0100C8"/>
                </a:solidFill>
                <a:latin typeface="Helvetica Neue"/>
              </a:rPr>
              <a:t> something is true (i.e., why the observed abnormalities hold)</a:t>
            </a:r>
          </a:p>
          <a:p>
            <a:pPr>
              <a:buFont typeface="Wingdings" panose="05000000000000000000" pitchFamily="2" charset="2"/>
              <a:buChar char="q"/>
            </a:pPr>
            <a:r>
              <a:rPr lang="en-US" altLang="en-US" sz="5400" dirty="0">
                <a:solidFill>
                  <a:srgbClr val="0100C8"/>
                </a:solidFill>
                <a:latin typeface="Helvetica Neue"/>
              </a:rPr>
              <a:t>In answering the why question, it is obviously important to be able to determine whether, thus deduction may be considered a process subordinate to deduction </a:t>
            </a:r>
          </a:p>
        </p:txBody>
      </p:sp>
      <p:sp>
        <p:nvSpPr>
          <p:cNvPr id="2" name="Text Placeholder 1">
            <a:extLst>
              <a:ext uri="{FF2B5EF4-FFF2-40B4-BE49-F238E27FC236}">
                <a16:creationId xmlns:a16="http://schemas.microsoft.com/office/drawing/2014/main" id="{D79571E1-6425-C322-4432-69627F7B3E28}"/>
              </a:ext>
            </a:extLst>
          </p:cNvPr>
          <p:cNvSpPr txBox="1">
            <a:spLocks/>
          </p:cNvSpPr>
          <p:nvPr/>
        </p:nvSpPr>
        <p:spPr>
          <a:xfrm>
            <a:off x="1093900" y="3565687"/>
            <a:ext cx="21590490" cy="8621316"/>
          </a:xfrm>
          <a:prstGeom prst="rect">
            <a:avLst/>
          </a:prstGeom>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kern="120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5400" dirty="0"/>
          </a:p>
        </p:txBody>
      </p:sp>
    </p:spTree>
    <p:extLst>
      <p:ext uri="{BB962C8B-B14F-4D97-AF65-F5344CB8AC3E}">
        <p14:creationId xmlns:p14="http://schemas.microsoft.com/office/powerpoint/2010/main" val="34549479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5FD1A9C-30AF-4DCC-AA2E-70B5CC92D6A0}"/>
              </a:ext>
            </a:extLst>
          </p:cNvPr>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18</a:t>
            </a:fld>
            <a:endParaRPr lang="bg-BG">
              <a:solidFill>
                <a:srgbClr val="000000"/>
              </a:solidFill>
            </a:endParaRPr>
          </a:p>
        </p:txBody>
      </p:sp>
      <p:sp>
        <p:nvSpPr>
          <p:cNvPr id="4" name="Text Placeholder 3">
            <a:extLst>
              <a:ext uri="{FF2B5EF4-FFF2-40B4-BE49-F238E27FC236}">
                <a16:creationId xmlns:a16="http://schemas.microsoft.com/office/drawing/2014/main" id="{779CFD84-9E58-45AD-B737-D55D0E2F2E24}"/>
              </a:ext>
            </a:extLst>
          </p:cNvPr>
          <p:cNvSpPr>
            <a:spLocks noGrp="1"/>
          </p:cNvSpPr>
          <p:nvPr>
            <p:ph type="body" sz="quarter" idx="24"/>
          </p:nvPr>
        </p:nvSpPr>
        <p:spPr>
          <a:xfrm>
            <a:off x="1093900" y="2750039"/>
            <a:ext cx="21590490" cy="1112339"/>
          </a:xfrm>
        </p:spPr>
        <p:txBody>
          <a:bodyPr>
            <a:noAutofit/>
          </a:bodyPr>
          <a:lstStyle/>
          <a:p>
            <a:r>
              <a:rPr lang="en-US" sz="6000" dirty="0"/>
              <a:t>Abduction and Deduction</a:t>
            </a:r>
          </a:p>
        </p:txBody>
      </p:sp>
      <p:sp>
        <p:nvSpPr>
          <p:cNvPr id="12" name="Rectangle 3">
            <a:extLst>
              <a:ext uri="{FF2B5EF4-FFF2-40B4-BE49-F238E27FC236}">
                <a16:creationId xmlns:a16="http://schemas.microsoft.com/office/drawing/2014/main" id="{5BAF5483-2298-2F7D-2527-9BD813D8CCA0}"/>
              </a:ext>
            </a:extLst>
          </p:cNvPr>
          <p:cNvSpPr txBox="1">
            <a:spLocks noChangeArrowheads="1"/>
          </p:cNvSpPr>
          <p:nvPr/>
        </p:nvSpPr>
        <p:spPr>
          <a:xfrm>
            <a:off x="1093900" y="4243725"/>
            <a:ext cx="21590490" cy="6774040"/>
          </a:xfrm>
          <a:prstGeom prst="rect">
            <a:avLst/>
          </a:prstGeom>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buFont typeface="Wingdings" panose="05000000000000000000" pitchFamily="2" charset="2"/>
              <a:buChar char="q"/>
            </a:pPr>
            <a:r>
              <a:rPr lang="en-US" altLang="en-US" sz="4400" dirty="0">
                <a:solidFill>
                  <a:srgbClr val="0100C8"/>
                </a:solidFill>
                <a:latin typeface="Helvetica Neue"/>
              </a:rPr>
              <a:t>Abduction is far more complicated than deduction.</a:t>
            </a:r>
          </a:p>
          <a:p>
            <a:pPr>
              <a:buFont typeface="Wingdings" panose="05000000000000000000" pitchFamily="2" charset="2"/>
              <a:buChar char="q"/>
            </a:pPr>
            <a:r>
              <a:rPr lang="en-US" altLang="en-US" sz="4400" dirty="0">
                <a:solidFill>
                  <a:srgbClr val="0100C8"/>
                </a:solidFill>
                <a:latin typeface="Helvetica Neue"/>
              </a:rPr>
              <a:t>A queried statement may be deduced (derived) in a multitude of ways, and any of these suffices; effective deductive systems are able to follow the simplest derivation paths, but this is an implementation rather than a conceptual issue.</a:t>
            </a:r>
          </a:p>
          <a:p>
            <a:pPr>
              <a:buFont typeface="Wingdings" panose="05000000000000000000" pitchFamily="2" charset="2"/>
              <a:buChar char="q"/>
            </a:pPr>
            <a:r>
              <a:rPr lang="en-US" altLang="en-US" sz="4400" dirty="0">
                <a:solidFill>
                  <a:srgbClr val="0100C8"/>
                </a:solidFill>
                <a:latin typeface="Helvetica Neue"/>
              </a:rPr>
              <a:t>In abduction, it is not sufficient just to generate one </a:t>
            </a:r>
            <a:r>
              <a:rPr lang="en-US" altLang="en-US" sz="4400" b="1" dirty="0">
                <a:solidFill>
                  <a:srgbClr val="FF2D64"/>
                </a:solidFill>
                <a:latin typeface="Helvetica Neue"/>
              </a:rPr>
              <a:t>plausible explanation </a:t>
            </a:r>
            <a:r>
              <a:rPr lang="en-US" altLang="en-US" sz="4400" dirty="0">
                <a:solidFill>
                  <a:srgbClr val="0100C8"/>
                </a:solidFill>
                <a:latin typeface="Helvetica Neue"/>
              </a:rPr>
              <a:t>of the observed situation; instead, all plausible explanations need to be compared and contrasted.</a:t>
            </a:r>
          </a:p>
          <a:p>
            <a:pPr>
              <a:buFont typeface="Wingdings" panose="05000000000000000000" pitchFamily="2" charset="2"/>
              <a:buChar char="q"/>
            </a:pPr>
            <a:r>
              <a:rPr lang="en-US" altLang="en-US" sz="4400" b="1" dirty="0">
                <a:solidFill>
                  <a:srgbClr val="FF2D64"/>
                </a:solidFill>
                <a:latin typeface="Helvetica Neue"/>
              </a:rPr>
              <a:t>An explanation is usually not deducible</a:t>
            </a:r>
            <a:r>
              <a:rPr lang="en-US" altLang="en-US" sz="4400" dirty="0">
                <a:solidFill>
                  <a:srgbClr val="0100C8"/>
                </a:solidFill>
                <a:latin typeface="Helvetica Neue"/>
              </a:rPr>
              <a:t>, and so once an explanation is hypothesized, it is not possible to deduce it. </a:t>
            </a:r>
          </a:p>
        </p:txBody>
      </p:sp>
      <p:sp>
        <p:nvSpPr>
          <p:cNvPr id="2" name="Text Placeholder 1">
            <a:extLst>
              <a:ext uri="{FF2B5EF4-FFF2-40B4-BE49-F238E27FC236}">
                <a16:creationId xmlns:a16="http://schemas.microsoft.com/office/drawing/2014/main" id="{D79571E1-6425-C322-4432-69627F7B3E28}"/>
              </a:ext>
            </a:extLst>
          </p:cNvPr>
          <p:cNvSpPr txBox="1">
            <a:spLocks/>
          </p:cNvSpPr>
          <p:nvPr/>
        </p:nvSpPr>
        <p:spPr>
          <a:xfrm>
            <a:off x="1093900" y="3565687"/>
            <a:ext cx="21590490" cy="6897448"/>
          </a:xfrm>
          <a:prstGeom prst="rect">
            <a:avLst/>
          </a:prstGeom>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kern="120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5400" dirty="0"/>
          </a:p>
        </p:txBody>
      </p:sp>
    </p:spTree>
    <p:extLst>
      <p:ext uri="{BB962C8B-B14F-4D97-AF65-F5344CB8AC3E}">
        <p14:creationId xmlns:p14="http://schemas.microsoft.com/office/powerpoint/2010/main" val="21385366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5FD1A9C-30AF-4DCC-AA2E-70B5CC92D6A0}"/>
              </a:ext>
            </a:extLst>
          </p:cNvPr>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19</a:t>
            </a:fld>
            <a:endParaRPr lang="bg-BG">
              <a:solidFill>
                <a:srgbClr val="000000"/>
              </a:solidFill>
            </a:endParaRPr>
          </a:p>
        </p:txBody>
      </p:sp>
      <p:sp>
        <p:nvSpPr>
          <p:cNvPr id="4" name="Text Placeholder 3">
            <a:extLst>
              <a:ext uri="{FF2B5EF4-FFF2-40B4-BE49-F238E27FC236}">
                <a16:creationId xmlns:a16="http://schemas.microsoft.com/office/drawing/2014/main" id="{779CFD84-9E58-45AD-B737-D55D0E2F2E24}"/>
              </a:ext>
            </a:extLst>
          </p:cNvPr>
          <p:cNvSpPr>
            <a:spLocks noGrp="1"/>
          </p:cNvSpPr>
          <p:nvPr>
            <p:ph type="body" sz="quarter" idx="24"/>
          </p:nvPr>
        </p:nvSpPr>
        <p:spPr>
          <a:xfrm>
            <a:off x="1222698" y="1992624"/>
            <a:ext cx="21590490" cy="2069685"/>
          </a:xfrm>
        </p:spPr>
        <p:txBody>
          <a:bodyPr>
            <a:noAutofit/>
          </a:bodyPr>
          <a:lstStyle/>
          <a:p>
            <a:pPr marL="1143000" indent="-1143000">
              <a:buAutoNum type="romanLcParenBoth"/>
            </a:pPr>
            <a:r>
              <a:rPr lang="en-US" sz="5400" dirty="0"/>
              <a:t>What are the plausible explanations and </a:t>
            </a:r>
          </a:p>
          <a:p>
            <a:r>
              <a:rPr lang="en-US" sz="5400" dirty="0"/>
              <a:t>(ii) How is the best explanation selected? </a:t>
            </a:r>
            <a:endParaRPr lang="en-CY" sz="5400" dirty="0"/>
          </a:p>
        </p:txBody>
      </p:sp>
      <p:sp>
        <p:nvSpPr>
          <p:cNvPr id="12" name="Rectangle 3">
            <a:extLst>
              <a:ext uri="{FF2B5EF4-FFF2-40B4-BE49-F238E27FC236}">
                <a16:creationId xmlns:a16="http://schemas.microsoft.com/office/drawing/2014/main" id="{5BAF5483-2298-2F7D-2527-9BD813D8CCA0}"/>
              </a:ext>
            </a:extLst>
          </p:cNvPr>
          <p:cNvSpPr txBox="1">
            <a:spLocks noChangeArrowheads="1"/>
          </p:cNvSpPr>
          <p:nvPr/>
        </p:nvSpPr>
        <p:spPr>
          <a:xfrm>
            <a:off x="1512375" y="4234682"/>
            <a:ext cx="21172015" cy="7603091"/>
          </a:xfrm>
          <a:prstGeom prst="rect">
            <a:avLst/>
          </a:prstGeom>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buFont typeface="Wingdings" panose="05000000000000000000" pitchFamily="2" charset="2"/>
              <a:buChar char="q"/>
            </a:pPr>
            <a:endParaRPr lang="en-US" altLang="en-US" sz="5400" dirty="0">
              <a:solidFill>
                <a:srgbClr val="0100C8"/>
              </a:solidFill>
              <a:latin typeface="Helvetica Neue"/>
            </a:endParaRPr>
          </a:p>
        </p:txBody>
      </p:sp>
      <p:sp>
        <p:nvSpPr>
          <p:cNvPr id="2" name="Text Placeholder 1">
            <a:extLst>
              <a:ext uri="{FF2B5EF4-FFF2-40B4-BE49-F238E27FC236}">
                <a16:creationId xmlns:a16="http://schemas.microsoft.com/office/drawing/2014/main" id="{D79571E1-6425-C322-4432-69627F7B3E28}"/>
              </a:ext>
            </a:extLst>
          </p:cNvPr>
          <p:cNvSpPr txBox="1">
            <a:spLocks/>
          </p:cNvSpPr>
          <p:nvPr/>
        </p:nvSpPr>
        <p:spPr>
          <a:xfrm>
            <a:off x="1222698" y="4324570"/>
            <a:ext cx="21526091" cy="7892414"/>
          </a:xfrm>
          <a:prstGeom prst="rect">
            <a:avLst/>
          </a:prstGeom>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kern="120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685800" indent="-685800">
              <a:buFont typeface="Wingdings" panose="05000000000000000000" pitchFamily="2" charset="2"/>
              <a:buChar char="q"/>
            </a:pPr>
            <a:r>
              <a:rPr lang="en-US" sz="4000" dirty="0"/>
              <a:t>Peirce has not specified any criteria …</a:t>
            </a:r>
          </a:p>
          <a:p>
            <a:pPr marL="685800" indent="-685800">
              <a:buFont typeface="Wingdings" panose="05000000000000000000" pitchFamily="2" charset="2"/>
              <a:buChar char="q"/>
            </a:pPr>
            <a:r>
              <a:rPr lang="en-US" sz="4000" dirty="0"/>
              <a:t>A trend in abductive diagnosis has been to explore how much can be achieved with somewhat restrictive and thus nonpragmatic criteria</a:t>
            </a:r>
          </a:p>
          <a:p>
            <a:pPr marL="685800" indent="-685800">
              <a:buFont typeface="Wingdings" panose="05000000000000000000" pitchFamily="2" charset="2"/>
              <a:buChar char="q"/>
            </a:pPr>
            <a:r>
              <a:rPr lang="en-US" sz="4000" b="1" dirty="0">
                <a:solidFill>
                  <a:srgbClr val="FF2D64"/>
                </a:solidFill>
              </a:rPr>
              <a:t>Explanation plausibility</a:t>
            </a:r>
            <a:r>
              <a:rPr lang="en-US" sz="4000" dirty="0"/>
              <a:t>: complete accounting (coverage) of all observations of abnormality irrespective of their relative importance, say, for therapy</a:t>
            </a:r>
          </a:p>
          <a:p>
            <a:pPr marL="685800" indent="-685800">
              <a:buFont typeface="Wingdings" panose="05000000000000000000" pitchFamily="2" charset="2"/>
              <a:buChar char="q"/>
            </a:pPr>
            <a:r>
              <a:rPr lang="en-US" sz="4000" dirty="0"/>
              <a:t>Two celebrated theories of </a:t>
            </a:r>
            <a:r>
              <a:rPr lang="en-US" sz="4000" b="1" dirty="0">
                <a:solidFill>
                  <a:srgbClr val="FF2D64"/>
                </a:solidFill>
              </a:rPr>
              <a:t>abductive diagnosis </a:t>
            </a:r>
            <a:r>
              <a:rPr lang="en-US" sz="4000" dirty="0"/>
              <a:t>are based on this restricted notion of explanation plausibility:</a:t>
            </a:r>
          </a:p>
          <a:p>
            <a:pPr marL="685800" indent="-685800">
              <a:buFont typeface="Wingdings" panose="05000000000000000000" pitchFamily="2" charset="2"/>
              <a:buChar char="§"/>
            </a:pPr>
            <a:r>
              <a:rPr lang="en-US" sz="3800" dirty="0"/>
              <a:t>Peng and Reggia’s parsimonious covering theory</a:t>
            </a:r>
          </a:p>
          <a:p>
            <a:pPr marL="685800" indent="-685800">
              <a:buFont typeface="Wingdings" panose="05000000000000000000" pitchFamily="2" charset="2"/>
              <a:buChar char="§"/>
            </a:pPr>
            <a:r>
              <a:rPr lang="en-US" sz="3800" dirty="0"/>
              <a:t>Poole’s logic-based theory</a:t>
            </a:r>
          </a:p>
          <a:p>
            <a:pPr marL="685800" indent="-685800">
              <a:buFont typeface="Wingdings" panose="05000000000000000000" pitchFamily="2" charset="2"/>
              <a:buChar char="§"/>
            </a:pPr>
            <a:r>
              <a:rPr lang="en-US" sz="3800" dirty="0"/>
              <a:t>The principle used to select the best explanation from the plausible ones is that of </a:t>
            </a:r>
            <a:r>
              <a:rPr lang="en-US" sz="3800" b="1" dirty="0">
                <a:solidFill>
                  <a:srgbClr val="FF2D64"/>
                </a:solidFill>
              </a:rPr>
              <a:t>simplicity</a:t>
            </a:r>
          </a:p>
          <a:p>
            <a:pPr marL="685800" indent="-685800">
              <a:buFont typeface="Wingdings" panose="05000000000000000000" pitchFamily="2" charset="2"/>
              <a:buChar char="q"/>
            </a:pPr>
            <a:endParaRPr lang="en-US" sz="4000" dirty="0"/>
          </a:p>
        </p:txBody>
      </p:sp>
    </p:spTree>
    <p:extLst>
      <p:ext uri="{BB962C8B-B14F-4D97-AF65-F5344CB8AC3E}">
        <p14:creationId xmlns:p14="http://schemas.microsoft.com/office/powerpoint/2010/main" val="1147382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1287095" y="5440309"/>
            <a:ext cx="21590490" cy="1417691"/>
          </a:xfrm>
        </p:spPr>
        <p:txBody>
          <a:bodyPr/>
          <a:lstStyle/>
          <a:p>
            <a:r>
              <a:rPr lang="en-US" sz="10000" dirty="0"/>
              <a:t>Artificial Intelligence and Explanation</a:t>
            </a:r>
          </a:p>
        </p:txBody>
      </p:sp>
    </p:spTree>
    <p:extLst>
      <p:ext uri="{BB962C8B-B14F-4D97-AF65-F5344CB8AC3E}">
        <p14:creationId xmlns:p14="http://schemas.microsoft.com/office/powerpoint/2010/main" val="790401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5FD1A9C-30AF-4DCC-AA2E-70B5CC92D6A0}"/>
              </a:ext>
            </a:extLst>
          </p:cNvPr>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20</a:t>
            </a:fld>
            <a:endParaRPr lang="bg-BG">
              <a:solidFill>
                <a:srgbClr val="000000"/>
              </a:solidFill>
            </a:endParaRPr>
          </a:p>
        </p:txBody>
      </p:sp>
      <p:sp>
        <p:nvSpPr>
          <p:cNvPr id="4" name="Text Placeholder 3">
            <a:extLst>
              <a:ext uri="{FF2B5EF4-FFF2-40B4-BE49-F238E27FC236}">
                <a16:creationId xmlns:a16="http://schemas.microsoft.com/office/drawing/2014/main" id="{779CFD84-9E58-45AD-B737-D55D0E2F2E24}"/>
              </a:ext>
            </a:extLst>
          </p:cNvPr>
          <p:cNvSpPr>
            <a:spLocks noGrp="1"/>
          </p:cNvSpPr>
          <p:nvPr>
            <p:ph type="body" sz="quarter" idx="24"/>
          </p:nvPr>
        </p:nvSpPr>
        <p:spPr>
          <a:xfrm>
            <a:off x="1222698" y="2577235"/>
            <a:ext cx="21590490" cy="1215270"/>
          </a:xfrm>
        </p:spPr>
        <p:txBody>
          <a:bodyPr>
            <a:noAutofit/>
          </a:bodyPr>
          <a:lstStyle/>
          <a:p>
            <a:r>
              <a:rPr lang="en-US" sz="5400" dirty="0"/>
              <a:t>Peng and Reggia’s parsimonious covering theory</a:t>
            </a:r>
          </a:p>
        </p:txBody>
      </p:sp>
      <p:sp>
        <p:nvSpPr>
          <p:cNvPr id="12" name="Rectangle 3">
            <a:extLst>
              <a:ext uri="{FF2B5EF4-FFF2-40B4-BE49-F238E27FC236}">
                <a16:creationId xmlns:a16="http://schemas.microsoft.com/office/drawing/2014/main" id="{5BAF5483-2298-2F7D-2527-9BD813D8CCA0}"/>
              </a:ext>
            </a:extLst>
          </p:cNvPr>
          <p:cNvSpPr txBox="1">
            <a:spLocks noChangeArrowheads="1"/>
          </p:cNvSpPr>
          <p:nvPr/>
        </p:nvSpPr>
        <p:spPr>
          <a:xfrm>
            <a:off x="1512375" y="4234682"/>
            <a:ext cx="21172015" cy="7603091"/>
          </a:xfrm>
          <a:prstGeom prst="rect">
            <a:avLst/>
          </a:prstGeom>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buFont typeface="Wingdings" panose="05000000000000000000" pitchFamily="2" charset="2"/>
              <a:buChar char="q"/>
            </a:pPr>
            <a:endParaRPr lang="en-US" altLang="en-US" sz="5400" dirty="0">
              <a:solidFill>
                <a:srgbClr val="0100C8"/>
              </a:solidFill>
              <a:latin typeface="Helvetica Neue"/>
            </a:endParaRPr>
          </a:p>
        </p:txBody>
      </p:sp>
      <p:sp>
        <p:nvSpPr>
          <p:cNvPr id="2" name="Text Placeholder 1">
            <a:extLst>
              <a:ext uri="{FF2B5EF4-FFF2-40B4-BE49-F238E27FC236}">
                <a16:creationId xmlns:a16="http://schemas.microsoft.com/office/drawing/2014/main" id="{D79571E1-6425-C322-4432-69627F7B3E28}"/>
              </a:ext>
            </a:extLst>
          </p:cNvPr>
          <p:cNvSpPr txBox="1">
            <a:spLocks/>
          </p:cNvSpPr>
          <p:nvPr/>
        </p:nvSpPr>
        <p:spPr>
          <a:xfrm>
            <a:off x="1158299" y="4234682"/>
            <a:ext cx="21526091" cy="5538905"/>
          </a:xfrm>
          <a:prstGeom prst="rect">
            <a:avLst/>
          </a:prstGeom>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kern="120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sz="4800" dirty="0"/>
              <a:t>Parsimonious criteria based on:</a:t>
            </a:r>
          </a:p>
          <a:p>
            <a:pPr marL="571500" indent="-571500">
              <a:buFont typeface="Wingdings" panose="05000000000000000000" pitchFamily="2" charset="2"/>
              <a:buChar char="q"/>
            </a:pPr>
            <a:r>
              <a:rPr lang="en-US" sz="4800" b="1" dirty="0">
                <a:solidFill>
                  <a:srgbClr val="FF2D64"/>
                </a:solidFill>
              </a:rPr>
              <a:t>Relevancy</a:t>
            </a:r>
            <a:r>
              <a:rPr lang="en-US" sz="4800" dirty="0"/>
              <a:t> – every disorder hypothesis included in an explanation is </a:t>
            </a:r>
            <a:r>
              <a:rPr lang="en-US" sz="4800" b="1" dirty="0">
                <a:solidFill>
                  <a:srgbClr val="FF2D64"/>
                </a:solidFill>
              </a:rPr>
              <a:t>causally related</a:t>
            </a:r>
            <a:r>
              <a:rPr lang="en-US" sz="4800" dirty="0"/>
              <a:t> to some observation of abnormality</a:t>
            </a:r>
          </a:p>
          <a:p>
            <a:pPr marL="571500" indent="-571500">
              <a:buFont typeface="Wingdings" panose="05000000000000000000" pitchFamily="2" charset="2"/>
              <a:buChar char="q"/>
            </a:pPr>
            <a:r>
              <a:rPr lang="en-US" sz="4800" b="1" dirty="0">
                <a:solidFill>
                  <a:srgbClr val="FF2D64"/>
                </a:solidFill>
              </a:rPr>
              <a:t>Irredundancy</a:t>
            </a:r>
            <a:r>
              <a:rPr lang="en-US" sz="4800" dirty="0"/>
              <a:t> – none of the proper subsets of an explanation is itself an explanation</a:t>
            </a:r>
          </a:p>
          <a:p>
            <a:pPr marL="571500" indent="-571500">
              <a:buFont typeface="Wingdings" panose="05000000000000000000" pitchFamily="2" charset="2"/>
              <a:buChar char="q"/>
            </a:pPr>
            <a:r>
              <a:rPr lang="en-US" sz="4800" b="1" dirty="0">
                <a:solidFill>
                  <a:srgbClr val="FF2D64"/>
                </a:solidFill>
              </a:rPr>
              <a:t>Minimality</a:t>
            </a:r>
            <a:r>
              <a:rPr lang="en-US" sz="4800" dirty="0"/>
              <a:t> – prefer the explanation with the minimum cardinality</a:t>
            </a:r>
          </a:p>
        </p:txBody>
      </p:sp>
    </p:spTree>
    <p:extLst>
      <p:ext uri="{BB962C8B-B14F-4D97-AF65-F5344CB8AC3E}">
        <p14:creationId xmlns:p14="http://schemas.microsoft.com/office/powerpoint/2010/main" val="20130766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5FD1A9C-30AF-4DCC-AA2E-70B5CC92D6A0}"/>
              </a:ext>
            </a:extLst>
          </p:cNvPr>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21</a:t>
            </a:fld>
            <a:endParaRPr lang="bg-BG">
              <a:solidFill>
                <a:srgbClr val="000000"/>
              </a:solidFill>
            </a:endParaRPr>
          </a:p>
        </p:txBody>
      </p:sp>
      <p:sp>
        <p:nvSpPr>
          <p:cNvPr id="4" name="Text Placeholder 3">
            <a:extLst>
              <a:ext uri="{FF2B5EF4-FFF2-40B4-BE49-F238E27FC236}">
                <a16:creationId xmlns:a16="http://schemas.microsoft.com/office/drawing/2014/main" id="{779CFD84-9E58-45AD-B737-D55D0E2F2E24}"/>
              </a:ext>
            </a:extLst>
          </p:cNvPr>
          <p:cNvSpPr>
            <a:spLocks noGrp="1"/>
          </p:cNvSpPr>
          <p:nvPr>
            <p:ph type="body" sz="quarter" idx="24"/>
          </p:nvPr>
        </p:nvSpPr>
        <p:spPr>
          <a:xfrm>
            <a:off x="1222698" y="2577235"/>
            <a:ext cx="21590490" cy="1215270"/>
          </a:xfrm>
        </p:spPr>
        <p:txBody>
          <a:bodyPr>
            <a:noAutofit/>
          </a:bodyPr>
          <a:lstStyle/>
          <a:p>
            <a:r>
              <a:rPr lang="en-US" sz="5400" dirty="0"/>
              <a:t>Pool’s logic-based theory</a:t>
            </a:r>
          </a:p>
        </p:txBody>
      </p:sp>
      <p:sp>
        <p:nvSpPr>
          <p:cNvPr id="12" name="Rectangle 3">
            <a:extLst>
              <a:ext uri="{FF2B5EF4-FFF2-40B4-BE49-F238E27FC236}">
                <a16:creationId xmlns:a16="http://schemas.microsoft.com/office/drawing/2014/main" id="{5BAF5483-2298-2F7D-2527-9BD813D8CCA0}"/>
              </a:ext>
            </a:extLst>
          </p:cNvPr>
          <p:cNvSpPr txBox="1">
            <a:spLocks noChangeArrowheads="1"/>
          </p:cNvSpPr>
          <p:nvPr/>
        </p:nvSpPr>
        <p:spPr>
          <a:xfrm>
            <a:off x="1512375" y="4234682"/>
            <a:ext cx="21172015" cy="7603091"/>
          </a:xfrm>
          <a:prstGeom prst="rect">
            <a:avLst/>
          </a:prstGeom>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buFont typeface="Wingdings" panose="05000000000000000000" pitchFamily="2" charset="2"/>
              <a:buChar char="q"/>
            </a:pPr>
            <a:endParaRPr lang="en-US" altLang="en-US" sz="5400" dirty="0">
              <a:solidFill>
                <a:srgbClr val="0100C8"/>
              </a:solidFill>
              <a:latin typeface="Helvetica Neue"/>
            </a:endParaRPr>
          </a:p>
        </p:txBody>
      </p:sp>
      <p:sp>
        <p:nvSpPr>
          <p:cNvPr id="2" name="Text Placeholder 1">
            <a:extLst>
              <a:ext uri="{FF2B5EF4-FFF2-40B4-BE49-F238E27FC236}">
                <a16:creationId xmlns:a16="http://schemas.microsoft.com/office/drawing/2014/main" id="{D79571E1-6425-C322-4432-69627F7B3E28}"/>
              </a:ext>
            </a:extLst>
          </p:cNvPr>
          <p:cNvSpPr txBox="1">
            <a:spLocks/>
          </p:cNvSpPr>
          <p:nvPr/>
        </p:nvSpPr>
        <p:spPr>
          <a:xfrm>
            <a:off x="1158299" y="4234682"/>
            <a:ext cx="21526091" cy="6768098"/>
          </a:xfrm>
          <a:prstGeom prst="rect">
            <a:avLst/>
          </a:prstGeom>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kern="120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sz="4800" dirty="0"/>
              <a:t>Criteria based on:</a:t>
            </a:r>
          </a:p>
          <a:p>
            <a:pPr marL="685800" indent="-685800">
              <a:buFont typeface="Wingdings" panose="05000000000000000000" pitchFamily="2" charset="2"/>
              <a:buChar char="q"/>
            </a:pPr>
            <a:r>
              <a:rPr lang="en-US" sz="4800" b="1" dirty="0">
                <a:solidFill>
                  <a:srgbClr val="FF2D64"/>
                </a:solidFill>
              </a:rPr>
              <a:t>Minimality</a:t>
            </a:r>
            <a:r>
              <a:rPr lang="en-US" sz="4800" dirty="0"/>
              <a:t> – prefer the explanation that makes the fewest, in terms of set inclusion, assumptions</a:t>
            </a:r>
          </a:p>
          <a:p>
            <a:pPr marL="685800" indent="-685800">
              <a:buFont typeface="Wingdings" panose="05000000000000000000" pitchFamily="2" charset="2"/>
              <a:buChar char="q"/>
            </a:pPr>
            <a:r>
              <a:rPr lang="en-US" sz="4800" b="1" dirty="0">
                <a:solidFill>
                  <a:srgbClr val="FF2D64"/>
                </a:solidFill>
              </a:rPr>
              <a:t>Least presumption </a:t>
            </a:r>
            <a:r>
              <a:rPr lang="en-US" sz="4800" dirty="0"/>
              <a:t>– prefer the explanation that makes the fewest, in terms of what can be implied, assumptions</a:t>
            </a:r>
          </a:p>
          <a:p>
            <a:pPr marL="685800" indent="-685800">
              <a:buFont typeface="Wingdings" panose="05000000000000000000" pitchFamily="2" charset="2"/>
              <a:buChar char="q"/>
            </a:pPr>
            <a:r>
              <a:rPr lang="en-US" sz="4800" b="1" dirty="0">
                <a:solidFill>
                  <a:srgbClr val="FF2D64"/>
                </a:solidFill>
              </a:rPr>
              <a:t>Minimal abnormality </a:t>
            </a:r>
            <a:r>
              <a:rPr lang="en-US" sz="4800" dirty="0"/>
              <a:t>– prefer the explanation that makes the fewest failure assumptions or makes the same abnormality assumptions but fewer normality assumptions</a:t>
            </a:r>
          </a:p>
        </p:txBody>
      </p:sp>
    </p:spTree>
    <p:extLst>
      <p:ext uri="{BB962C8B-B14F-4D97-AF65-F5344CB8AC3E}">
        <p14:creationId xmlns:p14="http://schemas.microsoft.com/office/powerpoint/2010/main" val="31088154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5FD1A9C-30AF-4DCC-AA2E-70B5CC92D6A0}"/>
              </a:ext>
            </a:extLst>
          </p:cNvPr>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22</a:t>
            </a:fld>
            <a:endParaRPr lang="bg-BG">
              <a:solidFill>
                <a:srgbClr val="000000"/>
              </a:solidFill>
            </a:endParaRPr>
          </a:p>
        </p:txBody>
      </p:sp>
      <p:sp>
        <p:nvSpPr>
          <p:cNvPr id="8" name="Text Placeholder 1">
            <a:extLst>
              <a:ext uri="{FF2B5EF4-FFF2-40B4-BE49-F238E27FC236}">
                <a16:creationId xmlns:a16="http://schemas.microsoft.com/office/drawing/2014/main" id="{AD173A3F-E783-45B3-BF86-49F7ED5235EC}"/>
              </a:ext>
            </a:extLst>
          </p:cNvPr>
          <p:cNvSpPr>
            <a:spLocks noGrp="1"/>
          </p:cNvSpPr>
          <p:nvPr>
            <p:ph type="body" sz="quarter" idx="22"/>
          </p:nvPr>
        </p:nvSpPr>
        <p:spPr>
          <a:xfrm>
            <a:off x="1287095" y="7807157"/>
            <a:ext cx="21461694" cy="2862322"/>
          </a:xfrm>
        </p:spPr>
        <p:txBody>
          <a:bodyPr/>
          <a:lstStyle/>
          <a:p>
            <a:pPr marL="0" indent="0">
              <a:buNone/>
            </a:pPr>
            <a:endParaRPr lang="en-US" sz="3200" dirty="0"/>
          </a:p>
          <a:p>
            <a:endParaRPr lang="en-US" sz="3200" dirty="0"/>
          </a:p>
        </p:txBody>
      </p:sp>
      <p:sp>
        <p:nvSpPr>
          <p:cNvPr id="4" name="Text Placeholder 3">
            <a:extLst>
              <a:ext uri="{FF2B5EF4-FFF2-40B4-BE49-F238E27FC236}">
                <a16:creationId xmlns:a16="http://schemas.microsoft.com/office/drawing/2014/main" id="{779CFD84-9E58-45AD-B737-D55D0E2F2E24}"/>
              </a:ext>
            </a:extLst>
          </p:cNvPr>
          <p:cNvSpPr>
            <a:spLocks noGrp="1"/>
          </p:cNvSpPr>
          <p:nvPr>
            <p:ph type="body" sz="quarter" idx="24"/>
          </p:nvPr>
        </p:nvSpPr>
        <p:spPr>
          <a:xfrm>
            <a:off x="1222696" y="1849637"/>
            <a:ext cx="21590490" cy="892079"/>
          </a:xfrm>
        </p:spPr>
        <p:txBody>
          <a:bodyPr>
            <a:noAutofit/>
          </a:bodyPr>
          <a:lstStyle/>
          <a:p>
            <a:r>
              <a:rPr lang="en-US" sz="6000" dirty="0"/>
              <a:t>P. Thagard’s theory of explanatory coherence </a:t>
            </a:r>
            <a:endParaRPr lang="en-CY" sz="6000" dirty="0"/>
          </a:p>
        </p:txBody>
      </p:sp>
      <p:sp>
        <p:nvSpPr>
          <p:cNvPr id="2" name="Text Placeholder 1">
            <a:extLst>
              <a:ext uri="{FF2B5EF4-FFF2-40B4-BE49-F238E27FC236}">
                <a16:creationId xmlns:a16="http://schemas.microsoft.com/office/drawing/2014/main" id="{D79571E1-6425-C322-4432-69627F7B3E28}"/>
              </a:ext>
            </a:extLst>
          </p:cNvPr>
          <p:cNvSpPr txBox="1">
            <a:spLocks/>
          </p:cNvSpPr>
          <p:nvPr/>
        </p:nvSpPr>
        <p:spPr>
          <a:xfrm>
            <a:off x="1222696" y="3159053"/>
            <a:ext cx="21461694" cy="9027950"/>
          </a:xfrm>
          <a:prstGeom prst="rect">
            <a:avLst/>
          </a:prstGeom>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kern="120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000" dirty="0"/>
          </a:p>
          <a:p>
            <a:pPr marL="571500" indent="-571500">
              <a:buFont typeface="Wingdings" panose="05000000000000000000" pitchFamily="2" charset="2"/>
              <a:buChar char="q"/>
            </a:pPr>
            <a:endParaRPr lang="en-US" sz="4000" dirty="0"/>
          </a:p>
          <a:p>
            <a:pPr marL="571500" indent="-571500">
              <a:buFont typeface="Wingdings" panose="05000000000000000000" pitchFamily="2" charset="2"/>
              <a:buChar char="q"/>
            </a:pPr>
            <a:endParaRPr lang="en-US" sz="4000" dirty="0"/>
          </a:p>
          <a:p>
            <a:endParaRPr lang="en-US" sz="4000" dirty="0"/>
          </a:p>
        </p:txBody>
      </p:sp>
      <p:sp>
        <p:nvSpPr>
          <p:cNvPr id="3" name="Text Placeholder 1">
            <a:extLst>
              <a:ext uri="{FF2B5EF4-FFF2-40B4-BE49-F238E27FC236}">
                <a16:creationId xmlns:a16="http://schemas.microsoft.com/office/drawing/2014/main" id="{124D80B8-5A19-A697-A0C8-65FBA9C127D2}"/>
              </a:ext>
            </a:extLst>
          </p:cNvPr>
          <p:cNvSpPr txBox="1">
            <a:spLocks/>
          </p:cNvSpPr>
          <p:nvPr/>
        </p:nvSpPr>
        <p:spPr>
          <a:xfrm>
            <a:off x="1158297" y="3046521"/>
            <a:ext cx="6941283" cy="9197886"/>
          </a:xfrm>
          <a:prstGeom prst="rect">
            <a:avLst/>
          </a:prstGeom>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kern="120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sz="3200" dirty="0">
                <a:solidFill>
                  <a:srgbClr val="0100C8"/>
                </a:solidFill>
              </a:rPr>
              <a:t>http://cogsci.uwaterloo.ca/Articles/1989.explanatory.pdf</a:t>
            </a:r>
            <a:endParaRPr lang="en-CY" sz="3200" dirty="0">
              <a:solidFill>
                <a:srgbClr val="0100C8"/>
              </a:solidFill>
            </a:endParaRPr>
          </a:p>
          <a:p>
            <a:r>
              <a:rPr lang="en-US" sz="4000" b="1" dirty="0">
                <a:solidFill>
                  <a:srgbClr val="FF2D64"/>
                </a:solidFill>
              </a:rPr>
              <a:t> </a:t>
            </a:r>
          </a:p>
          <a:p>
            <a:endParaRPr lang="en-US" sz="4000" dirty="0"/>
          </a:p>
          <a:p>
            <a:pPr marL="571500" indent="-571500">
              <a:buFont typeface="Wingdings" panose="05000000000000000000" pitchFamily="2" charset="2"/>
              <a:buChar char="q"/>
            </a:pPr>
            <a:endParaRPr lang="en-US" sz="4000" dirty="0"/>
          </a:p>
          <a:p>
            <a:pPr marL="571500" indent="-571500">
              <a:buFont typeface="Wingdings" panose="05000000000000000000" pitchFamily="2" charset="2"/>
              <a:buChar char="q"/>
            </a:pPr>
            <a:endParaRPr lang="en-US" sz="4000" dirty="0"/>
          </a:p>
          <a:p>
            <a:endParaRPr lang="en-US" sz="4000" dirty="0"/>
          </a:p>
        </p:txBody>
      </p:sp>
      <p:pic>
        <p:nvPicPr>
          <p:cNvPr id="7" name="Picture 6" descr="Text, letter&#10;&#10;Description automatically generated">
            <a:extLst>
              <a:ext uri="{FF2B5EF4-FFF2-40B4-BE49-F238E27FC236}">
                <a16:creationId xmlns:a16="http://schemas.microsoft.com/office/drawing/2014/main" id="{BBECA148-F9BE-81E1-7809-0DB0368417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8376" y="3310723"/>
            <a:ext cx="14584810" cy="10002646"/>
          </a:xfrm>
          <a:prstGeom prst="rect">
            <a:avLst/>
          </a:prstGeom>
        </p:spPr>
      </p:pic>
    </p:spTree>
    <p:extLst>
      <p:ext uri="{BB962C8B-B14F-4D97-AF65-F5344CB8AC3E}">
        <p14:creationId xmlns:p14="http://schemas.microsoft.com/office/powerpoint/2010/main" val="40260549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5FD1A9C-30AF-4DCC-AA2E-70B5CC92D6A0}"/>
              </a:ext>
            </a:extLst>
          </p:cNvPr>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23</a:t>
            </a:fld>
            <a:endParaRPr lang="bg-BG">
              <a:solidFill>
                <a:srgbClr val="000000"/>
              </a:solidFill>
            </a:endParaRPr>
          </a:p>
        </p:txBody>
      </p:sp>
      <p:sp>
        <p:nvSpPr>
          <p:cNvPr id="8" name="Text Placeholder 1">
            <a:extLst>
              <a:ext uri="{FF2B5EF4-FFF2-40B4-BE49-F238E27FC236}">
                <a16:creationId xmlns:a16="http://schemas.microsoft.com/office/drawing/2014/main" id="{AD173A3F-E783-45B3-BF86-49F7ED5235EC}"/>
              </a:ext>
            </a:extLst>
          </p:cNvPr>
          <p:cNvSpPr>
            <a:spLocks noGrp="1"/>
          </p:cNvSpPr>
          <p:nvPr>
            <p:ph type="body" sz="quarter" idx="22"/>
          </p:nvPr>
        </p:nvSpPr>
        <p:spPr>
          <a:xfrm>
            <a:off x="1287095" y="7807157"/>
            <a:ext cx="21461694" cy="2862322"/>
          </a:xfrm>
        </p:spPr>
        <p:txBody>
          <a:bodyPr/>
          <a:lstStyle/>
          <a:p>
            <a:pPr marL="0" indent="0">
              <a:buNone/>
            </a:pPr>
            <a:endParaRPr lang="en-US" sz="3200" dirty="0"/>
          </a:p>
          <a:p>
            <a:endParaRPr lang="en-US" sz="3200" dirty="0"/>
          </a:p>
        </p:txBody>
      </p:sp>
      <p:sp>
        <p:nvSpPr>
          <p:cNvPr id="4" name="Text Placeholder 3">
            <a:extLst>
              <a:ext uri="{FF2B5EF4-FFF2-40B4-BE49-F238E27FC236}">
                <a16:creationId xmlns:a16="http://schemas.microsoft.com/office/drawing/2014/main" id="{779CFD84-9E58-45AD-B737-D55D0E2F2E24}"/>
              </a:ext>
            </a:extLst>
          </p:cNvPr>
          <p:cNvSpPr>
            <a:spLocks noGrp="1"/>
          </p:cNvSpPr>
          <p:nvPr>
            <p:ph type="body" sz="quarter" idx="24"/>
          </p:nvPr>
        </p:nvSpPr>
        <p:spPr>
          <a:xfrm>
            <a:off x="1222696" y="2266974"/>
            <a:ext cx="21590490" cy="892079"/>
          </a:xfrm>
        </p:spPr>
        <p:txBody>
          <a:bodyPr>
            <a:noAutofit/>
          </a:bodyPr>
          <a:lstStyle/>
          <a:p>
            <a:r>
              <a:rPr lang="en-US" sz="6000" dirty="0"/>
              <a:t>P. Thagard’s theory of explanatory coherence </a:t>
            </a:r>
            <a:endParaRPr lang="en-CY" sz="6000" dirty="0"/>
          </a:p>
        </p:txBody>
      </p:sp>
      <p:sp>
        <p:nvSpPr>
          <p:cNvPr id="2" name="Text Placeholder 1">
            <a:extLst>
              <a:ext uri="{FF2B5EF4-FFF2-40B4-BE49-F238E27FC236}">
                <a16:creationId xmlns:a16="http://schemas.microsoft.com/office/drawing/2014/main" id="{D79571E1-6425-C322-4432-69627F7B3E28}"/>
              </a:ext>
            </a:extLst>
          </p:cNvPr>
          <p:cNvSpPr txBox="1">
            <a:spLocks/>
          </p:cNvSpPr>
          <p:nvPr/>
        </p:nvSpPr>
        <p:spPr>
          <a:xfrm>
            <a:off x="1222696" y="3159053"/>
            <a:ext cx="21461694" cy="9027950"/>
          </a:xfrm>
          <a:prstGeom prst="rect">
            <a:avLst/>
          </a:prstGeom>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kern="120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000" dirty="0"/>
          </a:p>
          <a:p>
            <a:pPr marL="571500" indent="-571500">
              <a:buFont typeface="Wingdings" panose="05000000000000000000" pitchFamily="2" charset="2"/>
              <a:buChar char="q"/>
            </a:pPr>
            <a:endParaRPr lang="en-US" sz="4000" dirty="0"/>
          </a:p>
          <a:p>
            <a:pPr marL="571500" indent="-571500">
              <a:buFont typeface="Wingdings" panose="05000000000000000000" pitchFamily="2" charset="2"/>
              <a:buChar char="q"/>
            </a:pPr>
            <a:endParaRPr lang="en-US" sz="4000" dirty="0"/>
          </a:p>
          <a:p>
            <a:endParaRPr lang="en-US" sz="4000" dirty="0"/>
          </a:p>
        </p:txBody>
      </p:sp>
      <p:sp>
        <p:nvSpPr>
          <p:cNvPr id="3" name="Text Placeholder 1">
            <a:extLst>
              <a:ext uri="{FF2B5EF4-FFF2-40B4-BE49-F238E27FC236}">
                <a16:creationId xmlns:a16="http://schemas.microsoft.com/office/drawing/2014/main" id="{124D80B8-5A19-A697-A0C8-65FBA9C127D2}"/>
              </a:ext>
            </a:extLst>
          </p:cNvPr>
          <p:cNvSpPr txBox="1">
            <a:spLocks/>
          </p:cNvSpPr>
          <p:nvPr/>
        </p:nvSpPr>
        <p:spPr>
          <a:xfrm>
            <a:off x="1276266" y="3450294"/>
            <a:ext cx="21590490" cy="8994648"/>
          </a:xfrm>
          <a:prstGeom prst="rect">
            <a:avLst/>
          </a:prstGeom>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kern="120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sz="3800" dirty="0">
                <a:solidFill>
                  <a:srgbClr val="0100C8"/>
                </a:solidFill>
              </a:rPr>
              <a:t>Thagard is quite emphatic about the need for a </a:t>
            </a:r>
            <a:r>
              <a:rPr lang="en-US" sz="3800" b="1" dirty="0">
                <a:solidFill>
                  <a:srgbClr val="FF2D64"/>
                </a:solidFill>
              </a:rPr>
              <a:t>tight coupling between the formation and evaluation of hypotheses</a:t>
            </a:r>
            <a:r>
              <a:rPr lang="en-US" sz="3800" dirty="0">
                <a:solidFill>
                  <a:srgbClr val="0100C8"/>
                </a:solidFill>
              </a:rPr>
              <a:t> in computational, abductive systems.</a:t>
            </a:r>
          </a:p>
          <a:p>
            <a:r>
              <a:rPr lang="en-US" sz="3800" dirty="0">
                <a:solidFill>
                  <a:srgbClr val="0100C8"/>
                </a:solidFill>
              </a:rPr>
              <a:t>More specifically, he says that there are three possible models:</a:t>
            </a:r>
          </a:p>
          <a:p>
            <a:pPr marL="742950" indent="-742950">
              <a:buFont typeface="+mj-lt"/>
              <a:buAutoNum type="arabicPeriod"/>
            </a:pPr>
            <a:r>
              <a:rPr lang="en-US" sz="3800" dirty="0">
                <a:solidFill>
                  <a:srgbClr val="0100C8"/>
                </a:solidFill>
              </a:rPr>
              <a:t>the two processes are completely independent, and hypotheses are formed in a random fashion, a nonviable option under limited resources;</a:t>
            </a:r>
          </a:p>
          <a:p>
            <a:pPr marL="742950" indent="-742950">
              <a:buFont typeface="+mj-lt"/>
              <a:buAutoNum type="arabicPeriod"/>
            </a:pPr>
            <a:r>
              <a:rPr lang="en-US" sz="3800" dirty="0">
                <a:solidFill>
                  <a:srgbClr val="0100C8"/>
                </a:solidFill>
              </a:rPr>
              <a:t>the processes are weakly related, and only hypotheses that explain at least something are formed, or </a:t>
            </a:r>
          </a:p>
          <a:p>
            <a:pPr marL="742950" indent="-742950">
              <a:buFont typeface="+mj-lt"/>
              <a:buAutoNum type="arabicPeriod"/>
            </a:pPr>
            <a:r>
              <a:rPr lang="en-US" sz="3800" dirty="0">
                <a:solidFill>
                  <a:srgbClr val="0100C8"/>
                </a:solidFill>
              </a:rPr>
              <a:t>they are strongly related, and only hypotheses that constitute likely possibilities are formed.</a:t>
            </a:r>
            <a:endParaRPr lang="en-CY" sz="3800" dirty="0">
              <a:solidFill>
                <a:srgbClr val="0100C8"/>
              </a:solidFill>
            </a:endParaRPr>
          </a:p>
          <a:p>
            <a:r>
              <a:rPr lang="en-US" sz="3800" dirty="0">
                <a:solidFill>
                  <a:srgbClr val="0100C8"/>
                </a:solidFill>
              </a:rPr>
              <a:t>He also points out the inability (of some AI systems) to recognize those </a:t>
            </a:r>
            <a:r>
              <a:rPr lang="en-US" sz="3800" b="1" dirty="0">
                <a:solidFill>
                  <a:srgbClr val="FF2D64"/>
                </a:solidFill>
              </a:rPr>
              <a:t>observations in need of explanation </a:t>
            </a:r>
            <a:r>
              <a:rPr lang="en-US" sz="3800" dirty="0">
                <a:solidFill>
                  <a:srgbClr val="0100C8"/>
                </a:solidFill>
              </a:rPr>
              <a:t>(this is a limitation because not every observation demands explanation)</a:t>
            </a:r>
            <a:r>
              <a:rPr lang="en-US" sz="3800" b="1" dirty="0">
                <a:solidFill>
                  <a:srgbClr val="FF2D64"/>
                </a:solidFill>
              </a:rPr>
              <a:t> </a:t>
            </a:r>
            <a:r>
              <a:rPr lang="en-US" sz="3800" dirty="0">
                <a:solidFill>
                  <a:srgbClr val="0100C8"/>
                </a:solidFill>
              </a:rPr>
              <a:t>and subsequently the need to identify </a:t>
            </a:r>
            <a:r>
              <a:rPr lang="en-US" sz="3800" b="1" dirty="0">
                <a:solidFill>
                  <a:srgbClr val="FF2D64"/>
                </a:solidFill>
              </a:rPr>
              <a:t>how evaluation constraints can be used more effectively </a:t>
            </a:r>
            <a:r>
              <a:rPr lang="en-US" sz="3800" dirty="0">
                <a:solidFill>
                  <a:srgbClr val="0100C8"/>
                </a:solidFill>
              </a:rPr>
              <a:t>to help limit the range of hypotheses that can be generated in order to lead to ones more likely to be accepted.</a:t>
            </a:r>
            <a:endParaRPr lang="en-US" sz="3800" b="1" dirty="0">
              <a:solidFill>
                <a:srgbClr val="0100C8"/>
              </a:solidFill>
            </a:endParaRPr>
          </a:p>
          <a:p>
            <a:endParaRPr lang="en-US" sz="3800" dirty="0"/>
          </a:p>
          <a:p>
            <a:pPr marL="571500" indent="-571500">
              <a:buFont typeface="Wingdings" panose="05000000000000000000" pitchFamily="2" charset="2"/>
              <a:buChar char="q"/>
            </a:pPr>
            <a:endParaRPr lang="en-US" sz="3800" dirty="0"/>
          </a:p>
          <a:p>
            <a:pPr marL="571500" indent="-571500">
              <a:buFont typeface="Wingdings" panose="05000000000000000000" pitchFamily="2" charset="2"/>
              <a:buChar char="q"/>
            </a:pPr>
            <a:endParaRPr lang="en-US" sz="3800" dirty="0"/>
          </a:p>
          <a:p>
            <a:endParaRPr lang="en-US" sz="3800" dirty="0"/>
          </a:p>
        </p:txBody>
      </p:sp>
    </p:spTree>
    <p:extLst>
      <p:ext uri="{BB962C8B-B14F-4D97-AF65-F5344CB8AC3E}">
        <p14:creationId xmlns:p14="http://schemas.microsoft.com/office/powerpoint/2010/main" val="32065232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5FD1A9C-30AF-4DCC-AA2E-70B5CC92D6A0}"/>
              </a:ext>
            </a:extLst>
          </p:cNvPr>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24</a:t>
            </a:fld>
            <a:endParaRPr lang="bg-BG">
              <a:solidFill>
                <a:srgbClr val="000000"/>
              </a:solidFill>
            </a:endParaRPr>
          </a:p>
        </p:txBody>
      </p:sp>
      <p:sp>
        <p:nvSpPr>
          <p:cNvPr id="8" name="Text Placeholder 1">
            <a:extLst>
              <a:ext uri="{FF2B5EF4-FFF2-40B4-BE49-F238E27FC236}">
                <a16:creationId xmlns:a16="http://schemas.microsoft.com/office/drawing/2014/main" id="{AD173A3F-E783-45B3-BF86-49F7ED5235EC}"/>
              </a:ext>
            </a:extLst>
          </p:cNvPr>
          <p:cNvSpPr>
            <a:spLocks noGrp="1"/>
          </p:cNvSpPr>
          <p:nvPr>
            <p:ph type="body" sz="quarter" idx="22"/>
          </p:nvPr>
        </p:nvSpPr>
        <p:spPr>
          <a:xfrm>
            <a:off x="1287095" y="7807157"/>
            <a:ext cx="21461694" cy="2862322"/>
          </a:xfrm>
        </p:spPr>
        <p:txBody>
          <a:bodyPr/>
          <a:lstStyle/>
          <a:p>
            <a:pPr marL="0" indent="0">
              <a:buNone/>
            </a:pPr>
            <a:endParaRPr lang="en-US" sz="3200" dirty="0"/>
          </a:p>
          <a:p>
            <a:endParaRPr lang="en-US" sz="3200" dirty="0"/>
          </a:p>
        </p:txBody>
      </p:sp>
      <p:sp>
        <p:nvSpPr>
          <p:cNvPr id="4" name="Text Placeholder 3">
            <a:extLst>
              <a:ext uri="{FF2B5EF4-FFF2-40B4-BE49-F238E27FC236}">
                <a16:creationId xmlns:a16="http://schemas.microsoft.com/office/drawing/2014/main" id="{779CFD84-9E58-45AD-B737-D55D0E2F2E24}"/>
              </a:ext>
            </a:extLst>
          </p:cNvPr>
          <p:cNvSpPr>
            <a:spLocks noGrp="1"/>
          </p:cNvSpPr>
          <p:nvPr>
            <p:ph type="body" sz="quarter" idx="24"/>
          </p:nvPr>
        </p:nvSpPr>
        <p:spPr>
          <a:xfrm>
            <a:off x="1222696" y="2446854"/>
            <a:ext cx="21590490" cy="1555518"/>
          </a:xfrm>
        </p:spPr>
        <p:txBody>
          <a:bodyPr>
            <a:noAutofit/>
          </a:bodyPr>
          <a:lstStyle/>
          <a:p>
            <a:r>
              <a:rPr lang="en-US" sz="5400" dirty="0"/>
              <a:t>Thagard’s general criteria for measuring the quality of explanatory hypotheses </a:t>
            </a:r>
            <a:endParaRPr lang="en-CY" sz="5400" dirty="0"/>
          </a:p>
        </p:txBody>
      </p:sp>
      <p:sp>
        <p:nvSpPr>
          <p:cNvPr id="2" name="Text Placeholder 1">
            <a:extLst>
              <a:ext uri="{FF2B5EF4-FFF2-40B4-BE49-F238E27FC236}">
                <a16:creationId xmlns:a16="http://schemas.microsoft.com/office/drawing/2014/main" id="{D79571E1-6425-C322-4432-69627F7B3E28}"/>
              </a:ext>
            </a:extLst>
          </p:cNvPr>
          <p:cNvSpPr txBox="1">
            <a:spLocks/>
          </p:cNvSpPr>
          <p:nvPr/>
        </p:nvSpPr>
        <p:spPr>
          <a:xfrm>
            <a:off x="1222696" y="3159053"/>
            <a:ext cx="21461694" cy="9027950"/>
          </a:xfrm>
          <a:prstGeom prst="rect">
            <a:avLst/>
          </a:prstGeom>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kern="120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000" dirty="0"/>
          </a:p>
          <a:p>
            <a:pPr marL="571500" indent="-571500">
              <a:buFont typeface="Wingdings" panose="05000000000000000000" pitchFamily="2" charset="2"/>
              <a:buChar char="q"/>
            </a:pPr>
            <a:endParaRPr lang="en-US" sz="4000" dirty="0"/>
          </a:p>
          <a:p>
            <a:pPr marL="571500" indent="-571500">
              <a:buFont typeface="Wingdings" panose="05000000000000000000" pitchFamily="2" charset="2"/>
              <a:buChar char="q"/>
            </a:pPr>
            <a:endParaRPr lang="en-US" sz="4000" dirty="0"/>
          </a:p>
          <a:p>
            <a:endParaRPr lang="en-US" sz="4000" dirty="0"/>
          </a:p>
        </p:txBody>
      </p:sp>
      <p:sp>
        <p:nvSpPr>
          <p:cNvPr id="3" name="Text Placeholder 1">
            <a:extLst>
              <a:ext uri="{FF2B5EF4-FFF2-40B4-BE49-F238E27FC236}">
                <a16:creationId xmlns:a16="http://schemas.microsoft.com/office/drawing/2014/main" id="{124D80B8-5A19-A697-A0C8-65FBA9C127D2}"/>
              </a:ext>
            </a:extLst>
          </p:cNvPr>
          <p:cNvSpPr txBox="1">
            <a:spLocks/>
          </p:cNvSpPr>
          <p:nvPr/>
        </p:nvSpPr>
        <p:spPr>
          <a:xfrm>
            <a:off x="1287095" y="4251328"/>
            <a:ext cx="21590490" cy="7203159"/>
          </a:xfrm>
          <a:prstGeom prst="rect">
            <a:avLst/>
          </a:prstGeom>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kern="120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571500" indent="-571500">
              <a:buFont typeface="Wingdings" panose="05000000000000000000" pitchFamily="2" charset="2"/>
              <a:buChar char="q"/>
            </a:pPr>
            <a:r>
              <a:rPr lang="en-US" sz="4400" b="1" dirty="0">
                <a:solidFill>
                  <a:srgbClr val="FF2D64"/>
                </a:solidFill>
              </a:rPr>
              <a:t>Consilience</a:t>
            </a:r>
            <a:r>
              <a:rPr lang="en-US" sz="4400" dirty="0"/>
              <a:t> which is concerned not only with how much a hypothesis explains but also the variety of things it explains; a hypothesis is </a:t>
            </a:r>
            <a:r>
              <a:rPr lang="en-US" sz="4400" b="1" dirty="0">
                <a:solidFill>
                  <a:srgbClr val="FF2D64"/>
                </a:solidFill>
              </a:rPr>
              <a:t>dynamically consilient </a:t>
            </a:r>
            <a:r>
              <a:rPr lang="en-US" sz="4400" dirty="0"/>
              <a:t>if it becomes more credible over time</a:t>
            </a:r>
          </a:p>
          <a:p>
            <a:pPr marL="571500" indent="-571500">
              <a:buFont typeface="Wingdings" panose="05000000000000000000" pitchFamily="2" charset="2"/>
              <a:buChar char="q"/>
            </a:pPr>
            <a:r>
              <a:rPr lang="en-US" sz="4400" b="1" dirty="0">
                <a:solidFill>
                  <a:srgbClr val="FF2D64"/>
                </a:solidFill>
              </a:rPr>
              <a:t>Simplicity</a:t>
            </a:r>
            <a:r>
              <a:rPr lang="en-US" sz="4400" dirty="0"/>
              <a:t> which is concerned with the number of supporting assumptions, the well-known Occam’s razor: What can be done with fewer assumptions is done in vain with more</a:t>
            </a:r>
          </a:p>
          <a:p>
            <a:pPr marL="571500" indent="-571500">
              <a:buFont typeface="Wingdings" panose="05000000000000000000" pitchFamily="2" charset="2"/>
              <a:buChar char="q"/>
            </a:pPr>
            <a:r>
              <a:rPr lang="en-US" sz="4400" b="1" dirty="0">
                <a:solidFill>
                  <a:srgbClr val="FF2D64"/>
                </a:solidFill>
              </a:rPr>
              <a:t>Analogy</a:t>
            </a:r>
            <a:r>
              <a:rPr lang="en-US" sz="4400" dirty="0"/>
              <a:t> which advocates the reusability of successful explanation models in analogous situations</a:t>
            </a:r>
          </a:p>
          <a:p>
            <a:pPr marL="571500" indent="-571500">
              <a:buFont typeface="Wingdings" panose="05000000000000000000" pitchFamily="2" charset="2"/>
              <a:buChar char="q"/>
            </a:pPr>
            <a:r>
              <a:rPr lang="en-US" sz="4400" dirty="0"/>
              <a:t>The above notions have been incorporated in the theory of explanatory coherence.</a:t>
            </a:r>
          </a:p>
          <a:p>
            <a:pPr marL="571500" indent="-571500">
              <a:buFont typeface="Wingdings" panose="05000000000000000000" pitchFamily="2" charset="2"/>
              <a:buChar char="q"/>
            </a:pPr>
            <a:endParaRPr lang="en-US" sz="4400" dirty="0"/>
          </a:p>
          <a:p>
            <a:pPr marL="571500" indent="-571500">
              <a:buFont typeface="Wingdings" panose="05000000000000000000" pitchFamily="2" charset="2"/>
              <a:buChar char="q"/>
            </a:pPr>
            <a:endParaRPr lang="en-US" sz="4400" dirty="0"/>
          </a:p>
          <a:p>
            <a:pPr marL="571500" indent="-571500">
              <a:buFont typeface="Wingdings" panose="05000000000000000000" pitchFamily="2" charset="2"/>
              <a:buChar char="q"/>
            </a:pPr>
            <a:endParaRPr lang="en-US" sz="4400" dirty="0"/>
          </a:p>
          <a:p>
            <a:endParaRPr lang="en-US" sz="4400" dirty="0"/>
          </a:p>
        </p:txBody>
      </p:sp>
    </p:spTree>
    <p:extLst>
      <p:ext uri="{BB962C8B-B14F-4D97-AF65-F5344CB8AC3E}">
        <p14:creationId xmlns:p14="http://schemas.microsoft.com/office/powerpoint/2010/main" val="11340277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5FD1A9C-30AF-4DCC-AA2E-70B5CC92D6A0}"/>
              </a:ext>
            </a:extLst>
          </p:cNvPr>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25</a:t>
            </a:fld>
            <a:endParaRPr lang="bg-BG">
              <a:solidFill>
                <a:srgbClr val="000000"/>
              </a:solidFill>
            </a:endParaRPr>
          </a:p>
        </p:txBody>
      </p:sp>
      <p:sp>
        <p:nvSpPr>
          <p:cNvPr id="4" name="Text Placeholder 3">
            <a:extLst>
              <a:ext uri="{FF2B5EF4-FFF2-40B4-BE49-F238E27FC236}">
                <a16:creationId xmlns:a16="http://schemas.microsoft.com/office/drawing/2014/main" id="{779CFD84-9E58-45AD-B737-D55D0E2F2E24}"/>
              </a:ext>
            </a:extLst>
          </p:cNvPr>
          <p:cNvSpPr>
            <a:spLocks noGrp="1"/>
          </p:cNvSpPr>
          <p:nvPr>
            <p:ph type="body" sz="quarter" idx="24"/>
          </p:nvPr>
        </p:nvSpPr>
        <p:spPr>
          <a:xfrm>
            <a:off x="1042815" y="1996519"/>
            <a:ext cx="21590490" cy="1264354"/>
          </a:xfrm>
        </p:spPr>
        <p:txBody>
          <a:bodyPr>
            <a:noAutofit/>
          </a:bodyPr>
          <a:lstStyle/>
          <a:p>
            <a:r>
              <a:rPr lang="en-US" sz="4000" dirty="0"/>
              <a:t>Abductive Diagnosis using Time-Objects: criteria for the evaluation of solutions </a:t>
            </a:r>
            <a:r>
              <a:rPr lang="en-US" sz="3200" dirty="0"/>
              <a:t>https://citeseerx.ist.psu.edu/viewdoc/download?doi=10.1.1.1069.4339&amp;rep=rep1&amp;type=pdf</a:t>
            </a:r>
            <a:endParaRPr lang="en-CY" sz="3200" dirty="0"/>
          </a:p>
        </p:txBody>
      </p:sp>
      <p:pic>
        <p:nvPicPr>
          <p:cNvPr id="10" name="Picture 9" descr="Text, letter&#10;&#10;Description automatically generated">
            <a:extLst>
              <a:ext uri="{FF2B5EF4-FFF2-40B4-BE49-F238E27FC236}">
                <a16:creationId xmlns:a16="http://schemas.microsoft.com/office/drawing/2014/main" id="{6740146A-1673-0AC7-643E-1A24C02C9F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999" y="3551421"/>
            <a:ext cx="10488489" cy="9869277"/>
          </a:xfrm>
          <a:prstGeom prst="rect">
            <a:avLst/>
          </a:prstGeom>
        </p:spPr>
      </p:pic>
      <p:sp>
        <p:nvSpPr>
          <p:cNvPr id="11" name="Text Placeholder 1">
            <a:extLst>
              <a:ext uri="{FF2B5EF4-FFF2-40B4-BE49-F238E27FC236}">
                <a16:creationId xmlns:a16="http://schemas.microsoft.com/office/drawing/2014/main" id="{4C33ED13-B907-4921-854C-72B9E89AC012}"/>
              </a:ext>
            </a:extLst>
          </p:cNvPr>
          <p:cNvSpPr txBox="1">
            <a:spLocks/>
          </p:cNvSpPr>
          <p:nvPr/>
        </p:nvSpPr>
        <p:spPr>
          <a:xfrm>
            <a:off x="11775584" y="3402768"/>
            <a:ext cx="10904905" cy="10017930"/>
          </a:xfrm>
          <a:prstGeom prst="rect">
            <a:avLst/>
          </a:prstGeom>
          <a:solidFill>
            <a:schemeClr val="bg1"/>
          </a:solidFill>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kern="120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sz="3200" b="1" dirty="0">
                <a:solidFill>
                  <a:srgbClr val="FF2D64"/>
                </a:solidFill>
              </a:rPr>
              <a:t>Primitive Evaluation Criteria</a:t>
            </a:r>
          </a:p>
          <a:p>
            <a:pPr marL="457200" indent="-457200">
              <a:buFont typeface="Wingdings" panose="05000000000000000000" pitchFamily="2" charset="2"/>
              <a:buChar char="q"/>
            </a:pPr>
            <a:r>
              <a:rPr lang="en-US" sz="3200" b="1" dirty="0">
                <a:solidFill>
                  <a:srgbClr val="FF2D64"/>
                </a:solidFill>
              </a:rPr>
              <a:t>Coverage</a:t>
            </a:r>
            <a:r>
              <a:rPr lang="en-US" sz="3200" dirty="0"/>
              <a:t>: focus-coverage, hard-coverage, current-coverage</a:t>
            </a:r>
          </a:p>
          <a:p>
            <a:pPr marL="457200" indent="-457200">
              <a:buFont typeface="Wingdings" panose="05000000000000000000" pitchFamily="2" charset="2"/>
              <a:buChar char="q"/>
            </a:pPr>
            <a:r>
              <a:rPr lang="en-US" sz="3200" b="1" dirty="0">
                <a:solidFill>
                  <a:srgbClr val="FF2D64"/>
                </a:solidFill>
              </a:rPr>
              <a:t>Consistency</a:t>
            </a:r>
            <a:r>
              <a:rPr lang="en-US" sz="3200" dirty="0"/>
              <a:t>: case-consistent</a:t>
            </a:r>
          </a:p>
          <a:p>
            <a:pPr marL="457200" indent="-457200">
              <a:buFont typeface="Wingdings" panose="05000000000000000000" pitchFamily="2" charset="2"/>
              <a:buChar char="q"/>
            </a:pPr>
            <a:r>
              <a:rPr lang="en-US" sz="3200" b="1" dirty="0">
                <a:solidFill>
                  <a:srgbClr val="FF2D64"/>
                </a:solidFill>
              </a:rPr>
              <a:t>Strength of integration</a:t>
            </a:r>
            <a:r>
              <a:rPr lang="en-US" sz="3200" dirty="0"/>
              <a:t>: strongly-integrated (or coherent), loosely-integrated (or incoherent); single or multiple point of failure</a:t>
            </a:r>
          </a:p>
          <a:p>
            <a:pPr marL="457200" indent="-457200">
              <a:buFont typeface="Wingdings" panose="05000000000000000000" pitchFamily="2" charset="2"/>
              <a:buChar char="q"/>
            </a:pPr>
            <a:r>
              <a:rPr lang="en-US" sz="3200" b="1" dirty="0">
                <a:solidFill>
                  <a:srgbClr val="FF2D64"/>
                </a:solidFill>
              </a:rPr>
              <a:t>Satisfiability</a:t>
            </a:r>
            <a:r>
              <a:rPr lang="en-US" sz="3200" dirty="0"/>
              <a:t>: N/T/C-satisfiable (necessary, typical, common expectations)</a:t>
            </a:r>
          </a:p>
          <a:p>
            <a:pPr marL="457200" indent="-457200">
              <a:buFont typeface="Wingdings" panose="05000000000000000000" pitchFamily="2" charset="2"/>
              <a:buChar char="q"/>
            </a:pPr>
            <a:r>
              <a:rPr lang="en-US" sz="3200" b="1" dirty="0">
                <a:solidFill>
                  <a:srgbClr val="FF2D64"/>
                </a:solidFill>
              </a:rPr>
              <a:t>Ambiguity</a:t>
            </a:r>
            <a:r>
              <a:rPr lang="en-US" sz="3200" dirty="0"/>
              <a:t>: alternative explanations for focus-abnormalities</a:t>
            </a:r>
          </a:p>
          <a:p>
            <a:pPr marL="457200" indent="-457200">
              <a:buFont typeface="Wingdings" panose="05000000000000000000" pitchFamily="2" charset="2"/>
              <a:buChar char="q"/>
            </a:pPr>
            <a:r>
              <a:rPr lang="en-US" sz="3200" b="1" dirty="0">
                <a:solidFill>
                  <a:srgbClr val="FF2D64"/>
                </a:solidFill>
              </a:rPr>
              <a:t>Redundancy</a:t>
            </a:r>
            <a:r>
              <a:rPr lang="en-US" sz="3200" dirty="0"/>
              <a:t>:  a strict subset has the same coverage</a:t>
            </a:r>
          </a:p>
          <a:p>
            <a:pPr marL="457200" indent="-457200">
              <a:buFont typeface="Wingdings" panose="05000000000000000000" pitchFamily="2" charset="2"/>
              <a:buChar char="q"/>
            </a:pPr>
            <a:r>
              <a:rPr lang="en-US" sz="3200" b="1" dirty="0">
                <a:solidFill>
                  <a:srgbClr val="FF2D64"/>
                </a:solidFill>
              </a:rPr>
              <a:t>Minimality</a:t>
            </a:r>
            <a:r>
              <a:rPr lang="en-US" sz="3200" dirty="0"/>
              <a:t>: not redundant</a:t>
            </a:r>
          </a:p>
          <a:p>
            <a:pPr marL="457200" indent="-457200">
              <a:buFont typeface="Wingdings" panose="05000000000000000000" pitchFamily="2" charset="2"/>
              <a:buChar char="q"/>
            </a:pPr>
            <a:r>
              <a:rPr lang="en-US" sz="3200" b="1" dirty="0">
                <a:solidFill>
                  <a:srgbClr val="FF2D64"/>
                </a:solidFill>
              </a:rPr>
              <a:t>Optimality</a:t>
            </a:r>
            <a:r>
              <a:rPr lang="en-US" sz="3200" dirty="0"/>
              <a:t>: has focus-coverage, and it is case-consistent, satisfiable, strongly-integrated and minimal</a:t>
            </a:r>
          </a:p>
          <a:p>
            <a:pPr marL="457200" indent="-457200">
              <a:buFont typeface="Wingdings" panose="05000000000000000000" pitchFamily="2" charset="2"/>
              <a:buChar char="q"/>
            </a:pPr>
            <a:endParaRPr lang="en-US" sz="3200" dirty="0"/>
          </a:p>
          <a:p>
            <a:pPr marL="571500" indent="-571500">
              <a:buFont typeface="Wingdings" panose="05000000000000000000" pitchFamily="2" charset="2"/>
              <a:buChar char="q"/>
            </a:pPr>
            <a:endParaRPr lang="en-US" sz="3200" dirty="0"/>
          </a:p>
          <a:p>
            <a:pPr marL="571500" indent="-571500">
              <a:buFont typeface="Wingdings" panose="05000000000000000000" pitchFamily="2" charset="2"/>
              <a:buChar char="q"/>
            </a:pPr>
            <a:endParaRPr lang="en-US" sz="3200" dirty="0"/>
          </a:p>
          <a:p>
            <a:endParaRPr lang="en-US" sz="3200" dirty="0"/>
          </a:p>
        </p:txBody>
      </p:sp>
    </p:spTree>
    <p:extLst>
      <p:ext uri="{BB962C8B-B14F-4D97-AF65-F5344CB8AC3E}">
        <p14:creationId xmlns:p14="http://schemas.microsoft.com/office/powerpoint/2010/main" val="6863190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5FD1A9C-30AF-4DCC-AA2E-70B5CC92D6A0}"/>
              </a:ext>
            </a:extLst>
          </p:cNvPr>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26</a:t>
            </a:fld>
            <a:endParaRPr lang="bg-BG">
              <a:solidFill>
                <a:srgbClr val="000000"/>
              </a:solidFill>
            </a:endParaRPr>
          </a:p>
        </p:txBody>
      </p:sp>
      <p:sp>
        <p:nvSpPr>
          <p:cNvPr id="4" name="Text Placeholder 3">
            <a:extLst>
              <a:ext uri="{FF2B5EF4-FFF2-40B4-BE49-F238E27FC236}">
                <a16:creationId xmlns:a16="http://schemas.microsoft.com/office/drawing/2014/main" id="{779CFD84-9E58-45AD-B737-D55D0E2F2E24}"/>
              </a:ext>
            </a:extLst>
          </p:cNvPr>
          <p:cNvSpPr>
            <a:spLocks noGrp="1"/>
          </p:cNvSpPr>
          <p:nvPr>
            <p:ph type="body" sz="quarter" idx="24"/>
          </p:nvPr>
        </p:nvSpPr>
        <p:spPr>
          <a:xfrm>
            <a:off x="1222698" y="2577235"/>
            <a:ext cx="21590490" cy="1215270"/>
          </a:xfrm>
        </p:spPr>
        <p:txBody>
          <a:bodyPr>
            <a:noAutofit/>
          </a:bodyPr>
          <a:lstStyle/>
          <a:p>
            <a:r>
              <a:rPr lang="en-US" sz="5400" dirty="0"/>
              <a:t>Causality</a:t>
            </a:r>
          </a:p>
        </p:txBody>
      </p:sp>
      <p:sp>
        <p:nvSpPr>
          <p:cNvPr id="12" name="Rectangle 3">
            <a:extLst>
              <a:ext uri="{FF2B5EF4-FFF2-40B4-BE49-F238E27FC236}">
                <a16:creationId xmlns:a16="http://schemas.microsoft.com/office/drawing/2014/main" id="{5BAF5483-2298-2F7D-2527-9BD813D8CCA0}"/>
              </a:ext>
            </a:extLst>
          </p:cNvPr>
          <p:cNvSpPr txBox="1">
            <a:spLocks noChangeArrowheads="1"/>
          </p:cNvSpPr>
          <p:nvPr/>
        </p:nvSpPr>
        <p:spPr>
          <a:xfrm>
            <a:off x="1512375" y="4234682"/>
            <a:ext cx="21172015" cy="7603091"/>
          </a:xfrm>
          <a:prstGeom prst="rect">
            <a:avLst/>
          </a:prstGeom>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buFont typeface="Wingdings" panose="05000000000000000000" pitchFamily="2" charset="2"/>
              <a:buChar char="q"/>
            </a:pPr>
            <a:endParaRPr lang="en-US" altLang="en-US" sz="5400" dirty="0">
              <a:solidFill>
                <a:srgbClr val="0100C8"/>
              </a:solidFill>
              <a:latin typeface="Helvetica Neue"/>
            </a:endParaRPr>
          </a:p>
        </p:txBody>
      </p:sp>
      <p:sp>
        <p:nvSpPr>
          <p:cNvPr id="2" name="Text Placeholder 1">
            <a:extLst>
              <a:ext uri="{FF2B5EF4-FFF2-40B4-BE49-F238E27FC236}">
                <a16:creationId xmlns:a16="http://schemas.microsoft.com/office/drawing/2014/main" id="{D79571E1-6425-C322-4432-69627F7B3E28}"/>
              </a:ext>
            </a:extLst>
          </p:cNvPr>
          <p:cNvSpPr txBox="1">
            <a:spLocks/>
          </p:cNvSpPr>
          <p:nvPr/>
        </p:nvSpPr>
        <p:spPr>
          <a:xfrm>
            <a:off x="1158299" y="4234682"/>
            <a:ext cx="21526091" cy="7603091"/>
          </a:xfrm>
          <a:prstGeom prst="rect">
            <a:avLst/>
          </a:prstGeom>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kern="120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sz="4800" dirty="0"/>
              <a:t>The notion of causality is strongly coupled to the ‘quality’ of explanations: </a:t>
            </a:r>
          </a:p>
          <a:p>
            <a:pPr marL="685800" indent="-685800">
              <a:buFont typeface="Wingdings" panose="05000000000000000000" pitchFamily="2" charset="2"/>
              <a:buChar char="q"/>
            </a:pPr>
            <a:r>
              <a:rPr lang="en-US" sz="4800" dirty="0"/>
              <a:t>Theories of explanation implicitly or explicitly entail causality, e.g., Peng and Reggia’s relevancy criterion states that every disorder hypothesis included in an explanation is </a:t>
            </a:r>
            <a:r>
              <a:rPr lang="en-US" sz="4800" b="1" dirty="0">
                <a:solidFill>
                  <a:srgbClr val="FF2D64"/>
                </a:solidFill>
              </a:rPr>
              <a:t>causally related</a:t>
            </a:r>
            <a:r>
              <a:rPr lang="en-US" sz="4800" dirty="0"/>
              <a:t> to some observation of abnormality</a:t>
            </a:r>
          </a:p>
          <a:p>
            <a:pPr marL="685800" indent="-685800">
              <a:buFont typeface="Wingdings" panose="05000000000000000000" pitchFamily="2" charset="2"/>
              <a:buChar char="q"/>
            </a:pPr>
            <a:r>
              <a:rPr lang="en-US" sz="4800" b="1" dirty="0">
                <a:solidFill>
                  <a:srgbClr val="FF2D64"/>
                </a:solidFill>
              </a:rPr>
              <a:t>Causal models </a:t>
            </a:r>
            <a:r>
              <a:rPr lang="en-US" sz="4800" dirty="0"/>
              <a:t>are deeper than associational (rule-based) models and can provide justifications to associationally derived solutions; recall the case of NEOMYCIN and many other second-generation knowledge-based systems</a:t>
            </a:r>
          </a:p>
          <a:p>
            <a:pPr marL="685800" indent="-685800">
              <a:buFont typeface="Wingdings" panose="05000000000000000000" pitchFamily="2" charset="2"/>
              <a:buChar char="q"/>
            </a:pPr>
            <a:r>
              <a:rPr lang="en-US" sz="4800" dirty="0"/>
              <a:t>Association can arise between variables having causation or those not having causation; hence causality implies association but not the opposite</a:t>
            </a:r>
          </a:p>
        </p:txBody>
      </p:sp>
    </p:spTree>
    <p:extLst>
      <p:ext uri="{BB962C8B-B14F-4D97-AF65-F5344CB8AC3E}">
        <p14:creationId xmlns:p14="http://schemas.microsoft.com/office/powerpoint/2010/main" val="21102232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5FD1A9C-30AF-4DCC-AA2E-70B5CC92D6A0}"/>
              </a:ext>
            </a:extLst>
          </p:cNvPr>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27</a:t>
            </a:fld>
            <a:endParaRPr lang="bg-BG">
              <a:solidFill>
                <a:srgbClr val="000000"/>
              </a:solidFill>
            </a:endParaRPr>
          </a:p>
        </p:txBody>
      </p:sp>
      <p:sp>
        <p:nvSpPr>
          <p:cNvPr id="4" name="Text Placeholder 3">
            <a:extLst>
              <a:ext uri="{FF2B5EF4-FFF2-40B4-BE49-F238E27FC236}">
                <a16:creationId xmlns:a16="http://schemas.microsoft.com/office/drawing/2014/main" id="{779CFD84-9E58-45AD-B737-D55D0E2F2E24}"/>
              </a:ext>
            </a:extLst>
          </p:cNvPr>
          <p:cNvSpPr>
            <a:spLocks noGrp="1"/>
          </p:cNvSpPr>
          <p:nvPr>
            <p:ph type="body" sz="quarter" idx="24"/>
          </p:nvPr>
        </p:nvSpPr>
        <p:spPr>
          <a:xfrm>
            <a:off x="1222698" y="2577235"/>
            <a:ext cx="21590490" cy="1215270"/>
          </a:xfrm>
        </p:spPr>
        <p:txBody>
          <a:bodyPr>
            <a:noAutofit/>
          </a:bodyPr>
          <a:lstStyle/>
          <a:p>
            <a:r>
              <a:rPr lang="en-US" sz="5400" dirty="0"/>
              <a:t>Causal Explanation</a:t>
            </a:r>
          </a:p>
        </p:txBody>
      </p:sp>
      <p:sp>
        <p:nvSpPr>
          <p:cNvPr id="12" name="Rectangle 3">
            <a:extLst>
              <a:ext uri="{FF2B5EF4-FFF2-40B4-BE49-F238E27FC236}">
                <a16:creationId xmlns:a16="http://schemas.microsoft.com/office/drawing/2014/main" id="{5BAF5483-2298-2F7D-2527-9BD813D8CCA0}"/>
              </a:ext>
            </a:extLst>
          </p:cNvPr>
          <p:cNvSpPr txBox="1">
            <a:spLocks noChangeArrowheads="1"/>
          </p:cNvSpPr>
          <p:nvPr/>
        </p:nvSpPr>
        <p:spPr>
          <a:xfrm>
            <a:off x="1512375" y="4234682"/>
            <a:ext cx="21172015" cy="7603091"/>
          </a:xfrm>
          <a:prstGeom prst="rect">
            <a:avLst/>
          </a:prstGeom>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buFont typeface="Wingdings" panose="05000000000000000000" pitchFamily="2" charset="2"/>
              <a:buChar char="q"/>
            </a:pPr>
            <a:endParaRPr lang="en-US" altLang="en-US" sz="5400" dirty="0">
              <a:solidFill>
                <a:srgbClr val="0100C8"/>
              </a:solidFill>
              <a:latin typeface="Helvetica Neue"/>
            </a:endParaRPr>
          </a:p>
        </p:txBody>
      </p:sp>
      <p:sp>
        <p:nvSpPr>
          <p:cNvPr id="2" name="Text Placeholder 1">
            <a:extLst>
              <a:ext uri="{FF2B5EF4-FFF2-40B4-BE49-F238E27FC236}">
                <a16:creationId xmlns:a16="http://schemas.microsoft.com/office/drawing/2014/main" id="{D79571E1-6425-C322-4432-69627F7B3E28}"/>
              </a:ext>
            </a:extLst>
          </p:cNvPr>
          <p:cNvSpPr txBox="1">
            <a:spLocks/>
          </p:cNvSpPr>
          <p:nvPr/>
        </p:nvSpPr>
        <p:spPr>
          <a:xfrm>
            <a:off x="1158299" y="4234682"/>
            <a:ext cx="21526091" cy="7603091"/>
          </a:xfrm>
          <a:prstGeom prst="rect">
            <a:avLst/>
          </a:prstGeom>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kern="120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685800" indent="-685800">
              <a:buFont typeface="Wingdings" panose="05000000000000000000" pitchFamily="2" charset="2"/>
              <a:buChar char="q"/>
            </a:pPr>
            <a:r>
              <a:rPr lang="en-US" sz="4800" dirty="0"/>
              <a:t>Is the strictest form of explanation</a:t>
            </a:r>
          </a:p>
          <a:p>
            <a:pPr marL="685800" indent="-685800">
              <a:buFont typeface="Wingdings" panose="05000000000000000000" pitchFamily="2" charset="2"/>
              <a:buChar char="q"/>
            </a:pPr>
            <a:r>
              <a:rPr lang="en-US" sz="4800" dirty="0"/>
              <a:t>It arises from the construction of causal models, which require that explanations for arising predictions are, in fact, “recipes” for reconstructing that prediction</a:t>
            </a:r>
          </a:p>
          <a:p>
            <a:pPr marL="685800" indent="-685800">
              <a:buFont typeface="Wingdings" panose="05000000000000000000" pitchFamily="2" charset="2"/>
              <a:buChar char="q"/>
            </a:pPr>
            <a:r>
              <a:rPr lang="en-US" sz="4800" dirty="0"/>
              <a:t>A causal model captures directed causal relationships, usually in a graphical representation:</a:t>
            </a:r>
          </a:p>
          <a:p>
            <a:pPr marL="685800" indent="-685800">
              <a:buFont typeface="Wingdings" panose="05000000000000000000" pitchFamily="2" charset="2"/>
              <a:buChar char="§"/>
            </a:pPr>
            <a:r>
              <a:rPr lang="en-US" sz="4800" dirty="0"/>
              <a:t>Either forwards in time (A causes B) or backwards in time (B caused-by A)</a:t>
            </a:r>
          </a:p>
          <a:p>
            <a:pPr marL="685800" indent="-685800">
              <a:buFont typeface="Wingdings" panose="05000000000000000000" pitchFamily="2" charset="2"/>
              <a:buChar char="§"/>
            </a:pPr>
            <a:r>
              <a:rPr lang="en-US" sz="4800" dirty="0"/>
              <a:t>Richness of temporal and other semantics varies in different models</a:t>
            </a:r>
          </a:p>
          <a:p>
            <a:pPr marL="685800" indent="-685800">
              <a:buFont typeface="Wingdings" panose="05000000000000000000" pitchFamily="2" charset="2"/>
              <a:buChar char="q"/>
            </a:pPr>
            <a:endParaRPr lang="en-US" sz="4800" dirty="0"/>
          </a:p>
        </p:txBody>
      </p:sp>
    </p:spTree>
    <p:extLst>
      <p:ext uri="{BB962C8B-B14F-4D97-AF65-F5344CB8AC3E}">
        <p14:creationId xmlns:p14="http://schemas.microsoft.com/office/powerpoint/2010/main" val="23507434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5FD1A9C-30AF-4DCC-AA2E-70B5CC92D6A0}"/>
              </a:ext>
            </a:extLst>
          </p:cNvPr>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28</a:t>
            </a:fld>
            <a:endParaRPr lang="bg-BG">
              <a:solidFill>
                <a:srgbClr val="000000"/>
              </a:solidFill>
            </a:endParaRPr>
          </a:p>
        </p:txBody>
      </p:sp>
      <p:sp>
        <p:nvSpPr>
          <p:cNvPr id="4" name="Text Placeholder 3">
            <a:extLst>
              <a:ext uri="{FF2B5EF4-FFF2-40B4-BE49-F238E27FC236}">
                <a16:creationId xmlns:a16="http://schemas.microsoft.com/office/drawing/2014/main" id="{779CFD84-9E58-45AD-B737-D55D0E2F2E24}"/>
              </a:ext>
            </a:extLst>
          </p:cNvPr>
          <p:cNvSpPr>
            <a:spLocks noGrp="1"/>
          </p:cNvSpPr>
          <p:nvPr>
            <p:ph type="body" sz="quarter" idx="24"/>
          </p:nvPr>
        </p:nvSpPr>
        <p:spPr>
          <a:xfrm>
            <a:off x="1222698" y="3791431"/>
            <a:ext cx="21590490" cy="2519421"/>
          </a:xfrm>
        </p:spPr>
        <p:txBody>
          <a:bodyPr>
            <a:noAutofit/>
          </a:bodyPr>
          <a:lstStyle/>
          <a:p>
            <a:r>
              <a:rPr lang="en-US" sz="5400" dirty="0"/>
              <a:t>Judea Pearl, the father of Bayesian networks and probabilistic reasoning states …</a:t>
            </a:r>
          </a:p>
        </p:txBody>
      </p:sp>
      <p:sp>
        <p:nvSpPr>
          <p:cNvPr id="12" name="Rectangle 3">
            <a:extLst>
              <a:ext uri="{FF2B5EF4-FFF2-40B4-BE49-F238E27FC236}">
                <a16:creationId xmlns:a16="http://schemas.microsoft.com/office/drawing/2014/main" id="{5BAF5483-2298-2F7D-2527-9BD813D8CCA0}"/>
              </a:ext>
            </a:extLst>
          </p:cNvPr>
          <p:cNvSpPr txBox="1">
            <a:spLocks noChangeArrowheads="1"/>
          </p:cNvSpPr>
          <p:nvPr/>
        </p:nvSpPr>
        <p:spPr>
          <a:xfrm>
            <a:off x="1512375" y="4234682"/>
            <a:ext cx="21172015" cy="7603091"/>
          </a:xfrm>
          <a:prstGeom prst="rect">
            <a:avLst/>
          </a:prstGeom>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buFont typeface="Wingdings" panose="05000000000000000000" pitchFamily="2" charset="2"/>
              <a:buChar char="q"/>
            </a:pPr>
            <a:endParaRPr lang="en-US" altLang="en-US" sz="5400" dirty="0">
              <a:solidFill>
                <a:srgbClr val="0100C8"/>
              </a:solidFill>
              <a:latin typeface="Helvetica Neue"/>
            </a:endParaRPr>
          </a:p>
        </p:txBody>
      </p:sp>
      <p:sp>
        <p:nvSpPr>
          <p:cNvPr id="2" name="Text Placeholder 1">
            <a:extLst>
              <a:ext uri="{FF2B5EF4-FFF2-40B4-BE49-F238E27FC236}">
                <a16:creationId xmlns:a16="http://schemas.microsoft.com/office/drawing/2014/main" id="{D79571E1-6425-C322-4432-69627F7B3E28}"/>
              </a:ext>
            </a:extLst>
          </p:cNvPr>
          <p:cNvSpPr txBox="1">
            <a:spLocks/>
          </p:cNvSpPr>
          <p:nvPr/>
        </p:nvSpPr>
        <p:spPr>
          <a:xfrm>
            <a:off x="1243801" y="7345177"/>
            <a:ext cx="21590489" cy="1424065"/>
          </a:xfrm>
          <a:prstGeom prst="rect">
            <a:avLst/>
          </a:prstGeom>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kern="120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ctr"/>
            <a:r>
              <a:rPr lang="en-US" sz="5400" b="1" dirty="0"/>
              <a:t>“To build truly intelligent machines, teach them cause and effect”</a:t>
            </a:r>
          </a:p>
        </p:txBody>
      </p:sp>
    </p:spTree>
    <p:extLst>
      <p:ext uri="{BB962C8B-B14F-4D97-AF65-F5344CB8AC3E}">
        <p14:creationId xmlns:p14="http://schemas.microsoft.com/office/powerpoint/2010/main" val="42462717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5FD1A9C-30AF-4DCC-AA2E-70B5CC92D6A0}"/>
              </a:ext>
            </a:extLst>
          </p:cNvPr>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29</a:t>
            </a:fld>
            <a:endParaRPr lang="bg-BG">
              <a:solidFill>
                <a:srgbClr val="000000"/>
              </a:solidFill>
            </a:endParaRPr>
          </a:p>
        </p:txBody>
      </p:sp>
      <p:sp>
        <p:nvSpPr>
          <p:cNvPr id="4" name="Text Placeholder 3">
            <a:extLst>
              <a:ext uri="{FF2B5EF4-FFF2-40B4-BE49-F238E27FC236}">
                <a16:creationId xmlns:a16="http://schemas.microsoft.com/office/drawing/2014/main" id="{779CFD84-9E58-45AD-B737-D55D0E2F2E24}"/>
              </a:ext>
            </a:extLst>
          </p:cNvPr>
          <p:cNvSpPr>
            <a:spLocks noGrp="1"/>
          </p:cNvSpPr>
          <p:nvPr>
            <p:ph type="body" sz="quarter" idx="24"/>
          </p:nvPr>
        </p:nvSpPr>
        <p:spPr>
          <a:xfrm>
            <a:off x="1222698" y="3791431"/>
            <a:ext cx="21590490" cy="2054733"/>
          </a:xfrm>
        </p:spPr>
        <p:txBody>
          <a:bodyPr>
            <a:noAutofit/>
          </a:bodyPr>
          <a:lstStyle/>
          <a:p>
            <a:r>
              <a:rPr lang="en-US" sz="5400" dirty="0"/>
              <a:t>Paradoxical association due to lack of causal knowledge …</a:t>
            </a:r>
          </a:p>
        </p:txBody>
      </p:sp>
      <p:sp>
        <p:nvSpPr>
          <p:cNvPr id="12" name="Rectangle 3">
            <a:extLst>
              <a:ext uri="{FF2B5EF4-FFF2-40B4-BE49-F238E27FC236}">
                <a16:creationId xmlns:a16="http://schemas.microsoft.com/office/drawing/2014/main" id="{5BAF5483-2298-2F7D-2527-9BD813D8CCA0}"/>
              </a:ext>
            </a:extLst>
          </p:cNvPr>
          <p:cNvSpPr txBox="1">
            <a:spLocks noChangeArrowheads="1"/>
          </p:cNvSpPr>
          <p:nvPr/>
        </p:nvSpPr>
        <p:spPr>
          <a:xfrm>
            <a:off x="1512375" y="4234682"/>
            <a:ext cx="21172015" cy="7603091"/>
          </a:xfrm>
          <a:prstGeom prst="rect">
            <a:avLst/>
          </a:prstGeom>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buFont typeface="Wingdings" panose="05000000000000000000" pitchFamily="2" charset="2"/>
              <a:buChar char="q"/>
            </a:pPr>
            <a:endParaRPr lang="en-US" altLang="en-US" sz="5400" dirty="0">
              <a:solidFill>
                <a:srgbClr val="0100C8"/>
              </a:solidFill>
              <a:latin typeface="Helvetica Neue"/>
            </a:endParaRPr>
          </a:p>
        </p:txBody>
      </p:sp>
      <p:sp>
        <p:nvSpPr>
          <p:cNvPr id="2" name="Text Placeholder 1">
            <a:extLst>
              <a:ext uri="{FF2B5EF4-FFF2-40B4-BE49-F238E27FC236}">
                <a16:creationId xmlns:a16="http://schemas.microsoft.com/office/drawing/2014/main" id="{D79571E1-6425-C322-4432-69627F7B3E28}"/>
              </a:ext>
            </a:extLst>
          </p:cNvPr>
          <p:cNvSpPr txBox="1">
            <a:spLocks/>
          </p:cNvSpPr>
          <p:nvPr/>
        </p:nvSpPr>
        <p:spPr>
          <a:xfrm>
            <a:off x="1243801" y="7345177"/>
            <a:ext cx="21590489" cy="1424065"/>
          </a:xfrm>
          <a:prstGeom prst="rect">
            <a:avLst/>
          </a:prstGeom>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kern="120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ctr"/>
            <a:r>
              <a:rPr lang="en-US" sz="5400" b="1" dirty="0"/>
              <a:t>Asthmatics are less likely to die from pneumonia!</a:t>
            </a:r>
          </a:p>
        </p:txBody>
      </p:sp>
    </p:spTree>
    <p:extLst>
      <p:ext uri="{BB962C8B-B14F-4D97-AF65-F5344CB8AC3E}">
        <p14:creationId xmlns:p14="http://schemas.microsoft.com/office/powerpoint/2010/main" val="1433906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34DDC54-56C6-461A-81E9-1B04EBD0DA66}"/>
              </a:ext>
            </a:extLst>
          </p:cNvPr>
          <p:cNvSpPr>
            <a:spLocks noGrp="1"/>
          </p:cNvSpPr>
          <p:nvPr>
            <p:ph type="body" sz="quarter" idx="25"/>
          </p:nvPr>
        </p:nvSpPr>
        <p:spPr>
          <a:xfrm>
            <a:off x="1287095" y="3891140"/>
            <a:ext cx="21590490" cy="1187488"/>
          </a:xfrm>
        </p:spPr>
        <p:txBody>
          <a:bodyPr>
            <a:normAutofit/>
          </a:bodyPr>
          <a:lstStyle/>
          <a:p>
            <a:r>
              <a:rPr lang="en-US" dirty="0"/>
              <a:t>Artificial Intelligence and Explanation</a:t>
            </a:r>
            <a:endParaRPr lang="en-CY" dirty="0"/>
          </a:p>
        </p:txBody>
      </p:sp>
      <p:sp>
        <p:nvSpPr>
          <p:cNvPr id="6" name="Slide Number Placeholder 5">
            <a:extLst>
              <a:ext uri="{FF2B5EF4-FFF2-40B4-BE49-F238E27FC236}">
                <a16:creationId xmlns:a16="http://schemas.microsoft.com/office/drawing/2014/main" id="{85FD1A9C-30AF-4DCC-AA2E-70B5CC92D6A0}"/>
              </a:ext>
            </a:extLst>
          </p:cNvPr>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3</a:t>
            </a:fld>
            <a:endParaRPr lang="bg-BG">
              <a:solidFill>
                <a:srgbClr val="000000"/>
              </a:solidFill>
            </a:endParaRPr>
          </a:p>
        </p:txBody>
      </p:sp>
      <p:sp>
        <p:nvSpPr>
          <p:cNvPr id="7" name="Text Placeholder 1">
            <a:extLst>
              <a:ext uri="{FF2B5EF4-FFF2-40B4-BE49-F238E27FC236}">
                <a16:creationId xmlns:a16="http://schemas.microsoft.com/office/drawing/2014/main" id="{C883158E-29B5-4A65-8641-5E2BFE2980E3}"/>
              </a:ext>
            </a:extLst>
          </p:cNvPr>
          <p:cNvSpPr txBox="1">
            <a:spLocks/>
          </p:cNvSpPr>
          <p:nvPr/>
        </p:nvSpPr>
        <p:spPr>
          <a:xfrm>
            <a:off x="1287095" y="5646557"/>
            <a:ext cx="21590490" cy="892079"/>
          </a:xfrm>
          <a:prstGeom prst="rect">
            <a:avLst/>
          </a:prstGeom>
          <a:solidFill>
            <a:srgbClr val="0000B0"/>
          </a:solidFill>
        </p:spPr>
        <p:txBody>
          <a:bodyPr lIns="365760" anchor="ctr">
            <a:normAutofit/>
          </a:bodyPr>
          <a:lstStyle>
            <a:lvl1pPr marL="0" indent="0" algn="l" defTabSz="1828800" rtl="0" eaLnBrk="1" latinLnBrk="0" hangingPunct="1">
              <a:lnSpc>
                <a:spcPct val="90000"/>
              </a:lnSpc>
              <a:spcBef>
                <a:spcPts val="2000"/>
              </a:spcBef>
              <a:buFont typeface="Arial" panose="020B0604020202020204" pitchFamily="34" charset="0"/>
              <a:buNone/>
              <a:defRPr sz="3000" b="1" kern="1200" baseline="0">
                <a:solidFill>
                  <a:schemeClr val="bg1"/>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a:t>CONTENTS</a:t>
            </a:r>
            <a:endParaRPr lang="en-CY"/>
          </a:p>
        </p:txBody>
      </p:sp>
      <p:sp>
        <p:nvSpPr>
          <p:cNvPr id="8" name="Text Placeholder 1">
            <a:extLst>
              <a:ext uri="{FF2B5EF4-FFF2-40B4-BE49-F238E27FC236}">
                <a16:creationId xmlns:a16="http://schemas.microsoft.com/office/drawing/2014/main" id="{AD173A3F-E783-45B3-BF86-49F7ED5235EC}"/>
              </a:ext>
            </a:extLst>
          </p:cNvPr>
          <p:cNvSpPr>
            <a:spLocks noGrp="1"/>
          </p:cNvSpPr>
          <p:nvPr>
            <p:ph type="body" sz="quarter" idx="22"/>
          </p:nvPr>
        </p:nvSpPr>
        <p:spPr>
          <a:xfrm>
            <a:off x="1340664" y="6981568"/>
            <a:ext cx="21461694" cy="5165124"/>
          </a:xfrm>
        </p:spPr>
        <p:txBody>
          <a:bodyPr/>
          <a:lstStyle/>
          <a:p>
            <a:pPr marL="457200" indent="-457200">
              <a:buFont typeface="+mj-lt"/>
              <a:buAutoNum type="arabicPeriod"/>
            </a:pPr>
            <a:r>
              <a:rPr lang="en-US" sz="3200" dirty="0"/>
              <a:t>The significance of explanation in AI</a:t>
            </a:r>
          </a:p>
          <a:p>
            <a:pPr marL="457200" indent="-457200">
              <a:buFont typeface="+mj-lt"/>
              <a:buAutoNum type="arabicPeriod"/>
            </a:pPr>
            <a:r>
              <a:rPr lang="en-US" sz="3200" dirty="0"/>
              <a:t>Some theories of explanation that have influenced AI</a:t>
            </a:r>
          </a:p>
          <a:p>
            <a:pPr marL="457200" indent="-457200">
              <a:buFont typeface="+mj-lt"/>
              <a:buAutoNum type="arabicPeriod"/>
            </a:pPr>
            <a:r>
              <a:rPr lang="en-US" sz="3200" dirty="0"/>
              <a:t>Tracing the history of explanations in symbolic AI</a:t>
            </a:r>
          </a:p>
          <a:p>
            <a:pPr marL="457200" indent="-457200">
              <a:buFont typeface="+mj-lt"/>
              <a:buAutoNum type="arabicPeriod"/>
            </a:pPr>
            <a:r>
              <a:rPr lang="en-US" sz="3200" dirty="0"/>
              <a:t>The resurgence of interest in explanation in connectionist AI – opening the ‘black box’</a:t>
            </a:r>
          </a:p>
          <a:p>
            <a:pPr marL="457200" indent="-457200">
              <a:buFont typeface="+mj-lt"/>
              <a:buAutoNum type="arabicPeriod"/>
            </a:pPr>
            <a:endParaRPr lang="en-US" sz="3200" dirty="0"/>
          </a:p>
          <a:p>
            <a:pPr marL="457200" indent="-457200">
              <a:buFont typeface="+mj-lt"/>
              <a:buAutoNum type="arabicPeriod"/>
            </a:pPr>
            <a:endParaRPr lang="en-US" sz="3200" dirty="0"/>
          </a:p>
          <a:p>
            <a:pPr marL="0" indent="0">
              <a:buNone/>
            </a:pPr>
            <a:endParaRPr lang="en-US" sz="3200" dirty="0"/>
          </a:p>
          <a:p>
            <a:endParaRPr lang="en-US" sz="3200" dirty="0"/>
          </a:p>
        </p:txBody>
      </p:sp>
      <p:sp>
        <p:nvSpPr>
          <p:cNvPr id="4" name="Text Placeholder 3">
            <a:extLst>
              <a:ext uri="{FF2B5EF4-FFF2-40B4-BE49-F238E27FC236}">
                <a16:creationId xmlns:a16="http://schemas.microsoft.com/office/drawing/2014/main" id="{779CFD84-9E58-45AD-B737-D55D0E2F2E24}"/>
              </a:ext>
            </a:extLst>
          </p:cNvPr>
          <p:cNvSpPr>
            <a:spLocks noGrp="1"/>
          </p:cNvSpPr>
          <p:nvPr>
            <p:ph type="body" sz="quarter" idx="24"/>
          </p:nvPr>
        </p:nvSpPr>
        <p:spPr/>
        <p:txBody>
          <a:bodyPr/>
          <a:lstStyle/>
          <a:p>
            <a:r>
              <a:rPr lang="en-US" dirty="0"/>
              <a:t>UNIT 2</a:t>
            </a:r>
            <a:endParaRPr lang="en-CY" dirty="0"/>
          </a:p>
        </p:txBody>
      </p:sp>
    </p:spTree>
    <p:extLst>
      <p:ext uri="{BB962C8B-B14F-4D97-AF65-F5344CB8AC3E}">
        <p14:creationId xmlns:p14="http://schemas.microsoft.com/office/powerpoint/2010/main" val="33132203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A024556-16C5-6C43-9643-A6368EFE22DC}"/>
              </a:ext>
            </a:extLst>
          </p:cNvPr>
          <p:cNvSpPr>
            <a:spLocks noGrp="1"/>
          </p:cNvSpPr>
          <p:nvPr>
            <p:ph type="sldNum" sz="quarter" idx="4"/>
          </p:nvPr>
        </p:nvSpPr>
        <p:spPr>
          <a:xfrm>
            <a:off x="11519518" y="12474921"/>
            <a:ext cx="1014046" cy="730250"/>
          </a:xfrm>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30</a:t>
            </a:fld>
            <a:endParaRPr lang="bg-BG" dirty="0">
              <a:solidFill>
                <a:srgbClr val="000000"/>
              </a:solidFill>
            </a:endParaRPr>
          </a:p>
        </p:txBody>
      </p:sp>
      <p:sp>
        <p:nvSpPr>
          <p:cNvPr id="7" name="Oval 6">
            <a:extLst>
              <a:ext uri="{FF2B5EF4-FFF2-40B4-BE49-F238E27FC236}">
                <a16:creationId xmlns:a16="http://schemas.microsoft.com/office/drawing/2014/main" id="{2030C13C-D648-CCBC-18E6-4933931B5B61}"/>
              </a:ext>
            </a:extLst>
          </p:cNvPr>
          <p:cNvSpPr/>
          <p:nvPr/>
        </p:nvSpPr>
        <p:spPr>
          <a:xfrm>
            <a:off x="969364" y="4197246"/>
            <a:ext cx="3837482" cy="1918741"/>
          </a:xfrm>
          <a:prstGeom prst="ellipse">
            <a:avLst/>
          </a:prstGeom>
          <a:solidFill>
            <a:schemeClr val="accent6">
              <a:lumMod val="5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asthma with pneumonia</a:t>
            </a:r>
            <a:endParaRPr lang="en-CY" dirty="0"/>
          </a:p>
        </p:txBody>
      </p:sp>
      <p:sp>
        <p:nvSpPr>
          <p:cNvPr id="8" name="Oval 7">
            <a:extLst>
              <a:ext uri="{FF2B5EF4-FFF2-40B4-BE49-F238E27FC236}">
                <a16:creationId xmlns:a16="http://schemas.microsoft.com/office/drawing/2014/main" id="{8088E7AE-CB48-4AFE-4650-AAA19ADF326F}"/>
              </a:ext>
            </a:extLst>
          </p:cNvPr>
          <p:cNvSpPr/>
          <p:nvPr/>
        </p:nvSpPr>
        <p:spPr>
          <a:xfrm>
            <a:off x="6420074" y="4262202"/>
            <a:ext cx="4133000" cy="1918741"/>
          </a:xfrm>
          <a:prstGeom prst="ellipse">
            <a:avLst/>
          </a:prstGeom>
          <a:solidFill>
            <a:srgbClr val="0100C8"/>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direct ICU hospitalization</a:t>
            </a:r>
            <a:endParaRPr lang="en-CY" dirty="0"/>
          </a:p>
        </p:txBody>
      </p:sp>
      <p:sp>
        <p:nvSpPr>
          <p:cNvPr id="9" name="Oval 8">
            <a:extLst>
              <a:ext uri="{FF2B5EF4-FFF2-40B4-BE49-F238E27FC236}">
                <a16:creationId xmlns:a16="http://schemas.microsoft.com/office/drawing/2014/main" id="{9E7CCBBF-EB72-E875-02ED-D82EDF9FAF2F}"/>
              </a:ext>
            </a:extLst>
          </p:cNvPr>
          <p:cNvSpPr/>
          <p:nvPr/>
        </p:nvSpPr>
        <p:spPr>
          <a:xfrm>
            <a:off x="12192000" y="4187251"/>
            <a:ext cx="3837482" cy="1918741"/>
          </a:xfrm>
          <a:prstGeom prst="ellipse">
            <a:avLst/>
          </a:prstGeom>
          <a:solidFill>
            <a:srgbClr val="0100C8"/>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application of aggressive treatment</a:t>
            </a:r>
            <a:endParaRPr lang="en-CY" dirty="0"/>
          </a:p>
        </p:txBody>
      </p:sp>
      <p:sp>
        <p:nvSpPr>
          <p:cNvPr id="10" name="Oval 9">
            <a:extLst>
              <a:ext uri="{FF2B5EF4-FFF2-40B4-BE49-F238E27FC236}">
                <a16:creationId xmlns:a16="http://schemas.microsoft.com/office/drawing/2014/main" id="{EC5A2BD1-0AEB-F869-3654-0A67B0BF1C65}"/>
              </a:ext>
            </a:extLst>
          </p:cNvPr>
          <p:cNvSpPr/>
          <p:nvPr/>
        </p:nvSpPr>
        <p:spPr>
          <a:xfrm>
            <a:off x="17694106" y="4187249"/>
            <a:ext cx="3837482" cy="1918741"/>
          </a:xfrm>
          <a:prstGeom prst="ellipse">
            <a:avLst/>
          </a:prstGeom>
          <a:solidFill>
            <a:schemeClr val="accent6">
              <a:lumMod val="5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reduction in likeliness of dying</a:t>
            </a:r>
            <a:endParaRPr lang="en-CY" dirty="0"/>
          </a:p>
        </p:txBody>
      </p:sp>
      <p:cxnSp>
        <p:nvCxnSpPr>
          <p:cNvPr id="12" name="Straight Arrow Connector 11">
            <a:extLst>
              <a:ext uri="{FF2B5EF4-FFF2-40B4-BE49-F238E27FC236}">
                <a16:creationId xmlns:a16="http://schemas.microsoft.com/office/drawing/2014/main" id="{9182EE9E-B67F-B0B6-46D1-08AF98B9955F}"/>
              </a:ext>
            </a:extLst>
          </p:cNvPr>
          <p:cNvCxnSpPr>
            <a:cxnSpLocks/>
            <a:endCxn id="8" idx="2"/>
          </p:cNvCxnSpPr>
          <p:nvPr/>
        </p:nvCxnSpPr>
        <p:spPr>
          <a:xfrm>
            <a:off x="4806846" y="5221572"/>
            <a:ext cx="1613228" cy="1"/>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074CA00B-803E-2269-36F9-89179AF61739}"/>
              </a:ext>
            </a:extLst>
          </p:cNvPr>
          <p:cNvCxnSpPr>
            <a:cxnSpLocks/>
          </p:cNvCxnSpPr>
          <p:nvPr/>
        </p:nvCxnSpPr>
        <p:spPr>
          <a:xfrm>
            <a:off x="10565923" y="5221572"/>
            <a:ext cx="1613228" cy="1"/>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73550CBC-3AC8-FADB-1EA5-7CC4DFB2DA9A}"/>
              </a:ext>
            </a:extLst>
          </p:cNvPr>
          <p:cNvCxnSpPr>
            <a:cxnSpLocks/>
          </p:cNvCxnSpPr>
          <p:nvPr/>
        </p:nvCxnSpPr>
        <p:spPr>
          <a:xfrm>
            <a:off x="16055180" y="5146620"/>
            <a:ext cx="1613228" cy="1"/>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2D4EC75C-6740-97FE-D384-015F14C4CBCA}"/>
              </a:ext>
            </a:extLst>
          </p:cNvPr>
          <p:cNvSpPr txBox="1"/>
          <p:nvPr/>
        </p:nvSpPr>
        <p:spPr>
          <a:xfrm>
            <a:off x="10578772" y="4495289"/>
            <a:ext cx="1613228" cy="646331"/>
          </a:xfrm>
          <a:prstGeom prst="rect">
            <a:avLst/>
          </a:prstGeom>
          <a:noFill/>
        </p:spPr>
        <p:txBody>
          <a:bodyPr wrap="square" rtlCol="0">
            <a:spAutoFit/>
          </a:bodyPr>
          <a:lstStyle/>
          <a:p>
            <a:r>
              <a:rPr lang="en-US" b="1" i="1" dirty="0"/>
              <a:t>causes</a:t>
            </a:r>
            <a:endParaRPr lang="en-CY" b="1" i="1" dirty="0"/>
          </a:p>
        </p:txBody>
      </p:sp>
      <p:sp>
        <p:nvSpPr>
          <p:cNvPr id="17" name="TextBox 16">
            <a:extLst>
              <a:ext uri="{FF2B5EF4-FFF2-40B4-BE49-F238E27FC236}">
                <a16:creationId xmlns:a16="http://schemas.microsoft.com/office/drawing/2014/main" id="{A5E1C2E8-BE05-8F19-D6D1-A465F8952211}"/>
              </a:ext>
            </a:extLst>
          </p:cNvPr>
          <p:cNvSpPr txBox="1"/>
          <p:nvPr/>
        </p:nvSpPr>
        <p:spPr>
          <a:xfrm>
            <a:off x="5010642" y="4479558"/>
            <a:ext cx="1613228" cy="646331"/>
          </a:xfrm>
          <a:prstGeom prst="rect">
            <a:avLst/>
          </a:prstGeom>
          <a:noFill/>
        </p:spPr>
        <p:txBody>
          <a:bodyPr wrap="square" rtlCol="0">
            <a:spAutoFit/>
          </a:bodyPr>
          <a:lstStyle/>
          <a:p>
            <a:r>
              <a:rPr lang="en-US" b="1" i="1" dirty="0"/>
              <a:t>causes</a:t>
            </a:r>
            <a:endParaRPr lang="en-CY" b="1" i="1" dirty="0"/>
          </a:p>
        </p:txBody>
      </p:sp>
      <p:sp>
        <p:nvSpPr>
          <p:cNvPr id="19" name="Freeform: Shape 18">
            <a:extLst>
              <a:ext uri="{FF2B5EF4-FFF2-40B4-BE49-F238E27FC236}">
                <a16:creationId xmlns:a16="http://schemas.microsoft.com/office/drawing/2014/main" id="{ECEA5CA0-6575-EE47-1B9F-142A5AEAFBA2}"/>
              </a:ext>
            </a:extLst>
          </p:cNvPr>
          <p:cNvSpPr/>
          <p:nvPr/>
        </p:nvSpPr>
        <p:spPr>
          <a:xfrm>
            <a:off x="2803161" y="6115987"/>
            <a:ext cx="16953875" cy="1152159"/>
          </a:xfrm>
          <a:custGeom>
            <a:avLst/>
            <a:gdLst>
              <a:gd name="connsiteX0" fmla="*/ 0 w 16953875"/>
              <a:gd name="connsiteY0" fmla="*/ 29980 h 1152159"/>
              <a:gd name="connsiteX1" fmla="*/ 1813809 w 16953875"/>
              <a:gd name="connsiteY1" fmla="*/ 1094282 h 1152159"/>
              <a:gd name="connsiteX2" fmla="*/ 9683646 w 16953875"/>
              <a:gd name="connsiteY2" fmla="*/ 1019331 h 1152159"/>
              <a:gd name="connsiteX3" fmla="*/ 15334937 w 16953875"/>
              <a:gd name="connsiteY3" fmla="*/ 869429 h 1152159"/>
              <a:gd name="connsiteX4" fmla="*/ 16953875 w 16953875"/>
              <a:gd name="connsiteY4" fmla="*/ 0 h 115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53875" h="1152159">
                <a:moveTo>
                  <a:pt x="0" y="29980"/>
                </a:moveTo>
                <a:cubicBezTo>
                  <a:pt x="99934" y="479685"/>
                  <a:pt x="199868" y="929390"/>
                  <a:pt x="1813809" y="1094282"/>
                </a:cubicBezTo>
                <a:cubicBezTo>
                  <a:pt x="3427750" y="1259174"/>
                  <a:pt x="9683646" y="1019331"/>
                  <a:pt x="9683646" y="1019331"/>
                </a:cubicBezTo>
                <a:cubicBezTo>
                  <a:pt x="11937167" y="981856"/>
                  <a:pt x="14123232" y="1039317"/>
                  <a:pt x="15334937" y="869429"/>
                </a:cubicBezTo>
                <a:cubicBezTo>
                  <a:pt x="16546642" y="699541"/>
                  <a:pt x="16750258" y="349770"/>
                  <a:pt x="16953875" y="0"/>
                </a:cubicBezTo>
              </a:path>
            </a:pathLst>
          </a:custGeom>
          <a:noFill/>
          <a:ln w="76200">
            <a:prstDash val="dash"/>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Y"/>
          </a:p>
        </p:txBody>
      </p:sp>
      <p:sp>
        <p:nvSpPr>
          <p:cNvPr id="20" name="TextBox 19">
            <a:extLst>
              <a:ext uri="{FF2B5EF4-FFF2-40B4-BE49-F238E27FC236}">
                <a16:creationId xmlns:a16="http://schemas.microsoft.com/office/drawing/2014/main" id="{2564B699-6FEF-6C79-EE66-D674BDAED3F9}"/>
              </a:ext>
            </a:extLst>
          </p:cNvPr>
          <p:cNvSpPr txBox="1"/>
          <p:nvPr/>
        </p:nvSpPr>
        <p:spPr>
          <a:xfrm>
            <a:off x="10209729" y="7457293"/>
            <a:ext cx="12995045" cy="646331"/>
          </a:xfrm>
          <a:prstGeom prst="rect">
            <a:avLst/>
          </a:prstGeom>
          <a:noFill/>
        </p:spPr>
        <p:txBody>
          <a:bodyPr wrap="square" rtlCol="0">
            <a:spAutoFit/>
          </a:bodyPr>
          <a:lstStyle/>
          <a:p>
            <a:r>
              <a:rPr lang="en-US" b="1" i="1" dirty="0"/>
              <a:t>associated-with – </a:t>
            </a:r>
            <a:r>
              <a:rPr lang="en-US" dirty="0">
                <a:solidFill>
                  <a:schemeClr val="accent5">
                    <a:lumMod val="75000"/>
                  </a:schemeClr>
                </a:solidFill>
              </a:rPr>
              <a:t>hence do not recommend asthmatics to the ICU!</a:t>
            </a:r>
            <a:endParaRPr lang="en-CY" dirty="0">
              <a:solidFill>
                <a:schemeClr val="accent5">
                  <a:lumMod val="75000"/>
                </a:schemeClr>
              </a:solidFill>
            </a:endParaRPr>
          </a:p>
        </p:txBody>
      </p:sp>
      <p:sp>
        <p:nvSpPr>
          <p:cNvPr id="21" name="TextBox 20">
            <a:extLst>
              <a:ext uri="{FF2B5EF4-FFF2-40B4-BE49-F238E27FC236}">
                <a16:creationId xmlns:a16="http://schemas.microsoft.com/office/drawing/2014/main" id="{37CAD8C5-3F1D-8962-AC0E-D5F781B2855E}"/>
              </a:ext>
            </a:extLst>
          </p:cNvPr>
          <p:cNvSpPr txBox="1"/>
          <p:nvPr/>
        </p:nvSpPr>
        <p:spPr>
          <a:xfrm>
            <a:off x="16172961" y="4376248"/>
            <a:ext cx="1635355" cy="646331"/>
          </a:xfrm>
          <a:prstGeom prst="rect">
            <a:avLst/>
          </a:prstGeom>
          <a:noFill/>
        </p:spPr>
        <p:txBody>
          <a:bodyPr wrap="square" rtlCol="0">
            <a:spAutoFit/>
          </a:bodyPr>
          <a:lstStyle/>
          <a:p>
            <a:r>
              <a:rPr lang="en-US" b="1" i="1" dirty="0"/>
              <a:t>causes</a:t>
            </a:r>
            <a:endParaRPr lang="en-CY" b="1" i="1" dirty="0"/>
          </a:p>
        </p:txBody>
      </p:sp>
      <p:sp>
        <p:nvSpPr>
          <p:cNvPr id="22" name="TextBox 21">
            <a:extLst>
              <a:ext uri="{FF2B5EF4-FFF2-40B4-BE49-F238E27FC236}">
                <a16:creationId xmlns:a16="http://schemas.microsoft.com/office/drawing/2014/main" id="{FD97D85C-DF9A-489F-4E42-444CDCF48005}"/>
              </a:ext>
            </a:extLst>
          </p:cNvPr>
          <p:cNvSpPr txBox="1"/>
          <p:nvPr/>
        </p:nvSpPr>
        <p:spPr>
          <a:xfrm>
            <a:off x="1484026" y="3132944"/>
            <a:ext cx="2503358" cy="646331"/>
          </a:xfrm>
          <a:prstGeom prst="rect">
            <a:avLst/>
          </a:prstGeom>
          <a:noFill/>
        </p:spPr>
        <p:txBody>
          <a:bodyPr wrap="square" rtlCol="0">
            <a:spAutoFit/>
          </a:bodyPr>
          <a:lstStyle/>
          <a:p>
            <a:r>
              <a:rPr lang="en-US" b="1" i="1" dirty="0">
                <a:solidFill>
                  <a:schemeClr val="accent6">
                    <a:lumMod val="50000"/>
                  </a:schemeClr>
                </a:solidFill>
              </a:rPr>
              <a:t>observation</a:t>
            </a:r>
            <a:endParaRPr lang="en-CY" b="1" i="1" dirty="0">
              <a:solidFill>
                <a:schemeClr val="accent6">
                  <a:lumMod val="50000"/>
                </a:schemeClr>
              </a:solidFill>
            </a:endParaRPr>
          </a:p>
        </p:txBody>
      </p:sp>
      <p:sp>
        <p:nvSpPr>
          <p:cNvPr id="23" name="TextBox 22">
            <a:extLst>
              <a:ext uri="{FF2B5EF4-FFF2-40B4-BE49-F238E27FC236}">
                <a16:creationId xmlns:a16="http://schemas.microsoft.com/office/drawing/2014/main" id="{36FF8930-770F-C057-B33E-A74A1C0BAF23}"/>
              </a:ext>
            </a:extLst>
          </p:cNvPr>
          <p:cNvSpPr txBox="1"/>
          <p:nvPr/>
        </p:nvSpPr>
        <p:spPr>
          <a:xfrm>
            <a:off x="18253560" y="3317380"/>
            <a:ext cx="2718574" cy="646331"/>
          </a:xfrm>
          <a:prstGeom prst="rect">
            <a:avLst/>
          </a:prstGeom>
          <a:noFill/>
        </p:spPr>
        <p:txBody>
          <a:bodyPr wrap="square" rtlCol="0">
            <a:spAutoFit/>
          </a:bodyPr>
          <a:lstStyle/>
          <a:p>
            <a:r>
              <a:rPr lang="en-US" b="1" i="1" dirty="0">
                <a:solidFill>
                  <a:schemeClr val="accent6">
                    <a:lumMod val="50000"/>
                  </a:schemeClr>
                </a:solidFill>
              </a:rPr>
              <a:t>observation</a:t>
            </a:r>
            <a:endParaRPr lang="en-CY" b="1" i="1" dirty="0">
              <a:solidFill>
                <a:schemeClr val="accent6">
                  <a:lumMod val="50000"/>
                </a:schemeClr>
              </a:solidFill>
            </a:endParaRPr>
          </a:p>
        </p:txBody>
      </p:sp>
      <p:sp>
        <p:nvSpPr>
          <p:cNvPr id="24" name="TextBox 23">
            <a:extLst>
              <a:ext uri="{FF2B5EF4-FFF2-40B4-BE49-F238E27FC236}">
                <a16:creationId xmlns:a16="http://schemas.microsoft.com/office/drawing/2014/main" id="{36D6D20B-B7DC-6EA2-10EC-3CAAD6A57E51}"/>
              </a:ext>
            </a:extLst>
          </p:cNvPr>
          <p:cNvSpPr txBox="1"/>
          <p:nvPr/>
        </p:nvSpPr>
        <p:spPr>
          <a:xfrm>
            <a:off x="7063936" y="3174999"/>
            <a:ext cx="2718574" cy="646331"/>
          </a:xfrm>
          <a:prstGeom prst="rect">
            <a:avLst/>
          </a:prstGeom>
          <a:noFill/>
        </p:spPr>
        <p:txBody>
          <a:bodyPr wrap="square" rtlCol="0">
            <a:spAutoFit/>
          </a:bodyPr>
          <a:lstStyle/>
          <a:p>
            <a:r>
              <a:rPr lang="en-US" b="1" i="1" dirty="0">
                <a:solidFill>
                  <a:srgbClr val="00008A"/>
                </a:solidFill>
              </a:rPr>
              <a:t>intervention</a:t>
            </a:r>
            <a:endParaRPr lang="en-CY" b="1" i="1" dirty="0">
              <a:solidFill>
                <a:srgbClr val="00008A"/>
              </a:solidFill>
            </a:endParaRPr>
          </a:p>
        </p:txBody>
      </p:sp>
      <p:sp>
        <p:nvSpPr>
          <p:cNvPr id="25" name="TextBox 24">
            <a:extLst>
              <a:ext uri="{FF2B5EF4-FFF2-40B4-BE49-F238E27FC236}">
                <a16:creationId xmlns:a16="http://schemas.microsoft.com/office/drawing/2014/main" id="{021D0AF5-A6AD-7114-2C79-308D79138F86}"/>
              </a:ext>
            </a:extLst>
          </p:cNvPr>
          <p:cNvSpPr txBox="1"/>
          <p:nvPr/>
        </p:nvSpPr>
        <p:spPr>
          <a:xfrm>
            <a:off x="12859062" y="3150507"/>
            <a:ext cx="2718574" cy="646331"/>
          </a:xfrm>
          <a:prstGeom prst="rect">
            <a:avLst/>
          </a:prstGeom>
          <a:noFill/>
        </p:spPr>
        <p:txBody>
          <a:bodyPr wrap="square" rtlCol="0">
            <a:spAutoFit/>
          </a:bodyPr>
          <a:lstStyle/>
          <a:p>
            <a:r>
              <a:rPr lang="en-US" b="1" i="1" dirty="0">
                <a:solidFill>
                  <a:srgbClr val="00008A"/>
                </a:solidFill>
              </a:rPr>
              <a:t>intervention</a:t>
            </a:r>
            <a:endParaRPr lang="en-CY" b="1" i="1" dirty="0">
              <a:solidFill>
                <a:srgbClr val="00008A"/>
              </a:solidFill>
            </a:endParaRPr>
          </a:p>
        </p:txBody>
      </p:sp>
      <p:sp>
        <p:nvSpPr>
          <p:cNvPr id="26" name="TextBox 25">
            <a:extLst>
              <a:ext uri="{FF2B5EF4-FFF2-40B4-BE49-F238E27FC236}">
                <a16:creationId xmlns:a16="http://schemas.microsoft.com/office/drawing/2014/main" id="{AE2A20E9-CF51-99E7-BDA1-503AA9223E15}"/>
              </a:ext>
            </a:extLst>
          </p:cNvPr>
          <p:cNvSpPr txBox="1"/>
          <p:nvPr/>
        </p:nvSpPr>
        <p:spPr>
          <a:xfrm>
            <a:off x="2156441" y="8348156"/>
            <a:ext cx="19343024" cy="4278094"/>
          </a:xfrm>
          <a:prstGeom prst="rect">
            <a:avLst/>
          </a:prstGeom>
          <a:noFill/>
        </p:spPr>
        <p:txBody>
          <a:bodyPr wrap="square" rtlCol="0">
            <a:spAutoFit/>
          </a:bodyPr>
          <a:lstStyle/>
          <a:p>
            <a:r>
              <a:rPr lang="en-US" sz="3400" b="1" dirty="0">
                <a:latin typeface="Helvetica Neue"/>
              </a:rPr>
              <a:t>Pearl’s three levels of causality</a:t>
            </a:r>
            <a:r>
              <a:rPr lang="en-US" sz="3400" dirty="0">
                <a:latin typeface="Helvetica Neue"/>
              </a:rPr>
              <a:t>:</a:t>
            </a:r>
          </a:p>
          <a:p>
            <a:pPr marL="742950" indent="-742950">
              <a:buFont typeface="+mj-lt"/>
              <a:buAutoNum type="arabicPeriod"/>
            </a:pPr>
            <a:r>
              <a:rPr lang="en-US" sz="3400" b="1" dirty="0">
                <a:solidFill>
                  <a:srgbClr val="FF2D64"/>
                </a:solidFill>
                <a:latin typeface="Helvetica Neue"/>
              </a:rPr>
              <a:t>Association:</a:t>
            </a:r>
            <a:r>
              <a:rPr lang="en-US" sz="3400" dirty="0">
                <a:latin typeface="Helvetica Neue"/>
              </a:rPr>
              <a:t> invokes purely statistical relationships defined by the data – </a:t>
            </a:r>
            <a:r>
              <a:rPr lang="en-US" sz="3400" i="1" dirty="0">
                <a:latin typeface="Helvetica Neue"/>
              </a:rPr>
              <a:t>What does a symptom tell me about a disease?</a:t>
            </a:r>
          </a:p>
          <a:p>
            <a:pPr marL="742950" indent="-742950">
              <a:buFont typeface="+mj-lt"/>
              <a:buAutoNum type="arabicPeriod"/>
            </a:pPr>
            <a:r>
              <a:rPr lang="en-US" sz="3400" b="1" dirty="0">
                <a:solidFill>
                  <a:srgbClr val="FF2D64"/>
                </a:solidFill>
                <a:latin typeface="Helvetica Neue"/>
              </a:rPr>
              <a:t>Intervention:</a:t>
            </a:r>
            <a:r>
              <a:rPr lang="en-US" sz="3400" dirty="0">
                <a:latin typeface="Helvetica Neue"/>
              </a:rPr>
              <a:t> not just observing what is, but changing what one sees, e.g., reliably estimating the effect if one performs an action – </a:t>
            </a:r>
            <a:r>
              <a:rPr lang="en-US" sz="3400" i="1" dirty="0">
                <a:latin typeface="Helvetica Neue"/>
              </a:rPr>
              <a:t>If I take a baby Aspirin, will my risk of heart failure reduce?</a:t>
            </a:r>
          </a:p>
          <a:p>
            <a:pPr marL="742950" indent="-742950">
              <a:buFont typeface="+mj-lt"/>
              <a:buAutoNum type="arabicPeriod"/>
            </a:pPr>
            <a:r>
              <a:rPr lang="en-US" sz="3400" b="1" dirty="0">
                <a:solidFill>
                  <a:srgbClr val="FF2D64"/>
                </a:solidFill>
                <a:latin typeface="Helvetica Neue"/>
              </a:rPr>
              <a:t>Counterfactuals:</a:t>
            </a:r>
            <a:r>
              <a:rPr lang="en-US" sz="3400" dirty="0">
                <a:latin typeface="Helvetica Neue"/>
              </a:rPr>
              <a:t> reasoning about hypothetical situations which enables us to estimate the </a:t>
            </a:r>
            <a:r>
              <a:rPr lang="en-US" sz="3400" i="1" dirty="0">
                <a:latin typeface="Helvetica Neue"/>
              </a:rPr>
              <a:t>unobserved</a:t>
            </a:r>
            <a:r>
              <a:rPr lang="en-US" sz="3400" dirty="0">
                <a:latin typeface="Helvetica Neue"/>
              </a:rPr>
              <a:t> outcomes (this is </a:t>
            </a:r>
            <a:r>
              <a:rPr lang="en-US" sz="3400" i="1" dirty="0">
                <a:latin typeface="Helvetica Neue"/>
              </a:rPr>
              <a:t>abduction</a:t>
            </a:r>
            <a:r>
              <a:rPr lang="en-US" sz="3400" dirty="0">
                <a:latin typeface="Helvetica Neue"/>
              </a:rPr>
              <a:t>) – </a:t>
            </a:r>
            <a:r>
              <a:rPr lang="en-US" sz="3400" i="1" dirty="0">
                <a:latin typeface="Helvetica Neue"/>
              </a:rPr>
              <a:t>Was the Aspirin that saved me from a heart attack?</a:t>
            </a:r>
          </a:p>
          <a:p>
            <a:endParaRPr lang="en-CY" sz="3400" dirty="0">
              <a:latin typeface="Helvetica Neue"/>
            </a:endParaRPr>
          </a:p>
        </p:txBody>
      </p:sp>
      <p:sp>
        <p:nvSpPr>
          <p:cNvPr id="27" name="TextBox 26">
            <a:extLst>
              <a:ext uri="{FF2B5EF4-FFF2-40B4-BE49-F238E27FC236}">
                <a16:creationId xmlns:a16="http://schemas.microsoft.com/office/drawing/2014/main" id="{69FDBF3E-0BFC-5755-9203-AB6F0BEAC470}"/>
              </a:ext>
            </a:extLst>
          </p:cNvPr>
          <p:cNvSpPr txBox="1"/>
          <p:nvPr/>
        </p:nvSpPr>
        <p:spPr>
          <a:xfrm>
            <a:off x="15724682" y="1573967"/>
            <a:ext cx="6235908" cy="923330"/>
          </a:xfrm>
          <a:prstGeom prst="rect">
            <a:avLst/>
          </a:prstGeom>
          <a:noFill/>
        </p:spPr>
        <p:txBody>
          <a:bodyPr wrap="square" rtlCol="0">
            <a:spAutoFit/>
          </a:bodyPr>
          <a:lstStyle/>
          <a:p>
            <a:pPr algn="ctr"/>
            <a:r>
              <a:rPr lang="en-US" sz="5400" b="1" dirty="0"/>
              <a:t>AI needs more WHY</a:t>
            </a:r>
            <a:endParaRPr lang="en-CY" sz="5400" b="1" dirty="0"/>
          </a:p>
        </p:txBody>
      </p:sp>
    </p:spTree>
    <p:extLst>
      <p:ext uri="{BB962C8B-B14F-4D97-AF65-F5344CB8AC3E}">
        <p14:creationId xmlns:p14="http://schemas.microsoft.com/office/powerpoint/2010/main" val="4200789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anim calcmode="lin" valueType="num">
                                      <p:cBhvr>
                                        <p:cTn id="30" dur="1000" fill="hold"/>
                                        <p:tgtEl>
                                          <p:spTgt spid="14"/>
                                        </p:tgtEl>
                                        <p:attrNameLst>
                                          <p:attrName>ppt_x</p:attrName>
                                        </p:attrNameLst>
                                      </p:cBhvr>
                                      <p:tavLst>
                                        <p:tav tm="0">
                                          <p:val>
                                            <p:strVal val="#ppt_x"/>
                                          </p:val>
                                        </p:tav>
                                        <p:tav tm="100000">
                                          <p:val>
                                            <p:strVal val="#ppt_x"/>
                                          </p:val>
                                        </p:tav>
                                      </p:tavLst>
                                    </p:anim>
                                    <p:anim calcmode="lin" valueType="num">
                                      <p:cBhvr>
                                        <p:cTn id="31" dur="1000" fill="hold"/>
                                        <p:tgtEl>
                                          <p:spTgt spid="14"/>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1000"/>
                                        <p:tgtEl>
                                          <p:spTgt spid="21"/>
                                        </p:tgtEl>
                                      </p:cBhvr>
                                    </p:animEffect>
                                    <p:anim calcmode="lin" valueType="num">
                                      <p:cBhvr>
                                        <p:cTn id="42" dur="1000" fill="hold"/>
                                        <p:tgtEl>
                                          <p:spTgt spid="21"/>
                                        </p:tgtEl>
                                        <p:attrNameLst>
                                          <p:attrName>ppt_x</p:attrName>
                                        </p:attrNameLst>
                                      </p:cBhvr>
                                      <p:tavLst>
                                        <p:tav tm="0">
                                          <p:val>
                                            <p:strVal val="#ppt_x"/>
                                          </p:val>
                                        </p:tav>
                                        <p:tav tm="100000">
                                          <p:val>
                                            <p:strVal val="#ppt_x"/>
                                          </p:val>
                                        </p:tav>
                                      </p:tavLst>
                                    </p:anim>
                                    <p:anim calcmode="lin" valueType="num">
                                      <p:cBhvr>
                                        <p:cTn id="43" dur="1000" fill="hold"/>
                                        <p:tgtEl>
                                          <p:spTgt spid="21"/>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1000"/>
                                        <p:tgtEl>
                                          <p:spTgt spid="10"/>
                                        </p:tgtEl>
                                      </p:cBhvr>
                                    </p:animEffect>
                                    <p:anim calcmode="lin" valueType="num">
                                      <p:cBhvr>
                                        <p:cTn id="52" dur="1000" fill="hold"/>
                                        <p:tgtEl>
                                          <p:spTgt spid="10"/>
                                        </p:tgtEl>
                                        <p:attrNameLst>
                                          <p:attrName>ppt_x</p:attrName>
                                        </p:attrNameLst>
                                      </p:cBhvr>
                                      <p:tavLst>
                                        <p:tav tm="0">
                                          <p:val>
                                            <p:strVal val="#ppt_x"/>
                                          </p:val>
                                        </p:tav>
                                        <p:tav tm="100000">
                                          <p:val>
                                            <p:strVal val="#ppt_x"/>
                                          </p:val>
                                        </p:tav>
                                      </p:tavLst>
                                    </p:anim>
                                    <p:anim calcmode="lin" valueType="num">
                                      <p:cBhvr>
                                        <p:cTn id="5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fade">
                                      <p:cBhvr>
                                        <p:cTn id="70" dur="1000"/>
                                        <p:tgtEl>
                                          <p:spTgt spid="22"/>
                                        </p:tgtEl>
                                      </p:cBhvr>
                                    </p:animEffect>
                                    <p:anim calcmode="lin" valueType="num">
                                      <p:cBhvr>
                                        <p:cTn id="71" dur="1000" fill="hold"/>
                                        <p:tgtEl>
                                          <p:spTgt spid="22"/>
                                        </p:tgtEl>
                                        <p:attrNameLst>
                                          <p:attrName>ppt_x</p:attrName>
                                        </p:attrNameLst>
                                      </p:cBhvr>
                                      <p:tavLst>
                                        <p:tav tm="0">
                                          <p:val>
                                            <p:strVal val="#ppt_x"/>
                                          </p:val>
                                        </p:tav>
                                        <p:tav tm="100000">
                                          <p:val>
                                            <p:strVal val="#ppt_x"/>
                                          </p:val>
                                        </p:tav>
                                      </p:tavLst>
                                    </p:anim>
                                    <p:anim calcmode="lin" valueType="num">
                                      <p:cBhvr>
                                        <p:cTn id="72" dur="1000" fill="hold"/>
                                        <p:tgtEl>
                                          <p:spTgt spid="22"/>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1000" fill="hold"/>
                                        <p:tgtEl>
                                          <p:spTgt spid="24"/>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42" presetClass="entr" presetSubtype="0" fill="hold" grpId="0" nodeType="clickEffect">
                                  <p:stCondLst>
                                    <p:cond delay="0"/>
                                  </p:stCondLst>
                                  <p:childTnLst>
                                    <p:set>
                                      <p:cBhvr>
                                        <p:cTn id="91" dur="1" fill="hold">
                                          <p:stCondLst>
                                            <p:cond delay="0"/>
                                          </p:stCondLst>
                                        </p:cTn>
                                        <p:tgtEl>
                                          <p:spTgt spid="26"/>
                                        </p:tgtEl>
                                        <p:attrNameLst>
                                          <p:attrName>style.visibility</p:attrName>
                                        </p:attrNameLst>
                                      </p:cBhvr>
                                      <p:to>
                                        <p:strVal val="visible"/>
                                      </p:to>
                                    </p:set>
                                    <p:animEffect transition="in" filter="fade">
                                      <p:cBhvr>
                                        <p:cTn id="92" dur="1000"/>
                                        <p:tgtEl>
                                          <p:spTgt spid="26"/>
                                        </p:tgtEl>
                                      </p:cBhvr>
                                    </p:animEffect>
                                    <p:anim calcmode="lin" valueType="num">
                                      <p:cBhvr>
                                        <p:cTn id="93" dur="1000" fill="hold"/>
                                        <p:tgtEl>
                                          <p:spTgt spid="26"/>
                                        </p:tgtEl>
                                        <p:attrNameLst>
                                          <p:attrName>ppt_x</p:attrName>
                                        </p:attrNameLst>
                                      </p:cBhvr>
                                      <p:tavLst>
                                        <p:tav tm="0">
                                          <p:val>
                                            <p:strVal val="#ppt_x"/>
                                          </p:val>
                                        </p:tav>
                                        <p:tav tm="100000">
                                          <p:val>
                                            <p:strVal val="#ppt_x"/>
                                          </p:val>
                                        </p:tav>
                                      </p:tavLst>
                                    </p:anim>
                                    <p:anim calcmode="lin" valueType="num">
                                      <p:cBhvr>
                                        <p:cTn id="9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42" presetClass="entr" presetSubtype="0" fill="hold" grpId="0" nodeType="clickEffect">
                                  <p:stCondLst>
                                    <p:cond delay="0"/>
                                  </p:stCondLst>
                                  <p:childTnLst>
                                    <p:set>
                                      <p:cBhvr>
                                        <p:cTn id="98" dur="1" fill="hold">
                                          <p:stCondLst>
                                            <p:cond delay="0"/>
                                          </p:stCondLst>
                                        </p:cTn>
                                        <p:tgtEl>
                                          <p:spTgt spid="27"/>
                                        </p:tgtEl>
                                        <p:attrNameLst>
                                          <p:attrName>style.visibility</p:attrName>
                                        </p:attrNameLst>
                                      </p:cBhvr>
                                      <p:to>
                                        <p:strVal val="visible"/>
                                      </p:to>
                                    </p:set>
                                    <p:animEffect transition="in" filter="fade">
                                      <p:cBhvr>
                                        <p:cTn id="99" dur="1000"/>
                                        <p:tgtEl>
                                          <p:spTgt spid="27"/>
                                        </p:tgtEl>
                                      </p:cBhvr>
                                    </p:animEffect>
                                    <p:anim calcmode="lin" valueType="num">
                                      <p:cBhvr>
                                        <p:cTn id="100" dur="1000" fill="hold"/>
                                        <p:tgtEl>
                                          <p:spTgt spid="27"/>
                                        </p:tgtEl>
                                        <p:attrNameLst>
                                          <p:attrName>ppt_x</p:attrName>
                                        </p:attrNameLst>
                                      </p:cBhvr>
                                      <p:tavLst>
                                        <p:tav tm="0">
                                          <p:val>
                                            <p:strVal val="#ppt_x"/>
                                          </p:val>
                                        </p:tav>
                                        <p:tav tm="100000">
                                          <p:val>
                                            <p:strVal val="#ppt_x"/>
                                          </p:val>
                                        </p:tav>
                                      </p:tavLst>
                                    </p:anim>
                                    <p:anim calcmode="lin" valueType="num">
                                      <p:cBhvr>
                                        <p:cTn id="101"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6" grpId="0"/>
      <p:bldP spid="17" grpId="0"/>
      <p:bldP spid="19" grpId="0" animBg="1"/>
      <p:bldP spid="20" grpId="0"/>
      <p:bldP spid="21" grpId="0"/>
      <p:bldP spid="22" grpId="0"/>
      <p:bldP spid="23" grpId="0"/>
      <p:bldP spid="24" grpId="0"/>
      <p:bldP spid="25" grpId="0"/>
      <p:bldP spid="26"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5FD1A9C-30AF-4DCC-AA2E-70B5CC92D6A0}"/>
              </a:ext>
            </a:extLst>
          </p:cNvPr>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31</a:t>
            </a:fld>
            <a:endParaRPr lang="bg-BG">
              <a:solidFill>
                <a:srgbClr val="000000"/>
              </a:solidFill>
            </a:endParaRPr>
          </a:p>
        </p:txBody>
      </p:sp>
      <p:sp>
        <p:nvSpPr>
          <p:cNvPr id="4" name="Text Placeholder 3">
            <a:extLst>
              <a:ext uri="{FF2B5EF4-FFF2-40B4-BE49-F238E27FC236}">
                <a16:creationId xmlns:a16="http://schemas.microsoft.com/office/drawing/2014/main" id="{779CFD84-9E58-45AD-B737-D55D0E2F2E24}"/>
              </a:ext>
            </a:extLst>
          </p:cNvPr>
          <p:cNvSpPr>
            <a:spLocks noGrp="1"/>
          </p:cNvSpPr>
          <p:nvPr>
            <p:ph type="body" sz="quarter" idx="24"/>
          </p:nvPr>
        </p:nvSpPr>
        <p:spPr>
          <a:xfrm>
            <a:off x="1276266" y="2090015"/>
            <a:ext cx="21590490" cy="2144667"/>
          </a:xfrm>
        </p:spPr>
        <p:txBody>
          <a:bodyPr>
            <a:noAutofit/>
          </a:bodyPr>
          <a:lstStyle/>
          <a:p>
            <a:pPr>
              <a:lnSpc>
                <a:spcPct val="107000"/>
              </a:lnSpc>
              <a:spcAft>
                <a:spcPts val="800"/>
              </a:spcAft>
            </a:pPr>
            <a:r>
              <a:rPr lang="en-US" sz="4800" dirty="0">
                <a:effectLst/>
                <a:ea typeface="Calibri" panose="020F0502020204030204" pitchFamily="34" charset="0"/>
                <a:cs typeface="Times New Roman" panose="02020603050405020304" pitchFamily="18" charset="0"/>
              </a:rPr>
              <a:t>A. Lavin, “</a:t>
            </a:r>
            <a:r>
              <a:rPr lang="en-US" sz="4800" dirty="0">
                <a:solidFill>
                  <a:srgbClr val="FF2D64"/>
                </a:solidFill>
                <a:effectLst/>
                <a:ea typeface="Calibri" panose="020F0502020204030204" pitchFamily="34" charset="0"/>
                <a:cs typeface="Times New Roman" panose="02020603050405020304" pitchFamily="18" charset="0"/>
              </a:rPr>
              <a:t>AI needs more why</a:t>
            </a:r>
            <a:r>
              <a:rPr lang="en-US" sz="4800" dirty="0">
                <a:effectLst/>
                <a:ea typeface="Calibri" panose="020F0502020204030204" pitchFamily="34" charset="0"/>
                <a:cs typeface="Times New Roman" panose="02020603050405020304" pitchFamily="18" charset="0"/>
              </a:rPr>
              <a:t>”, Forbes, 2019.</a:t>
            </a:r>
            <a:endParaRPr lang="en-CY" sz="4800" dirty="0">
              <a:effectLst/>
              <a:ea typeface="Calibri" panose="020F0502020204030204" pitchFamily="34" charset="0"/>
              <a:cs typeface="Times New Roman" panose="02020603050405020304" pitchFamily="18" charset="0"/>
            </a:endParaRPr>
          </a:p>
          <a:p>
            <a:pPr>
              <a:lnSpc>
                <a:spcPct val="107000"/>
              </a:lnSpc>
              <a:spcAft>
                <a:spcPts val="800"/>
              </a:spcAft>
            </a:pPr>
            <a:r>
              <a:rPr lang="en-US" sz="3600" u="sng" dirty="0">
                <a:effectLst/>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https://www.forbes.com/sites/alexanderlavin/2019/05/06/ai-needs-more-why/#70ea2a5f156d</a:t>
            </a:r>
            <a:endParaRPr lang="en-CY" sz="3600" dirty="0">
              <a:effectLst/>
              <a:ea typeface="Calibri" panose="020F0502020204030204" pitchFamily="34" charset="0"/>
              <a:cs typeface="Times New Roman" panose="02020603050405020304" pitchFamily="18" charset="0"/>
            </a:endParaRPr>
          </a:p>
        </p:txBody>
      </p:sp>
      <p:sp>
        <p:nvSpPr>
          <p:cNvPr id="12" name="Rectangle 3">
            <a:extLst>
              <a:ext uri="{FF2B5EF4-FFF2-40B4-BE49-F238E27FC236}">
                <a16:creationId xmlns:a16="http://schemas.microsoft.com/office/drawing/2014/main" id="{5BAF5483-2298-2F7D-2527-9BD813D8CCA0}"/>
              </a:ext>
            </a:extLst>
          </p:cNvPr>
          <p:cNvSpPr txBox="1">
            <a:spLocks noChangeArrowheads="1"/>
          </p:cNvSpPr>
          <p:nvPr/>
        </p:nvSpPr>
        <p:spPr>
          <a:xfrm>
            <a:off x="1512375" y="4234682"/>
            <a:ext cx="21172015" cy="7603091"/>
          </a:xfrm>
          <a:prstGeom prst="rect">
            <a:avLst/>
          </a:prstGeom>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buFont typeface="Wingdings" panose="05000000000000000000" pitchFamily="2" charset="2"/>
              <a:buChar char="q"/>
            </a:pPr>
            <a:endParaRPr lang="en-US" altLang="en-US" sz="5400" dirty="0">
              <a:solidFill>
                <a:srgbClr val="0100C8"/>
              </a:solidFill>
              <a:latin typeface="Helvetica Neue"/>
            </a:endParaRPr>
          </a:p>
        </p:txBody>
      </p:sp>
      <p:sp>
        <p:nvSpPr>
          <p:cNvPr id="2" name="Text Placeholder 1">
            <a:extLst>
              <a:ext uri="{FF2B5EF4-FFF2-40B4-BE49-F238E27FC236}">
                <a16:creationId xmlns:a16="http://schemas.microsoft.com/office/drawing/2014/main" id="{D79571E1-6425-C322-4432-69627F7B3E28}"/>
              </a:ext>
            </a:extLst>
          </p:cNvPr>
          <p:cNvSpPr txBox="1">
            <a:spLocks/>
          </p:cNvSpPr>
          <p:nvPr/>
        </p:nvSpPr>
        <p:spPr>
          <a:xfrm>
            <a:off x="1158299" y="4234682"/>
            <a:ext cx="21526091" cy="7603091"/>
          </a:xfrm>
          <a:prstGeom prst="rect">
            <a:avLst/>
          </a:prstGeom>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kern="120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685800" indent="-685800">
              <a:buFont typeface="Wingdings" panose="05000000000000000000" pitchFamily="2" charset="2"/>
              <a:buChar char="q"/>
            </a:pPr>
            <a:endParaRPr lang="en-US" sz="4800" dirty="0"/>
          </a:p>
        </p:txBody>
      </p:sp>
      <p:sp>
        <p:nvSpPr>
          <p:cNvPr id="3" name="Text Placeholder 1">
            <a:extLst>
              <a:ext uri="{FF2B5EF4-FFF2-40B4-BE49-F238E27FC236}">
                <a16:creationId xmlns:a16="http://schemas.microsoft.com/office/drawing/2014/main" id="{E844DAFE-2399-CBC9-2B1B-0DE2B08EDAF1}"/>
              </a:ext>
            </a:extLst>
          </p:cNvPr>
          <p:cNvSpPr txBox="1">
            <a:spLocks/>
          </p:cNvSpPr>
          <p:nvPr/>
        </p:nvSpPr>
        <p:spPr>
          <a:xfrm>
            <a:off x="1158298" y="4458035"/>
            <a:ext cx="21526091" cy="7379738"/>
          </a:xfrm>
          <a:prstGeom prst="rect">
            <a:avLst/>
          </a:prstGeom>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kern="120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685800" indent="-685800">
              <a:buFont typeface="Wingdings" panose="05000000000000000000" pitchFamily="2" charset="2"/>
              <a:buChar char="q"/>
            </a:pPr>
            <a:r>
              <a:rPr lang="en-US" sz="4000" dirty="0"/>
              <a:t>The pneumonia example shows that without considering clinical </a:t>
            </a:r>
            <a:r>
              <a:rPr lang="en-US" sz="4000" b="1" dirty="0">
                <a:solidFill>
                  <a:srgbClr val="FF2D64"/>
                </a:solidFill>
              </a:rPr>
              <a:t>contexts</a:t>
            </a:r>
            <a:r>
              <a:rPr lang="en-US" sz="4000" dirty="0"/>
              <a:t>, counterintuitive predictions and models with unintended consequences can be derived.</a:t>
            </a:r>
          </a:p>
          <a:p>
            <a:pPr marL="685800" indent="-685800">
              <a:buFont typeface="Wingdings" panose="05000000000000000000" pitchFamily="2" charset="2"/>
              <a:buChar char="q"/>
            </a:pPr>
            <a:r>
              <a:rPr lang="en-US" sz="4000" dirty="0"/>
              <a:t>By taking into consideration </a:t>
            </a:r>
            <a:r>
              <a:rPr lang="en-US" sz="4000" b="1" dirty="0">
                <a:solidFill>
                  <a:srgbClr val="FF2D64"/>
                </a:solidFill>
              </a:rPr>
              <a:t>domain expertise of the hospital’s policy</a:t>
            </a:r>
            <a:r>
              <a:rPr lang="en-US" sz="4000" dirty="0"/>
              <a:t>, level 2 causal structure (clinical context, i.e., interventions) can be added.</a:t>
            </a:r>
          </a:p>
          <a:p>
            <a:pPr marL="685800" indent="-685800">
              <a:buFont typeface="Wingdings" panose="05000000000000000000" pitchFamily="2" charset="2"/>
              <a:buChar char="q"/>
            </a:pPr>
            <a:r>
              <a:rPr lang="en-US" sz="4000" dirty="0"/>
              <a:t>The incorporated knowledge in the form of causal graph depicts which associations in the observed data are assumed to be </a:t>
            </a:r>
            <a:r>
              <a:rPr lang="en-US" sz="4000" b="1" dirty="0">
                <a:solidFill>
                  <a:srgbClr val="FF2D64"/>
                </a:solidFill>
              </a:rPr>
              <a:t>valid cause-effect relationships</a:t>
            </a:r>
            <a:r>
              <a:rPr lang="en-US" sz="4000" dirty="0"/>
              <a:t>.</a:t>
            </a:r>
          </a:p>
          <a:p>
            <a:pPr marL="685800" indent="-685800">
              <a:buFont typeface="Wingdings" panose="05000000000000000000" pitchFamily="2" charset="2"/>
              <a:buChar char="q"/>
            </a:pPr>
            <a:r>
              <a:rPr lang="en-US" sz="4000" dirty="0"/>
              <a:t>However, this is not enough since relationships caused by action policies, won’t necessarily generalize when the policy changes.</a:t>
            </a:r>
          </a:p>
          <a:p>
            <a:pPr marL="685800" indent="-685800">
              <a:buFont typeface="Wingdings" panose="05000000000000000000" pitchFamily="2" charset="2"/>
              <a:buChar char="q"/>
            </a:pPr>
            <a:r>
              <a:rPr lang="en-US" sz="4000" dirty="0"/>
              <a:t>Reliable decision support models need to learn counterfactual objectives; for levels 2 and 3 Pearl proposes the use of do-calculus, a formalism for causal logic.</a:t>
            </a:r>
          </a:p>
        </p:txBody>
      </p:sp>
    </p:spTree>
    <p:extLst>
      <p:ext uri="{BB962C8B-B14F-4D97-AF65-F5344CB8AC3E}">
        <p14:creationId xmlns:p14="http://schemas.microsoft.com/office/powerpoint/2010/main" val="42931651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C90EAAC-2A9C-C9B7-2EEA-C76B6135756D}"/>
              </a:ext>
            </a:extLst>
          </p:cNvPr>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32</a:t>
            </a:fld>
            <a:endParaRPr lang="bg-BG" dirty="0">
              <a:solidFill>
                <a:srgbClr val="000000"/>
              </a:solidFill>
            </a:endParaRPr>
          </a:p>
        </p:txBody>
      </p:sp>
      <p:pic>
        <p:nvPicPr>
          <p:cNvPr id="8" name="Picture 7" descr="Diagram&#10;&#10;Description automatically generated">
            <a:extLst>
              <a:ext uri="{FF2B5EF4-FFF2-40B4-BE49-F238E27FC236}">
                <a16:creationId xmlns:a16="http://schemas.microsoft.com/office/drawing/2014/main" id="{50A16CD8-0B51-518B-65F7-A823B2E81F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9837" y="1944030"/>
            <a:ext cx="14503598" cy="10247664"/>
          </a:xfrm>
          <a:prstGeom prst="rect">
            <a:avLst/>
          </a:prstGeom>
        </p:spPr>
      </p:pic>
      <p:sp>
        <p:nvSpPr>
          <p:cNvPr id="9" name="TextBox 8">
            <a:extLst>
              <a:ext uri="{FF2B5EF4-FFF2-40B4-BE49-F238E27FC236}">
                <a16:creationId xmlns:a16="http://schemas.microsoft.com/office/drawing/2014/main" id="{ACF434E5-C654-B613-534C-93FF15B35FBC}"/>
              </a:ext>
            </a:extLst>
          </p:cNvPr>
          <p:cNvSpPr txBox="1"/>
          <p:nvPr/>
        </p:nvSpPr>
        <p:spPr>
          <a:xfrm>
            <a:off x="1229193" y="2968052"/>
            <a:ext cx="5381469" cy="1446550"/>
          </a:xfrm>
          <a:prstGeom prst="rect">
            <a:avLst/>
          </a:prstGeom>
          <a:noFill/>
        </p:spPr>
        <p:txBody>
          <a:bodyPr wrap="square" rtlCol="0">
            <a:spAutoFit/>
          </a:bodyPr>
          <a:lstStyle/>
          <a:p>
            <a:r>
              <a:rPr lang="en-US" sz="4400" b="1" dirty="0">
                <a:solidFill>
                  <a:srgbClr val="0000B0"/>
                </a:solidFill>
              </a:rPr>
              <a:t>The Causal-Temporal-Action (C-T-A) Model</a:t>
            </a:r>
            <a:endParaRPr lang="en-CY" sz="4400" b="1" dirty="0">
              <a:solidFill>
                <a:srgbClr val="0000B0"/>
              </a:solidFill>
            </a:endParaRPr>
          </a:p>
        </p:txBody>
      </p:sp>
      <p:pic>
        <p:nvPicPr>
          <p:cNvPr id="11" name="Picture 10" descr="Graphical user interface, text, website&#10;&#10;Description automatically generated">
            <a:extLst>
              <a:ext uri="{FF2B5EF4-FFF2-40B4-BE49-F238E27FC236}">
                <a16:creationId xmlns:a16="http://schemas.microsoft.com/office/drawing/2014/main" id="{9F95EFDD-0A1A-C78D-5049-00BF7E7E1A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9193" y="4676931"/>
            <a:ext cx="2353456" cy="3673992"/>
          </a:xfrm>
          <a:prstGeom prst="rect">
            <a:avLst/>
          </a:prstGeom>
        </p:spPr>
      </p:pic>
      <p:sp>
        <p:nvSpPr>
          <p:cNvPr id="2" name="TextBox 1">
            <a:extLst>
              <a:ext uri="{FF2B5EF4-FFF2-40B4-BE49-F238E27FC236}">
                <a16:creationId xmlns:a16="http://schemas.microsoft.com/office/drawing/2014/main" id="{D8EE63DF-3D7E-68D6-0EE5-1B07D9648F4A}"/>
              </a:ext>
            </a:extLst>
          </p:cNvPr>
          <p:cNvSpPr txBox="1"/>
          <p:nvPr/>
        </p:nvSpPr>
        <p:spPr>
          <a:xfrm>
            <a:off x="1229193" y="9144000"/>
            <a:ext cx="6265889" cy="2308324"/>
          </a:xfrm>
          <a:prstGeom prst="rect">
            <a:avLst/>
          </a:prstGeom>
          <a:noFill/>
        </p:spPr>
        <p:txBody>
          <a:bodyPr wrap="square" rtlCol="0">
            <a:spAutoFit/>
          </a:bodyPr>
          <a:lstStyle/>
          <a:p>
            <a:r>
              <a:rPr lang="en-US" dirty="0"/>
              <a:t>Causal inference can be leveraged to reason explicitly about actions-and-effects underlying observational data.</a:t>
            </a:r>
            <a:endParaRPr lang="en-CY" dirty="0"/>
          </a:p>
        </p:txBody>
      </p:sp>
    </p:spTree>
    <p:extLst>
      <p:ext uri="{BB962C8B-B14F-4D97-AF65-F5344CB8AC3E}">
        <p14:creationId xmlns:p14="http://schemas.microsoft.com/office/powerpoint/2010/main" val="18418390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5FD1A9C-30AF-4DCC-AA2E-70B5CC92D6A0}"/>
              </a:ext>
            </a:extLst>
          </p:cNvPr>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33</a:t>
            </a:fld>
            <a:endParaRPr lang="bg-BG">
              <a:solidFill>
                <a:srgbClr val="000000"/>
              </a:solidFill>
            </a:endParaRPr>
          </a:p>
        </p:txBody>
      </p:sp>
      <p:sp>
        <p:nvSpPr>
          <p:cNvPr id="4" name="Text Placeholder 3">
            <a:extLst>
              <a:ext uri="{FF2B5EF4-FFF2-40B4-BE49-F238E27FC236}">
                <a16:creationId xmlns:a16="http://schemas.microsoft.com/office/drawing/2014/main" id="{779CFD84-9E58-45AD-B737-D55D0E2F2E24}"/>
              </a:ext>
            </a:extLst>
          </p:cNvPr>
          <p:cNvSpPr>
            <a:spLocks noGrp="1"/>
          </p:cNvSpPr>
          <p:nvPr>
            <p:ph type="body" sz="quarter" idx="24"/>
          </p:nvPr>
        </p:nvSpPr>
        <p:spPr>
          <a:xfrm>
            <a:off x="1276266" y="3259247"/>
            <a:ext cx="21590490" cy="1312752"/>
          </a:xfrm>
        </p:spPr>
        <p:txBody>
          <a:bodyPr>
            <a:noAutofit/>
          </a:bodyPr>
          <a:lstStyle/>
          <a:p>
            <a:pPr>
              <a:lnSpc>
                <a:spcPct val="107000"/>
              </a:lnSpc>
              <a:spcAft>
                <a:spcPts val="800"/>
              </a:spcAft>
            </a:pPr>
            <a:r>
              <a:rPr lang="en-US" sz="4800" dirty="0">
                <a:ea typeface="Calibri" panose="020F0502020204030204" pitchFamily="34" charset="0"/>
                <a:cs typeface="Times New Roman" panose="02020603050405020304" pitchFamily="18" charset="0"/>
              </a:rPr>
              <a:t>Challenge: infer causality from purely observational data</a:t>
            </a:r>
            <a:endParaRPr lang="en-CY" sz="4800" dirty="0">
              <a:effectLst/>
              <a:ea typeface="Calibri" panose="020F0502020204030204" pitchFamily="34" charset="0"/>
              <a:cs typeface="Times New Roman" panose="02020603050405020304" pitchFamily="18" charset="0"/>
            </a:endParaRPr>
          </a:p>
        </p:txBody>
      </p:sp>
      <p:sp>
        <p:nvSpPr>
          <p:cNvPr id="12" name="Rectangle 3">
            <a:extLst>
              <a:ext uri="{FF2B5EF4-FFF2-40B4-BE49-F238E27FC236}">
                <a16:creationId xmlns:a16="http://schemas.microsoft.com/office/drawing/2014/main" id="{5BAF5483-2298-2F7D-2527-9BD813D8CCA0}"/>
              </a:ext>
            </a:extLst>
          </p:cNvPr>
          <p:cNvSpPr txBox="1">
            <a:spLocks noChangeArrowheads="1"/>
          </p:cNvSpPr>
          <p:nvPr/>
        </p:nvSpPr>
        <p:spPr>
          <a:xfrm>
            <a:off x="1512375" y="4234682"/>
            <a:ext cx="21172015" cy="7603091"/>
          </a:xfrm>
          <a:prstGeom prst="rect">
            <a:avLst/>
          </a:prstGeom>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buFont typeface="Wingdings" panose="05000000000000000000" pitchFamily="2" charset="2"/>
              <a:buChar char="q"/>
            </a:pPr>
            <a:endParaRPr lang="en-US" altLang="en-US" sz="5400" dirty="0">
              <a:solidFill>
                <a:srgbClr val="0100C8"/>
              </a:solidFill>
              <a:latin typeface="Helvetica Neue"/>
            </a:endParaRPr>
          </a:p>
        </p:txBody>
      </p:sp>
      <p:sp>
        <p:nvSpPr>
          <p:cNvPr id="2" name="Text Placeholder 1">
            <a:extLst>
              <a:ext uri="{FF2B5EF4-FFF2-40B4-BE49-F238E27FC236}">
                <a16:creationId xmlns:a16="http://schemas.microsoft.com/office/drawing/2014/main" id="{D79571E1-6425-C322-4432-69627F7B3E28}"/>
              </a:ext>
            </a:extLst>
          </p:cNvPr>
          <p:cNvSpPr txBox="1">
            <a:spLocks/>
          </p:cNvSpPr>
          <p:nvPr/>
        </p:nvSpPr>
        <p:spPr>
          <a:xfrm>
            <a:off x="1158299" y="4234682"/>
            <a:ext cx="21526091" cy="7603091"/>
          </a:xfrm>
          <a:prstGeom prst="rect">
            <a:avLst/>
          </a:prstGeom>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kern="120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685800" indent="-685800">
              <a:buFont typeface="Wingdings" panose="05000000000000000000" pitchFamily="2" charset="2"/>
              <a:buChar char="q"/>
            </a:pPr>
            <a:endParaRPr lang="en-US" sz="4800" dirty="0"/>
          </a:p>
        </p:txBody>
      </p:sp>
      <p:sp>
        <p:nvSpPr>
          <p:cNvPr id="3" name="Text Placeholder 1">
            <a:extLst>
              <a:ext uri="{FF2B5EF4-FFF2-40B4-BE49-F238E27FC236}">
                <a16:creationId xmlns:a16="http://schemas.microsoft.com/office/drawing/2014/main" id="{E844DAFE-2399-CBC9-2B1B-0DE2B08EDAF1}"/>
              </a:ext>
            </a:extLst>
          </p:cNvPr>
          <p:cNvSpPr txBox="1">
            <a:spLocks/>
          </p:cNvSpPr>
          <p:nvPr/>
        </p:nvSpPr>
        <p:spPr>
          <a:xfrm>
            <a:off x="1276266" y="4888321"/>
            <a:ext cx="21590490" cy="2561790"/>
          </a:xfrm>
          <a:prstGeom prst="rect">
            <a:avLst/>
          </a:prstGeom>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kern="120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sz="4800" b="1" dirty="0"/>
              <a:t>Pearl’s stance</a:t>
            </a:r>
            <a:r>
              <a:rPr lang="en-US" sz="4800" dirty="0"/>
              <a:t>: “Causal reasoning is an indispensable component of human thought that should be formalized and algorithimitized toward achieving human-level machine intelligence.”</a:t>
            </a:r>
          </a:p>
        </p:txBody>
      </p:sp>
    </p:spTree>
    <p:extLst>
      <p:ext uri="{BB962C8B-B14F-4D97-AF65-F5344CB8AC3E}">
        <p14:creationId xmlns:p14="http://schemas.microsoft.com/office/powerpoint/2010/main" val="25756081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r>
              <a:rPr lang="en-US" sz="6000" dirty="0"/>
              <a:t>Tracing the history of explanations in symbolic AI</a:t>
            </a:r>
          </a:p>
        </p:txBody>
      </p:sp>
    </p:spTree>
    <p:extLst>
      <p:ext uri="{BB962C8B-B14F-4D97-AF65-F5344CB8AC3E}">
        <p14:creationId xmlns:p14="http://schemas.microsoft.com/office/powerpoint/2010/main" val="6990215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5FD1A9C-30AF-4DCC-AA2E-70B5CC92D6A0}"/>
              </a:ext>
            </a:extLst>
          </p:cNvPr>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35</a:t>
            </a:fld>
            <a:endParaRPr lang="bg-BG">
              <a:solidFill>
                <a:srgbClr val="000000"/>
              </a:solidFill>
            </a:endParaRPr>
          </a:p>
        </p:txBody>
      </p:sp>
      <p:sp>
        <p:nvSpPr>
          <p:cNvPr id="4" name="Text Placeholder 3">
            <a:extLst>
              <a:ext uri="{FF2B5EF4-FFF2-40B4-BE49-F238E27FC236}">
                <a16:creationId xmlns:a16="http://schemas.microsoft.com/office/drawing/2014/main" id="{779CFD84-9E58-45AD-B737-D55D0E2F2E24}"/>
              </a:ext>
            </a:extLst>
          </p:cNvPr>
          <p:cNvSpPr>
            <a:spLocks noGrp="1"/>
          </p:cNvSpPr>
          <p:nvPr>
            <p:ph type="body" sz="quarter" idx="24"/>
          </p:nvPr>
        </p:nvSpPr>
        <p:spPr>
          <a:xfrm>
            <a:off x="1276266" y="3259247"/>
            <a:ext cx="21590490" cy="1792438"/>
          </a:xfrm>
        </p:spPr>
        <p:txBody>
          <a:bodyPr>
            <a:noAutofit/>
          </a:bodyPr>
          <a:lstStyle/>
          <a:p>
            <a:pPr>
              <a:lnSpc>
                <a:spcPct val="107000"/>
              </a:lnSpc>
              <a:spcAft>
                <a:spcPts val="800"/>
              </a:spcAft>
            </a:pPr>
            <a:r>
              <a:rPr lang="en-US" sz="4800" dirty="0">
                <a:effectLst/>
                <a:ea typeface="Calibri" panose="020F0502020204030204" pitchFamily="34" charset="0"/>
                <a:cs typeface="Times New Roman" panose="02020603050405020304" pitchFamily="18" charset="0"/>
              </a:rPr>
              <a:t>Kim et. al., A multi-component framework for the analysis and design of explainable AI </a:t>
            </a:r>
            <a:r>
              <a:rPr lang="en-US" sz="3200" dirty="0">
                <a:effectLst/>
                <a:ea typeface="Calibri" panose="020F0502020204030204" pitchFamily="34" charset="0"/>
                <a:cs typeface="Times New Roman" panose="02020603050405020304" pitchFamily="18" charset="0"/>
              </a:rPr>
              <a:t>(https://www.mdpi.com/2504-4990/3/4/45)</a:t>
            </a:r>
            <a:endParaRPr lang="en-CY" sz="3200" dirty="0">
              <a:effectLst/>
              <a:ea typeface="Calibri" panose="020F0502020204030204" pitchFamily="34" charset="0"/>
              <a:cs typeface="Times New Roman" panose="02020603050405020304" pitchFamily="18" charset="0"/>
            </a:endParaRPr>
          </a:p>
        </p:txBody>
      </p:sp>
      <p:sp>
        <p:nvSpPr>
          <p:cNvPr id="12" name="Rectangle 3">
            <a:extLst>
              <a:ext uri="{FF2B5EF4-FFF2-40B4-BE49-F238E27FC236}">
                <a16:creationId xmlns:a16="http://schemas.microsoft.com/office/drawing/2014/main" id="{5BAF5483-2298-2F7D-2527-9BD813D8CCA0}"/>
              </a:ext>
            </a:extLst>
          </p:cNvPr>
          <p:cNvSpPr txBox="1">
            <a:spLocks noChangeArrowheads="1"/>
          </p:cNvSpPr>
          <p:nvPr/>
        </p:nvSpPr>
        <p:spPr>
          <a:xfrm>
            <a:off x="1512375" y="4234682"/>
            <a:ext cx="21172015" cy="7603091"/>
          </a:xfrm>
          <a:prstGeom prst="rect">
            <a:avLst/>
          </a:prstGeom>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buFont typeface="Wingdings" panose="05000000000000000000" pitchFamily="2" charset="2"/>
              <a:buChar char="q"/>
            </a:pPr>
            <a:endParaRPr lang="en-US" altLang="en-US" sz="5400" dirty="0">
              <a:solidFill>
                <a:srgbClr val="0100C8"/>
              </a:solidFill>
              <a:latin typeface="Helvetica Neue"/>
            </a:endParaRPr>
          </a:p>
        </p:txBody>
      </p:sp>
      <p:sp>
        <p:nvSpPr>
          <p:cNvPr id="3" name="Text Placeholder 1">
            <a:extLst>
              <a:ext uri="{FF2B5EF4-FFF2-40B4-BE49-F238E27FC236}">
                <a16:creationId xmlns:a16="http://schemas.microsoft.com/office/drawing/2014/main" id="{E844DAFE-2399-CBC9-2B1B-0DE2B08EDAF1}"/>
              </a:ext>
            </a:extLst>
          </p:cNvPr>
          <p:cNvSpPr txBox="1">
            <a:spLocks/>
          </p:cNvSpPr>
          <p:nvPr/>
        </p:nvSpPr>
        <p:spPr>
          <a:xfrm>
            <a:off x="1276266" y="5882939"/>
            <a:ext cx="21590490" cy="4010570"/>
          </a:xfrm>
          <a:prstGeom prst="rect">
            <a:avLst/>
          </a:prstGeom>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kern="120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sz="4800" dirty="0"/>
              <a:t>“Explanations have always been an indispensable component of decision making, learning, understanding, and communication in the </a:t>
            </a:r>
            <a:r>
              <a:rPr lang="en-US" sz="4800" b="1" dirty="0">
                <a:solidFill>
                  <a:srgbClr val="FF2D64"/>
                </a:solidFill>
              </a:rPr>
              <a:t>human-in-the-loop </a:t>
            </a:r>
            <a:r>
              <a:rPr lang="en-US" sz="4800" dirty="0"/>
              <a:t>environments. After the emergence and rapid growth of artificial intelligence as a science in the 1950s, an interest in interpreting underlying decisions of intelligent systems also proliferated.”</a:t>
            </a:r>
          </a:p>
        </p:txBody>
      </p:sp>
    </p:spTree>
    <p:extLst>
      <p:ext uri="{BB962C8B-B14F-4D97-AF65-F5344CB8AC3E}">
        <p14:creationId xmlns:p14="http://schemas.microsoft.com/office/powerpoint/2010/main" val="16682859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5FD1A9C-30AF-4DCC-AA2E-70B5CC92D6A0}"/>
              </a:ext>
            </a:extLst>
          </p:cNvPr>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36</a:t>
            </a:fld>
            <a:endParaRPr lang="bg-BG">
              <a:solidFill>
                <a:srgbClr val="000000"/>
              </a:solidFill>
            </a:endParaRPr>
          </a:p>
        </p:txBody>
      </p:sp>
      <p:sp>
        <p:nvSpPr>
          <p:cNvPr id="4" name="Text Placeholder 3">
            <a:extLst>
              <a:ext uri="{FF2B5EF4-FFF2-40B4-BE49-F238E27FC236}">
                <a16:creationId xmlns:a16="http://schemas.microsoft.com/office/drawing/2014/main" id="{779CFD84-9E58-45AD-B737-D55D0E2F2E24}"/>
              </a:ext>
            </a:extLst>
          </p:cNvPr>
          <p:cNvSpPr>
            <a:spLocks noGrp="1"/>
          </p:cNvSpPr>
          <p:nvPr>
            <p:ph type="body" sz="quarter" idx="24"/>
          </p:nvPr>
        </p:nvSpPr>
        <p:spPr>
          <a:xfrm>
            <a:off x="1276266" y="2059267"/>
            <a:ext cx="21590490" cy="1028708"/>
          </a:xfrm>
        </p:spPr>
        <p:txBody>
          <a:bodyPr>
            <a:noAutofit/>
          </a:bodyPr>
          <a:lstStyle/>
          <a:p>
            <a:pPr>
              <a:lnSpc>
                <a:spcPct val="107000"/>
              </a:lnSpc>
              <a:spcAft>
                <a:spcPts val="800"/>
              </a:spcAft>
            </a:pPr>
            <a:r>
              <a:rPr lang="en-US" sz="4800" dirty="0">
                <a:ea typeface="Calibri" panose="020F0502020204030204" pitchFamily="34" charset="0"/>
                <a:cs typeface="Times New Roman" panose="02020603050405020304" pitchFamily="18" charset="0"/>
              </a:rPr>
              <a:t>Rule-based expert systems championed explanations in symbolic AI</a:t>
            </a:r>
            <a:endParaRPr lang="en-CY" sz="4800" dirty="0">
              <a:effectLst/>
              <a:ea typeface="Calibri" panose="020F0502020204030204" pitchFamily="34" charset="0"/>
              <a:cs typeface="Times New Roman" panose="02020603050405020304" pitchFamily="18" charset="0"/>
            </a:endParaRPr>
          </a:p>
        </p:txBody>
      </p:sp>
      <p:sp>
        <p:nvSpPr>
          <p:cNvPr id="3" name="Text Placeholder 1">
            <a:extLst>
              <a:ext uri="{FF2B5EF4-FFF2-40B4-BE49-F238E27FC236}">
                <a16:creationId xmlns:a16="http://schemas.microsoft.com/office/drawing/2014/main" id="{E844DAFE-2399-CBC9-2B1B-0DE2B08EDAF1}"/>
              </a:ext>
            </a:extLst>
          </p:cNvPr>
          <p:cNvSpPr txBox="1">
            <a:spLocks/>
          </p:cNvSpPr>
          <p:nvPr/>
        </p:nvSpPr>
        <p:spPr>
          <a:xfrm>
            <a:off x="1276266" y="3312827"/>
            <a:ext cx="21590490" cy="9237046"/>
          </a:xfrm>
          <a:prstGeom prst="rect">
            <a:avLst/>
          </a:prstGeom>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kern="120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685800" indent="-685800">
              <a:buFont typeface="Wingdings" panose="05000000000000000000" pitchFamily="2" charset="2"/>
              <a:buChar char="q"/>
            </a:pPr>
            <a:r>
              <a:rPr lang="en-US" sz="4400" dirty="0"/>
              <a:t>The MYCIN system pioneered symbolic explanations for different purposes:</a:t>
            </a:r>
          </a:p>
          <a:p>
            <a:pPr marL="685800" indent="-685800">
              <a:buFont typeface="Wingdings" panose="05000000000000000000" pitchFamily="2" charset="2"/>
              <a:buChar char="§"/>
            </a:pPr>
            <a:r>
              <a:rPr lang="en-US" sz="4400" b="1" dirty="0">
                <a:solidFill>
                  <a:srgbClr val="FF2D64"/>
                </a:solidFill>
              </a:rPr>
              <a:t>Justification</a:t>
            </a:r>
            <a:r>
              <a:rPr lang="en-US" sz="4400" dirty="0"/>
              <a:t> of the system’s recommendations (MYCIN – ‘intelligent’ consultant)</a:t>
            </a:r>
          </a:p>
          <a:p>
            <a:pPr marL="685800" indent="-685800">
              <a:buFont typeface="Wingdings" panose="05000000000000000000" pitchFamily="2" charset="2"/>
              <a:buChar char="§"/>
            </a:pPr>
            <a:r>
              <a:rPr lang="en-US" sz="4400" dirty="0"/>
              <a:t>Knowledge-base </a:t>
            </a:r>
            <a:r>
              <a:rPr lang="en-US" sz="4400" b="1" dirty="0">
                <a:solidFill>
                  <a:srgbClr val="FF2D64"/>
                </a:solidFill>
              </a:rPr>
              <a:t>debugging</a:t>
            </a:r>
            <a:r>
              <a:rPr lang="en-US" sz="4400" dirty="0"/>
              <a:t> (TEIRESIAS – ‘intelligent’ debugger)</a:t>
            </a:r>
          </a:p>
          <a:p>
            <a:pPr marL="685800" indent="-685800">
              <a:buFont typeface="Wingdings" panose="05000000000000000000" pitchFamily="2" charset="2"/>
              <a:buChar char="§"/>
            </a:pPr>
            <a:r>
              <a:rPr lang="en-US" sz="4400" b="1" dirty="0">
                <a:solidFill>
                  <a:srgbClr val="FF2D64"/>
                </a:solidFill>
              </a:rPr>
              <a:t>Tutoring</a:t>
            </a:r>
            <a:r>
              <a:rPr lang="en-US" sz="4400" dirty="0"/>
              <a:t> medical students (GUIDON – ‘intelligent’ tutor)</a:t>
            </a:r>
          </a:p>
          <a:p>
            <a:pPr marL="685800" indent="-685800">
              <a:buFont typeface="Wingdings" panose="05000000000000000000" pitchFamily="2" charset="2"/>
              <a:buChar char="§"/>
            </a:pPr>
            <a:endParaRPr lang="en-US" sz="800" dirty="0"/>
          </a:p>
          <a:p>
            <a:pPr marL="685800" indent="-685800">
              <a:buFont typeface="Arial" panose="020B0604020202020204" pitchFamily="34" charset="0"/>
              <a:buChar char="•"/>
            </a:pPr>
            <a:r>
              <a:rPr lang="en-US" sz="3800" dirty="0"/>
              <a:t>Revealing </a:t>
            </a:r>
            <a:r>
              <a:rPr lang="en-US" sz="3800" b="1" dirty="0">
                <a:solidFill>
                  <a:srgbClr val="FF2D64"/>
                </a:solidFill>
              </a:rPr>
              <a:t>chains of rules </a:t>
            </a:r>
            <a:r>
              <a:rPr lang="en-US" sz="3800" dirty="0"/>
              <a:t>in the derived inference trees, also giving unsuccessful rules; pseudo natural language presentation</a:t>
            </a:r>
          </a:p>
          <a:p>
            <a:pPr marL="685800" indent="-685800">
              <a:buFont typeface="Arial" panose="020B0604020202020204" pitchFamily="34" charset="0"/>
              <a:buChar char="•"/>
            </a:pPr>
            <a:r>
              <a:rPr lang="en-US" sz="3800" dirty="0"/>
              <a:t>Presenting the </a:t>
            </a:r>
            <a:r>
              <a:rPr lang="en-US" sz="3800" b="1" dirty="0">
                <a:solidFill>
                  <a:srgbClr val="FF2D64"/>
                </a:solidFill>
              </a:rPr>
              <a:t>current confidence </a:t>
            </a:r>
            <a:r>
              <a:rPr lang="en-US" sz="3800" dirty="0"/>
              <a:t>in (context-attribute-value) derivations stored in the context tree (working memory)</a:t>
            </a:r>
          </a:p>
          <a:p>
            <a:pPr marL="685800" indent="-685800">
              <a:buFont typeface="Arial" panose="020B0604020202020204" pitchFamily="34" charset="0"/>
              <a:buChar char="•"/>
            </a:pPr>
            <a:r>
              <a:rPr lang="en-US" sz="3800" dirty="0"/>
              <a:t>Presentation and </a:t>
            </a:r>
            <a:r>
              <a:rPr lang="en-US" sz="3800" b="1" dirty="0">
                <a:solidFill>
                  <a:srgbClr val="FF2D64"/>
                </a:solidFill>
              </a:rPr>
              <a:t>comparative analysis of full inference trees </a:t>
            </a:r>
            <a:r>
              <a:rPr lang="en-US" sz="3800" dirty="0"/>
              <a:t>and other explanatory features of TEIRESIAS</a:t>
            </a:r>
          </a:p>
          <a:p>
            <a:pPr marL="685800" indent="-685800">
              <a:buFont typeface="Arial" panose="020B0604020202020204" pitchFamily="34" charset="0"/>
              <a:buChar char="•"/>
            </a:pPr>
            <a:r>
              <a:rPr lang="en-US" sz="3800" b="1" dirty="0">
                <a:solidFill>
                  <a:srgbClr val="FF2D64"/>
                </a:solidFill>
              </a:rPr>
              <a:t>Canned text </a:t>
            </a:r>
            <a:r>
              <a:rPr lang="en-US" sz="3800" dirty="0"/>
              <a:t>for individual rules; presentation of rules independently of specific consultations</a:t>
            </a:r>
          </a:p>
        </p:txBody>
      </p:sp>
    </p:spTree>
    <p:extLst>
      <p:ext uri="{BB962C8B-B14F-4D97-AF65-F5344CB8AC3E}">
        <p14:creationId xmlns:p14="http://schemas.microsoft.com/office/powerpoint/2010/main" val="36573454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5FD1A9C-30AF-4DCC-AA2E-70B5CC92D6A0}"/>
              </a:ext>
            </a:extLst>
          </p:cNvPr>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37</a:t>
            </a:fld>
            <a:endParaRPr lang="bg-BG">
              <a:solidFill>
                <a:srgbClr val="000000"/>
              </a:solidFill>
            </a:endParaRPr>
          </a:p>
        </p:txBody>
      </p:sp>
      <p:sp>
        <p:nvSpPr>
          <p:cNvPr id="4" name="Text Placeholder 3">
            <a:extLst>
              <a:ext uri="{FF2B5EF4-FFF2-40B4-BE49-F238E27FC236}">
                <a16:creationId xmlns:a16="http://schemas.microsoft.com/office/drawing/2014/main" id="{779CFD84-9E58-45AD-B737-D55D0E2F2E24}"/>
              </a:ext>
            </a:extLst>
          </p:cNvPr>
          <p:cNvSpPr>
            <a:spLocks noGrp="1"/>
          </p:cNvSpPr>
          <p:nvPr>
            <p:ph type="body" sz="quarter" idx="24"/>
          </p:nvPr>
        </p:nvSpPr>
        <p:spPr>
          <a:xfrm>
            <a:off x="1276266" y="1941684"/>
            <a:ext cx="21590490" cy="1870495"/>
          </a:xfrm>
        </p:spPr>
        <p:txBody>
          <a:bodyPr>
            <a:noAutofit/>
          </a:bodyPr>
          <a:lstStyle/>
          <a:p>
            <a:pPr>
              <a:lnSpc>
                <a:spcPct val="107000"/>
              </a:lnSpc>
              <a:spcAft>
                <a:spcPts val="800"/>
              </a:spcAft>
            </a:pPr>
            <a:r>
              <a:rPr lang="en-US" sz="4800" dirty="0">
                <a:ea typeface="Calibri" panose="020F0502020204030204" pitchFamily="34" charset="0"/>
                <a:cs typeface="Times New Roman" panose="02020603050405020304" pitchFamily="18" charset="0"/>
              </a:rPr>
              <a:t>Despite their pioneering significance, problems soon surfaced with rule-based explanations, deeming them largely inadequate ….</a:t>
            </a:r>
            <a:endParaRPr lang="en-CY" sz="4800" dirty="0">
              <a:effectLst/>
              <a:ea typeface="Calibri" panose="020F0502020204030204" pitchFamily="34" charset="0"/>
              <a:cs typeface="Times New Roman" panose="02020603050405020304" pitchFamily="18" charset="0"/>
            </a:endParaRPr>
          </a:p>
        </p:txBody>
      </p:sp>
      <p:sp>
        <p:nvSpPr>
          <p:cNvPr id="3" name="Text Placeholder 1">
            <a:extLst>
              <a:ext uri="{FF2B5EF4-FFF2-40B4-BE49-F238E27FC236}">
                <a16:creationId xmlns:a16="http://schemas.microsoft.com/office/drawing/2014/main" id="{E844DAFE-2399-CBC9-2B1B-0DE2B08EDAF1}"/>
              </a:ext>
            </a:extLst>
          </p:cNvPr>
          <p:cNvSpPr txBox="1">
            <a:spLocks/>
          </p:cNvSpPr>
          <p:nvPr/>
        </p:nvSpPr>
        <p:spPr>
          <a:xfrm>
            <a:off x="1276266" y="3794850"/>
            <a:ext cx="21590490" cy="8650092"/>
          </a:xfrm>
          <a:prstGeom prst="rect">
            <a:avLst/>
          </a:prstGeom>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kern="120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685800" indent="-685800">
              <a:buFont typeface="Wingdings" panose="05000000000000000000" pitchFamily="2" charset="2"/>
              <a:buChar char="q"/>
            </a:pPr>
            <a:endParaRPr lang="en-US" sz="3800" dirty="0"/>
          </a:p>
        </p:txBody>
      </p:sp>
      <p:sp>
        <p:nvSpPr>
          <p:cNvPr id="2" name="TextBox 1">
            <a:extLst>
              <a:ext uri="{FF2B5EF4-FFF2-40B4-BE49-F238E27FC236}">
                <a16:creationId xmlns:a16="http://schemas.microsoft.com/office/drawing/2014/main" id="{0EAA23E2-CC89-1536-DFA3-0A5F96D40641}"/>
              </a:ext>
            </a:extLst>
          </p:cNvPr>
          <p:cNvSpPr txBox="1"/>
          <p:nvPr/>
        </p:nvSpPr>
        <p:spPr>
          <a:xfrm>
            <a:off x="1276266" y="4257207"/>
            <a:ext cx="21590490" cy="6863417"/>
          </a:xfrm>
          <a:prstGeom prst="rect">
            <a:avLst/>
          </a:prstGeom>
          <a:noFill/>
        </p:spPr>
        <p:txBody>
          <a:bodyPr wrap="square" rtlCol="0">
            <a:spAutoFit/>
          </a:bodyPr>
          <a:lstStyle/>
          <a:p>
            <a:pPr marL="571500" indent="-571500">
              <a:buFont typeface="Wingdings" panose="05000000000000000000" pitchFamily="2" charset="2"/>
              <a:buChar char="q"/>
            </a:pPr>
            <a:r>
              <a:rPr lang="en-US" sz="4000" dirty="0">
                <a:solidFill>
                  <a:srgbClr val="0100C8"/>
                </a:solidFill>
                <a:latin typeface="Helvetica Neue"/>
              </a:rPr>
              <a:t>“Explanations” were </a:t>
            </a:r>
            <a:r>
              <a:rPr lang="en-US" sz="4000" b="1" dirty="0">
                <a:solidFill>
                  <a:srgbClr val="FF2D64"/>
                </a:solidFill>
                <a:latin typeface="Helvetica Neue"/>
              </a:rPr>
              <a:t>just rule playbacks </a:t>
            </a:r>
            <a:r>
              <a:rPr lang="en-US" sz="4000" dirty="0">
                <a:solidFill>
                  <a:srgbClr val="0100C8"/>
                </a:solidFill>
                <a:latin typeface="Helvetica Neue"/>
              </a:rPr>
              <a:t>and not meaningful</a:t>
            </a:r>
          </a:p>
          <a:p>
            <a:pPr marL="1485900" lvl="1" indent="-571500">
              <a:buFont typeface="Wingdings" panose="05000000000000000000" pitchFamily="2" charset="2"/>
              <a:buChar char="§"/>
            </a:pPr>
            <a:r>
              <a:rPr lang="en-US" sz="4000" dirty="0">
                <a:solidFill>
                  <a:srgbClr val="0100C8"/>
                </a:solidFill>
                <a:latin typeface="Helvetica Neue"/>
              </a:rPr>
              <a:t>Missing/implicit knowledge</a:t>
            </a:r>
          </a:p>
          <a:p>
            <a:pPr marL="1485900" lvl="1" indent="-571500">
              <a:buFont typeface="Wingdings" panose="05000000000000000000" pitchFamily="2" charset="2"/>
              <a:buChar char="§"/>
            </a:pPr>
            <a:r>
              <a:rPr lang="en-US" sz="4000" dirty="0">
                <a:solidFill>
                  <a:srgbClr val="0100C8"/>
                </a:solidFill>
                <a:latin typeface="Helvetica Neue"/>
              </a:rPr>
              <a:t>No support (causality) or strategic knowledge</a:t>
            </a:r>
          </a:p>
          <a:p>
            <a:pPr marL="571500" indent="-571500">
              <a:buFont typeface="Wingdings" panose="05000000000000000000" pitchFamily="2" charset="2"/>
              <a:buChar char="q"/>
            </a:pPr>
            <a:r>
              <a:rPr lang="en-US" sz="4000" dirty="0">
                <a:solidFill>
                  <a:srgbClr val="0100C8"/>
                </a:solidFill>
                <a:latin typeface="Helvetica Neue"/>
              </a:rPr>
              <a:t>User-tailored explanations subsequently added through a </a:t>
            </a:r>
            <a:r>
              <a:rPr lang="en-US" sz="4000" b="1" dirty="0">
                <a:solidFill>
                  <a:srgbClr val="FF2D64"/>
                </a:solidFill>
                <a:latin typeface="Helvetica Neue"/>
              </a:rPr>
              <a:t>rudimentary user model</a:t>
            </a:r>
          </a:p>
          <a:p>
            <a:pPr marL="1485900" lvl="1" indent="-571500">
              <a:buFont typeface="Wingdings" panose="05000000000000000000" pitchFamily="2" charset="2"/>
              <a:buChar char="§"/>
            </a:pPr>
            <a:r>
              <a:rPr lang="en-US" sz="4000" dirty="0">
                <a:solidFill>
                  <a:srgbClr val="0100C8"/>
                </a:solidFill>
                <a:latin typeface="Helvetica Neue"/>
              </a:rPr>
              <a:t>Complexity, importance of concepts and rule associations</a:t>
            </a:r>
          </a:p>
          <a:p>
            <a:pPr marL="1485900" lvl="1" indent="-571500">
              <a:buFont typeface="Wingdings" panose="05000000000000000000" pitchFamily="2" charset="2"/>
              <a:buChar char="§"/>
            </a:pPr>
            <a:r>
              <a:rPr lang="en-US" sz="4000" dirty="0">
                <a:solidFill>
                  <a:srgbClr val="0100C8"/>
                </a:solidFill>
                <a:latin typeface="Helvetica Neue"/>
              </a:rPr>
              <a:t>User level of knowledge/detail of explanations</a:t>
            </a:r>
          </a:p>
          <a:p>
            <a:pPr lvl="1"/>
            <a:endParaRPr lang="en-US" sz="4000" dirty="0">
              <a:solidFill>
                <a:srgbClr val="0100C8"/>
              </a:solidFill>
              <a:latin typeface="Helvetica Neue"/>
            </a:endParaRPr>
          </a:p>
          <a:p>
            <a:pPr marL="571500" indent="-571500">
              <a:buFont typeface="Wingdings" panose="05000000000000000000" pitchFamily="2" charset="2"/>
              <a:buChar char="q"/>
            </a:pPr>
            <a:r>
              <a:rPr lang="en-US" sz="4000" dirty="0">
                <a:solidFill>
                  <a:srgbClr val="0100C8"/>
                </a:solidFill>
                <a:latin typeface="Helvetica Neue"/>
              </a:rPr>
              <a:t>Adequate explanations to be an </a:t>
            </a:r>
            <a:r>
              <a:rPr lang="en-US" sz="4000" b="1" dirty="0">
                <a:solidFill>
                  <a:srgbClr val="FF2D64"/>
                </a:solidFill>
                <a:latin typeface="Helvetica Neue"/>
              </a:rPr>
              <a:t>inborne feature of the design </a:t>
            </a:r>
            <a:r>
              <a:rPr lang="en-US" sz="4000" dirty="0">
                <a:solidFill>
                  <a:srgbClr val="0100C8"/>
                </a:solidFill>
                <a:latin typeface="Helvetica Neue"/>
              </a:rPr>
              <a:t>of a knowledge-based system from the start and not a subsequent add-on or reengineered into the system</a:t>
            </a:r>
          </a:p>
          <a:p>
            <a:pPr marL="1485900" lvl="1" indent="-571500">
              <a:buFont typeface="Wingdings" panose="05000000000000000000" pitchFamily="2" charset="2"/>
              <a:buChar char="§"/>
            </a:pPr>
            <a:r>
              <a:rPr lang="en-US" sz="4000" dirty="0">
                <a:solidFill>
                  <a:srgbClr val="0100C8"/>
                </a:solidFill>
                <a:latin typeface="Helvetica Neue"/>
              </a:rPr>
              <a:t>Differentiating, explicating and implementing relevant knowledge types (e.g., causality)  </a:t>
            </a:r>
          </a:p>
          <a:p>
            <a:pPr marL="1485900" lvl="1" indent="-571500">
              <a:buFont typeface="Wingdings" panose="05000000000000000000" pitchFamily="2" charset="2"/>
              <a:buChar char="§"/>
            </a:pPr>
            <a:r>
              <a:rPr lang="en-US" sz="4000" dirty="0">
                <a:solidFill>
                  <a:srgbClr val="0100C8"/>
                </a:solidFill>
                <a:latin typeface="Helvetica Neue"/>
              </a:rPr>
              <a:t>Modelling human expertise (factual and reasoning knowledge) – </a:t>
            </a:r>
            <a:r>
              <a:rPr lang="en-US" sz="4000" b="1" dirty="0">
                <a:solidFill>
                  <a:srgbClr val="FF2D64"/>
                </a:solidFill>
                <a:latin typeface="Helvetica Neue"/>
              </a:rPr>
              <a:t>bottleneck</a:t>
            </a:r>
            <a:r>
              <a:rPr lang="en-US" sz="4000" dirty="0">
                <a:solidFill>
                  <a:srgbClr val="0100C8"/>
                </a:solidFill>
                <a:latin typeface="Helvetica Neue"/>
              </a:rPr>
              <a:t>!</a:t>
            </a:r>
            <a:endParaRPr lang="en-CY" sz="4000" dirty="0">
              <a:solidFill>
                <a:srgbClr val="0100C8"/>
              </a:solidFill>
              <a:latin typeface="Helvetica Neue"/>
            </a:endParaRPr>
          </a:p>
        </p:txBody>
      </p:sp>
    </p:spTree>
    <p:extLst>
      <p:ext uri="{BB962C8B-B14F-4D97-AF65-F5344CB8AC3E}">
        <p14:creationId xmlns:p14="http://schemas.microsoft.com/office/powerpoint/2010/main" val="2148573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5FD1A9C-30AF-4DCC-AA2E-70B5CC92D6A0}"/>
              </a:ext>
            </a:extLst>
          </p:cNvPr>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38</a:t>
            </a:fld>
            <a:endParaRPr lang="bg-BG">
              <a:solidFill>
                <a:srgbClr val="000000"/>
              </a:solidFill>
            </a:endParaRPr>
          </a:p>
        </p:txBody>
      </p:sp>
      <p:sp>
        <p:nvSpPr>
          <p:cNvPr id="4" name="Text Placeholder 3">
            <a:extLst>
              <a:ext uri="{FF2B5EF4-FFF2-40B4-BE49-F238E27FC236}">
                <a16:creationId xmlns:a16="http://schemas.microsoft.com/office/drawing/2014/main" id="{779CFD84-9E58-45AD-B737-D55D0E2F2E24}"/>
              </a:ext>
            </a:extLst>
          </p:cNvPr>
          <p:cNvSpPr>
            <a:spLocks noGrp="1"/>
          </p:cNvSpPr>
          <p:nvPr>
            <p:ph type="body" sz="quarter" idx="24"/>
          </p:nvPr>
        </p:nvSpPr>
        <p:spPr>
          <a:xfrm>
            <a:off x="1276266" y="1941684"/>
            <a:ext cx="21590490" cy="1870495"/>
          </a:xfrm>
        </p:spPr>
        <p:txBody>
          <a:bodyPr>
            <a:noAutofit/>
          </a:bodyPr>
          <a:lstStyle/>
          <a:p>
            <a:pPr>
              <a:lnSpc>
                <a:spcPct val="107000"/>
              </a:lnSpc>
              <a:spcAft>
                <a:spcPts val="800"/>
              </a:spcAft>
            </a:pPr>
            <a:r>
              <a:rPr lang="en-US" sz="4800" dirty="0">
                <a:effectLst/>
                <a:ea typeface="Calibri" panose="020F0502020204030204" pitchFamily="34" charset="0"/>
                <a:cs typeface="Times New Roman" panose="02020603050405020304" pitchFamily="18" charset="0"/>
              </a:rPr>
              <a:t>Second-generation, deep knowledge-based systems, offered new, </a:t>
            </a:r>
            <a:r>
              <a:rPr lang="en-US" sz="4800" dirty="0">
                <a:ea typeface="Calibri" panose="020F0502020204030204" pitchFamily="34" charset="0"/>
                <a:cs typeface="Times New Roman" panose="02020603050405020304" pitchFamily="18" charset="0"/>
              </a:rPr>
              <a:t>promising avenues towards more adequate symbolic explanations …</a:t>
            </a:r>
            <a:r>
              <a:rPr lang="en-US" sz="4800" dirty="0">
                <a:effectLst/>
                <a:ea typeface="Calibri" panose="020F0502020204030204" pitchFamily="34" charset="0"/>
                <a:cs typeface="Times New Roman" panose="02020603050405020304" pitchFamily="18" charset="0"/>
              </a:rPr>
              <a:t> </a:t>
            </a:r>
            <a:endParaRPr lang="en-CY" sz="4800" dirty="0">
              <a:effectLst/>
              <a:ea typeface="Calibri" panose="020F0502020204030204" pitchFamily="34" charset="0"/>
              <a:cs typeface="Times New Roman" panose="02020603050405020304" pitchFamily="18" charset="0"/>
            </a:endParaRPr>
          </a:p>
        </p:txBody>
      </p:sp>
      <p:sp>
        <p:nvSpPr>
          <p:cNvPr id="3" name="Text Placeholder 1">
            <a:extLst>
              <a:ext uri="{FF2B5EF4-FFF2-40B4-BE49-F238E27FC236}">
                <a16:creationId xmlns:a16="http://schemas.microsoft.com/office/drawing/2014/main" id="{E844DAFE-2399-CBC9-2B1B-0DE2B08EDAF1}"/>
              </a:ext>
            </a:extLst>
          </p:cNvPr>
          <p:cNvSpPr txBox="1">
            <a:spLocks/>
          </p:cNvSpPr>
          <p:nvPr/>
        </p:nvSpPr>
        <p:spPr>
          <a:xfrm>
            <a:off x="1276266" y="3794850"/>
            <a:ext cx="21590490" cy="8650092"/>
          </a:xfrm>
          <a:prstGeom prst="rect">
            <a:avLst/>
          </a:prstGeom>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kern="120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685800" indent="-685800">
              <a:buFont typeface="Wingdings" panose="05000000000000000000" pitchFamily="2" charset="2"/>
              <a:buChar char="q"/>
            </a:pPr>
            <a:endParaRPr lang="en-US" sz="3800" dirty="0"/>
          </a:p>
        </p:txBody>
      </p:sp>
      <p:sp>
        <p:nvSpPr>
          <p:cNvPr id="5" name="TextBox 4">
            <a:extLst>
              <a:ext uri="{FF2B5EF4-FFF2-40B4-BE49-F238E27FC236}">
                <a16:creationId xmlns:a16="http://schemas.microsoft.com/office/drawing/2014/main" id="{E48581E3-1AD6-046E-7EA8-13EECD9433DD}"/>
              </a:ext>
            </a:extLst>
          </p:cNvPr>
          <p:cNvSpPr txBox="1"/>
          <p:nvPr/>
        </p:nvSpPr>
        <p:spPr>
          <a:xfrm>
            <a:off x="1276266" y="3812179"/>
            <a:ext cx="21590490" cy="9325630"/>
          </a:xfrm>
          <a:prstGeom prst="rect">
            <a:avLst/>
          </a:prstGeom>
          <a:noFill/>
        </p:spPr>
        <p:txBody>
          <a:bodyPr wrap="square" rtlCol="0">
            <a:spAutoFit/>
          </a:bodyPr>
          <a:lstStyle/>
          <a:p>
            <a:pPr marL="571500" indent="-571500">
              <a:buFont typeface="Wingdings" panose="05000000000000000000" pitchFamily="2" charset="2"/>
              <a:buChar char="q"/>
            </a:pPr>
            <a:r>
              <a:rPr lang="en-US" sz="4000" dirty="0">
                <a:solidFill>
                  <a:srgbClr val="0100C8"/>
                </a:solidFill>
                <a:latin typeface="Helvetica Neue"/>
              </a:rPr>
              <a:t>NEOMYCIN explicated important knowledge types utilized in explanations</a:t>
            </a:r>
          </a:p>
          <a:p>
            <a:pPr marL="1485900" lvl="1" indent="-571500">
              <a:buFont typeface="Wingdings" panose="05000000000000000000" pitchFamily="2" charset="2"/>
              <a:buChar char="§"/>
            </a:pPr>
            <a:r>
              <a:rPr lang="en-US" sz="4000" dirty="0">
                <a:solidFill>
                  <a:srgbClr val="0100C8"/>
                </a:solidFill>
                <a:latin typeface="Helvetica Neue"/>
              </a:rPr>
              <a:t>Support knowledge in the form of a </a:t>
            </a:r>
            <a:r>
              <a:rPr lang="en-US" sz="4000" b="1" dirty="0">
                <a:solidFill>
                  <a:srgbClr val="FF2D64"/>
                </a:solidFill>
                <a:latin typeface="Helvetica Neue"/>
              </a:rPr>
              <a:t>causal model</a:t>
            </a:r>
            <a:r>
              <a:rPr lang="en-US" sz="4000" dirty="0">
                <a:solidFill>
                  <a:srgbClr val="0100C8"/>
                </a:solidFill>
                <a:latin typeface="Helvetica Neue"/>
              </a:rPr>
              <a:t>, having a dual purpose</a:t>
            </a:r>
          </a:p>
          <a:p>
            <a:pPr marL="2400300" lvl="2" indent="-571500">
              <a:buFont typeface="Arial" panose="020B0604020202020204" pitchFamily="34" charset="0"/>
              <a:buChar char="•"/>
            </a:pPr>
            <a:r>
              <a:rPr lang="en-US" sz="4000" dirty="0">
                <a:solidFill>
                  <a:srgbClr val="0100C8"/>
                </a:solidFill>
                <a:latin typeface="Helvetica Neue"/>
              </a:rPr>
              <a:t>As an alternative means to solving problems</a:t>
            </a:r>
          </a:p>
          <a:p>
            <a:pPr marL="2400300" lvl="2" indent="-571500">
              <a:buFont typeface="Arial" panose="020B0604020202020204" pitchFamily="34" charset="0"/>
              <a:buChar char="•"/>
            </a:pPr>
            <a:r>
              <a:rPr lang="en-US" sz="4000" dirty="0">
                <a:solidFill>
                  <a:srgbClr val="0100C8"/>
                </a:solidFill>
                <a:latin typeface="Helvetica Neue"/>
              </a:rPr>
              <a:t>For augmenting rule-based explanations with a more detailed/deep justification</a:t>
            </a:r>
          </a:p>
          <a:p>
            <a:pPr marL="1485900" lvl="1" indent="-571500">
              <a:buFont typeface="Wingdings" panose="05000000000000000000" pitchFamily="2" charset="2"/>
              <a:buChar char="§"/>
            </a:pPr>
            <a:r>
              <a:rPr lang="en-US" sz="4000" dirty="0">
                <a:solidFill>
                  <a:srgbClr val="0100C8"/>
                </a:solidFill>
                <a:latin typeface="Helvetica Neue"/>
              </a:rPr>
              <a:t>Strategic knowledge, enabling the provision of </a:t>
            </a:r>
            <a:r>
              <a:rPr lang="en-US" sz="4000" b="1" dirty="0">
                <a:solidFill>
                  <a:srgbClr val="FF2D64"/>
                </a:solidFill>
                <a:latin typeface="Helvetica Neue"/>
              </a:rPr>
              <a:t>strategic explanations</a:t>
            </a:r>
          </a:p>
          <a:p>
            <a:pPr marL="1485900" lvl="1" indent="-571500">
              <a:buFont typeface="Wingdings" panose="05000000000000000000" pitchFamily="2" charset="2"/>
              <a:buChar char="§"/>
            </a:pPr>
            <a:endParaRPr lang="en-US" sz="4000" dirty="0">
              <a:solidFill>
                <a:srgbClr val="0100C8"/>
              </a:solidFill>
              <a:latin typeface="Helvetica Neue"/>
            </a:endParaRPr>
          </a:p>
          <a:p>
            <a:pPr marL="571500" indent="-571500">
              <a:buFont typeface="Wingdings" panose="05000000000000000000" pitchFamily="2" charset="2"/>
              <a:buChar char="q"/>
            </a:pPr>
            <a:r>
              <a:rPr lang="en-US" sz="4000" dirty="0">
                <a:solidFill>
                  <a:srgbClr val="0100C8"/>
                </a:solidFill>
                <a:latin typeface="Helvetica Neue"/>
              </a:rPr>
              <a:t>GUIDON2 was more successful than GUIDON as an ‘intelligent’ tutoring system</a:t>
            </a:r>
          </a:p>
          <a:p>
            <a:endParaRPr lang="en-US" sz="4000" dirty="0">
              <a:solidFill>
                <a:srgbClr val="0100C8"/>
              </a:solidFill>
              <a:latin typeface="Helvetica Neue"/>
            </a:endParaRPr>
          </a:p>
          <a:p>
            <a:pPr marL="571500" indent="-571500">
              <a:buFont typeface="Wingdings" panose="05000000000000000000" pitchFamily="2" charset="2"/>
              <a:buChar char="q"/>
            </a:pPr>
            <a:r>
              <a:rPr lang="en-US" sz="4000" dirty="0">
                <a:solidFill>
                  <a:srgbClr val="0100C8"/>
                </a:solidFill>
                <a:latin typeface="Helvetica Neue"/>
              </a:rPr>
              <a:t>Still </a:t>
            </a:r>
            <a:r>
              <a:rPr lang="en-US" sz="4000" b="1" dirty="0">
                <a:solidFill>
                  <a:srgbClr val="FF2D64"/>
                </a:solidFill>
                <a:latin typeface="Helvetica Neue"/>
              </a:rPr>
              <a:t>many challenges remained</a:t>
            </a:r>
            <a:r>
              <a:rPr lang="en-US" sz="4000" dirty="0">
                <a:solidFill>
                  <a:srgbClr val="0100C8"/>
                </a:solidFill>
                <a:latin typeface="Helvetica Neue"/>
              </a:rPr>
              <a:t>, e.g.,</a:t>
            </a:r>
          </a:p>
          <a:p>
            <a:pPr marL="1485900" lvl="1" indent="-571500">
              <a:buFont typeface="Wingdings" panose="05000000000000000000" pitchFamily="2" charset="2"/>
              <a:buChar char="§"/>
            </a:pPr>
            <a:r>
              <a:rPr lang="en-US" sz="4000" dirty="0">
                <a:solidFill>
                  <a:srgbClr val="0100C8"/>
                </a:solidFill>
                <a:latin typeface="Helvetica Neue"/>
              </a:rPr>
              <a:t>Explaining the rational basis of strategies</a:t>
            </a:r>
          </a:p>
          <a:p>
            <a:pPr marL="1485900" lvl="1" indent="-571500">
              <a:buFont typeface="Wingdings" panose="05000000000000000000" pitchFamily="2" charset="2"/>
              <a:buChar char="§"/>
            </a:pPr>
            <a:r>
              <a:rPr lang="en-US" sz="4000" dirty="0">
                <a:solidFill>
                  <a:srgbClr val="0100C8"/>
                </a:solidFill>
                <a:latin typeface="Helvetica Neue"/>
              </a:rPr>
              <a:t>Revoking choices (including strategic choices) and/or derivations and explaining these</a:t>
            </a:r>
          </a:p>
          <a:p>
            <a:pPr marL="2400300" lvl="2" indent="-571500">
              <a:buFont typeface="Arial" panose="020B0604020202020204" pitchFamily="34" charset="0"/>
              <a:buChar char="•"/>
            </a:pPr>
            <a:r>
              <a:rPr lang="en-US" sz="4000" dirty="0">
                <a:solidFill>
                  <a:srgbClr val="0100C8"/>
                </a:solidFill>
                <a:latin typeface="Helvetica Neue"/>
              </a:rPr>
              <a:t>Inadequacies with reasoning, truth maintenance, non-monotonicity</a:t>
            </a:r>
          </a:p>
          <a:p>
            <a:pPr marL="1485900" lvl="1" indent="-571500">
              <a:buFont typeface="Wingdings" panose="05000000000000000000" pitchFamily="2" charset="2"/>
              <a:buChar char="§"/>
            </a:pPr>
            <a:r>
              <a:rPr lang="en-US" sz="4000" dirty="0">
                <a:solidFill>
                  <a:srgbClr val="0100C8"/>
                </a:solidFill>
                <a:latin typeface="Helvetica Neue"/>
              </a:rPr>
              <a:t>Handling and justifying exceptions</a:t>
            </a:r>
          </a:p>
          <a:p>
            <a:pPr marL="1485900" lvl="1" indent="-571500">
              <a:buFont typeface="Wingdings" panose="05000000000000000000" pitchFamily="2" charset="2"/>
              <a:buChar char="§"/>
            </a:pPr>
            <a:r>
              <a:rPr lang="en-US" sz="4000" dirty="0">
                <a:solidFill>
                  <a:srgbClr val="0100C8"/>
                </a:solidFill>
                <a:latin typeface="Helvetica Neue"/>
              </a:rPr>
              <a:t>User tailoring</a:t>
            </a:r>
          </a:p>
          <a:p>
            <a:endParaRPr lang="en-US" sz="4000" dirty="0">
              <a:solidFill>
                <a:srgbClr val="0100C8"/>
              </a:solidFill>
              <a:latin typeface="Helvetica Neue"/>
            </a:endParaRPr>
          </a:p>
        </p:txBody>
      </p:sp>
    </p:spTree>
    <p:extLst>
      <p:ext uri="{BB962C8B-B14F-4D97-AF65-F5344CB8AC3E}">
        <p14:creationId xmlns:p14="http://schemas.microsoft.com/office/powerpoint/2010/main" val="552845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5FD1A9C-30AF-4DCC-AA2E-70B5CC92D6A0}"/>
              </a:ext>
            </a:extLst>
          </p:cNvPr>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39</a:t>
            </a:fld>
            <a:endParaRPr lang="bg-BG">
              <a:solidFill>
                <a:srgbClr val="000000"/>
              </a:solidFill>
            </a:endParaRPr>
          </a:p>
        </p:txBody>
      </p:sp>
      <p:sp>
        <p:nvSpPr>
          <p:cNvPr id="4" name="Text Placeholder 3">
            <a:extLst>
              <a:ext uri="{FF2B5EF4-FFF2-40B4-BE49-F238E27FC236}">
                <a16:creationId xmlns:a16="http://schemas.microsoft.com/office/drawing/2014/main" id="{779CFD84-9E58-45AD-B737-D55D0E2F2E24}"/>
              </a:ext>
            </a:extLst>
          </p:cNvPr>
          <p:cNvSpPr>
            <a:spLocks noGrp="1"/>
          </p:cNvSpPr>
          <p:nvPr>
            <p:ph type="body" sz="quarter" idx="24"/>
          </p:nvPr>
        </p:nvSpPr>
        <p:spPr>
          <a:xfrm>
            <a:off x="1276266" y="2098192"/>
            <a:ext cx="21590490" cy="966408"/>
          </a:xfrm>
        </p:spPr>
        <p:txBody>
          <a:bodyPr>
            <a:noAutofit/>
          </a:bodyPr>
          <a:lstStyle/>
          <a:p>
            <a:pPr>
              <a:lnSpc>
                <a:spcPct val="107000"/>
              </a:lnSpc>
              <a:spcAft>
                <a:spcPts val="800"/>
              </a:spcAft>
            </a:pPr>
            <a:r>
              <a:rPr lang="en-US" sz="4800" dirty="0">
                <a:ea typeface="Calibri" panose="020F0502020204030204" pitchFamily="34" charset="0"/>
                <a:cs typeface="Times New Roman" panose="02020603050405020304" pitchFamily="18" charset="0"/>
              </a:rPr>
              <a:t>Case-based explanations </a:t>
            </a:r>
            <a:r>
              <a:rPr lang="en-US" sz="4800" dirty="0">
                <a:effectLst/>
                <a:ea typeface="Calibri" panose="020F0502020204030204" pitchFamily="34" charset="0"/>
                <a:cs typeface="Times New Roman" panose="02020603050405020304" pitchFamily="18" charset="0"/>
              </a:rPr>
              <a:t> </a:t>
            </a:r>
            <a:endParaRPr lang="en-CY" sz="4800" dirty="0">
              <a:effectLst/>
              <a:ea typeface="Calibri" panose="020F0502020204030204" pitchFamily="34" charset="0"/>
              <a:cs typeface="Times New Roman" panose="02020603050405020304" pitchFamily="18" charset="0"/>
            </a:endParaRPr>
          </a:p>
        </p:txBody>
      </p:sp>
      <p:sp>
        <p:nvSpPr>
          <p:cNvPr id="3" name="Text Placeholder 1">
            <a:extLst>
              <a:ext uri="{FF2B5EF4-FFF2-40B4-BE49-F238E27FC236}">
                <a16:creationId xmlns:a16="http://schemas.microsoft.com/office/drawing/2014/main" id="{E844DAFE-2399-CBC9-2B1B-0DE2B08EDAF1}"/>
              </a:ext>
            </a:extLst>
          </p:cNvPr>
          <p:cNvSpPr txBox="1">
            <a:spLocks/>
          </p:cNvSpPr>
          <p:nvPr/>
        </p:nvSpPr>
        <p:spPr>
          <a:xfrm>
            <a:off x="1276266" y="3794850"/>
            <a:ext cx="21590490" cy="8650092"/>
          </a:xfrm>
          <a:prstGeom prst="rect">
            <a:avLst/>
          </a:prstGeom>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kern="120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685800" indent="-685800">
              <a:buFont typeface="Wingdings" panose="05000000000000000000" pitchFamily="2" charset="2"/>
              <a:buChar char="q"/>
            </a:pPr>
            <a:endParaRPr lang="en-US" sz="3800" dirty="0"/>
          </a:p>
        </p:txBody>
      </p:sp>
      <p:sp>
        <p:nvSpPr>
          <p:cNvPr id="5" name="TextBox 4">
            <a:extLst>
              <a:ext uri="{FF2B5EF4-FFF2-40B4-BE49-F238E27FC236}">
                <a16:creationId xmlns:a16="http://schemas.microsoft.com/office/drawing/2014/main" id="{E48581E3-1AD6-046E-7EA8-13EECD9433DD}"/>
              </a:ext>
            </a:extLst>
          </p:cNvPr>
          <p:cNvSpPr txBox="1"/>
          <p:nvPr/>
        </p:nvSpPr>
        <p:spPr>
          <a:xfrm>
            <a:off x="1276266" y="3197583"/>
            <a:ext cx="21590490" cy="8710077"/>
          </a:xfrm>
          <a:prstGeom prst="rect">
            <a:avLst/>
          </a:prstGeom>
          <a:noFill/>
        </p:spPr>
        <p:txBody>
          <a:bodyPr wrap="square" rtlCol="0">
            <a:spAutoFit/>
          </a:bodyPr>
          <a:lstStyle/>
          <a:p>
            <a:pPr marL="571500" indent="-571500">
              <a:buFont typeface="Wingdings" panose="05000000000000000000" pitchFamily="2" charset="2"/>
              <a:buChar char="q"/>
            </a:pPr>
            <a:r>
              <a:rPr lang="en-US" sz="4000" b="1" dirty="0">
                <a:solidFill>
                  <a:srgbClr val="FF2D64"/>
                </a:solidFill>
                <a:latin typeface="Helvetica Neue"/>
              </a:rPr>
              <a:t>CBR</a:t>
            </a:r>
            <a:r>
              <a:rPr lang="en-US" sz="4000" dirty="0">
                <a:solidFill>
                  <a:srgbClr val="0100C8"/>
                </a:solidFill>
                <a:latin typeface="Helvetica Neue"/>
              </a:rPr>
              <a:t> offered yet another paradigm to symbolic explanations</a:t>
            </a:r>
          </a:p>
          <a:p>
            <a:pPr marL="571500" indent="-571500">
              <a:buFont typeface="Wingdings" panose="05000000000000000000" pitchFamily="2" charset="2"/>
              <a:buChar char="q"/>
            </a:pPr>
            <a:r>
              <a:rPr lang="en-US" sz="4000" b="1" dirty="0">
                <a:solidFill>
                  <a:srgbClr val="FF2D64"/>
                </a:solidFill>
                <a:latin typeface="Helvetica Neue"/>
              </a:rPr>
              <a:t>Contextualized</a:t>
            </a:r>
            <a:r>
              <a:rPr lang="en-US" sz="4000" dirty="0">
                <a:solidFill>
                  <a:srgbClr val="0100C8"/>
                </a:solidFill>
                <a:latin typeface="Helvetica Neue"/>
              </a:rPr>
              <a:t>, evidence-based explanations</a:t>
            </a:r>
          </a:p>
          <a:p>
            <a:pPr marL="571500" indent="-571500">
              <a:buFont typeface="Wingdings" panose="05000000000000000000" pitchFamily="2" charset="2"/>
              <a:buChar char="q"/>
            </a:pPr>
            <a:r>
              <a:rPr lang="en-US" sz="4000" dirty="0">
                <a:solidFill>
                  <a:srgbClr val="0100C8"/>
                </a:solidFill>
                <a:latin typeface="Helvetica Neue"/>
              </a:rPr>
              <a:t>The similarity between the current case and the retrieved/selected past case needs to be explained</a:t>
            </a:r>
          </a:p>
          <a:p>
            <a:pPr marL="571500" indent="-571500">
              <a:buFont typeface="Wingdings" panose="05000000000000000000" pitchFamily="2" charset="2"/>
              <a:buChar char="q"/>
            </a:pPr>
            <a:r>
              <a:rPr lang="en-US" sz="4000" dirty="0">
                <a:solidFill>
                  <a:srgbClr val="0100C8"/>
                </a:solidFill>
                <a:latin typeface="Helvetica Neue"/>
              </a:rPr>
              <a:t>Where solution adaptation is made, this would also need to be explained</a:t>
            </a:r>
          </a:p>
          <a:p>
            <a:pPr marL="571500" indent="-571500">
              <a:buFont typeface="Wingdings" panose="05000000000000000000" pitchFamily="2" charset="2"/>
              <a:buChar char="q"/>
            </a:pPr>
            <a:r>
              <a:rPr lang="en-US" sz="4000" dirty="0">
                <a:solidFill>
                  <a:srgbClr val="0100C8"/>
                </a:solidFill>
                <a:latin typeface="Helvetica Neue"/>
              </a:rPr>
              <a:t>In many domains the case-based element is the domineering element in decision making, e.g., legal system in Cyprus</a:t>
            </a:r>
          </a:p>
          <a:p>
            <a:pPr marL="1485900" lvl="1" indent="-571500">
              <a:buFont typeface="Wingdings" panose="05000000000000000000" pitchFamily="2" charset="2"/>
              <a:buChar char="§"/>
            </a:pPr>
            <a:r>
              <a:rPr lang="en-US" sz="4000" dirty="0">
                <a:solidFill>
                  <a:srgbClr val="0100C8"/>
                </a:solidFill>
                <a:latin typeface="Helvetica Neue"/>
              </a:rPr>
              <a:t>A past case sets </a:t>
            </a:r>
            <a:r>
              <a:rPr lang="en-US" sz="4000" b="1" dirty="0">
                <a:solidFill>
                  <a:srgbClr val="FF2D64"/>
                </a:solidFill>
                <a:latin typeface="Helvetica Neue"/>
              </a:rPr>
              <a:t>precedence</a:t>
            </a:r>
            <a:r>
              <a:rPr lang="en-US" sz="4000" dirty="0">
                <a:solidFill>
                  <a:srgbClr val="0100C8"/>
                </a:solidFill>
                <a:latin typeface="Helvetica Neue"/>
              </a:rPr>
              <a:t> for future similar cases – fair/consistent handling</a:t>
            </a:r>
          </a:p>
          <a:p>
            <a:pPr marL="1485900" lvl="1" indent="-571500">
              <a:buFont typeface="Wingdings" panose="05000000000000000000" pitchFamily="2" charset="2"/>
              <a:buChar char="§"/>
            </a:pPr>
            <a:r>
              <a:rPr lang="en-US" sz="4000" dirty="0">
                <a:solidFill>
                  <a:srgbClr val="0100C8"/>
                </a:solidFill>
                <a:latin typeface="Helvetica Neue"/>
              </a:rPr>
              <a:t>A decision is justified based on past cases – transparency, trust</a:t>
            </a:r>
          </a:p>
          <a:p>
            <a:pPr marL="571500" indent="-571500">
              <a:buFont typeface="Wingdings" panose="05000000000000000000" pitchFamily="2" charset="2"/>
              <a:buChar char="q"/>
            </a:pPr>
            <a:r>
              <a:rPr lang="en-US" sz="4000" dirty="0">
                <a:solidFill>
                  <a:srgbClr val="0100C8"/>
                </a:solidFill>
                <a:latin typeface="Helvetica Neue"/>
              </a:rPr>
              <a:t>Repeating a successful past solution for a new similar case is sufficient explanation on its own without requiring further justification – </a:t>
            </a:r>
            <a:r>
              <a:rPr lang="en-US" sz="4000" b="1" dirty="0">
                <a:solidFill>
                  <a:srgbClr val="FF2D64"/>
                </a:solidFill>
                <a:latin typeface="Helvetica Neue"/>
              </a:rPr>
              <a:t>It worked for a similar case in the past!</a:t>
            </a:r>
          </a:p>
          <a:p>
            <a:pPr marL="571500" indent="-571500">
              <a:buFont typeface="Wingdings" panose="05000000000000000000" pitchFamily="2" charset="2"/>
              <a:buChar char="q"/>
            </a:pPr>
            <a:r>
              <a:rPr lang="en-US" sz="4000" dirty="0">
                <a:solidFill>
                  <a:srgbClr val="0100C8"/>
                </a:solidFill>
                <a:latin typeface="Helvetica Neue"/>
              </a:rPr>
              <a:t>Listing unsuccessful past cases, similar to the new case, provides further explanation/ justification for not adopting their (erroneous) solution and opting for something different</a:t>
            </a:r>
          </a:p>
          <a:p>
            <a:pPr marL="1485900" lvl="1" indent="-571500">
              <a:buFont typeface="Wingdings" panose="05000000000000000000" pitchFamily="2" charset="2"/>
              <a:buChar char="§"/>
            </a:pPr>
            <a:r>
              <a:rPr lang="en-US" sz="4000" dirty="0">
                <a:solidFill>
                  <a:srgbClr val="0100C8"/>
                </a:solidFill>
                <a:latin typeface="Helvetica Neue"/>
              </a:rPr>
              <a:t>Avoiding past mistakes and reinforcing successes – </a:t>
            </a:r>
            <a:r>
              <a:rPr lang="en-US" sz="4000" b="1" dirty="0">
                <a:solidFill>
                  <a:srgbClr val="FF2D64"/>
                </a:solidFill>
                <a:latin typeface="Helvetica Neue"/>
              </a:rPr>
              <a:t>learning</a:t>
            </a:r>
            <a:r>
              <a:rPr lang="en-US" sz="4000" dirty="0">
                <a:solidFill>
                  <a:srgbClr val="0100C8"/>
                </a:solidFill>
                <a:latin typeface="Helvetica Neue"/>
              </a:rPr>
              <a:t> from them</a:t>
            </a:r>
          </a:p>
        </p:txBody>
      </p:sp>
    </p:spTree>
    <p:extLst>
      <p:ext uri="{BB962C8B-B14F-4D97-AF65-F5344CB8AC3E}">
        <p14:creationId xmlns:p14="http://schemas.microsoft.com/office/powerpoint/2010/main" val="2194915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1000"/>
                                        <p:tgtEl>
                                          <p:spTgt spid="5">
                                            <p:txEl>
                                              <p:pRg st="3" end="3"/>
                                            </p:txEl>
                                          </p:spTgt>
                                        </p:tgtEl>
                                      </p:cBhvr>
                                    </p:animEffect>
                                    <p:anim calcmode="lin" valueType="num">
                                      <p:cBhvr>
                                        <p:cTn id="2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1000"/>
                                        <p:tgtEl>
                                          <p:spTgt spid="5">
                                            <p:txEl>
                                              <p:pRg st="4" end="4"/>
                                            </p:txEl>
                                          </p:spTgt>
                                        </p:tgtEl>
                                      </p:cBhvr>
                                    </p:animEffect>
                                    <p:anim calcmode="lin" valueType="num">
                                      <p:cBhvr>
                                        <p:cTn id="29"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4" end="4"/>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5">
                                            <p:txEl>
                                              <p:pRg st="5" end="5"/>
                                            </p:txEl>
                                          </p:spTgt>
                                        </p:tgtEl>
                                        <p:attrNameLst>
                                          <p:attrName>style.visibility</p:attrName>
                                        </p:attrNameLst>
                                      </p:cBhvr>
                                      <p:to>
                                        <p:strVal val="visible"/>
                                      </p:to>
                                    </p:set>
                                    <p:animEffect transition="in" filter="fade">
                                      <p:cBhvr>
                                        <p:cTn id="33" dur="1000"/>
                                        <p:tgtEl>
                                          <p:spTgt spid="5">
                                            <p:txEl>
                                              <p:pRg st="5" end="5"/>
                                            </p:txEl>
                                          </p:spTgt>
                                        </p:tgtEl>
                                      </p:cBhvr>
                                    </p:animEffect>
                                    <p:anim calcmode="lin" valueType="num">
                                      <p:cBhvr>
                                        <p:cTn id="34"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5">
                                            <p:txEl>
                                              <p:pRg st="5" end="5"/>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5">
                                            <p:txEl>
                                              <p:pRg st="6" end="6"/>
                                            </p:txEl>
                                          </p:spTgt>
                                        </p:tgtEl>
                                        <p:attrNameLst>
                                          <p:attrName>style.visibility</p:attrName>
                                        </p:attrNameLst>
                                      </p:cBhvr>
                                      <p:to>
                                        <p:strVal val="visible"/>
                                      </p:to>
                                    </p:set>
                                    <p:animEffect transition="in" filter="fade">
                                      <p:cBhvr>
                                        <p:cTn id="38" dur="1000"/>
                                        <p:tgtEl>
                                          <p:spTgt spid="5">
                                            <p:txEl>
                                              <p:pRg st="6" end="6"/>
                                            </p:txEl>
                                          </p:spTgt>
                                        </p:tgtEl>
                                      </p:cBhvr>
                                    </p:animEffect>
                                    <p:anim calcmode="lin" valueType="num">
                                      <p:cBhvr>
                                        <p:cTn id="39"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5">
                                            <p:txEl>
                                              <p:pRg st="7" end="7"/>
                                            </p:txEl>
                                          </p:spTgt>
                                        </p:tgtEl>
                                        <p:attrNameLst>
                                          <p:attrName>style.visibility</p:attrName>
                                        </p:attrNameLst>
                                      </p:cBhvr>
                                      <p:to>
                                        <p:strVal val="visible"/>
                                      </p:to>
                                    </p:set>
                                    <p:animEffect transition="in" filter="fade">
                                      <p:cBhvr>
                                        <p:cTn id="45" dur="1000"/>
                                        <p:tgtEl>
                                          <p:spTgt spid="5">
                                            <p:txEl>
                                              <p:pRg st="7" end="7"/>
                                            </p:txEl>
                                          </p:spTgt>
                                        </p:tgtEl>
                                      </p:cBhvr>
                                    </p:animEffect>
                                    <p:anim calcmode="lin" valueType="num">
                                      <p:cBhvr>
                                        <p:cTn id="46"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5">
                                            <p:txEl>
                                              <p:pRg st="8" end="8"/>
                                            </p:txEl>
                                          </p:spTgt>
                                        </p:tgtEl>
                                        <p:attrNameLst>
                                          <p:attrName>style.visibility</p:attrName>
                                        </p:attrNameLst>
                                      </p:cBhvr>
                                      <p:to>
                                        <p:strVal val="visible"/>
                                      </p:to>
                                    </p:set>
                                    <p:animEffect transition="in" filter="fade">
                                      <p:cBhvr>
                                        <p:cTn id="52" dur="1000"/>
                                        <p:tgtEl>
                                          <p:spTgt spid="5">
                                            <p:txEl>
                                              <p:pRg st="8" end="8"/>
                                            </p:txEl>
                                          </p:spTgt>
                                        </p:tgtEl>
                                      </p:cBhvr>
                                    </p:animEffect>
                                    <p:anim calcmode="lin" valueType="num">
                                      <p:cBhvr>
                                        <p:cTn id="53"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54" dur="1000" fill="hold"/>
                                        <p:tgtEl>
                                          <p:spTgt spid="5">
                                            <p:txEl>
                                              <p:pRg st="8" end="8"/>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5">
                                            <p:txEl>
                                              <p:pRg st="9" end="9"/>
                                            </p:txEl>
                                          </p:spTgt>
                                        </p:tgtEl>
                                        <p:attrNameLst>
                                          <p:attrName>style.visibility</p:attrName>
                                        </p:attrNameLst>
                                      </p:cBhvr>
                                      <p:to>
                                        <p:strVal val="visible"/>
                                      </p:to>
                                    </p:set>
                                    <p:animEffect transition="in" filter="fade">
                                      <p:cBhvr>
                                        <p:cTn id="57" dur="1000"/>
                                        <p:tgtEl>
                                          <p:spTgt spid="5">
                                            <p:txEl>
                                              <p:pRg st="9" end="9"/>
                                            </p:txEl>
                                          </p:spTgt>
                                        </p:tgtEl>
                                      </p:cBhvr>
                                    </p:animEffect>
                                    <p:anim calcmode="lin" valueType="num">
                                      <p:cBhvr>
                                        <p:cTn id="58"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59" dur="1000" fill="hold"/>
                                        <p:tgtEl>
                                          <p:spTgt spid="5">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5FD1A9C-30AF-4DCC-AA2E-70B5CC92D6A0}"/>
              </a:ext>
            </a:extLst>
          </p:cNvPr>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4</a:t>
            </a:fld>
            <a:endParaRPr lang="bg-BG">
              <a:solidFill>
                <a:srgbClr val="000000"/>
              </a:solidFill>
            </a:endParaRPr>
          </a:p>
        </p:txBody>
      </p:sp>
      <p:sp>
        <p:nvSpPr>
          <p:cNvPr id="7" name="Text Placeholder 1">
            <a:extLst>
              <a:ext uri="{FF2B5EF4-FFF2-40B4-BE49-F238E27FC236}">
                <a16:creationId xmlns:a16="http://schemas.microsoft.com/office/drawing/2014/main" id="{C883158E-29B5-4A65-8641-5E2BFE2980E3}"/>
              </a:ext>
            </a:extLst>
          </p:cNvPr>
          <p:cNvSpPr txBox="1">
            <a:spLocks/>
          </p:cNvSpPr>
          <p:nvPr/>
        </p:nvSpPr>
        <p:spPr>
          <a:xfrm>
            <a:off x="1029503" y="2384373"/>
            <a:ext cx="21590490" cy="892079"/>
          </a:xfrm>
          <a:prstGeom prst="rect">
            <a:avLst/>
          </a:prstGeom>
          <a:solidFill>
            <a:srgbClr val="0000B0"/>
          </a:solidFill>
        </p:spPr>
        <p:txBody>
          <a:bodyPr lIns="365760" anchor="ctr">
            <a:normAutofit/>
          </a:bodyPr>
          <a:lstStyle>
            <a:lvl1pPr marL="0" indent="0" algn="l" defTabSz="1828800" rtl="0" eaLnBrk="1" latinLnBrk="0" hangingPunct="1">
              <a:lnSpc>
                <a:spcPct val="90000"/>
              </a:lnSpc>
              <a:spcBef>
                <a:spcPts val="2000"/>
              </a:spcBef>
              <a:buFont typeface="Arial" panose="020B0604020202020204" pitchFamily="34" charset="0"/>
              <a:buNone/>
              <a:defRPr sz="3000" b="1" kern="1200" baseline="0">
                <a:solidFill>
                  <a:schemeClr val="bg1"/>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a:t>INTENDED LEARNING OUTCOMES</a:t>
            </a:r>
            <a:endParaRPr lang="en-CY"/>
          </a:p>
        </p:txBody>
      </p:sp>
      <p:sp>
        <p:nvSpPr>
          <p:cNvPr id="8" name="Text Placeholder 1">
            <a:extLst>
              <a:ext uri="{FF2B5EF4-FFF2-40B4-BE49-F238E27FC236}">
                <a16:creationId xmlns:a16="http://schemas.microsoft.com/office/drawing/2014/main" id="{AD173A3F-E783-45B3-BF86-49F7ED5235EC}"/>
              </a:ext>
            </a:extLst>
          </p:cNvPr>
          <p:cNvSpPr>
            <a:spLocks noGrp="1"/>
          </p:cNvSpPr>
          <p:nvPr>
            <p:ph type="body" sz="quarter" idx="22"/>
          </p:nvPr>
        </p:nvSpPr>
        <p:spPr>
          <a:xfrm>
            <a:off x="1093901" y="3669956"/>
            <a:ext cx="21461694" cy="5953729"/>
          </a:xfrm>
        </p:spPr>
        <p:txBody>
          <a:bodyPr/>
          <a:lstStyle/>
          <a:p>
            <a:pPr marL="0" indent="0">
              <a:spcBef>
                <a:spcPts val="0"/>
              </a:spcBef>
              <a:buNone/>
            </a:pPr>
            <a:r>
              <a:rPr lang="en-US" sz="3200" dirty="0"/>
              <a:t>Upon completion of this unit on Artificial Intelligence and explanation, students will be able:</a:t>
            </a:r>
          </a:p>
          <a:p>
            <a:pPr marL="0" indent="0">
              <a:spcBef>
                <a:spcPts val="0"/>
              </a:spcBef>
              <a:buNone/>
            </a:pPr>
            <a:endParaRPr lang="en-US" sz="3200" dirty="0"/>
          </a:p>
          <a:p>
            <a:pPr marL="514350" indent="-514350">
              <a:lnSpc>
                <a:spcPct val="107000"/>
              </a:lnSpc>
              <a:spcBef>
                <a:spcPts val="0"/>
              </a:spcBef>
              <a:spcAft>
                <a:spcPts val="800"/>
              </a:spcAft>
              <a:buFont typeface="+mj-lt"/>
              <a:buAutoNum type="arabicPeriod"/>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3200" dirty="0"/>
              <a:t>To enhance further their understanding (as distilled from the previous course units) of the significance of explanation in relation to AI systems.</a:t>
            </a:r>
          </a:p>
          <a:p>
            <a:pPr marL="514350" indent="-514350">
              <a:lnSpc>
                <a:spcPct val="107000"/>
              </a:lnSpc>
              <a:spcBef>
                <a:spcPts val="0"/>
              </a:spcBef>
              <a:spcAft>
                <a:spcPts val="800"/>
              </a:spcAft>
              <a:buFont typeface="+mj-lt"/>
              <a:buAutoNum type="arabicPeriod"/>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3200" dirty="0"/>
              <a:t>To discuss C.S. Peirce’s and P. Thagard’s general theories of explanation that have influenced the AI field, and the role of causality in the production of explanations.</a:t>
            </a:r>
          </a:p>
          <a:p>
            <a:pPr marL="514350" indent="-514350">
              <a:lnSpc>
                <a:spcPct val="107000"/>
              </a:lnSpc>
              <a:spcBef>
                <a:spcPts val="0"/>
              </a:spcBef>
              <a:spcAft>
                <a:spcPts val="800"/>
              </a:spcAft>
              <a:buFont typeface="+mj-lt"/>
              <a:buAutoNum type="arabicPeriod"/>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3200" dirty="0"/>
              <a:t>To trace the history of explanations in symbolic AI, pointing out key milestones (rule-based explanations, strategic explanations, user-tailored explanations, case-based explanations).</a:t>
            </a:r>
          </a:p>
          <a:p>
            <a:pPr marL="514350" indent="-514350">
              <a:lnSpc>
                <a:spcPct val="107000"/>
              </a:lnSpc>
              <a:spcBef>
                <a:spcPts val="0"/>
              </a:spcBef>
              <a:spcAft>
                <a:spcPts val="800"/>
              </a:spcAft>
              <a:buFont typeface="+mj-lt"/>
              <a:buAutoNum type="arabicPeriod"/>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3200" dirty="0"/>
              <a:t>To outline the recent resurgence of interest in explanation, in relation to connectionist AI, and the establishment of the research field referred to as XAI (eXplainable AI) aiming to ‘open’ the black box.</a:t>
            </a:r>
          </a:p>
          <a:p>
            <a:pPr marL="514350" indent="-514350">
              <a:lnSpc>
                <a:spcPct val="107000"/>
              </a:lnSpc>
              <a:spcBef>
                <a:spcPts val="0"/>
              </a:spcBef>
              <a:spcAft>
                <a:spcPts val="800"/>
              </a:spcAft>
              <a:buFont typeface="+mj-lt"/>
              <a:buAutoNum type="arabicPeriod"/>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CY"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3200" dirty="0"/>
          </a:p>
          <a:p>
            <a:endParaRPr lang="en-US" sz="3200" dirty="0"/>
          </a:p>
          <a:p>
            <a:endParaRPr lang="en-US" sz="3200" dirty="0"/>
          </a:p>
        </p:txBody>
      </p:sp>
    </p:spTree>
    <p:extLst>
      <p:ext uri="{BB962C8B-B14F-4D97-AF65-F5344CB8AC3E}">
        <p14:creationId xmlns:p14="http://schemas.microsoft.com/office/powerpoint/2010/main" val="30651204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1053278" y="5380348"/>
            <a:ext cx="22277443" cy="2416757"/>
          </a:xfrm>
        </p:spPr>
        <p:txBody>
          <a:bodyPr/>
          <a:lstStyle/>
          <a:p>
            <a:r>
              <a:rPr lang="en-US" sz="6000" dirty="0"/>
              <a:t>The resurgence of interest in explanation in connectionist AI – </a:t>
            </a:r>
            <a:r>
              <a:rPr lang="en-US" sz="4400" dirty="0"/>
              <a:t>opening the ‘black box’ and the creation of the acronym XAI (eXplainable AI)</a:t>
            </a:r>
          </a:p>
        </p:txBody>
      </p:sp>
    </p:spTree>
    <p:extLst>
      <p:ext uri="{BB962C8B-B14F-4D97-AF65-F5344CB8AC3E}">
        <p14:creationId xmlns:p14="http://schemas.microsoft.com/office/powerpoint/2010/main" val="33671214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5FD1A9C-30AF-4DCC-AA2E-70B5CC92D6A0}"/>
              </a:ext>
            </a:extLst>
          </p:cNvPr>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41</a:t>
            </a:fld>
            <a:endParaRPr lang="bg-BG">
              <a:solidFill>
                <a:srgbClr val="000000"/>
              </a:solidFill>
            </a:endParaRPr>
          </a:p>
        </p:txBody>
      </p:sp>
      <p:sp>
        <p:nvSpPr>
          <p:cNvPr id="4" name="Text Placeholder 3">
            <a:extLst>
              <a:ext uri="{FF2B5EF4-FFF2-40B4-BE49-F238E27FC236}">
                <a16:creationId xmlns:a16="http://schemas.microsoft.com/office/drawing/2014/main" id="{779CFD84-9E58-45AD-B737-D55D0E2F2E24}"/>
              </a:ext>
            </a:extLst>
          </p:cNvPr>
          <p:cNvSpPr>
            <a:spLocks noGrp="1"/>
          </p:cNvSpPr>
          <p:nvPr>
            <p:ph type="body" sz="quarter" idx="24"/>
          </p:nvPr>
        </p:nvSpPr>
        <p:spPr>
          <a:xfrm>
            <a:off x="1396754" y="3064600"/>
            <a:ext cx="21470001" cy="3523119"/>
          </a:xfrm>
        </p:spPr>
        <p:txBody>
          <a:bodyPr>
            <a:noAutofit/>
          </a:bodyPr>
          <a:lstStyle/>
          <a:p>
            <a:pPr>
              <a:lnSpc>
                <a:spcPct val="107000"/>
              </a:lnSpc>
              <a:spcAft>
                <a:spcPts val="800"/>
              </a:spcAft>
            </a:pPr>
            <a:r>
              <a:rPr lang="en-US" sz="4800" dirty="0">
                <a:ea typeface="Calibri" panose="020F0502020204030204" pitchFamily="34" charset="0"/>
                <a:cs typeface="Times New Roman" panose="02020603050405020304" pitchFamily="18" charset="0"/>
              </a:rPr>
              <a:t>The knowledge acquisition bottleneck of symbolic AI systems, coupled with the performance success of Machine Learning and more recently Deep Neural Networks triggered interest in data-driven approaches. </a:t>
            </a:r>
            <a:r>
              <a:rPr lang="en-US" sz="4800" dirty="0">
                <a:effectLst/>
                <a:ea typeface="Calibri" panose="020F0502020204030204" pitchFamily="34" charset="0"/>
                <a:cs typeface="Times New Roman" panose="02020603050405020304" pitchFamily="18" charset="0"/>
              </a:rPr>
              <a:t> </a:t>
            </a:r>
            <a:endParaRPr lang="en-CY" sz="4800" dirty="0">
              <a:effectLst/>
              <a:ea typeface="Calibri" panose="020F0502020204030204" pitchFamily="34" charset="0"/>
              <a:cs typeface="Times New Roman" panose="02020603050405020304" pitchFamily="18" charset="0"/>
            </a:endParaRPr>
          </a:p>
        </p:txBody>
      </p:sp>
      <p:sp>
        <p:nvSpPr>
          <p:cNvPr id="3" name="Text Placeholder 1">
            <a:extLst>
              <a:ext uri="{FF2B5EF4-FFF2-40B4-BE49-F238E27FC236}">
                <a16:creationId xmlns:a16="http://schemas.microsoft.com/office/drawing/2014/main" id="{E844DAFE-2399-CBC9-2B1B-0DE2B08EDAF1}"/>
              </a:ext>
            </a:extLst>
          </p:cNvPr>
          <p:cNvSpPr txBox="1">
            <a:spLocks/>
          </p:cNvSpPr>
          <p:nvPr/>
        </p:nvSpPr>
        <p:spPr>
          <a:xfrm>
            <a:off x="1276266" y="3794850"/>
            <a:ext cx="21590490" cy="8650092"/>
          </a:xfrm>
          <a:prstGeom prst="rect">
            <a:avLst/>
          </a:prstGeom>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kern="120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685800" indent="-685800">
              <a:buFont typeface="Wingdings" panose="05000000000000000000" pitchFamily="2" charset="2"/>
              <a:buChar char="q"/>
            </a:pPr>
            <a:endParaRPr lang="en-US" sz="3800" dirty="0"/>
          </a:p>
        </p:txBody>
      </p:sp>
      <p:sp>
        <p:nvSpPr>
          <p:cNvPr id="2" name="Text Placeholder 3">
            <a:extLst>
              <a:ext uri="{FF2B5EF4-FFF2-40B4-BE49-F238E27FC236}">
                <a16:creationId xmlns:a16="http://schemas.microsoft.com/office/drawing/2014/main" id="{8573C442-228D-0821-6008-28B4D6C8AFE8}"/>
              </a:ext>
            </a:extLst>
          </p:cNvPr>
          <p:cNvSpPr txBox="1">
            <a:spLocks/>
          </p:cNvSpPr>
          <p:nvPr/>
        </p:nvSpPr>
        <p:spPr>
          <a:xfrm>
            <a:off x="1396755" y="7385425"/>
            <a:ext cx="21590490" cy="3523119"/>
          </a:xfrm>
          <a:prstGeom prst="rect">
            <a:avLst/>
          </a:prstGeom>
          <a:solidFill>
            <a:srgbClr val="0000B0"/>
          </a:solidFill>
        </p:spPr>
        <p:txBody>
          <a:bodyPr lIns="365760" anchor="ctr">
            <a:noAutofit/>
          </a:bodyPr>
          <a:lstStyle>
            <a:lvl1pPr marL="0" indent="0" algn="l" defTabSz="1828800" rtl="0" eaLnBrk="1" latinLnBrk="0" hangingPunct="1">
              <a:lnSpc>
                <a:spcPct val="90000"/>
              </a:lnSpc>
              <a:spcBef>
                <a:spcPts val="2000"/>
              </a:spcBef>
              <a:buFont typeface="Arial" panose="020B0604020202020204" pitchFamily="34" charset="0"/>
              <a:buNone/>
              <a:defRPr sz="3000" b="1" kern="1200" baseline="0">
                <a:solidFill>
                  <a:schemeClr val="bg1"/>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07000"/>
              </a:lnSpc>
              <a:spcAft>
                <a:spcPts val="800"/>
              </a:spcAft>
            </a:pPr>
            <a:r>
              <a:rPr lang="en-US" sz="4800" dirty="0">
                <a:ea typeface="Calibri" panose="020F0502020204030204" pitchFamily="34" charset="0"/>
                <a:cs typeface="Times New Roman" panose="02020603050405020304" pitchFamily="18" charset="0"/>
              </a:rPr>
              <a:t>But a new challenge emerged … making the resulting, highly-performing “black boxes”, interpretable and explainable!   </a:t>
            </a:r>
            <a:endParaRPr lang="en-CY" sz="48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56401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5FD1A9C-30AF-4DCC-AA2E-70B5CC92D6A0}"/>
              </a:ext>
            </a:extLst>
          </p:cNvPr>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42</a:t>
            </a:fld>
            <a:endParaRPr lang="bg-BG">
              <a:solidFill>
                <a:srgbClr val="000000"/>
              </a:solidFill>
            </a:endParaRPr>
          </a:p>
        </p:txBody>
      </p:sp>
      <p:sp>
        <p:nvSpPr>
          <p:cNvPr id="4" name="Text Placeholder 3">
            <a:extLst>
              <a:ext uri="{FF2B5EF4-FFF2-40B4-BE49-F238E27FC236}">
                <a16:creationId xmlns:a16="http://schemas.microsoft.com/office/drawing/2014/main" id="{779CFD84-9E58-45AD-B737-D55D0E2F2E24}"/>
              </a:ext>
            </a:extLst>
          </p:cNvPr>
          <p:cNvSpPr>
            <a:spLocks noGrp="1"/>
          </p:cNvSpPr>
          <p:nvPr>
            <p:ph type="body" sz="quarter" idx="24"/>
          </p:nvPr>
        </p:nvSpPr>
        <p:spPr>
          <a:xfrm>
            <a:off x="1276266" y="5096440"/>
            <a:ext cx="21470001" cy="3523119"/>
          </a:xfrm>
        </p:spPr>
        <p:txBody>
          <a:bodyPr>
            <a:noAutofit/>
          </a:bodyPr>
          <a:lstStyle/>
          <a:p>
            <a:pPr>
              <a:lnSpc>
                <a:spcPct val="107000"/>
              </a:lnSpc>
              <a:spcAft>
                <a:spcPts val="800"/>
              </a:spcAft>
            </a:pPr>
            <a:r>
              <a:rPr lang="en-US" sz="4800" dirty="0">
                <a:ea typeface="Calibri" panose="020F0502020204030204" pitchFamily="34" charset="0"/>
                <a:cs typeface="Times New Roman" panose="02020603050405020304" pitchFamily="18" charset="0"/>
              </a:rPr>
              <a:t>Not all ML approaches result in ‘black boxes’; e.g., decision trees are not, and symbolic rules can result from each branch from root to leaf of such trees; hence a decision tree can be flattened into a set of if-then rules.</a:t>
            </a:r>
            <a:endParaRPr lang="en-CY" sz="4800" dirty="0">
              <a:effectLst/>
              <a:ea typeface="Calibri" panose="020F0502020204030204" pitchFamily="34" charset="0"/>
              <a:cs typeface="Times New Roman" panose="02020603050405020304" pitchFamily="18" charset="0"/>
            </a:endParaRPr>
          </a:p>
        </p:txBody>
      </p:sp>
      <p:sp>
        <p:nvSpPr>
          <p:cNvPr id="3" name="Text Placeholder 1">
            <a:extLst>
              <a:ext uri="{FF2B5EF4-FFF2-40B4-BE49-F238E27FC236}">
                <a16:creationId xmlns:a16="http://schemas.microsoft.com/office/drawing/2014/main" id="{E844DAFE-2399-CBC9-2B1B-0DE2B08EDAF1}"/>
              </a:ext>
            </a:extLst>
          </p:cNvPr>
          <p:cNvSpPr txBox="1">
            <a:spLocks/>
          </p:cNvSpPr>
          <p:nvPr/>
        </p:nvSpPr>
        <p:spPr>
          <a:xfrm>
            <a:off x="1276266" y="3794850"/>
            <a:ext cx="21590490" cy="8650092"/>
          </a:xfrm>
          <a:prstGeom prst="rect">
            <a:avLst/>
          </a:prstGeom>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kern="120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685800" indent="-685800">
              <a:buFont typeface="Wingdings" panose="05000000000000000000" pitchFamily="2" charset="2"/>
              <a:buChar char="q"/>
            </a:pPr>
            <a:endParaRPr lang="en-US" sz="3800" dirty="0"/>
          </a:p>
        </p:txBody>
      </p:sp>
    </p:spTree>
    <p:extLst>
      <p:ext uri="{BB962C8B-B14F-4D97-AF65-F5344CB8AC3E}">
        <p14:creationId xmlns:p14="http://schemas.microsoft.com/office/powerpoint/2010/main" val="7026830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5FD1A9C-30AF-4DCC-AA2E-70B5CC92D6A0}"/>
              </a:ext>
            </a:extLst>
          </p:cNvPr>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43</a:t>
            </a:fld>
            <a:endParaRPr lang="bg-BG">
              <a:solidFill>
                <a:srgbClr val="000000"/>
              </a:solidFill>
            </a:endParaRPr>
          </a:p>
        </p:txBody>
      </p:sp>
      <p:sp>
        <p:nvSpPr>
          <p:cNvPr id="4" name="Text Placeholder 3">
            <a:extLst>
              <a:ext uri="{FF2B5EF4-FFF2-40B4-BE49-F238E27FC236}">
                <a16:creationId xmlns:a16="http://schemas.microsoft.com/office/drawing/2014/main" id="{779CFD84-9E58-45AD-B737-D55D0E2F2E24}"/>
              </a:ext>
            </a:extLst>
          </p:cNvPr>
          <p:cNvSpPr>
            <a:spLocks noGrp="1"/>
          </p:cNvSpPr>
          <p:nvPr>
            <p:ph type="body" sz="quarter" idx="24"/>
          </p:nvPr>
        </p:nvSpPr>
        <p:spPr>
          <a:xfrm>
            <a:off x="1276266" y="2912642"/>
            <a:ext cx="21590490" cy="966408"/>
          </a:xfrm>
        </p:spPr>
        <p:txBody>
          <a:bodyPr>
            <a:noAutofit/>
          </a:bodyPr>
          <a:lstStyle/>
          <a:p>
            <a:pPr>
              <a:lnSpc>
                <a:spcPct val="107000"/>
              </a:lnSpc>
              <a:spcAft>
                <a:spcPts val="800"/>
              </a:spcAft>
            </a:pPr>
            <a:r>
              <a:rPr lang="en-US" sz="4800" dirty="0">
                <a:ea typeface="Calibri" panose="020F0502020204030204" pitchFamily="34" charset="0"/>
                <a:cs typeface="Times New Roman" panose="02020603050405020304" pitchFamily="18" charset="0"/>
              </a:rPr>
              <a:t>Some survey papers on the topic of eXplainable AI (XAI) …. </a:t>
            </a:r>
            <a:r>
              <a:rPr lang="en-US" sz="4800" dirty="0">
                <a:effectLst/>
                <a:ea typeface="Calibri" panose="020F0502020204030204" pitchFamily="34" charset="0"/>
                <a:cs typeface="Times New Roman" panose="02020603050405020304" pitchFamily="18" charset="0"/>
              </a:rPr>
              <a:t> </a:t>
            </a:r>
            <a:endParaRPr lang="en-CY" sz="4800" dirty="0">
              <a:effectLst/>
              <a:ea typeface="Calibri" panose="020F0502020204030204" pitchFamily="34" charset="0"/>
              <a:cs typeface="Times New Roman" panose="02020603050405020304" pitchFamily="18" charset="0"/>
            </a:endParaRPr>
          </a:p>
        </p:txBody>
      </p:sp>
      <p:sp>
        <p:nvSpPr>
          <p:cNvPr id="3" name="Text Placeholder 1">
            <a:extLst>
              <a:ext uri="{FF2B5EF4-FFF2-40B4-BE49-F238E27FC236}">
                <a16:creationId xmlns:a16="http://schemas.microsoft.com/office/drawing/2014/main" id="{E844DAFE-2399-CBC9-2B1B-0DE2B08EDAF1}"/>
              </a:ext>
            </a:extLst>
          </p:cNvPr>
          <p:cNvSpPr txBox="1">
            <a:spLocks/>
          </p:cNvSpPr>
          <p:nvPr/>
        </p:nvSpPr>
        <p:spPr>
          <a:xfrm>
            <a:off x="1276266" y="3794850"/>
            <a:ext cx="21590490" cy="8650092"/>
          </a:xfrm>
          <a:prstGeom prst="rect">
            <a:avLst/>
          </a:prstGeom>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kern="120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685800" indent="-685800">
              <a:buFont typeface="Wingdings" panose="05000000000000000000" pitchFamily="2" charset="2"/>
              <a:buChar char="q"/>
            </a:pPr>
            <a:endParaRPr lang="en-US" sz="3800" dirty="0"/>
          </a:p>
        </p:txBody>
      </p:sp>
      <p:sp>
        <p:nvSpPr>
          <p:cNvPr id="8" name="TextBox 7">
            <a:extLst>
              <a:ext uri="{FF2B5EF4-FFF2-40B4-BE49-F238E27FC236}">
                <a16:creationId xmlns:a16="http://schemas.microsoft.com/office/drawing/2014/main" id="{9C55E569-3B18-2F52-8142-143365917436}"/>
              </a:ext>
            </a:extLst>
          </p:cNvPr>
          <p:cNvSpPr txBox="1"/>
          <p:nvPr/>
        </p:nvSpPr>
        <p:spPr>
          <a:xfrm>
            <a:off x="1276266" y="4508319"/>
            <a:ext cx="21590490" cy="5692136"/>
          </a:xfrm>
          <a:prstGeom prst="rect">
            <a:avLst/>
          </a:prstGeom>
          <a:noFill/>
        </p:spPr>
        <p:txBody>
          <a:bodyPr wrap="square">
            <a:spAutoFit/>
          </a:bodyPr>
          <a:lstStyle/>
          <a:p>
            <a:pPr marL="571500" indent="-571500">
              <a:lnSpc>
                <a:spcPct val="107000"/>
              </a:lnSpc>
              <a:spcAft>
                <a:spcPts val="800"/>
              </a:spcAft>
              <a:buFont typeface="Wingdings" panose="05000000000000000000" pitchFamily="2" charset="2"/>
              <a:buChar char="q"/>
            </a:pPr>
            <a:r>
              <a:rPr lang="en-US" dirty="0">
                <a:solidFill>
                  <a:srgbClr val="0100C8"/>
                </a:solidFill>
                <a:effectLst/>
                <a:latin typeface="Helvetica Neue"/>
                <a:ea typeface="Calibri" panose="020F0502020204030204" pitchFamily="34" charset="0"/>
                <a:cs typeface="Times New Roman" panose="02020603050405020304" pitchFamily="18" charset="0"/>
              </a:rPr>
              <a:t>M-Y Kim et. al., A multi-component framework for the analysis and design of explainable AI (</a:t>
            </a:r>
            <a:r>
              <a:rPr lang="en-US" dirty="0">
                <a:solidFill>
                  <a:srgbClr val="0100C8"/>
                </a:solidFill>
                <a:effectLst/>
                <a:latin typeface="Helvetica Neue"/>
                <a:ea typeface="Calibri" panose="020F0502020204030204" pitchFamily="34" charset="0"/>
                <a:cs typeface="Times New Roman" panose="02020603050405020304" pitchFamily="18" charset="0"/>
                <a:hlinkClick r:id="rId2"/>
              </a:rPr>
              <a:t>https://www.mdpi.com/2504-4990/3/4/45</a:t>
            </a:r>
            <a:r>
              <a:rPr lang="en-US" dirty="0">
                <a:solidFill>
                  <a:srgbClr val="0100C8"/>
                </a:solidFill>
                <a:effectLst/>
                <a:latin typeface="Helvetica Neue"/>
                <a:ea typeface="Calibri" panose="020F0502020204030204" pitchFamily="34" charset="0"/>
                <a:cs typeface="Times New Roman" panose="02020603050405020304" pitchFamily="18" charset="0"/>
              </a:rPr>
              <a:t>)</a:t>
            </a:r>
          </a:p>
          <a:p>
            <a:pPr marL="571500" indent="-571500">
              <a:lnSpc>
                <a:spcPct val="107000"/>
              </a:lnSpc>
              <a:spcAft>
                <a:spcPts val="800"/>
              </a:spcAft>
              <a:buFont typeface="Wingdings" panose="05000000000000000000" pitchFamily="2" charset="2"/>
              <a:buChar char="q"/>
            </a:pPr>
            <a:r>
              <a:rPr lang="en-US" dirty="0">
                <a:solidFill>
                  <a:srgbClr val="0100C8"/>
                </a:solidFill>
                <a:latin typeface="Helvetica Neue"/>
                <a:ea typeface="Calibri" panose="020F0502020204030204" pitchFamily="34" charset="0"/>
                <a:cs typeface="Times New Roman" panose="02020603050405020304" pitchFamily="18" charset="0"/>
              </a:rPr>
              <a:t>G. Vilone and L. Longo, Classification of explainable AI methods through their output formats (</a:t>
            </a:r>
            <a:r>
              <a:rPr lang="en-US" dirty="0">
                <a:solidFill>
                  <a:srgbClr val="0100C8"/>
                </a:solidFill>
                <a:latin typeface="Helvetica Neue"/>
                <a:ea typeface="Calibri" panose="020F0502020204030204" pitchFamily="34" charset="0"/>
                <a:cs typeface="Times New Roman" panose="02020603050405020304" pitchFamily="18" charset="0"/>
                <a:hlinkClick r:id="rId3"/>
              </a:rPr>
              <a:t>https://www.mdpi.com/2504-4990/3/3/32</a:t>
            </a:r>
            <a:r>
              <a:rPr lang="en-US" dirty="0">
                <a:solidFill>
                  <a:srgbClr val="0100C8"/>
                </a:solidFill>
                <a:latin typeface="Helvetica Neue"/>
                <a:ea typeface="Calibri" panose="020F0502020204030204" pitchFamily="34" charset="0"/>
                <a:cs typeface="Times New Roman" panose="02020603050405020304" pitchFamily="18" charset="0"/>
              </a:rPr>
              <a:t>)</a:t>
            </a:r>
          </a:p>
          <a:p>
            <a:pPr marL="571500" indent="-571500">
              <a:lnSpc>
                <a:spcPct val="107000"/>
              </a:lnSpc>
              <a:spcAft>
                <a:spcPts val="800"/>
              </a:spcAft>
              <a:buFont typeface="Wingdings" panose="05000000000000000000" pitchFamily="2" charset="2"/>
              <a:buChar char="q"/>
            </a:pPr>
            <a:r>
              <a:rPr lang="en-US" dirty="0">
                <a:solidFill>
                  <a:srgbClr val="0100C8"/>
                </a:solidFill>
                <a:latin typeface="Helvetica Neue"/>
                <a:ea typeface="Calibri" panose="020F0502020204030204" pitchFamily="34" charset="0"/>
                <a:cs typeface="Times New Roman" panose="02020603050405020304" pitchFamily="18" charset="0"/>
              </a:rPr>
              <a:t>A.B. Arrieta et. al., Explainable AI (XAI): Concepts, taxonomies, opportunities and challenges toward responsible AI (</a:t>
            </a:r>
            <a:r>
              <a:rPr lang="en-US" dirty="0">
                <a:solidFill>
                  <a:srgbClr val="0100C8"/>
                </a:solidFill>
                <a:latin typeface="Helvetica Neue"/>
                <a:ea typeface="Calibri" panose="020F0502020204030204" pitchFamily="34" charset="0"/>
                <a:cs typeface="Times New Roman" panose="02020603050405020304" pitchFamily="18" charset="0"/>
                <a:hlinkClick r:id="rId4"/>
              </a:rPr>
              <a:t>https://www.sciencedirect.com/science/article/abs/pii/S1566253519308103</a:t>
            </a:r>
            <a:r>
              <a:rPr lang="en-US" dirty="0">
                <a:solidFill>
                  <a:srgbClr val="0100C8"/>
                </a:solidFill>
                <a:latin typeface="Helvetica Neue"/>
                <a:ea typeface="Calibri" panose="020F0502020204030204" pitchFamily="34" charset="0"/>
                <a:cs typeface="Times New Roman" panose="02020603050405020304" pitchFamily="18" charset="0"/>
              </a:rPr>
              <a:t>)</a:t>
            </a:r>
          </a:p>
          <a:p>
            <a:pPr marL="571500" indent="-571500">
              <a:lnSpc>
                <a:spcPct val="107000"/>
              </a:lnSpc>
              <a:spcAft>
                <a:spcPts val="800"/>
              </a:spcAft>
              <a:buFont typeface="Wingdings" panose="05000000000000000000" pitchFamily="2" charset="2"/>
              <a:buChar char="q"/>
            </a:pPr>
            <a:r>
              <a:rPr lang="en-US" dirty="0">
                <a:solidFill>
                  <a:srgbClr val="0100C8"/>
                </a:solidFill>
                <a:latin typeface="Helvetica Neue"/>
                <a:ea typeface="Calibri" panose="020F0502020204030204" pitchFamily="34" charset="0"/>
                <a:cs typeface="Times New Roman" panose="02020603050405020304" pitchFamily="18" charset="0"/>
              </a:rPr>
              <a:t>R. Guidotti et. al., A survey of methods for explaining black box models (</a:t>
            </a:r>
            <a:r>
              <a:rPr lang="en-US" dirty="0">
                <a:solidFill>
                  <a:srgbClr val="0100C8"/>
                </a:solidFill>
                <a:latin typeface="Helvetica Neue"/>
                <a:ea typeface="Calibri" panose="020F0502020204030204" pitchFamily="34" charset="0"/>
                <a:cs typeface="Times New Roman" panose="02020603050405020304" pitchFamily="18" charset="0"/>
                <a:hlinkClick r:id="rId5"/>
              </a:rPr>
              <a:t>https://www.researchgate.net/publication/322976218_A_Survey_of_Methods_for_Explaining_Black_Box_Models</a:t>
            </a:r>
            <a:r>
              <a:rPr lang="en-US" dirty="0">
                <a:solidFill>
                  <a:srgbClr val="0100C8"/>
                </a:solidFill>
                <a:latin typeface="Helvetica Neue"/>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7071272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5FD1A9C-30AF-4DCC-AA2E-70B5CC92D6A0}"/>
              </a:ext>
            </a:extLst>
          </p:cNvPr>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44</a:t>
            </a:fld>
            <a:endParaRPr lang="bg-BG">
              <a:solidFill>
                <a:srgbClr val="000000"/>
              </a:solidFill>
            </a:endParaRPr>
          </a:p>
        </p:txBody>
      </p:sp>
      <p:sp>
        <p:nvSpPr>
          <p:cNvPr id="4" name="Text Placeholder 3">
            <a:extLst>
              <a:ext uri="{FF2B5EF4-FFF2-40B4-BE49-F238E27FC236}">
                <a16:creationId xmlns:a16="http://schemas.microsoft.com/office/drawing/2014/main" id="{779CFD84-9E58-45AD-B737-D55D0E2F2E24}"/>
              </a:ext>
            </a:extLst>
          </p:cNvPr>
          <p:cNvSpPr>
            <a:spLocks noGrp="1"/>
          </p:cNvSpPr>
          <p:nvPr>
            <p:ph type="body" sz="quarter" idx="24"/>
          </p:nvPr>
        </p:nvSpPr>
        <p:spPr>
          <a:xfrm>
            <a:off x="1276266" y="2912642"/>
            <a:ext cx="21590490" cy="966408"/>
          </a:xfrm>
        </p:spPr>
        <p:txBody>
          <a:bodyPr>
            <a:noAutofit/>
          </a:bodyPr>
          <a:lstStyle/>
          <a:p>
            <a:pPr>
              <a:lnSpc>
                <a:spcPct val="107000"/>
              </a:lnSpc>
              <a:spcAft>
                <a:spcPts val="800"/>
              </a:spcAft>
            </a:pPr>
            <a:r>
              <a:rPr lang="en-US" sz="4800" dirty="0">
                <a:ea typeface="Calibri" panose="020F0502020204030204" pitchFamily="34" charset="0"/>
                <a:cs typeface="Times New Roman" panose="02020603050405020304" pitchFamily="18" charset="0"/>
              </a:rPr>
              <a:t>The opening remarks of these surveys …. </a:t>
            </a:r>
            <a:r>
              <a:rPr lang="en-US" sz="4800" dirty="0">
                <a:effectLst/>
                <a:ea typeface="Calibri" panose="020F0502020204030204" pitchFamily="34" charset="0"/>
                <a:cs typeface="Times New Roman" panose="02020603050405020304" pitchFamily="18" charset="0"/>
              </a:rPr>
              <a:t> </a:t>
            </a:r>
            <a:endParaRPr lang="en-CY" sz="4800" dirty="0">
              <a:effectLst/>
              <a:ea typeface="Calibri" panose="020F0502020204030204" pitchFamily="34" charset="0"/>
              <a:cs typeface="Times New Roman" panose="02020603050405020304" pitchFamily="18" charset="0"/>
            </a:endParaRPr>
          </a:p>
        </p:txBody>
      </p:sp>
      <p:sp>
        <p:nvSpPr>
          <p:cNvPr id="3" name="Text Placeholder 1">
            <a:extLst>
              <a:ext uri="{FF2B5EF4-FFF2-40B4-BE49-F238E27FC236}">
                <a16:creationId xmlns:a16="http://schemas.microsoft.com/office/drawing/2014/main" id="{E844DAFE-2399-CBC9-2B1B-0DE2B08EDAF1}"/>
              </a:ext>
            </a:extLst>
          </p:cNvPr>
          <p:cNvSpPr txBox="1">
            <a:spLocks/>
          </p:cNvSpPr>
          <p:nvPr/>
        </p:nvSpPr>
        <p:spPr>
          <a:xfrm>
            <a:off x="1276266" y="3794850"/>
            <a:ext cx="21590490" cy="7222920"/>
          </a:xfrm>
          <a:prstGeom prst="rect">
            <a:avLst/>
          </a:prstGeom>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kern="120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685800" indent="-685800">
              <a:buFont typeface="Wingdings" panose="05000000000000000000" pitchFamily="2" charset="2"/>
              <a:buChar char="q"/>
            </a:pPr>
            <a:endParaRPr lang="en-US" sz="3800" dirty="0"/>
          </a:p>
        </p:txBody>
      </p:sp>
      <p:sp>
        <p:nvSpPr>
          <p:cNvPr id="8" name="TextBox 7">
            <a:extLst>
              <a:ext uri="{FF2B5EF4-FFF2-40B4-BE49-F238E27FC236}">
                <a16:creationId xmlns:a16="http://schemas.microsoft.com/office/drawing/2014/main" id="{9C55E569-3B18-2F52-8142-143365917436}"/>
              </a:ext>
            </a:extLst>
          </p:cNvPr>
          <p:cNvSpPr txBox="1"/>
          <p:nvPr/>
        </p:nvSpPr>
        <p:spPr>
          <a:xfrm>
            <a:off x="1276266" y="4508319"/>
            <a:ext cx="21590490" cy="6182333"/>
          </a:xfrm>
          <a:prstGeom prst="rect">
            <a:avLst/>
          </a:prstGeom>
          <a:noFill/>
        </p:spPr>
        <p:txBody>
          <a:bodyPr wrap="square">
            <a:spAutoFit/>
          </a:bodyPr>
          <a:lstStyle/>
          <a:p>
            <a:pPr marL="571500" indent="-571500">
              <a:lnSpc>
                <a:spcPct val="107000"/>
              </a:lnSpc>
              <a:spcAft>
                <a:spcPts val="800"/>
              </a:spcAft>
              <a:buFont typeface="Wingdings" panose="05000000000000000000" pitchFamily="2" charset="2"/>
              <a:buChar char="q"/>
            </a:pPr>
            <a:r>
              <a:rPr lang="en-US" dirty="0">
                <a:solidFill>
                  <a:srgbClr val="0100C8"/>
                </a:solidFill>
                <a:effectLst/>
                <a:latin typeface="Helvetica Neue"/>
                <a:ea typeface="Calibri" panose="020F0502020204030204" pitchFamily="34" charset="0"/>
                <a:cs typeface="Times New Roman" panose="02020603050405020304" pitchFamily="18" charset="0"/>
              </a:rPr>
              <a:t>M-Y Kim et. al.: “The rapid growth of research in explainable artificial intelligence (XAI) follows on two substantial developments. First, the enormous application success of modern machine learning methods, especially deep and reinforcement learning, having created high expectations for industrial, commercial, and social value. Second, the emerging and growing concern for creating ethical and trusted AI systems, including compliance with regulatory principles to ensure transparency and trust.”</a:t>
            </a:r>
          </a:p>
          <a:p>
            <a:pPr marL="571500" indent="-571500">
              <a:lnSpc>
                <a:spcPct val="107000"/>
              </a:lnSpc>
              <a:spcAft>
                <a:spcPts val="800"/>
              </a:spcAft>
              <a:buFont typeface="Wingdings" panose="05000000000000000000" pitchFamily="2" charset="2"/>
              <a:buChar char="q"/>
            </a:pPr>
            <a:endParaRPr lang="en-US" dirty="0">
              <a:solidFill>
                <a:srgbClr val="0100C8"/>
              </a:solidFill>
              <a:latin typeface="Helvetica Neue"/>
              <a:ea typeface="Calibri" panose="020F0502020204030204" pitchFamily="34" charset="0"/>
              <a:cs typeface="Times New Roman" panose="02020603050405020304" pitchFamily="18" charset="0"/>
            </a:endParaRPr>
          </a:p>
          <a:p>
            <a:pPr marL="571500" indent="-571500">
              <a:lnSpc>
                <a:spcPct val="107000"/>
              </a:lnSpc>
              <a:spcAft>
                <a:spcPts val="800"/>
              </a:spcAft>
              <a:buFont typeface="Wingdings" panose="05000000000000000000" pitchFamily="2" charset="2"/>
              <a:buChar char="q"/>
            </a:pPr>
            <a:r>
              <a:rPr lang="en-US" dirty="0">
                <a:solidFill>
                  <a:srgbClr val="0100C8"/>
                </a:solidFill>
                <a:latin typeface="Helvetica Neue"/>
                <a:ea typeface="Calibri" panose="020F0502020204030204" pitchFamily="34" charset="0"/>
                <a:cs typeface="Times New Roman" panose="02020603050405020304" pitchFamily="18" charset="0"/>
              </a:rPr>
              <a:t>G. Vilone and L. Longo: “Machine and deep learning have proven their utility to generate data-driven models with high accuracy and precision. However, their non-linear, complex structures are often difficult to interpret. Consequently, many scholars have developed a plethora of methods to explain their functioning and the logic of their inferences.”</a:t>
            </a:r>
          </a:p>
        </p:txBody>
      </p:sp>
    </p:spTree>
    <p:extLst>
      <p:ext uri="{BB962C8B-B14F-4D97-AF65-F5344CB8AC3E}">
        <p14:creationId xmlns:p14="http://schemas.microsoft.com/office/powerpoint/2010/main" val="4108330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1000"/>
                                        <p:tgtEl>
                                          <p:spTgt spid="8">
                                            <p:txEl>
                                              <p:pRg st="2" end="2"/>
                                            </p:txEl>
                                          </p:spTgt>
                                        </p:tgtEl>
                                      </p:cBhvr>
                                    </p:animEffect>
                                    <p:anim calcmode="lin" valueType="num">
                                      <p:cBhvr>
                                        <p:cTn id="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5FD1A9C-30AF-4DCC-AA2E-70B5CC92D6A0}"/>
              </a:ext>
            </a:extLst>
          </p:cNvPr>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45</a:t>
            </a:fld>
            <a:endParaRPr lang="bg-BG">
              <a:solidFill>
                <a:srgbClr val="000000"/>
              </a:solidFill>
            </a:endParaRPr>
          </a:p>
        </p:txBody>
      </p:sp>
      <p:sp>
        <p:nvSpPr>
          <p:cNvPr id="4" name="Text Placeholder 3">
            <a:extLst>
              <a:ext uri="{FF2B5EF4-FFF2-40B4-BE49-F238E27FC236}">
                <a16:creationId xmlns:a16="http://schemas.microsoft.com/office/drawing/2014/main" id="{779CFD84-9E58-45AD-B737-D55D0E2F2E24}"/>
              </a:ext>
            </a:extLst>
          </p:cNvPr>
          <p:cNvSpPr>
            <a:spLocks noGrp="1"/>
          </p:cNvSpPr>
          <p:nvPr>
            <p:ph type="body" sz="quarter" idx="24"/>
          </p:nvPr>
        </p:nvSpPr>
        <p:spPr>
          <a:xfrm>
            <a:off x="1276266" y="2912642"/>
            <a:ext cx="21590490" cy="966408"/>
          </a:xfrm>
        </p:spPr>
        <p:txBody>
          <a:bodyPr>
            <a:noAutofit/>
          </a:bodyPr>
          <a:lstStyle/>
          <a:p>
            <a:pPr>
              <a:lnSpc>
                <a:spcPct val="107000"/>
              </a:lnSpc>
              <a:spcAft>
                <a:spcPts val="800"/>
              </a:spcAft>
            </a:pPr>
            <a:r>
              <a:rPr lang="en-US" sz="4800" dirty="0">
                <a:ea typeface="Calibri" panose="020F0502020204030204" pitchFamily="34" charset="0"/>
                <a:cs typeface="Times New Roman" panose="02020603050405020304" pitchFamily="18" charset="0"/>
              </a:rPr>
              <a:t>The opening remarks of these surveys …. </a:t>
            </a:r>
            <a:r>
              <a:rPr lang="en-US" sz="4800" dirty="0">
                <a:effectLst/>
                <a:ea typeface="Calibri" panose="020F0502020204030204" pitchFamily="34" charset="0"/>
                <a:cs typeface="Times New Roman" panose="02020603050405020304" pitchFamily="18" charset="0"/>
              </a:rPr>
              <a:t> </a:t>
            </a:r>
            <a:endParaRPr lang="en-CY" sz="4800" dirty="0">
              <a:effectLst/>
              <a:ea typeface="Calibri" panose="020F0502020204030204" pitchFamily="34" charset="0"/>
              <a:cs typeface="Times New Roman" panose="02020603050405020304" pitchFamily="18" charset="0"/>
            </a:endParaRPr>
          </a:p>
        </p:txBody>
      </p:sp>
      <p:sp>
        <p:nvSpPr>
          <p:cNvPr id="3" name="Text Placeholder 1">
            <a:extLst>
              <a:ext uri="{FF2B5EF4-FFF2-40B4-BE49-F238E27FC236}">
                <a16:creationId xmlns:a16="http://schemas.microsoft.com/office/drawing/2014/main" id="{E844DAFE-2399-CBC9-2B1B-0DE2B08EDAF1}"/>
              </a:ext>
            </a:extLst>
          </p:cNvPr>
          <p:cNvSpPr txBox="1">
            <a:spLocks/>
          </p:cNvSpPr>
          <p:nvPr/>
        </p:nvSpPr>
        <p:spPr>
          <a:xfrm>
            <a:off x="1276266" y="3794850"/>
            <a:ext cx="21590490" cy="7222920"/>
          </a:xfrm>
          <a:prstGeom prst="rect">
            <a:avLst/>
          </a:prstGeom>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kern="120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685800" indent="-685800">
              <a:buFont typeface="Wingdings" panose="05000000000000000000" pitchFamily="2" charset="2"/>
              <a:buChar char="q"/>
            </a:pPr>
            <a:endParaRPr lang="en-US" sz="3800" dirty="0"/>
          </a:p>
        </p:txBody>
      </p:sp>
      <p:sp>
        <p:nvSpPr>
          <p:cNvPr id="8" name="TextBox 7">
            <a:extLst>
              <a:ext uri="{FF2B5EF4-FFF2-40B4-BE49-F238E27FC236}">
                <a16:creationId xmlns:a16="http://schemas.microsoft.com/office/drawing/2014/main" id="{9C55E569-3B18-2F52-8142-143365917436}"/>
              </a:ext>
            </a:extLst>
          </p:cNvPr>
          <p:cNvSpPr txBox="1"/>
          <p:nvPr/>
        </p:nvSpPr>
        <p:spPr>
          <a:xfrm>
            <a:off x="1276266" y="4508319"/>
            <a:ext cx="21590490" cy="6877717"/>
          </a:xfrm>
          <a:prstGeom prst="rect">
            <a:avLst/>
          </a:prstGeom>
          <a:noFill/>
        </p:spPr>
        <p:txBody>
          <a:bodyPr wrap="square">
            <a:spAutoFit/>
          </a:bodyPr>
          <a:lstStyle/>
          <a:p>
            <a:pPr marL="571500" indent="-571500">
              <a:lnSpc>
                <a:spcPct val="107000"/>
              </a:lnSpc>
              <a:spcAft>
                <a:spcPts val="800"/>
              </a:spcAft>
              <a:buFont typeface="Wingdings" panose="05000000000000000000" pitchFamily="2" charset="2"/>
              <a:buChar char="q"/>
            </a:pPr>
            <a:r>
              <a:rPr lang="en-US" dirty="0">
                <a:solidFill>
                  <a:srgbClr val="0100C8"/>
                </a:solidFill>
                <a:latin typeface="Helvetica Neue"/>
                <a:ea typeface="Calibri" panose="020F0502020204030204" pitchFamily="34" charset="0"/>
                <a:cs typeface="Times New Roman" panose="02020603050405020304" pitchFamily="18" charset="0"/>
              </a:rPr>
              <a:t>A.B. Arrieta et. al.: “In the last few years, AI has achieved a notable momentum that, if harnessed appropriately, may deliver the best of expectations over many application sectors across the field. For this to occur shortly in Machine Learning, the entire community stands in front of the barrier of explainability, an inherent problem of the latest techniques brought by sub-symbolism (e.g., ensembles or Deep Neural Networks) that were not present in the last hype of AI (namely, expert systems and rule-based models).”</a:t>
            </a:r>
          </a:p>
          <a:p>
            <a:pPr marL="571500" indent="-571500">
              <a:lnSpc>
                <a:spcPct val="107000"/>
              </a:lnSpc>
              <a:spcAft>
                <a:spcPts val="800"/>
              </a:spcAft>
              <a:buFont typeface="Wingdings" panose="05000000000000000000" pitchFamily="2" charset="2"/>
              <a:buChar char="q"/>
            </a:pPr>
            <a:endParaRPr lang="en-US" dirty="0">
              <a:solidFill>
                <a:srgbClr val="0100C8"/>
              </a:solidFill>
              <a:latin typeface="Helvetica Neue"/>
              <a:ea typeface="Calibri" panose="020F0502020204030204" pitchFamily="34" charset="0"/>
              <a:cs typeface="Times New Roman" panose="02020603050405020304" pitchFamily="18" charset="0"/>
            </a:endParaRPr>
          </a:p>
          <a:p>
            <a:pPr marL="571500" indent="-571500">
              <a:lnSpc>
                <a:spcPct val="107000"/>
              </a:lnSpc>
              <a:spcAft>
                <a:spcPts val="800"/>
              </a:spcAft>
              <a:buFont typeface="Wingdings" panose="05000000000000000000" pitchFamily="2" charset="2"/>
              <a:buChar char="q"/>
            </a:pPr>
            <a:r>
              <a:rPr lang="en-US" dirty="0">
                <a:solidFill>
                  <a:srgbClr val="0100C8"/>
                </a:solidFill>
                <a:latin typeface="Helvetica Neue"/>
                <a:ea typeface="Calibri" panose="020F0502020204030204" pitchFamily="34" charset="0"/>
                <a:cs typeface="Times New Roman" panose="02020603050405020304" pitchFamily="18" charset="0"/>
              </a:rPr>
              <a:t>R. Guidotti et. al.: “In the last years many accurate decision support systems have been constructed as black boxes, that is as systems that hide their internal logic to the user. This lack of explanation constitutes both a practical and an ethical issue.”</a:t>
            </a:r>
          </a:p>
          <a:p>
            <a:pPr marL="571500" indent="-571500">
              <a:lnSpc>
                <a:spcPct val="107000"/>
              </a:lnSpc>
              <a:spcAft>
                <a:spcPts val="800"/>
              </a:spcAft>
              <a:buFont typeface="Wingdings" panose="05000000000000000000" pitchFamily="2" charset="2"/>
              <a:buChar char="q"/>
            </a:pPr>
            <a:endParaRPr lang="en-US" dirty="0">
              <a:solidFill>
                <a:srgbClr val="0100C8"/>
              </a:solidFill>
              <a:latin typeface="Helvetica Neue"/>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0525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1000"/>
                                        <p:tgtEl>
                                          <p:spTgt spid="8">
                                            <p:txEl>
                                              <p:pRg st="2" end="2"/>
                                            </p:txEl>
                                          </p:spTgt>
                                        </p:tgtEl>
                                      </p:cBhvr>
                                    </p:animEffect>
                                    <p:anim calcmode="lin" valueType="num">
                                      <p:cBhvr>
                                        <p:cTn id="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5FD1A9C-30AF-4DCC-AA2E-70B5CC92D6A0}"/>
              </a:ext>
            </a:extLst>
          </p:cNvPr>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46</a:t>
            </a:fld>
            <a:endParaRPr lang="bg-BG">
              <a:solidFill>
                <a:srgbClr val="000000"/>
              </a:solidFill>
            </a:endParaRPr>
          </a:p>
        </p:txBody>
      </p:sp>
      <p:sp>
        <p:nvSpPr>
          <p:cNvPr id="4" name="Text Placeholder 3">
            <a:extLst>
              <a:ext uri="{FF2B5EF4-FFF2-40B4-BE49-F238E27FC236}">
                <a16:creationId xmlns:a16="http://schemas.microsoft.com/office/drawing/2014/main" id="{779CFD84-9E58-45AD-B737-D55D0E2F2E24}"/>
              </a:ext>
            </a:extLst>
          </p:cNvPr>
          <p:cNvSpPr>
            <a:spLocks noGrp="1"/>
          </p:cNvSpPr>
          <p:nvPr>
            <p:ph type="body" sz="quarter" idx="24"/>
          </p:nvPr>
        </p:nvSpPr>
        <p:spPr>
          <a:xfrm>
            <a:off x="1276266" y="2912642"/>
            <a:ext cx="21590490" cy="966408"/>
          </a:xfrm>
        </p:spPr>
        <p:txBody>
          <a:bodyPr>
            <a:noAutofit/>
          </a:bodyPr>
          <a:lstStyle/>
          <a:p>
            <a:pPr>
              <a:lnSpc>
                <a:spcPct val="107000"/>
              </a:lnSpc>
              <a:spcAft>
                <a:spcPts val="800"/>
              </a:spcAft>
            </a:pPr>
            <a:r>
              <a:rPr lang="en-US" sz="4800" dirty="0">
                <a:ea typeface="Calibri" panose="020F0502020204030204" pitchFamily="34" charset="0"/>
                <a:cs typeface="Times New Roman" panose="02020603050405020304" pitchFamily="18" charset="0"/>
              </a:rPr>
              <a:t>Opening the Black Box</a:t>
            </a:r>
            <a:endParaRPr lang="en-CY" sz="4800" dirty="0">
              <a:effectLst/>
              <a:ea typeface="Calibri" panose="020F0502020204030204" pitchFamily="34" charset="0"/>
              <a:cs typeface="Times New Roman" panose="02020603050405020304" pitchFamily="18" charset="0"/>
            </a:endParaRPr>
          </a:p>
        </p:txBody>
      </p:sp>
      <p:sp>
        <p:nvSpPr>
          <p:cNvPr id="3" name="Text Placeholder 1">
            <a:extLst>
              <a:ext uri="{FF2B5EF4-FFF2-40B4-BE49-F238E27FC236}">
                <a16:creationId xmlns:a16="http://schemas.microsoft.com/office/drawing/2014/main" id="{E844DAFE-2399-CBC9-2B1B-0DE2B08EDAF1}"/>
              </a:ext>
            </a:extLst>
          </p:cNvPr>
          <p:cNvSpPr txBox="1">
            <a:spLocks/>
          </p:cNvSpPr>
          <p:nvPr/>
        </p:nvSpPr>
        <p:spPr>
          <a:xfrm>
            <a:off x="1276266" y="3794850"/>
            <a:ext cx="21590490" cy="7222920"/>
          </a:xfrm>
          <a:prstGeom prst="rect">
            <a:avLst/>
          </a:prstGeom>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kern="120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685800" indent="-685800">
              <a:buFont typeface="Wingdings" panose="05000000000000000000" pitchFamily="2" charset="2"/>
              <a:buChar char="q"/>
            </a:pPr>
            <a:endParaRPr lang="en-US" sz="3800" dirty="0"/>
          </a:p>
        </p:txBody>
      </p:sp>
      <p:sp>
        <p:nvSpPr>
          <p:cNvPr id="8" name="TextBox 7">
            <a:extLst>
              <a:ext uri="{FF2B5EF4-FFF2-40B4-BE49-F238E27FC236}">
                <a16:creationId xmlns:a16="http://schemas.microsoft.com/office/drawing/2014/main" id="{9C55E569-3B18-2F52-8142-143365917436}"/>
              </a:ext>
            </a:extLst>
          </p:cNvPr>
          <p:cNvSpPr txBox="1"/>
          <p:nvPr/>
        </p:nvSpPr>
        <p:spPr>
          <a:xfrm>
            <a:off x="1396755" y="4542019"/>
            <a:ext cx="21470001" cy="6446380"/>
          </a:xfrm>
          <a:prstGeom prst="rect">
            <a:avLst/>
          </a:prstGeom>
          <a:noFill/>
        </p:spPr>
        <p:txBody>
          <a:bodyPr wrap="square">
            <a:spAutoFit/>
          </a:bodyPr>
          <a:lstStyle/>
          <a:p>
            <a:pPr marL="571500" indent="-571500">
              <a:lnSpc>
                <a:spcPct val="107000"/>
              </a:lnSpc>
              <a:spcAft>
                <a:spcPts val="800"/>
              </a:spcAft>
              <a:buFont typeface="Wingdings" panose="05000000000000000000" pitchFamily="2" charset="2"/>
              <a:buChar char="q"/>
            </a:pPr>
            <a:r>
              <a:rPr lang="en-US" sz="4800" dirty="0">
                <a:solidFill>
                  <a:srgbClr val="0100C8"/>
                </a:solidFill>
                <a:latin typeface="Helvetica Neue"/>
                <a:ea typeface="Calibri" panose="020F0502020204030204" pitchFamily="34" charset="0"/>
                <a:cs typeface="Times New Roman" panose="02020603050405020304" pitchFamily="18" charset="0"/>
              </a:rPr>
              <a:t>Explaining the black box model</a:t>
            </a:r>
          </a:p>
          <a:p>
            <a:pPr marL="571500" indent="-571500">
              <a:lnSpc>
                <a:spcPct val="107000"/>
              </a:lnSpc>
              <a:spcAft>
                <a:spcPts val="800"/>
              </a:spcAft>
              <a:buFont typeface="Wingdings" panose="05000000000000000000" pitchFamily="2" charset="2"/>
              <a:buChar char="q"/>
            </a:pPr>
            <a:r>
              <a:rPr lang="en-US" sz="4800" dirty="0">
                <a:solidFill>
                  <a:srgbClr val="0100C8"/>
                </a:solidFill>
                <a:latin typeface="Helvetica Neue"/>
                <a:ea typeface="Calibri" panose="020F0502020204030204" pitchFamily="34" charset="0"/>
                <a:cs typeface="Times New Roman" panose="02020603050405020304" pitchFamily="18" charset="0"/>
              </a:rPr>
              <a:t>Explaining the outcome</a:t>
            </a:r>
          </a:p>
          <a:p>
            <a:pPr marL="571500" indent="-571500">
              <a:lnSpc>
                <a:spcPct val="107000"/>
              </a:lnSpc>
              <a:spcAft>
                <a:spcPts val="800"/>
              </a:spcAft>
              <a:buFont typeface="Wingdings" panose="05000000000000000000" pitchFamily="2" charset="2"/>
              <a:buChar char="q"/>
            </a:pPr>
            <a:r>
              <a:rPr lang="en-US" sz="4800" dirty="0">
                <a:solidFill>
                  <a:srgbClr val="0100C8"/>
                </a:solidFill>
                <a:latin typeface="Helvetica Neue"/>
                <a:ea typeface="Calibri" panose="020F0502020204030204" pitchFamily="34" charset="0"/>
                <a:cs typeface="Times New Roman" panose="02020603050405020304" pitchFamily="18" charset="0"/>
              </a:rPr>
              <a:t>Inspecting the black box internally</a:t>
            </a:r>
          </a:p>
          <a:p>
            <a:pPr marL="571500" indent="-571500">
              <a:lnSpc>
                <a:spcPct val="107000"/>
              </a:lnSpc>
              <a:spcAft>
                <a:spcPts val="800"/>
              </a:spcAft>
              <a:buFont typeface="Wingdings" panose="05000000000000000000" pitchFamily="2" charset="2"/>
              <a:buChar char="q"/>
            </a:pPr>
            <a:r>
              <a:rPr lang="en-US" sz="4800" dirty="0">
                <a:solidFill>
                  <a:srgbClr val="0100C8"/>
                </a:solidFill>
                <a:latin typeface="Helvetica Neue"/>
                <a:ea typeface="Calibri" panose="020F0502020204030204" pitchFamily="34" charset="0"/>
                <a:cs typeface="Times New Roman" panose="02020603050405020304" pitchFamily="18" charset="0"/>
              </a:rPr>
              <a:t>Providing a transparent solution</a:t>
            </a:r>
          </a:p>
          <a:p>
            <a:pPr marL="571500" indent="-571500">
              <a:lnSpc>
                <a:spcPct val="107000"/>
              </a:lnSpc>
              <a:spcAft>
                <a:spcPts val="800"/>
              </a:spcAft>
              <a:buFont typeface="Wingdings" panose="05000000000000000000" pitchFamily="2" charset="2"/>
              <a:buChar char="q"/>
            </a:pPr>
            <a:endParaRPr lang="en-US" sz="4800" dirty="0">
              <a:solidFill>
                <a:srgbClr val="0100C8"/>
              </a:solidFill>
              <a:latin typeface="Helvetica Neue"/>
              <a:ea typeface="Calibri" panose="020F0502020204030204" pitchFamily="34" charset="0"/>
              <a:cs typeface="Times New Roman" panose="02020603050405020304" pitchFamily="18" charset="0"/>
            </a:endParaRPr>
          </a:p>
          <a:p>
            <a:pPr>
              <a:lnSpc>
                <a:spcPct val="107000"/>
              </a:lnSpc>
              <a:spcAft>
                <a:spcPts val="800"/>
              </a:spcAft>
            </a:pPr>
            <a:r>
              <a:rPr lang="en-US" sz="3200" b="1" dirty="0">
                <a:solidFill>
                  <a:srgbClr val="0100C8"/>
                </a:solidFill>
                <a:latin typeface="Helvetica Neue"/>
                <a:ea typeface="Calibri" panose="020F0502020204030204" pitchFamily="34" charset="0"/>
                <a:cs typeface="Times New Roman" panose="02020603050405020304" pitchFamily="18" charset="0"/>
              </a:rPr>
              <a:t>Source:</a:t>
            </a:r>
            <a:r>
              <a:rPr lang="en-US" sz="3200" dirty="0">
                <a:solidFill>
                  <a:srgbClr val="0100C8"/>
                </a:solidFill>
                <a:latin typeface="Helvetica Neue"/>
                <a:ea typeface="Calibri" panose="020F0502020204030204" pitchFamily="34" charset="0"/>
                <a:cs typeface="Times New Roman" panose="02020603050405020304" pitchFamily="18" charset="0"/>
              </a:rPr>
              <a:t> R. Guidotti et. al., A survey of methods for explaining black box models (</a:t>
            </a:r>
            <a:r>
              <a:rPr lang="en-US" sz="3200" dirty="0">
                <a:solidFill>
                  <a:srgbClr val="0100C8"/>
                </a:solidFill>
                <a:latin typeface="Helvetica Neue"/>
                <a:ea typeface="Calibri" panose="020F0502020204030204" pitchFamily="34" charset="0"/>
                <a:cs typeface="Times New Roman" panose="02020603050405020304" pitchFamily="18" charset="0"/>
                <a:hlinkClick r:id="rId2"/>
              </a:rPr>
              <a:t>https://www.researchgate.net/publication/322976218_A_Survey_of_Methods_for_Explaining_Black_Box_Models</a:t>
            </a:r>
            <a:r>
              <a:rPr lang="en-US" sz="3200" dirty="0">
                <a:solidFill>
                  <a:srgbClr val="0100C8"/>
                </a:solidFill>
                <a:latin typeface="Helvetica Neue"/>
                <a:ea typeface="Calibri" panose="020F0502020204030204" pitchFamily="34" charset="0"/>
                <a:cs typeface="Times New Roman" panose="02020603050405020304" pitchFamily="18" charset="0"/>
              </a:rPr>
              <a:t>)</a:t>
            </a:r>
          </a:p>
          <a:p>
            <a:pPr>
              <a:lnSpc>
                <a:spcPct val="107000"/>
              </a:lnSpc>
              <a:spcAft>
                <a:spcPts val="800"/>
              </a:spcAft>
            </a:pPr>
            <a:endParaRPr lang="en-US" sz="4800" dirty="0">
              <a:solidFill>
                <a:srgbClr val="0100C8"/>
              </a:solidFill>
              <a:latin typeface="Helvetica Neue"/>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706776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5FD1A9C-30AF-4DCC-AA2E-70B5CC92D6A0}"/>
              </a:ext>
            </a:extLst>
          </p:cNvPr>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47</a:t>
            </a:fld>
            <a:endParaRPr lang="bg-BG">
              <a:solidFill>
                <a:srgbClr val="000000"/>
              </a:solidFill>
            </a:endParaRPr>
          </a:p>
        </p:txBody>
      </p:sp>
      <p:sp>
        <p:nvSpPr>
          <p:cNvPr id="4" name="Text Placeholder 3">
            <a:extLst>
              <a:ext uri="{FF2B5EF4-FFF2-40B4-BE49-F238E27FC236}">
                <a16:creationId xmlns:a16="http://schemas.microsoft.com/office/drawing/2014/main" id="{779CFD84-9E58-45AD-B737-D55D0E2F2E24}"/>
              </a:ext>
            </a:extLst>
          </p:cNvPr>
          <p:cNvSpPr>
            <a:spLocks noGrp="1"/>
          </p:cNvSpPr>
          <p:nvPr>
            <p:ph type="body" sz="quarter" idx="24"/>
          </p:nvPr>
        </p:nvSpPr>
        <p:spPr>
          <a:xfrm>
            <a:off x="1276266" y="2454858"/>
            <a:ext cx="21590490" cy="966408"/>
          </a:xfrm>
        </p:spPr>
        <p:txBody>
          <a:bodyPr>
            <a:noAutofit/>
          </a:bodyPr>
          <a:lstStyle/>
          <a:p>
            <a:pPr>
              <a:lnSpc>
                <a:spcPct val="107000"/>
              </a:lnSpc>
              <a:spcAft>
                <a:spcPts val="800"/>
              </a:spcAft>
            </a:pPr>
            <a:r>
              <a:rPr lang="en-US" sz="4800" dirty="0">
                <a:effectLst/>
                <a:ea typeface="Calibri" panose="020F0502020204030204" pitchFamily="34" charset="0"/>
                <a:cs typeface="Times New Roman" panose="02020603050405020304" pitchFamily="18" charset="0"/>
              </a:rPr>
              <a:t>Black box and comprehensible predictors</a:t>
            </a:r>
            <a:endParaRPr lang="en-CY" sz="4800" dirty="0">
              <a:effectLst/>
              <a:ea typeface="Calibri" panose="020F0502020204030204" pitchFamily="34" charset="0"/>
              <a:cs typeface="Times New Roman" panose="02020603050405020304" pitchFamily="18" charset="0"/>
            </a:endParaRPr>
          </a:p>
        </p:txBody>
      </p:sp>
      <p:sp>
        <p:nvSpPr>
          <p:cNvPr id="3" name="Text Placeholder 1">
            <a:extLst>
              <a:ext uri="{FF2B5EF4-FFF2-40B4-BE49-F238E27FC236}">
                <a16:creationId xmlns:a16="http://schemas.microsoft.com/office/drawing/2014/main" id="{E844DAFE-2399-CBC9-2B1B-0DE2B08EDAF1}"/>
              </a:ext>
            </a:extLst>
          </p:cNvPr>
          <p:cNvSpPr txBox="1">
            <a:spLocks/>
          </p:cNvSpPr>
          <p:nvPr/>
        </p:nvSpPr>
        <p:spPr>
          <a:xfrm>
            <a:off x="1276266" y="3794850"/>
            <a:ext cx="21590490" cy="7222920"/>
          </a:xfrm>
          <a:prstGeom prst="rect">
            <a:avLst/>
          </a:prstGeom>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kern="120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685800" indent="-685800">
              <a:buFont typeface="Wingdings" panose="05000000000000000000" pitchFamily="2" charset="2"/>
              <a:buChar char="q"/>
            </a:pPr>
            <a:endParaRPr lang="en-US" sz="3800" dirty="0"/>
          </a:p>
        </p:txBody>
      </p:sp>
      <p:sp>
        <p:nvSpPr>
          <p:cNvPr id="8" name="TextBox 7">
            <a:extLst>
              <a:ext uri="{FF2B5EF4-FFF2-40B4-BE49-F238E27FC236}">
                <a16:creationId xmlns:a16="http://schemas.microsoft.com/office/drawing/2014/main" id="{9C55E569-3B18-2F52-8142-143365917436}"/>
              </a:ext>
            </a:extLst>
          </p:cNvPr>
          <p:cNvSpPr txBox="1"/>
          <p:nvPr/>
        </p:nvSpPr>
        <p:spPr>
          <a:xfrm>
            <a:off x="1276266" y="3794850"/>
            <a:ext cx="21470001" cy="7670626"/>
          </a:xfrm>
          <a:prstGeom prst="rect">
            <a:avLst/>
          </a:prstGeom>
          <a:noFill/>
        </p:spPr>
        <p:txBody>
          <a:bodyPr wrap="square">
            <a:spAutoFit/>
          </a:bodyPr>
          <a:lstStyle/>
          <a:p>
            <a:pPr marL="571500" indent="-571500">
              <a:lnSpc>
                <a:spcPct val="107000"/>
              </a:lnSpc>
              <a:spcAft>
                <a:spcPts val="800"/>
              </a:spcAft>
              <a:buFont typeface="Wingdings" panose="05000000000000000000" pitchFamily="2" charset="2"/>
              <a:buChar char="q"/>
            </a:pPr>
            <a:r>
              <a:rPr lang="en-US" sz="4800" dirty="0">
                <a:solidFill>
                  <a:srgbClr val="0100C8"/>
                </a:solidFill>
                <a:latin typeface="Helvetica Neue"/>
                <a:ea typeface="Calibri" panose="020F0502020204030204" pitchFamily="34" charset="0"/>
                <a:cs typeface="Times New Roman" panose="02020603050405020304" pitchFamily="18" charset="0"/>
              </a:rPr>
              <a:t>A </a:t>
            </a:r>
            <a:r>
              <a:rPr lang="en-US" sz="4800" b="1" dirty="0">
                <a:solidFill>
                  <a:srgbClr val="FF2D64"/>
                </a:solidFill>
                <a:latin typeface="Helvetica Neue"/>
                <a:ea typeface="Calibri" panose="020F0502020204030204" pitchFamily="34" charset="0"/>
                <a:cs typeface="Times New Roman" panose="02020603050405020304" pitchFamily="18" charset="0"/>
              </a:rPr>
              <a:t>black box </a:t>
            </a:r>
            <a:r>
              <a:rPr lang="en-US" sz="4800" dirty="0">
                <a:solidFill>
                  <a:srgbClr val="0100C8"/>
                </a:solidFill>
                <a:latin typeface="Helvetica Neue"/>
                <a:ea typeface="Calibri" panose="020F0502020204030204" pitchFamily="34" charset="0"/>
                <a:cs typeface="Times New Roman" panose="02020603050405020304" pitchFamily="18" charset="0"/>
              </a:rPr>
              <a:t>predictor </a:t>
            </a:r>
            <a:r>
              <a:rPr lang="en-US" sz="4800" b="1" i="1" dirty="0">
                <a:solidFill>
                  <a:srgbClr val="0100C8"/>
                </a:solidFill>
                <a:latin typeface="Helvetica Neue"/>
                <a:ea typeface="Calibri" panose="020F0502020204030204" pitchFamily="34" charset="0"/>
                <a:cs typeface="Times New Roman" panose="02020603050405020304" pitchFamily="18" charset="0"/>
              </a:rPr>
              <a:t>b</a:t>
            </a:r>
            <a:r>
              <a:rPr lang="en-US" sz="4800" dirty="0">
                <a:solidFill>
                  <a:srgbClr val="0100C8"/>
                </a:solidFill>
                <a:latin typeface="Helvetica Neue"/>
                <a:ea typeface="Calibri" panose="020F0502020204030204" pitchFamily="34" charset="0"/>
                <a:cs typeface="Times New Roman" panose="02020603050405020304" pitchFamily="18" charset="0"/>
              </a:rPr>
              <a:t> belongs to the set of </a:t>
            </a:r>
            <a:r>
              <a:rPr lang="en-US" sz="4800" b="1" dirty="0">
                <a:solidFill>
                  <a:srgbClr val="FF2D64"/>
                </a:solidFill>
                <a:latin typeface="Helvetica Neue"/>
                <a:ea typeface="Calibri" panose="020F0502020204030204" pitchFamily="34" charset="0"/>
                <a:cs typeface="Times New Roman" panose="02020603050405020304" pitchFamily="18" charset="0"/>
              </a:rPr>
              <a:t>uninterpretable</a:t>
            </a:r>
            <a:r>
              <a:rPr lang="en-US" sz="4800" dirty="0">
                <a:solidFill>
                  <a:srgbClr val="0100C8"/>
                </a:solidFill>
                <a:latin typeface="Helvetica Neue"/>
                <a:ea typeface="Calibri" panose="020F0502020204030204" pitchFamily="34" charset="0"/>
                <a:cs typeface="Times New Roman" panose="02020603050405020304" pitchFamily="18" charset="0"/>
              </a:rPr>
              <a:t> data mining and machine learning models</a:t>
            </a:r>
          </a:p>
          <a:p>
            <a:pPr marL="1600200" lvl="1" indent="-685800">
              <a:lnSpc>
                <a:spcPct val="107000"/>
              </a:lnSpc>
              <a:spcAft>
                <a:spcPts val="800"/>
              </a:spcAft>
              <a:buFont typeface="Wingdings" panose="05000000000000000000" pitchFamily="2" charset="2"/>
              <a:buChar char="§"/>
            </a:pPr>
            <a:r>
              <a:rPr lang="en-US" sz="4000" dirty="0">
                <a:solidFill>
                  <a:srgbClr val="0100C8"/>
                </a:solidFill>
                <a:latin typeface="Helvetica Neue"/>
                <a:ea typeface="Calibri" panose="020F0502020204030204" pitchFamily="34" charset="0"/>
                <a:cs typeface="Times New Roman" panose="02020603050405020304" pitchFamily="18" charset="0"/>
              </a:rPr>
              <a:t>The reasoning behind the function is not understandable by humans and the outcome returned does not provide any clue for its choice</a:t>
            </a:r>
          </a:p>
          <a:p>
            <a:pPr marL="1600200" lvl="1" indent="-685800">
              <a:lnSpc>
                <a:spcPct val="107000"/>
              </a:lnSpc>
              <a:spcAft>
                <a:spcPts val="800"/>
              </a:spcAft>
              <a:buFont typeface="Wingdings" panose="05000000000000000000" pitchFamily="2" charset="2"/>
              <a:buChar char="§"/>
            </a:pPr>
            <a:r>
              <a:rPr lang="en-US" sz="4000" dirty="0">
                <a:solidFill>
                  <a:srgbClr val="0100C8"/>
                </a:solidFill>
                <a:latin typeface="Helvetica Neue"/>
                <a:ea typeface="Calibri" panose="020F0502020204030204" pitchFamily="34" charset="0"/>
                <a:cs typeface="Times New Roman" panose="02020603050405020304" pitchFamily="18" charset="0"/>
              </a:rPr>
              <a:t>In real-world applications, </a:t>
            </a:r>
            <a:r>
              <a:rPr lang="en-US" sz="4000" b="1" i="1" dirty="0">
                <a:solidFill>
                  <a:srgbClr val="0100C8"/>
                </a:solidFill>
                <a:latin typeface="Helvetica Neue"/>
                <a:ea typeface="Calibri" panose="020F0502020204030204" pitchFamily="34" charset="0"/>
                <a:cs typeface="Times New Roman" panose="02020603050405020304" pitchFamily="18" charset="0"/>
              </a:rPr>
              <a:t>b</a:t>
            </a:r>
            <a:r>
              <a:rPr lang="en-US" sz="4000" dirty="0">
                <a:solidFill>
                  <a:srgbClr val="0100C8"/>
                </a:solidFill>
                <a:latin typeface="Helvetica Neue"/>
                <a:ea typeface="Calibri" panose="020F0502020204030204" pitchFamily="34" charset="0"/>
                <a:cs typeface="Times New Roman" panose="02020603050405020304" pitchFamily="18" charset="0"/>
              </a:rPr>
              <a:t> is an opaque classifier</a:t>
            </a:r>
          </a:p>
          <a:p>
            <a:pPr marL="685800" indent="-685800">
              <a:lnSpc>
                <a:spcPct val="107000"/>
              </a:lnSpc>
              <a:spcAft>
                <a:spcPts val="800"/>
              </a:spcAft>
              <a:buFont typeface="Wingdings" panose="05000000000000000000" pitchFamily="2" charset="2"/>
              <a:buChar char="q"/>
            </a:pPr>
            <a:r>
              <a:rPr lang="en-US" sz="4800" dirty="0">
                <a:solidFill>
                  <a:srgbClr val="0100C8"/>
                </a:solidFill>
                <a:latin typeface="Helvetica Neue"/>
                <a:ea typeface="Calibri" panose="020F0502020204030204" pitchFamily="34" charset="0"/>
                <a:cs typeface="Times New Roman" panose="02020603050405020304" pitchFamily="18" charset="0"/>
              </a:rPr>
              <a:t>A </a:t>
            </a:r>
            <a:r>
              <a:rPr lang="en-US" sz="4800" b="1" dirty="0">
                <a:solidFill>
                  <a:srgbClr val="FF2D64"/>
                </a:solidFill>
                <a:latin typeface="Helvetica Neue"/>
                <a:ea typeface="Calibri" panose="020F0502020204030204" pitchFamily="34" charset="0"/>
                <a:cs typeface="Times New Roman" panose="02020603050405020304" pitchFamily="18" charset="0"/>
              </a:rPr>
              <a:t>comprehensible</a:t>
            </a:r>
            <a:r>
              <a:rPr lang="en-US" sz="4800" dirty="0">
                <a:solidFill>
                  <a:srgbClr val="0100C8"/>
                </a:solidFill>
                <a:latin typeface="Helvetica Neue"/>
                <a:ea typeface="Calibri" panose="020F0502020204030204" pitchFamily="34" charset="0"/>
                <a:cs typeface="Times New Roman" panose="02020603050405020304" pitchFamily="18" charset="0"/>
              </a:rPr>
              <a:t> predictor is one for which a global or a local explanation is available; its performance is generally evaluated by two measures:</a:t>
            </a:r>
          </a:p>
          <a:p>
            <a:pPr marL="1600200" lvl="1" indent="-685800">
              <a:lnSpc>
                <a:spcPct val="107000"/>
              </a:lnSpc>
              <a:spcAft>
                <a:spcPts val="800"/>
              </a:spcAft>
              <a:buFont typeface="Wingdings" panose="05000000000000000000" pitchFamily="2" charset="2"/>
              <a:buChar char="§"/>
            </a:pPr>
            <a:r>
              <a:rPr lang="en-US" sz="4000" b="1" dirty="0">
                <a:solidFill>
                  <a:srgbClr val="FF2D64"/>
                </a:solidFill>
                <a:latin typeface="Helvetica Neue"/>
                <a:ea typeface="Calibri" panose="020F0502020204030204" pitchFamily="34" charset="0"/>
                <a:cs typeface="Times New Roman" panose="02020603050405020304" pitchFamily="18" charset="0"/>
              </a:rPr>
              <a:t>Accuracy</a:t>
            </a:r>
            <a:r>
              <a:rPr lang="en-US" sz="4000" dirty="0">
                <a:solidFill>
                  <a:srgbClr val="0100C8"/>
                </a:solidFill>
                <a:latin typeface="Helvetica Neue"/>
                <a:ea typeface="Calibri" panose="020F0502020204030204" pitchFamily="34" charset="0"/>
                <a:cs typeface="Times New Roman" panose="02020603050405020304" pitchFamily="18" charset="0"/>
              </a:rPr>
              <a:t>: comparing the real target values against the respective predicted target values of the black box and comprehensible predictors</a:t>
            </a:r>
          </a:p>
          <a:p>
            <a:pPr marL="1600200" lvl="1" indent="-685800">
              <a:lnSpc>
                <a:spcPct val="107000"/>
              </a:lnSpc>
              <a:spcAft>
                <a:spcPts val="800"/>
              </a:spcAft>
              <a:buFont typeface="Wingdings" panose="05000000000000000000" pitchFamily="2" charset="2"/>
              <a:buChar char="§"/>
            </a:pPr>
            <a:r>
              <a:rPr lang="en-US" sz="4000" b="1" dirty="0">
                <a:solidFill>
                  <a:srgbClr val="FF2D64"/>
                </a:solidFill>
                <a:latin typeface="Helvetica Neue"/>
                <a:ea typeface="Calibri" panose="020F0502020204030204" pitchFamily="34" charset="0"/>
                <a:cs typeface="Times New Roman" panose="02020603050405020304" pitchFamily="18" charset="0"/>
              </a:rPr>
              <a:t>Fidelity</a:t>
            </a:r>
            <a:r>
              <a:rPr lang="en-US" sz="4000" dirty="0">
                <a:solidFill>
                  <a:srgbClr val="0100C8"/>
                </a:solidFill>
                <a:latin typeface="Helvetica Neue"/>
                <a:ea typeface="Calibri" panose="020F0502020204030204" pitchFamily="34" charset="0"/>
                <a:cs typeface="Times New Roman" panose="02020603050405020304" pitchFamily="18" charset="0"/>
              </a:rPr>
              <a:t>: how good is the comprehensible predictor in mimicking the black box predictor</a:t>
            </a:r>
          </a:p>
        </p:txBody>
      </p:sp>
    </p:spTree>
    <p:extLst>
      <p:ext uri="{BB962C8B-B14F-4D97-AF65-F5344CB8AC3E}">
        <p14:creationId xmlns:p14="http://schemas.microsoft.com/office/powerpoint/2010/main" val="4024354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Effect transition="in" filter="fade">
                                      <p:cBhvr>
                                        <p:cTn id="7" dur="1000"/>
                                        <p:tgtEl>
                                          <p:spTgt spid="8">
                                            <p:txEl>
                                              <p:pRg st="3" end="3"/>
                                            </p:txEl>
                                          </p:spTgt>
                                        </p:tgtEl>
                                      </p:cBhvr>
                                    </p:animEffect>
                                    <p:anim calcmode="lin" valueType="num">
                                      <p:cBhvr>
                                        <p:cTn id="8"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xEl>
                                              <p:pRg st="4" end="4"/>
                                            </p:txEl>
                                          </p:spTgt>
                                        </p:tgtEl>
                                        <p:attrNameLst>
                                          <p:attrName>style.visibility</p:attrName>
                                        </p:attrNameLst>
                                      </p:cBhvr>
                                      <p:to>
                                        <p:strVal val="visible"/>
                                      </p:to>
                                    </p:set>
                                    <p:animEffect transition="in" filter="fade">
                                      <p:cBhvr>
                                        <p:cTn id="12" dur="1000"/>
                                        <p:tgtEl>
                                          <p:spTgt spid="8">
                                            <p:txEl>
                                              <p:pRg st="4" end="4"/>
                                            </p:txEl>
                                          </p:spTgt>
                                        </p:tgtEl>
                                      </p:cBhvr>
                                    </p:animEffect>
                                    <p:anim calcmode="lin" valueType="num">
                                      <p:cBhvr>
                                        <p:cTn id="13"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animEffect transition="in" filter="fade">
                                      <p:cBhvr>
                                        <p:cTn id="17" dur="1000"/>
                                        <p:tgtEl>
                                          <p:spTgt spid="8">
                                            <p:txEl>
                                              <p:pRg st="5" end="5"/>
                                            </p:txEl>
                                          </p:spTgt>
                                        </p:tgtEl>
                                      </p:cBhvr>
                                    </p:animEffect>
                                    <p:anim calcmode="lin" valueType="num">
                                      <p:cBhvr>
                                        <p:cTn id="18"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5FD1A9C-30AF-4DCC-AA2E-70B5CC92D6A0}"/>
              </a:ext>
            </a:extLst>
          </p:cNvPr>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48</a:t>
            </a:fld>
            <a:endParaRPr lang="bg-BG">
              <a:solidFill>
                <a:srgbClr val="000000"/>
              </a:solidFill>
            </a:endParaRPr>
          </a:p>
        </p:txBody>
      </p:sp>
      <p:sp>
        <p:nvSpPr>
          <p:cNvPr id="4" name="Text Placeholder 3">
            <a:extLst>
              <a:ext uri="{FF2B5EF4-FFF2-40B4-BE49-F238E27FC236}">
                <a16:creationId xmlns:a16="http://schemas.microsoft.com/office/drawing/2014/main" id="{779CFD84-9E58-45AD-B737-D55D0E2F2E24}"/>
              </a:ext>
            </a:extLst>
          </p:cNvPr>
          <p:cNvSpPr>
            <a:spLocks noGrp="1"/>
          </p:cNvSpPr>
          <p:nvPr>
            <p:ph type="body" sz="quarter" idx="24"/>
          </p:nvPr>
        </p:nvSpPr>
        <p:spPr>
          <a:xfrm>
            <a:off x="1276266" y="2528048"/>
            <a:ext cx="21590490" cy="966408"/>
          </a:xfrm>
        </p:spPr>
        <p:txBody>
          <a:bodyPr>
            <a:noAutofit/>
          </a:bodyPr>
          <a:lstStyle/>
          <a:p>
            <a:pPr>
              <a:lnSpc>
                <a:spcPct val="107000"/>
              </a:lnSpc>
              <a:spcAft>
                <a:spcPts val="800"/>
              </a:spcAft>
            </a:pPr>
            <a:r>
              <a:rPr lang="en-US" sz="5400" dirty="0">
                <a:effectLst/>
                <a:ea typeface="Calibri" panose="020F0502020204030204" pitchFamily="34" charset="0"/>
                <a:cs typeface="Times New Roman" panose="02020603050405020304" pitchFamily="18" charset="0"/>
              </a:rPr>
              <a:t>Explaining the black box model</a:t>
            </a:r>
            <a:endParaRPr lang="en-CY" sz="5400" dirty="0">
              <a:effectLst/>
              <a:ea typeface="Calibri" panose="020F0502020204030204" pitchFamily="34" charset="0"/>
              <a:cs typeface="Times New Roman" panose="02020603050405020304" pitchFamily="18" charset="0"/>
            </a:endParaRPr>
          </a:p>
        </p:txBody>
      </p:sp>
      <p:sp>
        <p:nvSpPr>
          <p:cNvPr id="3" name="Text Placeholder 1">
            <a:extLst>
              <a:ext uri="{FF2B5EF4-FFF2-40B4-BE49-F238E27FC236}">
                <a16:creationId xmlns:a16="http://schemas.microsoft.com/office/drawing/2014/main" id="{E844DAFE-2399-CBC9-2B1B-0DE2B08EDAF1}"/>
              </a:ext>
            </a:extLst>
          </p:cNvPr>
          <p:cNvSpPr txBox="1">
            <a:spLocks/>
          </p:cNvSpPr>
          <p:nvPr/>
        </p:nvSpPr>
        <p:spPr>
          <a:xfrm>
            <a:off x="1276266" y="3794850"/>
            <a:ext cx="21590490" cy="7222920"/>
          </a:xfrm>
          <a:prstGeom prst="rect">
            <a:avLst/>
          </a:prstGeom>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kern="120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685800" indent="-685800">
              <a:buFont typeface="Wingdings" panose="05000000000000000000" pitchFamily="2" charset="2"/>
              <a:buChar char="q"/>
            </a:pPr>
            <a:endParaRPr lang="en-US" sz="3800" dirty="0"/>
          </a:p>
        </p:txBody>
      </p:sp>
      <p:sp>
        <p:nvSpPr>
          <p:cNvPr id="8" name="TextBox 7">
            <a:extLst>
              <a:ext uri="{FF2B5EF4-FFF2-40B4-BE49-F238E27FC236}">
                <a16:creationId xmlns:a16="http://schemas.microsoft.com/office/drawing/2014/main" id="{9C55E569-3B18-2F52-8142-143365917436}"/>
              </a:ext>
            </a:extLst>
          </p:cNvPr>
          <p:cNvSpPr txBox="1"/>
          <p:nvPr/>
        </p:nvSpPr>
        <p:spPr>
          <a:xfrm>
            <a:off x="1276266" y="3996200"/>
            <a:ext cx="21590490" cy="8132739"/>
          </a:xfrm>
          <a:prstGeom prst="rect">
            <a:avLst/>
          </a:prstGeom>
          <a:noFill/>
        </p:spPr>
        <p:txBody>
          <a:bodyPr wrap="square">
            <a:spAutoFit/>
          </a:bodyPr>
          <a:lstStyle/>
          <a:p>
            <a:pPr>
              <a:lnSpc>
                <a:spcPct val="107000"/>
              </a:lnSpc>
              <a:spcAft>
                <a:spcPts val="800"/>
              </a:spcAft>
            </a:pPr>
            <a:r>
              <a:rPr lang="en-US" sz="5400" dirty="0">
                <a:solidFill>
                  <a:srgbClr val="0100C8"/>
                </a:solidFill>
                <a:latin typeface="Helvetica Neue"/>
                <a:ea typeface="Calibri" panose="020F0502020204030204" pitchFamily="34" charset="0"/>
                <a:cs typeface="Times New Roman" panose="02020603050405020304" pitchFamily="18" charset="0"/>
              </a:rPr>
              <a:t>Given a black box predictor </a:t>
            </a:r>
            <a:r>
              <a:rPr lang="en-US" sz="5400" b="1" i="1" dirty="0">
                <a:solidFill>
                  <a:srgbClr val="0100C8"/>
                </a:solidFill>
                <a:latin typeface="Helvetica Neue"/>
                <a:ea typeface="Calibri" panose="020F0502020204030204" pitchFamily="34" charset="0"/>
                <a:cs typeface="Times New Roman" panose="02020603050405020304" pitchFamily="18" charset="0"/>
              </a:rPr>
              <a:t>b</a:t>
            </a:r>
            <a:r>
              <a:rPr lang="en-US" sz="5400" dirty="0">
                <a:solidFill>
                  <a:srgbClr val="0100C8"/>
                </a:solidFill>
                <a:latin typeface="Helvetica Neue"/>
                <a:ea typeface="Calibri" panose="020F0502020204030204" pitchFamily="34" charset="0"/>
                <a:cs typeface="Times New Roman" panose="02020603050405020304" pitchFamily="18" charset="0"/>
              </a:rPr>
              <a:t> and a dataset </a:t>
            </a:r>
            <a:r>
              <a:rPr lang="en-US" sz="5400" b="1" i="1" dirty="0">
                <a:solidFill>
                  <a:srgbClr val="0100C8"/>
                </a:solidFill>
                <a:latin typeface="Helvetica Neue"/>
                <a:ea typeface="Calibri" panose="020F0502020204030204" pitchFamily="34" charset="0"/>
                <a:cs typeface="Times New Roman" panose="02020603050405020304" pitchFamily="18" charset="0"/>
              </a:rPr>
              <a:t>D = {X, Y}, </a:t>
            </a:r>
            <a:r>
              <a:rPr lang="en-US" sz="5400" dirty="0">
                <a:solidFill>
                  <a:srgbClr val="0100C8"/>
                </a:solidFill>
                <a:latin typeface="Helvetica Neue"/>
                <a:ea typeface="Calibri" panose="020F0502020204030204" pitchFamily="34" charset="0"/>
                <a:cs typeface="Times New Roman" panose="02020603050405020304" pitchFamily="18" charset="0"/>
              </a:rPr>
              <a:t>the </a:t>
            </a:r>
            <a:r>
              <a:rPr lang="en-US" sz="5400" b="1" dirty="0">
                <a:solidFill>
                  <a:srgbClr val="FF2D64"/>
                </a:solidFill>
                <a:latin typeface="Helvetica Neue"/>
                <a:ea typeface="Calibri" panose="020F0502020204030204" pitchFamily="34" charset="0"/>
                <a:cs typeface="Times New Roman" panose="02020603050405020304" pitchFamily="18" charset="0"/>
              </a:rPr>
              <a:t>black box explanation problem </a:t>
            </a:r>
            <a:r>
              <a:rPr lang="en-US" sz="5400" dirty="0">
                <a:solidFill>
                  <a:srgbClr val="0100C8"/>
                </a:solidFill>
                <a:latin typeface="Helvetica Neue"/>
                <a:ea typeface="Calibri" panose="020F0502020204030204" pitchFamily="34" charset="0"/>
                <a:cs typeface="Times New Roman" panose="02020603050405020304" pitchFamily="18" charset="0"/>
              </a:rPr>
              <a:t>consists in finding a function </a:t>
            </a:r>
            <a:r>
              <a:rPr lang="en-US" sz="5400" b="1" i="1" dirty="0">
                <a:solidFill>
                  <a:srgbClr val="0100C8"/>
                </a:solidFill>
                <a:latin typeface="Helvetica Neue"/>
                <a:ea typeface="Calibri" panose="020F0502020204030204" pitchFamily="34" charset="0"/>
                <a:cs typeface="Times New Roman" panose="02020603050405020304" pitchFamily="18" charset="0"/>
              </a:rPr>
              <a:t>f</a:t>
            </a:r>
            <a:r>
              <a:rPr lang="en-US" sz="5400" dirty="0">
                <a:solidFill>
                  <a:srgbClr val="0100C8"/>
                </a:solidFill>
                <a:latin typeface="Helvetica Neue"/>
                <a:ea typeface="Calibri" panose="020F0502020204030204" pitchFamily="34" charset="0"/>
                <a:cs typeface="Times New Roman" panose="02020603050405020304" pitchFamily="18" charset="0"/>
              </a:rPr>
              <a:t> which takes as input a black box </a:t>
            </a:r>
            <a:r>
              <a:rPr lang="en-US" sz="5400" b="1" i="1" dirty="0">
                <a:solidFill>
                  <a:srgbClr val="0100C8"/>
                </a:solidFill>
                <a:latin typeface="Helvetica Neue"/>
                <a:ea typeface="Calibri" panose="020F0502020204030204" pitchFamily="34" charset="0"/>
                <a:cs typeface="Times New Roman" panose="02020603050405020304" pitchFamily="18" charset="0"/>
              </a:rPr>
              <a:t>b</a:t>
            </a:r>
            <a:r>
              <a:rPr lang="en-US" sz="5400" dirty="0">
                <a:solidFill>
                  <a:srgbClr val="0100C8"/>
                </a:solidFill>
                <a:latin typeface="Helvetica Neue"/>
                <a:ea typeface="Calibri" panose="020F0502020204030204" pitchFamily="34" charset="0"/>
                <a:cs typeface="Times New Roman" panose="02020603050405020304" pitchFamily="18" charset="0"/>
              </a:rPr>
              <a:t> and a dataset </a:t>
            </a:r>
            <a:r>
              <a:rPr lang="en-US" sz="5400" b="1" i="1" dirty="0">
                <a:solidFill>
                  <a:srgbClr val="0100C8"/>
                </a:solidFill>
                <a:latin typeface="Helvetica Neue"/>
                <a:ea typeface="Calibri" panose="020F0502020204030204" pitchFamily="34" charset="0"/>
                <a:cs typeface="Times New Roman" panose="02020603050405020304" pitchFamily="18" charset="0"/>
              </a:rPr>
              <a:t>D</a:t>
            </a:r>
            <a:r>
              <a:rPr lang="en-US" sz="5400" dirty="0">
                <a:solidFill>
                  <a:srgbClr val="0100C8"/>
                </a:solidFill>
                <a:latin typeface="Helvetica Neue"/>
                <a:ea typeface="Calibri" panose="020F0502020204030204" pitchFamily="34" charset="0"/>
                <a:cs typeface="Times New Roman" panose="02020603050405020304" pitchFamily="18" charset="0"/>
              </a:rPr>
              <a:t>, and returns a comprehensible global predictor </a:t>
            </a:r>
            <a:r>
              <a:rPr lang="en-US" sz="5400" b="1" i="1" dirty="0">
                <a:solidFill>
                  <a:srgbClr val="0100C8"/>
                </a:solidFill>
                <a:effectLst/>
                <a:latin typeface="Helvetica Neue"/>
                <a:ea typeface="Calibri" panose="020F0502020204030204" pitchFamily="34" charset="0"/>
                <a:cs typeface="Times New Roman" panose="02020603050405020304" pitchFamily="18" charset="0"/>
              </a:rPr>
              <a:t>c</a:t>
            </a:r>
            <a:r>
              <a:rPr lang="en-US" sz="5400" b="1" i="1" baseline="-25000" dirty="0">
                <a:solidFill>
                  <a:srgbClr val="0100C8"/>
                </a:solidFill>
                <a:effectLst/>
                <a:latin typeface="Helvetica Neue"/>
                <a:ea typeface="Calibri" panose="020F0502020204030204" pitchFamily="34" charset="0"/>
                <a:cs typeface="Times New Roman" panose="02020603050405020304" pitchFamily="18" charset="0"/>
              </a:rPr>
              <a:t>g</a:t>
            </a:r>
            <a:r>
              <a:rPr lang="en-US" sz="5400" baseline="-25000" dirty="0">
                <a:solidFill>
                  <a:srgbClr val="0100C8"/>
                </a:solidFill>
                <a:latin typeface="Helvetica Neue"/>
                <a:ea typeface="Calibri" panose="020F0502020204030204" pitchFamily="34" charset="0"/>
                <a:cs typeface="Times New Roman" panose="02020603050405020304" pitchFamily="18" charset="0"/>
              </a:rPr>
              <a:t>, </a:t>
            </a:r>
            <a:r>
              <a:rPr lang="en-US" sz="5400" dirty="0">
                <a:solidFill>
                  <a:srgbClr val="0100C8"/>
                </a:solidFill>
                <a:latin typeface="Helvetica Neue"/>
                <a:ea typeface="Calibri" panose="020F0502020204030204" pitchFamily="34" charset="0"/>
                <a:cs typeface="Times New Roman" panose="02020603050405020304" pitchFamily="18" charset="0"/>
              </a:rPr>
              <a:t>i.e., </a:t>
            </a:r>
            <a:r>
              <a:rPr lang="en-US" sz="5400" b="1" i="1" dirty="0">
                <a:solidFill>
                  <a:srgbClr val="0100C8"/>
                </a:solidFill>
                <a:latin typeface="Helvetica Neue"/>
                <a:ea typeface="Calibri" panose="020F0502020204030204" pitchFamily="34" charset="0"/>
                <a:cs typeface="Times New Roman" panose="02020603050405020304" pitchFamily="18" charset="0"/>
              </a:rPr>
              <a:t>f(b, D) = </a:t>
            </a:r>
            <a:r>
              <a:rPr lang="en-US" sz="5400" b="1" i="1" dirty="0">
                <a:solidFill>
                  <a:srgbClr val="0100C8"/>
                </a:solidFill>
                <a:effectLst/>
                <a:latin typeface="Helvetica Neue"/>
                <a:ea typeface="Calibri" panose="020F0502020204030204" pitchFamily="34" charset="0"/>
                <a:cs typeface="Times New Roman" panose="02020603050405020304" pitchFamily="18" charset="0"/>
              </a:rPr>
              <a:t>c</a:t>
            </a:r>
            <a:r>
              <a:rPr lang="en-US" sz="5400" b="1" i="1" baseline="-25000" dirty="0">
                <a:solidFill>
                  <a:srgbClr val="0100C8"/>
                </a:solidFill>
                <a:effectLst/>
                <a:latin typeface="Helvetica Neue"/>
                <a:ea typeface="Calibri" panose="020F0502020204030204" pitchFamily="34" charset="0"/>
                <a:cs typeface="Times New Roman" panose="02020603050405020304" pitchFamily="18" charset="0"/>
              </a:rPr>
              <a:t>g</a:t>
            </a:r>
            <a:r>
              <a:rPr lang="en-US" sz="5400" dirty="0">
                <a:solidFill>
                  <a:srgbClr val="0100C8"/>
                </a:solidFill>
                <a:latin typeface="Helvetica Neue"/>
                <a:ea typeface="Calibri" panose="020F0502020204030204" pitchFamily="34" charset="0"/>
                <a:cs typeface="Times New Roman" panose="02020603050405020304" pitchFamily="18" charset="0"/>
              </a:rPr>
              <a:t>, such that </a:t>
            </a:r>
            <a:r>
              <a:rPr lang="en-US" sz="5400" b="1" i="1" dirty="0">
                <a:solidFill>
                  <a:srgbClr val="0100C8"/>
                </a:solidFill>
                <a:effectLst/>
                <a:latin typeface="Helvetica Neue"/>
                <a:ea typeface="Calibri" panose="020F0502020204030204" pitchFamily="34" charset="0"/>
                <a:cs typeface="Times New Roman" panose="02020603050405020304" pitchFamily="18" charset="0"/>
              </a:rPr>
              <a:t>c</a:t>
            </a:r>
            <a:r>
              <a:rPr lang="en-US" sz="5400" b="1" i="1" baseline="-25000" dirty="0">
                <a:solidFill>
                  <a:srgbClr val="0100C8"/>
                </a:solidFill>
                <a:effectLst/>
                <a:latin typeface="Helvetica Neue"/>
                <a:ea typeface="Calibri" panose="020F0502020204030204" pitchFamily="34" charset="0"/>
                <a:cs typeface="Times New Roman" panose="02020603050405020304" pitchFamily="18" charset="0"/>
              </a:rPr>
              <a:t>g</a:t>
            </a:r>
            <a:r>
              <a:rPr lang="en-US" sz="5400" dirty="0">
                <a:solidFill>
                  <a:srgbClr val="0100C8"/>
                </a:solidFill>
                <a:latin typeface="Helvetica Neue"/>
                <a:ea typeface="Calibri" panose="020F0502020204030204" pitchFamily="34" charset="0"/>
                <a:cs typeface="Times New Roman" panose="02020603050405020304" pitchFamily="18" charset="0"/>
              </a:rPr>
              <a:t>  is able to mimic the behavior of </a:t>
            </a:r>
            <a:r>
              <a:rPr lang="en-US" sz="5400" b="1" i="1" dirty="0">
                <a:solidFill>
                  <a:srgbClr val="0100C8"/>
                </a:solidFill>
                <a:latin typeface="Helvetica Neue"/>
                <a:ea typeface="Calibri" panose="020F0502020204030204" pitchFamily="34" charset="0"/>
                <a:cs typeface="Times New Roman" panose="02020603050405020304" pitchFamily="18" charset="0"/>
              </a:rPr>
              <a:t>b</a:t>
            </a:r>
            <a:r>
              <a:rPr lang="en-US" sz="5400" dirty="0">
                <a:solidFill>
                  <a:srgbClr val="0100C8"/>
                </a:solidFill>
                <a:latin typeface="Helvetica Neue"/>
                <a:ea typeface="Calibri" panose="020F0502020204030204" pitchFamily="34" charset="0"/>
                <a:cs typeface="Times New Roman" panose="02020603050405020304" pitchFamily="18" charset="0"/>
              </a:rPr>
              <a:t> and exists a global explanator function that can derive from </a:t>
            </a:r>
            <a:r>
              <a:rPr lang="en-US" sz="5400" b="1" i="1" dirty="0">
                <a:solidFill>
                  <a:srgbClr val="0100C8"/>
                </a:solidFill>
                <a:effectLst/>
                <a:latin typeface="Helvetica Neue"/>
                <a:ea typeface="Calibri" panose="020F0502020204030204" pitchFamily="34" charset="0"/>
                <a:cs typeface="Times New Roman" panose="02020603050405020304" pitchFamily="18" charset="0"/>
              </a:rPr>
              <a:t>c</a:t>
            </a:r>
            <a:r>
              <a:rPr lang="en-US" sz="5400" b="1" i="1" baseline="-25000" dirty="0">
                <a:solidFill>
                  <a:srgbClr val="0100C8"/>
                </a:solidFill>
                <a:effectLst/>
                <a:latin typeface="Helvetica Neue"/>
                <a:ea typeface="Calibri" panose="020F0502020204030204" pitchFamily="34" charset="0"/>
                <a:cs typeface="Times New Roman" panose="02020603050405020304" pitchFamily="18" charset="0"/>
              </a:rPr>
              <a:t>g</a:t>
            </a:r>
            <a:r>
              <a:rPr lang="en-US" sz="5400" baseline="-25000" dirty="0">
                <a:solidFill>
                  <a:srgbClr val="0100C8"/>
                </a:solidFill>
                <a:effectLst/>
                <a:latin typeface="Helvetica Neue"/>
                <a:ea typeface="Calibri" panose="020F0502020204030204" pitchFamily="34" charset="0"/>
                <a:cs typeface="Times New Roman" panose="02020603050405020304" pitchFamily="18" charset="0"/>
              </a:rPr>
              <a:t> </a:t>
            </a:r>
            <a:r>
              <a:rPr lang="en-US" sz="5400" dirty="0">
                <a:solidFill>
                  <a:srgbClr val="0100C8"/>
                </a:solidFill>
                <a:latin typeface="Helvetica Neue"/>
                <a:ea typeface="Calibri" panose="020F0502020204030204" pitchFamily="34" charset="0"/>
                <a:cs typeface="Times New Roman" panose="02020603050405020304" pitchFamily="18" charset="0"/>
              </a:rPr>
              <a:t>a set of explanations modeling in a human understandable way the logic behind </a:t>
            </a:r>
            <a:r>
              <a:rPr lang="en-US" sz="5400" b="1" i="1" dirty="0">
                <a:solidFill>
                  <a:srgbClr val="0100C8"/>
                </a:solidFill>
                <a:effectLst/>
                <a:latin typeface="Helvetica Neue"/>
                <a:ea typeface="Calibri" panose="020F0502020204030204" pitchFamily="34" charset="0"/>
                <a:cs typeface="Times New Roman" panose="02020603050405020304" pitchFamily="18" charset="0"/>
              </a:rPr>
              <a:t>c</a:t>
            </a:r>
            <a:r>
              <a:rPr lang="en-US" sz="5400" b="1" i="1" baseline="-25000" dirty="0">
                <a:solidFill>
                  <a:srgbClr val="0100C8"/>
                </a:solidFill>
                <a:effectLst/>
                <a:latin typeface="Helvetica Neue"/>
                <a:ea typeface="Calibri" panose="020F0502020204030204" pitchFamily="34" charset="0"/>
                <a:cs typeface="Times New Roman" panose="02020603050405020304" pitchFamily="18" charset="0"/>
              </a:rPr>
              <a:t>g</a:t>
            </a:r>
            <a:r>
              <a:rPr lang="en-US" sz="5400" dirty="0">
                <a:solidFill>
                  <a:srgbClr val="0100C8"/>
                </a:solidFill>
                <a:latin typeface="Helvetica Neue"/>
                <a:ea typeface="Calibri" panose="020F0502020204030204" pitchFamily="34" charset="0"/>
                <a:cs typeface="Times New Roman" panose="02020603050405020304" pitchFamily="18" charset="0"/>
              </a:rPr>
              <a:t> .</a:t>
            </a:r>
          </a:p>
          <a:p>
            <a:pPr>
              <a:lnSpc>
                <a:spcPct val="107000"/>
              </a:lnSpc>
              <a:spcAft>
                <a:spcPts val="800"/>
              </a:spcAft>
            </a:pPr>
            <a:r>
              <a:rPr lang="en-US" sz="5400" dirty="0">
                <a:solidFill>
                  <a:srgbClr val="0100C8"/>
                </a:solidFill>
                <a:latin typeface="Helvetica Neue"/>
                <a:ea typeface="Calibri" panose="020F0502020204030204" pitchFamily="34" charset="0"/>
                <a:cs typeface="Times New Roman" panose="02020603050405020304" pitchFamily="18" charset="0"/>
              </a:rPr>
              <a:t>For example, the set of explanations can be modelled by a decision tree or by a set of rules.</a:t>
            </a:r>
          </a:p>
        </p:txBody>
      </p:sp>
    </p:spTree>
    <p:extLst>
      <p:ext uri="{BB962C8B-B14F-4D97-AF65-F5344CB8AC3E}">
        <p14:creationId xmlns:p14="http://schemas.microsoft.com/office/powerpoint/2010/main" val="36769886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5FD1A9C-30AF-4DCC-AA2E-70B5CC92D6A0}"/>
              </a:ext>
            </a:extLst>
          </p:cNvPr>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49</a:t>
            </a:fld>
            <a:endParaRPr lang="bg-BG">
              <a:solidFill>
                <a:srgbClr val="000000"/>
              </a:solidFill>
            </a:endParaRPr>
          </a:p>
        </p:txBody>
      </p:sp>
      <p:sp>
        <p:nvSpPr>
          <p:cNvPr id="4" name="Text Placeholder 3">
            <a:extLst>
              <a:ext uri="{FF2B5EF4-FFF2-40B4-BE49-F238E27FC236}">
                <a16:creationId xmlns:a16="http://schemas.microsoft.com/office/drawing/2014/main" id="{779CFD84-9E58-45AD-B737-D55D0E2F2E24}"/>
              </a:ext>
            </a:extLst>
          </p:cNvPr>
          <p:cNvSpPr>
            <a:spLocks noGrp="1"/>
          </p:cNvSpPr>
          <p:nvPr>
            <p:ph type="body" sz="quarter" idx="24"/>
          </p:nvPr>
        </p:nvSpPr>
        <p:spPr>
          <a:xfrm>
            <a:off x="1276266" y="2528048"/>
            <a:ext cx="21590490" cy="966408"/>
          </a:xfrm>
        </p:spPr>
        <p:txBody>
          <a:bodyPr>
            <a:noAutofit/>
          </a:bodyPr>
          <a:lstStyle/>
          <a:p>
            <a:pPr>
              <a:lnSpc>
                <a:spcPct val="107000"/>
              </a:lnSpc>
              <a:spcAft>
                <a:spcPts val="800"/>
              </a:spcAft>
            </a:pPr>
            <a:r>
              <a:rPr lang="en-US" sz="5400" dirty="0">
                <a:effectLst/>
                <a:ea typeface="Calibri" panose="020F0502020204030204" pitchFamily="34" charset="0"/>
                <a:cs typeface="Times New Roman" panose="02020603050405020304" pitchFamily="18" charset="0"/>
              </a:rPr>
              <a:t>Explaining the </a:t>
            </a:r>
            <a:r>
              <a:rPr lang="en-US" sz="5400" dirty="0">
                <a:ea typeface="Calibri" panose="020F0502020204030204" pitchFamily="34" charset="0"/>
                <a:cs typeface="Times New Roman" panose="02020603050405020304" pitchFamily="18" charset="0"/>
              </a:rPr>
              <a:t>outcome</a:t>
            </a:r>
            <a:endParaRPr lang="en-CY" sz="5400" dirty="0">
              <a:effectLst/>
              <a:ea typeface="Calibri" panose="020F0502020204030204" pitchFamily="34" charset="0"/>
              <a:cs typeface="Times New Roman" panose="02020603050405020304" pitchFamily="18" charset="0"/>
            </a:endParaRPr>
          </a:p>
        </p:txBody>
      </p:sp>
      <p:sp>
        <p:nvSpPr>
          <p:cNvPr id="3" name="Text Placeholder 1">
            <a:extLst>
              <a:ext uri="{FF2B5EF4-FFF2-40B4-BE49-F238E27FC236}">
                <a16:creationId xmlns:a16="http://schemas.microsoft.com/office/drawing/2014/main" id="{E844DAFE-2399-CBC9-2B1B-0DE2B08EDAF1}"/>
              </a:ext>
            </a:extLst>
          </p:cNvPr>
          <p:cNvSpPr txBox="1">
            <a:spLocks/>
          </p:cNvSpPr>
          <p:nvPr/>
        </p:nvSpPr>
        <p:spPr>
          <a:xfrm>
            <a:off x="1276266" y="3794850"/>
            <a:ext cx="21590490" cy="7222920"/>
          </a:xfrm>
          <a:prstGeom prst="rect">
            <a:avLst/>
          </a:prstGeom>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kern="120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685800" indent="-685800">
              <a:buFont typeface="Wingdings" panose="05000000000000000000" pitchFamily="2" charset="2"/>
              <a:buChar char="q"/>
            </a:pPr>
            <a:endParaRPr lang="en-US" sz="3800" dirty="0"/>
          </a:p>
        </p:txBody>
      </p:sp>
      <p:sp>
        <p:nvSpPr>
          <p:cNvPr id="8" name="TextBox 7">
            <a:extLst>
              <a:ext uri="{FF2B5EF4-FFF2-40B4-BE49-F238E27FC236}">
                <a16:creationId xmlns:a16="http://schemas.microsoft.com/office/drawing/2014/main" id="{9C55E569-3B18-2F52-8142-143365917436}"/>
              </a:ext>
            </a:extLst>
          </p:cNvPr>
          <p:cNvSpPr txBox="1"/>
          <p:nvPr/>
        </p:nvSpPr>
        <p:spPr>
          <a:xfrm>
            <a:off x="1276266" y="3996200"/>
            <a:ext cx="21590490" cy="8040919"/>
          </a:xfrm>
          <a:prstGeom prst="rect">
            <a:avLst/>
          </a:prstGeom>
          <a:noFill/>
        </p:spPr>
        <p:txBody>
          <a:bodyPr wrap="square">
            <a:spAutoFit/>
          </a:bodyPr>
          <a:lstStyle/>
          <a:p>
            <a:pPr>
              <a:lnSpc>
                <a:spcPct val="107000"/>
              </a:lnSpc>
              <a:spcAft>
                <a:spcPts val="800"/>
              </a:spcAft>
            </a:pPr>
            <a:r>
              <a:rPr lang="en-US" sz="4800" dirty="0">
                <a:solidFill>
                  <a:srgbClr val="0100C8"/>
                </a:solidFill>
                <a:latin typeface="Helvetica Neue"/>
                <a:ea typeface="Calibri" panose="020F0502020204030204" pitchFamily="34" charset="0"/>
                <a:cs typeface="Times New Roman" panose="02020603050405020304" pitchFamily="18" charset="0"/>
              </a:rPr>
              <a:t>Given a black box predictor </a:t>
            </a:r>
            <a:r>
              <a:rPr lang="en-US" sz="4800" b="1" i="1" dirty="0">
                <a:solidFill>
                  <a:srgbClr val="0100C8"/>
                </a:solidFill>
                <a:latin typeface="Helvetica Neue"/>
                <a:ea typeface="Calibri" panose="020F0502020204030204" pitchFamily="34" charset="0"/>
                <a:cs typeface="Times New Roman" panose="02020603050405020304" pitchFamily="18" charset="0"/>
              </a:rPr>
              <a:t>b</a:t>
            </a:r>
            <a:r>
              <a:rPr lang="en-US" sz="4800" dirty="0">
                <a:solidFill>
                  <a:srgbClr val="0100C8"/>
                </a:solidFill>
                <a:latin typeface="Helvetica Neue"/>
                <a:ea typeface="Calibri" panose="020F0502020204030204" pitchFamily="34" charset="0"/>
                <a:cs typeface="Times New Roman" panose="02020603050405020304" pitchFamily="18" charset="0"/>
              </a:rPr>
              <a:t> and a dataset </a:t>
            </a:r>
            <a:r>
              <a:rPr lang="en-US" sz="4800" b="1" i="1" dirty="0">
                <a:solidFill>
                  <a:srgbClr val="0100C8"/>
                </a:solidFill>
                <a:latin typeface="Helvetica Neue"/>
                <a:ea typeface="Calibri" panose="020F0502020204030204" pitchFamily="34" charset="0"/>
                <a:cs typeface="Times New Roman" panose="02020603050405020304" pitchFamily="18" charset="0"/>
              </a:rPr>
              <a:t>D = {X, Y}, </a:t>
            </a:r>
            <a:r>
              <a:rPr lang="en-US" sz="4800" dirty="0">
                <a:solidFill>
                  <a:srgbClr val="0100C8"/>
                </a:solidFill>
                <a:latin typeface="Helvetica Neue"/>
                <a:ea typeface="Calibri" panose="020F0502020204030204" pitchFamily="34" charset="0"/>
                <a:cs typeface="Times New Roman" panose="02020603050405020304" pitchFamily="18" charset="0"/>
              </a:rPr>
              <a:t>the </a:t>
            </a:r>
            <a:r>
              <a:rPr lang="en-US" sz="4800" b="1" dirty="0">
                <a:solidFill>
                  <a:srgbClr val="FF2D64"/>
                </a:solidFill>
                <a:latin typeface="Helvetica Neue"/>
                <a:ea typeface="Calibri" panose="020F0502020204030204" pitchFamily="34" charset="0"/>
                <a:cs typeface="Times New Roman" panose="02020603050405020304" pitchFamily="18" charset="0"/>
              </a:rPr>
              <a:t>black box outcome explanation problem </a:t>
            </a:r>
            <a:r>
              <a:rPr lang="en-US" sz="4800" dirty="0">
                <a:solidFill>
                  <a:srgbClr val="0100C8"/>
                </a:solidFill>
                <a:latin typeface="Helvetica Neue"/>
                <a:ea typeface="Calibri" panose="020F0502020204030204" pitchFamily="34" charset="0"/>
                <a:cs typeface="Times New Roman" panose="02020603050405020304" pitchFamily="18" charset="0"/>
              </a:rPr>
              <a:t>consists in finding a function </a:t>
            </a:r>
            <a:r>
              <a:rPr lang="en-US" sz="4800" b="1" i="1" dirty="0">
                <a:solidFill>
                  <a:srgbClr val="0100C8"/>
                </a:solidFill>
                <a:latin typeface="Helvetica Neue"/>
                <a:ea typeface="Calibri" panose="020F0502020204030204" pitchFamily="34" charset="0"/>
                <a:cs typeface="Times New Roman" panose="02020603050405020304" pitchFamily="18" charset="0"/>
              </a:rPr>
              <a:t>f</a:t>
            </a:r>
            <a:r>
              <a:rPr lang="en-US" sz="4800" dirty="0">
                <a:solidFill>
                  <a:srgbClr val="0100C8"/>
                </a:solidFill>
                <a:latin typeface="Helvetica Neue"/>
                <a:ea typeface="Calibri" panose="020F0502020204030204" pitchFamily="34" charset="0"/>
                <a:cs typeface="Times New Roman" panose="02020603050405020304" pitchFamily="18" charset="0"/>
              </a:rPr>
              <a:t> which takes as input a black box </a:t>
            </a:r>
            <a:r>
              <a:rPr lang="en-US" sz="4800" b="1" i="1" dirty="0">
                <a:solidFill>
                  <a:srgbClr val="0100C8"/>
                </a:solidFill>
                <a:latin typeface="Helvetica Neue"/>
                <a:ea typeface="Calibri" panose="020F0502020204030204" pitchFamily="34" charset="0"/>
                <a:cs typeface="Times New Roman" panose="02020603050405020304" pitchFamily="18" charset="0"/>
              </a:rPr>
              <a:t>b</a:t>
            </a:r>
            <a:r>
              <a:rPr lang="en-US" sz="4800" dirty="0">
                <a:solidFill>
                  <a:srgbClr val="0100C8"/>
                </a:solidFill>
                <a:latin typeface="Helvetica Neue"/>
                <a:ea typeface="Calibri" panose="020F0502020204030204" pitchFamily="34" charset="0"/>
                <a:cs typeface="Times New Roman" panose="02020603050405020304" pitchFamily="18" charset="0"/>
              </a:rPr>
              <a:t> and a dataset </a:t>
            </a:r>
            <a:r>
              <a:rPr lang="en-US" sz="4800" b="1" i="1" dirty="0">
                <a:solidFill>
                  <a:srgbClr val="0100C8"/>
                </a:solidFill>
                <a:latin typeface="Helvetica Neue"/>
                <a:ea typeface="Calibri" panose="020F0502020204030204" pitchFamily="34" charset="0"/>
                <a:cs typeface="Times New Roman" panose="02020603050405020304" pitchFamily="18" charset="0"/>
              </a:rPr>
              <a:t>D</a:t>
            </a:r>
            <a:r>
              <a:rPr lang="en-US" sz="4800" dirty="0">
                <a:solidFill>
                  <a:srgbClr val="0100C8"/>
                </a:solidFill>
                <a:latin typeface="Helvetica Neue"/>
                <a:ea typeface="Calibri" panose="020F0502020204030204" pitchFamily="34" charset="0"/>
                <a:cs typeface="Times New Roman" panose="02020603050405020304" pitchFamily="18" charset="0"/>
              </a:rPr>
              <a:t>, and returns a comprehensible local predictor </a:t>
            </a:r>
            <a:r>
              <a:rPr lang="en-US" sz="4800" b="1" i="1" dirty="0">
                <a:solidFill>
                  <a:srgbClr val="0100C8"/>
                </a:solidFill>
                <a:effectLst/>
                <a:latin typeface="Helvetica Neue"/>
                <a:ea typeface="Calibri" panose="020F0502020204030204" pitchFamily="34" charset="0"/>
                <a:cs typeface="Times New Roman" panose="02020603050405020304" pitchFamily="18" charset="0"/>
              </a:rPr>
              <a:t>c</a:t>
            </a:r>
            <a:r>
              <a:rPr lang="en-US" sz="4800" b="1" i="1" baseline="-25000" dirty="0">
                <a:solidFill>
                  <a:srgbClr val="0100C8"/>
                </a:solidFill>
                <a:latin typeface="Helvetica Neue"/>
                <a:ea typeface="Calibri" panose="020F0502020204030204" pitchFamily="34" charset="0"/>
                <a:cs typeface="Times New Roman" panose="02020603050405020304" pitchFamily="18" charset="0"/>
              </a:rPr>
              <a:t>l</a:t>
            </a:r>
            <a:r>
              <a:rPr lang="en-US" sz="4800" baseline="-25000" dirty="0">
                <a:solidFill>
                  <a:srgbClr val="0100C8"/>
                </a:solidFill>
                <a:latin typeface="Helvetica Neue"/>
                <a:ea typeface="Calibri" panose="020F0502020204030204" pitchFamily="34" charset="0"/>
                <a:cs typeface="Times New Roman" panose="02020603050405020304" pitchFamily="18" charset="0"/>
              </a:rPr>
              <a:t>, </a:t>
            </a:r>
            <a:r>
              <a:rPr lang="en-US" sz="4800" dirty="0">
                <a:solidFill>
                  <a:srgbClr val="0100C8"/>
                </a:solidFill>
                <a:latin typeface="Helvetica Neue"/>
                <a:ea typeface="Calibri" panose="020F0502020204030204" pitchFamily="34" charset="0"/>
                <a:cs typeface="Times New Roman" panose="02020603050405020304" pitchFamily="18" charset="0"/>
              </a:rPr>
              <a:t>i.e., </a:t>
            </a:r>
            <a:r>
              <a:rPr lang="en-US" sz="4800" b="1" i="1" dirty="0">
                <a:solidFill>
                  <a:srgbClr val="0100C8"/>
                </a:solidFill>
                <a:latin typeface="Helvetica Neue"/>
                <a:ea typeface="Calibri" panose="020F0502020204030204" pitchFamily="34" charset="0"/>
                <a:cs typeface="Times New Roman" panose="02020603050405020304" pitchFamily="18" charset="0"/>
              </a:rPr>
              <a:t>f(b, D) = </a:t>
            </a:r>
            <a:r>
              <a:rPr lang="en-US" sz="4800" b="1" i="1" dirty="0">
                <a:solidFill>
                  <a:srgbClr val="0100C8"/>
                </a:solidFill>
                <a:effectLst/>
                <a:latin typeface="Helvetica Neue"/>
                <a:ea typeface="Calibri" panose="020F0502020204030204" pitchFamily="34" charset="0"/>
                <a:cs typeface="Times New Roman" panose="02020603050405020304" pitchFamily="18" charset="0"/>
              </a:rPr>
              <a:t>c</a:t>
            </a:r>
            <a:r>
              <a:rPr lang="en-US" sz="4800" b="1" i="1" baseline="-25000" dirty="0">
                <a:solidFill>
                  <a:srgbClr val="0100C8"/>
                </a:solidFill>
                <a:latin typeface="Helvetica Neue"/>
                <a:ea typeface="Calibri" panose="020F0502020204030204" pitchFamily="34" charset="0"/>
                <a:cs typeface="Times New Roman" panose="02020603050405020304" pitchFamily="18" charset="0"/>
              </a:rPr>
              <a:t>l</a:t>
            </a:r>
            <a:r>
              <a:rPr lang="en-US" sz="4800" dirty="0">
                <a:solidFill>
                  <a:srgbClr val="0100C8"/>
                </a:solidFill>
                <a:latin typeface="Helvetica Neue"/>
                <a:ea typeface="Calibri" panose="020F0502020204030204" pitchFamily="34" charset="0"/>
                <a:cs typeface="Times New Roman" panose="02020603050405020304" pitchFamily="18" charset="0"/>
              </a:rPr>
              <a:t>, such that </a:t>
            </a:r>
            <a:r>
              <a:rPr lang="en-US" sz="4800" b="1" i="1" dirty="0">
                <a:solidFill>
                  <a:srgbClr val="0100C8"/>
                </a:solidFill>
                <a:effectLst/>
                <a:latin typeface="Helvetica Neue"/>
                <a:ea typeface="Calibri" panose="020F0502020204030204" pitchFamily="34" charset="0"/>
                <a:cs typeface="Times New Roman" panose="02020603050405020304" pitchFamily="18" charset="0"/>
              </a:rPr>
              <a:t>c</a:t>
            </a:r>
            <a:r>
              <a:rPr lang="en-US" sz="4800" b="1" i="1" baseline="-25000" dirty="0">
                <a:solidFill>
                  <a:srgbClr val="0100C8"/>
                </a:solidFill>
                <a:latin typeface="Helvetica Neue"/>
                <a:ea typeface="Calibri" panose="020F0502020204030204" pitchFamily="34" charset="0"/>
                <a:cs typeface="Times New Roman" panose="02020603050405020304" pitchFamily="18" charset="0"/>
              </a:rPr>
              <a:t>l</a:t>
            </a:r>
            <a:r>
              <a:rPr lang="en-US" sz="4800" dirty="0">
                <a:solidFill>
                  <a:srgbClr val="0100C8"/>
                </a:solidFill>
                <a:latin typeface="Helvetica Neue"/>
                <a:ea typeface="Calibri" panose="020F0502020204030204" pitchFamily="34" charset="0"/>
                <a:cs typeface="Times New Roman" panose="02020603050405020304" pitchFamily="18" charset="0"/>
              </a:rPr>
              <a:t>  is able to mimic the behavior of </a:t>
            </a:r>
            <a:r>
              <a:rPr lang="en-US" sz="4800" b="1" i="1" dirty="0">
                <a:solidFill>
                  <a:srgbClr val="0100C8"/>
                </a:solidFill>
                <a:latin typeface="Helvetica Neue"/>
                <a:ea typeface="Calibri" panose="020F0502020204030204" pitchFamily="34" charset="0"/>
                <a:cs typeface="Times New Roman" panose="02020603050405020304" pitchFamily="18" charset="0"/>
              </a:rPr>
              <a:t>b</a:t>
            </a:r>
            <a:r>
              <a:rPr lang="en-US" sz="4800" dirty="0">
                <a:solidFill>
                  <a:srgbClr val="0100C8"/>
                </a:solidFill>
                <a:latin typeface="Helvetica Neue"/>
                <a:ea typeface="Calibri" panose="020F0502020204030204" pitchFamily="34" charset="0"/>
                <a:cs typeface="Times New Roman" panose="02020603050405020304" pitchFamily="18" charset="0"/>
              </a:rPr>
              <a:t> and exists a local explanator function that takes as input the black box </a:t>
            </a:r>
            <a:r>
              <a:rPr lang="en-US" sz="4800" b="1" i="1" dirty="0">
                <a:solidFill>
                  <a:srgbClr val="0100C8"/>
                </a:solidFill>
                <a:latin typeface="Helvetica Neue"/>
                <a:ea typeface="Calibri" panose="020F0502020204030204" pitchFamily="34" charset="0"/>
                <a:cs typeface="Times New Roman" panose="02020603050405020304" pitchFamily="18" charset="0"/>
              </a:rPr>
              <a:t>b</a:t>
            </a:r>
            <a:r>
              <a:rPr lang="en-US" sz="4800" dirty="0">
                <a:solidFill>
                  <a:srgbClr val="0100C8"/>
                </a:solidFill>
                <a:latin typeface="Helvetica Neue"/>
                <a:ea typeface="Calibri" panose="020F0502020204030204" pitchFamily="34" charset="0"/>
                <a:cs typeface="Times New Roman" panose="02020603050405020304" pitchFamily="18" charset="0"/>
              </a:rPr>
              <a:t>, the comprehensible local predictor </a:t>
            </a:r>
            <a:r>
              <a:rPr lang="en-US" sz="4800" b="1" i="1" dirty="0">
                <a:solidFill>
                  <a:srgbClr val="0100C8"/>
                </a:solidFill>
                <a:effectLst/>
                <a:latin typeface="Helvetica Neue"/>
                <a:ea typeface="Calibri" panose="020F0502020204030204" pitchFamily="34" charset="0"/>
                <a:cs typeface="Times New Roman" panose="02020603050405020304" pitchFamily="18" charset="0"/>
              </a:rPr>
              <a:t>c</a:t>
            </a:r>
            <a:r>
              <a:rPr lang="en-US" sz="4800" b="1" i="1" baseline="-25000" dirty="0">
                <a:solidFill>
                  <a:srgbClr val="0100C8"/>
                </a:solidFill>
                <a:latin typeface="Helvetica Neue"/>
                <a:ea typeface="Calibri" panose="020F0502020204030204" pitchFamily="34" charset="0"/>
                <a:cs typeface="Times New Roman" panose="02020603050405020304" pitchFamily="18" charset="0"/>
              </a:rPr>
              <a:t>l</a:t>
            </a:r>
            <a:r>
              <a:rPr lang="en-US" sz="4800" baseline="-25000" dirty="0">
                <a:solidFill>
                  <a:srgbClr val="0100C8"/>
                </a:solidFill>
                <a:effectLst/>
                <a:latin typeface="Helvetica Neue"/>
                <a:ea typeface="Calibri" panose="020F0502020204030204" pitchFamily="34" charset="0"/>
                <a:cs typeface="Times New Roman" panose="02020603050405020304" pitchFamily="18" charset="0"/>
              </a:rPr>
              <a:t> </a:t>
            </a:r>
            <a:r>
              <a:rPr lang="en-US" sz="4800" dirty="0">
                <a:solidFill>
                  <a:srgbClr val="0100C8"/>
                </a:solidFill>
                <a:latin typeface="Helvetica Neue"/>
                <a:ea typeface="Calibri" panose="020F0502020204030204" pitchFamily="34" charset="0"/>
                <a:cs typeface="Times New Roman" panose="02020603050405020304" pitchFamily="18" charset="0"/>
              </a:rPr>
              <a:t>and a data record </a:t>
            </a:r>
            <a:r>
              <a:rPr lang="en-US" sz="4800" b="1" i="1" dirty="0">
                <a:solidFill>
                  <a:srgbClr val="0100C8"/>
                </a:solidFill>
                <a:latin typeface="Helvetica Neue"/>
                <a:ea typeface="Calibri" panose="020F0502020204030204" pitchFamily="34" charset="0"/>
                <a:cs typeface="Times New Roman" panose="02020603050405020304" pitchFamily="18" charset="0"/>
              </a:rPr>
              <a:t>x</a:t>
            </a:r>
            <a:r>
              <a:rPr lang="en-US" sz="4800" dirty="0">
                <a:solidFill>
                  <a:srgbClr val="0100C8"/>
                </a:solidFill>
                <a:latin typeface="Helvetica Neue"/>
                <a:ea typeface="Calibri" panose="020F0502020204030204" pitchFamily="34" charset="0"/>
                <a:cs typeface="Times New Roman" panose="02020603050405020304" pitchFamily="18" charset="0"/>
              </a:rPr>
              <a:t>, and returns a human understandable explanation for the record </a:t>
            </a:r>
            <a:r>
              <a:rPr lang="en-US" sz="4800" b="1" i="1" dirty="0">
                <a:solidFill>
                  <a:srgbClr val="0100C8"/>
                </a:solidFill>
                <a:latin typeface="Helvetica Neue"/>
                <a:ea typeface="Calibri" panose="020F0502020204030204" pitchFamily="34" charset="0"/>
                <a:cs typeface="Times New Roman" panose="02020603050405020304" pitchFamily="18" charset="0"/>
              </a:rPr>
              <a:t>x</a:t>
            </a:r>
            <a:r>
              <a:rPr lang="en-US" sz="4800" dirty="0">
                <a:solidFill>
                  <a:srgbClr val="0100C8"/>
                </a:solidFill>
                <a:latin typeface="Helvetica Neue"/>
                <a:ea typeface="Calibri" panose="020F0502020204030204" pitchFamily="34" charset="0"/>
                <a:cs typeface="Times New Roman" panose="02020603050405020304" pitchFamily="18" charset="0"/>
              </a:rPr>
              <a:t>. </a:t>
            </a:r>
          </a:p>
          <a:p>
            <a:pPr>
              <a:lnSpc>
                <a:spcPct val="107000"/>
              </a:lnSpc>
              <a:spcAft>
                <a:spcPts val="800"/>
              </a:spcAft>
            </a:pPr>
            <a:r>
              <a:rPr lang="en-US" sz="4800" dirty="0">
                <a:solidFill>
                  <a:srgbClr val="0100C8"/>
                </a:solidFill>
                <a:latin typeface="Helvetica Neue"/>
                <a:ea typeface="Calibri" panose="020F0502020204030204" pitchFamily="34" charset="0"/>
                <a:cs typeface="Times New Roman" panose="02020603050405020304" pitchFamily="18" charset="0"/>
              </a:rPr>
              <a:t>The various approaches proposed to implement function </a:t>
            </a:r>
            <a:r>
              <a:rPr lang="en-US" sz="4800" b="1" i="1" dirty="0">
                <a:solidFill>
                  <a:srgbClr val="0100C8"/>
                </a:solidFill>
                <a:latin typeface="Helvetica Neue"/>
                <a:ea typeface="Calibri" panose="020F0502020204030204" pitchFamily="34" charset="0"/>
                <a:cs typeface="Times New Roman" panose="02020603050405020304" pitchFamily="18" charset="0"/>
              </a:rPr>
              <a:t>f</a:t>
            </a:r>
            <a:r>
              <a:rPr lang="en-US" sz="4800" dirty="0">
                <a:solidFill>
                  <a:srgbClr val="0100C8"/>
                </a:solidFill>
                <a:latin typeface="Helvetica Neue"/>
                <a:ea typeface="Calibri" panose="020F0502020204030204" pitchFamily="34" charset="0"/>
                <a:cs typeface="Times New Roman" panose="02020603050405020304" pitchFamily="18" charset="0"/>
              </a:rPr>
              <a:t>, aim to overcome the limitations of explaining the whole model. The returned explanation may be either a path of a decision tree or an association rule.</a:t>
            </a:r>
          </a:p>
        </p:txBody>
      </p:sp>
    </p:spTree>
    <p:extLst>
      <p:ext uri="{BB962C8B-B14F-4D97-AF65-F5344CB8AC3E}">
        <p14:creationId xmlns:p14="http://schemas.microsoft.com/office/powerpoint/2010/main" val="812869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r>
              <a:rPr lang="en-US" sz="6000" dirty="0"/>
              <a:t>The significance of explanation in AI </a:t>
            </a:r>
          </a:p>
        </p:txBody>
      </p:sp>
    </p:spTree>
    <p:extLst>
      <p:ext uri="{BB962C8B-B14F-4D97-AF65-F5344CB8AC3E}">
        <p14:creationId xmlns:p14="http://schemas.microsoft.com/office/powerpoint/2010/main" val="25166512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5FD1A9C-30AF-4DCC-AA2E-70B5CC92D6A0}"/>
              </a:ext>
            </a:extLst>
          </p:cNvPr>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50</a:t>
            </a:fld>
            <a:endParaRPr lang="bg-BG">
              <a:solidFill>
                <a:srgbClr val="000000"/>
              </a:solidFill>
            </a:endParaRPr>
          </a:p>
        </p:txBody>
      </p:sp>
      <p:sp>
        <p:nvSpPr>
          <p:cNvPr id="4" name="Text Placeholder 3">
            <a:extLst>
              <a:ext uri="{FF2B5EF4-FFF2-40B4-BE49-F238E27FC236}">
                <a16:creationId xmlns:a16="http://schemas.microsoft.com/office/drawing/2014/main" id="{779CFD84-9E58-45AD-B737-D55D0E2F2E24}"/>
              </a:ext>
            </a:extLst>
          </p:cNvPr>
          <p:cNvSpPr>
            <a:spLocks noGrp="1"/>
          </p:cNvSpPr>
          <p:nvPr>
            <p:ph type="body" sz="quarter" idx="24"/>
          </p:nvPr>
        </p:nvSpPr>
        <p:spPr>
          <a:xfrm>
            <a:off x="1276266" y="2528048"/>
            <a:ext cx="21590490" cy="966408"/>
          </a:xfrm>
        </p:spPr>
        <p:txBody>
          <a:bodyPr>
            <a:noAutofit/>
          </a:bodyPr>
          <a:lstStyle/>
          <a:p>
            <a:pPr>
              <a:lnSpc>
                <a:spcPct val="107000"/>
              </a:lnSpc>
              <a:spcAft>
                <a:spcPts val="800"/>
              </a:spcAft>
            </a:pPr>
            <a:r>
              <a:rPr lang="en-US" sz="5400" dirty="0">
                <a:ea typeface="Calibri" panose="020F0502020204030204" pitchFamily="34" charset="0"/>
                <a:cs typeface="Times New Roman" panose="02020603050405020304" pitchFamily="18" charset="0"/>
              </a:rPr>
              <a:t>Inspecting</a:t>
            </a:r>
            <a:r>
              <a:rPr lang="en-US" sz="5400" dirty="0">
                <a:effectLst/>
                <a:ea typeface="Calibri" panose="020F0502020204030204" pitchFamily="34" charset="0"/>
                <a:cs typeface="Times New Roman" panose="02020603050405020304" pitchFamily="18" charset="0"/>
              </a:rPr>
              <a:t> the black box </a:t>
            </a:r>
            <a:r>
              <a:rPr lang="en-US" sz="5400" dirty="0">
                <a:ea typeface="Calibri" panose="020F0502020204030204" pitchFamily="34" charset="0"/>
                <a:cs typeface="Times New Roman" panose="02020603050405020304" pitchFamily="18" charset="0"/>
              </a:rPr>
              <a:t>internally</a:t>
            </a:r>
            <a:endParaRPr lang="en-CY" sz="5400" dirty="0">
              <a:effectLst/>
              <a:ea typeface="Calibri" panose="020F0502020204030204" pitchFamily="34" charset="0"/>
              <a:cs typeface="Times New Roman" panose="02020603050405020304" pitchFamily="18" charset="0"/>
            </a:endParaRPr>
          </a:p>
        </p:txBody>
      </p:sp>
      <p:sp>
        <p:nvSpPr>
          <p:cNvPr id="3" name="Text Placeholder 1">
            <a:extLst>
              <a:ext uri="{FF2B5EF4-FFF2-40B4-BE49-F238E27FC236}">
                <a16:creationId xmlns:a16="http://schemas.microsoft.com/office/drawing/2014/main" id="{E844DAFE-2399-CBC9-2B1B-0DE2B08EDAF1}"/>
              </a:ext>
            </a:extLst>
          </p:cNvPr>
          <p:cNvSpPr txBox="1">
            <a:spLocks/>
          </p:cNvSpPr>
          <p:nvPr/>
        </p:nvSpPr>
        <p:spPr>
          <a:xfrm>
            <a:off x="1276266" y="3794850"/>
            <a:ext cx="21590490" cy="7222920"/>
          </a:xfrm>
          <a:prstGeom prst="rect">
            <a:avLst/>
          </a:prstGeom>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kern="120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685800" indent="-685800">
              <a:buFont typeface="Wingdings" panose="05000000000000000000" pitchFamily="2" charset="2"/>
              <a:buChar char="q"/>
            </a:pPr>
            <a:endParaRPr lang="en-US" sz="3800" dirty="0"/>
          </a:p>
        </p:txBody>
      </p:sp>
      <p:sp>
        <p:nvSpPr>
          <p:cNvPr id="8" name="TextBox 7">
            <a:extLst>
              <a:ext uri="{FF2B5EF4-FFF2-40B4-BE49-F238E27FC236}">
                <a16:creationId xmlns:a16="http://schemas.microsoft.com/office/drawing/2014/main" id="{9C55E569-3B18-2F52-8142-143365917436}"/>
              </a:ext>
            </a:extLst>
          </p:cNvPr>
          <p:cNvSpPr txBox="1"/>
          <p:nvPr/>
        </p:nvSpPr>
        <p:spPr>
          <a:xfrm>
            <a:off x="1276266" y="3996200"/>
            <a:ext cx="21590490" cy="8235331"/>
          </a:xfrm>
          <a:prstGeom prst="rect">
            <a:avLst/>
          </a:prstGeom>
          <a:noFill/>
        </p:spPr>
        <p:txBody>
          <a:bodyPr wrap="square">
            <a:spAutoFit/>
          </a:bodyPr>
          <a:lstStyle/>
          <a:p>
            <a:pPr>
              <a:lnSpc>
                <a:spcPct val="107000"/>
              </a:lnSpc>
              <a:spcAft>
                <a:spcPts val="800"/>
              </a:spcAft>
            </a:pPr>
            <a:r>
              <a:rPr lang="en-US" sz="5400" dirty="0">
                <a:solidFill>
                  <a:srgbClr val="0100C8"/>
                </a:solidFill>
                <a:latin typeface="Helvetica Neue"/>
                <a:ea typeface="Calibri" panose="020F0502020204030204" pitchFamily="34" charset="0"/>
                <a:cs typeface="Times New Roman" panose="02020603050405020304" pitchFamily="18" charset="0"/>
              </a:rPr>
              <a:t>Given a black box predictor </a:t>
            </a:r>
            <a:r>
              <a:rPr lang="en-US" sz="5400" b="1" i="1" dirty="0">
                <a:solidFill>
                  <a:srgbClr val="0100C8"/>
                </a:solidFill>
                <a:latin typeface="Helvetica Neue"/>
                <a:ea typeface="Calibri" panose="020F0502020204030204" pitchFamily="34" charset="0"/>
                <a:cs typeface="Times New Roman" panose="02020603050405020304" pitchFamily="18" charset="0"/>
              </a:rPr>
              <a:t>b</a:t>
            </a:r>
            <a:r>
              <a:rPr lang="en-US" sz="5400" dirty="0">
                <a:solidFill>
                  <a:srgbClr val="0100C8"/>
                </a:solidFill>
                <a:latin typeface="Helvetica Neue"/>
                <a:ea typeface="Calibri" panose="020F0502020204030204" pitchFamily="34" charset="0"/>
                <a:cs typeface="Times New Roman" panose="02020603050405020304" pitchFamily="18" charset="0"/>
              </a:rPr>
              <a:t> and a dataset </a:t>
            </a:r>
            <a:r>
              <a:rPr lang="en-US" sz="5400" b="1" i="1" dirty="0">
                <a:solidFill>
                  <a:srgbClr val="0100C8"/>
                </a:solidFill>
                <a:latin typeface="Helvetica Neue"/>
                <a:ea typeface="Calibri" panose="020F0502020204030204" pitchFamily="34" charset="0"/>
                <a:cs typeface="Times New Roman" panose="02020603050405020304" pitchFamily="18" charset="0"/>
              </a:rPr>
              <a:t>D = {X, Y}, </a:t>
            </a:r>
            <a:r>
              <a:rPr lang="en-US" sz="5400" dirty="0">
                <a:solidFill>
                  <a:srgbClr val="0100C8"/>
                </a:solidFill>
                <a:latin typeface="Helvetica Neue"/>
                <a:ea typeface="Calibri" panose="020F0502020204030204" pitchFamily="34" charset="0"/>
                <a:cs typeface="Times New Roman" panose="02020603050405020304" pitchFamily="18" charset="0"/>
              </a:rPr>
              <a:t>the </a:t>
            </a:r>
            <a:r>
              <a:rPr lang="en-US" sz="5400" b="1" dirty="0">
                <a:solidFill>
                  <a:srgbClr val="FF2D64"/>
                </a:solidFill>
                <a:latin typeface="Helvetica Neue"/>
                <a:ea typeface="Calibri" panose="020F0502020204030204" pitchFamily="34" charset="0"/>
                <a:cs typeface="Times New Roman" panose="02020603050405020304" pitchFamily="18" charset="0"/>
              </a:rPr>
              <a:t>black box inspection problem </a:t>
            </a:r>
            <a:r>
              <a:rPr lang="en-US" sz="5400" dirty="0">
                <a:solidFill>
                  <a:srgbClr val="0100C8"/>
                </a:solidFill>
                <a:latin typeface="Helvetica Neue"/>
                <a:ea typeface="Calibri" panose="020F0502020204030204" pitchFamily="34" charset="0"/>
                <a:cs typeface="Times New Roman" panose="02020603050405020304" pitchFamily="18" charset="0"/>
              </a:rPr>
              <a:t>consists in finding a function </a:t>
            </a:r>
            <a:r>
              <a:rPr lang="en-US" sz="5400" b="1" i="1" dirty="0">
                <a:solidFill>
                  <a:srgbClr val="0100C8"/>
                </a:solidFill>
                <a:latin typeface="Helvetica Neue"/>
                <a:ea typeface="Calibri" panose="020F0502020204030204" pitchFamily="34" charset="0"/>
                <a:cs typeface="Times New Roman" panose="02020603050405020304" pitchFamily="18" charset="0"/>
              </a:rPr>
              <a:t>f</a:t>
            </a:r>
            <a:r>
              <a:rPr lang="en-US" sz="5400" dirty="0">
                <a:solidFill>
                  <a:srgbClr val="0100C8"/>
                </a:solidFill>
                <a:latin typeface="Helvetica Neue"/>
                <a:ea typeface="Calibri" panose="020F0502020204030204" pitchFamily="34" charset="0"/>
                <a:cs typeface="Times New Roman" panose="02020603050405020304" pitchFamily="18" charset="0"/>
              </a:rPr>
              <a:t> which takes as input a black box </a:t>
            </a:r>
            <a:r>
              <a:rPr lang="en-US" sz="5400" b="1" i="1" dirty="0">
                <a:solidFill>
                  <a:srgbClr val="0100C8"/>
                </a:solidFill>
                <a:latin typeface="Helvetica Neue"/>
                <a:ea typeface="Calibri" panose="020F0502020204030204" pitchFamily="34" charset="0"/>
                <a:cs typeface="Times New Roman" panose="02020603050405020304" pitchFamily="18" charset="0"/>
              </a:rPr>
              <a:t>b</a:t>
            </a:r>
            <a:r>
              <a:rPr lang="en-US" sz="5400" dirty="0">
                <a:solidFill>
                  <a:srgbClr val="0100C8"/>
                </a:solidFill>
                <a:latin typeface="Helvetica Neue"/>
                <a:ea typeface="Calibri" panose="020F0502020204030204" pitchFamily="34" charset="0"/>
                <a:cs typeface="Times New Roman" panose="02020603050405020304" pitchFamily="18" charset="0"/>
              </a:rPr>
              <a:t> and a dataset </a:t>
            </a:r>
            <a:r>
              <a:rPr lang="en-US" sz="5400" b="1" i="1" dirty="0">
                <a:solidFill>
                  <a:srgbClr val="0100C8"/>
                </a:solidFill>
                <a:latin typeface="Helvetica Neue"/>
                <a:ea typeface="Calibri" panose="020F0502020204030204" pitchFamily="34" charset="0"/>
                <a:cs typeface="Times New Roman" panose="02020603050405020304" pitchFamily="18" charset="0"/>
              </a:rPr>
              <a:t>D </a:t>
            </a:r>
            <a:r>
              <a:rPr lang="en-US" sz="5400" dirty="0">
                <a:solidFill>
                  <a:srgbClr val="0100C8"/>
                </a:solidFill>
                <a:latin typeface="Helvetica Neue"/>
                <a:ea typeface="Calibri" panose="020F0502020204030204" pitchFamily="34" charset="0"/>
                <a:cs typeface="Times New Roman" panose="02020603050405020304" pitchFamily="18" charset="0"/>
              </a:rPr>
              <a:t>and returns a visual (or textual) representation of the behavior of the black box, i.e., </a:t>
            </a:r>
            <a:r>
              <a:rPr lang="en-US" sz="5400" b="1" i="1" dirty="0">
                <a:solidFill>
                  <a:srgbClr val="0100C8"/>
                </a:solidFill>
                <a:latin typeface="Helvetica Neue"/>
                <a:ea typeface="Calibri" panose="020F0502020204030204" pitchFamily="34" charset="0"/>
                <a:cs typeface="Times New Roman" panose="02020603050405020304" pitchFamily="18" charset="0"/>
              </a:rPr>
              <a:t>f(b, D) = v.</a:t>
            </a:r>
          </a:p>
          <a:p>
            <a:pPr>
              <a:lnSpc>
                <a:spcPct val="107000"/>
              </a:lnSpc>
              <a:spcAft>
                <a:spcPts val="800"/>
              </a:spcAft>
            </a:pPr>
            <a:r>
              <a:rPr lang="en-US" sz="5400" dirty="0">
                <a:solidFill>
                  <a:srgbClr val="0100C8"/>
                </a:solidFill>
                <a:latin typeface="Helvetica Neue"/>
                <a:ea typeface="Calibri" panose="020F0502020204030204" pitchFamily="34" charset="0"/>
                <a:cs typeface="Times New Roman" panose="02020603050405020304" pitchFamily="18" charset="0"/>
              </a:rPr>
              <a:t>For example, the visualization returned highlights the feature importance for the predictions. Overall, the aim is either to understand how the black box model works or why the black box returns certain predictions more likely than others.</a:t>
            </a:r>
          </a:p>
          <a:p>
            <a:pPr>
              <a:lnSpc>
                <a:spcPct val="107000"/>
              </a:lnSpc>
              <a:spcAft>
                <a:spcPts val="800"/>
              </a:spcAft>
            </a:pPr>
            <a:endParaRPr lang="en-US" sz="5400" dirty="0">
              <a:solidFill>
                <a:srgbClr val="0100C8"/>
              </a:solidFill>
              <a:latin typeface="Helvetica Neue"/>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530505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5FD1A9C-30AF-4DCC-AA2E-70B5CC92D6A0}"/>
              </a:ext>
            </a:extLst>
          </p:cNvPr>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51</a:t>
            </a:fld>
            <a:endParaRPr lang="bg-BG">
              <a:solidFill>
                <a:srgbClr val="000000"/>
              </a:solidFill>
            </a:endParaRPr>
          </a:p>
        </p:txBody>
      </p:sp>
      <p:sp>
        <p:nvSpPr>
          <p:cNvPr id="4" name="Text Placeholder 3">
            <a:extLst>
              <a:ext uri="{FF2B5EF4-FFF2-40B4-BE49-F238E27FC236}">
                <a16:creationId xmlns:a16="http://schemas.microsoft.com/office/drawing/2014/main" id="{779CFD84-9E58-45AD-B737-D55D0E2F2E24}"/>
              </a:ext>
            </a:extLst>
          </p:cNvPr>
          <p:cNvSpPr>
            <a:spLocks noGrp="1"/>
          </p:cNvSpPr>
          <p:nvPr>
            <p:ph type="body" sz="quarter" idx="24"/>
          </p:nvPr>
        </p:nvSpPr>
        <p:spPr>
          <a:xfrm>
            <a:off x="1276266" y="2114856"/>
            <a:ext cx="21590490" cy="966408"/>
          </a:xfrm>
        </p:spPr>
        <p:txBody>
          <a:bodyPr>
            <a:noAutofit/>
          </a:bodyPr>
          <a:lstStyle/>
          <a:p>
            <a:pPr>
              <a:lnSpc>
                <a:spcPct val="107000"/>
              </a:lnSpc>
              <a:spcAft>
                <a:spcPts val="800"/>
              </a:spcAft>
            </a:pPr>
            <a:r>
              <a:rPr lang="en-US" sz="5400" dirty="0">
                <a:effectLst/>
                <a:ea typeface="Calibri" panose="020F0502020204030204" pitchFamily="34" charset="0"/>
                <a:cs typeface="Times New Roman" panose="02020603050405020304" pitchFamily="18" charset="0"/>
              </a:rPr>
              <a:t>Providing a transparent solution</a:t>
            </a:r>
            <a:endParaRPr lang="en-CY" sz="5400" dirty="0">
              <a:effectLst/>
              <a:ea typeface="Calibri" panose="020F0502020204030204" pitchFamily="34" charset="0"/>
              <a:cs typeface="Times New Roman" panose="02020603050405020304" pitchFamily="18" charset="0"/>
            </a:endParaRPr>
          </a:p>
        </p:txBody>
      </p:sp>
      <p:sp>
        <p:nvSpPr>
          <p:cNvPr id="3" name="Text Placeholder 1">
            <a:extLst>
              <a:ext uri="{FF2B5EF4-FFF2-40B4-BE49-F238E27FC236}">
                <a16:creationId xmlns:a16="http://schemas.microsoft.com/office/drawing/2014/main" id="{E844DAFE-2399-CBC9-2B1B-0DE2B08EDAF1}"/>
              </a:ext>
            </a:extLst>
          </p:cNvPr>
          <p:cNvSpPr txBox="1">
            <a:spLocks/>
          </p:cNvSpPr>
          <p:nvPr/>
        </p:nvSpPr>
        <p:spPr>
          <a:xfrm>
            <a:off x="1276266" y="3794850"/>
            <a:ext cx="21590490" cy="7222920"/>
          </a:xfrm>
          <a:prstGeom prst="rect">
            <a:avLst/>
          </a:prstGeom>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kern="120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685800" indent="-685800">
              <a:buFont typeface="Wingdings" panose="05000000000000000000" pitchFamily="2" charset="2"/>
              <a:buChar char="q"/>
            </a:pPr>
            <a:endParaRPr lang="en-US" sz="3800" dirty="0"/>
          </a:p>
        </p:txBody>
      </p:sp>
      <p:sp>
        <p:nvSpPr>
          <p:cNvPr id="8" name="TextBox 7">
            <a:extLst>
              <a:ext uri="{FF2B5EF4-FFF2-40B4-BE49-F238E27FC236}">
                <a16:creationId xmlns:a16="http://schemas.microsoft.com/office/drawing/2014/main" id="{9C55E569-3B18-2F52-8142-143365917436}"/>
              </a:ext>
            </a:extLst>
          </p:cNvPr>
          <p:cNvSpPr txBox="1"/>
          <p:nvPr/>
        </p:nvSpPr>
        <p:spPr>
          <a:xfrm>
            <a:off x="1276266" y="3426573"/>
            <a:ext cx="21590490" cy="8574399"/>
          </a:xfrm>
          <a:prstGeom prst="rect">
            <a:avLst/>
          </a:prstGeom>
          <a:noFill/>
        </p:spPr>
        <p:txBody>
          <a:bodyPr wrap="square">
            <a:spAutoFit/>
          </a:bodyPr>
          <a:lstStyle/>
          <a:p>
            <a:pPr>
              <a:lnSpc>
                <a:spcPct val="107000"/>
              </a:lnSpc>
              <a:spcAft>
                <a:spcPts val="800"/>
              </a:spcAft>
            </a:pPr>
            <a:r>
              <a:rPr lang="en-US" sz="4600" dirty="0">
                <a:solidFill>
                  <a:srgbClr val="0100C8"/>
                </a:solidFill>
                <a:latin typeface="Helvetica Neue"/>
                <a:ea typeface="Calibri" panose="020F0502020204030204" pitchFamily="34" charset="0"/>
                <a:cs typeface="Times New Roman" panose="02020603050405020304" pitchFamily="18" charset="0"/>
              </a:rPr>
              <a:t>Given a dataset </a:t>
            </a:r>
            <a:r>
              <a:rPr lang="en-US" sz="4600" b="1" i="1" dirty="0">
                <a:solidFill>
                  <a:srgbClr val="0100C8"/>
                </a:solidFill>
                <a:latin typeface="Helvetica Neue"/>
                <a:ea typeface="Calibri" panose="020F0502020204030204" pitchFamily="34" charset="0"/>
                <a:cs typeface="Times New Roman" panose="02020603050405020304" pitchFamily="18" charset="0"/>
              </a:rPr>
              <a:t>D = {X, Y}, </a:t>
            </a:r>
            <a:r>
              <a:rPr lang="en-US" sz="4600" dirty="0">
                <a:solidFill>
                  <a:srgbClr val="0100C8"/>
                </a:solidFill>
                <a:latin typeface="Helvetica Neue"/>
                <a:ea typeface="Calibri" panose="020F0502020204030204" pitchFamily="34" charset="0"/>
                <a:cs typeface="Times New Roman" panose="02020603050405020304" pitchFamily="18" charset="0"/>
              </a:rPr>
              <a:t>the </a:t>
            </a:r>
            <a:r>
              <a:rPr lang="en-US" sz="4600" b="1" dirty="0">
                <a:solidFill>
                  <a:srgbClr val="FF2D64"/>
                </a:solidFill>
                <a:latin typeface="Helvetica Neue"/>
                <a:ea typeface="Calibri" panose="020F0502020204030204" pitchFamily="34" charset="0"/>
                <a:cs typeface="Times New Roman" panose="02020603050405020304" pitchFamily="18" charset="0"/>
              </a:rPr>
              <a:t>transparent box design problem </a:t>
            </a:r>
            <a:r>
              <a:rPr lang="en-US" sz="4600" dirty="0">
                <a:solidFill>
                  <a:srgbClr val="0100C8"/>
                </a:solidFill>
                <a:latin typeface="Helvetica Neue"/>
                <a:ea typeface="Calibri" panose="020F0502020204030204" pitchFamily="34" charset="0"/>
                <a:cs typeface="Times New Roman" panose="02020603050405020304" pitchFamily="18" charset="0"/>
              </a:rPr>
              <a:t>consists in finding a learning function </a:t>
            </a:r>
            <a:r>
              <a:rPr lang="en-US" sz="4600" b="1" i="1" dirty="0">
                <a:solidFill>
                  <a:srgbClr val="0100C8"/>
                </a:solidFill>
                <a:effectLst/>
                <a:latin typeface="Helvetica Neue"/>
                <a:ea typeface="Calibri" panose="020F0502020204030204" pitchFamily="34" charset="0"/>
                <a:cs typeface="Times New Roman" panose="02020603050405020304" pitchFamily="18" charset="0"/>
              </a:rPr>
              <a:t>L</a:t>
            </a:r>
            <a:r>
              <a:rPr lang="en-US" sz="4600" b="1" i="1" baseline="-25000" dirty="0">
                <a:solidFill>
                  <a:srgbClr val="0100C8"/>
                </a:solidFill>
                <a:effectLst/>
                <a:latin typeface="Helvetica Neue"/>
                <a:ea typeface="Calibri" panose="020F0502020204030204" pitchFamily="34" charset="0"/>
                <a:cs typeface="Times New Roman" panose="02020603050405020304" pitchFamily="18" charset="0"/>
              </a:rPr>
              <a:t>c</a:t>
            </a:r>
            <a:r>
              <a:rPr lang="en-US" sz="4600" dirty="0">
                <a:solidFill>
                  <a:srgbClr val="0100C8"/>
                </a:solidFill>
                <a:latin typeface="Helvetica Neue"/>
                <a:ea typeface="Calibri" panose="020F0502020204030204" pitchFamily="34" charset="0"/>
                <a:cs typeface="Times New Roman" panose="02020603050405020304" pitchFamily="18" charset="0"/>
              </a:rPr>
              <a:t> which takes as input the dataset </a:t>
            </a:r>
            <a:r>
              <a:rPr lang="en-US" sz="4600" b="1" i="1" dirty="0">
                <a:solidFill>
                  <a:srgbClr val="0100C8"/>
                </a:solidFill>
                <a:latin typeface="Helvetica Neue"/>
                <a:ea typeface="Calibri" panose="020F0502020204030204" pitchFamily="34" charset="0"/>
                <a:cs typeface="Times New Roman" panose="02020603050405020304" pitchFamily="18" charset="0"/>
              </a:rPr>
              <a:t>D </a:t>
            </a:r>
            <a:r>
              <a:rPr lang="en-US" sz="4600" dirty="0">
                <a:solidFill>
                  <a:srgbClr val="0100C8"/>
                </a:solidFill>
                <a:latin typeface="Helvetica Neue"/>
                <a:ea typeface="Calibri" panose="020F0502020204030204" pitchFamily="34" charset="0"/>
                <a:cs typeface="Times New Roman" panose="02020603050405020304" pitchFamily="18" charset="0"/>
              </a:rPr>
              <a:t>and returns a (locally or globally) comprehensible predictor </a:t>
            </a:r>
            <a:r>
              <a:rPr lang="en-US" sz="4600" b="1" i="1" dirty="0">
                <a:solidFill>
                  <a:srgbClr val="0100C8"/>
                </a:solidFill>
                <a:latin typeface="Helvetica Neue"/>
                <a:ea typeface="Calibri" panose="020F0502020204030204" pitchFamily="34" charset="0"/>
                <a:cs typeface="Times New Roman" panose="02020603050405020304" pitchFamily="18" charset="0"/>
              </a:rPr>
              <a:t>c</a:t>
            </a:r>
            <a:r>
              <a:rPr lang="en-US" sz="4600" dirty="0">
                <a:solidFill>
                  <a:srgbClr val="0100C8"/>
                </a:solidFill>
                <a:latin typeface="Helvetica Neue"/>
                <a:ea typeface="Calibri" panose="020F0502020204030204" pitchFamily="34" charset="0"/>
                <a:cs typeface="Times New Roman" panose="02020603050405020304" pitchFamily="18" charset="0"/>
              </a:rPr>
              <a:t>, i.e., </a:t>
            </a:r>
            <a:r>
              <a:rPr lang="en-US" sz="4600" b="1" i="1" dirty="0">
                <a:solidFill>
                  <a:srgbClr val="0100C8"/>
                </a:solidFill>
                <a:effectLst/>
                <a:latin typeface="Helvetica Neue"/>
                <a:ea typeface="Calibri" panose="020F0502020204030204" pitchFamily="34" charset="0"/>
                <a:cs typeface="Times New Roman" panose="02020603050405020304" pitchFamily="18" charset="0"/>
              </a:rPr>
              <a:t>L</a:t>
            </a:r>
            <a:r>
              <a:rPr lang="en-US" sz="4600" b="1" i="1" baseline="-25000" dirty="0">
                <a:solidFill>
                  <a:srgbClr val="0100C8"/>
                </a:solidFill>
                <a:effectLst/>
                <a:latin typeface="Helvetica Neue"/>
                <a:ea typeface="Calibri" panose="020F0502020204030204" pitchFamily="34" charset="0"/>
                <a:cs typeface="Times New Roman" panose="02020603050405020304" pitchFamily="18" charset="0"/>
              </a:rPr>
              <a:t>c</a:t>
            </a:r>
            <a:r>
              <a:rPr lang="en-US" sz="4600" b="1" i="1" dirty="0">
                <a:solidFill>
                  <a:srgbClr val="0100C8"/>
                </a:solidFill>
                <a:latin typeface="Helvetica Neue"/>
                <a:ea typeface="Calibri" panose="020F0502020204030204" pitchFamily="34" charset="0"/>
                <a:cs typeface="Times New Roman" panose="02020603050405020304" pitchFamily="18" charset="0"/>
              </a:rPr>
              <a:t>(D) = c. </a:t>
            </a:r>
          </a:p>
          <a:p>
            <a:pPr>
              <a:lnSpc>
                <a:spcPct val="107000"/>
              </a:lnSpc>
              <a:spcAft>
                <a:spcPts val="800"/>
              </a:spcAft>
            </a:pPr>
            <a:r>
              <a:rPr lang="en-US" sz="4600" dirty="0">
                <a:solidFill>
                  <a:srgbClr val="0100C8"/>
                </a:solidFill>
                <a:latin typeface="Helvetica Neue"/>
                <a:ea typeface="Calibri" panose="020F0502020204030204" pitchFamily="34" charset="0"/>
                <a:cs typeface="Times New Roman" panose="02020603050405020304" pitchFamily="18" charset="0"/>
              </a:rPr>
              <a:t>This implies that there exists a local or a global explanator function that takes as input the comprehensible predictor </a:t>
            </a:r>
            <a:r>
              <a:rPr lang="en-US" sz="4600" b="1" i="1" dirty="0">
                <a:solidFill>
                  <a:srgbClr val="0100C8"/>
                </a:solidFill>
                <a:latin typeface="Helvetica Neue"/>
                <a:ea typeface="Calibri" panose="020F0502020204030204" pitchFamily="34" charset="0"/>
                <a:cs typeface="Times New Roman" panose="02020603050405020304" pitchFamily="18" charset="0"/>
              </a:rPr>
              <a:t>c</a:t>
            </a:r>
            <a:r>
              <a:rPr lang="en-US" sz="4600" dirty="0">
                <a:solidFill>
                  <a:srgbClr val="0100C8"/>
                </a:solidFill>
                <a:latin typeface="Helvetica Neue"/>
                <a:ea typeface="Calibri" panose="020F0502020204030204" pitchFamily="34" charset="0"/>
                <a:cs typeface="Times New Roman" panose="02020603050405020304" pitchFamily="18" charset="0"/>
              </a:rPr>
              <a:t> and returns a human understandable explanation or explanations.</a:t>
            </a:r>
          </a:p>
          <a:p>
            <a:pPr>
              <a:lnSpc>
                <a:spcPct val="107000"/>
              </a:lnSpc>
              <a:spcAft>
                <a:spcPts val="800"/>
              </a:spcAft>
            </a:pPr>
            <a:r>
              <a:rPr lang="en-US" sz="4600" dirty="0">
                <a:solidFill>
                  <a:srgbClr val="0100C8"/>
                </a:solidFill>
                <a:latin typeface="Helvetica Neue"/>
                <a:ea typeface="Calibri" panose="020F0502020204030204" pitchFamily="34" charset="0"/>
                <a:cs typeface="Times New Roman" panose="02020603050405020304" pitchFamily="18" charset="0"/>
              </a:rPr>
              <a:t>For example, </a:t>
            </a:r>
            <a:r>
              <a:rPr lang="en-US" sz="4600" b="1" i="1" dirty="0">
                <a:solidFill>
                  <a:srgbClr val="0100C8"/>
                </a:solidFill>
                <a:effectLst/>
                <a:latin typeface="Helvetica Neue"/>
                <a:ea typeface="Calibri" panose="020F0502020204030204" pitchFamily="34" charset="0"/>
                <a:cs typeface="Times New Roman" panose="02020603050405020304" pitchFamily="18" charset="0"/>
              </a:rPr>
              <a:t>L</a:t>
            </a:r>
            <a:r>
              <a:rPr lang="en-US" sz="4600" b="1" i="1" baseline="-25000" dirty="0">
                <a:solidFill>
                  <a:srgbClr val="0100C8"/>
                </a:solidFill>
                <a:effectLst/>
                <a:latin typeface="Helvetica Neue"/>
                <a:ea typeface="Calibri" panose="020F0502020204030204" pitchFamily="34" charset="0"/>
                <a:cs typeface="Times New Roman" panose="02020603050405020304" pitchFamily="18" charset="0"/>
              </a:rPr>
              <a:t>c</a:t>
            </a:r>
            <a:r>
              <a:rPr lang="en-US" sz="4600" dirty="0">
                <a:solidFill>
                  <a:srgbClr val="0100C8"/>
                </a:solidFill>
                <a:latin typeface="Helvetica Neue"/>
                <a:ea typeface="Calibri" panose="020F0502020204030204" pitchFamily="34" charset="0"/>
                <a:cs typeface="Times New Roman" panose="02020603050405020304" pitchFamily="18" charset="0"/>
              </a:rPr>
              <a:t> and </a:t>
            </a:r>
            <a:r>
              <a:rPr lang="en-US" sz="4600" b="1" i="1" dirty="0">
                <a:solidFill>
                  <a:srgbClr val="0100C8"/>
                </a:solidFill>
                <a:latin typeface="Helvetica Neue"/>
                <a:ea typeface="Calibri" panose="020F0502020204030204" pitchFamily="34" charset="0"/>
                <a:cs typeface="Times New Roman" panose="02020603050405020304" pitchFamily="18" charset="0"/>
              </a:rPr>
              <a:t>c</a:t>
            </a:r>
            <a:r>
              <a:rPr lang="en-US" sz="4600" dirty="0">
                <a:solidFill>
                  <a:srgbClr val="0100C8"/>
                </a:solidFill>
                <a:latin typeface="Helvetica Neue"/>
                <a:ea typeface="Calibri" panose="020F0502020204030204" pitchFamily="34" charset="0"/>
                <a:cs typeface="Times New Roman" panose="02020603050405020304" pitchFamily="18" charset="0"/>
              </a:rPr>
              <a:t> may be the decision tree learner and predictor respectively, while the global explanator may return the choices taken along the various branches of the tree and the local explanator may return the textual representation of the path followed according to the (particular) decision suggested by the predictor.</a:t>
            </a:r>
          </a:p>
        </p:txBody>
      </p:sp>
    </p:spTree>
    <p:extLst>
      <p:ext uri="{BB962C8B-B14F-4D97-AF65-F5344CB8AC3E}">
        <p14:creationId xmlns:p14="http://schemas.microsoft.com/office/powerpoint/2010/main" val="8166983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5FD1A9C-30AF-4DCC-AA2E-70B5CC92D6A0}"/>
              </a:ext>
            </a:extLst>
          </p:cNvPr>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52</a:t>
            </a:fld>
            <a:endParaRPr lang="bg-BG">
              <a:solidFill>
                <a:srgbClr val="000000"/>
              </a:solidFill>
            </a:endParaRPr>
          </a:p>
        </p:txBody>
      </p:sp>
      <p:sp>
        <p:nvSpPr>
          <p:cNvPr id="4" name="Text Placeholder 3">
            <a:extLst>
              <a:ext uri="{FF2B5EF4-FFF2-40B4-BE49-F238E27FC236}">
                <a16:creationId xmlns:a16="http://schemas.microsoft.com/office/drawing/2014/main" id="{779CFD84-9E58-45AD-B737-D55D0E2F2E24}"/>
              </a:ext>
            </a:extLst>
          </p:cNvPr>
          <p:cNvSpPr>
            <a:spLocks noGrp="1"/>
          </p:cNvSpPr>
          <p:nvPr>
            <p:ph type="body" sz="quarter" idx="24"/>
          </p:nvPr>
        </p:nvSpPr>
        <p:spPr>
          <a:xfrm>
            <a:off x="1276266" y="2729447"/>
            <a:ext cx="21590490" cy="966408"/>
          </a:xfrm>
        </p:spPr>
        <p:txBody>
          <a:bodyPr>
            <a:noAutofit/>
          </a:bodyPr>
          <a:lstStyle/>
          <a:p>
            <a:pPr>
              <a:lnSpc>
                <a:spcPct val="107000"/>
              </a:lnSpc>
              <a:spcAft>
                <a:spcPts val="800"/>
              </a:spcAft>
            </a:pPr>
            <a:r>
              <a:rPr lang="en-US" sz="5400" dirty="0">
                <a:ea typeface="Calibri" panose="020F0502020204030204" pitchFamily="34" charset="0"/>
                <a:cs typeface="Times New Roman" panose="02020603050405020304" pitchFamily="18" charset="0"/>
              </a:rPr>
              <a:t>Agnostic Explanator</a:t>
            </a:r>
            <a:endParaRPr lang="en-CY" sz="5400" dirty="0">
              <a:effectLst/>
              <a:ea typeface="Calibri" panose="020F0502020204030204" pitchFamily="34" charset="0"/>
              <a:cs typeface="Times New Roman" panose="02020603050405020304" pitchFamily="18" charset="0"/>
            </a:endParaRPr>
          </a:p>
        </p:txBody>
      </p:sp>
      <p:sp>
        <p:nvSpPr>
          <p:cNvPr id="3" name="Text Placeholder 1">
            <a:extLst>
              <a:ext uri="{FF2B5EF4-FFF2-40B4-BE49-F238E27FC236}">
                <a16:creationId xmlns:a16="http://schemas.microsoft.com/office/drawing/2014/main" id="{E844DAFE-2399-CBC9-2B1B-0DE2B08EDAF1}"/>
              </a:ext>
            </a:extLst>
          </p:cNvPr>
          <p:cNvSpPr txBox="1">
            <a:spLocks/>
          </p:cNvSpPr>
          <p:nvPr/>
        </p:nvSpPr>
        <p:spPr>
          <a:xfrm>
            <a:off x="1276266" y="3794850"/>
            <a:ext cx="21590490" cy="7222920"/>
          </a:xfrm>
          <a:prstGeom prst="rect">
            <a:avLst/>
          </a:prstGeom>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kern="120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685800" indent="-685800">
              <a:buFont typeface="Wingdings" panose="05000000000000000000" pitchFamily="2" charset="2"/>
              <a:buChar char="q"/>
            </a:pPr>
            <a:endParaRPr lang="en-US" sz="3800" dirty="0"/>
          </a:p>
        </p:txBody>
      </p:sp>
      <p:sp>
        <p:nvSpPr>
          <p:cNvPr id="8" name="TextBox 7">
            <a:extLst>
              <a:ext uri="{FF2B5EF4-FFF2-40B4-BE49-F238E27FC236}">
                <a16:creationId xmlns:a16="http://schemas.microsoft.com/office/drawing/2014/main" id="{9C55E569-3B18-2F52-8142-143365917436}"/>
              </a:ext>
            </a:extLst>
          </p:cNvPr>
          <p:cNvSpPr txBox="1"/>
          <p:nvPr/>
        </p:nvSpPr>
        <p:spPr>
          <a:xfrm>
            <a:off x="1276266" y="4041164"/>
            <a:ext cx="21590490" cy="3169650"/>
          </a:xfrm>
          <a:prstGeom prst="rect">
            <a:avLst/>
          </a:prstGeom>
          <a:noFill/>
        </p:spPr>
        <p:txBody>
          <a:bodyPr wrap="square">
            <a:spAutoFit/>
          </a:bodyPr>
          <a:lstStyle/>
          <a:p>
            <a:pPr marL="685800" indent="-685800">
              <a:lnSpc>
                <a:spcPct val="107000"/>
              </a:lnSpc>
              <a:spcAft>
                <a:spcPts val="800"/>
              </a:spcAft>
              <a:buFont typeface="Wingdings" panose="05000000000000000000" pitchFamily="2" charset="2"/>
              <a:buChar char="q"/>
            </a:pPr>
            <a:r>
              <a:rPr lang="en-US" sz="4600" dirty="0">
                <a:solidFill>
                  <a:srgbClr val="0100C8"/>
                </a:solidFill>
                <a:latin typeface="Helvetica Neue"/>
                <a:ea typeface="Calibri" panose="020F0502020204030204" pitchFamily="34" charset="0"/>
                <a:cs typeface="Times New Roman" panose="02020603050405020304" pitchFamily="18" charset="0"/>
              </a:rPr>
              <a:t>Is a comprehensible predictor, not tied to a particular type of black box, explanation or data type.</a:t>
            </a:r>
          </a:p>
          <a:p>
            <a:pPr marL="685800" indent="-685800">
              <a:lnSpc>
                <a:spcPct val="107000"/>
              </a:lnSpc>
              <a:spcAft>
                <a:spcPts val="800"/>
              </a:spcAft>
              <a:buFont typeface="Wingdings" panose="05000000000000000000" pitchFamily="2" charset="2"/>
              <a:buChar char="q"/>
            </a:pPr>
            <a:r>
              <a:rPr lang="en-US" sz="4600" dirty="0">
                <a:solidFill>
                  <a:srgbClr val="0100C8"/>
                </a:solidFill>
                <a:latin typeface="Helvetica Neue"/>
                <a:ea typeface="Calibri" panose="020F0502020204030204" pitchFamily="34" charset="0"/>
                <a:cs typeface="Times New Roman" panose="02020603050405020304" pitchFamily="18" charset="0"/>
              </a:rPr>
              <a:t>In theory it can explain indifferently a neural network or a tree ensemble using a single tree or a set of rules.  </a:t>
            </a:r>
          </a:p>
        </p:txBody>
      </p:sp>
    </p:spTree>
    <p:extLst>
      <p:ext uri="{BB962C8B-B14F-4D97-AF65-F5344CB8AC3E}">
        <p14:creationId xmlns:p14="http://schemas.microsoft.com/office/powerpoint/2010/main" val="7552350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5FD1A9C-30AF-4DCC-AA2E-70B5CC92D6A0}"/>
              </a:ext>
            </a:extLst>
          </p:cNvPr>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53</a:t>
            </a:fld>
            <a:endParaRPr lang="bg-BG">
              <a:solidFill>
                <a:srgbClr val="000000"/>
              </a:solidFill>
            </a:endParaRPr>
          </a:p>
        </p:txBody>
      </p:sp>
      <p:sp>
        <p:nvSpPr>
          <p:cNvPr id="4" name="Text Placeholder 3">
            <a:extLst>
              <a:ext uri="{FF2B5EF4-FFF2-40B4-BE49-F238E27FC236}">
                <a16:creationId xmlns:a16="http://schemas.microsoft.com/office/drawing/2014/main" id="{779CFD84-9E58-45AD-B737-D55D0E2F2E24}"/>
              </a:ext>
            </a:extLst>
          </p:cNvPr>
          <p:cNvSpPr>
            <a:spLocks noGrp="1"/>
          </p:cNvSpPr>
          <p:nvPr>
            <p:ph type="body" sz="quarter" idx="24"/>
          </p:nvPr>
        </p:nvSpPr>
        <p:spPr>
          <a:xfrm>
            <a:off x="1396755" y="3123468"/>
            <a:ext cx="21590490" cy="966408"/>
          </a:xfrm>
        </p:spPr>
        <p:txBody>
          <a:bodyPr>
            <a:noAutofit/>
          </a:bodyPr>
          <a:lstStyle/>
          <a:p>
            <a:pPr>
              <a:lnSpc>
                <a:spcPct val="107000"/>
              </a:lnSpc>
              <a:spcAft>
                <a:spcPts val="800"/>
              </a:spcAft>
            </a:pPr>
            <a:r>
              <a:rPr lang="en-US" sz="5400" dirty="0">
                <a:effectLst/>
                <a:ea typeface="Calibri" panose="020F0502020204030204" pitchFamily="34" charset="0"/>
                <a:cs typeface="Times New Roman" panose="02020603050405020304" pitchFamily="18" charset="0"/>
              </a:rPr>
              <a:t>Reverse Engineering</a:t>
            </a:r>
            <a:endParaRPr lang="en-CY" sz="5400" dirty="0">
              <a:effectLst/>
              <a:ea typeface="Calibri" panose="020F0502020204030204" pitchFamily="34" charset="0"/>
              <a:cs typeface="Times New Roman" panose="02020603050405020304" pitchFamily="18" charset="0"/>
            </a:endParaRPr>
          </a:p>
        </p:txBody>
      </p:sp>
      <p:sp>
        <p:nvSpPr>
          <p:cNvPr id="3" name="Text Placeholder 1">
            <a:extLst>
              <a:ext uri="{FF2B5EF4-FFF2-40B4-BE49-F238E27FC236}">
                <a16:creationId xmlns:a16="http://schemas.microsoft.com/office/drawing/2014/main" id="{E844DAFE-2399-CBC9-2B1B-0DE2B08EDAF1}"/>
              </a:ext>
            </a:extLst>
          </p:cNvPr>
          <p:cNvSpPr txBox="1">
            <a:spLocks/>
          </p:cNvSpPr>
          <p:nvPr/>
        </p:nvSpPr>
        <p:spPr>
          <a:xfrm>
            <a:off x="1276266" y="3794850"/>
            <a:ext cx="21590490" cy="7222920"/>
          </a:xfrm>
          <a:prstGeom prst="rect">
            <a:avLst/>
          </a:prstGeom>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kern="120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685800" indent="-685800">
              <a:buFont typeface="Wingdings" panose="05000000000000000000" pitchFamily="2" charset="2"/>
              <a:buChar char="q"/>
            </a:pPr>
            <a:endParaRPr lang="en-US" sz="3800" dirty="0"/>
          </a:p>
        </p:txBody>
      </p:sp>
      <p:sp>
        <p:nvSpPr>
          <p:cNvPr id="8" name="TextBox 7">
            <a:extLst>
              <a:ext uri="{FF2B5EF4-FFF2-40B4-BE49-F238E27FC236}">
                <a16:creationId xmlns:a16="http://schemas.microsoft.com/office/drawing/2014/main" id="{9C55E569-3B18-2F52-8142-143365917436}"/>
              </a:ext>
            </a:extLst>
          </p:cNvPr>
          <p:cNvSpPr txBox="1"/>
          <p:nvPr/>
        </p:nvSpPr>
        <p:spPr>
          <a:xfrm>
            <a:off x="1276266" y="4550640"/>
            <a:ext cx="21590490" cy="4787144"/>
          </a:xfrm>
          <a:prstGeom prst="rect">
            <a:avLst/>
          </a:prstGeom>
          <a:noFill/>
        </p:spPr>
        <p:txBody>
          <a:bodyPr wrap="square">
            <a:spAutoFit/>
          </a:bodyPr>
          <a:lstStyle/>
          <a:p>
            <a:pPr marL="685800" indent="-685800">
              <a:lnSpc>
                <a:spcPct val="107000"/>
              </a:lnSpc>
              <a:spcAft>
                <a:spcPts val="800"/>
              </a:spcAft>
              <a:buFont typeface="Wingdings" panose="05000000000000000000" pitchFamily="2" charset="2"/>
              <a:buChar char="q"/>
            </a:pPr>
            <a:r>
              <a:rPr lang="en-US" sz="4600" dirty="0">
                <a:solidFill>
                  <a:srgbClr val="0100C8"/>
                </a:solidFill>
                <a:latin typeface="Helvetica Neue"/>
                <a:ea typeface="Calibri" panose="020F0502020204030204" pitchFamily="34" charset="0"/>
                <a:cs typeface="Times New Roman" panose="02020603050405020304" pitchFamily="18" charset="0"/>
              </a:rPr>
              <a:t>A common approach to solve the black box model and outcome explanation problems and the black box inspection problem</a:t>
            </a:r>
          </a:p>
          <a:p>
            <a:pPr marL="685800" indent="-685800">
              <a:lnSpc>
                <a:spcPct val="107000"/>
              </a:lnSpc>
              <a:spcAft>
                <a:spcPts val="800"/>
              </a:spcAft>
              <a:buFont typeface="Wingdings" panose="05000000000000000000" pitchFamily="2" charset="2"/>
              <a:buChar char="q"/>
            </a:pPr>
            <a:r>
              <a:rPr lang="en-US" sz="4600" dirty="0">
                <a:solidFill>
                  <a:srgbClr val="0100C8"/>
                </a:solidFill>
                <a:latin typeface="Helvetica Neue"/>
                <a:ea typeface="Calibri" panose="020F0502020204030204" pitchFamily="34" charset="0"/>
                <a:cs typeface="Times New Roman" panose="02020603050405020304" pitchFamily="18" charset="0"/>
              </a:rPr>
              <a:t>The black box predictor </a:t>
            </a:r>
            <a:r>
              <a:rPr lang="en-US" sz="4600" b="1" i="1" dirty="0">
                <a:solidFill>
                  <a:srgbClr val="0100C8"/>
                </a:solidFill>
                <a:latin typeface="Helvetica Neue"/>
                <a:ea typeface="Calibri" panose="020F0502020204030204" pitchFamily="34" charset="0"/>
                <a:cs typeface="Times New Roman" panose="02020603050405020304" pitchFamily="18" charset="0"/>
              </a:rPr>
              <a:t>b</a:t>
            </a:r>
            <a:r>
              <a:rPr lang="en-US" sz="4600" dirty="0">
                <a:solidFill>
                  <a:srgbClr val="0100C8"/>
                </a:solidFill>
                <a:latin typeface="Helvetica Neue"/>
                <a:ea typeface="Calibri" panose="020F0502020204030204" pitchFamily="34" charset="0"/>
                <a:cs typeface="Times New Roman" panose="02020603050405020304" pitchFamily="18" charset="0"/>
              </a:rPr>
              <a:t> is queried with a certain test dataset in order to create an oracle dataset that in turn is used to train the comprehensible predictor</a:t>
            </a:r>
          </a:p>
          <a:p>
            <a:pPr marL="685800" indent="-685800">
              <a:lnSpc>
                <a:spcPct val="107000"/>
              </a:lnSpc>
              <a:spcAft>
                <a:spcPts val="800"/>
              </a:spcAft>
              <a:buFont typeface="Wingdings" panose="05000000000000000000" pitchFamily="2" charset="2"/>
              <a:buChar char="q"/>
            </a:pPr>
            <a:r>
              <a:rPr lang="en-US" sz="4600" dirty="0">
                <a:solidFill>
                  <a:srgbClr val="0100C8"/>
                </a:solidFill>
                <a:latin typeface="Helvetica Neue"/>
                <a:ea typeface="Calibri" panose="020F0502020204030204" pitchFamily="34" charset="0"/>
                <a:cs typeface="Times New Roman" panose="02020603050405020304" pitchFamily="18" charset="0"/>
              </a:rPr>
              <a:t>The name </a:t>
            </a:r>
            <a:r>
              <a:rPr lang="en-US" sz="4600" b="1" dirty="0">
                <a:solidFill>
                  <a:srgbClr val="FF2D64"/>
                </a:solidFill>
                <a:latin typeface="Helvetica Neue"/>
                <a:ea typeface="Calibri" panose="020F0502020204030204" pitchFamily="34" charset="0"/>
                <a:cs typeface="Times New Roman" panose="02020603050405020304" pitchFamily="18" charset="0"/>
              </a:rPr>
              <a:t>reverse engineering </a:t>
            </a:r>
            <a:r>
              <a:rPr lang="en-US" sz="4600" dirty="0">
                <a:solidFill>
                  <a:srgbClr val="0100C8"/>
                </a:solidFill>
                <a:latin typeface="Helvetica Neue"/>
                <a:ea typeface="Calibri" panose="020F0502020204030204" pitchFamily="34" charset="0"/>
                <a:cs typeface="Times New Roman" panose="02020603050405020304" pitchFamily="18" charset="0"/>
              </a:rPr>
              <a:t>comes from the fact that only the input and output of the black box can be observed. </a:t>
            </a:r>
          </a:p>
        </p:txBody>
      </p:sp>
    </p:spTree>
    <p:extLst>
      <p:ext uri="{BB962C8B-B14F-4D97-AF65-F5344CB8AC3E}">
        <p14:creationId xmlns:p14="http://schemas.microsoft.com/office/powerpoint/2010/main" val="12122249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1297901" y="2400546"/>
            <a:ext cx="21590490" cy="8893529"/>
          </a:xfrm>
        </p:spPr>
        <p:txBody>
          <a:bodyPr/>
          <a:lstStyle/>
          <a:p>
            <a:r>
              <a:rPr lang="en-US" sz="6000" dirty="0"/>
              <a:t>Summary</a:t>
            </a:r>
          </a:p>
          <a:p>
            <a:pPr marL="685800" indent="-685800">
              <a:buFont typeface="Wingdings" panose="05000000000000000000" pitchFamily="2" charset="2"/>
              <a:buChar char="q"/>
            </a:pPr>
            <a:r>
              <a:rPr lang="en-US" sz="5400" b="0" dirty="0"/>
              <a:t>The significance of explanation in AI</a:t>
            </a:r>
          </a:p>
          <a:p>
            <a:pPr marL="685800" indent="-685800">
              <a:buFont typeface="Wingdings" panose="05000000000000000000" pitchFamily="2" charset="2"/>
              <a:buChar char="q"/>
            </a:pPr>
            <a:r>
              <a:rPr lang="en-US" sz="5400" b="0" dirty="0"/>
              <a:t>Abduction and Explanatory Coherence</a:t>
            </a:r>
          </a:p>
          <a:p>
            <a:pPr marL="685800" indent="-685800">
              <a:buFont typeface="Wingdings" panose="05000000000000000000" pitchFamily="2" charset="2"/>
              <a:buChar char="q"/>
            </a:pPr>
            <a:r>
              <a:rPr lang="en-US" sz="5400" b="0" dirty="0"/>
              <a:t>Causality</a:t>
            </a:r>
          </a:p>
          <a:p>
            <a:pPr marL="685800" indent="-685800">
              <a:buFont typeface="Wingdings" panose="05000000000000000000" pitchFamily="2" charset="2"/>
              <a:buChar char="q"/>
            </a:pPr>
            <a:r>
              <a:rPr lang="en-US" sz="5400" b="0" dirty="0"/>
              <a:t>Revisiting explanations in symbolic AI</a:t>
            </a:r>
          </a:p>
          <a:p>
            <a:pPr marL="685800" indent="-685800">
              <a:buFont typeface="Wingdings" panose="05000000000000000000" pitchFamily="2" charset="2"/>
              <a:buChar char="q"/>
            </a:pPr>
            <a:r>
              <a:rPr lang="en-US" sz="5400" b="0" dirty="0"/>
              <a:t>Opening the ‘black box’ in connectionist AI</a:t>
            </a:r>
          </a:p>
          <a:p>
            <a:pPr marL="685800" indent="-685800">
              <a:buFont typeface="Wingdings" panose="05000000000000000000" pitchFamily="2" charset="2"/>
              <a:buChar char="q"/>
            </a:pPr>
            <a:endParaRPr lang="en-US" sz="5400" b="0" dirty="0"/>
          </a:p>
        </p:txBody>
      </p:sp>
    </p:spTree>
    <p:extLst>
      <p:ext uri="{BB962C8B-B14F-4D97-AF65-F5344CB8AC3E}">
        <p14:creationId xmlns:p14="http://schemas.microsoft.com/office/powerpoint/2010/main" val="1681197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5FD1A9C-30AF-4DCC-AA2E-70B5CC92D6A0}"/>
              </a:ext>
            </a:extLst>
          </p:cNvPr>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6</a:t>
            </a:fld>
            <a:endParaRPr lang="bg-BG">
              <a:solidFill>
                <a:srgbClr val="000000"/>
              </a:solidFill>
            </a:endParaRPr>
          </a:p>
        </p:txBody>
      </p:sp>
      <p:sp>
        <p:nvSpPr>
          <p:cNvPr id="8" name="Text Placeholder 1">
            <a:extLst>
              <a:ext uri="{FF2B5EF4-FFF2-40B4-BE49-F238E27FC236}">
                <a16:creationId xmlns:a16="http://schemas.microsoft.com/office/drawing/2014/main" id="{AD173A3F-E783-45B3-BF86-49F7ED5235EC}"/>
              </a:ext>
            </a:extLst>
          </p:cNvPr>
          <p:cNvSpPr>
            <a:spLocks noGrp="1"/>
          </p:cNvSpPr>
          <p:nvPr>
            <p:ph type="body" sz="quarter" idx="22"/>
          </p:nvPr>
        </p:nvSpPr>
        <p:spPr>
          <a:xfrm>
            <a:off x="1287095" y="7807157"/>
            <a:ext cx="21461694" cy="2862322"/>
          </a:xfrm>
        </p:spPr>
        <p:txBody>
          <a:bodyPr/>
          <a:lstStyle/>
          <a:p>
            <a:pPr marL="0" indent="0">
              <a:buNone/>
            </a:pPr>
            <a:endParaRPr lang="en-US" sz="3200" dirty="0"/>
          </a:p>
          <a:p>
            <a:endParaRPr lang="en-US" sz="3200" dirty="0"/>
          </a:p>
        </p:txBody>
      </p:sp>
      <p:sp>
        <p:nvSpPr>
          <p:cNvPr id="4" name="Text Placeholder 3">
            <a:extLst>
              <a:ext uri="{FF2B5EF4-FFF2-40B4-BE49-F238E27FC236}">
                <a16:creationId xmlns:a16="http://schemas.microsoft.com/office/drawing/2014/main" id="{779CFD84-9E58-45AD-B737-D55D0E2F2E24}"/>
              </a:ext>
            </a:extLst>
          </p:cNvPr>
          <p:cNvSpPr>
            <a:spLocks noGrp="1"/>
          </p:cNvSpPr>
          <p:nvPr>
            <p:ph type="body" sz="quarter" idx="24"/>
          </p:nvPr>
        </p:nvSpPr>
        <p:spPr>
          <a:xfrm>
            <a:off x="1158299" y="2066439"/>
            <a:ext cx="21590490" cy="892079"/>
          </a:xfrm>
        </p:spPr>
        <p:txBody>
          <a:bodyPr>
            <a:noAutofit/>
          </a:bodyPr>
          <a:lstStyle/>
          <a:p>
            <a:r>
              <a:rPr lang="en-US" sz="6000" dirty="0"/>
              <a:t>Why do AI systems need explanations?</a:t>
            </a:r>
            <a:endParaRPr lang="en-CY" sz="6000" dirty="0"/>
          </a:p>
        </p:txBody>
      </p:sp>
      <p:sp>
        <p:nvSpPr>
          <p:cNvPr id="12" name="Rectangle 3">
            <a:extLst>
              <a:ext uri="{FF2B5EF4-FFF2-40B4-BE49-F238E27FC236}">
                <a16:creationId xmlns:a16="http://schemas.microsoft.com/office/drawing/2014/main" id="{5BAF5483-2298-2F7D-2527-9BD813D8CCA0}"/>
              </a:ext>
            </a:extLst>
          </p:cNvPr>
          <p:cNvSpPr txBox="1">
            <a:spLocks noChangeArrowheads="1"/>
          </p:cNvSpPr>
          <p:nvPr/>
        </p:nvSpPr>
        <p:spPr>
          <a:xfrm>
            <a:off x="1512375" y="4234682"/>
            <a:ext cx="21172015" cy="7603091"/>
          </a:xfrm>
          <a:prstGeom prst="rect">
            <a:avLst/>
          </a:prstGeom>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buFont typeface="Wingdings" panose="05000000000000000000" pitchFamily="2" charset="2"/>
              <a:buChar char="q"/>
            </a:pPr>
            <a:endParaRPr lang="en-US" altLang="en-US" sz="5400" dirty="0">
              <a:solidFill>
                <a:srgbClr val="0100C8"/>
              </a:solidFill>
              <a:latin typeface="Helvetica Neue"/>
            </a:endParaRPr>
          </a:p>
        </p:txBody>
      </p:sp>
      <p:sp>
        <p:nvSpPr>
          <p:cNvPr id="2" name="Text Placeholder 1">
            <a:extLst>
              <a:ext uri="{FF2B5EF4-FFF2-40B4-BE49-F238E27FC236}">
                <a16:creationId xmlns:a16="http://schemas.microsoft.com/office/drawing/2014/main" id="{D79571E1-6425-C322-4432-69627F7B3E28}"/>
              </a:ext>
            </a:extLst>
          </p:cNvPr>
          <p:cNvSpPr txBox="1">
            <a:spLocks/>
          </p:cNvSpPr>
          <p:nvPr/>
        </p:nvSpPr>
        <p:spPr>
          <a:xfrm>
            <a:off x="1222696" y="3159053"/>
            <a:ext cx="21461694" cy="9027950"/>
          </a:xfrm>
          <a:prstGeom prst="rect">
            <a:avLst/>
          </a:prstGeom>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kern="120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sz="4000" dirty="0">
                <a:solidFill>
                  <a:srgbClr val="0100C8"/>
                </a:solidFill>
              </a:rPr>
              <a:t>There are many (critically) important reasons …… </a:t>
            </a:r>
          </a:p>
          <a:p>
            <a:pPr marL="571500" indent="-571500">
              <a:buFont typeface="Wingdings" panose="05000000000000000000" pitchFamily="2" charset="2"/>
              <a:buChar char="q"/>
            </a:pPr>
            <a:r>
              <a:rPr lang="en-US" sz="4000" dirty="0"/>
              <a:t>In general, decision support systems must be </a:t>
            </a:r>
            <a:r>
              <a:rPr lang="en-US" sz="4000" b="1" dirty="0">
                <a:solidFill>
                  <a:srgbClr val="FF2D64"/>
                </a:solidFill>
              </a:rPr>
              <a:t>interpretable</a:t>
            </a:r>
            <a:r>
              <a:rPr lang="en-US" sz="4000" dirty="0"/>
              <a:t> and not black-boxes – recall the roles of expert knowledge-based systems as consultants, critics or tutors.</a:t>
            </a:r>
          </a:p>
          <a:p>
            <a:pPr marL="571500" indent="-571500">
              <a:buFont typeface="Wingdings" panose="05000000000000000000" pitchFamily="2" charset="2"/>
              <a:buChar char="q"/>
            </a:pPr>
            <a:r>
              <a:rPr lang="en-US" sz="4000" dirty="0"/>
              <a:t>By and large AI systems are </a:t>
            </a:r>
            <a:r>
              <a:rPr lang="en-US" sz="4000" b="1" dirty="0">
                <a:solidFill>
                  <a:srgbClr val="FF2D64"/>
                </a:solidFill>
              </a:rPr>
              <a:t>interactive</a:t>
            </a:r>
            <a:r>
              <a:rPr lang="en-US" sz="4000" dirty="0"/>
              <a:t>, i.e., they do not just get an input, process it and give an output, but they engage in a dialogue with a human user, who needs to take a ‘final’ decision that could impact on another human (e.g., a patient) or an organization, the society, etc.</a:t>
            </a:r>
          </a:p>
          <a:p>
            <a:pPr marL="571500" indent="-571500">
              <a:buFont typeface="Wingdings" panose="05000000000000000000" pitchFamily="2" charset="2"/>
              <a:buChar char="q"/>
            </a:pPr>
            <a:r>
              <a:rPr lang="en-US" sz="4000" dirty="0"/>
              <a:t>Particularly </a:t>
            </a:r>
            <a:r>
              <a:rPr lang="en-US" sz="4000" b="1" dirty="0">
                <a:solidFill>
                  <a:srgbClr val="FF2D64"/>
                </a:solidFill>
              </a:rPr>
              <a:t>critical domains </a:t>
            </a:r>
            <a:r>
              <a:rPr lang="en-US" sz="4000" dirty="0"/>
              <a:t>are the medical/health care, legal, and defense domains.</a:t>
            </a:r>
          </a:p>
          <a:p>
            <a:pPr marL="571500" indent="-571500">
              <a:buFont typeface="Wingdings" panose="05000000000000000000" pitchFamily="2" charset="2"/>
              <a:buChar char="q"/>
            </a:pPr>
            <a:r>
              <a:rPr lang="en-US" sz="4000" dirty="0"/>
              <a:t>Explanations have at least a dual purpose: (</a:t>
            </a:r>
            <a:r>
              <a:rPr lang="en-US" sz="4000" dirty="0" err="1"/>
              <a:t>i</a:t>
            </a:r>
            <a:r>
              <a:rPr lang="en-US" sz="4000" dirty="0"/>
              <a:t>) </a:t>
            </a:r>
            <a:r>
              <a:rPr lang="en-US" sz="4000" b="1" dirty="0">
                <a:solidFill>
                  <a:srgbClr val="FF2D64"/>
                </a:solidFill>
              </a:rPr>
              <a:t>understanding the logic/model of the system</a:t>
            </a:r>
            <a:r>
              <a:rPr lang="en-US" sz="4000" dirty="0"/>
              <a:t>, also facilitating ‘debugging’ (e.g., revealing biases in logic/data and erasing them); (ii) </a:t>
            </a:r>
            <a:r>
              <a:rPr lang="en-US" sz="4000" b="1" dirty="0">
                <a:solidFill>
                  <a:srgbClr val="FF2D64"/>
                </a:solidFill>
              </a:rPr>
              <a:t>understanding the rationale of the recommended outcome of a specific consultation </a:t>
            </a:r>
            <a:r>
              <a:rPr lang="en-US" sz="4000" dirty="0"/>
              <a:t>and be convinced of its validity; recall that AI systems are complex software systems deploying algorithms and knowledge/data. </a:t>
            </a:r>
          </a:p>
          <a:p>
            <a:pPr marL="571500" indent="-571500">
              <a:buFont typeface="Wingdings" panose="05000000000000000000" pitchFamily="2" charset="2"/>
              <a:buChar char="q"/>
            </a:pPr>
            <a:endParaRPr lang="en-US" sz="4000" dirty="0"/>
          </a:p>
          <a:p>
            <a:pPr marL="571500" indent="-571500">
              <a:buFont typeface="Wingdings" panose="05000000000000000000" pitchFamily="2" charset="2"/>
              <a:buChar char="q"/>
            </a:pPr>
            <a:endParaRPr lang="en-US" sz="4000" dirty="0"/>
          </a:p>
          <a:p>
            <a:endParaRPr lang="en-US" sz="4000" dirty="0"/>
          </a:p>
        </p:txBody>
      </p:sp>
    </p:spTree>
    <p:extLst>
      <p:ext uri="{BB962C8B-B14F-4D97-AF65-F5344CB8AC3E}">
        <p14:creationId xmlns:p14="http://schemas.microsoft.com/office/powerpoint/2010/main" val="236968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anim calcmode="lin" valueType="num">
                                      <p:cBhvr>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1000"/>
                                        <p:tgtEl>
                                          <p:spTgt spid="2">
                                            <p:txEl>
                                              <p:pRg st="4" end="4"/>
                                            </p:txEl>
                                          </p:spTgt>
                                        </p:tgtEl>
                                      </p:cBhvr>
                                    </p:animEffect>
                                    <p:anim calcmode="lin" valueType="num">
                                      <p:cBhvr>
                                        <p:cTn id="29"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5FD1A9C-30AF-4DCC-AA2E-70B5CC92D6A0}"/>
              </a:ext>
            </a:extLst>
          </p:cNvPr>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7</a:t>
            </a:fld>
            <a:endParaRPr lang="bg-BG">
              <a:solidFill>
                <a:srgbClr val="000000"/>
              </a:solidFill>
            </a:endParaRPr>
          </a:p>
        </p:txBody>
      </p:sp>
      <p:sp>
        <p:nvSpPr>
          <p:cNvPr id="8" name="Text Placeholder 1">
            <a:extLst>
              <a:ext uri="{FF2B5EF4-FFF2-40B4-BE49-F238E27FC236}">
                <a16:creationId xmlns:a16="http://schemas.microsoft.com/office/drawing/2014/main" id="{AD173A3F-E783-45B3-BF86-49F7ED5235EC}"/>
              </a:ext>
            </a:extLst>
          </p:cNvPr>
          <p:cNvSpPr>
            <a:spLocks noGrp="1"/>
          </p:cNvSpPr>
          <p:nvPr>
            <p:ph type="body" sz="quarter" idx="22"/>
          </p:nvPr>
        </p:nvSpPr>
        <p:spPr>
          <a:xfrm>
            <a:off x="1287095" y="7807157"/>
            <a:ext cx="21461694" cy="2862322"/>
          </a:xfrm>
        </p:spPr>
        <p:txBody>
          <a:bodyPr/>
          <a:lstStyle/>
          <a:p>
            <a:pPr marL="0" indent="0">
              <a:buNone/>
            </a:pPr>
            <a:endParaRPr lang="en-US" sz="3200" dirty="0"/>
          </a:p>
          <a:p>
            <a:endParaRPr lang="en-US" sz="3200" dirty="0"/>
          </a:p>
        </p:txBody>
      </p:sp>
      <p:sp>
        <p:nvSpPr>
          <p:cNvPr id="4" name="Text Placeholder 3">
            <a:extLst>
              <a:ext uri="{FF2B5EF4-FFF2-40B4-BE49-F238E27FC236}">
                <a16:creationId xmlns:a16="http://schemas.microsoft.com/office/drawing/2014/main" id="{779CFD84-9E58-45AD-B737-D55D0E2F2E24}"/>
              </a:ext>
            </a:extLst>
          </p:cNvPr>
          <p:cNvSpPr>
            <a:spLocks noGrp="1"/>
          </p:cNvSpPr>
          <p:nvPr>
            <p:ph type="body" sz="quarter" idx="24"/>
          </p:nvPr>
        </p:nvSpPr>
        <p:spPr>
          <a:xfrm>
            <a:off x="1158299" y="2066439"/>
            <a:ext cx="21590490" cy="892079"/>
          </a:xfrm>
        </p:spPr>
        <p:txBody>
          <a:bodyPr>
            <a:noAutofit/>
          </a:bodyPr>
          <a:lstStyle/>
          <a:p>
            <a:r>
              <a:rPr lang="en-US" sz="6000" dirty="0"/>
              <a:t>Why do AI systems need explanations?</a:t>
            </a:r>
            <a:endParaRPr lang="en-CY" sz="6000" dirty="0"/>
          </a:p>
        </p:txBody>
      </p:sp>
      <p:sp>
        <p:nvSpPr>
          <p:cNvPr id="12" name="Rectangle 3">
            <a:extLst>
              <a:ext uri="{FF2B5EF4-FFF2-40B4-BE49-F238E27FC236}">
                <a16:creationId xmlns:a16="http://schemas.microsoft.com/office/drawing/2014/main" id="{5BAF5483-2298-2F7D-2527-9BD813D8CCA0}"/>
              </a:ext>
            </a:extLst>
          </p:cNvPr>
          <p:cNvSpPr txBox="1">
            <a:spLocks noChangeArrowheads="1"/>
          </p:cNvSpPr>
          <p:nvPr/>
        </p:nvSpPr>
        <p:spPr>
          <a:xfrm>
            <a:off x="1512375" y="4234682"/>
            <a:ext cx="21172015" cy="7603091"/>
          </a:xfrm>
          <a:prstGeom prst="rect">
            <a:avLst/>
          </a:prstGeom>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buFont typeface="Wingdings" panose="05000000000000000000" pitchFamily="2" charset="2"/>
              <a:buChar char="q"/>
            </a:pPr>
            <a:endParaRPr lang="en-US" altLang="en-US" sz="5400" dirty="0">
              <a:solidFill>
                <a:srgbClr val="0100C8"/>
              </a:solidFill>
              <a:latin typeface="Helvetica Neue"/>
            </a:endParaRPr>
          </a:p>
        </p:txBody>
      </p:sp>
      <p:sp>
        <p:nvSpPr>
          <p:cNvPr id="2" name="Text Placeholder 1">
            <a:extLst>
              <a:ext uri="{FF2B5EF4-FFF2-40B4-BE49-F238E27FC236}">
                <a16:creationId xmlns:a16="http://schemas.microsoft.com/office/drawing/2014/main" id="{D79571E1-6425-C322-4432-69627F7B3E28}"/>
              </a:ext>
            </a:extLst>
          </p:cNvPr>
          <p:cNvSpPr txBox="1">
            <a:spLocks/>
          </p:cNvSpPr>
          <p:nvPr/>
        </p:nvSpPr>
        <p:spPr>
          <a:xfrm>
            <a:off x="1222696" y="3159053"/>
            <a:ext cx="21461694" cy="9027950"/>
          </a:xfrm>
          <a:prstGeom prst="rect">
            <a:avLst/>
          </a:prstGeom>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kern="120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571500" indent="-571500">
              <a:buFont typeface="Wingdings" panose="05000000000000000000" pitchFamily="2" charset="2"/>
              <a:buChar char="q"/>
            </a:pPr>
            <a:r>
              <a:rPr lang="en-US" sz="4000" dirty="0"/>
              <a:t>Traditionally, the central role of the explanation model is to reveal the system’s reasoning; however, it has a subsidiary role in relation to </a:t>
            </a:r>
            <a:r>
              <a:rPr lang="en-US" sz="4000" b="1" dirty="0">
                <a:solidFill>
                  <a:srgbClr val="FF2D64"/>
                </a:solidFill>
              </a:rPr>
              <a:t>information-acquisition interactions</a:t>
            </a:r>
            <a:r>
              <a:rPr lang="en-US" sz="4000" dirty="0"/>
              <a:t>, that concerns individual items of information rather than the system reasoning processes:</a:t>
            </a:r>
          </a:p>
          <a:p>
            <a:pPr marL="571500" indent="-571500">
              <a:buFont typeface="Wingdings" panose="05000000000000000000" pitchFamily="2" charset="2"/>
              <a:buChar char="§"/>
            </a:pPr>
            <a:r>
              <a:rPr lang="en-US" sz="4000" dirty="0"/>
              <a:t>The user needs to be able to ask, not only why the system is asking a particular question (i.e., how does it relate to the reasoning process), but also what the given question means.</a:t>
            </a:r>
          </a:p>
          <a:p>
            <a:pPr marL="571500" indent="-571500">
              <a:buFont typeface="Wingdings" panose="05000000000000000000" pitchFamily="2" charset="2"/>
              <a:buChar char="q"/>
            </a:pPr>
            <a:r>
              <a:rPr lang="en-US" sz="4000" dirty="0"/>
              <a:t>Nowadays the strive for </a:t>
            </a:r>
            <a:r>
              <a:rPr lang="en-US" sz="4000" b="1" dirty="0">
                <a:solidFill>
                  <a:srgbClr val="FF2D64"/>
                </a:solidFill>
              </a:rPr>
              <a:t>responsible, trustworthy and ethical AI</a:t>
            </a:r>
            <a:r>
              <a:rPr lang="en-US" sz="4000" dirty="0"/>
              <a:t>, emphasizes even more the need for AI systems to be bestowed with appropriate, user-tailored and hence </a:t>
            </a:r>
            <a:r>
              <a:rPr lang="en-US" sz="4000" b="1" dirty="0">
                <a:solidFill>
                  <a:srgbClr val="FF2D64"/>
                </a:solidFill>
              </a:rPr>
              <a:t>fit for purpose</a:t>
            </a:r>
            <a:r>
              <a:rPr lang="en-US" sz="4000" dirty="0"/>
              <a:t>, explanation models; different categories of users have different explanation needs.</a:t>
            </a:r>
          </a:p>
          <a:p>
            <a:pPr marL="571500" indent="-571500">
              <a:buFont typeface="Wingdings" panose="05000000000000000000" pitchFamily="2" charset="2"/>
              <a:buChar char="q"/>
            </a:pPr>
            <a:r>
              <a:rPr lang="en-US" sz="4000" dirty="0"/>
              <a:t>EU’s General Data Protection Regulation (</a:t>
            </a:r>
            <a:r>
              <a:rPr lang="en-US" sz="4000" b="1" dirty="0">
                <a:solidFill>
                  <a:srgbClr val="FF2D64"/>
                </a:solidFill>
              </a:rPr>
              <a:t>GDPR</a:t>
            </a:r>
            <a:r>
              <a:rPr lang="en-US" sz="4000" dirty="0"/>
              <a:t>) and </a:t>
            </a:r>
            <a:r>
              <a:rPr lang="en-US" sz="4000" b="1" dirty="0">
                <a:solidFill>
                  <a:srgbClr val="FF2D64"/>
                </a:solidFill>
              </a:rPr>
              <a:t>ACM’s Statement on Algorithmic Transparency and Accountability </a:t>
            </a:r>
            <a:r>
              <a:rPr lang="en-US" sz="4000" dirty="0"/>
              <a:t>make direct references to the need for explanation while the European Research Consortium for Informatics and Mathematics (ERCIM) devoted one of its special issues on </a:t>
            </a:r>
            <a:r>
              <a:rPr lang="en-US" sz="4000" b="1" dirty="0">
                <a:solidFill>
                  <a:srgbClr val="FF2D64"/>
                </a:solidFill>
              </a:rPr>
              <a:t>transparency in algorithmic decision making</a:t>
            </a:r>
            <a:r>
              <a:rPr lang="en-US" sz="4000" dirty="0"/>
              <a:t>. </a:t>
            </a:r>
          </a:p>
          <a:p>
            <a:endParaRPr lang="en-US" sz="4000" dirty="0"/>
          </a:p>
          <a:p>
            <a:pPr marL="571500" indent="-571500">
              <a:buFont typeface="Wingdings" panose="05000000000000000000" pitchFamily="2" charset="2"/>
              <a:buChar char="q"/>
            </a:pPr>
            <a:endParaRPr lang="en-US" sz="4000" dirty="0"/>
          </a:p>
          <a:p>
            <a:pPr marL="571500" indent="-571500">
              <a:buFont typeface="Wingdings" panose="05000000000000000000" pitchFamily="2" charset="2"/>
              <a:buChar char="q"/>
            </a:pPr>
            <a:endParaRPr lang="en-US" sz="4000" dirty="0"/>
          </a:p>
          <a:p>
            <a:endParaRPr lang="en-US" sz="4000" dirty="0"/>
          </a:p>
        </p:txBody>
      </p:sp>
    </p:spTree>
    <p:extLst>
      <p:ext uri="{BB962C8B-B14F-4D97-AF65-F5344CB8AC3E}">
        <p14:creationId xmlns:p14="http://schemas.microsoft.com/office/powerpoint/2010/main" val="1233147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5FD1A9C-30AF-4DCC-AA2E-70B5CC92D6A0}"/>
              </a:ext>
            </a:extLst>
          </p:cNvPr>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8</a:t>
            </a:fld>
            <a:endParaRPr lang="bg-BG">
              <a:solidFill>
                <a:srgbClr val="000000"/>
              </a:solidFill>
            </a:endParaRPr>
          </a:p>
        </p:txBody>
      </p:sp>
      <p:sp>
        <p:nvSpPr>
          <p:cNvPr id="4" name="Text Placeholder 3">
            <a:extLst>
              <a:ext uri="{FF2B5EF4-FFF2-40B4-BE49-F238E27FC236}">
                <a16:creationId xmlns:a16="http://schemas.microsoft.com/office/drawing/2014/main" id="{779CFD84-9E58-45AD-B737-D55D0E2F2E24}"/>
              </a:ext>
            </a:extLst>
          </p:cNvPr>
          <p:cNvSpPr>
            <a:spLocks noGrp="1"/>
          </p:cNvSpPr>
          <p:nvPr>
            <p:ph type="body" sz="quarter" idx="24"/>
          </p:nvPr>
        </p:nvSpPr>
        <p:spPr>
          <a:xfrm>
            <a:off x="1158299" y="2066439"/>
            <a:ext cx="21590490" cy="892079"/>
          </a:xfrm>
        </p:spPr>
        <p:txBody>
          <a:bodyPr>
            <a:noAutofit/>
          </a:bodyPr>
          <a:lstStyle/>
          <a:p>
            <a:r>
              <a:rPr lang="en-US" sz="6000" dirty="0"/>
              <a:t>GDPR</a:t>
            </a:r>
            <a:endParaRPr lang="en-CY" sz="6000" dirty="0"/>
          </a:p>
        </p:txBody>
      </p:sp>
      <p:sp>
        <p:nvSpPr>
          <p:cNvPr id="12" name="Rectangle 3">
            <a:extLst>
              <a:ext uri="{FF2B5EF4-FFF2-40B4-BE49-F238E27FC236}">
                <a16:creationId xmlns:a16="http://schemas.microsoft.com/office/drawing/2014/main" id="{5BAF5483-2298-2F7D-2527-9BD813D8CCA0}"/>
              </a:ext>
            </a:extLst>
          </p:cNvPr>
          <p:cNvSpPr txBox="1">
            <a:spLocks noChangeArrowheads="1"/>
          </p:cNvSpPr>
          <p:nvPr/>
        </p:nvSpPr>
        <p:spPr>
          <a:xfrm>
            <a:off x="1512375" y="4234682"/>
            <a:ext cx="21172015" cy="7603091"/>
          </a:xfrm>
          <a:prstGeom prst="rect">
            <a:avLst/>
          </a:prstGeom>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buFont typeface="Wingdings" panose="05000000000000000000" pitchFamily="2" charset="2"/>
              <a:buChar char="q"/>
            </a:pPr>
            <a:endParaRPr lang="en-US" altLang="en-US" sz="5400" dirty="0">
              <a:solidFill>
                <a:srgbClr val="0100C8"/>
              </a:solidFill>
              <a:latin typeface="Helvetica Neue"/>
            </a:endParaRPr>
          </a:p>
        </p:txBody>
      </p:sp>
      <p:sp>
        <p:nvSpPr>
          <p:cNvPr id="2" name="Text Placeholder 1">
            <a:extLst>
              <a:ext uri="{FF2B5EF4-FFF2-40B4-BE49-F238E27FC236}">
                <a16:creationId xmlns:a16="http://schemas.microsoft.com/office/drawing/2014/main" id="{D79571E1-6425-C322-4432-69627F7B3E28}"/>
              </a:ext>
            </a:extLst>
          </p:cNvPr>
          <p:cNvSpPr txBox="1">
            <a:spLocks/>
          </p:cNvSpPr>
          <p:nvPr/>
        </p:nvSpPr>
        <p:spPr>
          <a:xfrm>
            <a:off x="1222696" y="3159053"/>
            <a:ext cx="21461694" cy="9027950"/>
          </a:xfrm>
          <a:prstGeom prst="rect">
            <a:avLst/>
          </a:prstGeom>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kern="120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000" dirty="0"/>
          </a:p>
          <a:p>
            <a:pPr marL="571500" indent="-571500">
              <a:buFont typeface="Wingdings" panose="05000000000000000000" pitchFamily="2" charset="2"/>
              <a:buChar char="q"/>
            </a:pPr>
            <a:endParaRPr lang="en-US" sz="4000" dirty="0"/>
          </a:p>
          <a:p>
            <a:pPr marL="571500" indent="-571500">
              <a:buFont typeface="Wingdings" panose="05000000000000000000" pitchFamily="2" charset="2"/>
              <a:buChar char="q"/>
            </a:pPr>
            <a:endParaRPr lang="en-US" sz="4000" dirty="0"/>
          </a:p>
          <a:p>
            <a:endParaRPr lang="en-US" sz="4000" dirty="0"/>
          </a:p>
        </p:txBody>
      </p:sp>
      <p:sp>
        <p:nvSpPr>
          <p:cNvPr id="5" name="TextBox 4">
            <a:extLst>
              <a:ext uri="{FF2B5EF4-FFF2-40B4-BE49-F238E27FC236}">
                <a16:creationId xmlns:a16="http://schemas.microsoft.com/office/drawing/2014/main" id="{0FF2F4A4-F34C-7588-4C6E-EDB622680DA7}"/>
              </a:ext>
            </a:extLst>
          </p:cNvPr>
          <p:cNvSpPr txBox="1"/>
          <p:nvPr/>
        </p:nvSpPr>
        <p:spPr>
          <a:xfrm>
            <a:off x="1190496" y="3608869"/>
            <a:ext cx="21681129" cy="9183861"/>
          </a:xfrm>
          <a:prstGeom prst="rect">
            <a:avLst/>
          </a:prstGeom>
          <a:noFill/>
        </p:spPr>
        <p:txBody>
          <a:bodyPr wrap="square">
            <a:spAutoFit/>
          </a:bodyPr>
          <a:lstStyle/>
          <a:p>
            <a:pPr>
              <a:lnSpc>
                <a:spcPct val="107000"/>
              </a:lnSpc>
              <a:spcAft>
                <a:spcPts val="800"/>
              </a:spcAft>
            </a:pPr>
            <a:r>
              <a:rPr lang="en-US" sz="3500" dirty="0">
                <a:effectLst/>
                <a:latin typeface="Helvetica Neue"/>
                <a:ea typeface="Calibri" panose="020F0502020204030204" pitchFamily="34" charset="0"/>
                <a:cs typeface="Times New Roman" panose="02020603050405020304" pitchFamily="18" charset="0"/>
              </a:rPr>
              <a:t>According to R. Guidotti, A. Monreale, S. Ruggieri, F. Turini, D. Pedreschi and F. Giannotti, “A survey of methods for explaining black box models”, ACM Computing Surveys 51(5):93, 2018, DOI 10.1145/3236009</a:t>
            </a:r>
            <a:r>
              <a:rPr lang="en-US" sz="3500" dirty="0">
                <a:latin typeface="Helvetica Neue"/>
                <a:ea typeface="Calibri" panose="020F0502020204030204" pitchFamily="34" charset="0"/>
                <a:cs typeface="Times New Roman" panose="02020603050405020304" pitchFamily="18" charset="0"/>
              </a:rPr>
              <a:t>:</a:t>
            </a:r>
          </a:p>
          <a:p>
            <a:pPr>
              <a:lnSpc>
                <a:spcPct val="107000"/>
              </a:lnSpc>
              <a:spcAft>
                <a:spcPts val="800"/>
              </a:spcAft>
            </a:pPr>
            <a:endParaRPr lang="en-US" sz="3500" dirty="0">
              <a:solidFill>
                <a:srgbClr val="0100C8"/>
              </a:solidFill>
              <a:latin typeface="Helvetica Neue"/>
              <a:ea typeface="Calibri" panose="020F0502020204030204" pitchFamily="34" charset="0"/>
              <a:cs typeface="Times New Roman" panose="02020603050405020304" pitchFamily="18" charset="0"/>
            </a:endParaRPr>
          </a:p>
          <a:p>
            <a:pPr>
              <a:lnSpc>
                <a:spcPct val="107000"/>
              </a:lnSpc>
              <a:spcAft>
                <a:spcPts val="800"/>
              </a:spcAft>
            </a:pPr>
            <a:r>
              <a:rPr lang="en-US" sz="4400" dirty="0">
                <a:solidFill>
                  <a:srgbClr val="0100C8"/>
                </a:solidFill>
                <a:effectLst/>
                <a:latin typeface="Helvetica Neue"/>
                <a:ea typeface="Calibri" panose="020F0502020204030204" pitchFamily="34" charset="0"/>
                <a:cs typeface="Times New Roman" panose="02020603050405020304" pitchFamily="18" charset="0"/>
              </a:rPr>
              <a:t>An innovative aspect of the GDPR, which has been debated, are the clauses on automated (algorithmic) individual decision-making, including profiling, which for the first time introduce, to some extent, a right of explanation for all individuals to obtain </a:t>
            </a:r>
            <a:r>
              <a:rPr lang="en-US" sz="4400" b="1" dirty="0">
                <a:solidFill>
                  <a:srgbClr val="FF2D64"/>
                </a:solidFill>
                <a:effectLst/>
                <a:latin typeface="Helvetica Neue"/>
                <a:ea typeface="Calibri" panose="020F0502020204030204" pitchFamily="34" charset="0"/>
                <a:cs typeface="Times New Roman" panose="02020603050405020304" pitchFamily="18" charset="0"/>
              </a:rPr>
              <a:t>“meaningful explanations of the logic involved” </a:t>
            </a:r>
            <a:r>
              <a:rPr lang="en-US" sz="4400" dirty="0">
                <a:solidFill>
                  <a:srgbClr val="0100C8"/>
                </a:solidFill>
                <a:effectLst/>
                <a:latin typeface="Helvetica Neue"/>
                <a:ea typeface="Calibri" panose="020F0502020204030204" pitchFamily="34" charset="0"/>
                <a:cs typeface="Times New Roman" panose="02020603050405020304" pitchFamily="18" charset="0"/>
              </a:rPr>
              <a:t>when automated decision making takes place. Despite divergent opinions among legal scholars regarding the real scope of these clauses, everybody agrees that the need for the implementation of such a principle is urgent and that it represents today a huge open scientific challenge. </a:t>
            </a:r>
            <a:r>
              <a:rPr lang="en-US" sz="4400" b="1" dirty="0">
                <a:solidFill>
                  <a:srgbClr val="0100C8"/>
                </a:solidFill>
                <a:effectLst/>
                <a:latin typeface="Helvetica Neue"/>
                <a:ea typeface="Calibri" panose="020F0502020204030204" pitchFamily="34" charset="0"/>
                <a:cs typeface="Times New Roman" panose="02020603050405020304" pitchFamily="18" charset="0"/>
              </a:rPr>
              <a:t>Without an enabling technology capable of explaining the logic of black boxes, the right to an explanation will remain a “dead letter”. </a:t>
            </a:r>
          </a:p>
          <a:p>
            <a:pPr>
              <a:lnSpc>
                <a:spcPct val="107000"/>
              </a:lnSpc>
              <a:spcAft>
                <a:spcPts val="800"/>
              </a:spcAft>
            </a:pPr>
            <a:endParaRPr lang="en-CY" sz="3500" dirty="0">
              <a:solidFill>
                <a:srgbClr val="0100C8"/>
              </a:solidFill>
              <a:effectLst/>
              <a:latin typeface="Helvetica Neue"/>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40418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8AAFFEF-4932-BA2B-3EB1-241F00E0A66A}"/>
              </a:ext>
            </a:extLst>
          </p:cNvPr>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9</a:t>
            </a:fld>
            <a:endParaRPr lang="bg-BG" dirty="0">
              <a:solidFill>
                <a:srgbClr val="000000"/>
              </a:solidFill>
            </a:endParaRPr>
          </a:p>
        </p:txBody>
      </p:sp>
      <p:pic>
        <p:nvPicPr>
          <p:cNvPr id="8" name="Picture 7" descr="Graphical user interface, text, application&#10;&#10;Description automatically generated">
            <a:extLst>
              <a:ext uri="{FF2B5EF4-FFF2-40B4-BE49-F238E27FC236}">
                <a16:creationId xmlns:a16="http://schemas.microsoft.com/office/drawing/2014/main" id="{8A9DC393-D4D6-07D4-AC89-363B1321DB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28351" y="1117147"/>
            <a:ext cx="12355649" cy="10593278"/>
          </a:xfrm>
          <a:prstGeom prst="rect">
            <a:avLst/>
          </a:prstGeom>
        </p:spPr>
      </p:pic>
      <p:sp>
        <p:nvSpPr>
          <p:cNvPr id="10" name="Rectangle 9">
            <a:extLst>
              <a:ext uri="{FF2B5EF4-FFF2-40B4-BE49-F238E27FC236}">
                <a16:creationId xmlns:a16="http://schemas.microsoft.com/office/drawing/2014/main" id="{A39DA5FF-82C6-219E-3C3D-BD64504B48C7}"/>
              </a:ext>
            </a:extLst>
          </p:cNvPr>
          <p:cNvSpPr/>
          <p:nvPr/>
        </p:nvSpPr>
        <p:spPr>
          <a:xfrm>
            <a:off x="13131384" y="6258393"/>
            <a:ext cx="9908499" cy="981856"/>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Y"/>
          </a:p>
        </p:txBody>
      </p:sp>
      <p:sp>
        <p:nvSpPr>
          <p:cNvPr id="11" name="TextBox 10">
            <a:extLst>
              <a:ext uri="{FF2B5EF4-FFF2-40B4-BE49-F238E27FC236}">
                <a16:creationId xmlns:a16="http://schemas.microsoft.com/office/drawing/2014/main" id="{7582C8CF-DE36-3AB3-99DE-B8D3E054FAEF}"/>
              </a:ext>
            </a:extLst>
          </p:cNvPr>
          <p:cNvSpPr txBox="1"/>
          <p:nvPr/>
        </p:nvSpPr>
        <p:spPr>
          <a:xfrm>
            <a:off x="1344117" y="4149918"/>
            <a:ext cx="9915569" cy="3835474"/>
          </a:xfrm>
          <a:prstGeom prst="rect">
            <a:avLst/>
          </a:prstGeom>
          <a:noFill/>
        </p:spPr>
        <p:txBody>
          <a:bodyPr wrap="square" rtlCol="0">
            <a:spAutoFit/>
          </a:bodyPr>
          <a:lstStyle/>
          <a:p>
            <a:pPr>
              <a:lnSpc>
                <a:spcPct val="107000"/>
              </a:lnSpc>
              <a:spcAft>
                <a:spcPts val="800"/>
              </a:spcAft>
            </a:pPr>
            <a:r>
              <a:rPr lang="en-US" sz="4000" dirty="0">
                <a:effectLst/>
                <a:latin typeface="Helvetica Neue"/>
                <a:ea typeface="Calibri" panose="020F0502020204030204" pitchFamily="34" charset="0"/>
                <a:cs typeface="Times New Roman" panose="02020603050405020304" pitchFamily="18" charset="0"/>
              </a:rPr>
              <a:t>ACM Policy Council: Statement on Algorithmic Transparency and Accountability, 2017. </a:t>
            </a:r>
            <a:r>
              <a:rPr lang="en-US" sz="3200" u="sng" dirty="0">
                <a:solidFill>
                  <a:srgbClr val="0563C1"/>
                </a:solidFill>
                <a:effectLst/>
                <a:latin typeface="Helvetica Neue"/>
                <a:ea typeface="Calibri" panose="020F0502020204030204" pitchFamily="34" charset="0"/>
                <a:cs typeface="Times New Roman" panose="02020603050405020304" pitchFamily="18" charset="0"/>
                <a:hlinkClick r:id="rId3"/>
              </a:rPr>
              <a:t>https://www.acm.org/binaries/content/assets/public-policy/2017_usacm_statement_algorithms.pdf</a:t>
            </a:r>
            <a:endParaRPr lang="en-CY" sz="3200" dirty="0">
              <a:effectLst/>
              <a:latin typeface="Helvetica Neue"/>
              <a:ea typeface="Calibri" panose="020F0502020204030204" pitchFamily="34" charset="0"/>
              <a:cs typeface="Times New Roman" panose="02020603050405020304" pitchFamily="18" charset="0"/>
            </a:endParaRPr>
          </a:p>
          <a:p>
            <a:pPr>
              <a:lnSpc>
                <a:spcPct val="107000"/>
              </a:lnSpc>
              <a:spcAft>
                <a:spcPts val="800"/>
              </a:spcAft>
            </a:pPr>
            <a:r>
              <a:rPr lang="en-US" sz="4000" dirty="0">
                <a:effectLst/>
                <a:latin typeface="Helvetica Neue"/>
                <a:ea typeface="Calibri" panose="020F0502020204030204" pitchFamily="34" charset="0"/>
                <a:cs typeface="Times New Roman" panose="02020603050405020304" pitchFamily="18" charset="0"/>
              </a:rPr>
              <a:t> </a:t>
            </a:r>
            <a:endParaRPr lang="en-CY" sz="4000" dirty="0">
              <a:effectLst/>
              <a:latin typeface="Helvetica Neue"/>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0810382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8595</TotalTime>
  <Words>4607</Words>
  <Application>Microsoft Office PowerPoint</Application>
  <PresentationFormat>Custom</PresentationFormat>
  <Paragraphs>341</Paragraphs>
  <Slides>54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54</vt:i4>
      </vt:variant>
    </vt:vector>
  </HeadingPairs>
  <TitlesOfParts>
    <vt:vector size="59" baseType="lpstr">
      <vt:lpstr>Arial</vt:lpstr>
      <vt:lpstr>Calibri</vt:lpstr>
      <vt:lpstr>Helvetica Neue</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ASmr</dc:creator>
  <cp:lastModifiedBy>Elpida Keravnou</cp:lastModifiedBy>
  <cp:revision>168</cp:revision>
  <dcterms:created xsi:type="dcterms:W3CDTF">2021-06-27T10:17:46Z</dcterms:created>
  <dcterms:modified xsi:type="dcterms:W3CDTF">2022-09-10T11:02:30Z</dcterms:modified>
</cp:coreProperties>
</file>