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90"/>
  </p:notesMasterIdLst>
  <p:handoutMasterIdLst>
    <p:handoutMasterId r:id="rId91"/>
  </p:handoutMasterIdLst>
  <p:sldIdLst>
    <p:sldId id="256" r:id="rId2"/>
    <p:sldId id="262" r:id="rId3"/>
    <p:sldId id="263" r:id="rId4"/>
    <p:sldId id="264" r:id="rId5"/>
    <p:sldId id="265" r:id="rId6"/>
    <p:sldId id="272" r:id="rId7"/>
    <p:sldId id="273" r:id="rId8"/>
    <p:sldId id="274" r:id="rId9"/>
    <p:sldId id="275" r:id="rId10"/>
    <p:sldId id="276" r:id="rId11"/>
    <p:sldId id="277" r:id="rId12"/>
    <p:sldId id="266" r:id="rId13"/>
    <p:sldId id="279" r:id="rId14"/>
    <p:sldId id="286" r:id="rId15"/>
    <p:sldId id="288" r:id="rId16"/>
    <p:sldId id="290" r:id="rId17"/>
    <p:sldId id="289" r:id="rId18"/>
    <p:sldId id="291" r:id="rId19"/>
    <p:sldId id="292" r:id="rId20"/>
    <p:sldId id="293" r:id="rId21"/>
    <p:sldId id="294" r:id="rId22"/>
    <p:sldId id="295" r:id="rId23"/>
    <p:sldId id="296" r:id="rId24"/>
    <p:sldId id="297" r:id="rId25"/>
    <p:sldId id="298" r:id="rId26"/>
    <p:sldId id="299" r:id="rId27"/>
    <p:sldId id="300" r:id="rId28"/>
    <p:sldId id="267" r:id="rId29"/>
    <p:sldId id="302" r:id="rId30"/>
    <p:sldId id="303" r:id="rId31"/>
    <p:sldId id="301" r:id="rId32"/>
    <p:sldId id="304" r:id="rId33"/>
    <p:sldId id="305" r:id="rId34"/>
    <p:sldId id="278" r:id="rId35"/>
    <p:sldId id="306" r:id="rId36"/>
    <p:sldId id="307" r:id="rId37"/>
    <p:sldId id="308" r:id="rId38"/>
    <p:sldId id="309" r:id="rId39"/>
    <p:sldId id="310" r:id="rId40"/>
    <p:sldId id="282" r:id="rId41"/>
    <p:sldId id="311" r:id="rId42"/>
    <p:sldId id="312" r:id="rId43"/>
    <p:sldId id="285" r:id="rId44"/>
    <p:sldId id="284" r:id="rId45"/>
    <p:sldId id="313" r:id="rId46"/>
    <p:sldId id="314" r:id="rId47"/>
    <p:sldId id="268" r:id="rId48"/>
    <p:sldId id="316" r:id="rId49"/>
    <p:sldId id="287" r:id="rId50"/>
    <p:sldId id="318" r:id="rId51"/>
    <p:sldId id="319" r:id="rId52"/>
    <p:sldId id="320" r:id="rId53"/>
    <p:sldId id="321" r:id="rId54"/>
    <p:sldId id="322" r:id="rId55"/>
    <p:sldId id="323" r:id="rId56"/>
    <p:sldId id="324" r:id="rId57"/>
    <p:sldId id="325" r:id="rId58"/>
    <p:sldId id="326" r:id="rId59"/>
    <p:sldId id="348" r:id="rId60"/>
    <p:sldId id="269" r:id="rId61"/>
    <p:sldId id="329" r:id="rId62"/>
    <p:sldId id="330" r:id="rId63"/>
    <p:sldId id="331" r:id="rId64"/>
    <p:sldId id="333" r:id="rId65"/>
    <p:sldId id="332" r:id="rId66"/>
    <p:sldId id="334" r:id="rId67"/>
    <p:sldId id="335" r:id="rId68"/>
    <p:sldId id="336" r:id="rId69"/>
    <p:sldId id="337" r:id="rId70"/>
    <p:sldId id="338" r:id="rId71"/>
    <p:sldId id="339" r:id="rId72"/>
    <p:sldId id="328" r:id="rId73"/>
    <p:sldId id="340" r:id="rId74"/>
    <p:sldId id="341" r:id="rId75"/>
    <p:sldId id="270" r:id="rId76"/>
    <p:sldId id="342" r:id="rId77"/>
    <p:sldId id="343" r:id="rId78"/>
    <p:sldId id="344" r:id="rId79"/>
    <p:sldId id="345" r:id="rId80"/>
    <p:sldId id="346" r:id="rId81"/>
    <p:sldId id="347" r:id="rId82"/>
    <p:sldId id="261" r:id="rId83"/>
    <p:sldId id="349" r:id="rId84"/>
    <p:sldId id="350" r:id="rId85"/>
    <p:sldId id="351" r:id="rId86"/>
    <p:sldId id="352" r:id="rId87"/>
    <p:sldId id="353" r:id="rId88"/>
    <p:sldId id="354" r:id="rId89"/>
  </p:sldIdLst>
  <p:sldSz cx="24384000" cy="13716000"/>
  <p:notesSz cx="6858000" cy="9144000"/>
  <p:defaultTextStyle>
    <a:defPPr>
      <a:defRPr lang="bg-BG"/>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D64"/>
    <a:srgbClr val="0100C8"/>
    <a:srgbClr val="00008A"/>
    <a:srgbClr val="0000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2" d="100"/>
          <a:sy n="32" d="100"/>
        </p:scale>
        <p:origin x="729" y="60"/>
      </p:cViewPr>
      <p:guideLst>
        <p:guide orient="horz" pos="4320"/>
        <p:guide pos="7680"/>
      </p:guideLst>
    </p:cSldViewPr>
  </p:slideViewPr>
  <p:notesTextViewPr>
    <p:cViewPr>
      <p:scale>
        <a:sx n="1" d="1"/>
        <a:sy n="1" d="1"/>
      </p:scale>
      <p:origin x="0" y="0"/>
    </p:cViewPr>
  </p:notesTextViewPr>
  <p:sorterViewPr>
    <p:cViewPr>
      <p:scale>
        <a:sx n="158" d="100"/>
        <a:sy n="158" d="100"/>
      </p:scale>
      <p:origin x="0" y="-4986"/>
    </p:cViewPr>
  </p:sorter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E3BC49-0E2C-444D-9132-B624F39DE1F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CY"/>
        </a:p>
      </dgm:t>
    </dgm:pt>
    <dgm:pt modelId="{74912387-DD49-4A6D-AAB5-FBC868615800}">
      <dgm:prSet phldrT="[Text]"/>
      <dgm:spPr/>
      <dgm:t>
        <a:bodyPr/>
        <a:lstStyle/>
        <a:p>
          <a:r>
            <a:rPr lang="en-US" dirty="0"/>
            <a:t>C</a:t>
          </a:r>
          <a:endParaRPr lang="en-CY" dirty="0"/>
        </a:p>
      </dgm:t>
    </dgm:pt>
    <dgm:pt modelId="{44334C11-9104-4C51-9B16-7E09A1BBE220}" type="parTrans" cxnId="{261EA6A0-E654-47B4-8051-BB0DED04490C}">
      <dgm:prSet/>
      <dgm:spPr/>
      <dgm:t>
        <a:bodyPr/>
        <a:lstStyle/>
        <a:p>
          <a:endParaRPr lang="en-CY"/>
        </a:p>
      </dgm:t>
    </dgm:pt>
    <dgm:pt modelId="{49F64A6D-D4F5-4BA1-BAC6-C0A63012CA5E}" type="sibTrans" cxnId="{261EA6A0-E654-47B4-8051-BB0DED04490C}">
      <dgm:prSet/>
      <dgm:spPr/>
      <dgm:t>
        <a:bodyPr/>
        <a:lstStyle/>
        <a:p>
          <a:endParaRPr lang="en-CY"/>
        </a:p>
      </dgm:t>
    </dgm:pt>
    <dgm:pt modelId="{01029FC1-64A7-40FA-823B-681EEA52D8D9}">
      <dgm:prSet phldrT="[Text]"/>
      <dgm:spPr/>
      <dgm:t>
        <a:bodyPr/>
        <a:lstStyle/>
        <a:p>
          <a:r>
            <a:rPr lang="en-US" dirty="0"/>
            <a:t>C.1</a:t>
          </a:r>
          <a:endParaRPr lang="en-CY" dirty="0"/>
        </a:p>
      </dgm:t>
    </dgm:pt>
    <dgm:pt modelId="{9FAA217D-FA1B-447C-B703-39D27C7426D0}" type="parTrans" cxnId="{32CDE840-0D27-428D-89D5-9F28DFD78185}">
      <dgm:prSet/>
      <dgm:spPr/>
      <dgm:t>
        <a:bodyPr/>
        <a:lstStyle/>
        <a:p>
          <a:endParaRPr lang="en-CY"/>
        </a:p>
      </dgm:t>
    </dgm:pt>
    <dgm:pt modelId="{5D1A0362-C476-4E03-BCB9-CDA3C9AAC054}" type="sibTrans" cxnId="{32CDE840-0D27-428D-89D5-9F28DFD78185}">
      <dgm:prSet/>
      <dgm:spPr/>
      <dgm:t>
        <a:bodyPr/>
        <a:lstStyle/>
        <a:p>
          <a:endParaRPr lang="en-CY"/>
        </a:p>
      </dgm:t>
    </dgm:pt>
    <dgm:pt modelId="{81074A1D-3DFA-4009-AE05-EB68E9A31363}">
      <dgm:prSet phldrT="[Text]"/>
      <dgm:spPr/>
      <dgm:t>
        <a:bodyPr/>
        <a:lstStyle/>
        <a:p>
          <a:r>
            <a:rPr lang="en-US" dirty="0"/>
            <a:t>C.2</a:t>
          </a:r>
          <a:endParaRPr lang="en-CY" dirty="0"/>
        </a:p>
      </dgm:t>
    </dgm:pt>
    <dgm:pt modelId="{52091AFE-7E84-4104-8530-D749BEEFFD69}" type="parTrans" cxnId="{1EA3AC61-3483-4E32-B83B-A698E8782F1D}">
      <dgm:prSet/>
      <dgm:spPr/>
      <dgm:t>
        <a:bodyPr/>
        <a:lstStyle/>
        <a:p>
          <a:endParaRPr lang="en-CY"/>
        </a:p>
      </dgm:t>
    </dgm:pt>
    <dgm:pt modelId="{E5F753DA-335B-423D-9B3B-5F5D87534F70}" type="sibTrans" cxnId="{1EA3AC61-3483-4E32-B83B-A698E8782F1D}">
      <dgm:prSet/>
      <dgm:spPr/>
      <dgm:t>
        <a:bodyPr/>
        <a:lstStyle/>
        <a:p>
          <a:endParaRPr lang="en-CY"/>
        </a:p>
      </dgm:t>
    </dgm:pt>
    <dgm:pt modelId="{60E8E2C6-6FF6-4951-8BC1-A92C41F23AC8}" type="pres">
      <dgm:prSet presAssocID="{3BE3BC49-0E2C-444D-9132-B624F39DE1F1}" presName="hierChild1" presStyleCnt="0">
        <dgm:presLayoutVars>
          <dgm:chPref val="1"/>
          <dgm:dir/>
          <dgm:animOne val="branch"/>
          <dgm:animLvl val="lvl"/>
          <dgm:resizeHandles/>
        </dgm:presLayoutVars>
      </dgm:prSet>
      <dgm:spPr/>
    </dgm:pt>
    <dgm:pt modelId="{E66ED8CE-52D9-4C7E-BE56-7E21BD6AD1BF}" type="pres">
      <dgm:prSet presAssocID="{74912387-DD49-4A6D-AAB5-FBC868615800}" presName="hierRoot1" presStyleCnt="0"/>
      <dgm:spPr/>
    </dgm:pt>
    <dgm:pt modelId="{6C2E0D90-F8F7-46D4-9EE6-FE43A343FE7A}" type="pres">
      <dgm:prSet presAssocID="{74912387-DD49-4A6D-AAB5-FBC868615800}" presName="composite" presStyleCnt="0"/>
      <dgm:spPr/>
    </dgm:pt>
    <dgm:pt modelId="{1FC602F9-46A2-4FFD-8CE3-94A6176EA73D}" type="pres">
      <dgm:prSet presAssocID="{74912387-DD49-4A6D-AAB5-FBC868615800}" presName="background" presStyleLbl="node0" presStyleIdx="0" presStyleCnt="1"/>
      <dgm:spPr/>
    </dgm:pt>
    <dgm:pt modelId="{8258ADF1-2BE8-4FCB-82B5-EF4FC17C52EB}" type="pres">
      <dgm:prSet presAssocID="{74912387-DD49-4A6D-AAB5-FBC868615800}" presName="text" presStyleLbl="fgAcc0" presStyleIdx="0" presStyleCnt="1">
        <dgm:presLayoutVars>
          <dgm:chPref val="3"/>
        </dgm:presLayoutVars>
      </dgm:prSet>
      <dgm:spPr/>
    </dgm:pt>
    <dgm:pt modelId="{512EFB9D-D647-4E4F-86C8-FA48245463BF}" type="pres">
      <dgm:prSet presAssocID="{74912387-DD49-4A6D-AAB5-FBC868615800}" presName="hierChild2" presStyleCnt="0"/>
      <dgm:spPr/>
    </dgm:pt>
    <dgm:pt modelId="{EA96F8AD-444F-4074-B113-3C898534A629}" type="pres">
      <dgm:prSet presAssocID="{9FAA217D-FA1B-447C-B703-39D27C7426D0}" presName="Name10" presStyleLbl="parChTrans1D2" presStyleIdx="0" presStyleCnt="2"/>
      <dgm:spPr/>
    </dgm:pt>
    <dgm:pt modelId="{022490D4-2832-425E-B201-8F3B41FB6E78}" type="pres">
      <dgm:prSet presAssocID="{01029FC1-64A7-40FA-823B-681EEA52D8D9}" presName="hierRoot2" presStyleCnt="0"/>
      <dgm:spPr/>
    </dgm:pt>
    <dgm:pt modelId="{EE6A8380-5674-4F04-AA08-7B3AE00B47E5}" type="pres">
      <dgm:prSet presAssocID="{01029FC1-64A7-40FA-823B-681EEA52D8D9}" presName="composite2" presStyleCnt="0"/>
      <dgm:spPr/>
    </dgm:pt>
    <dgm:pt modelId="{ED0672A0-9F6D-48D4-8ED0-83A85B9AF77B}" type="pres">
      <dgm:prSet presAssocID="{01029FC1-64A7-40FA-823B-681EEA52D8D9}" presName="background2" presStyleLbl="node2" presStyleIdx="0" presStyleCnt="2"/>
      <dgm:spPr/>
    </dgm:pt>
    <dgm:pt modelId="{F0C1FBCB-91F7-4589-93C7-5849BA6C38AE}" type="pres">
      <dgm:prSet presAssocID="{01029FC1-64A7-40FA-823B-681EEA52D8D9}" presName="text2" presStyleLbl="fgAcc2" presStyleIdx="0" presStyleCnt="2">
        <dgm:presLayoutVars>
          <dgm:chPref val="3"/>
        </dgm:presLayoutVars>
      </dgm:prSet>
      <dgm:spPr/>
    </dgm:pt>
    <dgm:pt modelId="{3F327FAD-A987-4E5A-AA8F-269D1CBB9700}" type="pres">
      <dgm:prSet presAssocID="{01029FC1-64A7-40FA-823B-681EEA52D8D9}" presName="hierChild3" presStyleCnt="0"/>
      <dgm:spPr/>
    </dgm:pt>
    <dgm:pt modelId="{4770C854-C9A5-43B4-B0DD-2C119251BB9C}" type="pres">
      <dgm:prSet presAssocID="{52091AFE-7E84-4104-8530-D749BEEFFD69}" presName="Name10" presStyleLbl="parChTrans1D2" presStyleIdx="1" presStyleCnt="2"/>
      <dgm:spPr/>
    </dgm:pt>
    <dgm:pt modelId="{4E1BC1E5-35E4-4156-B073-FC6F1C335E7B}" type="pres">
      <dgm:prSet presAssocID="{81074A1D-3DFA-4009-AE05-EB68E9A31363}" presName="hierRoot2" presStyleCnt="0"/>
      <dgm:spPr/>
    </dgm:pt>
    <dgm:pt modelId="{DB69524E-560E-4009-B5B6-ADC78E10BC29}" type="pres">
      <dgm:prSet presAssocID="{81074A1D-3DFA-4009-AE05-EB68E9A31363}" presName="composite2" presStyleCnt="0"/>
      <dgm:spPr/>
    </dgm:pt>
    <dgm:pt modelId="{EDE305D8-9992-4408-B3BB-4037E4B03896}" type="pres">
      <dgm:prSet presAssocID="{81074A1D-3DFA-4009-AE05-EB68E9A31363}" presName="background2" presStyleLbl="node2" presStyleIdx="1" presStyleCnt="2"/>
      <dgm:spPr/>
    </dgm:pt>
    <dgm:pt modelId="{EF583F77-4284-4872-B590-0531735F12F2}" type="pres">
      <dgm:prSet presAssocID="{81074A1D-3DFA-4009-AE05-EB68E9A31363}" presName="text2" presStyleLbl="fgAcc2" presStyleIdx="1" presStyleCnt="2">
        <dgm:presLayoutVars>
          <dgm:chPref val="3"/>
        </dgm:presLayoutVars>
      </dgm:prSet>
      <dgm:spPr/>
    </dgm:pt>
    <dgm:pt modelId="{762992DA-8EF3-4B20-A72D-E0C436E7F5FA}" type="pres">
      <dgm:prSet presAssocID="{81074A1D-3DFA-4009-AE05-EB68E9A31363}" presName="hierChild3" presStyleCnt="0"/>
      <dgm:spPr/>
    </dgm:pt>
  </dgm:ptLst>
  <dgm:cxnLst>
    <dgm:cxn modelId="{32CDE840-0D27-428D-89D5-9F28DFD78185}" srcId="{74912387-DD49-4A6D-AAB5-FBC868615800}" destId="{01029FC1-64A7-40FA-823B-681EEA52D8D9}" srcOrd="0" destOrd="0" parTransId="{9FAA217D-FA1B-447C-B703-39D27C7426D0}" sibTransId="{5D1A0362-C476-4E03-BCB9-CDA3C9AAC054}"/>
    <dgm:cxn modelId="{1EA3AC61-3483-4E32-B83B-A698E8782F1D}" srcId="{74912387-DD49-4A6D-AAB5-FBC868615800}" destId="{81074A1D-3DFA-4009-AE05-EB68E9A31363}" srcOrd="1" destOrd="0" parTransId="{52091AFE-7E84-4104-8530-D749BEEFFD69}" sibTransId="{E5F753DA-335B-423D-9B3B-5F5D87534F70}"/>
    <dgm:cxn modelId="{D94EBF48-82DF-46FB-BBB8-A6DDE8CE0C30}" type="presOf" srcId="{3BE3BC49-0E2C-444D-9132-B624F39DE1F1}" destId="{60E8E2C6-6FF6-4951-8BC1-A92C41F23AC8}" srcOrd="0" destOrd="0" presId="urn:microsoft.com/office/officeart/2005/8/layout/hierarchy1"/>
    <dgm:cxn modelId="{0CBF0A9F-79AE-49B2-A99C-60B666F990A9}" type="presOf" srcId="{01029FC1-64A7-40FA-823B-681EEA52D8D9}" destId="{F0C1FBCB-91F7-4589-93C7-5849BA6C38AE}" srcOrd="0" destOrd="0" presId="urn:microsoft.com/office/officeart/2005/8/layout/hierarchy1"/>
    <dgm:cxn modelId="{261EA6A0-E654-47B4-8051-BB0DED04490C}" srcId="{3BE3BC49-0E2C-444D-9132-B624F39DE1F1}" destId="{74912387-DD49-4A6D-AAB5-FBC868615800}" srcOrd="0" destOrd="0" parTransId="{44334C11-9104-4C51-9B16-7E09A1BBE220}" sibTransId="{49F64A6D-D4F5-4BA1-BAC6-C0A63012CA5E}"/>
    <dgm:cxn modelId="{4B91DAC1-6004-4D62-84E6-F18BE16EDAAE}" type="presOf" srcId="{81074A1D-3DFA-4009-AE05-EB68E9A31363}" destId="{EF583F77-4284-4872-B590-0531735F12F2}" srcOrd="0" destOrd="0" presId="urn:microsoft.com/office/officeart/2005/8/layout/hierarchy1"/>
    <dgm:cxn modelId="{F7E881D3-85CB-4252-94DB-341B99988A23}" type="presOf" srcId="{9FAA217D-FA1B-447C-B703-39D27C7426D0}" destId="{EA96F8AD-444F-4074-B113-3C898534A629}" srcOrd="0" destOrd="0" presId="urn:microsoft.com/office/officeart/2005/8/layout/hierarchy1"/>
    <dgm:cxn modelId="{47F596D7-734A-4AD2-BCAF-50F47519BE18}" type="presOf" srcId="{52091AFE-7E84-4104-8530-D749BEEFFD69}" destId="{4770C854-C9A5-43B4-B0DD-2C119251BB9C}" srcOrd="0" destOrd="0" presId="urn:microsoft.com/office/officeart/2005/8/layout/hierarchy1"/>
    <dgm:cxn modelId="{9A0B46F6-DDAF-4927-BE2B-C2F0360B8A03}" type="presOf" srcId="{74912387-DD49-4A6D-AAB5-FBC868615800}" destId="{8258ADF1-2BE8-4FCB-82B5-EF4FC17C52EB}" srcOrd="0" destOrd="0" presId="urn:microsoft.com/office/officeart/2005/8/layout/hierarchy1"/>
    <dgm:cxn modelId="{823CD2DC-04D5-4B50-9ABE-AF1E8408B3CD}" type="presParOf" srcId="{60E8E2C6-6FF6-4951-8BC1-A92C41F23AC8}" destId="{E66ED8CE-52D9-4C7E-BE56-7E21BD6AD1BF}" srcOrd="0" destOrd="0" presId="urn:microsoft.com/office/officeart/2005/8/layout/hierarchy1"/>
    <dgm:cxn modelId="{1DD9EAC6-6501-42F3-AE29-6FA97A9CA1A6}" type="presParOf" srcId="{E66ED8CE-52D9-4C7E-BE56-7E21BD6AD1BF}" destId="{6C2E0D90-F8F7-46D4-9EE6-FE43A343FE7A}" srcOrd="0" destOrd="0" presId="urn:microsoft.com/office/officeart/2005/8/layout/hierarchy1"/>
    <dgm:cxn modelId="{4659C105-4F9B-4C78-913E-8A63B3135A4C}" type="presParOf" srcId="{6C2E0D90-F8F7-46D4-9EE6-FE43A343FE7A}" destId="{1FC602F9-46A2-4FFD-8CE3-94A6176EA73D}" srcOrd="0" destOrd="0" presId="urn:microsoft.com/office/officeart/2005/8/layout/hierarchy1"/>
    <dgm:cxn modelId="{D9FE8123-8B94-47C3-A7C3-7A755DA413C6}" type="presParOf" srcId="{6C2E0D90-F8F7-46D4-9EE6-FE43A343FE7A}" destId="{8258ADF1-2BE8-4FCB-82B5-EF4FC17C52EB}" srcOrd="1" destOrd="0" presId="urn:microsoft.com/office/officeart/2005/8/layout/hierarchy1"/>
    <dgm:cxn modelId="{2FB19370-FA0B-49D4-B408-00F861549AD4}" type="presParOf" srcId="{E66ED8CE-52D9-4C7E-BE56-7E21BD6AD1BF}" destId="{512EFB9D-D647-4E4F-86C8-FA48245463BF}" srcOrd="1" destOrd="0" presId="urn:microsoft.com/office/officeart/2005/8/layout/hierarchy1"/>
    <dgm:cxn modelId="{8055E43B-571E-4A7C-8C2A-59AC316A76B1}" type="presParOf" srcId="{512EFB9D-D647-4E4F-86C8-FA48245463BF}" destId="{EA96F8AD-444F-4074-B113-3C898534A629}" srcOrd="0" destOrd="0" presId="urn:microsoft.com/office/officeart/2005/8/layout/hierarchy1"/>
    <dgm:cxn modelId="{FA54A17E-16EB-434F-A223-7790235D0DFC}" type="presParOf" srcId="{512EFB9D-D647-4E4F-86C8-FA48245463BF}" destId="{022490D4-2832-425E-B201-8F3B41FB6E78}" srcOrd="1" destOrd="0" presId="urn:microsoft.com/office/officeart/2005/8/layout/hierarchy1"/>
    <dgm:cxn modelId="{1159AFC4-8B8E-4538-9829-75A0D490BB40}" type="presParOf" srcId="{022490D4-2832-425E-B201-8F3B41FB6E78}" destId="{EE6A8380-5674-4F04-AA08-7B3AE00B47E5}" srcOrd="0" destOrd="0" presId="urn:microsoft.com/office/officeart/2005/8/layout/hierarchy1"/>
    <dgm:cxn modelId="{B708F6E6-C568-46A9-82C5-70FFC9476763}" type="presParOf" srcId="{EE6A8380-5674-4F04-AA08-7B3AE00B47E5}" destId="{ED0672A0-9F6D-48D4-8ED0-83A85B9AF77B}" srcOrd="0" destOrd="0" presId="urn:microsoft.com/office/officeart/2005/8/layout/hierarchy1"/>
    <dgm:cxn modelId="{33621B83-CE64-4BFD-8AAE-739F0719CEAD}" type="presParOf" srcId="{EE6A8380-5674-4F04-AA08-7B3AE00B47E5}" destId="{F0C1FBCB-91F7-4589-93C7-5849BA6C38AE}" srcOrd="1" destOrd="0" presId="urn:microsoft.com/office/officeart/2005/8/layout/hierarchy1"/>
    <dgm:cxn modelId="{8FA35B49-94F4-47E2-B562-084B7F9604B9}" type="presParOf" srcId="{022490D4-2832-425E-B201-8F3B41FB6E78}" destId="{3F327FAD-A987-4E5A-AA8F-269D1CBB9700}" srcOrd="1" destOrd="0" presId="urn:microsoft.com/office/officeart/2005/8/layout/hierarchy1"/>
    <dgm:cxn modelId="{23D67217-B213-48B5-900B-DAC12BEECA06}" type="presParOf" srcId="{512EFB9D-D647-4E4F-86C8-FA48245463BF}" destId="{4770C854-C9A5-43B4-B0DD-2C119251BB9C}" srcOrd="2" destOrd="0" presId="urn:microsoft.com/office/officeart/2005/8/layout/hierarchy1"/>
    <dgm:cxn modelId="{DA429C92-CD74-4560-8F72-D6DAAA64DDE5}" type="presParOf" srcId="{512EFB9D-D647-4E4F-86C8-FA48245463BF}" destId="{4E1BC1E5-35E4-4156-B073-FC6F1C335E7B}" srcOrd="3" destOrd="0" presId="urn:microsoft.com/office/officeart/2005/8/layout/hierarchy1"/>
    <dgm:cxn modelId="{4BBD85AA-BD41-4129-BB19-567C4AF38FBA}" type="presParOf" srcId="{4E1BC1E5-35E4-4156-B073-FC6F1C335E7B}" destId="{DB69524E-560E-4009-B5B6-ADC78E10BC29}" srcOrd="0" destOrd="0" presId="urn:microsoft.com/office/officeart/2005/8/layout/hierarchy1"/>
    <dgm:cxn modelId="{11B2175D-0802-412F-990F-9929F267991C}" type="presParOf" srcId="{DB69524E-560E-4009-B5B6-ADC78E10BC29}" destId="{EDE305D8-9992-4408-B3BB-4037E4B03896}" srcOrd="0" destOrd="0" presId="urn:microsoft.com/office/officeart/2005/8/layout/hierarchy1"/>
    <dgm:cxn modelId="{ABBF1E5B-21AF-48DB-A0FE-2D329133F590}" type="presParOf" srcId="{DB69524E-560E-4009-B5B6-ADC78E10BC29}" destId="{EF583F77-4284-4872-B590-0531735F12F2}" srcOrd="1" destOrd="0" presId="urn:microsoft.com/office/officeart/2005/8/layout/hierarchy1"/>
    <dgm:cxn modelId="{3DF9A255-29A2-498C-A16F-5CCF2449E7A8}" type="presParOf" srcId="{4E1BC1E5-35E4-4156-B073-FC6F1C335E7B}" destId="{762992DA-8EF3-4B20-A72D-E0C436E7F5F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70C854-C9A5-43B4-B0DD-2C119251BB9C}">
      <dsp:nvSpPr>
        <dsp:cNvPr id="0" name=""/>
        <dsp:cNvSpPr/>
      </dsp:nvSpPr>
      <dsp:spPr>
        <a:xfrm>
          <a:off x="3619364" y="1803144"/>
          <a:ext cx="1734528" cy="825477"/>
        </a:xfrm>
        <a:custGeom>
          <a:avLst/>
          <a:gdLst/>
          <a:ahLst/>
          <a:cxnLst/>
          <a:rect l="0" t="0" r="0" b="0"/>
          <a:pathLst>
            <a:path>
              <a:moveTo>
                <a:pt x="0" y="0"/>
              </a:moveTo>
              <a:lnTo>
                <a:pt x="0" y="562539"/>
              </a:lnTo>
              <a:lnTo>
                <a:pt x="1734528" y="562539"/>
              </a:lnTo>
              <a:lnTo>
                <a:pt x="1734528" y="8254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96F8AD-444F-4074-B113-3C898534A629}">
      <dsp:nvSpPr>
        <dsp:cNvPr id="0" name=""/>
        <dsp:cNvSpPr/>
      </dsp:nvSpPr>
      <dsp:spPr>
        <a:xfrm>
          <a:off x="1884835" y="1803144"/>
          <a:ext cx="1734528" cy="825477"/>
        </a:xfrm>
        <a:custGeom>
          <a:avLst/>
          <a:gdLst/>
          <a:ahLst/>
          <a:cxnLst/>
          <a:rect l="0" t="0" r="0" b="0"/>
          <a:pathLst>
            <a:path>
              <a:moveTo>
                <a:pt x="1734528" y="0"/>
              </a:moveTo>
              <a:lnTo>
                <a:pt x="1734528" y="562539"/>
              </a:lnTo>
              <a:lnTo>
                <a:pt x="0" y="562539"/>
              </a:lnTo>
              <a:lnTo>
                <a:pt x="0" y="8254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C602F9-46A2-4FFD-8CE3-94A6176EA73D}">
      <dsp:nvSpPr>
        <dsp:cNvPr id="0" name=""/>
        <dsp:cNvSpPr/>
      </dsp:nvSpPr>
      <dsp:spPr>
        <a:xfrm>
          <a:off x="2200204" y="812"/>
          <a:ext cx="2838319" cy="18023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58ADF1-2BE8-4FCB-82B5-EF4FC17C52EB}">
      <dsp:nvSpPr>
        <dsp:cNvPr id="0" name=""/>
        <dsp:cNvSpPr/>
      </dsp:nvSpPr>
      <dsp:spPr>
        <a:xfrm>
          <a:off x="2515573" y="300412"/>
          <a:ext cx="2838319" cy="180233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C</a:t>
          </a:r>
          <a:endParaRPr lang="en-CY" sz="6500" kern="1200" dirty="0"/>
        </a:p>
      </dsp:txBody>
      <dsp:txXfrm>
        <a:off x="2568362" y="353201"/>
        <a:ext cx="2732741" cy="1696754"/>
      </dsp:txXfrm>
    </dsp:sp>
    <dsp:sp modelId="{ED0672A0-9F6D-48D4-8ED0-83A85B9AF77B}">
      <dsp:nvSpPr>
        <dsp:cNvPr id="0" name=""/>
        <dsp:cNvSpPr/>
      </dsp:nvSpPr>
      <dsp:spPr>
        <a:xfrm>
          <a:off x="465676" y="2628622"/>
          <a:ext cx="2838319" cy="18023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C1FBCB-91F7-4589-93C7-5849BA6C38AE}">
      <dsp:nvSpPr>
        <dsp:cNvPr id="0" name=""/>
        <dsp:cNvSpPr/>
      </dsp:nvSpPr>
      <dsp:spPr>
        <a:xfrm>
          <a:off x="781044" y="2928223"/>
          <a:ext cx="2838319" cy="180233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C.1</a:t>
          </a:r>
          <a:endParaRPr lang="en-CY" sz="6500" kern="1200" dirty="0"/>
        </a:p>
      </dsp:txBody>
      <dsp:txXfrm>
        <a:off x="833833" y="2981012"/>
        <a:ext cx="2732741" cy="1696754"/>
      </dsp:txXfrm>
    </dsp:sp>
    <dsp:sp modelId="{EDE305D8-9992-4408-B3BB-4037E4B03896}">
      <dsp:nvSpPr>
        <dsp:cNvPr id="0" name=""/>
        <dsp:cNvSpPr/>
      </dsp:nvSpPr>
      <dsp:spPr>
        <a:xfrm>
          <a:off x="3934732" y="2628622"/>
          <a:ext cx="2838319" cy="18023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583F77-4284-4872-B590-0531735F12F2}">
      <dsp:nvSpPr>
        <dsp:cNvPr id="0" name=""/>
        <dsp:cNvSpPr/>
      </dsp:nvSpPr>
      <dsp:spPr>
        <a:xfrm>
          <a:off x="4250101" y="2928223"/>
          <a:ext cx="2838319" cy="180233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C.2</a:t>
          </a:r>
          <a:endParaRPr lang="en-CY" sz="6500" kern="1200" dirty="0"/>
        </a:p>
      </dsp:txBody>
      <dsp:txXfrm>
        <a:off x="4302890" y="2981012"/>
        <a:ext cx="2732741" cy="16967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B0F28D-45F5-4A29-B270-D2DAE0255279}" type="datetimeFigureOut">
              <a:rPr lang="en-US" smtClean="0"/>
              <a:t>9/13/2022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0237A2-49EC-40F2-A331-12A168298958}" type="slidenum">
              <a:rPr lang="en-US" smtClean="0"/>
              <a:t>‹#›</a:t>
            </a:fld>
            <a:endParaRPr lang="en-US"/>
          </a:p>
        </p:txBody>
      </p:sp>
    </p:spTree>
    <p:extLst>
      <p:ext uri="{BB962C8B-B14F-4D97-AF65-F5344CB8AC3E}">
        <p14:creationId xmlns:p14="http://schemas.microsoft.com/office/powerpoint/2010/main" val="3435845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CE506-2B29-4F6F-9F8A-36F280EE95DD}" type="datetimeFigureOut">
              <a:rPr lang="bg-BG" smtClean="0"/>
              <a:t>13.9.2022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5F51D-27DF-4E3A-AE07-DCE3D1AD7219}" type="slidenum">
              <a:rPr lang="bg-BG" smtClean="0"/>
              <a:t>‹#›</a:t>
            </a:fld>
            <a:endParaRPr lang="bg-BG"/>
          </a:p>
        </p:txBody>
      </p:sp>
    </p:spTree>
    <p:extLst>
      <p:ext uri="{BB962C8B-B14F-4D97-AF65-F5344CB8AC3E}">
        <p14:creationId xmlns:p14="http://schemas.microsoft.com/office/powerpoint/2010/main" val="221066671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1FDBAE80-4FB0-0CDC-7E05-51EB4A0A5B9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panose="020B0604020202020204" pitchFamily="34" charset="0"/>
                <a:cs typeface="Arial" panose="020B0604020202020204" pitchFamily="34" charset="0"/>
              </a:defRPr>
            </a:lvl1pPr>
            <a:lvl2pPr algn="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panose="020B0604020202020204" pitchFamily="34" charset="0"/>
                <a:cs typeface="Arial" panose="020B0604020202020204" pitchFamily="34" charset="0"/>
              </a:defRPr>
            </a:lvl2pPr>
            <a:lvl3pPr algn="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panose="020B0604020202020204" pitchFamily="34" charset="0"/>
                <a:cs typeface="Arial" panose="020B0604020202020204" pitchFamily="34" charset="0"/>
              </a:defRPr>
            </a:lvl3pPr>
            <a:lvl4pPr algn="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panose="020B0604020202020204" pitchFamily="34" charset="0"/>
                <a:cs typeface="Arial" panose="020B0604020202020204" pitchFamily="34" charset="0"/>
              </a:defRPr>
            </a:lvl4pPr>
            <a:lvl5pPr algn="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panose="020B0604020202020204" pitchFamily="34" charset="0"/>
                <a:cs typeface="Arial" panose="020B0604020202020204" pitchFamily="34" charset="0"/>
              </a:defRPr>
            </a:lvl5pPr>
            <a:lvl6pPr marL="25146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panose="020B0604020202020204" pitchFamily="34" charset="0"/>
                <a:cs typeface="Arial" panose="020B0604020202020204" pitchFamily="34" charset="0"/>
              </a:defRPr>
            </a:lvl6pPr>
            <a:lvl7pPr marL="29718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panose="020B0604020202020204" pitchFamily="34" charset="0"/>
                <a:cs typeface="Arial" panose="020B0604020202020204" pitchFamily="34" charset="0"/>
              </a:defRPr>
            </a:lvl7pPr>
            <a:lvl8pPr marL="34290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panose="020B0604020202020204" pitchFamily="34" charset="0"/>
                <a:cs typeface="Arial" panose="020B0604020202020204" pitchFamily="34" charset="0"/>
              </a:defRPr>
            </a:lvl8pPr>
            <a:lvl9pPr marL="38862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panose="020B0604020202020204" pitchFamily="34" charset="0"/>
                <a:cs typeface="Arial" panose="020B0604020202020204" pitchFamily="34" charset="0"/>
              </a:defRPr>
            </a:lvl9pPr>
          </a:lstStyle>
          <a:p>
            <a:pPr>
              <a:buClrTx/>
              <a:buFontTx/>
              <a:buNone/>
            </a:pPr>
            <a:fld id="{378FD015-D6C7-4534-ACE5-23FE1602BF5C}" type="slidenum">
              <a:rPr lang="en-US" altLang="en-CY" sz="1200">
                <a:solidFill>
                  <a:srgbClr val="000000"/>
                </a:solidFill>
              </a:rPr>
              <a:pPr>
                <a:buClrTx/>
                <a:buFontTx/>
                <a:buNone/>
              </a:pPr>
              <a:t>18</a:t>
            </a:fld>
            <a:endParaRPr lang="en-US" altLang="en-CY" sz="1200">
              <a:solidFill>
                <a:srgbClr val="000000"/>
              </a:solidFill>
            </a:endParaRPr>
          </a:p>
        </p:txBody>
      </p:sp>
      <p:sp>
        <p:nvSpPr>
          <p:cNvPr id="14339" name="Rectangle 1">
            <a:extLst>
              <a:ext uri="{FF2B5EF4-FFF2-40B4-BE49-F238E27FC236}">
                <a16:creationId xmlns:a16="http://schemas.microsoft.com/office/drawing/2014/main" id="{14442C9E-448F-D396-4C86-F093A9944C44}"/>
              </a:ext>
            </a:extLst>
          </p:cNvPr>
          <p:cNvSpPr txBox="1">
            <a:spLocks noGrp="1" noRot="1" noChangeAspect="1" noChangeArrowheads="1" noTextEdit="1"/>
          </p:cNvSpPr>
          <p:nvPr>
            <p:ph type="sldImg"/>
          </p:nvPr>
        </p:nvSpPr>
        <p:spPr>
          <a:xfrm>
            <a:off x="381000" y="685800"/>
            <a:ext cx="6096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Rectangle 2">
            <a:extLst>
              <a:ext uri="{FF2B5EF4-FFF2-40B4-BE49-F238E27FC236}">
                <a16:creationId xmlns:a16="http://schemas.microsoft.com/office/drawing/2014/main" id="{031B47D9-EFD5-F4CD-4DFB-9BC2F5D4F14D}"/>
              </a:ext>
            </a:extLst>
          </p:cNvPr>
          <p:cNvSpPr txBox="1">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CY" altLang="en-CY"/>
          </a:p>
        </p:txBody>
      </p:sp>
    </p:spTree>
    <p:extLst>
      <p:ext uri="{BB962C8B-B14F-4D97-AF65-F5344CB8AC3E}">
        <p14:creationId xmlns:p14="http://schemas.microsoft.com/office/powerpoint/2010/main" val="26228932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3595918"/>
            <a:ext cx="21590490" cy="1146758"/>
          </a:xfrm>
          <a:prstGeom prst="rect">
            <a:avLst/>
          </a:prstGeom>
        </p:spPr>
        <p:txBody>
          <a:bodyPr>
            <a:normAutofit/>
          </a:bodyPr>
          <a:lstStyle>
            <a:lvl1pPr marL="0" indent="0">
              <a:buNone/>
              <a:defRPr sz="600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University Name</a:t>
            </a:r>
            <a:endParaRPr lang="x-none" dirty="0"/>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1287095" y="10603155"/>
            <a:ext cx="5470525" cy="527387"/>
          </a:xfrm>
          <a:prstGeom prst="rect">
            <a:avLst/>
          </a:prstGeom>
        </p:spPr>
        <p:txBody>
          <a:bodyPr/>
          <a:lstStyle>
            <a:lvl1pPr marL="0" indent="0">
              <a:buNone/>
              <a:defRPr sz="3000">
                <a:solidFill>
                  <a:schemeClr val="bg1"/>
                </a:solidFill>
                <a:latin typeface="Helvetica Neue"/>
              </a:defRPr>
            </a:lvl1pPr>
          </a:lstStyle>
          <a:p>
            <a:pPr lvl="0"/>
            <a:r>
              <a:rPr lang="x-none" dirty="0"/>
              <a:t>Month, Year</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1287095" y="5033579"/>
            <a:ext cx="21590490" cy="3410063"/>
          </a:xfrm>
          <a:prstGeom prst="rect">
            <a:avLst/>
          </a:prstGeom>
        </p:spPr>
        <p:txBody>
          <a:bodyPr>
            <a:normAutofit/>
          </a:bodyPr>
          <a:lstStyle>
            <a:lvl1pPr marL="0" indent="0">
              <a:lnSpc>
                <a:spcPts val="10000"/>
              </a:lnSpc>
              <a:spcBef>
                <a:spcPts val="0"/>
              </a:spcBef>
              <a:buNone/>
              <a:defRPr sz="10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COURSE NAME USING CAPITAL LETTERS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38" name="Straight Connector 37"/>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468491" y="9671571"/>
            <a:ext cx="2409093" cy="1606837"/>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1287095" y="9962474"/>
            <a:ext cx="21438091" cy="494125"/>
          </a:xfrm>
          <a:prstGeom prst="rect">
            <a:avLst/>
          </a:prstGeom>
        </p:spPr>
        <p:txBody>
          <a:bodyPr>
            <a:noAutofit/>
          </a:bodyPr>
          <a:lstStyle>
            <a:lvl1pPr marL="0" indent="0">
              <a:buNone/>
              <a:defRPr sz="4000" b="1" baseline="0">
                <a:solidFill>
                  <a:schemeClr val="bg1"/>
                </a:solidFill>
                <a:latin typeface="Helvetica Neue"/>
              </a:defRPr>
            </a:lvl1pPr>
            <a:lvl2pPr marL="609600" indent="0">
              <a:buNone/>
              <a:defRPr>
                <a:solidFill>
                  <a:schemeClr val="bg1"/>
                </a:solidFill>
              </a:defRPr>
            </a:lvl2pPr>
            <a:lvl3pPr marL="1219200" indent="0">
              <a:buNone/>
              <a:defRPr>
                <a:solidFill>
                  <a:schemeClr val="bg1"/>
                </a:solidFill>
              </a:defRPr>
            </a:lvl3pPr>
            <a:lvl4pPr marL="1828800" indent="0">
              <a:buNone/>
              <a:defRPr>
                <a:solidFill>
                  <a:schemeClr val="bg1"/>
                </a:solidFill>
              </a:defRPr>
            </a:lvl4pPr>
            <a:lvl5pPr marL="2438400" indent="0">
              <a:buNone/>
              <a:defRPr>
                <a:solidFill>
                  <a:schemeClr val="bg1"/>
                </a:solidFill>
              </a:defRPr>
            </a:lvl5pPr>
          </a:lstStyle>
          <a:p>
            <a:pPr lvl="0"/>
            <a:r>
              <a:rPr lang="en-GB" dirty="0"/>
              <a:t>Presenter’s Name &amp; Surname</a:t>
            </a:r>
            <a:endParaRPr lang="x-none" dirty="0"/>
          </a:p>
        </p:txBody>
      </p:sp>
    </p:spTree>
    <p:extLst>
      <p:ext uri="{BB962C8B-B14F-4D97-AF65-F5344CB8AC3E}">
        <p14:creationId xmlns:p14="http://schemas.microsoft.com/office/powerpoint/2010/main" val="203451396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cture title &amp; contents">
    <p:spTree>
      <p:nvGrpSpPr>
        <p:cNvPr id="1" name=""/>
        <p:cNvGrpSpPr/>
        <p:nvPr/>
      </p:nvGrpSpPr>
      <p:grpSpPr>
        <a:xfrm>
          <a:off x="0" y="0"/>
          <a:ext cx="0" cy="0"/>
          <a:chOff x="0" y="0"/>
          <a:chExt cx="0" cy="0"/>
        </a:xfrm>
      </p:grpSpPr>
      <p:cxnSp>
        <p:nvCxnSpPr>
          <p:cNvPr id="5" name="Straight Connector 4"/>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7"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23" hasCustomPrompt="1"/>
          </p:nvPr>
        </p:nvSpPr>
        <p:spPr>
          <a:xfrm>
            <a:off x="12479703"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startAt="6"/>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cxnSp>
        <p:nvCxnSpPr>
          <p:cNvPr id="20" name="Straight Connector 19"/>
          <p:cNvCxnSpPr/>
          <p:nvPr userDrawn="1"/>
        </p:nvCxnSpPr>
        <p:spPr>
          <a:xfrm>
            <a:off x="12082338" y="8067233"/>
            <a:ext cx="0" cy="3267116"/>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LECTURE 1</a:t>
            </a:r>
            <a:endParaRPr lang="x-none" dirty="0"/>
          </a:p>
        </p:txBody>
      </p:sp>
      <p:sp>
        <p:nvSpPr>
          <p:cNvPr id="23"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2407535"/>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lecture 1 title</a:t>
            </a:r>
          </a:p>
        </p:txBody>
      </p:sp>
      <p:sp>
        <p:nvSpPr>
          <p:cNvPr id="2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87093" y="6845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CONTENTS</a:t>
            </a:r>
            <a:endParaRPr lang="x-none" dirty="0"/>
          </a:p>
        </p:txBody>
      </p:sp>
      <p:sp>
        <p:nvSpPr>
          <p:cNvPr id="15"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00864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alysis in text">
    <p:spTree>
      <p:nvGrpSpPr>
        <p:cNvPr id="1" name=""/>
        <p:cNvGrpSpPr/>
        <p:nvPr/>
      </p:nvGrpSpPr>
      <p:grpSpPr>
        <a:xfrm>
          <a:off x="0" y="0"/>
          <a:ext cx="0" cy="0"/>
          <a:chOff x="0" y="0"/>
          <a:chExt cx="0" cy="0"/>
        </a:xfrm>
      </p:grpSpPr>
      <p:cxnSp>
        <p:nvCxnSpPr>
          <p:cNvPr id="14" name="Straight Connector 1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1</a:t>
            </a:r>
            <a:endParaRPr lang="x-none" dirty="0"/>
          </a:p>
        </p:txBody>
      </p:sp>
      <p:sp>
        <p:nvSpPr>
          <p:cNvPr id="2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1"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1 title</a:t>
            </a:r>
          </a:p>
        </p:txBody>
      </p:sp>
      <p:sp>
        <p:nvSpPr>
          <p:cNvPr id="19"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164926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alysis in text with image">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2</a:t>
            </a:r>
            <a:endParaRPr lang="x-none" dirty="0"/>
          </a:p>
        </p:txBody>
      </p:sp>
      <p:sp>
        <p:nvSpPr>
          <p:cNvPr id="1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14" name="Picture Placeholder 12"/>
          <p:cNvSpPr>
            <a:spLocks noGrp="1"/>
          </p:cNvSpPr>
          <p:nvPr>
            <p:ph type="pic" sz="quarter" idx="27" hasCustomPrompt="1"/>
          </p:nvPr>
        </p:nvSpPr>
        <p:spPr>
          <a:xfrm>
            <a:off x="12479703" y="5246669"/>
            <a:ext cx="10397882" cy="6457950"/>
          </a:xfrm>
          <a:prstGeom prst="rect">
            <a:avLst/>
          </a:prstGeom>
          <a:solidFill>
            <a:schemeClr val="bg1">
              <a:lumMod val="85000"/>
            </a:schemeClr>
          </a:solidFill>
        </p:spPr>
        <p:txBody>
          <a:bodyPr anchor="ctr"/>
          <a:lstStyle>
            <a:lvl1pPr marL="0" indent="0" algn="ctr">
              <a:buNone/>
              <a:defRPr sz="3000" baseline="0">
                <a:latin typeface="Helvetica Neue"/>
              </a:defRPr>
            </a:lvl1pPr>
          </a:lstStyle>
          <a:p>
            <a:r>
              <a:rPr lang="en-US" dirty="0"/>
              <a:t>Insert Picture</a:t>
            </a:r>
            <a:br>
              <a:rPr lang="en-US" dirty="0"/>
            </a:br>
            <a:r>
              <a:rPr lang="en-US" dirty="0"/>
              <a:t>related to content 2</a:t>
            </a:r>
          </a:p>
        </p:txBody>
      </p:sp>
      <p:sp>
        <p:nvSpPr>
          <p:cNvPr id="15"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2 title</a:t>
            </a:r>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25333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alysis in points">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3</a:t>
            </a:r>
            <a:endParaRPr lang="x-none" dirty="0"/>
          </a:p>
        </p:txBody>
      </p:sp>
      <p:sp>
        <p:nvSpPr>
          <p:cNvPr id="9"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1"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3 title</a:t>
            </a:r>
          </a:p>
        </p:txBody>
      </p:sp>
      <p:sp>
        <p:nvSpPr>
          <p:cNvPr id="1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startAt="8"/>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305032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000B0"/>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6" name="Straight Connector 5"/>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sp>
        <p:nvSpPr>
          <p:cNvPr id="13"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5440309"/>
            <a:ext cx="21590490" cy="2416757"/>
          </a:xfrm>
          <a:prstGeom prst="rect">
            <a:avLst/>
          </a:prstGeom>
        </p:spPr>
        <p:txBody>
          <a:bodyPr>
            <a:noAutofit/>
          </a:bodyPr>
          <a:lstStyle>
            <a:lvl1pPr marL="0" indent="0">
              <a:buNone/>
              <a:defRPr sz="15000" b="1">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Thank you.</a:t>
            </a:r>
            <a:endParaRPr lang="x-none" dirty="0"/>
          </a:p>
        </p:txBody>
      </p:sp>
    </p:spTree>
    <p:extLst>
      <p:ext uri="{BB962C8B-B14F-4D97-AF65-F5344CB8AC3E}">
        <p14:creationId xmlns:p14="http://schemas.microsoft.com/office/powerpoint/2010/main" val="42652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D9320AA0-5F3F-5610-07EC-93D744E5F75F}"/>
              </a:ext>
            </a:extLst>
          </p:cNvPr>
          <p:cNvSpPr>
            <a:spLocks noGrp="1" noChangeArrowheads="1"/>
          </p:cNvSpPr>
          <p:nvPr>
            <p:ph type="dt" idx="10"/>
          </p:nvPr>
        </p:nvSpPr>
        <p:spPr>
          <a:ln/>
        </p:spPr>
        <p:txBody>
          <a:bodyPr/>
          <a:lstStyle>
            <a:lvl1pPr algn="l">
              <a:defRPr/>
            </a:lvl1pPr>
          </a:lstStyle>
          <a:p>
            <a:pPr algn="ctr">
              <a:defRPr/>
            </a:pPr>
            <a:r>
              <a:rPr lang="el-GR" altLang="en-CY"/>
              <a:t>CS341 — Section II</a:t>
            </a:r>
          </a:p>
          <a:p>
            <a:pPr>
              <a:defRPr/>
            </a:pPr>
            <a:endParaRPr lang="el-GR" altLang="en-CY"/>
          </a:p>
        </p:txBody>
      </p:sp>
      <p:sp>
        <p:nvSpPr>
          <p:cNvPr id="3" name="Rectangle 5">
            <a:extLst>
              <a:ext uri="{FF2B5EF4-FFF2-40B4-BE49-F238E27FC236}">
                <a16:creationId xmlns:a16="http://schemas.microsoft.com/office/drawing/2014/main" id="{C5CAD5B1-1A77-BEB9-6C77-5B206E440595}"/>
              </a:ext>
            </a:extLst>
          </p:cNvPr>
          <p:cNvSpPr>
            <a:spLocks noGrp="1" noChangeArrowheads="1"/>
          </p:cNvSpPr>
          <p:nvPr>
            <p:ph type="sldNum" idx="11"/>
          </p:nvPr>
        </p:nvSpPr>
        <p:spPr>
          <a:ln/>
        </p:spPr>
        <p:txBody>
          <a:bodyPr/>
          <a:lstStyle>
            <a:lvl1pPr>
              <a:defRPr/>
            </a:lvl1pPr>
          </a:lstStyle>
          <a:p>
            <a:pPr>
              <a:defRPr/>
            </a:pPr>
            <a:r>
              <a:rPr lang="en-US" altLang="en-CY"/>
              <a:t>I-I-I-I-</a:t>
            </a:r>
            <a:r>
              <a:rPr lang="el-GR" altLang="en-CY"/>
              <a:t>I</a:t>
            </a:r>
            <a:fld id="{2AC05CB6-9B26-4742-B540-C75B4FF4B091}" type="slidenum">
              <a:rPr lang="el-GR" altLang="en-CY" smtClean="0"/>
              <a:pPr>
                <a:defRPr/>
              </a:pPr>
              <a:t>‹#›</a:t>
            </a:fld>
            <a:endParaRPr lang="el-GR" altLang="en-CY"/>
          </a:p>
        </p:txBody>
      </p:sp>
    </p:spTree>
    <p:extLst>
      <p:ext uri="{BB962C8B-B14F-4D97-AF65-F5344CB8AC3E}">
        <p14:creationId xmlns:p14="http://schemas.microsoft.com/office/powerpoint/2010/main" val="226779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11904133"/>
            <a:ext cx="24384000" cy="1811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0614363" y="12170893"/>
            <a:ext cx="2192882" cy="1083616"/>
          </a:xfrm>
          <a:prstGeom prst="rect">
            <a:avLst/>
          </a:prstGeom>
        </p:spPr>
      </p:pic>
      <p:sp>
        <p:nvSpPr>
          <p:cNvPr id="21" name="Text Placeholder 10">
            <a:extLst>
              <a:ext uri="{FF2B5EF4-FFF2-40B4-BE49-F238E27FC236}">
                <a16:creationId xmlns:a16="http://schemas.microsoft.com/office/drawing/2014/main" id="{9B3CD9D9-3717-8045-BBE0-D00561474EA1}"/>
              </a:ext>
            </a:extLst>
          </p:cNvPr>
          <p:cNvSpPr txBox="1">
            <a:spLocks/>
          </p:cNvSpPr>
          <p:nvPr userDrawn="1"/>
        </p:nvSpPr>
        <p:spPr>
          <a:xfrm>
            <a:off x="13732934" y="12562731"/>
            <a:ext cx="6473093" cy="691778"/>
          </a:xfrm>
          <a:prstGeom prst="rect">
            <a:avLst/>
          </a:prstGeom>
        </p:spPr>
        <p:txBody>
          <a:bodyPr anchor="ctr">
            <a:noAutofit/>
          </a:bodyPr>
          <a:lstStyle>
            <a:lvl1pPr marL="0" indent="0" algn="r" defTabSz="1828800" rtl="0" eaLnBrk="1" latinLnBrk="0" hangingPunct="1">
              <a:lnSpc>
                <a:spcPct val="90000"/>
              </a:lnSpc>
              <a:spcBef>
                <a:spcPts val="2000"/>
              </a:spcBef>
              <a:buFont typeface="Arial" panose="020B0604020202020204" pitchFamily="34" charset="0"/>
              <a:buNone/>
              <a:defRPr sz="2000" b="0" kern="1200" baseline="0">
                <a:solidFill>
                  <a:schemeClr val="tx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4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1600" b="0" i="0" kern="1200" baseline="0" dirty="0">
                <a:solidFill>
                  <a:schemeClr val="tx1"/>
                </a:solidFill>
                <a:effectLst/>
                <a:latin typeface="Helvetica Neue"/>
                <a:ea typeface="+mn-ea"/>
                <a:cs typeface="+mn-cs"/>
              </a:rPr>
              <a:t>This Master is run under the context of Action</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No 2020-EU-IA-0087, co-financed by the EU CEF Telecom</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under GA nr. INEA/CEF/ICT/A2020/2267423</a:t>
            </a:r>
            <a:endParaRPr lang="x-none" sz="1600" dirty="0">
              <a:latin typeface="Helvetica Neue"/>
            </a:endParaRPr>
          </a:p>
        </p:txBody>
      </p:sp>
      <p:pic>
        <p:nvPicPr>
          <p:cNvPr id="22" name="Picture 2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176665" y="12490766"/>
            <a:ext cx="5568959" cy="747511"/>
          </a:xfrm>
          <a:prstGeom prst="rect">
            <a:avLst/>
          </a:prstGeom>
        </p:spPr>
      </p:pic>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2065785542"/>
      </p:ext>
    </p:extLst>
  </p:cSld>
  <p:clrMap bg1="lt1" tx1="dk1" bg2="lt2" tx2="dk2" accent1="accent1" accent2="accent2" accent3="accent3" accent4="accent4" accent5="accent5" accent6="accent6" hlink="hlink" folHlink="folHlink"/>
  <p:sldLayoutIdLst>
    <p:sldLayoutId id="2147483684" r:id="rId1"/>
    <p:sldLayoutId id="2147483697" r:id="rId2"/>
    <p:sldLayoutId id="2147483699" r:id="rId3"/>
    <p:sldLayoutId id="2147483698" r:id="rId4"/>
    <p:sldLayoutId id="2147483700" r:id="rId5"/>
    <p:sldLayoutId id="2147483714" r:id="rId6"/>
    <p:sldLayoutId id="2147483715" r:id="rId7"/>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a:t>University of Cyprus</a:t>
            </a:r>
          </a:p>
        </p:txBody>
      </p:sp>
      <p:sp>
        <p:nvSpPr>
          <p:cNvPr id="3" name="Text Placeholder 2"/>
          <p:cNvSpPr>
            <a:spLocks noGrp="1"/>
          </p:cNvSpPr>
          <p:nvPr>
            <p:ph type="body" sz="quarter" idx="19"/>
          </p:nvPr>
        </p:nvSpPr>
        <p:spPr/>
        <p:txBody>
          <a:bodyPr/>
          <a:lstStyle/>
          <a:p>
            <a:r>
              <a:rPr lang="en-US" dirty="0"/>
              <a:t>September – December 2022</a:t>
            </a:r>
          </a:p>
        </p:txBody>
      </p:sp>
      <p:sp>
        <p:nvSpPr>
          <p:cNvPr id="4" name="Text Placeholder 3"/>
          <p:cNvSpPr>
            <a:spLocks noGrp="1"/>
          </p:cNvSpPr>
          <p:nvPr>
            <p:ph type="body" sz="quarter" idx="21"/>
          </p:nvPr>
        </p:nvSpPr>
        <p:spPr/>
        <p:txBody>
          <a:bodyPr/>
          <a:lstStyle/>
          <a:p>
            <a:r>
              <a:rPr lang="en-US" dirty="0"/>
              <a:t>MAI611 Fundamentals of Artificial Intelligence</a:t>
            </a:r>
          </a:p>
        </p:txBody>
      </p:sp>
      <p:sp>
        <p:nvSpPr>
          <p:cNvPr id="5" name="Text Placeholder 4"/>
          <p:cNvSpPr>
            <a:spLocks noGrp="1"/>
          </p:cNvSpPr>
          <p:nvPr>
            <p:ph type="body" sz="quarter" idx="23"/>
          </p:nvPr>
        </p:nvSpPr>
        <p:spPr/>
        <p:txBody>
          <a:bodyPr/>
          <a:lstStyle/>
          <a:p>
            <a:r>
              <a:rPr lang="en-US" dirty="0"/>
              <a:t>Elpida Keravnou-Papailiou</a:t>
            </a:r>
          </a:p>
        </p:txBody>
      </p:sp>
      <p:pic>
        <p:nvPicPr>
          <p:cNvPr id="6" name="Picture 5">
            <a:extLst>
              <a:ext uri="{FF2B5EF4-FFF2-40B4-BE49-F238E27FC236}">
                <a16:creationId xmlns:a16="http://schemas.microsoft.com/office/drawing/2014/main" id="{20C73840-0283-4394-B213-CC9C338BDC83}"/>
              </a:ext>
            </a:extLst>
          </p:cNvPr>
          <p:cNvPicPr/>
          <p:nvPr/>
        </p:nvPicPr>
        <p:blipFill>
          <a:blip r:embed="rId2"/>
          <a:srcRect t="9007" r="76766" b="20964"/>
          <a:stretch>
            <a:fillRect/>
          </a:stretch>
        </p:blipFill>
        <p:spPr>
          <a:xfrm>
            <a:off x="20798724" y="630083"/>
            <a:ext cx="1900637" cy="1880642"/>
          </a:xfrm>
          <a:prstGeom prst="rect">
            <a:avLst/>
          </a:prstGeom>
          <a:noFill/>
          <a:ln>
            <a:noFill/>
            <a:prstDash/>
          </a:ln>
        </p:spPr>
      </p:pic>
    </p:spTree>
    <p:extLst>
      <p:ext uri="{BB962C8B-B14F-4D97-AF65-F5344CB8AC3E}">
        <p14:creationId xmlns:p14="http://schemas.microsoft.com/office/powerpoint/2010/main" val="1302962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a:t>
            </a:fld>
            <a:endParaRPr lang="bg-BG">
              <a:solidFill>
                <a:srgbClr val="000000"/>
              </a:solidFill>
            </a:endParaRPr>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87095" y="7807157"/>
            <a:ext cx="21461694" cy="2862322"/>
          </a:xfrm>
        </p:spPr>
        <p:txBody>
          <a:bodyPr/>
          <a:lstStyle/>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7095" y="3423735"/>
            <a:ext cx="21590490" cy="892079"/>
          </a:xfrm>
        </p:spPr>
        <p:txBody>
          <a:bodyPr>
            <a:noAutofit/>
          </a:bodyPr>
          <a:lstStyle/>
          <a:p>
            <a:r>
              <a:rPr lang="en-US" sz="6000" dirty="0"/>
              <a:t>Generalizing heuristic rule 1</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485503" y="5837653"/>
            <a:ext cx="21172015" cy="556910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en-US" altLang="en-US" sz="5400" dirty="0">
                <a:solidFill>
                  <a:srgbClr val="0100C8"/>
                </a:solidFill>
                <a:latin typeface="Helvetica Neue"/>
              </a:rPr>
              <a:t>If the passage through the CITY is not necessary and there is a high probability that there will be crowding there on the day of the passage, then block the CITY </a:t>
            </a:r>
          </a:p>
          <a:p>
            <a:pPr marL="0" indent="0">
              <a:buNone/>
            </a:pPr>
            <a:endParaRPr lang="en-US" altLang="en-US" sz="5400" dirty="0">
              <a:solidFill>
                <a:srgbClr val="0100C8"/>
              </a:solidFill>
              <a:latin typeface="Helvetica Neue"/>
            </a:endParaRPr>
          </a:p>
          <a:p>
            <a:pPr marL="0" indent="0">
              <a:buNone/>
            </a:pPr>
            <a:r>
              <a:rPr lang="en-US" altLang="en-US" sz="4800" i="1" dirty="0">
                <a:solidFill>
                  <a:srgbClr val="0100C8"/>
                </a:solidFill>
                <a:latin typeface="Helvetica Neue"/>
              </a:rPr>
              <a:t>Symbol CITY denotes any town, i.e., it is a variable and not a literal name </a:t>
            </a:r>
          </a:p>
        </p:txBody>
      </p:sp>
    </p:spTree>
    <p:extLst>
      <p:ext uri="{BB962C8B-B14F-4D97-AF65-F5344CB8AC3E}">
        <p14:creationId xmlns:p14="http://schemas.microsoft.com/office/powerpoint/2010/main" val="1617000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954780F-C857-D918-14F5-29C3BF0CDE14}"/>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11</a:t>
            </a:fld>
            <a:endParaRPr lang="bg-BG" dirty="0">
              <a:solidFill>
                <a:srgbClr val="000000"/>
              </a:solidFill>
            </a:endParaRPr>
          </a:p>
        </p:txBody>
      </p:sp>
      <p:sp>
        <p:nvSpPr>
          <p:cNvPr id="7" name="Text Box 4">
            <a:extLst>
              <a:ext uri="{FF2B5EF4-FFF2-40B4-BE49-F238E27FC236}">
                <a16:creationId xmlns:a16="http://schemas.microsoft.com/office/drawing/2014/main" id="{87E13955-2186-7E93-6C30-D7B6D6E38AC9}"/>
              </a:ext>
            </a:extLst>
          </p:cNvPr>
          <p:cNvSpPr txBox="1">
            <a:spLocks noChangeArrowheads="1"/>
          </p:cNvSpPr>
          <p:nvPr/>
        </p:nvSpPr>
        <p:spPr bwMode="auto">
          <a:xfrm>
            <a:off x="1226949" y="3358261"/>
            <a:ext cx="2098470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800" dirty="0">
                <a:solidFill>
                  <a:srgbClr val="0000B0"/>
                </a:solidFill>
                <a:latin typeface="Helvetica Neue"/>
              </a:rPr>
              <a:t>Generalizing heuristic rule 1, gives rise to concepts “necessary passage” and “crowding”, that could also be denoted through symbolic rules as follows:</a:t>
            </a:r>
          </a:p>
        </p:txBody>
      </p:sp>
      <p:sp>
        <p:nvSpPr>
          <p:cNvPr id="8" name="Text Box 5">
            <a:extLst>
              <a:ext uri="{FF2B5EF4-FFF2-40B4-BE49-F238E27FC236}">
                <a16:creationId xmlns:a16="http://schemas.microsoft.com/office/drawing/2014/main" id="{9DDA5635-13BF-98FC-CDD3-AAC13E310BC6}"/>
              </a:ext>
            </a:extLst>
          </p:cNvPr>
          <p:cNvSpPr txBox="1">
            <a:spLocks noChangeArrowheads="1"/>
          </p:cNvSpPr>
          <p:nvPr/>
        </p:nvSpPr>
        <p:spPr bwMode="auto">
          <a:xfrm>
            <a:off x="1226949" y="5937391"/>
            <a:ext cx="21930101" cy="378565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pPr>
            <a:r>
              <a:rPr lang="en-US" altLang="en-US" sz="4800" dirty="0">
                <a:solidFill>
                  <a:srgbClr val="0000B0"/>
                </a:solidFill>
                <a:latin typeface="Helvetica Neue"/>
              </a:rPr>
              <a:t>If the CITY is the start or the destination</a:t>
            </a:r>
            <a:r>
              <a:rPr lang="el-GR" altLang="en-US" sz="4800" dirty="0">
                <a:solidFill>
                  <a:srgbClr val="0000B0"/>
                </a:solidFill>
                <a:latin typeface="Helvetica Neue"/>
              </a:rPr>
              <a:t>, </a:t>
            </a:r>
            <a:r>
              <a:rPr lang="en-US" altLang="en-US" sz="4800" dirty="0">
                <a:solidFill>
                  <a:srgbClr val="0000B0"/>
                </a:solidFill>
                <a:latin typeface="Helvetica Neue"/>
              </a:rPr>
              <a:t>the passage through it is necessary</a:t>
            </a:r>
            <a:endParaRPr lang="el-GR" altLang="en-US" sz="4800" dirty="0">
              <a:solidFill>
                <a:srgbClr val="0000B0"/>
              </a:solidFill>
              <a:latin typeface="Helvetica Neue"/>
            </a:endParaRPr>
          </a:p>
          <a:p>
            <a:pPr eaLnBrk="1" hangingPunct="1">
              <a:spcBef>
                <a:spcPct val="0"/>
              </a:spcBef>
            </a:pPr>
            <a:endParaRPr lang="el-GR" altLang="en-US" sz="4800" dirty="0">
              <a:solidFill>
                <a:srgbClr val="0000B0"/>
              </a:solidFill>
              <a:latin typeface="Helvetica Neue"/>
            </a:endParaRPr>
          </a:p>
          <a:p>
            <a:pPr eaLnBrk="1" hangingPunct="1">
              <a:spcBef>
                <a:spcPct val="0"/>
              </a:spcBef>
            </a:pPr>
            <a:r>
              <a:rPr lang="en-US" altLang="en-US" sz="4800" dirty="0">
                <a:solidFill>
                  <a:srgbClr val="0000B0"/>
                </a:solidFill>
                <a:latin typeface="Helvetica Neue"/>
              </a:rPr>
              <a:t>If there is a public market going on</a:t>
            </a:r>
            <a:r>
              <a:rPr lang="el-GR" altLang="en-US" sz="4800" dirty="0">
                <a:solidFill>
                  <a:srgbClr val="0000B0"/>
                </a:solidFill>
                <a:latin typeface="Helvetica Neue"/>
              </a:rPr>
              <a:t>, </a:t>
            </a:r>
            <a:r>
              <a:rPr lang="en-US" altLang="en-US" sz="4800" dirty="0">
                <a:solidFill>
                  <a:srgbClr val="0000B0"/>
                </a:solidFill>
                <a:latin typeface="Helvetica Neue"/>
              </a:rPr>
              <a:t>there is a high possibility of crowding</a:t>
            </a:r>
            <a:endParaRPr lang="el-GR" altLang="en-US" sz="4800" dirty="0">
              <a:solidFill>
                <a:srgbClr val="0000B0"/>
              </a:solidFill>
              <a:latin typeface="Helvetica Neue"/>
            </a:endParaRPr>
          </a:p>
          <a:p>
            <a:pPr eaLnBrk="1" hangingPunct="1">
              <a:spcBef>
                <a:spcPct val="0"/>
              </a:spcBef>
            </a:pPr>
            <a:endParaRPr lang="el-GR" altLang="en-US" sz="4800" dirty="0">
              <a:solidFill>
                <a:srgbClr val="0000B0"/>
              </a:solidFill>
              <a:latin typeface="Helvetica Neue"/>
            </a:endParaRPr>
          </a:p>
          <a:p>
            <a:pPr eaLnBrk="1" hangingPunct="1">
              <a:spcBef>
                <a:spcPct val="0"/>
              </a:spcBef>
            </a:pPr>
            <a:r>
              <a:rPr lang="en-US" altLang="en-US" sz="4800" dirty="0">
                <a:solidFill>
                  <a:srgbClr val="0000B0"/>
                </a:solidFill>
                <a:latin typeface="Helvetica Neue"/>
              </a:rPr>
              <a:t>If there is a road accident</a:t>
            </a:r>
            <a:r>
              <a:rPr lang="el-GR" altLang="en-US" sz="4800" dirty="0">
                <a:solidFill>
                  <a:srgbClr val="0000B0"/>
                </a:solidFill>
                <a:latin typeface="Helvetica Neue"/>
              </a:rPr>
              <a:t>, </a:t>
            </a:r>
            <a:r>
              <a:rPr lang="en-US" altLang="en-US" sz="4800" dirty="0">
                <a:solidFill>
                  <a:srgbClr val="0000B0"/>
                </a:solidFill>
                <a:latin typeface="Helvetica Neue"/>
              </a:rPr>
              <a:t>there is a high possibility of crowding</a:t>
            </a:r>
          </a:p>
        </p:txBody>
      </p:sp>
    </p:spTree>
    <p:extLst>
      <p:ext uri="{BB962C8B-B14F-4D97-AF65-F5344CB8AC3E}">
        <p14:creationId xmlns:p14="http://schemas.microsoft.com/office/powerpoint/2010/main" val="4232580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sz="6000" dirty="0"/>
              <a:t>Representation Problem</a:t>
            </a:r>
          </a:p>
        </p:txBody>
      </p:sp>
    </p:spTree>
    <p:extLst>
      <p:ext uri="{BB962C8B-B14F-4D97-AF65-F5344CB8AC3E}">
        <p14:creationId xmlns:p14="http://schemas.microsoft.com/office/powerpoint/2010/main" val="2074967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13</a:t>
            </a:fld>
            <a:endParaRPr lang="bg-BG">
              <a:solidFill>
                <a:srgbClr val="000000"/>
              </a:solidFill>
            </a:endParaRPr>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87095" y="7807157"/>
            <a:ext cx="21461694" cy="2862322"/>
          </a:xfrm>
        </p:spPr>
        <p:txBody>
          <a:bodyPr/>
          <a:lstStyle/>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7095" y="3423735"/>
            <a:ext cx="21590490" cy="892079"/>
          </a:xfrm>
        </p:spPr>
        <p:txBody>
          <a:bodyPr>
            <a:noAutofit/>
          </a:bodyPr>
          <a:lstStyle/>
          <a:p>
            <a:r>
              <a:rPr lang="en-US" sz="6000" dirty="0"/>
              <a:t>Solving a problem by search</a:t>
            </a:r>
            <a:endParaRPr lang="en-CY" sz="6000" dirty="0"/>
          </a:p>
        </p:txBody>
      </p:sp>
      <p:sp>
        <p:nvSpPr>
          <p:cNvPr id="7" name="Text Box 4">
            <a:extLst>
              <a:ext uri="{FF2B5EF4-FFF2-40B4-BE49-F238E27FC236}">
                <a16:creationId xmlns:a16="http://schemas.microsoft.com/office/drawing/2014/main" id="{59E9CF90-4588-CBF5-4C0B-77EA93806140}"/>
              </a:ext>
            </a:extLst>
          </p:cNvPr>
          <p:cNvSpPr txBox="1">
            <a:spLocks noChangeArrowheads="1"/>
          </p:cNvSpPr>
          <p:nvPr/>
        </p:nvSpPr>
        <p:spPr bwMode="auto">
          <a:xfrm>
            <a:off x="1635211" y="5067945"/>
            <a:ext cx="21113578" cy="64361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608013" indent="-608013"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1pPr>
            <a:lvl2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2pPr>
            <a:lvl3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3pPr>
            <a:lvl4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4pPr>
            <a:lvl5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5pPr>
            <a:lvl6pPr marL="25146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6pPr>
            <a:lvl7pPr marL="29718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7pPr>
            <a:lvl8pPr marL="34290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8pPr>
            <a:lvl9pPr marL="38862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9pPr>
          </a:lstStyle>
          <a:p>
            <a:pPr marL="914400" indent="-914400" algn="l" eaLnBrk="1" hangingPunct="1">
              <a:spcBef>
                <a:spcPts val="700"/>
              </a:spcBef>
              <a:buFont typeface="+mj-lt"/>
              <a:buAutoNum type="arabicPeriod"/>
            </a:pPr>
            <a:r>
              <a:rPr lang="el-GR" altLang="en-CY" sz="5400" dirty="0">
                <a:solidFill>
                  <a:srgbClr val="0000B0"/>
                </a:solidFill>
                <a:latin typeface="Helvetica Neue"/>
              </a:rPr>
              <a:t>Representation of the </a:t>
            </a:r>
            <a:r>
              <a:rPr lang="en-US" altLang="en-CY" sz="5400" b="1" dirty="0">
                <a:solidFill>
                  <a:srgbClr val="FF2D64"/>
                </a:solidFill>
                <a:latin typeface="Helvetica Neue"/>
              </a:rPr>
              <a:t>states</a:t>
            </a:r>
            <a:r>
              <a:rPr lang="el-GR" altLang="en-CY" sz="5400" dirty="0">
                <a:solidFill>
                  <a:srgbClr val="0000B0"/>
                </a:solidFill>
                <a:latin typeface="Helvetica Neue"/>
              </a:rPr>
              <a:t> of the problem</a:t>
            </a:r>
            <a:r>
              <a:rPr lang="en-US" altLang="en-CY" sz="5400" dirty="0">
                <a:solidFill>
                  <a:srgbClr val="0000B0"/>
                </a:solidFill>
                <a:latin typeface="Helvetica Neue"/>
              </a:rPr>
              <a:t>; all possible states (problem instances) constitute the </a:t>
            </a:r>
            <a:r>
              <a:rPr lang="en-US" altLang="en-CY" sz="5400" b="1" dirty="0">
                <a:solidFill>
                  <a:srgbClr val="FF2D64"/>
                </a:solidFill>
                <a:latin typeface="Helvetica Neue"/>
              </a:rPr>
              <a:t>state space</a:t>
            </a:r>
            <a:endParaRPr lang="el-GR" altLang="en-CY" sz="5400" b="1" dirty="0">
              <a:solidFill>
                <a:srgbClr val="FF2D64"/>
              </a:solidFill>
              <a:latin typeface="Helvetica Neue"/>
            </a:endParaRPr>
          </a:p>
          <a:p>
            <a:pPr algn="l" eaLnBrk="1" hangingPunct="1">
              <a:spcBef>
                <a:spcPts val="225"/>
              </a:spcBef>
              <a:buFont typeface="+mj-lt"/>
              <a:buAutoNum type="arabicPeriod"/>
            </a:pPr>
            <a:endParaRPr lang="el-GR" altLang="en-CY" sz="5400" dirty="0">
              <a:solidFill>
                <a:srgbClr val="0000B0"/>
              </a:solidFill>
              <a:latin typeface="Helvetica Neue"/>
            </a:endParaRPr>
          </a:p>
          <a:p>
            <a:pPr marL="914400" indent="-914400" algn="l" eaLnBrk="1" hangingPunct="1">
              <a:spcBef>
                <a:spcPts val="700"/>
              </a:spcBef>
              <a:buFont typeface="+mj-lt"/>
              <a:buAutoNum type="arabicPeriod"/>
            </a:pPr>
            <a:r>
              <a:rPr lang="el-GR" altLang="en-CY" sz="5400" dirty="0">
                <a:solidFill>
                  <a:srgbClr val="0000B0"/>
                </a:solidFill>
                <a:latin typeface="Helvetica Neue"/>
              </a:rPr>
              <a:t>Identification of </a:t>
            </a:r>
            <a:r>
              <a:rPr lang="el-GR" altLang="en-CY" sz="5400" b="1" dirty="0">
                <a:solidFill>
                  <a:srgbClr val="FF2D64"/>
                </a:solidFill>
                <a:latin typeface="Helvetica Neue"/>
              </a:rPr>
              <a:t>actions</a:t>
            </a:r>
            <a:r>
              <a:rPr lang="el-GR" altLang="en-CY" sz="5400" dirty="0">
                <a:solidFill>
                  <a:srgbClr val="0000B0"/>
                </a:solidFill>
                <a:latin typeface="Helvetica Neue"/>
              </a:rPr>
              <a:t> (or action operators) leading from one s</a:t>
            </a:r>
            <a:r>
              <a:rPr lang="en-US" altLang="en-CY" sz="5400" dirty="0">
                <a:solidFill>
                  <a:srgbClr val="0000B0"/>
                </a:solidFill>
                <a:latin typeface="Helvetica Neue"/>
              </a:rPr>
              <a:t>tate</a:t>
            </a:r>
            <a:r>
              <a:rPr lang="el-GR" altLang="en-CY" sz="5400" dirty="0">
                <a:solidFill>
                  <a:srgbClr val="0000B0"/>
                </a:solidFill>
                <a:latin typeface="Helvetica Neue"/>
              </a:rPr>
              <a:t> to another</a:t>
            </a:r>
          </a:p>
          <a:p>
            <a:pPr marL="914400" indent="-914400" algn="l" eaLnBrk="1" hangingPunct="1">
              <a:spcBef>
                <a:spcPts val="225"/>
              </a:spcBef>
              <a:buFont typeface="+mj-lt"/>
              <a:buAutoNum type="arabicPeriod"/>
            </a:pPr>
            <a:endParaRPr lang="el-GR" altLang="en-CY" sz="5400" dirty="0">
              <a:solidFill>
                <a:srgbClr val="0000B0"/>
              </a:solidFill>
              <a:latin typeface="Helvetica Neue"/>
            </a:endParaRPr>
          </a:p>
          <a:p>
            <a:pPr marL="914400" indent="-914400" algn="l" eaLnBrk="1" hangingPunct="1">
              <a:spcBef>
                <a:spcPts val="700"/>
              </a:spcBef>
              <a:buFont typeface="+mj-lt"/>
              <a:buAutoNum type="arabicPeriod"/>
            </a:pPr>
            <a:r>
              <a:rPr lang="el-GR" altLang="en-CY" sz="5400" dirty="0">
                <a:solidFill>
                  <a:srgbClr val="0000B0"/>
                </a:solidFill>
                <a:latin typeface="Helvetica Neue"/>
              </a:rPr>
              <a:t>Identification of the </a:t>
            </a:r>
            <a:r>
              <a:rPr lang="el-GR" altLang="en-CY" sz="5400" b="1" dirty="0">
                <a:solidFill>
                  <a:srgbClr val="FF2D64"/>
                </a:solidFill>
                <a:latin typeface="Helvetica Neue"/>
              </a:rPr>
              <a:t>navigation mechanism </a:t>
            </a:r>
            <a:r>
              <a:rPr lang="el-GR" altLang="en-CY" sz="5400" dirty="0">
                <a:solidFill>
                  <a:srgbClr val="0000B0"/>
                </a:solidFill>
                <a:latin typeface="Helvetica Neue"/>
              </a:rPr>
              <a:t>in the </a:t>
            </a:r>
            <a:r>
              <a:rPr lang="en-US" altLang="en-CY" sz="5400" dirty="0">
                <a:solidFill>
                  <a:srgbClr val="0000B0"/>
                </a:solidFill>
                <a:latin typeface="Helvetica Neue"/>
              </a:rPr>
              <a:t>state</a:t>
            </a:r>
            <a:r>
              <a:rPr lang="el-GR" altLang="en-CY" sz="5400" dirty="0">
                <a:solidFill>
                  <a:srgbClr val="0000B0"/>
                </a:solidFill>
                <a:latin typeface="Helvetica Neue"/>
              </a:rPr>
              <a:t> space </a:t>
            </a:r>
          </a:p>
        </p:txBody>
      </p:sp>
    </p:spTree>
    <p:extLst>
      <p:ext uri="{BB962C8B-B14F-4D97-AF65-F5344CB8AC3E}">
        <p14:creationId xmlns:p14="http://schemas.microsoft.com/office/powerpoint/2010/main" val="250597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7">
                                            <p:txEl>
                                              <p:pRg st="2" end="2"/>
                                            </p:txEl>
                                          </p:spTgt>
                                        </p:tgtEl>
                                        <p:attrNameLst>
                                          <p:attrName>style.visibility</p:attrName>
                                        </p:attrNameLst>
                                      </p:cBhvr>
                                      <p:to>
                                        <p:strVal val="visible"/>
                                      </p:to>
                                    </p:set>
                                    <p:anim calcmode="lin" valueType="num">
                                      <p:cBhvr>
                                        <p:cTn id="7" dur="500" fill="hold"/>
                                        <p:tgtEl>
                                          <p:spTgt spid="7">
                                            <p:txEl>
                                              <p:pRg st="2" end="2"/>
                                            </p:txEl>
                                          </p:spTgt>
                                        </p:tgtEl>
                                        <p:attrNameLst>
                                          <p:attrName>ppt_x</p:attrName>
                                        </p:attrNameLst>
                                      </p:cBhvr>
                                      <p:tavLst>
                                        <p:tav tm="100000">
                                          <p:val>
                                            <p:strVal val="#ppt_x"/>
                                          </p:val>
                                        </p:tav>
                                        <p:tav>
                                          <p:val>
                                            <p:strVal val="#ppt_x"/>
                                          </p:val>
                                        </p:tav>
                                      </p:tavLst>
                                    </p:anim>
                                    <p:anim calcmode="lin" valueType="num">
                                      <p:cBhvr>
                                        <p:cTn id="8" dur="500" fill="hold"/>
                                        <p:tgtEl>
                                          <p:spTgt spid="7">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7">
                                            <p:txEl>
                                              <p:pRg st="4" end="4"/>
                                            </p:txEl>
                                          </p:spTgt>
                                        </p:tgtEl>
                                        <p:attrNameLst>
                                          <p:attrName>style.visibility</p:attrName>
                                        </p:attrNameLst>
                                      </p:cBhvr>
                                      <p:to>
                                        <p:strVal val="visible"/>
                                      </p:to>
                                    </p:set>
                                    <p:anim calcmode="lin" valueType="num">
                                      <p:cBhvr>
                                        <p:cTn id="13" dur="500" fill="hold"/>
                                        <p:tgtEl>
                                          <p:spTgt spid="7">
                                            <p:txEl>
                                              <p:pRg st="4" end="4"/>
                                            </p:txEl>
                                          </p:spTgt>
                                        </p:tgtEl>
                                        <p:attrNameLst>
                                          <p:attrName>ppt_x</p:attrName>
                                        </p:attrNameLst>
                                      </p:cBhvr>
                                      <p:tavLst>
                                        <p:tav tm="100000">
                                          <p:val>
                                            <p:strVal val="#ppt_x"/>
                                          </p:val>
                                        </p:tav>
                                        <p:tav>
                                          <p:val>
                                            <p:strVal val="#ppt_x"/>
                                          </p:val>
                                        </p:tav>
                                      </p:tavLst>
                                    </p:anim>
                                    <p:anim calcmode="lin" valueType="num">
                                      <p:cBhvr>
                                        <p:cTn id="14" dur="500" fill="hold"/>
                                        <p:tgtEl>
                                          <p:spTgt spid="7">
                                            <p:txEl>
                                              <p:pRg st="4" end="4"/>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14</a:t>
            </a:fld>
            <a:endParaRPr lang="bg-BG">
              <a:solidFill>
                <a:srgbClr val="000000"/>
              </a:solidFill>
            </a:endParaRPr>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87095" y="7807157"/>
            <a:ext cx="21461694" cy="2862322"/>
          </a:xfrm>
        </p:spPr>
        <p:txBody>
          <a:bodyPr/>
          <a:lstStyle/>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7095" y="2600481"/>
            <a:ext cx="21590490" cy="892079"/>
          </a:xfrm>
        </p:spPr>
        <p:txBody>
          <a:bodyPr>
            <a:noAutofit/>
          </a:bodyPr>
          <a:lstStyle/>
          <a:p>
            <a:r>
              <a:rPr lang="en-US" sz="6000" dirty="0"/>
              <a:t>Representation Problem</a:t>
            </a:r>
            <a:endParaRPr lang="en-CY" sz="6000" dirty="0"/>
          </a:p>
        </p:txBody>
      </p:sp>
      <p:sp>
        <p:nvSpPr>
          <p:cNvPr id="7" name="Text Box 4">
            <a:extLst>
              <a:ext uri="{FF2B5EF4-FFF2-40B4-BE49-F238E27FC236}">
                <a16:creationId xmlns:a16="http://schemas.microsoft.com/office/drawing/2014/main" id="{59E9CF90-4588-CBF5-4C0B-77EA93806140}"/>
              </a:ext>
            </a:extLst>
          </p:cNvPr>
          <p:cNvSpPr txBox="1">
            <a:spLocks noChangeArrowheads="1"/>
          </p:cNvSpPr>
          <p:nvPr/>
        </p:nvSpPr>
        <p:spPr bwMode="auto">
          <a:xfrm>
            <a:off x="1287095" y="4128831"/>
            <a:ext cx="21276450" cy="7523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608013" indent="-608013"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1pPr>
            <a:lvl2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2pPr>
            <a:lvl3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3pPr>
            <a:lvl4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4pPr>
            <a:lvl5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5pPr>
            <a:lvl6pPr marL="25146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6pPr>
            <a:lvl7pPr marL="29718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7pPr>
            <a:lvl8pPr marL="34290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8pPr>
            <a:lvl9pPr marL="38862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9pPr>
          </a:lstStyle>
          <a:p>
            <a:pPr marL="685800" indent="-685800" algn="l" eaLnBrk="1" hangingPunct="1">
              <a:spcBef>
                <a:spcPts val="700"/>
              </a:spcBef>
              <a:buFont typeface="Wingdings" panose="05000000000000000000" pitchFamily="2" charset="2"/>
              <a:buChar char="q"/>
            </a:pPr>
            <a:r>
              <a:rPr lang="en-US" altLang="en-CY" sz="5400" dirty="0">
                <a:solidFill>
                  <a:srgbClr val="0000B0"/>
                </a:solidFill>
                <a:latin typeface="Helvetica Neue"/>
              </a:rPr>
              <a:t>This is a </a:t>
            </a:r>
            <a:r>
              <a:rPr lang="en-US" altLang="en-CY" sz="5400" b="1" dirty="0">
                <a:solidFill>
                  <a:srgbClr val="FF2D64"/>
                </a:solidFill>
                <a:latin typeface="Helvetica Neue"/>
              </a:rPr>
              <a:t>meta-problem</a:t>
            </a:r>
            <a:endParaRPr lang="el-GR" altLang="en-CY" sz="5400" b="1" dirty="0">
              <a:solidFill>
                <a:srgbClr val="0000B0"/>
              </a:solidFill>
              <a:latin typeface="Helvetica Neue"/>
            </a:endParaRPr>
          </a:p>
          <a:p>
            <a:pPr marL="685800" indent="-685800" algn="l" eaLnBrk="1" hangingPunct="1">
              <a:spcBef>
                <a:spcPts val="225"/>
              </a:spcBef>
              <a:buFont typeface="Wingdings" panose="05000000000000000000" pitchFamily="2" charset="2"/>
              <a:buChar char="q"/>
            </a:pPr>
            <a:r>
              <a:rPr lang="en-US" altLang="en-CY" sz="5400" dirty="0">
                <a:solidFill>
                  <a:srgbClr val="0000B0"/>
                </a:solidFill>
                <a:latin typeface="Helvetica Neue"/>
              </a:rPr>
              <a:t>It entails the representation of an (object) problem in a way that it can be solved by search</a:t>
            </a:r>
          </a:p>
          <a:p>
            <a:pPr marL="685800" indent="-685800" algn="l" eaLnBrk="1" hangingPunct="1">
              <a:spcBef>
                <a:spcPts val="225"/>
              </a:spcBef>
              <a:buFont typeface="Wingdings" panose="05000000000000000000" pitchFamily="2" charset="2"/>
              <a:buChar char="q"/>
            </a:pPr>
            <a:r>
              <a:rPr lang="en-US" altLang="en-CY" sz="5400" dirty="0">
                <a:solidFill>
                  <a:srgbClr val="0000B0"/>
                </a:solidFill>
                <a:latin typeface="Helvetica Neue"/>
              </a:rPr>
              <a:t>A key issue is deciding the representation of the (object) problem states, which could be straightforward if there is only one choice, or not if there are alternative representation choices</a:t>
            </a:r>
            <a:endParaRPr lang="en-US" altLang="en-CY" sz="4400" dirty="0">
              <a:solidFill>
                <a:srgbClr val="0000B0"/>
              </a:solidFill>
              <a:latin typeface="Helvetica Neue"/>
            </a:endParaRPr>
          </a:p>
          <a:p>
            <a:pPr marL="1906587" lvl="2" indent="-685800" algn="l">
              <a:spcBef>
                <a:spcPts val="225"/>
              </a:spcBef>
              <a:buFont typeface="Wingdings" panose="05000000000000000000" pitchFamily="2" charset="2"/>
              <a:buChar char="§"/>
            </a:pPr>
            <a:r>
              <a:rPr lang="en-US" altLang="en-CY" sz="4400" dirty="0">
                <a:solidFill>
                  <a:srgbClr val="0000B0"/>
                </a:solidFill>
                <a:latin typeface="Helvetica Neue"/>
              </a:rPr>
              <a:t>The state transition operators and overall state space depend on the problem state representation</a:t>
            </a:r>
          </a:p>
          <a:p>
            <a:pPr marL="1906587" lvl="2" indent="-685800" algn="l">
              <a:spcBef>
                <a:spcPts val="225"/>
              </a:spcBef>
              <a:buFont typeface="Wingdings" panose="05000000000000000000" pitchFamily="2" charset="2"/>
              <a:buChar char="§"/>
            </a:pPr>
            <a:r>
              <a:rPr lang="en-US" altLang="en-CY" sz="4400" dirty="0">
                <a:solidFill>
                  <a:srgbClr val="0000B0"/>
                </a:solidFill>
                <a:latin typeface="Helvetica Neue"/>
              </a:rPr>
              <a:t>A problem state representation yielding a smaller state space is preferrable</a:t>
            </a:r>
            <a:endParaRPr lang="el-GR" altLang="en-CY" sz="4400" dirty="0">
              <a:solidFill>
                <a:srgbClr val="0000B0"/>
              </a:solidFill>
              <a:latin typeface="Helvetica Neue"/>
            </a:endParaRPr>
          </a:p>
          <a:p>
            <a:pPr marL="0" indent="0" algn="l" eaLnBrk="1" hangingPunct="1">
              <a:spcBef>
                <a:spcPts val="700"/>
              </a:spcBef>
            </a:pPr>
            <a:r>
              <a:rPr lang="el-GR" altLang="en-CY" sz="5400" dirty="0">
                <a:solidFill>
                  <a:srgbClr val="0000B0"/>
                </a:solidFill>
                <a:latin typeface="Helvetica Neue"/>
              </a:rPr>
              <a:t> </a:t>
            </a:r>
          </a:p>
        </p:txBody>
      </p:sp>
    </p:spTree>
    <p:extLst>
      <p:ext uri="{BB962C8B-B14F-4D97-AF65-F5344CB8AC3E}">
        <p14:creationId xmlns:p14="http://schemas.microsoft.com/office/powerpoint/2010/main" val="94894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ppt_x</p:attrName>
                                        </p:attrNameLst>
                                      </p:cBhvr>
                                      <p:tavLst>
                                        <p:tav tm="100000">
                                          <p:val>
                                            <p:strVal val="#ppt_x"/>
                                          </p:val>
                                        </p:tav>
                                        <p:tav>
                                          <p:val>
                                            <p:strVal val="#ppt_x"/>
                                          </p:val>
                                        </p:tav>
                                      </p:tavLst>
                                    </p:anim>
                                    <p:anim calcmode="lin" valueType="num">
                                      <p:cBhvr>
                                        <p:cTn id="8" dur="500" fill="hold"/>
                                        <p:tgtEl>
                                          <p:spTgt spid="7">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7">
                                            <p:txEl>
                                              <p:pRg st="1" end="1"/>
                                            </p:txEl>
                                          </p:spTgt>
                                        </p:tgtEl>
                                        <p:attrNameLst>
                                          <p:attrName>style.visibility</p:attrName>
                                        </p:attrNameLst>
                                      </p:cBhvr>
                                      <p:to>
                                        <p:strVal val="visible"/>
                                      </p:to>
                                    </p:set>
                                    <p:anim calcmode="lin" valueType="num">
                                      <p:cBhvr>
                                        <p:cTn id="13" dur="500" fill="hold"/>
                                        <p:tgtEl>
                                          <p:spTgt spid="7">
                                            <p:txEl>
                                              <p:pRg st="1" end="1"/>
                                            </p:txEl>
                                          </p:spTgt>
                                        </p:tgtEl>
                                        <p:attrNameLst>
                                          <p:attrName>ppt_x</p:attrName>
                                        </p:attrNameLst>
                                      </p:cBhvr>
                                      <p:tavLst>
                                        <p:tav tm="100000">
                                          <p:val>
                                            <p:strVal val="#ppt_x"/>
                                          </p:val>
                                        </p:tav>
                                        <p:tav>
                                          <p:val>
                                            <p:strVal val="#ppt_x"/>
                                          </p:val>
                                        </p:tav>
                                      </p:tavLst>
                                    </p:anim>
                                    <p:anim calcmode="lin" valueType="num">
                                      <p:cBhvr>
                                        <p:cTn id="14" dur="500" fill="hold"/>
                                        <p:tgtEl>
                                          <p:spTgt spid="7">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7">
                                            <p:txEl>
                                              <p:pRg st="2" end="2"/>
                                            </p:txEl>
                                          </p:spTgt>
                                        </p:tgtEl>
                                        <p:attrNameLst>
                                          <p:attrName>style.visibility</p:attrName>
                                        </p:attrNameLst>
                                      </p:cBhvr>
                                      <p:to>
                                        <p:strVal val="visible"/>
                                      </p:to>
                                    </p:set>
                                    <p:anim calcmode="lin" valueType="num">
                                      <p:cBhvr>
                                        <p:cTn id="19" dur="500" fill="hold"/>
                                        <p:tgtEl>
                                          <p:spTgt spid="7">
                                            <p:txEl>
                                              <p:pRg st="2" end="2"/>
                                            </p:txEl>
                                          </p:spTgt>
                                        </p:tgtEl>
                                        <p:attrNameLst>
                                          <p:attrName>ppt_x</p:attrName>
                                        </p:attrNameLst>
                                      </p:cBhvr>
                                      <p:tavLst>
                                        <p:tav tm="100000">
                                          <p:val>
                                            <p:strVal val="#ppt_x"/>
                                          </p:val>
                                        </p:tav>
                                        <p:tav>
                                          <p:val>
                                            <p:strVal val="#ppt_x"/>
                                          </p:val>
                                        </p:tav>
                                      </p:tavLst>
                                    </p:anim>
                                    <p:anim calcmode="lin" valueType="num">
                                      <p:cBhvr>
                                        <p:cTn id="20" dur="500" fill="hold"/>
                                        <p:tgtEl>
                                          <p:spTgt spid="7">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7">
                                            <p:txEl>
                                              <p:pRg st="3" end="3"/>
                                            </p:txEl>
                                          </p:spTgt>
                                        </p:tgtEl>
                                        <p:attrNameLst>
                                          <p:attrName>style.visibility</p:attrName>
                                        </p:attrNameLst>
                                      </p:cBhvr>
                                      <p:to>
                                        <p:strVal val="visible"/>
                                      </p:to>
                                    </p:set>
                                    <p:anim calcmode="lin" valueType="num">
                                      <p:cBhvr>
                                        <p:cTn id="25" dur="500" fill="hold"/>
                                        <p:tgtEl>
                                          <p:spTgt spid="7">
                                            <p:txEl>
                                              <p:pRg st="3" end="3"/>
                                            </p:txEl>
                                          </p:spTgt>
                                        </p:tgtEl>
                                        <p:attrNameLst>
                                          <p:attrName>ppt_x</p:attrName>
                                        </p:attrNameLst>
                                      </p:cBhvr>
                                      <p:tavLst>
                                        <p:tav tm="100000">
                                          <p:val>
                                            <p:strVal val="#ppt_x"/>
                                          </p:val>
                                        </p:tav>
                                        <p:tav>
                                          <p:val>
                                            <p:strVal val="#ppt_x"/>
                                          </p:val>
                                        </p:tav>
                                      </p:tavLst>
                                    </p:anim>
                                    <p:anim calcmode="lin" valueType="num">
                                      <p:cBhvr>
                                        <p:cTn id="26" dur="500" fill="hold"/>
                                        <p:tgtEl>
                                          <p:spTgt spid="7">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7">
                                            <p:txEl>
                                              <p:pRg st="4" end="4"/>
                                            </p:txEl>
                                          </p:spTgt>
                                        </p:tgtEl>
                                        <p:attrNameLst>
                                          <p:attrName>style.visibility</p:attrName>
                                        </p:attrNameLst>
                                      </p:cBhvr>
                                      <p:to>
                                        <p:strVal val="visible"/>
                                      </p:to>
                                    </p:set>
                                    <p:anim calcmode="lin" valueType="num">
                                      <p:cBhvr>
                                        <p:cTn id="31" dur="500" fill="hold"/>
                                        <p:tgtEl>
                                          <p:spTgt spid="7">
                                            <p:txEl>
                                              <p:pRg st="4" end="4"/>
                                            </p:txEl>
                                          </p:spTgt>
                                        </p:tgtEl>
                                        <p:attrNameLst>
                                          <p:attrName>ppt_x</p:attrName>
                                        </p:attrNameLst>
                                      </p:cBhvr>
                                      <p:tavLst>
                                        <p:tav tm="100000">
                                          <p:val>
                                            <p:strVal val="#ppt_x"/>
                                          </p:val>
                                        </p:tav>
                                        <p:tav>
                                          <p:val>
                                            <p:strVal val="#ppt_x"/>
                                          </p:val>
                                        </p:tav>
                                      </p:tavLst>
                                    </p:anim>
                                    <p:anim calcmode="lin" valueType="num">
                                      <p:cBhvr>
                                        <p:cTn id="32" dur="500" fill="hold"/>
                                        <p:tgtEl>
                                          <p:spTgt spid="7">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additive="repl">
                                        <p:cTn id="36" dur="1" fill="hold">
                                          <p:stCondLst>
                                            <p:cond delay="0"/>
                                          </p:stCondLst>
                                        </p:cTn>
                                        <p:tgtEl>
                                          <p:spTgt spid="7">
                                            <p:txEl>
                                              <p:pRg st="5" end="5"/>
                                            </p:txEl>
                                          </p:spTgt>
                                        </p:tgtEl>
                                        <p:attrNameLst>
                                          <p:attrName>style.visibility</p:attrName>
                                        </p:attrNameLst>
                                      </p:cBhvr>
                                      <p:to>
                                        <p:strVal val="visible"/>
                                      </p:to>
                                    </p:set>
                                    <p:anim calcmode="lin" valueType="num">
                                      <p:cBhvr>
                                        <p:cTn id="37" dur="500" fill="hold"/>
                                        <p:tgtEl>
                                          <p:spTgt spid="7">
                                            <p:txEl>
                                              <p:pRg st="5" end="5"/>
                                            </p:txEl>
                                          </p:spTgt>
                                        </p:tgtEl>
                                        <p:attrNameLst>
                                          <p:attrName>ppt_x</p:attrName>
                                        </p:attrNameLst>
                                      </p:cBhvr>
                                      <p:tavLst>
                                        <p:tav tm="100000">
                                          <p:val>
                                            <p:strVal val="#ppt_x"/>
                                          </p:val>
                                        </p:tav>
                                        <p:tav>
                                          <p:val>
                                            <p:strVal val="#ppt_x"/>
                                          </p:val>
                                        </p:tav>
                                      </p:tavLst>
                                    </p:anim>
                                    <p:anim calcmode="lin" valueType="num">
                                      <p:cBhvr>
                                        <p:cTn id="38" dur="500" fill="hold"/>
                                        <p:tgtEl>
                                          <p:spTgt spid="7">
                                            <p:txEl>
                                              <p:pRg st="5" end="5"/>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15</a:t>
            </a:fld>
            <a:endParaRPr lang="bg-BG">
              <a:solidFill>
                <a:srgbClr val="000000"/>
              </a:solidFill>
            </a:endParaRPr>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87095" y="7807157"/>
            <a:ext cx="21461694" cy="2862322"/>
          </a:xfrm>
        </p:spPr>
        <p:txBody>
          <a:bodyPr/>
          <a:lstStyle/>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954179"/>
            <a:ext cx="21590490" cy="892079"/>
          </a:xfrm>
        </p:spPr>
        <p:txBody>
          <a:bodyPr>
            <a:noAutofit/>
          </a:bodyPr>
          <a:lstStyle/>
          <a:p>
            <a:r>
              <a:rPr lang="en-US" sz="6000" dirty="0"/>
              <a:t>Representation problem for an object problem</a:t>
            </a:r>
            <a:endParaRPr lang="en-CY" sz="6000" dirty="0"/>
          </a:p>
        </p:txBody>
      </p:sp>
      <p:sp>
        <p:nvSpPr>
          <p:cNvPr id="7" name="Text Box 4">
            <a:extLst>
              <a:ext uri="{FF2B5EF4-FFF2-40B4-BE49-F238E27FC236}">
                <a16:creationId xmlns:a16="http://schemas.microsoft.com/office/drawing/2014/main" id="{59E9CF90-4588-CBF5-4C0B-77EA93806140}"/>
              </a:ext>
            </a:extLst>
          </p:cNvPr>
          <p:cNvSpPr txBox="1">
            <a:spLocks noChangeArrowheads="1"/>
          </p:cNvSpPr>
          <p:nvPr/>
        </p:nvSpPr>
        <p:spPr bwMode="auto">
          <a:xfrm>
            <a:off x="1379717" y="4586031"/>
            <a:ext cx="21276450" cy="70293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608013" indent="-608013"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1pPr>
            <a:lvl2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2pPr>
            <a:lvl3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3pPr>
            <a:lvl4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4pPr>
            <a:lvl5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5pPr>
            <a:lvl6pPr marL="25146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6pPr>
            <a:lvl7pPr marL="29718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7pPr>
            <a:lvl8pPr marL="34290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8pPr>
            <a:lvl9pPr marL="38862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9pPr>
          </a:lstStyle>
          <a:p>
            <a:pPr marL="685800" indent="-685800" algn="l" eaLnBrk="1" hangingPunct="1">
              <a:spcBef>
                <a:spcPts val="700"/>
              </a:spcBef>
              <a:buFont typeface="Wingdings" panose="05000000000000000000" pitchFamily="2" charset="2"/>
              <a:buChar char="q"/>
            </a:pPr>
            <a:r>
              <a:rPr lang="en-US" altLang="en-CY" sz="5400" dirty="0">
                <a:solidFill>
                  <a:srgbClr val="0000B0"/>
                </a:solidFill>
                <a:latin typeface="Helvetica Neue"/>
              </a:rPr>
              <a:t>Specify state space – this constitutes the space in which the search takes place - </a:t>
            </a:r>
            <a:r>
              <a:rPr lang="en-US" altLang="en-CY" sz="5400" dirty="0">
                <a:solidFill>
                  <a:srgbClr val="FF2D64"/>
                </a:solidFill>
                <a:latin typeface="Helvetica Neue"/>
              </a:rPr>
              <a:t>search space</a:t>
            </a:r>
          </a:p>
          <a:p>
            <a:pPr marL="992187" lvl="1" indent="-685800" algn="l">
              <a:spcBef>
                <a:spcPts val="700"/>
              </a:spcBef>
              <a:buFont typeface="Wingdings" panose="05000000000000000000" pitchFamily="2" charset="2"/>
              <a:buChar char="§"/>
            </a:pPr>
            <a:r>
              <a:rPr lang="en-US" altLang="en-CY" sz="5400" dirty="0">
                <a:solidFill>
                  <a:srgbClr val="FF2D64"/>
                </a:solidFill>
                <a:latin typeface="Helvetica Neue"/>
              </a:rPr>
              <a:t>Structure </a:t>
            </a:r>
            <a:r>
              <a:rPr lang="en-US" altLang="en-CY" sz="5400" dirty="0">
                <a:solidFill>
                  <a:srgbClr val="0000B0"/>
                </a:solidFill>
                <a:latin typeface="Helvetica Neue"/>
              </a:rPr>
              <a:t>for problem states – symbol structure</a:t>
            </a:r>
          </a:p>
          <a:p>
            <a:pPr marL="992187" lvl="1" indent="-685800" algn="l">
              <a:spcBef>
                <a:spcPts val="700"/>
              </a:spcBef>
              <a:buFont typeface="Wingdings" panose="05000000000000000000" pitchFamily="2" charset="2"/>
              <a:buChar char="§"/>
            </a:pPr>
            <a:r>
              <a:rPr lang="en-US" altLang="en-CY" sz="5400" dirty="0">
                <a:solidFill>
                  <a:srgbClr val="FF2D64"/>
                </a:solidFill>
                <a:latin typeface="Helvetica Neue"/>
              </a:rPr>
              <a:t>Operators</a:t>
            </a:r>
            <a:r>
              <a:rPr lang="en-US" altLang="en-CY" sz="5400" dirty="0">
                <a:solidFill>
                  <a:srgbClr val="0000B0"/>
                </a:solidFill>
                <a:latin typeface="Helvetica Neue"/>
              </a:rPr>
              <a:t> for converting one state to another state </a:t>
            </a:r>
          </a:p>
          <a:p>
            <a:pPr marL="992187" lvl="1" indent="-685800" algn="l">
              <a:spcBef>
                <a:spcPts val="700"/>
              </a:spcBef>
              <a:buFont typeface="Wingdings" panose="05000000000000000000" pitchFamily="2" charset="2"/>
              <a:buChar char="§"/>
            </a:pPr>
            <a:r>
              <a:rPr lang="en-US" altLang="en-CY" sz="5400" dirty="0">
                <a:solidFill>
                  <a:srgbClr val="FF2D64"/>
                </a:solidFill>
                <a:latin typeface="Helvetica Neue"/>
              </a:rPr>
              <a:t>Initial</a:t>
            </a:r>
            <a:r>
              <a:rPr lang="en-US" altLang="en-CY" sz="5400" dirty="0">
                <a:solidFill>
                  <a:srgbClr val="0000B0"/>
                </a:solidFill>
                <a:latin typeface="Helvetica Neue"/>
              </a:rPr>
              <a:t> and </a:t>
            </a:r>
            <a:r>
              <a:rPr lang="en-US" altLang="en-CY" sz="5400" dirty="0">
                <a:solidFill>
                  <a:srgbClr val="FF2D64"/>
                </a:solidFill>
                <a:latin typeface="Helvetica Neue"/>
              </a:rPr>
              <a:t>final</a:t>
            </a:r>
            <a:r>
              <a:rPr lang="en-US" altLang="en-CY" sz="5400" dirty="0">
                <a:solidFill>
                  <a:srgbClr val="0000B0"/>
                </a:solidFill>
                <a:latin typeface="Helvetica Neue"/>
              </a:rPr>
              <a:t>/</a:t>
            </a:r>
            <a:r>
              <a:rPr lang="en-US" altLang="en-CY" sz="5400" dirty="0">
                <a:solidFill>
                  <a:srgbClr val="FF2D64"/>
                </a:solidFill>
                <a:latin typeface="Helvetica Neue"/>
              </a:rPr>
              <a:t>goal</a:t>
            </a:r>
            <a:r>
              <a:rPr lang="en-US" altLang="en-CY" sz="5400" dirty="0">
                <a:solidFill>
                  <a:srgbClr val="0000B0"/>
                </a:solidFill>
                <a:latin typeface="Helvetica Neue"/>
              </a:rPr>
              <a:t> states</a:t>
            </a:r>
          </a:p>
          <a:p>
            <a:pPr marL="685800" indent="-685800" algn="l" eaLnBrk="1" hangingPunct="1">
              <a:spcBef>
                <a:spcPts val="225"/>
              </a:spcBef>
              <a:buFont typeface="Wingdings" panose="05000000000000000000" pitchFamily="2" charset="2"/>
              <a:buChar char="q"/>
            </a:pPr>
            <a:r>
              <a:rPr lang="en-US" altLang="en-CY" sz="5400" dirty="0">
                <a:solidFill>
                  <a:srgbClr val="0000B0"/>
                </a:solidFill>
                <a:latin typeface="Helvetica Neue"/>
              </a:rPr>
              <a:t>Specify navigation/search method in the search space </a:t>
            </a:r>
          </a:p>
          <a:p>
            <a:pPr marL="992187" lvl="1" indent="-685800" algn="l">
              <a:spcBef>
                <a:spcPts val="225"/>
              </a:spcBef>
              <a:buFont typeface="Wingdings" panose="05000000000000000000" pitchFamily="2" charset="2"/>
              <a:buChar char="§"/>
            </a:pPr>
            <a:r>
              <a:rPr lang="en-US" altLang="en-CY" sz="5400" dirty="0">
                <a:solidFill>
                  <a:srgbClr val="FF2D64"/>
                </a:solidFill>
                <a:latin typeface="Helvetica Neue"/>
              </a:rPr>
              <a:t>‘Blind’, </a:t>
            </a:r>
            <a:r>
              <a:rPr lang="en-US" altLang="en-CY" sz="5400" dirty="0">
                <a:solidFill>
                  <a:srgbClr val="0000B0"/>
                </a:solidFill>
                <a:latin typeface="Helvetica Neue"/>
              </a:rPr>
              <a:t>systematic navigation</a:t>
            </a:r>
          </a:p>
          <a:p>
            <a:pPr marL="992187" lvl="1" indent="-685800" algn="l">
              <a:spcBef>
                <a:spcPts val="225"/>
              </a:spcBef>
              <a:buFont typeface="Wingdings" panose="05000000000000000000" pitchFamily="2" charset="2"/>
              <a:buChar char="§"/>
            </a:pPr>
            <a:r>
              <a:rPr lang="en-US" altLang="en-CY" sz="5400" dirty="0">
                <a:solidFill>
                  <a:srgbClr val="FF2D64"/>
                </a:solidFill>
                <a:latin typeface="Helvetica Neue"/>
              </a:rPr>
              <a:t>‘Guided’  </a:t>
            </a:r>
            <a:r>
              <a:rPr lang="en-US" altLang="en-CY" sz="5400" dirty="0">
                <a:solidFill>
                  <a:srgbClr val="0000B0"/>
                </a:solidFill>
                <a:latin typeface="Helvetica Neue"/>
              </a:rPr>
              <a:t>navigation – define </a:t>
            </a:r>
            <a:r>
              <a:rPr lang="en-US" altLang="en-CY" sz="5400" dirty="0">
                <a:solidFill>
                  <a:srgbClr val="FF2D64"/>
                </a:solidFill>
                <a:latin typeface="Helvetica Neue"/>
              </a:rPr>
              <a:t>heuristics</a:t>
            </a:r>
          </a:p>
          <a:p>
            <a:pPr marL="0" indent="0" algn="l" eaLnBrk="1" hangingPunct="1">
              <a:spcBef>
                <a:spcPts val="700"/>
              </a:spcBef>
            </a:pPr>
            <a:r>
              <a:rPr lang="el-GR" altLang="en-CY" sz="5400" dirty="0">
                <a:solidFill>
                  <a:srgbClr val="FF2D64"/>
                </a:solidFill>
                <a:latin typeface="Helvetica Neue"/>
              </a:rPr>
              <a:t> </a:t>
            </a:r>
          </a:p>
        </p:txBody>
      </p:sp>
    </p:spTree>
    <p:extLst>
      <p:ext uri="{BB962C8B-B14F-4D97-AF65-F5344CB8AC3E}">
        <p14:creationId xmlns:p14="http://schemas.microsoft.com/office/powerpoint/2010/main" val="196815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ppt_x</p:attrName>
                                        </p:attrNameLst>
                                      </p:cBhvr>
                                      <p:tavLst>
                                        <p:tav tm="100000">
                                          <p:val>
                                            <p:strVal val="#ppt_x"/>
                                          </p:val>
                                        </p:tav>
                                        <p:tav>
                                          <p:val>
                                            <p:strVal val="#ppt_x"/>
                                          </p:val>
                                        </p:tav>
                                      </p:tavLst>
                                    </p:anim>
                                    <p:anim calcmode="lin" valueType="num">
                                      <p:cBhvr>
                                        <p:cTn id="8" dur="500" fill="hold"/>
                                        <p:tgtEl>
                                          <p:spTgt spid="7">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7">
                                            <p:txEl>
                                              <p:pRg st="1" end="1"/>
                                            </p:txEl>
                                          </p:spTgt>
                                        </p:tgtEl>
                                        <p:attrNameLst>
                                          <p:attrName>style.visibility</p:attrName>
                                        </p:attrNameLst>
                                      </p:cBhvr>
                                      <p:to>
                                        <p:strVal val="visible"/>
                                      </p:to>
                                    </p:set>
                                    <p:anim calcmode="lin" valueType="num">
                                      <p:cBhvr>
                                        <p:cTn id="13" dur="500" fill="hold"/>
                                        <p:tgtEl>
                                          <p:spTgt spid="7">
                                            <p:txEl>
                                              <p:pRg st="1" end="1"/>
                                            </p:txEl>
                                          </p:spTgt>
                                        </p:tgtEl>
                                        <p:attrNameLst>
                                          <p:attrName>ppt_x</p:attrName>
                                        </p:attrNameLst>
                                      </p:cBhvr>
                                      <p:tavLst>
                                        <p:tav tm="100000">
                                          <p:val>
                                            <p:strVal val="#ppt_x"/>
                                          </p:val>
                                        </p:tav>
                                        <p:tav>
                                          <p:val>
                                            <p:strVal val="#ppt_x"/>
                                          </p:val>
                                        </p:tav>
                                      </p:tavLst>
                                    </p:anim>
                                    <p:anim calcmode="lin" valueType="num">
                                      <p:cBhvr>
                                        <p:cTn id="14" dur="500" fill="hold"/>
                                        <p:tgtEl>
                                          <p:spTgt spid="7">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7">
                                            <p:txEl>
                                              <p:pRg st="2" end="2"/>
                                            </p:txEl>
                                          </p:spTgt>
                                        </p:tgtEl>
                                        <p:attrNameLst>
                                          <p:attrName>style.visibility</p:attrName>
                                        </p:attrNameLst>
                                      </p:cBhvr>
                                      <p:to>
                                        <p:strVal val="visible"/>
                                      </p:to>
                                    </p:set>
                                    <p:anim calcmode="lin" valueType="num">
                                      <p:cBhvr>
                                        <p:cTn id="19" dur="500" fill="hold"/>
                                        <p:tgtEl>
                                          <p:spTgt spid="7">
                                            <p:txEl>
                                              <p:pRg st="2" end="2"/>
                                            </p:txEl>
                                          </p:spTgt>
                                        </p:tgtEl>
                                        <p:attrNameLst>
                                          <p:attrName>ppt_x</p:attrName>
                                        </p:attrNameLst>
                                      </p:cBhvr>
                                      <p:tavLst>
                                        <p:tav tm="100000">
                                          <p:val>
                                            <p:strVal val="#ppt_x"/>
                                          </p:val>
                                        </p:tav>
                                        <p:tav>
                                          <p:val>
                                            <p:strVal val="#ppt_x"/>
                                          </p:val>
                                        </p:tav>
                                      </p:tavLst>
                                    </p:anim>
                                    <p:anim calcmode="lin" valueType="num">
                                      <p:cBhvr>
                                        <p:cTn id="20" dur="500" fill="hold"/>
                                        <p:tgtEl>
                                          <p:spTgt spid="7">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7">
                                            <p:txEl>
                                              <p:pRg st="3" end="3"/>
                                            </p:txEl>
                                          </p:spTgt>
                                        </p:tgtEl>
                                        <p:attrNameLst>
                                          <p:attrName>style.visibility</p:attrName>
                                        </p:attrNameLst>
                                      </p:cBhvr>
                                      <p:to>
                                        <p:strVal val="visible"/>
                                      </p:to>
                                    </p:set>
                                    <p:anim calcmode="lin" valueType="num">
                                      <p:cBhvr>
                                        <p:cTn id="25" dur="500" fill="hold"/>
                                        <p:tgtEl>
                                          <p:spTgt spid="7">
                                            <p:txEl>
                                              <p:pRg st="3" end="3"/>
                                            </p:txEl>
                                          </p:spTgt>
                                        </p:tgtEl>
                                        <p:attrNameLst>
                                          <p:attrName>ppt_x</p:attrName>
                                        </p:attrNameLst>
                                      </p:cBhvr>
                                      <p:tavLst>
                                        <p:tav tm="100000">
                                          <p:val>
                                            <p:strVal val="#ppt_x"/>
                                          </p:val>
                                        </p:tav>
                                        <p:tav>
                                          <p:val>
                                            <p:strVal val="#ppt_x"/>
                                          </p:val>
                                        </p:tav>
                                      </p:tavLst>
                                    </p:anim>
                                    <p:anim calcmode="lin" valueType="num">
                                      <p:cBhvr>
                                        <p:cTn id="26" dur="500" fill="hold"/>
                                        <p:tgtEl>
                                          <p:spTgt spid="7">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7">
                                            <p:txEl>
                                              <p:pRg st="4" end="4"/>
                                            </p:txEl>
                                          </p:spTgt>
                                        </p:tgtEl>
                                        <p:attrNameLst>
                                          <p:attrName>style.visibility</p:attrName>
                                        </p:attrNameLst>
                                      </p:cBhvr>
                                      <p:to>
                                        <p:strVal val="visible"/>
                                      </p:to>
                                    </p:set>
                                    <p:anim calcmode="lin" valueType="num">
                                      <p:cBhvr>
                                        <p:cTn id="31" dur="500" fill="hold"/>
                                        <p:tgtEl>
                                          <p:spTgt spid="7">
                                            <p:txEl>
                                              <p:pRg st="4" end="4"/>
                                            </p:txEl>
                                          </p:spTgt>
                                        </p:tgtEl>
                                        <p:attrNameLst>
                                          <p:attrName>ppt_x</p:attrName>
                                        </p:attrNameLst>
                                      </p:cBhvr>
                                      <p:tavLst>
                                        <p:tav tm="100000">
                                          <p:val>
                                            <p:strVal val="#ppt_x"/>
                                          </p:val>
                                        </p:tav>
                                        <p:tav>
                                          <p:val>
                                            <p:strVal val="#ppt_x"/>
                                          </p:val>
                                        </p:tav>
                                      </p:tavLst>
                                    </p:anim>
                                    <p:anim calcmode="lin" valueType="num">
                                      <p:cBhvr>
                                        <p:cTn id="32" dur="500" fill="hold"/>
                                        <p:tgtEl>
                                          <p:spTgt spid="7">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additive="repl">
                                        <p:cTn id="36" dur="1" fill="hold">
                                          <p:stCondLst>
                                            <p:cond delay="0"/>
                                          </p:stCondLst>
                                        </p:cTn>
                                        <p:tgtEl>
                                          <p:spTgt spid="7">
                                            <p:txEl>
                                              <p:pRg st="5" end="5"/>
                                            </p:txEl>
                                          </p:spTgt>
                                        </p:tgtEl>
                                        <p:attrNameLst>
                                          <p:attrName>style.visibility</p:attrName>
                                        </p:attrNameLst>
                                      </p:cBhvr>
                                      <p:to>
                                        <p:strVal val="visible"/>
                                      </p:to>
                                    </p:set>
                                    <p:anim calcmode="lin" valueType="num">
                                      <p:cBhvr>
                                        <p:cTn id="37" dur="500" fill="hold"/>
                                        <p:tgtEl>
                                          <p:spTgt spid="7">
                                            <p:txEl>
                                              <p:pRg st="5" end="5"/>
                                            </p:txEl>
                                          </p:spTgt>
                                        </p:tgtEl>
                                        <p:attrNameLst>
                                          <p:attrName>ppt_x</p:attrName>
                                        </p:attrNameLst>
                                      </p:cBhvr>
                                      <p:tavLst>
                                        <p:tav tm="100000">
                                          <p:val>
                                            <p:strVal val="#ppt_x"/>
                                          </p:val>
                                        </p:tav>
                                        <p:tav>
                                          <p:val>
                                            <p:strVal val="#ppt_x"/>
                                          </p:val>
                                        </p:tav>
                                      </p:tavLst>
                                    </p:anim>
                                    <p:anim calcmode="lin" valueType="num">
                                      <p:cBhvr>
                                        <p:cTn id="38" dur="500" fill="hold"/>
                                        <p:tgtEl>
                                          <p:spTgt spid="7">
                                            <p:txEl>
                                              <p:pRg st="5" end="5"/>
                                            </p:txEl>
                                          </p:spTgt>
                                        </p:tgtEl>
                                        <p:attrNameLst>
                                          <p:attrName>ppt_y</p:attrName>
                                        </p:attrNameLst>
                                      </p:cBhvr>
                                      <p:tavLst>
                                        <p:tav tm="100000">
                                          <p:val>
                                            <p:strVal val="1+#ppt_h/2"/>
                                          </p:val>
                                        </p:tav>
                                        <p:tav>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additive="repl">
                                        <p:cTn id="42" dur="1" fill="hold">
                                          <p:stCondLst>
                                            <p:cond delay="0"/>
                                          </p:stCondLst>
                                        </p:cTn>
                                        <p:tgtEl>
                                          <p:spTgt spid="7">
                                            <p:txEl>
                                              <p:pRg st="6" end="6"/>
                                            </p:txEl>
                                          </p:spTgt>
                                        </p:tgtEl>
                                        <p:attrNameLst>
                                          <p:attrName>style.visibility</p:attrName>
                                        </p:attrNameLst>
                                      </p:cBhvr>
                                      <p:to>
                                        <p:strVal val="visible"/>
                                      </p:to>
                                    </p:set>
                                    <p:anim calcmode="lin" valueType="num">
                                      <p:cBhvr>
                                        <p:cTn id="43" dur="500" fill="hold"/>
                                        <p:tgtEl>
                                          <p:spTgt spid="7">
                                            <p:txEl>
                                              <p:pRg st="6" end="6"/>
                                            </p:txEl>
                                          </p:spTgt>
                                        </p:tgtEl>
                                        <p:attrNameLst>
                                          <p:attrName>ppt_x</p:attrName>
                                        </p:attrNameLst>
                                      </p:cBhvr>
                                      <p:tavLst>
                                        <p:tav tm="100000">
                                          <p:val>
                                            <p:strVal val="#ppt_x"/>
                                          </p:val>
                                        </p:tav>
                                        <p:tav>
                                          <p:val>
                                            <p:strVal val="#ppt_x"/>
                                          </p:val>
                                        </p:tav>
                                      </p:tavLst>
                                    </p:anim>
                                    <p:anim calcmode="lin" valueType="num">
                                      <p:cBhvr>
                                        <p:cTn id="44" dur="500" fill="hold"/>
                                        <p:tgtEl>
                                          <p:spTgt spid="7">
                                            <p:txEl>
                                              <p:pRg st="6" end="6"/>
                                            </p:txEl>
                                          </p:spTgt>
                                        </p:tgtEl>
                                        <p:attrNameLst>
                                          <p:attrName>ppt_y</p:attrName>
                                        </p:attrNameLst>
                                      </p:cBhvr>
                                      <p:tavLst>
                                        <p:tav tm="100000">
                                          <p:val>
                                            <p:strVal val="1+#ppt_h/2"/>
                                          </p:val>
                                        </p:tav>
                                        <p:tav>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additive="repl">
                                        <p:cTn id="48" dur="1" fill="hold">
                                          <p:stCondLst>
                                            <p:cond delay="0"/>
                                          </p:stCondLst>
                                        </p:cTn>
                                        <p:tgtEl>
                                          <p:spTgt spid="7">
                                            <p:txEl>
                                              <p:pRg st="7" end="7"/>
                                            </p:txEl>
                                          </p:spTgt>
                                        </p:tgtEl>
                                        <p:attrNameLst>
                                          <p:attrName>style.visibility</p:attrName>
                                        </p:attrNameLst>
                                      </p:cBhvr>
                                      <p:to>
                                        <p:strVal val="visible"/>
                                      </p:to>
                                    </p:set>
                                    <p:anim calcmode="lin" valueType="num">
                                      <p:cBhvr>
                                        <p:cTn id="49" dur="500" fill="hold"/>
                                        <p:tgtEl>
                                          <p:spTgt spid="7">
                                            <p:txEl>
                                              <p:pRg st="7" end="7"/>
                                            </p:txEl>
                                          </p:spTgt>
                                        </p:tgtEl>
                                        <p:attrNameLst>
                                          <p:attrName>ppt_x</p:attrName>
                                        </p:attrNameLst>
                                      </p:cBhvr>
                                      <p:tavLst>
                                        <p:tav tm="100000">
                                          <p:val>
                                            <p:strVal val="#ppt_x"/>
                                          </p:val>
                                        </p:tav>
                                        <p:tav>
                                          <p:val>
                                            <p:strVal val="#ppt_x"/>
                                          </p:val>
                                        </p:tav>
                                      </p:tavLst>
                                    </p:anim>
                                    <p:anim calcmode="lin" valueType="num">
                                      <p:cBhvr>
                                        <p:cTn id="50" dur="500" fill="hold"/>
                                        <p:tgtEl>
                                          <p:spTgt spid="7">
                                            <p:txEl>
                                              <p:pRg st="7" end="7"/>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58298" y="2795344"/>
            <a:ext cx="21590490" cy="2186233"/>
          </a:xfrm>
        </p:spPr>
        <p:txBody>
          <a:bodyPr>
            <a:noAutofit/>
          </a:bodyPr>
          <a:lstStyle/>
          <a:p>
            <a:r>
              <a:rPr lang="en-US" sz="4000" dirty="0"/>
              <a:t>Example:</a:t>
            </a:r>
            <a:r>
              <a:rPr lang="en-US" sz="4000" b="0" dirty="0"/>
              <a:t> Representing</a:t>
            </a:r>
            <a:r>
              <a:rPr lang="el-GR" altLang="en-CY" sz="4000" b="0" dirty="0"/>
              <a:t> the search space for a problem that involves playing a board game (chess, </a:t>
            </a:r>
            <a:r>
              <a:rPr lang="en-US" altLang="en-CY" sz="4000" b="0" dirty="0"/>
              <a:t>checkers, </a:t>
            </a:r>
            <a:r>
              <a:rPr lang="el-GR" altLang="en-CY" sz="4000" b="0" dirty="0"/>
              <a:t>backgammon, etc.) </a:t>
            </a:r>
          </a:p>
        </p:txBody>
      </p:sp>
      <p:sp>
        <p:nvSpPr>
          <p:cNvPr id="10" name="Text Box 4">
            <a:extLst>
              <a:ext uri="{FF2B5EF4-FFF2-40B4-BE49-F238E27FC236}">
                <a16:creationId xmlns:a16="http://schemas.microsoft.com/office/drawing/2014/main" id="{9AC0B2F5-BCE5-63F3-78AB-D23D3D94575A}"/>
              </a:ext>
            </a:extLst>
          </p:cNvPr>
          <p:cNvSpPr txBox="1">
            <a:spLocks noChangeArrowheads="1"/>
          </p:cNvSpPr>
          <p:nvPr/>
        </p:nvSpPr>
        <p:spPr bwMode="auto">
          <a:xfrm>
            <a:off x="1158298" y="5276338"/>
            <a:ext cx="21590491" cy="3172280"/>
          </a:xfrm>
          <a:prstGeom prst="rect">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cs typeface="Arial" panose="020B0604020202020204" pitchFamily="34"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cs typeface="Arial" panose="020B0604020202020204" pitchFamily="34"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cs typeface="Arial" panose="020B0604020202020204" pitchFamily="34"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cs typeface="Arial" panose="020B0604020202020204" pitchFamily="34" charset="0"/>
              </a:defRPr>
            </a:lvl9pPr>
          </a:lstStyle>
          <a:p>
            <a:pPr eaLnBrk="1" hangingPunct="1">
              <a:spcBef>
                <a:spcPct val="0"/>
              </a:spcBef>
              <a:buClrTx/>
              <a:buFontTx/>
              <a:buNone/>
            </a:pPr>
            <a:r>
              <a:rPr lang="en-US" altLang="en-CY" sz="4000" dirty="0">
                <a:solidFill>
                  <a:srgbClr val="FF2D64"/>
                </a:solidFill>
                <a:latin typeface="Helvetica Neue"/>
              </a:rPr>
              <a:t>State space</a:t>
            </a:r>
            <a:r>
              <a:rPr lang="el-GR" altLang="en-CY" sz="4000" dirty="0">
                <a:solidFill>
                  <a:srgbClr val="FF2D64"/>
                </a:solidFill>
                <a:latin typeface="Helvetica Neue"/>
              </a:rPr>
              <a:t>: </a:t>
            </a:r>
            <a:r>
              <a:rPr lang="en-US" altLang="en-CY" sz="4000" dirty="0">
                <a:solidFill>
                  <a:srgbClr val="0100C8"/>
                </a:solidFill>
                <a:latin typeface="Helvetica Neue"/>
              </a:rPr>
              <a:t>		</a:t>
            </a:r>
            <a:r>
              <a:rPr lang="el-GR" altLang="en-CY" sz="4000" dirty="0">
                <a:solidFill>
                  <a:srgbClr val="0100C8"/>
                </a:solidFill>
                <a:latin typeface="Helvetica Neue"/>
              </a:rPr>
              <a:t>permitted </a:t>
            </a:r>
            <a:r>
              <a:rPr lang="en-US" altLang="en-CY" sz="4000" dirty="0">
                <a:solidFill>
                  <a:srgbClr val="0100C8"/>
                </a:solidFill>
                <a:latin typeface="Helvetica Neue"/>
              </a:rPr>
              <a:t>board </a:t>
            </a:r>
            <a:r>
              <a:rPr lang="el-GR" altLang="en-CY" sz="4000" dirty="0">
                <a:solidFill>
                  <a:srgbClr val="0100C8"/>
                </a:solidFill>
                <a:latin typeface="Helvetica Neue"/>
              </a:rPr>
              <a:t>c</a:t>
            </a:r>
            <a:r>
              <a:rPr lang="en-US" altLang="en-CY" sz="4000" dirty="0">
                <a:solidFill>
                  <a:srgbClr val="0100C8"/>
                </a:solidFill>
                <a:latin typeface="Helvetica Neue"/>
              </a:rPr>
              <a:t>configurations</a:t>
            </a:r>
            <a:r>
              <a:rPr lang="el-GR" altLang="en-CY" sz="4000" dirty="0">
                <a:solidFill>
                  <a:srgbClr val="0100C8"/>
                </a:solidFill>
                <a:latin typeface="Helvetica Neue"/>
              </a:rPr>
              <a:t> </a:t>
            </a:r>
          </a:p>
          <a:p>
            <a:pPr eaLnBrk="1" hangingPunct="1">
              <a:spcBef>
                <a:spcPct val="0"/>
              </a:spcBef>
              <a:buClrTx/>
              <a:buFontTx/>
              <a:buNone/>
            </a:pPr>
            <a:r>
              <a:rPr lang="el-GR" altLang="en-CY" sz="4000" dirty="0">
                <a:solidFill>
                  <a:srgbClr val="FF2D64"/>
                </a:solidFill>
                <a:latin typeface="Helvetica Neue"/>
              </a:rPr>
              <a:t>State structure: </a:t>
            </a:r>
            <a:r>
              <a:rPr lang="en-US" altLang="en-CY" sz="4000" dirty="0">
                <a:solidFill>
                  <a:srgbClr val="FF2D64"/>
                </a:solidFill>
                <a:latin typeface="Helvetica Neue"/>
              </a:rPr>
              <a:t>	</a:t>
            </a:r>
            <a:r>
              <a:rPr lang="en-US" altLang="en-CY" sz="4000" dirty="0">
                <a:solidFill>
                  <a:srgbClr val="0100C8"/>
                </a:solidFill>
                <a:latin typeface="Helvetica Neue"/>
              </a:rPr>
              <a:t>	t</a:t>
            </a:r>
            <a:r>
              <a:rPr lang="el-GR" altLang="en-CY" sz="4000" dirty="0">
                <a:solidFill>
                  <a:srgbClr val="0100C8"/>
                </a:solidFill>
                <a:latin typeface="Helvetica Neue"/>
              </a:rPr>
              <a:t>wo-dimensional table</a:t>
            </a:r>
          </a:p>
          <a:p>
            <a:pPr eaLnBrk="1" hangingPunct="1">
              <a:spcBef>
                <a:spcPct val="0"/>
              </a:spcBef>
              <a:buClrTx/>
              <a:buFontTx/>
              <a:buNone/>
            </a:pPr>
            <a:r>
              <a:rPr lang="en-US" altLang="en-CY" sz="4000" dirty="0">
                <a:solidFill>
                  <a:srgbClr val="FF2D64"/>
                </a:solidFill>
                <a:latin typeface="Helvetica Neue"/>
              </a:rPr>
              <a:t>Initial state</a:t>
            </a:r>
            <a:r>
              <a:rPr lang="el-GR" altLang="en-CY" sz="4000" dirty="0">
                <a:solidFill>
                  <a:srgbClr val="FF2D64"/>
                </a:solidFill>
                <a:latin typeface="Helvetica Neue"/>
              </a:rPr>
              <a:t>: </a:t>
            </a:r>
            <a:r>
              <a:rPr lang="en-US" altLang="en-CY" sz="4000" dirty="0">
                <a:solidFill>
                  <a:srgbClr val="0100C8"/>
                </a:solidFill>
                <a:latin typeface="Helvetica Neue"/>
              </a:rPr>
              <a:t>			i</a:t>
            </a:r>
            <a:r>
              <a:rPr lang="el-GR" altLang="en-CY" sz="4000" dirty="0">
                <a:solidFill>
                  <a:srgbClr val="0100C8"/>
                </a:solidFill>
                <a:latin typeface="Helvetica Neue"/>
              </a:rPr>
              <a:t>nitial </a:t>
            </a:r>
            <a:r>
              <a:rPr lang="en-US" altLang="en-CY" sz="4000" dirty="0">
                <a:solidFill>
                  <a:srgbClr val="0100C8"/>
                </a:solidFill>
                <a:latin typeface="Helvetica Neue"/>
              </a:rPr>
              <a:t>board configuration</a:t>
            </a:r>
            <a:endParaRPr lang="el-GR" altLang="en-CY" sz="4000" dirty="0">
              <a:solidFill>
                <a:srgbClr val="0100C8"/>
              </a:solidFill>
              <a:latin typeface="Helvetica Neue"/>
            </a:endParaRPr>
          </a:p>
          <a:p>
            <a:pPr eaLnBrk="1" hangingPunct="1">
              <a:spcBef>
                <a:spcPct val="0"/>
              </a:spcBef>
              <a:buClrTx/>
              <a:buFontTx/>
              <a:buNone/>
            </a:pPr>
            <a:r>
              <a:rPr lang="el-GR" altLang="en-CY" sz="4000" dirty="0">
                <a:solidFill>
                  <a:srgbClr val="FF2D64"/>
                </a:solidFill>
                <a:latin typeface="Helvetica Neue"/>
              </a:rPr>
              <a:t>Final s</a:t>
            </a:r>
            <a:r>
              <a:rPr lang="en-US" altLang="en-CY" sz="4000" dirty="0">
                <a:solidFill>
                  <a:srgbClr val="FF2D64"/>
                </a:solidFill>
                <a:latin typeface="Helvetica Neue"/>
              </a:rPr>
              <a:t>tares</a:t>
            </a:r>
            <a:r>
              <a:rPr lang="el-GR" altLang="en-CY" sz="4000" dirty="0">
                <a:solidFill>
                  <a:srgbClr val="FF2D64"/>
                </a:solidFill>
                <a:latin typeface="Helvetica Neue"/>
              </a:rPr>
              <a:t>: </a:t>
            </a:r>
            <a:r>
              <a:rPr lang="en-US" altLang="en-CY" sz="4000" dirty="0">
                <a:solidFill>
                  <a:srgbClr val="0100C8"/>
                </a:solidFill>
                <a:latin typeface="Helvetica Neue"/>
              </a:rPr>
              <a:t>		t</a:t>
            </a:r>
            <a:r>
              <a:rPr lang="el-GR" altLang="en-CY" sz="4000" dirty="0">
                <a:solidFill>
                  <a:srgbClr val="0100C8"/>
                </a:solidFill>
                <a:latin typeface="Helvetica Neue"/>
              </a:rPr>
              <a:t>he ones that represent </a:t>
            </a:r>
            <a:r>
              <a:rPr lang="en-US" altLang="en-CY" sz="4000" dirty="0">
                <a:solidFill>
                  <a:srgbClr val="0100C8"/>
                </a:solidFill>
                <a:latin typeface="Helvetica Neue"/>
              </a:rPr>
              <a:t>win</a:t>
            </a:r>
            <a:r>
              <a:rPr lang="el-GR" altLang="en-CY" sz="4000" dirty="0">
                <a:solidFill>
                  <a:srgbClr val="0100C8"/>
                </a:solidFill>
                <a:latin typeface="Helvetica Neue"/>
              </a:rPr>
              <a:t> for one or the other opponent</a:t>
            </a:r>
            <a:endParaRPr lang="el-GR" altLang="en-CY" sz="4000" u="sng" dirty="0">
              <a:solidFill>
                <a:srgbClr val="0100C8"/>
              </a:solidFill>
              <a:latin typeface="Helvetica Neue"/>
            </a:endParaRPr>
          </a:p>
          <a:p>
            <a:pPr eaLnBrk="1" hangingPunct="1">
              <a:spcBef>
                <a:spcPct val="0"/>
              </a:spcBef>
              <a:buClrTx/>
              <a:buFontTx/>
              <a:buNone/>
            </a:pPr>
            <a:r>
              <a:rPr lang="el-GR" altLang="en-CY" sz="4000" dirty="0">
                <a:solidFill>
                  <a:srgbClr val="FF2D64"/>
                </a:solidFill>
                <a:latin typeface="Helvetica Neue"/>
              </a:rPr>
              <a:t>Action </a:t>
            </a:r>
            <a:r>
              <a:rPr lang="en-US" altLang="en-CY" sz="4000" dirty="0">
                <a:solidFill>
                  <a:srgbClr val="FF2D64"/>
                </a:solidFill>
                <a:latin typeface="Helvetica Neue"/>
              </a:rPr>
              <a:t>o</a:t>
            </a:r>
            <a:r>
              <a:rPr lang="el-GR" altLang="en-CY" sz="4000" dirty="0">
                <a:solidFill>
                  <a:srgbClr val="FF2D64"/>
                </a:solidFill>
                <a:latin typeface="Helvetica Neue"/>
              </a:rPr>
              <a:t>perators: </a:t>
            </a:r>
            <a:r>
              <a:rPr lang="en-US" altLang="en-CY" sz="4000" dirty="0">
                <a:solidFill>
                  <a:srgbClr val="0100C8"/>
                </a:solidFill>
                <a:latin typeface="Helvetica Neue"/>
              </a:rPr>
              <a:t>	t</a:t>
            </a:r>
            <a:r>
              <a:rPr lang="el-GR" altLang="en-CY" sz="4000" dirty="0">
                <a:solidFill>
                  <a:srgbClr val="0100C8"/>
                </a:solidFill>
                <a:latin typeface="Helvetica Neue"/>
              </a:rPr>
              <a:t>he rules of the game</a:t>
            </a:r>
          </a:p>
        </p:txBody>
      </p:sp>
      <p:sp>
        <p:nvSpPr>
          <p:cNvPr id="12" name="Text Placeholder 3">
            <a:extLst>
              <a:ext uri="{FF2B5EF4-FFF2-40B4-BE49-F238E27FC236}">
                <a16:creationId xmlns:a16="http://schemas.microsoft.com/office/drawing/2014/main" id="{BF27CB7A-393C-348F-A8CA-AAC1BF8ECC85}"/>
              </a:ext>
            </a:extLst>
          </p:cNvPr>
          <p:cNvSpPr txBox="1">
            <a:spLocks/>
          </p:cNvSpPr>
          <p:nvPr/>
        </p:nvSpPr>
        <p:spPr>
          <a:xfrm>
            <a:off x="1158298" y="8986939"/>
            <a:ext cx="21590490" cy="2186233"/>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eaLnBrk="1" hangingPunct="1">
              <a:spcBef>
                <a:spcPts val="1125"/>
              </a:spcBef>
              <a:buClrTx/>
              <a:buFontTx/>
              <a:buNone/>
            </a:pPr>
            <a:r>
              <a:rPr lang="en-US" altLang="en-CY" sz="4000" b="0" dirty="0"/>
              <a:t>The </a:t>
            </a:r>
            <a:r>
              <a:rPr lang="el-GR" altLang="en-CY" sz="4000" b="0" dirty="0"/>
              <a:t>great difficulty of the representation problem </a:t>
            </a:r>
            <a:r>
              <a:rPr lang="en-US" altLang="en-CY" sz="4000" b="0" dirty="0"/>
              <a:t>for</a:t>
            </a:r>
            <a:r>
              <a:rPr lang="el-GR" altLang="en-CY" sz="4000" b="0" dirty="0"/>
              <a:t> such </a:t>
            </a:r>
            <a:r>
              <a:rPr lang="en-US" altLang="en-CY" sz="4000" b="0" dirty="0"/>
              <a:t>(object) </a:t>
            </a:r>
            <a:r>
              <a:rPr lang="el-GR" altLang="en-CY" sz="4000" b="0" dirty="0"/>
              <a:t>problems is the identification</a:t>
            </a:r>
            <a:r>
              <a:rPr lang="en-US" altLang="en-CY" sz="4000" b="0" dirty="0"/>
              <a:t> of </a:t>
            </a:r>
            <a:r>
              <a:rPr lang="en-US" altLang="en-CY" sz="4000" dirty="0"/>
              <a:t>powerful heuristics</a:t>
            </a:r>
            <a:r>
              <a:rPr lang="en-US" altLang="en-CY" sz="4000" b="0" dirty="0"/>
              <a:t>, </a:t>
            </a:r>
            <a:r>
              <a:rPr lang="el-GR" altLang="en-CY" sz="4000" b="0" dirty="0"/>
              <a:t>which can turn the computer into a powerful opponent</a:t>
            </a:r>
            <a:r>
              <a:rPr lang="en-US" altLang="en-CY" sz="4000" b="0" dirty="0"/>
              <a:t>.</a:t>
            </a:r>
          </a:p>
        </p:txBody>
      </p:sp>
    </p:spTree>
    <p:extLst>
      <p:ext uri="{BB962C8B-B14F-4D97-AF65-F5344CB8AC3E}">
        <p14:creationId xmlns:p14="http://schemas.microsoft.com/office/powerpoint/2010/main" val="422943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17</a:t>
            </a:fld>
            <a:endParaRPr lang="bg-BG">
              <a:solidFill>
                <a:srgbClr val="000000"/>
              </a:solidFill>
            </a:endParaRPr>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87095" y="7807157"/>
            <a:ext cx="21461694" cy="2862322"/>
          </a:xfrm>
        </p:spPr>
        <p:txBody>
          <a:bodyPr/>
          <a:lstStyle/>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58299" y="2530333"/>
            <a:ext cx="21590490" cy="892079"/>
          </a:xfrm>
        </p:spPr>
        <p:txBody>
          <a:bodyPr>
            <a:noAutofit/>
          </a:bodyPr>
          <a:lstStyle/>
          <a:p>
            <a:pPr algn="ctr"/>
            <a:r>
              <a:rPr lang="en-US" sz="6000" dirty="0"/>
              <a:t>How big is a state space?</a:t>
            </a:r>
            <a:endParaRPr lang="en-CY" sz="6000" dirty="0"/>
          </a:p>
        </p:txBody>
      </p:sp>
      <p:sp>
        <p:nvSpPr>
          <p:cNvPr id="9" name="Text Placeholder 2">
            <a:extLst>
              <a:ext uri="{FF2B5EF4-FFF2-40B4-BE49-F238E27FC236}">
                <a16:creationId xmlns:a16="http://schemas.microsoft.com/office/drawing/2014/main" id="{BC1FE43D-A0E3-5484-BA58-50A23194FF86}"/>
              </a:ext>
            </a:extLst>
          </p:cNvPr>
          <p:cNvSpPr txBox="1">
            <a:spLocks/>
          </p:cNvSpPr>
          <p:nvPr/>
        </p:nvSpPr>
        <p:spPr>
          <a:xfrm>
            <a:off x="1158299" y="3938600"/>
            <a:ext cx="21369596" cy="5353681"/>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3200" b="1" dirty="0">
                <a:solidFill>
                  <a:srgbClr val="FF2D64"/>
                </a:solidFill>
              </a:rPr>
              <a:t>Chess:</a:t>
            </a:r>
            <a:r>
              <a:rPr lang="en-US" sz="3200" dirty="0"/>
              <a:t> After both players move, 400 possible board setups exist. After the second pair of turns, there are 197,742 possible games, and after three moves, </a:t>
            </a:r>
            <a:r>
              <a:rPr lang="en-US" sz="3200" b="1" dirty="0"/>
              <a:t>121 million</a:t>
            </a:r>
            <a:r>
              <a:rPr lang="en-US" sz="3200" dirty="0"/>
              <a:t>. </a:t>
            </a:r>
          </a:p>
          <a:p>
            <a:r>
              <a:rPr lang="en-US" sz="3200" b="1" dirty="0">
                <a:solidFill>
                  <a:srgbClr val="FF2D64"/>
                </a:solidFill>
              </a:rPr>
              <a:t>Go:</a:t>
            </a:r>
            <a:r>
              <a:rPr lang="en-US" sz="3200" dirty="0"/>
              <a:t> The state space is vast;  the number of states is greater than the number of  atoms in the universe!</a:t>
            </a:r>
          </a:p>
          <a:p>
            <a:r>
              <a:rPr lang="en-US" sz="3200" b="1" dirty="0">
                <a:solidFill>
                  <a:srgbClr val="FF2D64"/>
                </a:solidFill>
              </a:rPr>
              <a:t>Tic-tac-toe:</a:t>
            </a:r>
            <a:r>
              <a:rPr lang="en-US" sz="3200" dirty="0"/>
              <a:t> The upper bound for the state space is </a:t>
            </a:r>
            <a:r>
              <a:rPr lang="en-US" sz="3200" b="1" dirty="0"/>
              <a:t>3</a:t>
            </a:r>
            <a:r>
              <a:rPr lang="en-US" sz="3200" b="1" baseline="30000" dirty="0"/>
              <a:t>9</a:t>
            </a:r>
            <a:r>
              <a:rPr lang="en-US" sz="3200" b="1" dirty="0"/>
              <a:t> = 19,683</a:t>
            </a:r>
            <a:r>
              <a:rPr lang="en-US" sz="3200" dirty="0"/>
              <a:t>; there are three situations for each cell and nine cells. This count includes many illegal positions, such as a position with five crosses and no noughts, or a position in which both players have a row of three.</a:t>
            </a:r>
          </a:p>
          <a:p>
            <a:r>
              <a:rPr lang="en-US" sz="3200" b="1" dirty="0">
                <a:solidFill>
                  <a:srgbClr val="FF2D64"/>
                </a:solidFill>
              </a:rPr>
              <a:t>8-puzzle:</a:t>
            </a:r>
            <a:r>
              <a:rPr lang="en-US" sz="3200" dirty="0"/>
              <a:t> The state space is 9! = </a:t>
            </a:r>
            <a:r>
              <a:rPr lang="en-US" sz="3200" b="1" dirty="0"/>
              <a:t>362,880</a:t>
            </a:r>
          </a:p>
          <a:p>
            <a:r>
              <a:rPr lang="en-US" sz="3200" b="1" dirty="0">
                <a:solidFill>
                  <a:srgbClr val="FF2D64"/>
                </a:solidFill>
              </a:rPr>
              <a:t>Jugs problem: </a:t>
            </a:r>
            <a:r>
              <a:rPr lang="en-US" sz="3200" dirty="0"/>
              <a:t>The state space is (m+1)(n+1) where m and n are the respective capacities of the two jugs.</a:t>
            </a:r>
          </a:p>
          <a:p>
            <a:endParaRPr lang="en-US" sz="3200" dirty="0"/>
          </a:p>
          <a:p>
            <a:endParaRPr lang="en-CY" sz="3200" dirty="0"/>
          </a:p>
        </p:txBody>
      </p:sp>
      <p:sp>
        <p:nvSpPr>
          <p:cNvPr id="10" name="Text Placeholder 3">
            <a:extLst>
              <a:ext uri="{FF2B5EF4-FFF2-40B4-BE49-F238E27FC236}">
                <a16:creationId xmlns:a16="http://schemas.microsoft.com/office/drawing/2014/main" id="{7760AEF3-D881-84F6-E9E1-ED46F8C84CFC}"/>
              </a:ext>
            </a:extLst>
          </p:cNvPr>
          <p:cNvSpPr txBox="1">
            <a:spLocks/>
          </p:cNvSpPr>
          <p:nvPr/>
        </p:nvSpPr>
        <p:spPr>
          <a:xfrm>
            <a:off x="1158299" y="9540438"/>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4800" dirty="0"/>
              <a:t>Brute force search methods are not viable in huge state spaces</a:t>
            </a:r>
            <a:endParaRPr lang="en-CY" sz="4800" dirty="0"/>
          </a:p>
        </p:txBody>
      </p:sp>
      <p:sp>
        <p:nvSpPr>
          <p:cNvPr id="11" name="Text Placeholder 3">
            <a:extLst>
              <a:ext uri="{FF2B5EF4-FFF2-40B4-BE49-F238E27FC236}">
                <a16:creationId xmlns:a16="http://schemas.microsoft.com/office/drawing/2014/main" id="{9E08D0F3-6224-8F0C-8562-671AC2F371A2}"/>
              </a:ext>
            </a:extLst>
          </p:cNvPr>
          <p:cNvSpPr txBox="1">
            <a:spLocks/>
          </p:cNvSpPr>
          <p:nvPr/>
        </p:nvSpPr>
        <p:spPr>
          <a:xfrm>
            <a:off x="1158299" y="10917636"/>
            <a:ext cx="21590490" cy="1527306"/>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ctr"/>
            <a:r>
              <a:rPr lang="en-US" sz="4800" dirty="0"/>
              <a:t>Only part of a state space is explicated depending on the search method, and the power of the heuristics used – search tree</a:t>
            </a:r>
            <a:endParaRPr lang="en-CY" sz="4800" dirty="0"/>
          </a:p>
        </p:txBody>
      </p:sp>
    </p:spTree>
    <p:extLst>
      <p:ext uri="{BB962C8B-B14F-4D97-AF65-F5344CB8AC3E}">
        <p14:creationId xmlns:p14="http://schemas.microsoft.com/office/powerpoint/2010/main" val="386821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Oval 3">
            <a:extLst>
              <a:ext uri="{FF2B5EF4-FFF2-40B4-BE49-F238E27FC236}">
                <a16:creationId xmlns:a16="http://schemas.microsoft.com/office/drawing/2014/main" id="{BC67B91A-C224-A2CF-3BB2-0ABA181C4DC5}"/>
              </a:ext>
            </a:extLst>
          </p:cNvPr>
          <p:cNvSpPr>
            <a:spLocks noChangeArrowheads="1"/>
          </p:cNvSpPr>
          <p:nvPr/>
        </p:nvSpPr>
        <p:spPr bwMode="auto">
          <a:xfrm>
            <a:off x="4171435" y="5279596"/>
            <a:ext cx="901700" cy="901700"/>
          </a:xfrm>
          <a:prstGeom prst="ellipse">
            <a:avLst/>
          </a:prstGeom>
          <a:solidFill>
            <a:srgbClr val="C0C0C0"/>
          </a:solidFill>
          <a:ln w="57150" cap="sq">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a:buClr>
                <a:srgbClr val="000000"/>
              </a:buClr>
              <a:buSzPct val="100000"/>
              <a:buFont typeface="Times New Roman" panose="02020603050405020304" pitchFamily="18" charset="0"/>
              <a:buNone/>
            </a:pPr>
            <a:endParaRPr lang="en-CY" altLang="en-CY" sz="7200"/>
          </a:p>
        </p:txBody>
      </p:sp>
      <p:sp>
        <p:nvSpPr>
          <p:cNvPr id="13317" name="Oval 4">
            <a:extLst>
              <a:ext uri="{FF2B5EF4-FFF2-40B4-BE49-F238E27FC236}">
                <a16:creationId xmlns:a16="http://schemas.microsoft.com/office/drawing/2014/main" id="{98F8BDA2-928D-6658-1C76-CFCD7A4A65C0}"/>
              </a:ext>
            </a:extLst>
          </p:cNvPr>
          <p:cNvSpPr>
            <a:spLocks noChangeArrowheads="1"/>
          </p:cNvSpPr>
          <p:nvPr/>
        </p:nvSpPr>
        <p:spPr bwMode="auto">
          <a:xfrm>
            <a:off x="2588698" y="4186395"/>
            <a:ext cx="901700" cy="901700"/>
          </a:xfrm>
          <a:prstGeom prst="ellipse">
            <a:avLst/>
          </a:prstGeom>
          <a:solidFill>
            <a:srgbClr val="FFFFFF"/>
          </a:solidFill>
          <a:ln w="57150" cap="sq">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a:buClr>
                <a:srgbClr val="000000"/>
              </a:buClr>
              <a:buSzPct val="100000"/>
              <a:buFont typeface="Times New Roman" panose="02020603050405020304" pitchFamily="18" charset="0"/>
              <a:buNone/>
            </a:pPr>
            <a:endParaRPr lang="en-CY" altLang="en-CY" sz="7200"/>
          </a:p>
        </p:txBody>
      </p:sp>
      <p:sp>
        <p:nvSpPr>
          <p:cNvPr id="13318" name="Oval 5">
            <a:extLst>
              <a:ext uri="{FF2B5EF4-FFF2-40B4-BE49-F238E27FC236}">
                <a16:creationId xmlns:a16="http://schemas.microsoft.com/office/drawing/2014/main" id="{AE1310BD-FA87-9C0B-2B1B-C18D389C3912}"/>
              </a:ext>
            </a:extLst>
          </p:cNvPr>
          <p:cNvSpPr>
            <a:spLocks noChangeArrowheads="1"/>
          </p:cNvSpPr>
          <p:nvPr/>
        </p:nvSpPr>
        <p:spPr bwMode="auto">
          <a:xfrm>
            <a:off x="6695561" y="4377896"/>
            <a:ext cx="901700" cy="901700"/>
          </a:xfrm>
          <a:prstGeom prst="ellipse">
            <a:avLst/>
          </a:prstGeom>
          <a:solidFill>
            <a:srgbClr val="C0C0C0"/>
          </a:solidFill>
          <a:ln w="57150" cap="sq">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a:buClr>
                <a:srgbClr val="000000"/>
              </a:buClr>
              <a:buSzPct val="100000"/>
              <a:buFont typeface="Times New Roman" panose="02020603050405020304" pitchFamily="18" charset="0"/>
              <a:buNone/>
            </a:pPr>
            <a:endParaRPr lang="en-CY" altLang="en-CY" sz="7200"/>
          </a:p>
        </p:txBody>
      </p:sp>
      <p:sp>
        <p:nvSpPr>
          <p:cNvPr id="13319" name="Oval 6">
            <a:extLst>
              <a:ext uri="{FF2B5EF4-FFF2-40B4-BE49-F238E27FC236}">
                <a16:creationId xmlns:a16="http://schemas.microsoft.com/office/drawing/2014/main" id="{B93E8EBB-A7B4-A780-A856-AA7EB42EA4BD}"/>
              </a:ext>
            </a:extLst>
          </p:cNvPr>
          <p:cNvSpPr>
            <a:spLocks noChangeArrowheads="1"/>
          </p:cNvSpPr>
          <p:nvPr/>
        </p:nvSpPr>
        <p:spPr bwMode="auto">
          <a:xfrm>
            <a:off x="2399785" y="6731573"/>
            <a:ext cx="901700" cy="901700"/>
          </a:xfrm>
          <a:prstGeom prst="ellipse">
            <a:avLst/>
          </a:prstGeom>
          <a:solidFill>
            <a:srgbClr val="FFFFFF"/>
          </a:solidFill>
          <a:ln w="57150" cap="sq">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a:buClr>
                <a:srgbClr val="000000"/>
              </a:buClr>
              <a:buSzPct val="100000"/>
              <a:buFont typeface="Times New Roman" panose="02020603050405020304" pitchFamily="18" charset="0"/>
              <a:buNone/>
            </a:pPr>
            <a:endParaRPr lang="en-CY" altLang="en-CY" sz="7200"/>
          </a:p>
        </p:txBody>
      </p:sp>
      <p:sp>
        <p:nvSpPr>
          <p:cNvPr id="13320" name="Oval 7">
            <a:extLst>
              <a:ext uri="{FF2B5EF4-FFF2-40B4-BE49-F238E27FC236}">
                <a16:creationId xmlns:a16="http://schemas.microsoft.com/office/drawing/2014/main" id="{A9EEDD24-9BDD-1AD0-6A75-241C21C6BBBE}"/>
              </a:ext>
            </a:extLst>
          </p:cNvPr>
          <p:cNvSpPr>
            <a:spLocks noChangeArrowheads="1"/>
          </p:cNvSpPr>
          <p:nvPr/>
        </p:nvSpPr>
        <p:spPr bwMode="auto">
          <a:xfrm>
            <a:off x="8022712" y="6181296"/>
            <a:ext cx="901700" cy="901700"/>
          </a:xfrm>
          <a:prstGeom prst="ellipse">
            <a:avLst/>
          </a:prstGeom>
          <a:solidFill>
            <a:srgbClr val="C0C0C0"/>
          </a:solidFill>
          <a:ln w="57150" cap="sq">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a:buClr>
                <a:srgbClr val="000000"/>
              </a:buClr>
              <a:buSzPct val="100000"/>
              <a:buFont typeface="Times New Roman" panose="02020603050405020304" pitchFamily="18" charset="0"/>
              <a:buNone/>
            </a:pPr>
            <a:endParaRPr lang="en-CY" altLang="en-CY" sz="7200"/>
          </a:p>
        </p:txBody>
      </p:sp>
      <p:sp>
        <p:nvSpPr>
          <p:cNvPr id="13321" name="Oval 8">
            <a:extLst>
              <a:ext uri="{FF2B5EF4-FFF2-40B4-BE49-F238E27FC236}">
                <a16:creationId xmlns:a16="http://schemas.microsoft.com/office/drawing/2014/main" id="{7736CCDE-D743-C6A6-44F6-6BAA5BEA5312}"/>
              </a:ext>
            </a:extLst>
          </p:cNvPr>
          <p:cNvSpPr>
            <a:spLocks noChangeArrowheads="1"/>
          </p:cNvSpPr>
          <p:nvPr/>
        </p:nvSpPr>
        <p:spPr bwMode="auto">
          <a:xfrm>
            <a:off x="6818715" y="7537023"/>
            <a:ext cx="901700" cy="901700"/>
          </a:xfrm>
          <a:prstGeom prst="ellipse">
            <a:avLst/>
          </a:prstGeom>
          <a:solidFill>
            <a:srgbClr val="C0C0C0"/>
          </a:solidFill>
          <a:ln w="57150" cap="sq">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a:buClr>
                <a:srgbClr val="000000"/>
              </a:buClr>
              <a:buSzPct val="100000"/>
              <a:buFont typeface="Times New Roman" panose="02020603050405020304" pitchFamily="18" charset="0"/>
              <a:buNone/>
            </a:pPr>
            <a:endParaRPr lang="en-CY" altLang="en-CY" sz="7200"/>
          </a:p>
        </p:txBody>
      </p:sp>
      <p:sp>
        <p:nvSpPr>
          <p:cNvPr id="13322" name="Oval 9">
            <a:extLst>
              <a:ext uri="{FF2B5EF4-FFF2-40B4-BE49-F238E27FC236}">
                <a16:creationId xmlns:a16="http://schemas.microsoft.com/office/drawing/2014/main" id="{0528D0BA-8AC6-63AE-03BF-58F696E7AE35}"/>
              </a:ext>
            </a:extLst>
          </p:cNvPr>
          <p:cNvSpPr>
            <a:spLocks noChangeArrowheads="1"/>
          </p:cNvSpPr>
          <p:nvPr/>
        </p:nvSpPr>
        <p:spPr bwMode="auto">
          <a:xfrm>
            <a:off x="5679562" y="8978473"/>
            <a:ext cx="901700" cy="901700"/>
          </a:xfrm>
          <a:prstGeom prst="ellipse">
            <a:avLst/>
          </a:prstGeom>
          <a:solidFill>
            <a:srgbClr val="C0C0C0"/>
          </a:solidFill>
          <a:ln w="57150" cap="sq">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a:buClr>
                <a:srgbClr val="000000"/>
              </a:buClr>
              <a:buSzPct val="100000"/>
              <a:buFont typeface="Times New Roman" panose="02020603050405020304" pitchFamily="18" charset="0"/>
              <a:buNone/>
            </a:pPr>
            <a:endParaRPr lang="en-CY" altLang="en-CY" sz="7200"/>
          </a:p>
        </p:txBody>
      </p:sp>
      <p:sp>
        <p:nvSpPr>
          <p:cNvPr id="13323" name="Oval 10">
            <a:extLst>
              <a:ext uri="{FF2B5EF4-FFF2-40B4-BE49-F238E27FC236}">
                <a16:creationId xmlns:a16="http://schemas.microsoft.com/office/drawing/2014/main" id="{58FD4417-2C29-1CAD-F8D2-677D25BA85D8}"/>
              </a:ext>
            </a:extLst>
          </p:cNvPr>
          <p:cNvSpPr>
            <a:spLocks noChangeArrowheads="1"/>
          </p:cNvSpPr>
          <p:nvPr/>
        </p:nvSpPr>
        <p:spPr bwMode="auto">
          <a:xfrm>
            <a:off x="2726809" y="8372323"/>
            <a:ext cx="901700" cy="901700"/>
          </a:xfrm>
          <a:prstGeom prst="ellipse">
            <a:avLst/>
          </a:prstGeom>
          <a:solidFill>
            <a:srgbClr val="FFFFFF"/>
          </a:solidFill>
          <a:ln w="57150" cap="sq">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a:buClr>
                <a:srgbClr val="000000"/>
              </a:buClr>
              <a:buSzPct val="100000"/>
              <a:buFont typeface="Times New Roman" panose="02020603050405020304" pitchFamily="18" charset="0"/>
              <a:buNone/>
            </a:pPr>
            <a:endParaRPr lang="en-CY" altLang="en-CY" sz="7200"/>
          </a:p>
        </p:txBody>
      </p:sp>
      <p:sp>
        <p:nvSpPr>
          <p:cNvPr id="13324" name="Oval 11">
            <a:extLst>
              <a:ext uri="{FF2B5EF4-FFF2-40B4-BE49-F238E27FC236}">
                <a16:creationId xmlns:a16="http://schemas.microsoft.com/office/drawing/2014/main" id="{0EC62CC9-DDAC-C881-CA0D-0E6294C99485}"/>
              </a:ext>
            </a:extLst>
          </p:cNvPr>
          <p:cNvSpPr>
            <a:spLocks noChangeArrowheads="1"/>
          </p:cNvSpPr>
          <p:nvPr/>
        </p:nvSpPr>
        <p:spPr bwMode="auto">
          <a:xfrm>
            <a:off x="11385035" y="5638372"/>
            <a:ext cx="901700" cy="901700"/>
          </a:xfrm>
          <a:prstGeom prst="ellipse">
            <a:avLst/>
          </a:prstGeom>
          <a:solidFill>
            <a:srgbClr val="333333"/>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a:buClr>
                <a:srgbClr val="000000"/>
              </a:buClr>
              <a:buSzPct val="100000"/>
              <a:buFont typeface="Times New Roman" panose="02020603050405020304" pitchFamily="18" charset="0"/>
              <a:buNone/>
            </a:pPr>
            <a:endParaRPr lang="en-CY" altLang="en-CY" sz="7200"/>
          </a:p>
        </p:txBody>
      </p:sp>
      <p:sp>
        <p:nvSpPr>
          <p:cNvPr id="13325" name="Oval 12">
            <a:extLst>
              <a:ext uri="{FF2B5EF4-FFF2-40B4-BE49-F238E27FC236}">
                <a16:creationId xmlns:a16="http://schemas.microsoft.com/office/drawing/2014/main" id="{90D43D5E-E2B9-6228-3AEE-57531F9B018B}"/>
              </a:ext>
            </a:extLst>
          </p:cNvPr>
          <p:cNvSpPr>
            <a:spLocks noChangeArrowheads="1"/>
          </p:cNvSpPr>
          <p:nvPr/>
        </p:nvSpPr>
        <p:spPr bwMode="auto">
          <a:xfrm>
            <a:off x="9762611" y="7622746"/>
            <a:ext cx="901700" cy="901700"/>
          </a:xfrm>
          <a:prstGeom prst="ellipse">
            <a:avLst/>
          </a:prstGeom>
          <a:solidFill>
            <a:srgbClr val="333333"/>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a:buClr>
                <a:srgbClr val="000000"/>
              </a:buClr>
              <a:buSzPct val="100000"/>
              <a:buFont typeface="Times New Roman" panose="02020603050405020304" pitchFamily="18" charset="0"/>
              <a:buNone/>
            </a:pPr>
            <a:endParaRPr lang="en-CY" altLang="en-CY" sz="7200"/>
          </a:p>
        </p:txBody>
      </p:sp>
      <p:sp>
        <p:nvSpPr>
          <p:cNvPr id="13326" name="Oval 13">
            <a:extLst>
              <a:ext uri="{FF2B5EF4-FFF2-40B4-BE49-F238E27FC236}">
                <a16:creationId xmlns:a16="http://schemas.microsoft.com/office/drawing/2014/main" id="{DB6E743F-834F-05AE-9245-C606A7BEDD57}"/>
              </a:ext>
            </a:extLst>
          </p:cNvPr>
          <p:cNvSpPr>
            <a:spLocks noChangeArrowheads="1"/>
          </p:cNvSpPr>
          <p:nvPr/>
        </p:nvSpPr>
        <p:spPr bwMode="auto">
          <a:xfrm>
            <a:off x="8860911" y="4015946"/>
            <a:ext cx="901700" cy="901700"/>
          </a:xfrm>
          <a:prstGeom prst="ellipse">
            <a:avLst/>
          </a:prstGeom>
          <a:solidFill>
            <a:srgbClr val="C0C0C0"/>
          </a:solidFill>
          <a:ln w="57150" cap="sq">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a:buClr>
                <a:srgbClr val="000000"/>
              </a:buClr>
              <a:buSzPct val="100000"/>
              <a:buFont typeface="Times New Roman" panose="02020603050405020304" pitchFamily="18" charset="0"/>
              <a:buNone/>
            </a:pPr>
            <a:endParaRPr lang="en-CY" altLang="en-CY" sz="7200"/>
          </a:p>
        </p:txBody>
      </p:sp>
      <p:sp>
        <p:nvSpPr>
          <p:cNvPr id="13327" name="Line 14">
            <a:extLst>
              <a:ext uri="{FF2B5EF4-FFF2-40B4-BE49-F238E27FC236}">
                <a16:creationId xmlns:a16="http://schemas.microsoft.com/office/drawing/2014/main" id="{CA4E8FB9-0082-9685-0DD2-CEDEA514F22D}"/>
              </a:ext>
            </a:extLst>
          </p:cNvPr>
          <p:cNvSpPr>
            <a:spLocks noChangeShapeType="1"/>
          </p:cNvSpPr>
          <p:nvPr/>
        </p:nvSpPr>
        <p:spPr bwMode="auto">
          <a:xfrm>
            <a:off x="3450711" y="4917647"/>
            <a:ext cx="720724" cy="539750"/>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13328" name="Line 15">
            <a:extLst>
              <a:ext uri="{FF2B5EF4-FFF2-40B4-BE49-F238E27FC236}">
                <a16:creationId xmlns:a16="http://schemas.microsoft.com/office/drawing/2014/main" id="{39B846E1-2977-9470-7DB6-0ABE4487D6E9}"/>
              </a:ext>
            </a:extLst>
          </p:cNvPr>
          <p:cNvSpPr>
            <a:spLocks noChangeShapeType="1"/>
          </p:cNvSpPr>
          <p:nvPr/>
        </p:nvSpPr>
        <p:spPr bwMode="auto">
          <a:xfrm>
            <a:off x="5073135" y="5819347"/>
            <a:ext cx="2886076" cy="720726"/>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13329" name="Line 16">
            <a:extLst>
              <a:ext uri="{FF2B5EF4-FFF2-40B4-BE49-F238E27FC236}">
                <a16:creationId xmlns:a16="http://schemas.microsoft.com/office/drawing/2014/main" id="{A670C6F2-098B-A4D1-32A8-FFA54F44C39B}"/>
              </a:ext>
            </a:extLst>
          </p:cNvPr>
          <p:cNvSpPr>
            <a:spLocks noChangeShapeType="1"/>
          </p:cNvSpPr>
          <p:nvPr/>
        </p:nvSpPr>
        <p:spPr bwMode="auto">
          <a:xfrm flipV="1">
            <a:off x="4892161" y="4733496"/>
            <a:ext cx="1803400" cy="727076"/>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13330" name="Line 17">
            <a:extLst>
              <a:ext uri="{FF2B5EF4-FFF2-40B4-BE49-F238E27FC236}">
                <a16:creationId xmlns:a16="http://schemas.microsoft.com/office/drawing/2014/main" id="{BAFD30C9-D3F5-9388-DF9E-D26D018308DE}"/>
              </a:ext>
            </a:extLst>
          </p:cNvPr>
          <p:cNvSpPr>
            <a:spLocks noChangeShapeType="1"/>
          </p:cNvSpPr>
          <p:nvPr/>
        </p:nvSpPr>
        <p:spPr bwMode="auto">
          <a:xfrm flipV="1">
            <a:off x="2910961" y="5095446"/>
            <a:ext cx="177800" cy="1628776"/>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13331" name="Line 18">
            <a:extLst>
              <a:ext uri="{FF2B5EF4-FFF2-40B4-BE49-F238E27FC236}">
                <a16:creationId xmlns:a16="http://schemas.microsoft.com/office/drawing/2014/main" id="{9E0149A3-BDF8-3A32-B926-42C6F4FF9F42}"/>
              </a:ext>
            </a:extLst>
          </p:cNvPr>
          <p:cNvSpPr>
            <a:spLocks noChangeShapeType="1"/>
          </p:cNvSpPr>
          <p:nvPr/>
        </p:nvSpPr>
        <p:spPr bwMode="auto">
          <a:xfrm>
            <a:off x="3631685" y="9064197"/>
            <a:ext cx="1984376" cy="361950"/>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13332" name="Line 19">
            <a:extLst>
              <a:ext uri="{FF2B5EF4-FFF2-40B4-BE49-F238E27FC236}">
                <a16:creationId xmlns:a16="http://schemas.microsoft.com/office/drawing/2014/main" id="{65994D2E-99AF-54B8-FE74-E8DE43400CC8}"/>
              </a:ext>
            </a:extLst>
          </p:cNvPr>
          <p:cNvSpPr>
            <a:spLocks noChangeShapeType="1"/>
          </p:cNvSpPr>
          <p:nvPr/>
        </p:nvSpPr>
        <p:spPr bwMode="auto">
          <a:xfrm flipV="1">
            <a:off x="3631686" y="5276422"/>
            <a:ext cx="3244850" cy="3251200"/>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13333" name="Line 20">
            <a:extLst>
              <a:ext uri="{FF2B5EF4-FFF2-40B4-BE49-F238E27FC236}">
                <a16:creationId xmlns:a16="http://schemas.microsoft.com/office/drawing/2014/main" id="{7D71A723-A13B-0C68-CA6D-0A989821ABBC}"/>
              </a:ext>
            </a:extLst>
          </p:cNvPr>
          <p:cNvSpPr>
            <a:spLocks noChangeShapeType="1"/>
          </p:cNvSpPr>
          <p:nvPr/>
        </p:nvSpPr>
        <p:spPr bwMode="auto">
          <a:xfrm flipH="1" flipV="1">
            <a:off x="3266562" y="7257623"/>
            <a:ext cx="3613150" cy="730250"/>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13334" name="Line 21">
            <a:extLst>
              <a:ext uri="{FF2B5EF4-FFF2-40B4-BE49-F238E27FC236}">
                <a16:creationId xmlns:a16="http://schemas.microsoft.com/office/drawing/2014/main" id="{25020CFC-A446-A80F-E70C-D805B8192036}"/>
              </a:ext>
            </a:extLst>
          </p:cNvPr>
          <p:cNvSpPr>
            <a:spLocks noChangeShapeType="1"/>
          </p:cNvSpPr>
          <p:nvPr/>
        </p:nvSpPr>
        <p:spPr bwMode="auto">
          <a:xfrm flipV="1">
            <a:off x="7597262" y="4552522"/>
            <a:ext cx="1263650" cy="187324"/>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13335" name="Line 22">
            <a:extLst>
              <a:ext uri="{FF2B5EF4-FFF2-40B4-BE49-F238E27FC236}">
                <a16:creationId xmlns:a16="http://schemas.microsoft.com/office/drawing/2014/main" id="{CF20B98A-071C-C9FE-30AA-83D610CC7AF5}"/>
              </a:ext>
            </a:extLst>
          </p:cNvPr>
          <p:cNvSpPr>
            <a:spLocks noChangeShapeType="1"/>
          </p:cNvSpPr>
          <p:nvPr/>
        </p:nvSpPr>
        <p:spPr bwMode="auto">
          <a:xfrm flipV="1">
            <a:off x="8498961" y="4914472"/>
            <a:ext cx="542924" cy="1270000"/>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13336" name="Line 23">
            <a:extLst>
              <a:ext uri="{FF2B5EF4-FFF2-40B4-BE49-F238E27FC236}">
                <a16:creationId xmlns:a16="http://schemas.microsoft.com/office/drawing/2014/main" id="{9620399B-07B6-D5E1-268F-D9769ED87FA5}"/>
              </a:ext>
            </a:extLst>
          </p:cNvPr>
          <p:cNvSpPr>
            <a:spLocks noChangeShapeType="1"/>
          </p:cNvSpPr>
          <p:nvPr/>
        </p:nvSpPr>
        <p:spPr bwMode="auto">
          <a:xfrm>
            <a:off x="9762611" y="4555696"/>
            <a:ext cx="1803400" cy="1082676"/>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13337" name="Line 24">
            <a:extLst>
              <a:ext uri="{FF2B5EF4-FFF2-40B4-BE49-F238E27FC236}">
                <a16:creationId xmlns:a16="http://schemas.microsoft.com/office/drawing/2014/main" id="{1CC41445-70C9-E69C-DEE4-B941150BA740}"/>
              </a:ext>
            </a:extLst>
          </p:cNvPr>
          <p:cNvSpPr>
            <a:spLocks noChangeShapeType="1"/>
          </p:cNvSpPr>
          <p:nvPr/>
        </p:nvSpPr>
        <p:spPr bwMode="auto">
          <a:xfrm flipV="1">
            <a:off x="7778235" y="6355923"/>
            <a:ext cx="3606800" cy="1450974"/>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13338" name="Line 25">
            <a:extLst>
              <a:ext uri="{FF2B5EF4-FFF2-40B4-BE49-F238E27FC236}">
                <a16:creationId xmlns:a16="http://schemas.microsoft.com/office/drawing/2014/main" id="{EAB72303-B77C-8028-8A49-5891D8A914EE}"/>
              </a:ext>
            </a:extLst>
          </p:cNvPr>
          <p:cNvSpPr>
            <a:spLocks noChangeShapeType="1"/>
          </p:cNvSpPr>
          <p:nvPr/>
        </p:nvSpPr>
        <p:spPr bwMode="auto">
          <a:xfrm flipH="1">
            <a:off x="7416285" y="7082997"/>
            <a:ext cx="727076" cy="539750"/>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13339" name="Line 26">
            <a:extLst>
              <a:ext uri="{FF2B5EF4-FFF2-40B4-BE49-F238E27FC236}">
                <a16:creationId xmlns:a16="http://schemas.microsoft.com/office/drawing/2014/main" id="{F2FEB119-3640-314C-8B59-8000F5EA70FD}"/>
              </a:ext>
            </a:extLst>
          </p:cNvPr>
          <p:cNvSpPr>
            <a:spLocks noChangeShapeType="1"/>
          </p:cNvSpPr>
          <p:nvPr/>
        </p:nvSpPr>
        <p:spPr bwMode="auto">
          <a:xfrm>
            <a:off x="7714735" y="8130746"/>
            <a:ext cx="1984376" cy="177800"/>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13340" name="Line 27">
            <a:extLst>
              <a:ext uri="{FF2B5EF4-FFF2-40B4-BE49-F238E27FC236}">
                <a16:creationId xmlns:a16="http://schemas.microsoft.com/office/drawing/2014/main" id="{84FCEFB5-9795-75F6-9E79-58B81DAFFF0B}"/>
              </a:ext>
            </a:extLst>
          </p:cNvPr>
          <p:cNvSpPr>
            <a:spLocks noChangeShapeType="1"/>
          </p:cNvSpPr>
          <p:nvPr/>
        </p:nvSpPr>
        <p:spPr bwMode="auto">
          <a:xfrm flipH="1">
            <a:off x="6381235" y="8435547"/>
            <a:ext cx="727076" cy="720726"/>
          </a:xfrm>
          <a:prstGeom prst="line">
            <a:avLst/>
          </a:prstGeom>
          <a:noFill/>
          <a:ln w="57150" cap="sq">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CY" sz="7200"/>
          </a:p>
        </p:txBody>
      </p:sp>
      <p:sp>
        <p:nvSpPr>
          <p:cNvPr id="28" name="Text Box 4">
            <a:extLst>
              <a:ext uri="{FF2B5EF4-FFF2-40B4-BE49-F238E27FC236}">
                <a16:creationId xmlns:a16="http://schemas.microsoft.com/office/drawing/2014/main" id="{DDE6EED3-8309-37E8-2FDC-CC0948798427}"/>
              </a:ext>
            </a:extLst>
          </p:cNvPr>
          <p:cNvSpPr txBox="1">
            <a:spLocks noChangeArrowheads="1"/>
          </p:cNvSpPr>
          <p:nvPr/>
        </p:nvSpPr>
        <p:spPr bwMode="auto">
          <a:xfrm>
            <a:off x="13518638" y="2635175"/>
            <a:ext cx="9650240" cy="84456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spcBef>
                <a:spcPts val="8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0000"/>
                </a:solidFill>
                <a:latin typeface="Arial" panose="020B0604020202020204" pitchFamily="34" charset="0"/>
                <a:cs typeface="Arial" panose="020B0604020202020204" pitchFamily="34" charset="0"/>
              </a:defRPr>
            </a:lvl1pPr>
            <a:lvl2pPr marL="741363" indent="-284163">
              <a:spcBef>
                <a:spcPts val="7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800">
                <a:solidFill>
                  <a:srgbClr val="000000"/>
                </a:solidFill>
                <a:latin typeface="Arial" panose="020B0604020202020204" pitchFamily="34" charset="0"/>
                <a:cs typeface="Arial" panose="020B0604020202020204" pitchFamily="34" charset="0"/>
              </a:defRPr>
            </a:lvl2pPr>
            <a:lvl3pPr>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rgbClr val="000000"/>
                </a:solidFill>
                <a:latin typeface="Arial" panose="020B0604020202020204" pitchFamily="34" charset="0"/>
                <a:cs typeface="Arial" panose="020B0604020202020204" pitchFamily="34" charset="0"/>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cs typeface="Arial" panose="020B0604020202020204" pitchFamily="34" charset="0"/>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cs typeface="Arial" panose="020B0604020202020204" pitchFamily="34" charset="0"/>
              </a:defRPr>
            </a:lvl9pPr>
          </a:lstStyle>
          <a:p>
            <a:pPr marL="0" indent="0" eaLnBrk="1" hangingPunct="1"/>
            <a:r>
              <a:rPr lang="en-US" altLang="en-CY" sz="4800" b="1" dirty="0">
                <a:solidFill>
                  <a:srgbClr val="FF2D64"/>
                </a:solidFill>
                <a:latin typeface="Helvetica Neue"/>
              </a:rPr>
              <a:t>State Space</a:t>
            </a:r>
          </a:p>
          <a:p>
            <a:pPr marL="0" indent="0" eaLnBrk="1" hangingPunct="1"/>
            <a:endParaRPr lang="en-US" altLang="en-CY" sz="4800" dirty="0">
              <a:latin typeface="Helvetica Neue"/>
            </a:endParaRPr>
          </a:p>
          <a:p>
            <a:pPr marL="685800" indent="-685800" eaLnBrk="1" hangingPunct="1">
              <a:buFont typeface="Wingdings" panose="05000000000000000000" pitchFamily="2" charset="2"/>
              <a:buChar char="q"/>
            </a:pPr>
            <a:r>
              <a:rPr lang="en-US" altLang="en-CY" sz="4800" dirty="0">
                <a:solidFill>
                  <a:srgbClr val="0100C8"/>
                </a:solidFill>
                <a:latin typeface="Helvetica Neue"/>
              </a:rPr>
              <a:t>Generally, it is</a:t>
            </a:r>
            <a:r>
              <a:rPr lang="el-GR" altLang="en-CY" sz="4800" dirty="0">
                <a:solidFill>
                  <a:srgbClr val="0100C8"/>
                </a:solidFill>
                <a:latin typeface="Helvetica Neue"/>
              </a:rPr>
              <a:t> a graph</a:t>
            </a:r>
            <a:endParaRPr lang="en-US" altLang="en-CY" sz="4800" dirty="0">
              <a:solidFill>
                <a:srgbClr val="0100C8"/>
              </a:solidFill>
              <a:latin typeface="Helvetica Neue"/>
            </a:endParaRPr>
          </a:p>
          <a:p>
            <a:pPr marL="1085850" lvl="1" indent="-685800">
              <a:buFont typeface="Wingdings" panose="05000000000000000000" pitchFamily="2" charset="2"/>
              <a:buChar char="§"/>
            </a:pPr>
            <a:r>
              <a:rPr lang="en-US" altLang="en-CY" sz="4000" dirty="0">
                <a:solidFill>
                  <a:srgbClr val="0100C8"/>
                </a:solidFill>
                <a:latin typeface="Helvetica Neue"/>
              </a:rPr>
              <a:t>Multiple ways to reach a state</a:t>
            </a:r>
            <a:endParaRPr lang="el-GR" altLang="en-CY" sz="4800" dirty="0">
              <a:solidFill>
                <a:srgbClr val="0100C8"/>
              </a:solidFill>
              <a:latin typeface="Helvetica Neue"/>
            </a:endParaRPr>
          </a:p>
          <a:p>
            <a:pPr marL="685800" indent="-685800" eaLnBrk="1" hangingPunct="1">
              <a:buFont typeface="Wingdings" panose="05000000000000000000" pitchFamily="2" charset="2"/>
              <a:buChar char="q"/>
            </a:pPr>
            <a:r>
              <a:rPr lang="el-GR" altLang="en-CY" sz="4800" dirty="0">
                <a:solidFill>
                  <a:srgbClr val="0100C8"/>
                </a:solidFill>
                <a:latin typeface="Helvetica Neue"/>
              </a:rPr>
              <a:t>Nodes are </a:t>
            </a:r>
            <a:r>
              <a:rPr lang="en-US" altLang="en-CY" sz="4800" dirty="0">
                <a:solidFill>
                  <a:srgbClr val="0100C8"/>
                </a:solidFill>
                <a:latin typeface="Helvetica Neue"/>
              </a:rPr>
              <a:t>states</a:t>
            </a:r>
            <a:r>
              <a:rPr lang="el-GR" altLang="en-CY" sz="4800" dirty="0">
                <a:solidFill>
                  <a:srgbClr val="0100C8"/>
                </a:solidFill>
                <a:latin typeface="Helvetica Neue"/>
              </a:rPr>
              <a:t> of the problem</a:t>
            </a:r>
          </a:p>
          <a:p>
            <a:pPr marL="1143000" lvl="1" indent="-685800" eaLnBrk="1" hangingPunct="1">
              <a:buFont typeface="Wingdings" panose="05000000000000000000" pitchFamily="2" charset="2"/>
              <a:buChar char="§"/>
            </a:pPr>
            <a:r>
              <a:rPr lang="el-GR" altLang="en-CY" sz="4000" dirty="0">
                <a:solidFill>
                  <a:srgbClr val="0100C8"/>
                </a:solidFill>
                <a:latin typeface="Helvetica Neue"/>
              </a:rPr>
              <a:t>initial, intermediate and final s</a:t>
            </a:r>
            <a:r>
              <a:rPr lang="en-US" altLang="en-CY" sz="4000" dirty="0">
                <a:solidFill>
                  <a:srgbClr val="0100C8"/>
                </a:solidFill>
                <a:latin typeface="Helvetica Neue"/>
              </a:rPr>
              <a:t>tates</a:t>
            </a:r>
          </a:p>
          <a:p>
            <a:pPr marL="1143000" lvl="1" indent="-685800" eaLnBrk="1" hangingPunct="1">
              <a:buFont typeface="Wingdings" panose="05000000000000000000" pitchFamily="2" charset="2"/>
              <a:buChar char="§"/>
            </a:pPr>
            <a:r>
              <a:rPr lang="en-US" altLang="en-CY" sz="4000" dirty="0">
                <a:solidFill>
                  <a:srgbClr val="0100C8"/>
                </a:solidFill>
                <a:latin typeface="Helvetica Neue"/>
              </a:rPr>
              <a:t>for specific instances of the problem, the initial state is given and possibly the final state(s) – goal state(s)</a:t>
            </a:r>
            <a:endParaRPr lang="el-GR" altLang="en-CY" sz="4000" dirty="0">
              <a:solidFill>
                <a:srgbClr val="0100C8"/>
              </a:solidFill>
              <a:latin typeface="Helvetica Neue"/>
            </a:endParaRPr>
          </a:p>
          <a:p>
            <a:pPr marL="685800" indent="-685800" eaLnBrk="1" hangingPunct="1">
              <a:buFont typeface="Wingdings" panose="05000000000000000000" pitchFamily="2" charset="2"/>
              <a:buChar char="q"/>
            </a:pPr>
            <a:r>
              <a:rPr lang="el-GR" altLang="en-CY" sz="4800" dirty="0">
                <a:solidFill>
                  <a:srgbClr val="0100C8"/>
                </a:solidFill>
                <a:latin typeface="Helvetica Neue"/>
              </a:rPr>
              <a:t>The arcs represent actions</a:t>
            </a:r>
          </a:p>
        </p:txBody>
      </p:sp>
      <p:pic>
        <p:nvPicPr>
          <p:cNvPr id="29" name="Picture 28" descr="A picture containing text, gear&#10;&#10;Description automatically generated">
            <a:extLst>
              <a:ext uri="{FF2B5EF4-FFF2-40B4-BE49-F238E27FC236}">
                <a16:creationId xmlns:a16="http://schemas.microsoft.com/office/drawing/2014/main" id="{87A98AAD-397F-7F8A-0253-D6FA72D472A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6181" y="818144"/>
            <a:ext cx="3811300" cy="493913"/>
          </a:xfrm>
          <a:prstGeom prst="rect">
            <a:avLst/>
          </a:prstGeom>
          <a:noFill/>
          <a:ln>
            <a:noFill/>
          </a:ln>
        </p:spPr>
      </p:pic>
    </p:spTree>
    <p:extLst>
      <p:ext uri="{BB962C8B-B14F-4D97-AF65-F5344CB8AC3E}">
        <p14:creationId xmlns:p14="http://schemas.microsoft.com/office/powerpoint/2010/main" val="21009257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774174-8A48-C03D-897A-2338DF980BAB}"/>
              </a:ext>
            </a:extLst>
          </p:cNvPr>
          <p:cNvSpPr>
            <a:spLocks noGrp="1"/>
          </p:cNvSpPr>
          <p:nvPr>
            <p:ph type="body" sz="quarter" idx="22"/>
          </p:nvPr>
        </p:nvSpPr>
        <p:spPr>
          <a:xfrm>
            <a:off x="1287095" y="2772866"/>
            <a:ext cx="9957554" cy="8931753"/>
          </a:xfrm>
        </p:spPr>
        <p:txBody>
          <a:bodyPr/>
          <a:lstStyle/>
          <a:p>
            <a:r>
              <a:rPr lang="en-US" sz="4400" b="1" dirty="0"/>
              <a:t>Final States</a:t>
            </a:r>
          </a:p>
          <a:p>
            <a:pPr marL="342900" indent="-342900">
              <a:buFont typeface="Wingdings" panose="05000000000000000000" pitchFamily="2" charset="2"/>
              <a:buChar char="q"/>
            </a:pPr>
            <a:r>
              <a:rPr lang="en-US" sz="4400" dirty="0"/>
              <a:t>In many problems the final states cannot be specified in advance, or it is not appropriate to do so.</a:t>
            </a:r>
          </a:p>
          <a:p>
            <a:pPr marL="342900" indent="-342900">
              <a:buFont typeface="Wingdings" panose="05000000000000000000" pitchFamily="2" charset="2"/>
              <a:buChar char="q"/>
            </a:pPr>
            <a:r>
              <a:rPr lang="en-US" sz="4400" dirty="0"/>
              <a:t>The essence of the problem may be the </a:t>
            </a:r>
            <a:r>
              <a:rPr lang="en-US" sz="4400" dirty="0">
                <a:solidFill>
                  <a:srgbClr val="FF2D64"/>
                </a:solidFill>
              </a:rPr>
              <a:t>recognition</a:t>
            </a:r>
            <a:r>
              <a:rPr lang="en-US" sz="4400" dirty="0"/>
              <a:t> of the final state.</a:t>
            </a:r>
          </a:p>
          <a:p>
            <a:pPr marL="342900" indent="-342900">
              <a:buFont typeface="Wingdings" panose="05000000000000000000" pitchFamily="2" charset="2"/>
              <a:buChar char="q"/>
            </a:pPr>
            <a:r>
              <a:rPr lang="en-US" sz="4400" dirty="0"/>
              <a:t>If the final state can be fully defined in advance, the solution to the problem is to </a:t>
            </a:r>
            <a:r>
              <a:rPr lang="en-US" sz="4400" dirty="0">
                <a:solidFill>
                  <a:srgbClr val="FF2D64"/>
                </a:solidFill>
              </a:rPr>
              <a:t>assemble a “satisfactorily good” path </a:t>
            </a:r>
            <a:r>
              <a:rPr lang="en-US" sz="4400" dirty="0"/>
              <a:t>from the initial to the final state.</a:t>
            </a:r>
            <a:endParaRPr lang="en-CY" sz="4400" dirty="0"/>
          </a:p>
        </p:txBody>
      </p:sp>
      <p:sp>
        <p:nvSpPr>
          <p:cNvPr id="4" name="Text Placeholder 3">
            <a:extLst>
              <a:ext uri="{FF2B5EF4-FFF2-40B4-BE49-F238E27FC236}">
                <a16:creationId xmlns:a16="http://schemas.microsoft.com/office/drawing/2014/main" id="{EAF31A9A-5599-0AE0-AAC2-96731C7158C5}"/>
              </a:ext>
            </a:extLst>
          </p:cNvPr>
          <p:cNvSpPr>
            <a:spLocks noGrp="1"/>
          </p:cNvSpPr>
          <p:nvPr>
            <p:ph type="body" sz="quarter" idx="26"/>
          </p:nvPr>
        </p:nvSpPr>
        <p:spPr>
          <a:xfrm>
            <a:off x="11850130" y="2772866"/>
            <a:ext cx="11027455" cy="8931753"/>
          </a:xfrm>
        </p:spPr>
        <p:txBody>
          <a:bodyPr/>
          <a:lstStyle/>
          <a:p>
            <a:r>
              <a:rPr lang="en-US" sz="4400" b="1" dirty="0"/>
              <a:t>Objective</a:t>
            </a:r>
          </a:p>
          <a:p>
            <a:pPr marL="571500" indent="-571500">
              <a:buFont typeface="Wingdings" panose="05000000000000000000" pitchFamily="2" charset="2"/>
              <a:buChar char="q"/>
            </a:pPr>
            <a:r>
              <a:rPr lang="en-US" sz="4400" dirty="0"/>
              <a:t>To reach a (satisfactory) final state through a satisfactory route</a:t>
            </a:r>
          </a:p>
          <a:p>
            <a:pPr marL="571500" indent="-571500">
              <a:buFont typeface="Wingdings" panose="05000000000000000000" pitchFamily="2" charset="2"/>
              <a:buChar char="q"/>
            </a:pPr>
            <a:r>
              <a:rPr lang="en-US" sz="4400" dirty="0"/>
              <a:t>The solution is either the final state itself, the route itself, or both</a:t>
            </a:r>
            <a:endParaRPr lang="en-CY" sz="4400" dirty="0"/>
          </a:p>
        </p:txBody>
      </p:sp>
      <p:sp>
        <p:nvSpPr>
          <p:cNvPr id="6" name="Slide Number Placeholder 5">
            <a:extLst>
              <a:ext uri="{FF2B5EF4-FFF2-40B4-BE49-F238E27FC236}">
                <a16:creationId xmlns:a16="http://schemas.microsoft.com/office/drawing/2014/main" id="{564F7618-CD17-884B-F3D2-F189A959A3D8}"/>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19</a:t>
            </a:fld>
            <a:endParaRPr lang="bg-BG" dirty="0">
              <a:solidFill>
                <a:srgbClr val="000000"/>
              </a:solidFill>
            </a:endParaRPr>
          </a:p>
        </p:txBody>
      </p:sp>
    </p:spTree>
    <p:extLst>
      <p:ext uri="{BB962C8B-B14F-4D97-AF65-F5344CB8AC3E}">
        <p14:creationId xmlns:p14="http://schemas.microsoft.com/office/powerpoint/2010/main" val="34849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a:t>Problem Solving</a:t>
            </a:r>
          </a:p>
          <a:p>
            <a:r>
              <a:rPr lang="en-US" sz="9600" dirty="0"/>
              <a:t>through Search</a:t>
            </a:r>
          </a:p>
        </p:txBody>
      </p:sp>
    </p:spTree>
    <p:extLst>
      <p:ext uri="{BB962C8B-B14F-4D97-AF65-F5344CB8AC3E}">
        <p14:creationId xmlns:p14="http://schemas.microsoft.com/office/powerpoint/2010/main" val="79040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774174-8A48-C03D-897A-2338DF980BAB}"/>
              </a:ext>
            </a:extLst>
          </p:cNvPr>
          <p:cNvSpPr>
            <a:spLocks noGrp="1"/>
          </p:cNvSpPr>
          <p:nvPr>
            <p:ph type="body" sz="quarter" idx="22"/>
          </p:nvPr>
        </p:nvSpPr>
        <p:spPr>
          <a:xfrm>
            <a:off x="1287095" y="2772866"/>
            <a:ext cx="9957554" cy="8931753"/>
          </a:xfrm>
        </p:spPr>
        <p:txBody>
          <a:bodyPr/>
          <a:lstStyle/>
          <a:p>
            <a:r>
              <a:rPr lang="en-US" sz="4400" b="1" dirty="0"/>
              <a:t>Navigation/Search Method</a:t>
            </a:r>
          </a:p>
          <a:p>
            <a:pPr marL="342900" indent="-342900">
              <a:buFont typeface="Wingdings" panose="05000000000000000000" pitchFamily="2" charset="2"/>
              <a:buChar char="q"/>
            </a:pPr>
            <a:r>
              <a:rPr lang="en-US" sz="4000" dirty="0"/>
              <a:t>To start with the initial state is defined, as well as the final state(s) if known</a:t>
            </a:r>
          </a:p>
          <a:p>
            <a:pPr marL="342900" indent="-342900">
              <a:buFont typeface="Wingdings" panose="05000000000000000000" pitchFamily="2" charset="2"/>
              <a:buChar char="q"/>
            </a:pPr>
            <a:r>
              <a:rPr lang="en-US" sz="4000" dirty="0"/>
              <a:t>Which part of the state space is subsequently explicated depends on the </a:t>
            </a:r>
            <a:r>
              <a:rPr lang="en-US" sz="4000" dirty="0">
                <a:solidFill>
                  <a:srgbClr val="FF2D64"/>
                </a:solidFill>
              </a:rPr>
              <a:t>navigation method</a:t>
            </a:r>
            <a:r>
              <a:rPr lang="en-US" sz="4000" dirty="0"/>
              <a:t>, based on which </a:t>
            </a:r>
            <a:r>
              <a:rPr lang="en-US" sz="4000" dirty="0">
                <a:solidFill>
                  <a:srgbClr val="FF2D64"/>
                </a:solidFill>
              </a:rPr>
              <a:t>operators</a:t>
            </a:r>
            <a:r>
              <a:rPr lang="en-US" sz="4000" dirty="0"/>
              <a:t> are selected and applied to the </a:t>
            </a:r>
            <a:r>
              <a:rPr lang="en-US" sz="4000" dirty="0">
                <a:solidFill>
                  <a:srgbClr val="FF2D64"/>
                </a:solidFill>
              </a:rPr>
              <a:t>open</a:t>
            </a:r>
            <a:r>
              <a:rPr lang="en-US" sz="4000" dirty="0">
                <a:solidFill>
                  <a:srgbClr val="FF0000"/>
                </a:solidFill>
              </a:rPr>
              <a:t> </a:t>
            </a:r>
            <a:r>
              <a:rPr lang="en-US" sz="4000" dirty="0"/>
              <a:t>states</a:t>
            </a:r>
          </a:p>
          <a:p>
            <a:pPr marL="342900" indent="-342900">
              <a:buFont typeface="Wingdings" panose="05000000000000000000" pitchFamily="2" charset="2"/>
              <a:buChar char="q"/>
            </a:pPr>
            <a:r>
              <a:rPr lang="en-US" sz="4000" dirty="0"/>
              <a:t>The part of the state space explicated forms a </a:t>
            </a:r>
            <a:r>
              <a:rPr lang="en-US" sz="4000" dirty="0">
                <a:solidFill>
                  <a:srgbClr val="FF2D64"/>
                </a:solidFill>
              </a:rPr>
              <a:t>search tree </a:t>
            </a:r>
            <a:r>
              <a:rPr lang="en-US" sz="4000" dirty="0"/>
              <a:t>where each node has one parent as we only need to remember the </a:t>
            </a:r>
            <a:r>
              <a:rPr lang="en-US" sz="4000" dirty="0">
                <a:solidFill>
                  <a:srgbClr val="FF2D64"/>
                </a:solidFill>
              </a:rPr>
              <a:t>best way so far found </a:t>
            </a:r>
            <a:r>
              <a:rPr lang="en-US" sz="4000" dirty="0"/>
              <a:t>of reaching any state</a:t>
            </a:r>
          </a:p>
        </p:txBody>
      </p:sp>
      <p:sp>
        <p:nvSpPr>
          <p:cNvPr id="4" name="Text Placeholder 3">
            <a:extLst>
              <a:ext uri="{FF2B5EF4-FFF2-40B4-BE49-F238E27FC236}">
                <a16:creationId xmlns:a16="http://schemas.microsoft.com/office/drawing/2014/main" id="{EAF31A9A-5599-0AE0-AAC2-96731C7158C5}"/>
              </a:ext>
            </a:extLst>
          </p:cNvPr>
          <p:cNvSpPr>
            <a:spLocks noGrp="1"/>
          </p:cNvSpPr>
          <p:nvPr>
            <p:ph type="body" sz="quarter" idx="26"/>
          </p:nvPr>
        </p:nvSpPr>
        <p:spPr>
          <a:xfrm>
            <a:off x="11837774" y="2772865"/>
            <a:ext cx="11027455" cy="8931753"/>
          </a:xfrm>
        </p:spPr>
        <p:txBody>
          <a:bodyPr/>
          <a:lstStyle/>
          <a:p>
            <a:r>
              <a:rPr lang="en-US" sz="4400" b="1" dirty="0"/>
              <a:t>Operators</a:t>
            </a:r>
          </a:p>
          <a:p>
            <a:r>
              <a:rPr lang="en-US" sz="4400" dirty="0"/>
              <a:t>premise</a:t>
            </a:r>
            <a:r>
              <a:rPr lang="en-US" sz="4400" b="1" dirty="0"/>
              <a:t>             </a:t>
            </a:r>
            <a:r>
              <a:rPr lang="en-US" sz="4400" dirty="0"/>
              <a:t>action</a:t>
            </a:r>
          </a:p>
          <a:p>
            <a:pPr marL="571500" indent="-571500">
              <a:buFont typeface="Wingdings" panose="05000000000000000000" pitchFamily="2" charset="2"/>
              <a:buChar char="q"/>
            </a:pPr>
            <a:r>
              <a:rPr lang="en-US" sz="4000" dirty="0"/>
              <a:t>The </a:t>
            </a:r>
            <a:r>
              <a:rPr lang="en-US" sz="4000" dirty="0">
                <a:solidFill>
                  <a:srgbClr val="FF2D64"/>
                </a:solidFill>
              </a:rPr>
              <a:t>premise</a:t>
            </a:r>
            <a:r>
              <a:rPr lang="en-US" sz="4000" dirty="0"/>
              <a:t> specifies a condition that must be satisfied by a state as a prerequisite for applying the action to the state </a:t>
            </a:r>
          </a:p>
          <a:p>
            <a:pPr marL="571500" indent="-571500">
              <a:buFont typeface="Wingdings" panose="05000000000000000000" pitchFamily="2" charset="2"/>
              <a:buChar char="q"/>
            </a:pPr>
            <a:r>
              <a:rPr lang="en-US" sz="4000" dirty="0"/>
              <a:t>The application of the </a:t>
            </a:r>
            <a:r>
              <a:rPr lang="en-US" sz="4000" dirty="0">
                <a:solidFill>
                  <a:srgbClr val="FF2D64"/>
                </a:solidFill>
              </a:rPr>
              <a:t>action</a:t>
            </a:r>
            <a:r>
              <a:rPr lang="en-US" sz="4000" dirty="0"/>
              <a:t> to the state leads to a new (successor) state</a:t>
            </a:r>
          </a:p>
          <a:p>
            <a:pPr marL="571500" indent="-571500">
              <a:buFont typeface="Wingdings" panose="05000000000000000000" pitchFamily="2" charset="2"/>
              <a:buChar char="q"/>
            </a:pPr>
            <a:r>
              <a:rPr lang="en-US" sz="4000" dirty="0"/>
              <a:t>Actions are </a:t>
            </a:r>
            <a:r>
              <a:rPr lang="en-US" sz="4000" dirty="0">
                <a:solidFill>
                  <a:srgbClr val="FF2D64"/>
                </a:solidFill>
              </a:rPr>
              <a:t>summative</a:t>
            </a:r>
            <a:r>
              <a:rPr lang="en-US" sz="4000" dirty="0"/>
              <a:t> (they only add elements to obtain new states) or are </a:t>
            </a:r>
            <a:r>
              <a:rPr lang="en-US" sz="4000" dirty="0">
                <a:solidFill>
                  <a:srgbClr val="FF2D64"/>
                </a:solidFill>
              </a:rPr>
              <a:t>mutative</a:t>
            </a:r>
            <a:r>
              <a:rPr lang="en-US" sz="4000" dirty="0"/>
              <a:t> (they could add and/or remove elements to obtain new states)  </a:t>
            </a:r>
            <a:endParaRPr lang="en-CY" sz="4000" dirty="0"/>
          </a:p>
        </p:txBody>
      </p:sp>
      <p:sp>
        <p:nvSpPr>
          <p:cNvPr id="6" name="Slide Number Placeholder 5">
            <a:extLst>
              <a:ext uri="{FF2B5EF4-FFF2-40B4-BE49-F238E27FC236}">
                <a16:creationId xmlns:a16="http://schemas.microsoft.com/office/drawing/2014/main" id="{564F7618-CD17-884B-F3D2-F189A959A3D8}"/>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20</a:t>
            </a:fld>
            <a:endParaRPr lang="bg-BG" dirty="0">
              <a:solidFill>
                <a:srgbClr val="000000"/>
              </a:solidFill>
            </a:endParaRPr>
          </a:p>
        </p:txBody>
      </p:sp>
      <p:cxnSp>
        <p:nvCxnSpPr>
          <p:cNvPr id="5" name="Straight Arrow Connector 4">
            <a:extLst>
              <a:ext uri="{FF2B5EF4-FFF2-40B4-BE49-F238E27FC236}">
                <a16:creationId xmlns:a16="http://schemas.microsoft.com/office/drawing/2014/main" id="{F93DAD0B-FFFA-BB0B-24D2-4B97167ED597}"/>
              </a:ext>
            </a:extLst>
          </p:cNvPr>
          <p:cNvCxnSpPr/>
          <p:nvPr/>
        </p:nvCxnSpPr>
        <p:spPr>
          <a:xfrm>
            <a:off x="14407978" y="4127157"/>
            <a:ext cx="1285103" cy="0"/>
          </a:xfrm>
          <a:prstGeom prst="straightConnector1">
            <a:avLst/>
          </a:prstGeom>
          <a:ln w="76200">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567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1000"/>
                                        <p:tgtEl>
                                          <p:spTgt spid="5"/>
                                        </p:tgtEl>
                                      </p:cBhvr>
                                    </p:animEffect>
                                    <p:anim calcmode="lin" valueType="num">
                                      <p:cBhvr>
                                        <p:cTn id="41" dur="1000" fill="hold"/>
                                        <p:tgtEl>
                                          <p:spTgt spid="5"/>
                                        </p:tgtEl>
                                        <p:attrNameLst>
                                          <p:attrName>ppt_x</p:attrName>
                                        </p:attrNameLst>
                                      </p:cBhvr>
                                      <p:tavLst>
                                        <p:tav tm="0">
                                          <p:val>
                                            <p:strVal val="#ppt_x"/>
                                          </p:val>
                                        </p:tav>
                                        <p:tav tm="100000">
                                          <p:val>
                                            <p:strVal val="#ppt_x"/>
                                          </p:val>
                                        </p:tav>
                                      </p:tavLst>
                                    </p:anim>
                                    <p:anim calcmode="lin" valueType="num">
                                      <p:cBhvr>
                                        <p:cTn id="4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774174-8A48-C03D-897A-2338DF980BAB}"/>
              </a:ext>
            </a:extLst>
          </p:cNvPr>
          <p:cNvSpPr>
            <a:spLocks noGrp="1"/>
          </p:cNvSpPr>
          <p:nvPr>
            <p:ph type="body" sz="quarter" idx="22"/>
          </p:nvPr>
        </p:nvSpPr>
        <p:spPr>
          <a:xfrm>
            <a:off x="1287095" y="2772866"/>
            <a:ext cx="9957554" cy="8931753"/>
          </a:xfrm>
        </p:spPr>
        <p:txBody>
          <a:bodyPr/>
          <a:lstStyle/>
          <a:p>
            <a:r>
              <a:rPr lang="en-US" sz="4400" b="1" dirty="0"/>
              <a:t>Combinatorial Explosion</a:t>
            </a:r>
          </a:p>
          <a:p>
            <a:pPr marL="342900" indent="-342900">
              <a:buFont typeface="Wingdings" panose="05000000000000000000" pitchFamily="2" charset="2"/>
              <a:buChar char="q"/>
            </a:pPr>
            <a:r>
              <a:rPr lang="en-US" sz="4000" dirty="0"/>
              <a:t>The search tree grows explosively with increasing depth</a:t>
            </a:r>
          </a:p>
          <a:p>
            <a:pPr marL="342900" indent="-342900">
              <a:buFont typeface="Wingdings" panose="05000000000000000000" pitchFamily="2" charset="2"/>
              <a:buChar char="q"/>
            </a:pPr>
            <a:r>
              <a:rPr lang="en-US" sz="4000" dirty="0"/>
              <a:t> A </a:t>
            </a:r>
            <a:r>
              <a:rPr lang="en-US" sz="4000" dirty="0">
                <a:solidFill>
                  <a:srgbClr val="FF2D64"/>
                </a:solidFill>
              </a:rPr>
              <a:t>branching factor of </a:t>
            </a:r>
            <a:r>
              <a:rPr lang="en-US" sz="4000" b="1" dirty="0">
                <a:solidFill>
                  <a:srgbClr val="FF2D64"/>
                </a:solidFill>
              </a:rPr>
              <a:t>b</a:t>
            </a:r>
            <a:r>
              <a:rPr lang="en-US" sz="4000" dirty="0"/>
              <a:t> (average number of successors per search node) would give a search tree with </a:t>
            </a:r>
            <a:r>
              <a:rPr lang="en-US" sz="4000" b="1" dirty="0">
                <a:solidFill>
                  <a:srgbClr val="FF2D64"/>
                </a:solidFill>
                <a:effectLst/>
                <a:ea typeface="Calibri" panose="020F0502020204030204" pitchFamily="34" charset="0"/>
                <a:cs typeface="Times New Roman" panose="02020603050405020304" pitchFamily="18" charset="0"/>
              </a:rPr>
              <a:t>b</a:t>
            </a:r>
            <a:r>
              <a:rPr lang="en-US" sz="4000" b="1" baseline="30000" dirty="0">
                <a:solidFill>
                  <a:srgbClr val="FF2D64"/>
                </a:solidFill>
                <a:effectLst/>
                <a:ea typeface="Calibri" panose="020F0502020204030204" pitchFamily="34" charset="0"/>
                <a:cs typeface="Times New Roman" panose="02020603050405020304" pitchFamily="18" charset="0"/>
              </a:rPr>
              <a:t>n</a:t>
            </a:r>
            <a:r>
              <a:rPr lang="en-US" sz="4000" dirty="0"/>
              <a:t> leaf nodes, when the search goes to </a:t>
            </a:r>
            <a:r>
              <a:rPr lang="en-US" sz="4000" dirty="0">
                <a:solidFill>
                  <a:srgbClr val="FF2D64"/>
                </a:solidFill>
              </a:rPr>
              <a:t>depth </a:t>
            </a:r>
            <a:r>
              <a:rPr lang="en-US" sz="4000" b="1" dirty="0">
                <a:solidFill>
                  <a:srgbClr val="FF2D64"/>
                </a:solidFill>
              </a:rPr>
              <a:t>n</a:t>
            </a:r>
          </a:p>
          <a:p>
            <a:pPr marL="342900" indent="-342900">
              <a:buFont typeface="Wingdings" panose="05000000000000000000" pitchFamily="2" charset="2"/>
              <a:buChar char="q"/>
            </a:pPr>
            <a:r>
              <a:rPr lang="en-US" sz="4000" dirty="0"/>
              <a:t>In chess: </a:t>
            </a:r>
          </a:p>
          <a:p>
            <a:pPr marL="571500" indent="-571500">
              <a:buFont typeface="Wingdings" panose="05000000000000000000" pitchFamily="2" charset="2"/>
              <a:buChar char="§"/>
            </a:pPr>
            <a:r>
              <a:rPr lang="en-US" sz="3200" dirty="0"/>
              <a:t>b averages around 30</a:t>
            </a:r>
          </a:p>
          <a:p>
            <a:pPr marL="571500" indent="-571500">
              <a:buFont typeface="Wingdings" panose="05000000000000000000" pitchFamily="2" charset="2"/>
              <a:buChar char="§"/>
            </a:pPr>
            <a:r>
              <a:rPr lang="en-US" sz="3200" dirty="0"/>
              <a:t>for a complete game, n will be around 100 </a:t>
            </a:r>
          </a:p>
          <a:p>
            <a:pPr marL="571500" indent="-571500">
              <a:buFont typeface="Wingdings" panose="05000000000000000000" pitchFamily="2" charset="2"/>
              <a:buChar char="§"/>
            </a:pPr>
            <a:r>
              <a:rPr lang="en-US" sz="3200" dirty="0"/>
              <a:t>Thus, exploring the whole tree will produce</a:t>
            </a:r>
            <a:r>
              <a:rPr lang="en-US" sz="1800" kern="1200" dirty="0">
                <a:solidFill>
                  <a:srgbClr val="0000B0"/>
                </a:solidFill>
                <a:effectLst/>
                <a:latin typeface="Helvetica Neue"/>
                <a:ea typeface="Calibri" panose="020F0502020204030204" pitchFamily="34" charset="0"/>
                <a:cs typeface="Times New Roman" panose="02020603050405020304" pitchFamily="18" charset="0"/>
              </a:rPr>
              <a:t> </a:t>
            </a:r>
            <a:r>
              <a:rPr lang="en-US" sz="3200" kern="1200" dirty="0">
                <a:solidFill>
                  <a:srgbClr val="0000B0"/>
                </a:solidFill>
                <a:effectLst/>
                <a:latin typeface="Helvetica Neue"/>
                <a:ea typeface="Calibri" panose="020F0502020204030204" pitchFamily="34" charset="0"/>
                <a:cs typeface="Times New Roman" panose="02020603050405020304" pitchFamily="18" charset="0"/>
              </a:rPr>
              <a:t>30</a:t>
            </a:r>
            <a:r>
              <a:rPr lang="en-US" sz="3200" kern="1200" baseline="30000" dirty="0">
                <a:solidFill>
                  <a:srgbClr val="0000B0"/>
                </a:solidFill>
                <a:effectLst/>
                <a:latin typeface="Helvetica Neue"/>
                <a:ea typeface="Calibri" panose="020F0502020204030204" pitchFamily="34" charset="0"/>
                <a:cs typeface="Times New Roman" panose="02020603050405020304" pitchFamily="18" charset="0"/>
              </a:rPr>
              <a:t>100 </a:t>
            </a:r>
            <a:r>
              <a:rPr lang="en-US" sz="3200" kern="1200" dirty="0">
                <a:solidFill>
                  <a:srgbClr val="0000B0"/>
                </a:solidFill>
                <a:effectLst/>
                <a:latin typeface="Helvetica Neue"/>
                <a:ea typeface="Calibri" panose="020F0502020204030204" pitchFamily="34" charset="0"/>
                <a:cs typeface="Times New Roman" panose="02020603050405020304" pitchFamily="18" charset="0"/>
              </a:rPr>
              <a:t>or around </a:t>
            </a:r>
            <a:r>
              <a:rPr lang="en-US" sz="3200" b="1" kern="1200" dirty="0">
                <a:solidFill>
                  <a:srgbClr val="0000B0"/>
                </a:solidFill>
                <a:effectLst/>
                <a:latin typeface="Helvetica Neue"/>
                <a:ea typeface="Calibri" panose="020F0502020204030204" pitchFamily="34" charset="0"/>
                <a:cs typeface="Times New Roman" panose="02020603050405020304" pitchFamily="18" charset="0"/>
              </a:rPr>
              <a:t>10</a:t>
            </a:r>
            <a:r>
              <a:rPr lang="en-US" sz="3200" b="1" kern="1200" baseline="30000" dirty="0">
                <a:solidFill>
                  <a:srgbClr val="0000B0"/>
                </a:solidFill>
                <a:effectLst/>
                <a:latin typeface="Helvetica Neue"/>
                <a:ea typeface="Calibri" panose="020F0502020204030204" pitchFamily="34" charset="0"/>
                <a:cs typeface="Times New Roman" panose="02020603050405020304" pitchFamily="18" charset="0"/>
              </a:rPr>
              <a:t>145</a:t>
            </a:r>
            <a:r>
              <a:rPr lang="en-US" sz="3200" kern="1200" baseline="30000" dirty="0">
                <a:solidFill>
                  <a:srgbClr val="0000B0"/>
                </a:solidFill>
                <a:effectLst/>
                <a:latin typeface="Helvetica Neue"/>
                <a:ea typeface="Calibri" panose="020F0502020204030204" pitchFamily="34" charset="0"/>
                <a:cs typeface="Times New Roman" panose="02020603050405020304" pitchFamily="18" charset="0"/>
              </a:rPr>
              <a:t> </a:t>
            </a:r>
            <a:r>
              <a:rPr lang="en-US" sz="3200" kern="1200" dirty="0">
                <a:solidFill>
                  <a:srgbClr val="0000B0"/>
                </a:solidFill>
                <a:effectLst/>
                <a:latin typeface="Helvetica Neue"/>
                <a:ea typeface="Calibri" panose="020F0502020204030204" pitchFamily="34" charset="0"/>
                <a:cs typeface="Times New Roman" panose="02020603050405020304" pitchFamily="18" charset="0"/>
              </a:rPr>
              <a:t>nodes, which is considerably more than the number of atoms in the universe</a:t>
            </a:r>
            <a:endParaRPr lang="en-CY" sz="32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571500">
              <a:buFont typeface="Wingdings" panose="05000000000000000000" pitchFamily="2" charset="2"/>
              <a:buChar char="§"/>
            </a:pPr>
            <a:endParaRPr lang="en-CY" sz="3200" dirty="0">
              <a:effectLst/>
              <a:ea typeface="Calibri" panose="020F0502020204030204" pitchFamily="34" charset="0"/>
              <a:cs typeface="Times New Roman" panose="02020603050405020304" pitchFamily="18" charset="0"/>
            </a:endParaRPr>
          </a:p>
          <a:p>
            <a:pPr marL="571500" indent="-571500">
              <a:buFont typeface="Wingdings" panose="05000000000000000000" pitchFamily="2" charset="2"/>
              <a:buChar char="§"/>
            </a:pPr>
            <a:endParaRPr lang="en-US" sz="3200" dirty="0"/>
          </a:p>
          <a:p>
            <a:pPr marL="571500" indent="-571500">
              <a:buFont typeface="Wingdings" panose="05000000000000000000" pitchFamily="2" charset="2"/>
              <a:buChar char="§"/>
            </a:pPr>
            <a:endParaRPr lang="en-US" sz="4000" dirty="0"/>
          </a:p>
        </p:txBody>
      </p:sp>
      <p:sp>
        <p:nvSpPr>
          <p:cNvPr id="4" name="Text Placeholder 3">
            <a:extLst>
              <a:ext uri="{FF2B5EF4-FFF2-40B4-BE49-F238E27FC236}">
                <a16:creationId xmlns:a16="http://schemas.microsoft.com/office/drawing/2014/main" id="{EAF31A9A-5599-0AE0-AAC2-96731C7158C5}"/>
              </a:ext>
            </a:extLst>
          </p:cNvPr>
          <p:cNvSpPr>
            <a:spLocks noGrp="1"/>
          </p:cNvSpPr>
          <p:nvPr>
            <p:ph type="body" sz="quarter" idx="26"/>
          </p:nvPr>
        </p:nvSpPr>
        <p:spPr>
          <a:xfrm>
            <a:off x="11837774" y="2772865"/>
            <a:ext cx="11027455" cy="8931753"/>
          </a:xfrm>
        </p:spPr>
        <p:txBody>
          <a:bodyPr/>
          <a:lstStyle/>
          <a:p>
            <a:endParaRPr lang="en-US" sz="3200" dirty="0"/>
          </a:p>
          <a:p>
            <a:pPr algn="ctr"/>
            <a:r>
              <a:rPr lang="en-US" sz="3200" dirty="0"/>
              <a:t>uniform branching factor b = 2; n = 4</a:t>
            </a:r>
          </a:p>
          <a:p>
            <a:endParaRPr lang="en-CY" sz="4000" dirty="0"/>
          </a:p>
        </p:txBody>
      </p:sp>
      <p:sp>
        <p:nvSpPr>
          <p:cNvPr id="6" name="Slide Number Placeholder 5">
            <a:extLst>
              <a:ext uri="{FF2B5EF4-FFF2-40B4-BE49-F238E27FC236}">
                <a16:creationId xmlns:a16="http://schemas.microsoft.com/office/drawing/2014/main" id="{564F7618-CD17-884B-F3D2-F189A959A3D8}"/>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21</a:t>
            </a:fld>
            <a:endParaRPr lang="bg-BG" dirty="0">
              <a:solidFill>
                <a:srgbClr val="000000"/>
              </a:solidFill>
            </a:endParaRPr>
          </a:p>
        </p:txBody>
      </p:sp>
      <p:pic>
        <p:nvPicPr>
          <p:cNvPr id="7" name="Picture 6" descr="Diagram&#10;&#10;Description automatically generated">
            <a:extLst>
              <a:ext uri="{FF2B5EF4-FFF2-40B4-BE49-F238E27FC236}">
                <a16:creationId xmlns:a16="http://schemas.microsoft.com/office/drawing/2014/main" id="{636CA2E7-E0DB-1A4F-FB98-A66A88253D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4458" y="4324864"/>
            <a:ext cx="9787196" cy="5375190"/>
          </a:xfrm>
          <a:prstGeom prst="rect">
            <a:avLst/>
          </a:prstGeom>
        </p:spPr>
      </p:pic>
    </p:spTree>
    <p:extLst>
      <p:ext uri="{BB962C8B-B14F-4D97-AF65-F5344CB8AC3E}">
        <p14:creationId xmlns:p14="http://schemas.microsoft.com/office/powerpoint/2010/main" val="30936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774174-8A48-C03D-897A-2338DF980BAB}"/>
              </a:ext>
            </a:extLst>
          </p:cNvPr>
          <p:cNvSpPr>
            <a:spLocks noGrp="1"/>
          </p:cNvSpPr>
          <p:nvPr>
            <p:ph type="body" sz="quarter" idx="22"/>
          </p:nvPr>
        </p:nvSpPr>
        <p:spPr>
          <a:xfrm>
            <a:off x="1287094" y="2772866"/>
            <a:ext cx="19682321" cy="8931753"/>
          </a:xfrm>
        </p:spPr>
        <p:txBody>
          <a:bodyPr/>
          <a:lstStyle/>
          <a:p>
            <a:r>
              <a:rPr lang="en-US" sz="4400" b="1" dirty="0"/>
              <a:t>Admissible Search Method</a:t>
            </a:r>
          </a:p>
          <a:p>
            <a:pPr marL="342900" indent="-342900">
              <a:buFont typeface="Wingdings" panose="05000000000000000000" pitchFamily="2" charset="2"/>
              <a:buChar char="q"/>
            </a:pPr>
            <a:r>
              <a:rPr lang="en-US" sz="4000" dirty="0"/>
              <a:t>Guaranteed to find the best solution, if one exists</a:t>
            </a:r>
          </a:p>
          <a:p>
            <a:pPr marL="342900" indent="-342900">
              <a:buFont typeface="Wingdings" panose="05000000000000000000" pitchFamily="2" charset="2"/>
              <a:buChar char="q"/>
            </a:pPr>
            <a:r>
              <a:rPr lang="en-US" sz="4000" dirty="0"/>
              <a:t>Theoretical property of the method</a:t>
            </a:r>
          </a:p>
          <a:p>
            <a:pPr marL="342900" indent="-342900">
              <a:buFont typeface="Wingdings" panose="05000000000000000000" pitchFamily="2" charset="2"/>
              <a:buChar char="q"/>
            </a:pPr>
            <a:endParaRPr lang="en-US" sz="4000" dirty="0"/>
          </a:p>
          <a:p>
            <a:r>
              <a:rPr lang="en-US" sz="4000" b="1" dirty="0"/>
              <a:t>Efficiency of Search Method</a:t>
            </a:r>
          </a:p>
          <a:p>
            <a:pPr marL="571500" indent="-571500">
              <a:buFont typeface="Wingdings" panose="05000000000000000000" pitchFamily="2" charset="2"/>
              <a:buChar char="q"/>
            </a:pPr>
            <a:r>
              <a:rPr lang="en-US" sz="4000" dirty="0"/>
              <a:t>How much effort is expended in finding a solution</a:t>
            </a:r>
          </a:p>
          <a:p>
            <a:pPr marL="571500" indent="-571500">
              <a:buFont typeface="Wingdings" panose="05000000000000000000" pitchFamily="2" charset="2"/>
              <a:buChar char="q"/>
            </a:pPr>
            <a:r>
              <a:rPr lang="en-US" sz="4000" dirty="0"/>
              <a:t>Efficiency = (number of nodes on solution path)/(number of nodes visited)</a:t>
            </a:r>
          </a:p>
          <a:p>
            <a:pPr marL="571500" indent="-571500">
              <a:buFont typeface="Wingdings" panose="05000000000000000000" pitchFamily="2" charset="2"/>
              <a:buChar char="q"/>
            </a:pPr>
            <a:r>
              <a:rPr lang="en-US" sz="4000" dirty="0"/>
              <a:t>Empirically measured for every instance of the search method performed </a:t>
            </a:r>
          </a:p>
          <a:p>
            <a:pPr marL="571500" indent="-571500">
              <a:buFont typeface="Wingdings" panose="05000000000000000000" pitchFamily="2" charset="2"/>
              <a:buChar char="§"/>
            </a:pPr>
            <a:r>
              <a:rPr lang="en-US" sz="3200" dirty="0"/>
              <a:t>Get the average over a representative set of trials of the given problem</a:t>
            </a:r>
            <a:endParaRPr lang="en-US" sz="13800" dirty="0"/>
          </a:p>
          <a:p>
            <a:pPr marL="571500" indent="-571500">
              <a:buFont typeface="Wingdings" panose="05000000000000000000" pitchFamily="2" charset="2"/>
              <a:buChar char="q"/>
            </a:pPr>
            <a:r>
              <a:rPr lang="en-US" sz="4000" dirty="0"/>
              <a:t>An optimal search method would visit only the nodes which turn out to be on the solution path, yielding an efficiency of 1.0</a:t>
            </a:r>
          </a:p>
        </p:txBody>
      </p:sp>
      <p:sp>
        <p:nvSpPr>
          <p:cNvPr id="6" name="Slide Number Placeholder 5">
            <a:extLst>
              <a:ext uri="{FF2B5EF4-FFF2-40B4-BE49-F238E27FC236}">
                <a16:creationId xmlns:a16="http://schemas.microsoft.com/office/drawing/2014/main" id="{564F7618-CD17-884B-F3D2-F189A959A3D8}"/>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22</a:t>
            </a:fld>
            <a:endParaRPr lang="bg-BG" dirty="0">
              <a:solidFill>
                <a:srgbClr val="000000"/>
              </a:solidFill>
            </a:endParaRPr>
          </a:p>
        </p:txBody>
      </p:sp>
    </p:spTree>
    <p:extLst>
      <p:ext uri="{BB962C8B-B14F-4D97-AF65-F5344CB8AC3E}">
        <p14:creationId xmlns:p14="http://schemas.microsoft.com/office/powerpoint/2010/main" val="664614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23</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96755" y="2954179"/>
            <a:ext cx="21590490" cy="892079"/>
          </a:xfrm>
        </p:spPr>
        <p:txBody>
          <a:bodyPr>
            <a:noAutofit/>
          </a:bodyPr>
          <a:lstStyle/>
          <a:p>
            <a:pPr algn="ctr"/>
            <a:r>
              <a:rPr lang="en-US" sz="6000" dirty="0"/>
              <a:t>Heuristics, efficiency and computational overhead</a:t>
            </a:r>
            <a:endParaRPr lang="en-CY" sz="6000" dirty="0"/>
          </a:p>
        </p:txBody>
      </p:sp>
      <p:sp>
        <p:nvSpPr>
          <p:cNvPr id="2" name="Cloud 1">
            <a:extLst>
              <a:ext uri="{FF2B5EF4-FFF2-40B4-BE49-F238E27FC236}">
                <a16:creationId xmlns:a16="http://schemas.microsoft.com/office/drawing/2014/main" id="{538A7927-F2CC-234D-8EE1-0978371BDE52}"/>
              </a:ext>
            </a:extLst>
          </p:cNvPr>
          <p:cNvSpPr/>
          <p:nvPr/>
        </p:nvSpPr>
        <p:spPr>
          <a:xfrm>
            <a:off x="1841156" y="4263078"/>
            <a:ext cx="7179276" cy="5387546"/>
          </a:xfrm>
          <a:prstGeom prst="cloud">
            <a:avLst/>
          </a:prstGeom>
          <a:solidFill>
            <a:schemeClr val="bg2"/>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9" name="Cloud 8">
            <a:extLst>
              <a:ext uri="{FF2B5EF4-FFF2-40B4-BE49-F238E27FC236}">
                <a16:creationId xmlns:a16="http://schemas.microsoft.com/office/drawing/2014/main" id="{E11BD905-75EC-7D41-5FE6-130E2F325FAB}"/>
              </a:ext>
            </a:extLst>
          </p:cNvPr>
          <p:cNvSpPr/>
          <p:nvPr/>
        </p:nvSpPr>
        <p:spPr>
          <a:xfrm>
            <a:off x="13065210" y="4304265"/>
            <a:ext cx="7179276" cy="5387546"/>
          </a:xfrm>
          <a:prstGeom prst="cloud">
            <a:avLst/>
          </a:prstGeom>
          <a:solidFill>
            <a:schemeClr val="bg2"/>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 name="Isosceles Triangle 2">
            <a:extLst>
              <a:ext uri="{FF2B5EF4-FFF2-40B4-BE49-F238E27FC236}">
                <a16:creationId xmlns:a16="http://schemas.microsoft.com/office/drawing/2014/main" id="{AFE1C6FE-601B-084B-78D3-048F5EDB9F6E}"/>
              </a:ext>
            </a:extLst>
          </p:cNvPr>
          <p:cNvSpPr/>
          <p:nvPr/>
        </p:nvSpPr>
        <p:spPr>
          <a:xfrm>
            <a:off x="14284410" y="5110507"/>
            <a:ext cx="4275438" cy="275555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 name="Rectangle 4">
            <a:extLst>
              <a:ext uri="{FF2B5EF4-FFF2-40B4-BE49-F238E27FC236}">
                <a16:creationId xmlns:a16="http://schemas.microsoft.com/office/drawing/2014/main" id="{8B612E4E-46CC-9A2C-0E01-9888CC1E3188}"/>
              </a:ext>
            </a:extLst>
          </p:cNvPr>
          <p:cNvSpPr/>
          <p:nvPr/>
        </p:nvSpPr>
        <p:spPr>
          <a:xfrm>
            <a:off x="4893276" y="5745889"/>
            <a:ext cx="247135" cy="2409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2" name="TextBox 11">
            <a:extLst>
              <a:ext uri="{FF2B5EF4-FFF2-40B4-BE49-F238E27FC236}">
                <a16:creationId xmlns:a16="http://schemas.microsoft.com/office/drawing/2014/main" id="{BC154E46-07A8-FFA9-9618-A8270CA5C1C2}"/>
              </a:ext>
            </a:extLst>
          </p:cNvPr>
          <p:cNvSpPr txBox="1"/>
          <p:nvPr/>
        </p:nvSpPr>
        <p:spPr>
          <a:xfrm>
            <a:off x="1396755" y="9979273"/>
            <a:ext cx="7661190" cy="2308324"/>
          </a:xfrm>
          <a:prstGeom prst="rect">
            <a:avLst/>
          </a:prstGeom>
          <a:noFill/>
        </p:spPr>
        <p:txBody>
          <a:bodyPr wrap="square" rtlCol="0">
            <a:spAutoFit/>
          </a:bodyPr>
          <a:lstStyle/>
          <a:p>
            <a:pPr algn="ctr"/>
            <a:r>
              <a:rPr lang="en-US" dirty="0">
                <a:solidFill>
                  <a:srgbClr val="0100C8"/>
                </a:solidFill>
              </a:rPr>
              <a:t>top efficiency; search tree is the solution path</a:t>
            </a:r>
          </a:p>
          <a:p>
            <a:pPr algn="ctr"/>
            <a:r>
              <a:rPr lang="en-US" dirty="0">
                <a:solidFill>
                  <a:srgbClr val="0100C8"/>
                </a:solidFill>
              </a:rPr>
              <a:t>(low memory demand and low time in expanding nodes visited)</a:t>
            </a:r>
            <a:endParaRPr lang="en-CY" dirty="0">
              <a:solidFill>
                <a:srgbClr val="0100C8"/>
              </a:solidFill>
            </a:endParaRPr>
          </a:p>
        </p:txBody>
      </p:sp>
      <p:sp>
        <p:nvSpPr>
          <p:cNvPr id="13" name="TextBox 12">
            <a:extLst>
              <a:ext uri="{FF2B5EF4-FFF2-40B4-BE49-F238E27FC236}">
                <a16:creationId xmlns:a16="http://schemas.microsoft.com/office/drawing/2014/main" id="{FD46A7F3-4DFF-2296-DDCE-72F5C10C0D42}"/>
              </a:ext>
            </a:extLst>
          </p:cNvPr>
          <p:cNvSpPr txBox="1"/>
          <p:nvPr/>
        </p:nvSpPr>
        <p:spPr>
          <a:xfrm>
            <a:off x="13065210" y="10149818"/>
            <a:ext cx="7661190" cy="2308324"/>
          </a:xfrm>
          <a:prstGeom prst="rect">
            <a:avLst/>
          </a:prstGeom>
          <a:noFill/>
        </p:spPr>
        <p:txBody>
          <a:bodyPr wrap="square" rtlCol="0">
            <a:spAutoFit/>
          </a:bodyPr>
          <a:lstStyle/>
          <a:p>
            <a:pPr algn="ctr"/>
            <a:r>
              <a:rPr lang="en-US" dirty="0">
                <a:solidFill>
                  <a:srgbClr val="0100C8"/>
                </a:solidFill>
              </a:rPr>
              <a:t>low efficiency; search tree explicates a large part of the state space</a:t>
            </a:r>
          </a:p>
          <a:p>
            <a:pPr algn="ctr"/>
            <a:r>
              <a:rPr lang="en-US" dirty="0">
                <a:solidFill>
                  <a:srgbClr val="0100C8"/>
                </a:solidFill>
              </a:rPr>
              <a:t>(high memory demand and high time in expanding nodes visited)</a:t>
            </a:r>
            <a:endParaRPr lang="en-CY" dirty="0">
              <a:solidFill>
                <a:srgbClr val="0100C8"/>
              </a:solidFill>
            </a:endParaRPr>
          </a:p>
        </p:txBody>
      </p:sp>
    </p:spTree>
    <p:extLst>
      <p:ext uri="{BB962C8B-B14F-4D97-AF65-F5344CB8AC3E}">
        <p14:creationId xmlns:p14="http://schemas.microsoft.com/office/powerpoint/2010/main" val="101803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2"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24</a:t>
            </a:fld>
            <a:endParaRPr lang="bg-BG">
              <a:solidFill>
                <a:srgbClr val="000000"/>
              </a:solidFill>
            </a:endParaRPr>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87095" y="7807157"/>
            <a:ext cx="21461694" cy="2862322"/>
          </a:xfrm>
        </p:spPr>
        <p:txBody>
          <a:bodyPr/>
          <a:lstStyle/>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97160" y="2582563"/>
            <a:ext cx="21562099" cy="1260389"/>
          </a:xfrm>
        </p:spPr>
        <p:txBody>
          <a:bodyPr>
            <a:noAutofit/>
          </a:bodyPr>
          <a:lstStyle/>
          <a:p>
            <a:r>
              <a:rPr lang="en-US" sz="6000" dirty="0"/>
              <a:t>Heuristics, efficiency and computational overhead</a:t>
            </a:r>
            <a:endParaRPr lang="en-CY" sz="6000" dirty="0"/>
          </a:p>
        </p:txBody>
      </p:sp>
      <p:sp>
        <p:nvSpPr>
          <p:cNvPr id="7" name="Text Box 4">
            <a:extLst>
              <a:ext uri="{FF2B5EF4-FFF2-40B4-BE49-F238E27FC236}">
                <a16:creationId xmlns:a16="http://schemas.microsoft.com/office/drawing/2014/main" id="{59E9CF90-4588-CBF5-4C0B-77EA93806140}"/>
              </a:ext>
            </a:extLst>
          </p:cNvPr>
          <p:cNvSpPr txBox="1">
            <a:spLocks noChangeArrowheads="1"/>
          </p:cNvSpPr>
          <p:nvPr/>
        </p:nvSpPr>
        <p:spPr bwMode="auto">
          <a:xfrm>
            <a:off x="1417363" y="4586031"/>
            <a:ext cx="21679542" cy="77089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608013" indent="-608013"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1pPr>
            <a:lvl2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2pPr>
            <a:lvl3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3pPr>
            <a:lvl4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4pPr>
            <a:lvl5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5pPr>
            <a:lvl6pPr marL="25146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6pPr>
            <a:lvl7pPr marL="29718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7pPr>
            <a:lvl8pPr marL="34290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8pPr>
            <a:lvl9pPr marL="38862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9pPr>
          </a:lstStyle>
          <a:p>
            <a:pPr marL="685800" indent="-685800" algn="l" eaLnBrk="1" hangingPunct="1">
              <a:spcBef>
                <a:spcPts val="700"/>
              </a:spcBef>
              <a:buFont typeface="Wingdings" panose="05000000000000000000" pitchFamily="2" charset="2"/>
              <a:buChar char="q"/>
            </a:pPr>
            <a:r>
              <a:rPr lang="en-US" altLang="en-CY" sz="5200" dirty="0">
                <a:solidFill>
                  <a:srgbClr val="0000B0"/>
                </a:solidFill>
                <a:latin typeface="Helvetica Neue"/>
              </a:rPr>
              <a:t>Heuristic deployment needs to strike a balance between the </a:t>
            </a:r>
            <a:r>
              <a:rPr lang="en-US" altLang="en-CY" sz="5200" dirty="0">
                <a:solidFill>
                  <a:srgbClr val="FF2D64"/>
                </a:solidFill>
                <a:latin typeface="Helvetica Neue"/>
              </a:rPr>
              <a:t>quality of guidance </a:t>
            </a:r>
            <a:r>
              <a:rPr lang="en-US" altLang="en-CY" sz="5200" dirty="0">
                <a:solidFill>
                  <a:srgbClr val="0000B0"/>
                </a:solidFill>
                <a:latin typeface="Helvetica Neue"/>
              </a:rPr>
              <a:t>and the </a:t>
            </a:r>
            <a:r>
              <a:rPr lang="en-US" altLang="en-CY" sz="5200" dirty="0">
                <a:solidFill>
                  <a:srgbClr val="FF2D64"/>
                </a:solidFill>
                <a:latin typeface="Helvetica Neue"/>
              </a:rPr>
              <a:t>computational overhead </a:t>
            </a:r>
            <a:r>
              <a:rPr lang="en-US" altLang="en-CY" sz="5200" dirty="0">
                <a:solidFill>
                  <a:srgbClr val="0000B0"/>
                </a:solidFill>
                <a:latin typeface="Helvetica Neue"/>
              </a:rPr>
              <a:t>associated with their use </a:t>
            </a:r>
          </a:p>
          <a:p>
            <a:pPr marL="0" indent="0" algn="l" eaLnBrk="1" hangingPunct="1">
              <a:spcBef>
                <a:spcPts val="700"/>
              </a:spcBef>
            </a:pPr>
            <a:endParaRPr lang="en-US" altLang="en-CY" sz="3600" dirty="0">
              <a:solidFill>
                <a:srgbClr val="FF2D64"/>
              </a:solidFill>
              <a:latin typeface="Helvetica Neue"/>
            </a:endParaRPr>
          </a:p>
          <a:p>
            <a:pPr marL="685800" indent="-685800" algn="l" eaLnBrk="1" hangingPunct="1">
              <a:spcBef>
                <a:spcPts val="225"/>
              </a:spcBef>
              <a:buFont typeface="Wingdings" panose="05000000000000000000" pitchFamily="2" charset="2"/>
              <a:buChar char="q"/>
            </a:pPr>
            <a:r>
              <a:rPr lang="en-US" altLang="en-CY" sz="5200" dirty="0">
                <a:solidFill>
                  <a:srgbClr val="0000B0"/>
                </a:solidFill>
                <a:latin typeface="Helvetica Neue"/>
              </a:rPr>
              <a:t>High computational overhead defeats the purpose of using heuristics</a:t>
            </a:r>
          </a:p>
          <a:p>
            <a:pPr marL="1906587" lvl="2" indent="-685800" algn="l">
              <a:spcBef>
                <a:spcPts val="225"/>
              </a:spcBef>
              <a:buFont typeface="Wingdings" panose="05000000000000000000" pitchFamily="2" charset="2"/>
              <a:buChar char="§"/>
            </a:pPr>
            <a:r>
              <a:rPr lang="en-US" altLang="en-CY" sz="4400" dirty="0">
                <a:solidFill>
                  <a:srgbClr val="0000B0"/>
                </a:solidFill>
                <a:latin typeface="Helvetica Neue"/>
              </a:rPr>
              <a:t>It could enhance the efficiency of search but at a high computational cost</a:t>
            </a:r>
          </a:p>
          <a:p>
            <a:pPr marL="1906587" lvl="2" indent="-685800" algn="l">
              <a:spcBef>
                <a:spcPts val="225"/>
              </a:spcBef>
              <a:buFont typeface="Wingdings" panose="05000000000000000000" pitchFamily="2" charset="2"/>
              <a:buChar char="§"/>
            </a:pPr>
            <a:r>
              <a:rPr lang="en-US" altLang="en-CY" sz="4400" dirty="0">
                <a:solidFill>
                  <a:srgbClr val="0000B0"/>
                </a:solidFill>
                <a:latin typeface="Helvetica Neue"/>
              </a:rPr>
              <a:t>Efficiency reflects how targeted the search is towards the problem goal </a:t>
            </a:r>
          </a:p>
          <a:p>
            <a:pPr marL="1906587" lvl="2" indent="-685800" algn="l">
              <a:spcBef>
                <a:spcPts val="225"/>
              </a:spcBef>
              <a:buFont typeface="Wingdings" panose="05000000000000000000" pitchFamily="2" charset="2"/>
              <a:buChar char="§"/>
            </a:pPr>
            <a:r>
              <a:rPr lang="en-US" altLang="en-CY" sz="4400" dirty="0">
                <a:solidFill>
                  <a:srgbClr val="0000B0"/>
                </a:solidFill>
                <a:latin typeface="Helvetica Neue"/>
              </a:rPr>
              <a:t>Could be more beneficial to have a higher number of visited nodes, in conjunction with the use of less effective heuristics, if the overall time in obtaining a problem solution is comparatively lower than when using highly effective heuristics</a:t>
            </a:r>
          </a:p>
          <a:p>
            <a:pPr marL="0" indent="0" algn="l" eaLnBrk="1" hangingPunct="1">
              <a:spcBef>
                <a:spcPts val="700"/>
              </a:spcBef>
            </a:pPr>
            <a:r>
              <a:rPr lang="el-GR" altLang="en-CY" sz="5400" dirty="0">
                <a:solidFill>
                  <a:srgbClr val="FF2D64"/>
                </a:solidFill>
                <a:latin typeface="Helvetica Neue"/>
              </a:rPr>
              <a:t> </a:t>
            </a:r>
          </a:p>
        </p:txBody>
      </p:sp>
    </p:spTree>
    <p:extLst>
      <p:ext uri="{BB962C8B-B14F-4D97-AF65-F5344CB8AC3E}">
        <p14:creationId xmlns:p14="http://schemas.microsoft.com/office/powerpoint/2010/main" val="362691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ppt_x</p:attrName>
                                        </p:attrNameLst>
                                      </p:cBhvr>
                                      <p:tavLst>
                                        <p:tav tm="100000">
                                          <p:val>
                                            <p:strVal val="#ppt_x"/>
                                          </p:val>
                                        </p:tav>
                                        <p:tav>
                                          <p:val>
                                            <p:strVal val="#ppt_x"/>
                                          </p:val>
                                        </p:tav>
                                      </p:tavLst>
                                    </p:anim>
                                    <p:anim calcmode="lin" valueType="num">
                                      <p:cBhvr>
                                        <p:cTn id="8" dur="500" fill="hold"/>
                                        <p:tgtEl>
                                          <p:spTgt spid="7">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7">
                                            <p:txEl>
                                              <p:pRg st="2" end="2"/>
                                            </p:txEl>
                                          </p:spTgt>
                                        </p:tgtEl>
                                        <p:attrNameLst>
                                          <p:attrName>style.visibility</p:attrName>
                                        </p:attrNameLst>
                                      </p:cBhvr>
                                      <p:to>
                                        <p:strVal val="visible"/>
                                      </p:to>
                                    </p:set>
                                    <p:anim calcmode="lin" valueType="num">
                                      <p:cBhvr>
                                        <p:cTn id="13" dur="500" fill="hold"/>
                                        <p:tgtEl>
                                          <p:spTgt spid="7">
                                            <p:txEl>
                                              <p:pRg st="2" end="2"/>
                                            </p:txEl>
                                          </p:spTgt>
                                        </p:tgtEl>
                                        <p:attrNameLst>
                                          <p:attrName>ppt_x</p:attrName>
                                        </p:attrNameLst>
                                      </p:cBhvr>
                                      <p:tavLst>
                                        <p:tav tm="100000">
                                          <p:val>
                                            <p:strVal val="#ppt_x"/>
                                          </p:val>
                                        </p:tav>
                                        <p:tav>
                                          <p:val>
                                            <p:strVal val="#ppt_x"/>
                                          </p:val>
                                        </p:tav>
                                      </p:tavLst>
                                    </p:anim>
                                    <p:anim calcmode="lin" valueType="num">
                                      <p:cBhvr>
                                        <p:cTn id="14" dur="500" fill="hold"/>
                                        <p:tgtEl>
                                          <p:spTgt spid="7">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7">
                                            <p:txEl>
                                              <p:pRg st="3" end="3"/>
                                            </p:txEl>
                                          </p:spTgt>
                                        </p:tgtEl>
                                        <p:attrNameLst>
                                          <p:attrName>style.visibility</p:attrName>
                                        </p:attrNameLst>
                                      </p:cBhvr>
                                      <p:to>
                                        <p:strVal val="visible"/>
                                      </p:to>
                                    </p:set>
                                    <p:anim calcmode="lin" valueType="num">
                                      <p:cBhvr>
                                        <p:cTn id="19" dur="500" fill="hold"/>
                                        <p:tgtEl>
                                          <p:spTgt spid="7">
                                            <p:txEl>
                                              <p:pRg st="3" end="3"/>
                                            </p:txEl>
                                          </p:spTgt>
                                        </p:tgtEl>
                                        <p:attrNameLst>
                                          <p:attrName>ppt_x</p:attrName>
                                        </p:attrNameLst>
                                      </p:cBhvr>
                                      <p:tavLst>
                                        <p:tav tm="100000">
                                          <p:val>
                                            <p:strVal val="#ppt_x"/>
                                          </p:val>
                                        </p:tav>
                                        <p:tav>
                                          <p:val>
                                            <p:strVal val="#ppt_x"/>
                                          </p:val>
                                        </p:tav>
                                      </p:tavLst>
                                    </p:anim>
                                    <p:anim calcmode="lin" valueType="num">
                                      <p:cBhvr>
                                        <p:cTn id="20" dur="500" fill="hold"/>
                                        <p:tgtEl>
                                          <p:spTgt spid="7">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7">
                                            <p:txEl>
                                              <p:pRg st="4" end="4"/>
                                            </p:txEl>
                                          </p:spTgt>
                                        </p:tgtEl>
                                        <p:attrNameLst>
                                          <p:attrName>style.visibility</p:attrName>
                                        </p:attrNameLst>
                                      </p:cBhvr>
                                      <p:to>
                                        <p:strVal val="visible"/>
                                      </p:to>
                                    </p:set>
                                    <p:anim calcmode="lin" valueType="num">
                                      <p:cBhvr>
                                        <p:cTn id="25" dur="500" fill="hold"/>
                                        <p:tgtEl>
                                          <p:spTgt spid="7">
                                            <p:txEl>
                                              <p:pRg st="4" end="4"/>
                                            </p:txEl>
                                          </p:spTgt>
                                        </p:tgtEl>
                                        <p:attrNameLst>
                                          <p:attrName>ppt_x</p:attrName>
                                        </p:attrNameLst>
                                      </p:cBhvr>
                                      <p:tavLst>
                                        <p:tav tm="100000">
                                          <p:val>
                                            <p:strVal val="#ppt_x"/>
                                          </p:val>
                                        </p:tav>
                                        <p:tav>
                                          <p:val>
                                            <p:strVal val="#ppt_x"/>
                                          </p:val>
                                        </p:tav>
                                      </p:tavLst>
                                    </p:anim>
                                    <p:anim calcmode="lin" valueType="num">
                                      <p:cBhvr>
                                        <p:cTn id="26" dur="500" fill="hold"/>
                                        <p:tgtEl>
                                          <p:spTgt spid="7">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7">
                                            <p:txEl>
                                              <p:pRg st="5" end="5"/>
                                            </p:txEl>
                                          </p:spTgt>
                                        </p:tgtEl>
                                        <p:attrNameLst>
                                          <p:attrName>style.visibility</p:attrName>
                                        </p:attrNameLst>
                                      </p:cBhvr>
                                      <p:to>
                                        <p:strVal val="visible"/>
                                      </p:to>
                                    </p:set>
                                    <p:anim calcmode="lin" valueType="num">
                                      <p:cBhvr>
                                        <p:cTn id="31" dur="500" fill="hold"/>
                                        <p:tgtEl>
                                          <p:spTgt spid="7">
                                            <p:txEl>
                                              <p:pRg st="5" end="5"/>
                                            </p:txEl>
                                          </p:spTgt>
                                        </p:tgtEl>
                                        <p:attrNameLst>
                                          <p:attrName>ppt_x</p:attrName>
                                        </p:attrNameLst>
                                      </p:cBhvr>
                                      <p:tavLst>
                                        <p:tav tm="100000">
                                          <p:val>
                                            <p:strVal val="#ppt_x"/>
                                          </p:val>
                                        </p:tav>
                                        <p:tav>
                                          <p:val>
                                            <p:strVal val="#ppt_x"/>
                                          </p:val>
                                        </p:tav>
                                      </p:tavLst>
                                    </p:anim>
                                    <p:anim calcmode="lin" valueType="num">
                                      <p:cBhvr>
                                        <p:cTn id="32" dur="500" fill="hold"/>
                                        <p:tgtEl>
                                          <p:spTgt spid="7">
                                            <p:txEl>
                                              <p:pRg st="5" end="5"/>
                                            </p:txEl>
                                          </p:spTgt>
                                        </p:tgtEl>
                                        <p:attrNameLst>
                                          <p:attrName>ppt_y</p:attrName>
                                        </p:attrNameLst>
                                      </p:cBhvr>
                                      <p:tavLst>
                                        <p:tav tm="100000">
                                          <p:val>
                                            <p:strVal val="1+#ppt_h/2"/>
                                          </p:val>
                                        </p:tav>
                                        <p:tav>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additive="repl">
                                        <p:cTn id="36" dur="1" fill="hold">
                                          <p:stCondLst>
                                            <p:cond delay="0"/>
                                          </p:stCondLst>
                                        </p:cTn>
                                        <p:tgtEl>
                                          <p:spTgt spid="7">
                                            <p:txEl>
                                              <p:pRg st="6" end="6"/>
                                            </p:txEl>
                                          </p:spTgt>
                                        </p:tgtEl>
                                        <p:attrNameLst>
                                          <p:attrName>style.visibility</p:attrName>
                                        </p:attrNameLst>
                                      </p:cBhvr>
                                      <p:to>
                                        <p:strVal val="visible"/>
                                      </p:to>
                                    </p:set>
                                    <p:anim calcmode="lin" valueType="num">
                                      <p:cBhvr>
                                        <p:cTn id="37" dur="500" fill="hold"/>
                                        <p:tgtEl>
                                          <p:spTgt spid="7">
                                            <p:txEl>
                                              <p:pRg st="6" end="6"/>
                                            </p:txEl>
                                          </p:spTgt>
                                        </p:tgtEl>
                                        <p:attrNameLst>
                                          <p:attrName>ppt_x</p:attrName>
                                        </p:attrNameLst>
                                      </p:cBhvr>
                                      <p:tavLst>
                                        <p:tav tm="100000">
                                          <p:val>
                                            <p:strVal val="#ppt_x"/>
                                          </p:val>
                                        </p:tav>
                                        <p:tav>
                                          <p:val>
                                            <p:strVal val="#ppt_x"/>
                                          </p:val>
                                        </p:tav>
                                      </p:tavLst>
                                    </p:anim>
                                    <p:anim calcmode="lin" valueType="num">
                                      <p:cBhvr>
                                        <p:cTn id="38" dur="500" fill="hold"/>
                                        <p:tgtEl>
                                          <p:spTgt spid="7">
                                            <p:txEl>
                                              <p:pRg st="6" end="6"/>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25</a:t>
            </a:fld>
            <a:endParaRPr lang="bg-BG">
              <a:solidFill>
                <a:srgbClr val="000000"/>
              </a:solidFill>
            </a:endParaRPr>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87095" y="7807157"/>
            <a:ext cx="21461694" cy="2862322"/>
          </a:xfrm>
        </p:spPr>
        <p:txBody>
          <a:bodyPr/>
          <a:lstStyle/>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97160" y="2582563"/>
            <a:ext cx="21562099" cy="1260389"/>
          </a:xfrm>
        </p:spPr>
        <p:txBody>
          <a:bodyPr>
            <a:noAutofit/>
          </a:bodyPr>
          <a:lstStyle/>
          <a:p>
            <a:r>
              <a:rPr lang="en-US" sz="6000" dirty="0"/>
              <a:t>General Search Methods</a:t>
            </a:r>
            <a:endParaRPr lang="en-CY" sz="6000" dirty="0"/>
          </a:p>
        </p:txBody>
      </p:sp>
      <p:sp>
        <p:nvSpPr>
          <p:cNvPr id="7" name="Text Box 4">
            <a:extLst>
              <a:ext uri="{FF2B5EF4-FFF2-40B4-BE49-F238E27FC236}">
                <a16:creationId xmlns:a16="http://schemas.microsoft.com/office/drawing/2014/main" id="{59E9CF90-4588-CBF5-4C0B-77EA93806140}"/>
              </a:ext>
            </a:extLst>
          </p:cNvPr>
          <p:cNvSpPr txBox="1">
            <a:spLocks noChangeArrowheads="1"/>
          </p:cNvSpPr>
          <p:nvPr/>
        </p:nvSpPr>
        <p:spPr bwMode="auto">
          <a:xfrm>
            <a:off x="1417363" y="4586031"/>
            <a:ext cx="21679542" cy="65474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608013" indent="-608013"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1pPr>
            <a:lvl2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2pPr>
            <a:lvl3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3pPr>
            <a:lvl4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4pPr>
            <a:lvl5pPr algn="r">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5pPr>
            <a:lvl6pPr marL="25146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6pPr>
            <a:lvl7pPr marL="29718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7pPr>
            <a:lvl8pPr marL="34290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8pPr>
            <a:lvl9pPr marL="3886200" indent="-228600" algn="r" defTabSz="457200" eaLnBrk="0" fontAlgn="base" hangingPunct="0">
              <a:spcBef>
                <a:spcPct val="0"/>
              </a:spcBef>
              <a:spcAft>
                <a:spcPct val="0"/>
              </a:spcAft>
              <a:buClr>
                <a:srgbClr val="000000"/>
              </a:buClr>
              <a:buSzPct val="100000"/>
              <a:buFont typeface="Times New Roman" panose="02020603050405020304" pitchFamily="18" charset="0"/>
              <a:tabLst>
                <a:tab pos="1177925" algn="l"/>
                <a:tab pos="2092325" algn="l"/>
                <a:tab pos="3006725" algn="l"/>
                <a:tab pos="3921125" algn="l"/>
                <a:tab pos="4835525" algn="l"/>
                <a:tab pos="5749925" algn="l"/>
                <a:tab pos="6664325" algn="l"/>
                <a:tab pos="7578725" algn="l"/>
                <a:tab pos="8493125" algn="l"/>
                <a:tab pos="9407525" algn="l"/>
                <a:tab pos="10321925" algn="l"/>
              </a:tabLst>
              <a:defRPr sz="1400">
                <a:solidFill>
                  <a:schemeClr val="bg1"/>
                </a:solidFill>
                <a:latin typeface="Arial" panose="020B0604020202020204" pitchFamily="34" charset="0"/>
                <a:cs typeface="Arial" panose="020B0604020202020204" pitchFamily="34" charset="0"/>
              </a:defRPr>
            </a:lvl9pPr>
          </a:lstStyle>
          <a:p>
            <a:pPr marL="685800" indent="-685800" algn="l" eaLnBrk="1" hangingPunct="1">
              <a:spcBef>
                <a:spcPts val="700"/>
              </a:spcBef>
              <a:buFont typeface="Wingdings" panose="05000000000000000000" pitchFamily="2" charset="2"/>
              <a:buChar char="q"/>
            </a:pPr>
            <a:r>
              <a:rPr lang="en-US" altLang="en-CY" sz="5200" dirty="0">
                <a:solidFill>
                  <a:srgbClr val="0000B0"/>
                </a:solidFill>
                <a:latin typeface="Helvetica Neue"/>
              </a:rPr>
              <a:t>Depth-First search</a:t>
            </a:r>
          </a:p>
          <a:p>
            <a:pPr marL="685800" indent="-685800" algn="l" eaLnBrk="1" hangingPunct="1">
              <a:spcBef>
                <a:spcPts val="700"/>
              </a:spcBef>
              <a:buFont typeface="Wingdings" panose="05000000000000000000" pitchFamily="2" charset="2"/>
              <a:buChar char="q"/>
            </a:pPr>
            <a:r>
              <a:rPr lang="en-US" altLang="en-CY" sz="5200" dirty="0">
                <a:solidFill>
                  <a:srgbClr val="0000B0"/>
                </a:solidFill>
                <a:latin typeface="Helvetica Neue"/>
              </a:rPr>
              <a:t>Breadth-First search</a:t>
            </a:r>
          </a:p>
          <a:p>
            <a:pPr marL="685800" indent="-685800" algn="l" eaLnBrk="1" hangingPunct="1">
              <a:spcBef>
                <a:spcPts val="700"/>
              </a:spcBef>
              <a:buFont typeface="Wingdings" panose="05000000000000000000" pitchFamily="2" charset="2"/>
              <a:buChar char="q"/>
            </a:pPr>
            <a:r>
              <a:rPr lang="en-US" altLang="en-CY" sz="5200" dirty="0">
                <a:solidFill>
                  <a:srgbClr val="0000B0"/>
                </a:solidFill>
                <a:latin typeface="Helvetica Neue"/>
              </a:rPr>
              <a:t>Heuristic search – A*</a:t>
            </a:r>
          </a:p>
          <a:p>
            <a:pPr marL="1906587" lvl="2" indent="-685800" algn="l">
              <a:spcBef>
                <a:spcPts val="700"/>
              </a:spcBef>
              <a:buFont typeface="Wingdings" panose="05000000000000000000" pitchFamily="2" charset="2"/>
              <a:buChar char="q"/>
            </a:pPr>
            <a:r>
              <a:rPr lang="en-US" altLang="en-CY" sz="3600" dirty="0">
                <a:solidFill>
                  <a:srgbClr val="0000B0"/>
                </a:solidFill>
                <a:latin typeface="Helvetica Neue"/>
              </a:rPr>
              <a:t>Best-first search – greedy search</a:t>
            </a:r>
          </a:p>
          <a:p>
            <a:pPr marL="1906587" lvl="2" indent="-685800" algn="l">
              <a:spcBef>
                <a:spcPts val="700"/>
              </a:spcBef>
              <a:buFont typeface="Wingdings" panose="05000000000000000000" pitchFamily="2" charset="2"/>
              <a:buChar char="q"/>
            </a:pPr>
            <a:r>
              <a:rPr lang="en-US" altLang="en-CY" sz="3600" dirty="0">
                <a:solidFill>
                  <a:srgbClr val="0000B0"/>
                </a:solidFill>
                <a:latin typeface="Helvetica Neue"/>
              </a:rPr>
              <a:t>Branch-and-Bound search</a:t>
            </a:r>
            <a:endParaRPr lang="en-US" altLang="en-CY" sz="3600" dirty="0">
              <a:solidFill>
                <a:srgbClr val="FF2D64"/>
              </a:solidFill>
              <a:latin typeface="Helvetica Neue"/>
            </a:endParaRPr>
          </a:p>
          <a:p>
            <a:pPr marL="685800" indent="-685800" algn="l" eaLnBrk="1" hangingPunct="1">
              <a:spcBef>
                <a:spcPts val="225"/>
              </a:spcBef>
              <a:buFont typeface="Wingdings" panose="05000000000000000000" pitchFamily="2" charset="2"/>
              <a:buChar char="q"/>
            </a:pPr>
            <a:r>
              <a:rPr lang="en-US" altLang="en-CY" sz="5200" dirty="0">
                <a:solidFill>
                  <a:srgbClr val="0000B0"/>
                </a:solidFill>
                <a:latin typeface="Helvetica Neue"/>
              </a:rPr>
              <a:t>The minimum requirement is to avoid circular paths, as these lead to infinite search loops</a:t>
            </a:r>
          </a:p>
          <a:p>
            <a:pPr marL="1906587" lvl="2" indent="-685800" algn="l">
              <a:spcBef>
                <a:spcPts val="225"/>
              </a:spcBef>
              <a:buFont typeface="Wingdings" panose="05000000000000000000" pitchFamily="2" charset="2"/>
              <a:buChar char="q"/>
            </a:pPr>
            <a:r>
              <a:rPr lang="en-US" altLang="en-CY" sz="3200" dirty="0">
                <a:solidFill>
                  <a:srgbClr val="0000B0"/>
                </a:solidFill>
                <a:latin typeface="Helvetica Neue"/>
              </a:rPr>
              <a:t>There should be progress towards the sought solution</a:t>
            </a:r>
          </a:p>
          <a:p>
            <a:pPr marL="0" indent="0" algn="l" eaLnBrk="1" hangingPunct="1">
              <a:spcBef>
                <a:spcPts val="700"/>
              </a:spcBef>
            </a:pPr>
            <a:r>
              <a:rPr lang="el-GR" altLang="en-CY" sz="5400" dirty="0">
                <a:solidFill>
                  <a:srgbClr val="FF2D64"/>
                </a:solidFill>
                <a:latin typeface="Helvetica Neue"/>
              </a:rPr>
              <a:t> </a:t>
            </a:r>
          </a:p>
        </p:txBody>
      </p:sp>
    </p:spTree>
    <p:extLst>
      <p:ext uri="{BB962C8B-B14F-4D97-AF65-F5344CB8AC3E}">
        <p14:creationId xmlns:p14="http://schemas.microsoft.com/office/powerpoint/2010/main" val="175221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ppt_x</p:attrName>
                                        </p:attrNameLst>
                                      </p:cBhvr>
                                      <p:tavLst>
                                        <p:tav tm="100000">
                                          <p:val>
                                            <p:strVal val="#ppt_x"/>
                                          </p:val>
                                        </p:tav>
                                        <p:tav>
                                          <p:val>
                                            <p:strVal val="#ppt_x"/>
                                          </p:val>
                                        </p:tav>
                                      </p:tavLst>
                                    </p:anim>
                                    <p:anim calcmode="lin" valueType="num">
                                      <p:cBhvr>
                                        <p:cTn id="8" dur="500" fill="hold"/>
                                        <p:tgtEl>
                                          <p:spTgt spid="7">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7">
                                            <p:txEl>
                                              <p:pRg st="1" end="1"/>
                                            </p:txEl>
                                          </p:spTgt>
                                        </p:tgtEl>
                                        <p:attrNameLst>
                                          <p:attrName>style.visibility</p:attrName>
                                        </p:attrNameLst>
                                      </p:cBhvr>
                                      <p:to>
                                        <p:strVal val="visible"/>
                                      </p:to>
                                    </p:set>
                                    <p:anim calcmode="lin" valueType="num">
                                      <p:cBhvr>
                                        <p:cTn id="13" dur="500" fill="hold"/>
                                        <p:tgtEl>
                                          <p:spTgt spid="7">
                                            <p:txEl>
                                              <p:pRg st="1" end="1"/>
                                            </p:txEl>
                                          </p:spTgt>
                                        </p:tgtEl>
                                        <p:attrNameLst>
                                          <p:attrName>ppt_x</p:attrName>
                                        </p:attrNameLst>
                                      </p:cBhvr>
                                      <p:tavLst>
                                        <p:tav tm="100000">
                                          <p:val>
                                            <p:strVal val="#ppt_x"/>
                                          </p:val>
                                        </p:tav>
                                        <p:tav>
                                          <p:val>
                                            <p:strVal val="#ppt_x"/>
                                          </p:val>
                                        </p:tav>
                                      </p:tavLst>
                                    </p:anim>
                                    <p:anim calcmode="lin" valueType="num">
                                      <p:cBhvr>
                                        <p:cTn id="14" dur="500" fill="hold"/>
                                        <p:tgtEl>
                                          <p:spTgt spid="7">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7">
                                            <p:txEl>
                                              <p:pRg st="2" end="2"/>
                                            </p:txEl>
                                          </p:spTgt>
                                        </p:tgtEl>
                                        <p:attrNameLst>
                                          <p:attrName>style.visibility</p:attrName>
                                        </p:attrNameLst>
                                      </p:cBhvr>
                                      <p:to>
                                        <p:strVal val="visible"/>
                                      </p:to>
                                    </p:set>
                                    <p:anim calcmode="lin" valueType="num">
                                      <p:cBhvr>
                                        <p:cTn id="19" dur="500" fill="hold"/>
                                        <p:tgtEl>
                                          <p:spTgt spid="7">
                                            <p:txEl>
                                              <p:pRg st="2" end="2"/>
                                            </p:txEl>
                                          </p:spTgt>
                                        </p:tgtEl>
                                        <p:attrNameLst>
                                          <p:attrName>ppt_x</p:attrName>
                                        </p:attrNameLst>
                                      </p:cBhvr>
                                      <p:tavLst>
                                        <p:tav tm="100000">
                                          <p:val>
                                            <p:strVal val="#ppt_x"/>
                                          </p:val>
                                        </p:tav>
                                        <p:tav>
                                          <p:val>
                                            <p:strVal val="#ppt_x"/>
                                          </p:val>
                                        </p:tav>
                                      </p:tavLst>
                                    </p:anim>
                                    <p:anim calcmode="lin" valueType="num">
                                      <p:cBhvr>
                                        <p:cTn id="20" dur="500" fill="hold"/>
                                        <p:tgtEl>
                                          <p:spTgt spid="7">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7">
                                            <p:txEl>
                                              <p:pRg st="3" end="3"/>
                                            </p:txEl>
                                          </p:spTgt>
                                        </p:tgtEl>
                                        <p:attrNameLst>
                                          <p:attrName>style.visibility</p:attrName>
                                        </p:attrNameLst>
                                      </p:cBhvr>
                                      <p:to>
                                        <p:strVal val="visible"/>
                                      </p:to>
                                    </p:set>
                                    <p:anim calcmode="lin" valueType="num">
                                      <p:cBhvr>
                                        <p:cTn id="25" dur="500" fill="hold"/>
                                        <p:tgtEl>
                                          <p:spTgt spid="7">
                                            <p:txEl>
                                              <p:pRg st="3" end="3"/>
                                            </p:txEl>
                                          </p:spTgt>
                                        </p:tgtEl>
                                        <p:attrNameLst>
                                          <p:attrName>ppt_x</p:attrName>
                                        </p:attrNameLst>
                                      </p:cBhvr>
                                      <p:tavLst>
                                        <p:tav tm="100000">
                                          <p:val>
                                            <p:strVal val="#ppt_x"/>
                                          </p:val>
                                        </p:tav>
                                        <p:tav>
                                          <p:val>
                                            <p:strVal val="#ppt_x"/>
                                          </p:val>
                                        </p:tav>
                                      </p:tavLst>
                                    </p:anim>
                                    <p:anim calcmode="lin" valueType="num">
                                      <p:cBhvr>
                                        <p:cTn id="26" dur="500" fill="hold"/>
                                        <p:tgtEl>
                                          <p:spTgt spid="7">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7">
                                            <p:txEl>
                                              <p:pRg st="4" end="4"/>
                                            </p:txEl>
                                          </p:spTgt>
                                        </p:tgtEl>
                                        <p:attrNameLst>
                                          <p:attrName>style.visibility</p:attrName>
                                        </p:attrNameLst>
                                      </p:cBhvr>
                                      <p:to>
                                        <p:strVal val="visible"/>
                                      </p:to>
                                    </p:set>
                                    <p:anim calcmode="lin" valueType="num">
                                      <p:cBhvr>
                                        <p:cTn id="31" dur="500" fill="hold"/>
                                        <p:tgtEl>
                                          <p:spTgt spid="7">
                                            <p:txEl>
                                              <p:pRg st="4" end="4"/>
                                            </p:txEl>
                                          </p:spTgt>
                                        </p:tgtEl>
                                        <p:attrNameLst>
                                          <p:attrName>ppt_x</p:attrName>
                                        </p:attrNameLst>
                                      </p:cBhvr>
                                      <p:tavLst>
                                        <p:tav tm="100000">
                                          <p:val>
                                            <p:strVal val="#ppt_x"/>
                                          </p:val>
                                        </p:tav>
                                        <p:tav>
                                          <p:val>
                                            <p:strVal val="#ppt_x"/>
                                          </p:val>
                                        </p:tav>
                                      </p:tavLst>
                                    </p:anim>
                                    <p:anim calcmode="lin" valueType="num">
                                      <p:cBhvr>
                                        <p:cTn id="32" dur="500" fill="hold"/>
                                        <p:tgtEl>
                                          <p:spTgt spid="7">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additive="repl">
                                        <p:cTn id="36" dur="1" fill="hold">
                                          <p:stCondLst>
                                            <p:cond delay="0"/>
                                          </p:stCondLst>
                                        </p:cTn>
                                        <p:tgtEl>
                                          <p:spTgt spid="7">
                                            <p:txEl>
                                              <p:pRg st="5" end="5"/>
                                            </p:txEl>
                                          </p:spTgt>
                                        </p:tgtEl>
                                        <p:attrNameLst>
                                          <p:attrName>style.visibility</p:attrName>
                                        </p:attrNameLst>
                                      </p:cBhvr>
                                      <p:to>
                                        <p:strVal val="visible"/>
                                      </p:to>
                                    </p:set>
                                    <p:anim calcmode="lin" valueType="num">
                                      <p:cBhvr>
                                        <p:cTn id="37" dur="500" fill="hold"/>
                                        <p:tgtEl>
                                          <p:spTgt spid="7">
                                            <p:txEl>
                                              <p:pRg st="5" end="5"/>
                                            </p:txEl>
                                          </p:spTgt>
                                        </p:tgtEl>
                                        <p:attrNameLst>
                                          <p:attrName>ppt_x</p:attrName>
                                        </p:attrNameLst>
                                      </p:cBhvr>
                                      <p:tavLst>
                                        <p:tav tm="100000">
                                          <p:val>
                                            <p:strVal val="#ppt_x"/>
                                          </p:val>
                                        </p:tav>
                                        <p:tav>
                                          <p:val>
                                            <p:strVal val="#ppt_x"/>
                                          </p:val>
                                        </p:tav>
                                      </p:tavLst>
                                    </p:anim>
                                    <p:anim calcmode="lin" valueType="num">
                                      <p:cBhvr>
                                        <p:cTn id="38" dur="500" fill="hold"/>
                                        <p:tgtEl>
                                          <p:spTgt spid="7">
                                            <p:txEl>
                                              <p:pRg st="5" end="5"/>
                                            </p:txEl>
                                          </p:spTgt>
                                        </p:tgtEl>
                                        <p:attrNameLst>
                                          <p:attrName>ppt_y</p:attrName>
                                        </p:attrNameLst>
                                      </p:cBhvr>
                                      <p:tavLst>
                                        <p:tav tm="100000">
                                          <p:val>
                                            <p:strVal val="1+#ppt_h/2"/>
                                          </p:val>
                                        </p:tav>
                                        <p:tav>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additive="repl">
                                        <p:cTn id="42" dur="1" fill="hold">
                                          <p:stCondLst>
                                            <p:cond delay="0"/>
                                          </p:stCondLst>
                                        </p:cTn>
                                        <p:tgtEl>
                                          <p:spTgt spid="7">
                                            <p:txEl>
                                              <p:pRg st="6" end="6"/>
                                            </p:txEl>
                                          </p:spTgt>
                                        </p:tgtEl>
                                        <p:attrNameLst>
                                          <p:attrName>style.visibility</p:attrName>
                                        </p:attrNameLst>
                                      </p:cBhvr>
                                      <p:to>
                                        <p:strVal val="visible"/>
                                      </p:to>
                                    </p:set>
                                    <p:anim calcmode="lin" valueType="num">
                                      <p:cBhvr>
                                        <p:cTn id="43" dur="500" fill="hold"/>
                                        <p:tgtEl>
                                          <p:spTgt spid="7">
                                            <p:txEl>
                                              <p:pRg st="6" end="6"/>
                                            </p:txEl>
                                          </p:spTgt>
                                        </p:tgtEl>
                                        <p:attrNameLst>
                                          <p:attrName>ppt_x</p:attrName>
                                        </p:attrNameLst>
                                      </p:cBhvr>
                                      <p:tavLst>
                                        <p:tav tm="100000">
                                          <p:val>
                                            <p:strVal val="#ppt_x"/>
                                          </p:val>
                                        </p:tav>
                                        <p:tav>
                                          <p:val>
                                            <p:strVal val="#ppt_x"/>
                                          </p:val>
                                        </p:tav>
                                      </p:tavLst>
                                    </p:anim>
                                    <p:anim calcmode="lin" valueType="num">
                                      <p:cBhvr>
                                        <p:cTn id="44" dur="500" fill="hold"/>
                                        <p:tgtEl>
                                          <p:spTgt spid="7">
                                            <p:txEl>
                                              <p:pRg st="6" end="6"/>
                                            </p:txEl>
                                          </p:spTgt>
                                        </p:tgtEl>
                                        <p:attrNameLst>
                                          <p:attrName>ppt_y</p:attrName>
                                        </p:attrNameLst>
                                      </p:cBhvr>
                                      <p:tavLst>
                                        <p:tav tm="100000">
                                          <p:val>
                                            <p:strVal val="1+#ppt_h/2"/>
                                          </p:val>
                                        </p:tav>
                                        <p:tav>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additive="repl">
                                        <p:cTn id="48" dur="1" fill="hold">
                                          <p:stCondLst>
                                            <p:cond delay="0"/>
                                          </p:stCondLst>
                                        </p:cTn>
                                        <p:tgtEl>
                                          <p:spTgt spid="7">
                                            <p:txEl>
                                              <p:pRg st="7" end="7"/>
                                            </p:txEl>
                                          </p:spTgt>
                                        </p:tgtEl>
                                        <p:attrNameLst>
                                          <p:attrName>style.visibility</p:attrName>
                                        </p:attrNameLst>
                                      </p:cBhvr>
                                      <p:to>
                                        <p:strVal val="visible"/>
                                      </p:to>
                                    </p:set>
                                    <p:anim calcmode="lin" valueType="num">
                                      <p:cBhvr>
                                        <p:cTn id="49" dur="500" fill="hold"/>
                                        <p:tgtEl>
                                          <p:spTgt spid="7">
                                            <p:txEl>
                                              <p:pRg st="7" end="7"/>
                                            </p:txEl>
                                          </p:spTgt>
                                        </p:tgtEl>
                                        <p:attrNameLst>
                                          <p:attrName>ppt_x</p:attrName>
                                        </p:attrNameLst>
                                      </p:cBhvr>
                                      <p:tavLst>
                                        <p:tav tm="100000">
                                          <p:val>
                                            <p:strVal val="#ppt_x"/>
                                          </p:val>
                                        </p:tav>
                                        <p:tav>
                                          <p:val>
                                            <p:strVal val="#ppt_x"/>
                                          </p:val>
                                        </p:tav>
                                      </p:tavLst>
                                    </p:anim>
                                    <p:anim calcmode="lin" valueType="num">
                                      <p:cBhvr>
                                        <p:cTn id="50" dur="500" fill="hold"/>
                                        <p:tgtEl>
                                          <p:spTgt spid="7">
                                            <p:txEl>
                                              <p:pRg st="7" end="7"/>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10950" y="2273644"/>
            <a:ext cx="21562099" cy="1260389"/>
          </a:xfrm>
        </p:spPr>
        <p:txBody>
          <a:bodyPr>
            <a:noAutofit/>
          </a:bodyPr>
          <a:lstStyle/>
          <a:p>
            <a:r>
              <a:rPr lang="en-US" sz="6000" dirty="0"/>
              <a:t>Definitions</a:t>
            </a:r>
            <a:endParaRPr lang="en-CY" sz="6000" dirty="0"/>
          </a:p>
        </p:txBody>
      </p:sp>
      <p:sp>
        <p:nvSpPr>
          <p:cNvPr id="9" name="Text Box 4">
            <a:extLst>
              <a:ext uri="{FF2B5EF4-FFF2-40B4-BE49-F238E27FC236}">
                <a16:creationId xmlns:a16="http://schemas.microsoft.com/office/drawing/2014/main" id="{C2C90AF3-D24F-C89E-35D9-336FC46BAC59}"/>
              </a:ext>
            </a:extLst>
          </p:cNvPr>
          <p:cNvSpPr txBox="1">
            <a:spLocks noChangeArrowheads="1"/>
          </p:cNvSpPr>
          <p:nvPr/>
        </p:nvSpPr>
        <p:spPr bwMode="auto">
          <a:xfrm>
            <a:off x="1410951" y="4003590"/>
            <a:ext cx="21708542" cy="735605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solidFill>
                  <a:srgbClr val="FF2D64"/>
                </a:solidFill>
                <a:latin typeface="Helvetica Neue"/>
              </a:rPr>
              <a:t>Open search node</a:t>
            </a:r>
            <a:r>
              <a:rPr lang="el-GR" altLang="en-US" sz="3600" b="1" dirty="0">
                <a:solidFill>
                  <a:srgbClr val="FF2D64"/>
                </a:solidFill>
                <a:latin typeface="Helvetica Neue"/>
              </a:rPr>
              <a:t>:</a:t>
            </a:r>
            <a:r>
              <a:rPr lang="el-GR" altLang="en-US" sz="3600" dirty="0">
                <a:solidFill>
                  <a:srgbClr val="0100C8"/>
                </a:solidFill>
                <a:latin typeface="Helvetica Neue"/>
              </a:rPr>
              <a:t> </a:t>
            </a:r>
            <a:r>
              <a:rPr lang="en-US" altLang="en-US" sz="3600" dirty="0">
                <a:solidFill>
                  <a:srgbClr val="0100C8"/>
                </a:solidFill>
                <a:latin typeface="Helvetica Neue"/>
              </a:rPr>
              <a:t>non final state which has not been explored yet, or its re-exploring is indicated</a:t>
            </a:r>
            <a:endParaRPr lang="el-GR" altLang="en-US" sz="3600" dirty="0">
              <a:solidFill>
                <a:srgbClr val="0100C8"/>
              </a:solidFill>
              <a:latin typeface="Helvetica Neue"/>
            </a:endParaRPr>
          </a:p>
          <a:p>
            <a:pPr algn="l" eaLnBrk="1" hangingPunct="1"/>
            <a:endParaRPr lang="el-GR" altLang="en-US" sz="3600" dirty="0">
              <a:solidFill>
                <a:srgbClr val="0100C8"/>
              </a:solidFill>
              <a:latin typeface="Helvetica Neue"/>
            </a:endParaRPr>
          </a:p>
          <a:p>
            <a:pPr algn="l" eaLnBrk="1" hangingPunct="1"/>
            <a:r>
              <a:rPr lang="en-US" altLang="en-US" sz="3600" b="1" dirty="0">
                <a:solidFill>
                  <a:srgbClr val="FF2D64"/>
                </a:solidFill>
                <a:latin typeface="Helvetica Neue"/>
              </a:rPr>
              <a:t>Closed search node</a:t>
            </a:r>
            <a:r>
              <a:rPr lang="el-GR" altLang="en-US" sz="3600" b="1" dirty="0">
                <a:solidFill>
                  <a:srgbClr val="FF2D64"/>
                </a:solidFill>
                <a:latin typeface="Helvetica Neue"/>
              </a:rPr>
              <a:t>: </a:t>
            </a:r>
            <a:r>
              <a:rPr lang="en-US" altLang="en-US" sz="3600" dirty="0">
                <a:solidFill>
                  <a:srgbClr val="0100C8"/>
                </a:solidFill>
                <a:latin typeface="Helvetica Neue"/>
              </a:rPr>
              <a:t>a state that has been explored and presently it is of that status</a:t>
            </a:r>
            <a:endParaRPr lang="el-GR" altLang="en-US" sz="3600" dirty="0">
              <a:solidFill>
                <a:srgbClr val="0100C8"/>
              </a:solidFill>
              <a:latin typeface="Helvetica Neue"/>
            </a:endParaRPr>
          </a:p>
          <a:p>
            <a:pPr algn="l" eaLnBrk="1" hangingPunct="1"/>
            <a:endParaRPr lang="el-GR" altLang="en-US" sz="3600" dirty="0">
              <a:solidFill>
                <a:srgbClr val="0100C8"/>
              </a:solidFill>
              <a:latin typeface="Helvetica Neue"/>
            </a:endParaRPr>
          </a:p>
          <a:p>
            <a:pPr algn="l" eaLnBrk="1" hangingPunct="1"/>
            <a:r>
              <a:rPr lang="en-US" altLang="en-US" sz="3600" b="1" dirty="0">
                <a:solidFill>
                  <a:srgbClr val="FF2D64"/>
                </a:solidFill>
                <a:latin typeface="Helvetica Neue"/>
              </a:rPr>
              <a:t>Parent of search node</a:t>
            </a:r>
            <a:r>
              <a:rPr lang="el-GR" altLang="en-US" sz="3600" b="1" dirty="0">
                <a:solidFill>
                  <a:srgbClr val="FF2D64"/>
                </a:solidFill>
                <a:latin typeface="Helvetica Neue"/>
              </a:rPr>
              <a:t> </a:t>
            </a:r>
            <a:r>
              <a:rPr lang="en-US" altLang="en-US" sz="3600" b="1" dirty="0">
                <a:solidFill>
                  <a:srgbClr val="FF2D64"/>
                </a:solidFill>
                <a:latin typeface="Helvetica Neue"/>
              </a:rPr>
              <a:t>s</a:t>
            </a:r>
            <a:r>
              <a:rPr lang="el-GR" altLang="en-US" sz="3600" b="1" dirty="0">
                <a:solidFill>
                  <a:srgbClr val="FF2D64"/>
                </a:solidFill>
                <a:latin typeface="Helvetica Neue"/>
              </a:rPr>
              <a:t>: </a:t>
            </a:r>
            <a:r>
              <a:rPr lang="en-US" altLang="en-US" sz="3600" dirty="0">
                <a:solidFill>
                  <a:srgbClr val="0100C8"/>
                </a:solidFill>
                <a:latin typeface="Helvetica Neue"/>
              </a:rPr>
              <a:t>a search node</a:t>
            </a:r>
            <a:r>
              <a:rPr lang="el-GR" altLang="en-US" sz="3600" dirty="0">
                <a:solidFill>
                  <a:srgbClr val="0100C8"/>
                </a:solidFill>
                <a:latin typeface="Helvetica Neue"/>
              </a:rPr>
              <a:t>, </a:t>
            </a:r>
            <a:r>
              <a:rPr lang="en-US" altLang="en-US" sz="3600" dirty="0">
                <a:solidFill>
                  <a:srgbClr val="0100C8"/>
                </a:solidFill>
                <a:latin typeface="Helvetica Neue"/>
              </a:rPr>
              <a:t>s’</a:t>
            </a:r>
            <a:r>
              <a:rPr lang="el-GR" altLang="en-US" sz="3600" dirty="0">
                <a:solidFill>
                  <a:srgbClr val="0100C8"/>
                </a:solidFill>
                <a:latin typeface="Helvetica Neue"/>
              </a:rPr>
              <a:t>, </a:t>
            </a:r>
            <a:r>
              <a:rPr lang="en-US" altLang="en-US" sz="3600" dirty="0">
                <a:solidFill>
                  <a:srgbClr val="0100C8"/>
                </a:solidFill>
                <a:latin typeface="Helvetica Neue"/>
              </a:rPr>
              <a:t>leading directly</a:t>
            </a:r>
            <a:r>
              <a:rPr lang="el-GR" altLang="en-US" sz="3600" dirty="0">
                <a:solidFill>
                  <a:srgbClr val="0100C8"/>
                </a:solidFill>
                <a:latin typeface="Helvetica Neue"/>
              </a:rPr>
              <a:t>, </a:t>
            </a:r>
            <a:r>
              <a:rPr lang="en-US" altLang="en-US" sz="3600" dirty="0">
                <a:solidFill>
                  <a:srgbClr val="0100C8"/>
                </a:solidFill>
                <a:latin typeface="Helvetica Neue"/>
              </a:rPr>
              <a:t>i.e., through the application of a single action, to search node</a:t>
            </a:r>
            <a:r>
              <a:rPr lang="el-GR" altLang="en-US" sz="3600" dirty="0">
                <a:solidFill>
                  <a:srgbClr val="0100C8"/>
                </a:solidFill>
                <a:latin typeface="Helvetica Neue"/>
              </a:rPr>
              <a:t> </a:t>
            </a:r>
            <a:r>
              <a:rPr lang="en-US" altLang="en-US" sz="3600" dirty="0">
                <a:solidFill>
                  <a:srgbClr val="0100C8"/>
                </a:solidFill>
                <a:latin typeface="Helvetica Neue"/>
              </a:rPr>
              <a:t>s</a:t>
            </a:r>
            <a:r>
              <a:rPr lang="el-GR" altLang="en-US" sz="3600" dirty="0">
                <a:solidFill>
                  <a:srgbClr val="0100C8"/>
                </a:solidFill>
                <a:latin typeface="Helvetica Neue"/>
              </a:rPr>
              <a:t> </a:t>
            </a:r>
            <a:r>
              <a:rPr lang="en-US" altLang="en-US" sz="3600" dirty="0">
                <a:solidFill>
                  <a:srgbClr val="0100C8"/>
                </a:solidFill>
                <a:latin typeface="Helvetica Neue"/>
              </a:rPr>
              <a:t>and at present the route from the initial search node to s, through s’ is considered so far, the best</a:t>
            </a:r>
            <a:endParaRPr lang="el-GR" altLang="en-US" sz="3600" dirty="0">
              <a:solidFill>
                <a:srgbClr val="0100C8"/>
              </a:solidFill>
              <a:latin typeface="Helvetica Neue"/>
            </a:endParaRPr>
          </a:p>
          <a:p>
            <a:pPr algn="l" eaLnBrk="1" hangingPunct="1"/>
            <a:endParaRPr lang="el-GR" altLang="en-US" sz="3600" dirty="0">
              <a:solidFill>
                <a:srgbClr val="0100C8"/>
              </a:solidFill>
              <a:latin typeface="Helvetica Neue"/>
            </a:endParaRPr>
          </a:p>
          <a:p>
            <a:pPr algn="l" eaLnBrk="1" hangingPunct="1"/>
            <a:r>
              <a:rPr lang="en-US" altLang="en-US" sz="3600" b="1" dirty="0">
                <a:solidFill>
                  <a:srgbClr val="FF2D64"/>
                </a:solidFill>
                <a:latin typeface="Helvetica Neue"/>
              </a:rPr>
              <a:t>Successors of search node</a:t>
            </a:r>
            <a:r>
              <a:rPr lang="el-GR" altLang="en-US" sz="3600" b="1" dirty="0">
                <a:solidFill>
                  <a:srgbClr val="FF2D64"/>
                </a:solidFill>
                <a:latin typeface="Helvetica Neue"/>
              </a:rPr>
              <a:t> </a:t>
            </a:r>
            <a:r>
              <a:rPr lang="en-US" altLang="en-US" sz="3600" b="1" dirty="0">
                <a:solidFill>
                  <a:srgbClr val="FF2D64"/>
                </a:solidFill>
                <a:latin typeface="Helvetica Neue"/>
              </a:rPr>
              <a:t>s</a:t>
            </a:r>
            <a:r>
              <a:rPr lang="el-GR" altLang="en-US" sz="3600" b="1" dirty="0">
                <a:solidFill>
                  <a:srgbClr val="FF2D64"/>
                </a:solidFill>
                <a:latin typeface="Helvetica Neue"/>
              </a:rPr>
              <a:t>:</a:t>
            </a:r>
            <a:r>
              <a:rPr lang="el-GR" altLang="en-US" sz="3600" dirty="0">
                <a:solidFill>
                  <a:srgbClr val="0100C8"/>
                </a:solidFill>
                <a:latin typeface="Helvetica Neue"/>
              </a:rPr>
              <a:t> </a:t>
            </a:r>
            <a:r>
              <a:rPr lang="en-US" altLang="en-US" sz="3600" dirty="0">
                <a:solidFill>
                  <a:srgbClr val="0100C8"/>
                </a:solidFill>
                <a:latin typeface="Helvetica Neue"/>
              </a:rPr>
              <a:t>search nodes for which</a:t>
            </a:r>
            <a:r>
              <a:rPr lang="el-GR" altLang="en-US" sz="3600" dirty="0">
                <a:solidFill>
                  <a:srgbClr val="0100C8"/>
                </a:solidFill>
                <a:latin typeface="Helvetica Neue"/>
              </a:rPr>
              <a:t> </a:t>
            </a:r>
            <a:r>
              <a:rPr lang="en-US" altLang="en-US" sz="3600" dirty="0">
                <a:solidFill>
                  <a:srgbClr val="0100C8"/>
                </a:solidFill>
                <a:latin typeface="Helvetica Neue"/>
              </a:rPr>
              <a:t>s</a:t>
            </a:r>
            <a:r>
              <a:rPr lang="el-GR" altLang="en-US" sz="3600" dirty="0">
                <a:solidFill>
                  <a:srgbClr val="0100C8"/>
                </a:solidFill>
                <a:latin typeface="Helvetica Neue"/>
              </a:rPr>
              <a:t> </a:t>
            </a:r>
            <a:r>
              <a:rPr lang="en-US" altLang="en-US" sz="3600" dirty="0">
                <a:solidFill>
                  <a:srgbClr val="0100C8"/>
                </a:solidFill>
                <a:latin typeface="Helvetica Neue"/>
              </a:rPr>
              <a:t>is (presently) their parent; these could be a subset of the set of states descending directly from s through applicable actions (direct descenders of s which are not vetted as successors of s have other parents) </a:t>
            </a:r>
            <a:endParaRPr lang="el-GR" altLang="en-US" sz="3600" dirty="0">
              <a:solidFill>
                <a:srgbClr val="0100C8"/>
              </a:solidFill>
              <a:latin typeface="Helvetica Neue"/>
            </a:endParaRPr>
          </a:p>
          <a:p>
            <a:pPr algn="l" eaLnBrk="1" hangingPunct="1"/>
            <a:endParaRPr lang="el-GR" altLang="en-US" sz="3600" dirty="0">
              <a:solidFill>
                <a:srgbClr val="0100C8"/>
              </a:solidFill>
              <a:latin typeface="Helvetica Neue"/>
            </a:endParaRPr>
          </a:p>
          <a:p>
            <a:pPr algn="l" eaLnBrk="1" hangingPunct="1"/>
            <a:r>
              <a:rPr lang="en-US" altLang="en-US" sz="3600" b="1" dirty="0">
                <a:solidFill>
                  <a:srgbClr val="FF2D64"/>
                </a:solidFill>
                <a:latin typeface="Helvetica Neue"/>
              </a:rPr>
              <a:t>Deadlock</a:t>
            </a:r>
            <a:r>
              <a:rPr lang="el-GR" altLang="en-US" sz="3600" b="1" dirty="0">
                <a:solidFill>
                  <a:srgbClr val="FF2D64"/>
                </a:solidFill>
                <a:latin typeface="Helvetica Neue"/>
              </a:rPr>
              <a:t>:</a:t>
            </a:r>
            <a:r>
              <a:rPr lang="el-GR" altLang="en-US" sz="3600" dirty="0">
                <a:solidFill>
                  <a:srgbClr val="0100C8"/>
                </a:solidFill>
                <a:latin typeface="Helvetica Neue"/>
              </a:rPr>
              <a:t> </a:t>
            </a:r>
            <a:r>
              <a:rPr lang="en-US" altLang="en-US" sz="3600" dirty="0">
                <a:solidFill>
                  <a:srgbClr val="0100C8"/>
                </a:solidFill>
                <a:latin typeface="Helvetica Neue"/>
              </a:rPr>
              <a:t>a non final state that has no successors, or all its successors lead to deadlock</a:t>
            </a:r>
          </a:p>
        </p:txBody>
      </p:sp>
    </p:spTree>
    <p:extLst>
      <p:ext uri="{BB962C8B-B14F-4D97-AF65-F5344CB8AC3E}">
        <p14:creationId xmlns:p14="http://schemas.microsoft.com/office/powerpoint/2010/main" val="211827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 calcmode="lin" valueType="num">
                                      <p:cBhvr additive="base">
                                        <p:cTn id="1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 calcmode="lin" valueType="num">
                                      <p:cBhvr additive="base">
                                        <p:cTn id="25"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 calcmode="lin" valueType="num">
                                      <p:cBhvr additive="base">
                                        <p:cTn id="31"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10950" y="3818243"/>
            <a:ext cx="21562099" cy="1260389"/>
          </a:xfrm>
        </p:spPr>
        <p:txBody>
          <a:bodyPr>
            <a:noAutofit/>
          </a:bodyPr>
          <a:lstStyle/>
          <a:p>
            <a:r>
              <a:rPr lang="en-US" sz="6000" dirty="0"/>
              <a:t>Search Assumptions</a:t>
            </a:r>
            <a:endParaRPr lang="en-CY" sz="6000" dirty="0"/>
          </a:p>
        </p:txBody>
      </p:sp>
      <p:sp>
        <p:nvSpPr>
          <p:cNvPr id="5" name="Rectangle 3">
            <a:extLst>
              <a:ext uri="{FF2B5EF4-FFF2-40B4-BE49-F238E27FC236}">
                <a16:creationId xmlns:a16="http://schemas.microsoft.com/office/drawing/2014/main" id="{CE75A63F-5104-77FB-02A5-F6A1163C9AB1}"/>
              </a:ext>
            </a:extLst>
          </p:cNvPr>
          <p:cNvSpPr txBox="1">
            <a:spLocks noChangeArrowheads="1"/>
          </p:cNvSpPr>
          <p:nvPr/>
        </p:nvSpPr>
        <p:spPr>
          <a:xfrm>
            <a:off x="1410949" y="5677935"/>
            <a:ext cx="21562099" cy="508479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 The navigation starts from the initial problem state (the root node of the search tree) towards a (good enough and not necessarily optimal, if this is not predefined) final state (a leaf node of the search tree), piecing together a good enough route from the root node to the final leaf-node</a:t>
            </a:r>
          </a:p>
          <a:p>
            <a:pPr marL="0" indent="0">
              <a:buNone/>
            </a:pPr>
            <a:endParaRPr lang="en-US" altLang="en-US" sz="2000" dirty="0">
              <a:solidFill>
                <a:srgbClr val="0100C8"/>
              </a:solidFill>
              <a:latin typeface="Helvetica Neue"/>
            </a:endParaRPr>
          </a:p>
          <a:p>
            <a:pPr>
              <a:buFont typeface="Wingdings" panose="05000000000000000000" pitchFamily="2" charset="2"/>
              <a:buChar char="q"/>
            </a:pPr>
            <a:r>
              <a:rPr lang="en-US" altLang="en-US" sz="4400" dirty="0">
                <a:solidFill>
                  <a:srgbClr val="0100C8"/>
                </a:solidFill>
                <a:latin typeface="Helvetica Neue"/>
              </a:rPr>
              <a:t> Initially there is only one open search node (giving the initial problem state) and there are no closed search nodes</a:t>
            </a:r>
          </a:p>
        </p:txBody>
      </p:sp>
    </p:spTree>
    <p:extLst>
      <p:ext uri="{BB962C8B-B14F-4D97-AF65-F5344CB8AC3E}">
        <p14:creationId xmlns:p14="http://schemas.microsoft.com/office/powerpoint/2010/main" val="4169655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sz="6000" dirty="0"/>
              <a:t>Depth-First and Breadth-First Search Methods</a:t>
            </a:r>
          </a:p>
        </p:txBody>
      </p:sp>
    </p:spTree>
    <p:extLst>
      <p:ext uri="{BB962C8B-B14F-4D97-AF65-F5344CB8AC3E}">
        <p14:creationId xmlns:p14="http://schemas.microsoft.com/office/powerpoint/2010/main" val="1036302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10949" y="3492881"/>
            <a:ext cx="21562099" cy="1260389"/>
          </a:xfrm>
        </p:spPr>
        <p:txBody>
          <a:bodyPr>
            <a:noAutofit/>
          </a:bodyPr>
          <a:lstStyle/>
          <a:p>
            <a:r>
              <a:rPr lang="en-US" sz="6000" dirty="0"/>
              <a:t>Depth-First Search</a:t>
            </a:r>
            <a:endParaRPr lang="en-CY" sz="6000" dirty="0"/>
          </a:p>
        </p:txBody>
      </p:sp>
      <p:sp>
        <p:nvSpPr>
          <p:cNvPr id="7" name="Rectangle 3">
            <a:extLst>
              <a:ext uri="{FF2B5EF4-FFF2-40B4-BE49-F238E27FC236}">
                <a16:creationId xmlns:a16="http://schemas.microsoft.com/office/drawing/2014/main" id="{930ABABA-CCE5-4A5C-69C4-44B88131D0FA}"/>
              </a:ext>
            </a:extLst>
          </p:cNvPr>
          <p:cNvSpPr txBox="1">
            <a:spLocks noChangeArrowheads="1"/>
          </p:cNvSpPr>
          <p:nvPr/>
        </p:nvSpPr>
        <p:spPr>
          <a:xfrm>
            <a:off x="1410948" y="5306218"/>
            <a:ext cx="21562099" cy="419338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400" dirty="0">
                <a:solidFill>
                  <a:srgbClr val="0100C8"/>
                </a:solidFill>
                <a:latin typeface="Helvetica Neue"/>
              </a:rPr>
              <a:t>Attempts to </a:t>
            </a:r>
            <a:r>
              <a:rPr lang="en-US" altLang="en-US" sz="4400" b="1" dirty="0">
                <a:solidFill>
                  <a:srgbClr val="FF2D64"/>
                </a:solidFill>
                <a:latin typeface="Helvetica Neue"/>
              </a:rPr>
              <a:t>quickly penetrate deep </a:t>
            </a:r>
            <a:r>
              <a:rPr lang="en-US" altLang="en-US" sz="4400" dirty="0">
                <a:solidFill>
                  <a:srgbClr val="0100C8"/>
                </a:solidFill>
                <a:latin typeface="Helvetica Neue"/>
              </a:rPr>
              <a:t>into the state space </a:t>
            </a:r>
            <a:endParaRPr lang="el-GR" altLang="en-US" sz="4400" dirty="0">
              <a:solidFill>
                <a:srgbClr val="0100C8"/>
              </a:solidFill>
              <a:latin typeface="Helvetica Neue"/>
            </a:endParaRPr>
          </a:p>
          <a:p>
            <a:pPr>
              <a:lnSpc>
                <a:spcPct val="80000"/>
              </a:lnSpc>
              <a:buFont typeface="Wingdings" panose="05000000000000000000" pitchFamily="2" charset="2"/>
              <a:buChar char="q"/>
            </a:pPr>
            <a:r>
              <a:rPr lang="en-US" altLang="en-US" sz="4400" dirty="0">
                <a:solidFill>
                  <a:srgbClr val="0100C8"/>
                </a:solidFill>
                <a:latin typeface="Helvetica Neue"/>
              </a:rPr>
              <a:t>It can reach a final state in an </a:t>
            </a:r>
            <a:r>
              <a:rPr lang="en-US" altLang="en-US" sz="4400" b="1" dirty="0">
                <a:solidFill>
                  <a:srgbClr val="FF2D64"/>
                </a:solidFill>
                <a:latin typeface="Helvetica Neue"/>
              </a:rPr>
              <a:t>effective</a:t>
            </a:r>
            <a:r>
              <a:rPr lang="en-US" altLang="en-US" sz="4400" dirty="0">
                <a:solidFill>
                  <a:srgbClr val="0100C8"/>
                </a:solidFill>
                <a:latin typeface="Helvetica Neue"/>
              </a:rPr>
              <a:t> way</a:t>
            </a:r>
            <a:endParaRPr lang="el-GR" altLang="en-US" sz="4400" dirty="0">
              <a:solidFill>
                <a:srgbClr val="0100C8"/>
              </a:solidFill>
              <a:latin typeface="Helvetica Neue"/>
            </a:endParaRPr>
          </a:p>
          <a:p>
            <a:pPr>
              <a:lnSpc>
                <a:spcPct val="80000"/>
              </a:lnSpc>
              <a:buFont typeface="Wingdings" panose="05000000000000000000" pitchFamily="2" charset="2"/>
              <a:buChar char="q"/>
            </a:pPr>
            <a:r>
              <a:rPr lang="en-US" altLang="en-US" sz="4400" dirty="0">
                <a:solidFill>
                  <a:srgbClr val="0100C8"/>
                </a:solidFill>
                <a:latin typeface="Helvetica Neue"/>
              </a:rPr>
              <a:t>Its </a:t>
            </a:r>
            <a:r>
              <a:rPr lang="en-US" altLang="en-US" sz="4400" b="1" dirty="0">
                <a:solidFill>
                  <a:srgbClr val="FF2D64"/>
                </a:solidFill>
                <a:latin typeface="Helvetica Neue"/>
              </a:rPr>
              <a:t>memory requirement is not excessive</a:t>
            </a:r>
            <a:endParaRPr lang="el-GR" altLang="en-US" sz="4400" b="1" dirty="0">
              <a:solidFill>
                <a:srgbClr val="FF2D64"/>
              </a:solidFill>
              <a:latin typeface="Helvetica Neue"/>
            </a:endParaRPr>
          </a:p>
          <a:p>
            <a:pPr>
              <a:lnSpc>
                <a:spcPct val="80000"/>
              </a:lnSpc>
              <a:buFont typeface="Wingdings" panose="05000000000000000000" pitchFamily="2" charset="2"/>
              <a:buChar char="q"/>
            </a:pPr>
            <a:r>
              <a:rPr lang="en-US" altLang="en-US" sz="4400" dirty="0">
                <a:solidFill>
                  <a:srgbClr val="0100C8"/>
                </a:solidFill>
                <a:latin typeface="Helvetica Neue"/>
              </a:rPr>
              <a:t>However, it </a:t>
            </a:r>
            <a:r>
              <a:rPr lang="en-US" altLang="en-US" sz="4400" b="1" dirty="0">
                <a:solidFill>
                  <a:srgbClr val="FF2D64"/>
                </a:solidFill>
                <a:latin typeface="Helvetica Neue"/>
              </a:rPr>
              <a:t>can get lost </a:t>
            </a:r>
            <a:r>
              <a:rPr lang="en-US" altLang="en-US" sz="4400" dirty="0">
                <a:solidFill>
                  <a:srgbClr val="0100C8"/>
                </a:solidFill>
                <a:latin typeface="Helvetica Neue"/>
              </a:rPr>
              <a:t>in the state space, or reach a deadlock</a:t>
            </a:r>
            <a:endParaRPr lang="el-GR" altLang="en-US" sz="4400" dirty="0">
              <a:solidFill>
                <a:srgbClr val="0100C8"/>
              </a:solidFill>
              <a:latin typeface="Helvetica Neue"/>
            </a:endParaRPr>
          </a:p>
          <a:p>
            <a:pPr>
              <a:lnSpc>
                <a:spcPct val="80000"/>
              </a:lnSpc>
              <a:buFont typeface="Wingdings" panose="05000000000000000000" pitchFamily="2" charset="2"/>
              <a:buChar char="q"/>
            </a:pPr>
            <a:r>
              <a:rPr lang="en-US" altLang="en-US" sz="4400" dirty="0">
                <a:solidFill>
                  <a:srgbClr val="0100C8"/>
                </a:solidFill>
                <a:latin typeface="Helvetica Neue"/>
              </a:rPr>
              <a:t>And it does not necessarily find an optimal solution </a:t>
            </a:r>
            <a:r>
              <a:rPr lang="el-GR" altLang="en-US" sz="4400" dirty="0">
                <a:solidFill>
                  <a:srgbClr val="0100C8"/>
                </a:solidFill>
                <a:latin typeface="Helvetica Neue"/>
              </a:rPr>
              <a:t> </a:t>
            </a:r>
            <a:r>
              <a:rPr lang="en-US" altLang="en-US" sz="4400" dirty="0">
                <a:solidFill>
                  <a:srgbClr val="0100C8"/>
                </a:solidFill>
                <a:latin typeface="Helvetica Neue"/>
              </a:rPr>
              <a:t>- </a:t>
            </a:r>
            <a:r>
              <a:rPr lang="en-US" altLang="en-US" sz="4400" b="1" dirty="0">
                <a:solidFill>
                  <a:srgbClr val="FF2D64"/>
                </a:solidFill>
                <a:latin typeface="Helvetica Neue"/>
              </a:rPr>
              <a:t>not admissible</a:t>
            </a:r>
          </a:p>
        </p:txBody>
      </p:sp>
      <p:sp>
        <p:nvSpPr>
          <p:cNvPr id="5" name="Rectangle 3">
            <a:extLst>
              <a:ext uri="{FF2B5EF4-FFF2-40B4-BE49-F238E27FC236}">
                <a16:creationId xmlns:a16="http://schemas.microsoft.com/office/drawing/2014/main" id="{4C8BDD2C-FA5B-8F8B-B398-92E23054FCE3}"/>
              </a:ext>
            </a:extLst>
          </p:cNvPr>
          <p:cNvSpPr txBox="1">
            <a:spLocks noChangeArrowheads="1"/>
          </p:cNvSpPr>
          <p:nvPr/>
        </p:nvSpPr>
        <p:spPr>
          <a:xfrm>
            <a:off x="1410947" y="10463424"/>
            <a:ext cx="21562099" cy="158610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80000"/>
              </a:lnSpc>
              <a:buNone/>
            </a:pPr>
            <a:r>
              <a:rPr lang="en-US" altLang="en-US" sz="4400" dirty="0">
                <a:solidFill>
                  <a:srgbClr val="0100C8"/>
                </a:solidFill>
                <a:latin typeface="Helvetica Neue"/>
              </a:rPr>
              <a:t>“Gullible” method: It assumes that a deep-down search node is nearest to a goal state </a:t>
            </a:r>
          </a:p>
        </p:txBody>
      </p:sp>
    </p:spTree>
    <p:extLst>
      <p:ext uri="{BB962C8B-B14F-4D97-AF65-F5344CB8AC3E}">
        <p14:creationId xmlns:p14="http://schemas.microsoft.com/office/powerpoint/2010/main" val="4283643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34DDC54-56C6-461A-81E9-1B04EBD0DA66}"/>
              </a:ext>
            </a:extLst>
          </p:cNvPr>
          <p:cNvSpPr>
            <a:spLocks noGrp="1"/>
          </p:cNvSpPr>
          <p:nvPr>
            <p:ph type="body" sz="quarter" idx="25"/>
          </p:nvPr>
        </p:nvSpPr>
        <p:spPr>
          <a:xfrm>
            <a:off x="1287095" y="3891140"/>
            <a:ext cx="21590490" cy="1187488"/>
          </a:xfrm>
        </p:spPr>
        <p:txBody>
          <a:bodyPr>
            <a:normAutofit/>
          </a:bodyPr>
          <a:lstStyle/>
          <a:p>
            <a:r>
              <a:rPr lang="en-US" dirty="0"/>
              <a:t>Problem Solving through Search</a:t>
            </a:r>
            <a:endParaRPr lang="en-CY" dirty="0"/>
          </a:p>
        </p:txBody>
      </p:sp>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87095" y="5646557"/>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CONTENTS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340664" y="6981568"/>
            <a:ext cx="21461694" cy="5165124"/>
          </a:xfrm>
        </p:spPr>
        <p:txBody>
          <a:bodyPr/>
          <a:lstStyle/>
          <a:p>
            <a:pPr marL="457200" indent="-457200">
              <a:buFont typeface="+mj-lt"/>
              <a:buAutoNum type="arabicPeriod"/>
            </a:pPr>
            <a:r>
              <a:rPr lang="en-US" sz="3200" dirty="0"/>
              <a:t>Algorithms and Heuristics</a:t>
            </a:r>
          </a:p>
          <a:p>
            <a:pPr marL="457200" indent="-457200">
              <a:buFont typeface="+mj-lt"/>
              <a:buAutoNum type="arabicPeriod"/>
            </a:pPr>
            <a:r>
              <a:rPr lang="en-US" sz="3200" dirty="0"/>
              <a:t>Representation Problem</a:t>
            </a:r>
          </a:p>
          <a:p>
            <a:pPr marL="457200" indent="-457200">
              <a:buFont typeface="+mj-lt"/>
              <a:buAutoNum type="arabicPeriod"/>
            </a:pPr>
            <a:r>
              <a:rPr lang="en-US" sz="3200" dirty="0"/>
              <a:t>Depth-First and Breadth-First Search Methods – Blind Methods</a:t>
            </a:r>
          </a:p>
          <a:p>
            <a:pPr marL="457200" indent="-457200">
              <a:buFont typeface="+mj-lt"/>
              <a:buAutoNum type="arabicPeriod"/>
            </a:pPr>
            <a:r>
              <a:rPr lang="en-US" sz="3200" dirty="0"/>
              <a:t>Heuristic Search – Algorithm A* and its variants Branch-and-Bound and Best-First Search Methods</a:t>
            </a:r>
          </a:p>
          <a:p>
            <a:pPr marL="457200" indent="-457200">
              <a:buFont typeface="+mj-lt"/>
              <a:buAutoNum type="arabicPeriod"/>
            </a:pPr>
            <a:r>
              <a:rPr lang="en-US" sz="3200" dirty="0"/>
              <a:t>Generic, Object-Based Search Method</a:t>
            </a:r>
          </a:p>
          <a:p>
            <a:pPr marL="457200" indent="-457200">
              <a:buFont typeface="+mj-lt"/>
              <a:buAutoNum type="arabicPeriod"/>
            </a:pPr>
            <a:r>
              <a:rPr lang="en-US" sz="3200" dirty="0"/>
              <a:t>Frame Problem</a:t>
            </a:r>
          </a:p>
          <a:p>
            <a:pPr marL="457200" indent="-457200">
              <a:buFont typeface="+mj-lt"/>
              <a:buAutoNum type="arabicPeriod"/>
            </a:pPr>
            <a:r>
              <a:rPr lang="en-US" sz="3200" dirty="0"/>
              <a:t>Classification and Synthesis Problems</a:t>
            </a:r>
          </a:p>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lstStyle/>
          <a:p>
            <a:r>
              <a:rPr lang="en-US" dirty="0"/>
              <a:t>UNIT 2</a:t>
            </a:r>
            <a:endParaRPr lang="en-CY" dirty="0"/>
          </a:p>
        </p:txBody>
      </p:sp>
    </p:spTree>
    <p:extLst>
      <p:ext uri="{BB962C8B-B14F-4D97-AF65-F5344CB8AC3E}">
        <p14:creationId xmlns:p14="http://schemas.microsoft.com/office/powerpoint/2010/main" val="3313220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10949" y="3492881"/>
            <a:ext cx="21562099" cy="1260389"/>
          </a:xfrm>
        </p:spPr>
        <p:txBody>
          <a:bodyPr>
            <a:noAutofit/>
          </a:bodyPr>
          <a:lstStyle/>
          <a:p>
            <a:r>
              <a:rPr lang="en-US" sz="6000" dirty="0"/>
              <a:t>Backtracking – </a:t>
            </a:r>
            <a:r>
              <a:rPr lang="en-US" sz="3600" dirty="0"/>
              <a:t>when deadlock is reached, or the maximum path length is exceeded</a:t>
            </a:r>
            <a:endParaRPr lang="en-CY" sz="3600" dirty="0"/>
          </a:p>
        </p:txBody>
      </p:sp>
      <p:sp>
        <p:nvSpPr>
          <p:cNvPr id="5" name="Rectangle 3">
            <a:extLst>
              <a:ext uri="{FF2B5EF4-FFF2-40B4-BE49-F238E27FC236}">
                <a16:creationId xmlns:a16="http://schemas.microsoft.com/office/drawing/2014/main" id="{3E5EBF98-ED30-434E-1C24-9C58F7C384AA}"/>
              </a:ext>
            </a:extLst>
          </p:cNvPr>
          <p:cNvSpPr txBox="1">
            <a:spLocks noChangeArrowheads="1"/>
          </p:cNvSpPr>
          <p:nvPr/>
        </p:nvSpPr>
        <p:spPr>
          <a:xfrm>
            <a:off x="1410949" y="5168900"/>
            <a:ext cx="21562098" cy="618695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5400" dirty="0">
                <a:solidFill>
                  <a:srgbClr val="0100C8"/>
                </a:solidFill>
                <a:latin typeface="Helvetica Neue"/>
              </a:rPr>
              <a:t>Revoking the last action choice </a:t>
            </a:r>
          </a:p>
          <a:p>
            <a:pPr>
              <a:lnSpc>
                <a:spcPct val="80000"/>
              </a:lnSpc>
              <a:buFont typeface="Wingdings" panose="05000000000000000000" pitchFamily="2" charset="2"/>
              <a:buChar char="q"/>
            </a:pPr>
            <a:r>
              <a:rPr lang="en-US" altLang="en-US" sz="5400" dirty="0">
                <a:solidFill>
                  <a:srgbClr val="0100C8"/>
                </a:solidFill>
                <a:latin typeface="Helvetica Neue"/>
              </a:rPr>
              <a:t>The search goes back one step on the path under investigation (parent search node) and a new choice is made</a:t>
            </a:r>
          </a:p>
          <a:p>
            <a:pPr>
              <a:lnSpc>
                <a:spcPct val="80000"/>
              </a:lnSpc>
              <a:buFont typeface="Wingdings" panose="05000000000000000000" pitchFamily="2" charset="2"/>
              <a:buChar char="q"/>
            </a:pPr>
            <a:r>
              <a:rPr lang="en-US" altLang="en-US" sz="5400" dirty="0">
                <a:solidFill>
                  <a:srgbClr val="0100C8"/>
                </a:solidFill>
                <a:latin typeface="Helvetica Neue"/>
              </a:rPr>
              <a:t>When all possible choices from the (parent) search node have been investigated, the backtracking continues with the immediately above search node (parent of the parent), etc.</a:t>
            </a:r>
          </a:p>
          <a:p>
            <a:pPr>
              <a:lnSpc>
                <a:spcPct val="80000"/>
              </a:lnSpc>
              <a:buFont typeface="Wingdings" panose="05000000000000000000" pitchFamily="2" charset="2"/>
              <a:buChar char="q"/>
            </a:pPr>
            <a:r>
              <a:rPr lang="en-US" altLang="en-US" sz="5400" dirty="0">
                <a:solidFill>
                  <a:srgbClr val="0100C8"/>
                </a:solidFill>
                <a:latin typeface="Helvetica Neue"/>
              </a:rPr>
              <a:t>If the backtracking leads to the root search node (initial state) the entire search so far has been fruitless</a:t>
            </a:r>
          </a:p>
        </p:txBody>
      </p:sp>
    </p:spTree>
    <p:extLst>
      <p:ext uri="{BB962C8B-B14F-4D97-AF65-F5344CB8AC3E}">
        <p14:creationId xmlns:p14="http://schemas.microsoft.com/office/powerpoint/2010/main" val="6804480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a:extLst>
              <a:ext uri="{FF2B5EF4-FFF2-40B4-BE49-F238E27FC236}">
                <a16:creationId xmlns:a16="http://schemas.microsoft.com/office/drawing/2014/main" id="{85E97729-19E9-3D7C-BC38-558D91870FCE}"/>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2532" name="Oval 4">
            <a:extLst>
              <a:ext uri="{FF2B5EF4-FFF2-40B4-BE49-F238E27FC236}">
                <a16:creationId xmlns:a16="http://schemas.microsoft.com/office/drawing/2014/main" id="{09877C20-5B58-6B64-8B87-2CCFCD5933B6}"/>
              </a:ext>
            </a:extLst>
          </p:cNvPr>
          <p:cNvSpPr>
            <a:spLocks noChangeArrowheads="1"/>
          </p:cNvSpPr>
          <p:nvPr/>
        </p:nvSpPr>
        <p:spPr bwMode="auto">
          <a:xfrm>
            <a:off x="11668127" y="4349750"/>
            <a:ext cx="1082674"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1</a:t>
            </a:r>
            <a:endParaRPr lang="en-US" altLang="en-US" sz="2800"/>
          </a:p>
        </p:txBody>
      </p:sp>
      <p:sp>
        <p:nvSpPr>
          <p:cNvPr id="22533" name="Oval 5">
            <a:extLst>
              <a:ext uri="{FF2B5EF4-FFF2-40B4-BE49-F238E27FC236}">
                <a16:creationId xmlns:a16="http://schemas.microsoft.com/office/drawing/2014/main" id="{8A932E2E-30AD-9A4D-A268-17141134E71F}"/>
              </a:ext>
            </a:extLst>
          </p:cNvPr>
          <p:cNvSpPr>
            <a:spLocks noChangeArrowheads="1"/>
          </p:cNvSpPr>
          <p:nvPr/>
        </p:nvSpPr>
        <p:spPr bwMode="auto">
          <a:xfrm>
            <a:off x="9144000" y="6515100"/>
            <a:ext cx="1082676"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2</a:t>
            </a:r>
            <a:endParaRPr lang="en-US" altLang="en-US" sz="2800"/>
          </a:p>
        </p:txBody>
      </p:sp>
      <p:sp>
        <p:nvSpPr>
          <p:cNvPr id="22534" name="Oval 6">
            <a:extLst>
              <a:ext uri="{FF2B5EF4-FFF2-40B4-BE49-F238E27FC236}">
                <a16:creationId xmlns:a16="http://schemas.microsoft.com/office/drawing/2014/main" id="{8AC4E846-03CF-84CB-70F0-57CA02A7C33C}"/>
              </a:ext>
            </a:extLst>
          </p:cNvPr>
          <p:cNvSpPr>
            <a:spLocks noChangeArrowheads="1"/>
          </p:cNvSpPr>
          <p:nvPr/>
        </p:nvSpPr>
        <p:spPr bwMode="auto">
          <a:xfrm>
            <a:off x="14014450" y="6334126"/>
            <a:ext cx="1079500"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3</a:t>
            </a:r>
            <a:endParaRPr lang="en-US" altLang="en-US" sz="2800"/>
          </a:p>
        </p:txBody>
      </p:sp>
      <p:sp>
        <p:nvSpPr>
          <p:cNvPr id="22535" name="Oval 7">
            <a:extLst>
              <a:ext uri="{FF2B5EF4-FFF2-40B4-BE49-F238E27FC236}">
                <a16:creationId xmlns:a16="http://schemas.microsoft.com/office/drawing/2014/main" id="{43CE4DCF-8CFC-0D61-698A-543EFF8FF09C}"/>
              </a:ext>
            </a:extLst>
          </p:cNvPr>
          <p:cNvSpPr>
            <a:spLocks noChangeArrowheads="1"/>
          </p:cNvSpPr>
          <p:nvPr/>
        </p:nvSpPr>
        <p:spPr bwMode="auto">
          <a:xfrm>
            <a:off x="15636877" y="8858250"/>
            <a:ext cx="1082674"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7</a:t>
            </a:r>
            <a:endParaRPr lang="en-US" altLang="en-US" sz="2800"/>
          </a:p>
        </p:txBody>
      </p:sp>
      <p:sp>
        <p:nvSpPr>
          <p:cNvPr id="22536" name="Oval 8">
            <a:extLst>
              <a:ext uri="{FF2B5EF4-FFF2-40B4-BE49-F238E27FC236}">
                <a16:creationId xmlns:a16="http://schemas.microsoft.com/office/drawing/2014/main" id="{AA81F646-BA8B-E897-033B-0788A8DC046C}"/>
              </a:ext>
            </a:extLst>
          </p:cNvPr>
          <p:cNvSpPr>
            <a:spLocks noChangeArrowheads="1"/>
          </p:cNvSpPr>
          <p:nvPr/>
        </p:nvSpPr>
        <p:spPr bwMode="auto">
          <a:xfrm>
            <a:off x="12569827" y="8858250"/>
            <a:ext cx="1082674"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6</a:t>
            </a:r>
            <a:endParaRPr lang="en-US" altLang="en-US" sz="2800"/>
          </a:p>
        </p:txBody>
      </p:sp>
      <p:sp>
        <p:nvSpPr>
          <p:cNvPr id="22537" name="Oval 9">
            <a:extLst>
              <a:ext uri="{FF2B5EF4-FFF2-40B4-BE49-F238E27FC236}">
                <a16:creationId xmlns:a16="http://schemas.microsoft.com/office/drawing/2014/main" id="{2D06B13C-95EB-5D40-75EA-F1FF3D68AE79}"/>
              </a:ext>
            </a:extLst>
          </p:cNvPr>
          <p:cNvSpPr>
            <a:spLocks noChangeArrowheads="1"/>
          </p:cNvSpPr>
          <p:nvPr/>
        </p:nvSpPr>
        <p:spPr bwMode="auto">
          <a:xfrm>
            <a:off x="10045700" y="8858250"/>
            <a:ext cx="1082676"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5</a:t>
            </a:r>
            <a:endParaRPr lang="en-US" altLang="en-US" sz="2800"/>
          </a:p>
        </p:txBody>
      </p:sp>
      <p:sp>
        <p:nvSpPr>
          <p:cNvPr id="22538" name="Oval 10">
            <a:extLst>
              <a:ext uri="{FF2B5EF4-FFF2-40B4-BE49-F238E27FC236}">
                <a16:creationId xmlns:a16="http://schemas.microsoft.com/office/drawing/2014/main" id="{E0BD0767-DD9F-C240-95EF-D5022590C3DD}"/>
              </a:ext>
            </a:extLst>
          </p:cNvPr>
          <p:cNvSpPr>
            <a:spLocks noChangeArrowheads="1"/>
          </p:cNvSpPr>
          <p:nvPr/>
        </p:nvSpPr>
        <p:spPr bwMode="auto">
          <a:xfrm>
            <a:off x="7340600" y="8677276"/>
            <a:ext cx="1082676"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4</a:t>
            </a:r>
            <a:endParaRPr lang="en-US" altLang="en-US" sz="2800"/>
          </a:p>
        </p:txBody>
      </p:sp>
      <p:sp>
        <p:nvSpPr>
          <p:cNvPr id="22539" name="Line 11">
            <a:extLst>
              <a:ext uri="{FF2B5EF4-FFF2-40B4-BE49-F238E27FC236}">
                <a16:creationId xmlns:a16="http://schemas.microsoft.com/office/drawing/2014/main" id="{55687111-9D78-FCAE-2551-B2969A59A216}"/>
              </a:ext>
            </a:extLst>
          </p:cNvPr>
          <p:cNvSpPr>
            <a:spLocks noChangeShapeType="1"/>
          </p:cNvSpPr>
          <p:nvPr/>
        </p:nvSpPr>
        <p:spPr bwMode="auto">
          <a:xfrm flipH="1">
            <a:off x="10226676" y="5251451"/>
            <a:ext cx="1622424" cy="14414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0" name="Line 12">
            <a:extLst>
              <a:ext uri="{FF2B5EF4-FFF2-40B4-BE49-F238E27FC236}">
                <a16:creationId xmlns:a16="http://schemas.microsoft.com/office/drawing/2014/main" id="{CC868074-6F06-8864-4A88-75C97310E645}"/>
              </a:ext>
            </a:extLst>
          </p:cNvPr>
          <p:cNvSpPr>
            <a:spLocks noChangeShapeType="1"/>
          </p:cNvSpPr>
          <p:nvPr/>
        </p:nvSpPr>
        <p:spPr bwMode="auto">
          <a:xfrm>
            <a:off x="12569826" y="5251451"/>
            <a:ext cx="1444624" cy="12636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1" name="Line 13">
            <a:extLst>
              <a:ext uri="{FF2B5EF4-FFF2-40B4-BE49-F238E27FC236}">
                <a16:creationId xmlns:a16="http://schemas.microsoft.com/office/drawing/2014/main" id="{F0B17494-91B0-0F3A-87A7-B197E9E10C0A}"/>
              </a:ext>
            </a:extLst>
          </p:cNvPr>
          <p:cNvSpPr>
            <a:spLocks noChangeShapeType="1"/>
          </p:cNvSpPr>
          <p:nvPr/>
        </p:nvSpPr>
        <p:spPr bwMode="auto">
          <a:xfrm flipH="1">
            <a:off x="8061327" y="7416800"/>
            <a:ext cx="1263650" cy="126047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2" name="Line 14">
            <a:extLst>
              <a:ext uri="{FF2B5EF4-FFF2-40B4-BE49-F238E27FC236}">
                <a16:creationId xmlns:a16="http://schemas.microsoft.com/office/drawing/2014/main" id="{5D75F304-3DAD-E33F-1ACC-0F7AF3FEBEDD}"/>
              </a:ext>
            </a:extLst>
          </p:cNvPr>
          <p:cNvSpPr>
            <a:spLocks noChangeShapeType="1"/>
          </p:cNvSpPr>
          <p:nvPr/>
        </p:nvSpPr>
        <p:spPr bwMode="auto">
          <a:xfrm>
            <a:off x="10045701" y="7416801"/>
            <a:ext cx="539750" cy="14414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3" name="Line 15">
            <a:extLst>
              <a:ext uri="{FF2B5EF4-FFF2-40B4-BE49-F238E27FC236}">
                <a16:creationId xmlns:a16="http://schemas.microsoft.com/office/drawing/2014/main" id="{B51B5E19-2928-46E4-B4FF-9C92EA783CD4}"/>
              </a:ext>
            </a:extLst>
          </p:cNvPr>
          <p:cNvSpPr>
            <a:spLocks noChangeShapeType="1"/>
          </p:cNvSpPr>
          <p:nvPr/>
        </p:nvSpPr>
        <p:spPr bwMode="auto">
          <a:xfrm flipH="1">
            <a:off x="13112750" y="7235826"/>
            <a:ext cx="1260476" cy="162242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4" name="Line 16">
            <a:extLst>
              <a:ext uri="{FF2B5EF4-FFF2-40B4-BE49-F238E27FC236}">
                <a16:creationId xmlns:a16="http://schemas.microsoft.com/office/drawing/2014/main" id="{528DC26E-BDB2-445B-EAC9-CA70236C2BA0}"/>
              </a:ext>
            </a:extLst>
          </p:cNvPr>
          <p:cNvSpPr>
            <a:spLocks noChangeShapeType="1"/>
          </p:cNvSpPr>
          <p:nvPr/>
        </p:nvSpPr>
        <p:spPr bwMode="auto">
          <a:xfrm>
            <a:off x="14735177" y="7235826"/>
            <a:ext cx="1441450" cy="162242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5" name="Freeform 17">
            <a:extLst>
              <a:ext uri="{FF2B5EF4-FFF2-40B4-BE49-F238E27FC236}">
                <a16:creationId xmlns:a16="http://schemas.microsoft.com/office/drawing/2014/main" id="{BC0A84FF-B49A-2A60-BD56-F8D19F3196C2}"/>
              </a:ext>
            </a:extLst>
          </p:cNvPr>
          <p:cNvSpPr>
            <a:spLocks/>
          </p:cNvSpPr>
          <p:nvPr/>
        </p:nvSpPr>
        <p:spPr bwMode="auto">
          <a:xfrm>
            <a:off x="9690100" y="4645027"/>
            <a:ext cx="1803400" cy="1720850"/>
          </a:xfrm>
          <a:custGeom>
            <a:avLst/>
            <a:gdLst>
              <a:gd name="T0" fmla="*/ 901700 w 1419"/>
              <a:gd name="T1" fmla="*/ 0 h 1355"/>
              <a:gd name="T2" fmla="*/ 538224 w 1419"/>
              <a:gd name="T3" fmla="*/ 40005 h 1355"/>
              <a:gd name="T4" fmla="*/ 309463 w 1419"/>
              <a:gd name="T5" fmla="*/ 174625 h 1355"/>
              <a:gd name="T6" fmla="*/ 242105 w 1419"/>
              <a:gd name="T7" fmla="*/ 241935 h 1355"/>
              <a:gd name="T8" fmla="*/ 121370 w 1419"/>
              <a:gd name="T9" fmla="*/ 389890 h 1355"/>
              <a:gd name="T10" fmla="*/ 54013 w 1419"/>
              <a:gd name="T11" fmla="*/ 672465 h 1355"/>
              <a:gd name="T12" fmla="*/ 0 w 1419"/>
              <a:gd name="T13" fmla="*/ 860425 h 13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19" h="1355">
                <a:moveTo>
                  <a:pt x="1419" y="0"/>
                </a:moveTo>
                <a:cubicBezTo>
                  <a:pt x="1195" y="12"/>
                  <a:pt x="1047" y="14"/>
                  <a:pt x="847" y="63"/>
                </a:cubicBezTo>
                <a:cubicBezTo>
                  <a:pt x="717" y="128"/>
                  <a:pt x="609" y="195"/>
                  <a:pt x="487" y="275"/>
                </a:cubicBezTo>
                <a:cubicBezTo>
                  <a:pt x="445" y="302"/>
                  <a:pt x="423" y="353"/>
                  <a:pt x="381" y="381"/>
                </a:cubicBezTo>
                <a:cubicBezTo>
                  <a:pt x="289" y="442"/>
                  <a:pt x="240" y="515"/>
                  <a:pt x="191" y="614"/>
                </a:cubicBezTo>
                <a:cubicBezTo>
                  <a:pt x="124" y="750"/>
                  <a:pt x="128" y="914"/>
                  <a:pt x="85" y="1059"/>
                </a:cubicBezTo>
                <a:cubicBezTo>
                  <a:pt x="62" y="1136"/>
                  <a:pt x="0" y="1275"/>
                  <a:pt x="0" y="1355"/>
                </a:cubicBezTo>
              </a:path>
            </a:pathLst>
          </a:custGeom>
          <a:noFill/>
          <a:ln w="57150" cap="flat">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2546" name="Freeform 18">
            <a:extLst>
              <a:ext uri="{FF2B5EF4-FFF2-40B4-BE49-F238E27FC236}">
                <a16:creationId xmlns:a16="http://schemas.microsoft.com/office/drawing/2014/main" id="{010334D4-8D32-2AEF-4714-2E2B161578FB}"/>
              </a:ext>
            </a:extLst>
          </p:cNvPr>
          <p:cNvSpPr>
            <a:spLocks/>
          </p:cNvSpPr>
          <p:nvPr/>
        </p:nvSpPr>
        <p:spPr bwMode="auto">
          <a:xfrm>
            <a:off x="6718301" y="6365877"/>
            <a:ext cx="2813050" cy="3549650"/>
          </a:xfrm>
          <a:custGeom>
            <a:avLst/>
            <a:gdLst>
              <a:gd name="T0" fmla="*/ 1406525 w 2213"/>
              <a:gd name="T1" fmla="*/ 0 h 2795"/>
              <a:gd name="T2" fmla="*/ 1029630 w 2213"/>
              <a:gd name="T3" fmla="*/ 80645 h 2795"/>
              <a:gd name="T4" fmla="*/ 828153 w 2213"/>
              <a:gd name="T5" fmla="*/ 269240 h 2795"/>
              <a:gd name="T6" fmla="*/ 787476 w 2213"/>
              <a:gd name="T7" fmla="*/ 403225 h 2795"/>
              <a:gd name="T8" fmla="*/ 760782 w 2213"/>
              <a:gd name="T9" fmla="*/ 483870 h 2795"/>
              <a:gd name="T10" fmla="*/ 626040 w 2213"/>
              <a:gd name="T11" fmla="*/ 645795 h 2795"/>
              <a:gd name="T12" fmla="*/ 262492 w 2213"/>
              <a:gd name="T13" fmla="*/ 860425 h 2795"/>
              <a:gd name="T14" fmla="*/ 141733 w 2213"/>
              <a:gd name="T15" fmla="*/ 941070 h 2795"/>
              <a:gd name="T16" fmla="*/ 101056 w 2213"/>
              <a:gd name="T17" fmla="*/ 968375 h 2795"/>
              <a:gd name="T18" fmla="*/ 20338 w 2213"/>
              <a:gd name="T19" fmla="*/ 1102995 h 2795"/>
              <a:gd name="T20" fmla="*/ 33685 w 2213"/>
              <a:gd name="T21" fmla="*/ 1492885 h 2795"/>
              <a:gd name="T22" fmla="*/ 181774 w 2213"/>
              <a:gd name="T23" fmla="*/ 1626870 h 2795"/>
              <a:gd name="T24" fmla="*/ 275839 w 2213"/>
              <a:gd name="T25" fmla="*/ 1707515 h 2795"/>
              <a:gd name="T26" fmla="*/ 316516 w 2213"/>
              <a:gd name="T27" fmla="*/ 1721485 h 2795"/>
              <a:gd name="T28" fmla="*/ 464605 w 2213"/>
              <a:gd name="T29" fmla="*/ 1774825 h 279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13" h="2795">
                <a:moveTo>
                  <a:pt x="2213" y="0"/>
                </a:moveTo>
                <a:cubicBezTo>
                  <a:pt x="2009" y="23"/>
                  <a:pt x="1815" y="63"/>
                  <a:pt x="1620" y="127"/>
                </a:cubicBezTo>
                <a:cubicBezTo>
                  <a:pt x="1518" y="195"/>
                  <a:pt x="1353" y="312"/>
                  <a:pt x="1303" y="424"/>
                </a:cubicBezTo>
                <a:cubicBezTo>
                  <a:pt x="1255" y="532"/>
                  <a:pt x="1268" y="538"/>
                  <a:pt x="1239" y="635"/>
                </a:cubicBezTo>
                <a:cubicBezTo>
                  <a:pt x="1226" y="678"/>
                  <a:pt x="1229" y="730"/>
                  <a:pt x="1197" y="762"/>
                </a:cubicBezTo>
                <a:cubicBezTo>
                  <a:pt x="1119" y="840"/>
                  <a:pt x="1080" y="954"/>
                  <a:pt x="985" y="1017"/>
                </a:cubicBezTo>
                <a:cubicBezTo>
                  <a:pt x="799" y="1140"/>
                  <a:pt x="604" y="1241"/>
                  <a:pt x="413" y="1355"/>
                </a:cubicBezTo>
                <a:cubicBezTo>
                  <a:pt x="348" y="1394"/>
                  <a:pt x="286" y="1440"/>
                  <a:pt x="223" y="1482"/>
                </a:cubicBezTo>
                <a:cubicBezTo>
                  <a:pt x="202" y="1496"/>
                  <a:pt x="159" y="1525"/>
                  <a:pt x="159" y="1525"/>
                </a:cubicBezTo>
                <a:cubicBezTo>
                  <a:pt x="108" y="1601"/>
                  <a:pt x="88" y="1661"/>
                  <a:pt x="32" y="1737"/>
                </a:cubicBezTo>
                <a:cubicBezTo>
                  <a:pt x="7" y="1936"/>
                  <a:pt x="0" y="2155"/>
                  <a:pt x="53" y="2351"/>
                </a:cubicBezTo>
                <a:cubicBezTo>
                  <a:pt x="81" y="2455"/>
                  <a:pt x="198" y="2518"/>
                  <a:pt x="286" y="2562"/>
                </a:cubicBezTo>
                <a:cubicBezTo>
                  <a:pt x="339" y="2615"/>
                  <a:pt x="369" y="2656"/>
                  <a:pt x="434" y="2689"/>
                </a:cubicBezTo>
                <a:cubicBezTo>
                  <a:pt x="454" y="2699"/>
                  <a:pt x="478" y="2701"/>
                  <a:pt x="498" y="2711"/>
                </a:cubicBezTo>
                <a:cubicBezTo>
                  <a:pt x="579" y="2752"/>
                  <a:pt x="635" y="2795"/>
                  <a:pt x="731" y="2795"/>
                </a:cubicBezTo>
              </a:path>
            </a:pathLst>
          </a:custGeom>
          <a:noFill/>
          <a:ln w="57150" cap="flat">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2547" name="Freeform 19">
            <a:extLst>
              <a:ext uri="{FF2B5EF4-FFF2-40B4-BE49-F238E27FC236}">
                <a16:creationId xmlns:a16="http://schemas.microsoft.com/office/drawing/2014/main" id="{115D5C20-940B-8D27-8EF0-3A21C416AEC5}"/>
              </a:ext>
            </a:extLst>
          </p:cNvPr>
          <p:cNvSpPr>
            <a:spLocks/>
          </p:cNvSpPr>
          <p:nvPr/>
        </p:nvSpPr>
        <p:spPr bwMode="auto">
          <a:xfrm>
            <a:off x="7781926" y="7924801"/>
            <a:ext cx="2879724" cy="2206626"/>
          </a:xfrm>
          <a:custGeom>
            <a:avLst/>
            <a:gdLst>
              <a:gd name="T0" fmla="*/ 0 w 2266"/>
              <a:gd name="T1" fmla="*/ 995394 h 1738"/>
              <a:gd name="T2" fmla="*/ 282127 w 2266"/>
              <a:gd name="T3" fmla="*/ 914772 h 1738"/>
              <a:gd name="T4" fmla="*/ 390148 w 2266"/>
              <a:gd name="T5" fmla="*/ 834150 h 1738"/>
              <a:gd name="T6" fmla="*/ 524857 w 2266"/>
              <a:gd name="T7" fmla="*/ 726866 h 1738"/>
              <a:gd name="T8" fmla="*/ 605555 w 2266"/>
              <a:gd name="T9" fmla="*/ 565622 h 1738"/>
              <a:gd name="T10" fmla="*/ 712941 w 2266"/>
              <a:gd name="T11" fmla="*/ 256466 h 1738"/>
              <a:gd name="T12" fmla="*/ 739629 w 2266"/>
              <a:gd name="T13" fmla="*/ 161878 h 1738"/>
              <a:gd name="T14" fmla="*/ 820327 w 2266"/>
              <a:gd name="T15" fmla="*/ 27932 h 1738"/>
              <a:gd name="T16" fmla="*/ 901026 w 2266"/>
              <a:gd name="T17" fmla="*/ 635 h 1738"/>
              <a:gd name="T18" fmla="*/ 955036 w 2266"/>
              <a:gd name="T19" fmla="*/ 13966 h 1738"/>
              <a:gd name="T20" fmla="*/ 982360 w 2266"/>
              <a:gd name="T21" fmla="*/ 95223 h 1738"/>
              <a:gd name="T22" fmla="*/ 955036 w 2266"/>
              <a:gd name="T23" fmla="*/ 256466 h 1738"/>
              <a:gd name="T24" fmla="*/ 901026 w 2266"/>
              <a:gd name="T25" fmla="*/ 417710 h 1738"/>
              <a:gd name="T26" fmla="*/ 847650 w 2266"/>
              <a:gd name="T27" fmla="*/ 659575 h 1738"/>
              <a:gd name="T28" fmla="*/ 874338 w 2266"/>
              <a:gd name="T29" fmla="*/ 794157 h 1738"/>
              <a:gd name="T30" fmla="*/ 941693 w 2266"/>
              <a:gd name="T31" fmla="*/ 914772 h 1738"/>
              <a:gd name="T32" fmla="*/ 1183788 w 2266"/>
              <a:gd name="T33" fmla="*/ 1103313 h 1738"/>
              <a:gd name="T34" fmla="*/ 1439862 w 2266"/>
              <a:gd name="T35" fmla="*/ 1103313 h 17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266" h="1738">
                <a:moveTo>
                  <a:pt x="0" y="1568"/>
                </a:moveTo>
                <a:cubicBezTo>
                  <a:pt x="154" y="1542"/>
                  <a:pt x="296" y="1490"/>
                  <a:pt x="444" y="1441"/>
                </a:cubicBezTo>
                <a:cubicBezTo>
                  <a:pt x="571" y="1399"/>
                  <a:pt x="542" y="1372"/>
                  <a:pt x="614" y="1314"/>
                </a:cubicBezTo>
                <a:cubicBezTo>
                  <a:pt x="685" y="1257"/>
                  <a:pt x="749" y="1195"/>
                  <a:pt x="826" y="1145"/>
                </a:cubicBezTo>
                <a:cubicBezTo>
                  <a:pt x="880" y="1062"/>
                  <a:pt x="897" y="973"/>
                  <a:pt x="953" y="891"/>
                </a:cubicBezTo>
                <a:cubicBezTo>
                  <a:pt x="985" y="763"/>
                  <a:pt x="1047" y="517"/>
                  <a:pt x="1122" y="404"/>
                </a:cubicBezTo>
                <a:cubicBezTo>
                  <a:pt x="1138" y="355"/>
                  <a:pt x="1146" y="303"/>
                  <a:pt x="1164" y="255"/>
                </a:cubicBezTo>
                <a:cubicBezTo>
                  <a:pt x="1190" y="187"/>
                  <a:pt x="1255" y="99"/>
                  <a:pt x="1291" y="44"/>
                </a:cubicBezTo>
                <a:cubicBezTo>
                  <a:pt x="1316" y="7"/>
                  <a:pt x="1418" y="1"/>
                  <a:pt x="1418" y="1"/>
                </a:cubicBezTo>
                <a:cubicBezTo>
                  <a:pt x="1446" y="8"/>
                  <a:pt x="1484" y="0"/>
                  <a:pt x="1503" y="22"/>
                </a:cubicBezTo>
                <a:cubicBezTo>
                  <a:pt x="1532" y="56"/>
                  <a:pt x="1546" y="150"/>
                  <a:pt x="1546" y="150"/>
                </a:cubicBezTo>
                <a:cubicBezTo>
                  <a:pt x="1528" y="234"/>
                  <a:pt x="1522" y="320"/>
                  <a:pt x="1503" y="404"/>
                </a:cubicBezTo>
                <a:cubicBezTo>
                  <a:pt x="1483" y="491"/>
                  <a:pt x="1440" y="572"/>
                  <a:pt x="1418" y="658"/>
                </a:cubicBezTo>
                <a:cubicBezTo>
                  <a:pt x="1386" y="787"/>
                  <a:pt x="1353" y="906"/>
                  <a:pt x="1334" y="1039"/>
                </a:cubicBezTo>
                <a:cubicBezTo>
                  <a:pt x="1381" y="1181"/>
                  <a:pt x="1328" y="1008"/>
                  <a:pt x="1376" y="1251"/>
                </a:cubicBezTo>
                <a:cubicBezTo>
                  <a:pt x="1392" y="1331"/>
                  <a:pt x="1434" y="1368"/>
                  <a:pt x="1482" y="1441"/>
                </a:cubicBezTo>
                <a:cubicBezTo>
                  <a:pt x="1565" y="1565"/>
                  <a:pt x="1693" y="1738"/>
                  <a:pt x="1863" y="1738"/>
                </a:cubicBezTo>
                <a:cubicBezTo>
                  <a:pt x="1997" y="1738"/>
                  <a:pt x="2132" y="1738"/>
                  <a:pt x="2266" y="1738"/>
                </a:cubicBezTo>
              </a:path>
            </a:pathLst>
          </a:custGeom>
          <a:noFill/>
          <a:ln w="57150" cap="flat">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2548" name="Freeform 20">
            <a:extLst>
              <a:ext uri="{FF2B5EF4-FFF2-40B4-BE49-F238E27FC236}">
                <a16:creationId xmlns:a16="http://schemas.microsoft.com/office/drawing/2014/main" id="{8C2368AE-B36E-6C48-E22A-7925479F6651}"/>
              </a:ext>
            </a:extLst>
          </p:cNvPr>
          <p:cNvSpPr>
            <a:spLocks/>
          </p:cNvSpPr>
          <p:nvPr/>
        </p:nvSpPr>
        <p:spPr bwMode="auto">
          <a:xfrm>
            <a:off x="10782300" y="5788026"/>
            <a:ext cx="3051176" cy="4314824"/>
          </a:xfrm>
          <a:custGeom>
            <a:avLst/>
            <a:gdLst>
              <a:gd name="T0" fmla="*/ 6349 w 2403"/>
              <a:gd name="T1" fmla="*/ 2157412 h 3398"/>
              <a:gd name="T2" fmla="*/ 33648 w 2403"/>
              <a:gd name="T3" fmla="*/ 2130111 h 3398"/>
              <a:gd name="T4" fmla="*/ 114276 w 2403"/>
              <a:gd name="T5" fmla="*/ 2103445 h 3398"/>
              <a:gd name="T6" fmla="*/ 194905 w 2403"/>
              <a:gd name="T7" fmla="*/ 2049478 h 3398"/>
              <a:gd name="T8" fmla="*/ 234901 w 2403"/>
              <a:gd name="T9" fmla="*/ 2036145 h 3398"/>
              <a:gd name="T10" fmla="*/ 315529 w 2403"/>
              <a:gd name="T11" fmla="*/ 1982178 h 3398"/>
              <a:gd name="T12" fmla="*/ 356161 w 2403"/>
              <a:gd name="T13" fmla="*/ 1955512 h 3398"/>
              <a:gd name="T14" fmla="*/ 436789 w 2403"/>
              <a:gd name="T15" fmla="*/ 1807579 h 3398"/>
              <a:gd name="T16" fmla="*/ 477421 w 2403"/>
              <a:gd name="T17" fmla="*/ 1672978 h 3398"/>
              <a:gd name="T18" fmla="*/ 342829 w 2403"/>
              <a:gd name="T19" fmla="*/ 1135213 h 3398"/>
              <a:gd name="T20" fmla="*/ 221569 w 2403"/>
              <a:gd name="T21" fmla="*/ 987279 h 3398"/>
              <a:gd name="T22" fmla="*/ 194905 w 2403"/>
              <a:gd name="T23" fmla="*/ 947280 h 3398"/>
              <a:gd name="T24" fmla="*/ 154273 w 2403"/>
              <a:gd name="T25" fmla="*/ 933947 h 3398"/>
              <a:gd name="T26" fmla="*/ 60312 w 2403"/>
              <a:gd name="T27" fmla="*/ 826013 h 3398"/>
              <a:gd name="T28" fmla="*/ 46980 w 2403"/>
              <a:gd name="T29" fmla="*/ 530147 h 3398"/>
              <a:gd name="T30" fmla="*/ 86977 w 2403"/>
              <a:gd name="T31" fmla="*/ 409515 h 3398"/>
              <a:gd name="T32" fmla="*/ 234901 w 2403"/>
              <a:gd name="T33" fmla="*/ 355548 h 3398"/>
              <a:gd name="T34" fmla="*/ 302197 w 2403"/>
              <a:gd name="T35" fmla="*/ 314914 h 3398"/>
              <a:gd name="T36" fmla="*/ 369493 w 2403"/>
              <a:gd name="T37" fmla="*/ 261581 h 3398"/>
              <a:gd name="T38" fmla="*/ 450121 w 2403"/>
              <a:gd name="T39" fmla="*/ 234280 h 3398"/>
              <a:gd name="T40" fmla="*/ 558049 w 2403"/>
              <a:gd name="T41" fmla="*/ 153647 h 3398"/>
              <a:gd name="T42" fmla="*/ 598046 w 2403"/>
              <a:gd name="T43" fmla="*/ 140314 h 3398"/>
              <a:gd name="T44" fmla="*/ 692006 w 2403"/>
              <a:gd name="T45" fmla="*/ 73014 h 3398"/>
              <a:gd name="T46" fmla="*/ 947858 w 2403"/>
              <a:gd name="T47" fmla="*/ 46348 h 3398"/>
              <a:gd name="T48" fmla="*/ 1028486 w 2403"/>
              <a:gd name="T49" fmla="*/ 73014 h 3398"/>
              <a:gd name="T50" fmla="*/ 1095782 w 2403"/>
              <a:gd name="T51" fmla="*/ 126981 h 3398"/>
              <a:gd name="T52" fmla="*/ 1203075 w 2403"/>
              <a:gd name="T53" fmla="*/ 274914 h 3398"/>
              <a:gd name="T54" fmla="*/ 1216407 w 2403"/>
              <a:gd name="T55" fmla="*/ 314914 h 3398"/>
              <a:gd name="T56" fmla="*/ 1270371 w 2403"/>
              <a:gd name="T57" fmla="*/ 409515 h 3398"/>
              <a:gd name="T58" fmla="*/ 1283703 w 2403"/>
              <a:gd name="T59" fmla="*/ 449514 h 3398"/>
              <a:gd name="T60" fmla="*/ 1311003 w 2403"/>
              <a:gd name="T61" fmla="*/ 476815 h 3398"/>
              <a:gd name="T62" fmla="*/ 1418295 w 2403"/>
              <a:gd name="T63" fmla="*/ 584114 h 3398"/>
              <a:gd name="T64" fmla="*/ 1444960 w 2403"/>
              <a:gd name="T65" fmla="*/ 624113 h 3398"/>
              <a:gd name="T66" fmla="*/ 1525588 w 2403"/>
              <a:gd name="T67" fmla="*/ 678080 h 339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03" h="3398">
                <a:moveTo>
                  <a:pt x="10" y="3398"/>
                </a:moveTo>
                <a:cubicBezTo>
                  <a:pt x="24" y="3384"/>
                  <a:pt x="35" y="3364"/>
                  <a:pt x="53" y="3355"/>
                </a:cubicBezTo>
                <a:cubicBezTo>
                  <a:pt x="93" y="3335"/>
                  <a:pt x="180" y="3313"/>
                  <a:pt x="180" y="3313"/>
                </a:cubicBezTo>
                <a:cubicBezTo>
                  <a:pt x="222" y="3285"/>
                  <a:pt x="259" y="3244"/>
                  <a:pt x="307" y="3228"/>
                </a:cubicBezTo>
                <a:cubicBezTo>
                  <a:pt x="328" y="3221"/>
                  <a:pt x="351" y="3218"/>
                  <a:pt x="370" y="3207"/>
                </a:cubicBezTo>
                <a:cubicBezTo>
                  <a:pt x="414" y="3182"/>
                  <a:pt x="455" y="3150"/>
                  <a:pt x="497" y="3122"/>
                </a:cubicBezTo>
                <a:cubicBezTo>
                  <a:pt x="518" y="3108"/>
                  <a:pt x="561" y="3080"/>
                  <a:pt x="561" y="3080"/>
                </a:cubicBezTo>
                <a:cubicBezTo>
                  <a:pt x="600" y="3001"/>
                  <a:pt x="655" y="2929"/>
                  <a:pt x="688" y="2847"/>
                </a:cubicBezTo>
                <a:cubicBezTo>
                  <a:pt x="720" y="2766"/>
                  <a:pt x="731" y="2715"/>
                  <a:pt x="752" y="2635"/>
                </a:cubicBezTo>
                <a:cubicBezTo>
                  <a:pt x="729" y="2300"/>
                  <a:pt x="742" y="2058"/>
                  <a:pt x="540" y="1788"/>
                </a:cubicBezTo>
                <a:cubicBezTo>
                  <a:pt x="466" y="1689"/>
                  <a:pt x="445" y="1620"/>
                  <a:pt x="349" y="1555"/>
                </a:cubicBezTo>
                <a:cubicBezTo>
                  <a:pt x="335" y="1534"/>
                  <a:pt x="327" y="1508"/>
                  <a:pt x="307" y="1492"/>
                </a:cubicBezTo>
                <a:cubicBezTo>
                  <a:pt x="289" y="1478"/>
                  <a:pt x="259" y="1487"/>
                  <a:pt x="243" y="1471"/>
                </a:cubicBezTo>
                <a:cubicBezTo>
                  <a:pt x="0" y="1227"/>
                  <a:pt x="274" y="1418"/>
                  <a:pt x="95" y="1301"/>
                </a:cubicBezTo>
                <a:cubicBezTo>
                  <a:pt x="21" y="1077"/>
                  <a:pt x="42" y="1193"/>
                  <a:pt x="74" y="835"/>
                </a:cubicBezTo>
                <a:cubicBezTo>
                  <a:pt x="79" y="777"/>
                  <a:pt x="83" y="688"/>
                  <a:pt x="137" y="645"/>
                </a:cubicBezTo>
                <a:cubicBezTo>
                  <a:pt x="171" y="617"/>
                  <a:pt x="324" y="571"/>
                  <a:pt x="370" y="560"/>
                </a:cubicBezTo>
                <a:cubicBezTo>
                  <a:pt x="479" y="453"/>
                  <a:pt x="338" y="579"/>
                  <a:pt x="476" y="496"/>
                </a:cubicBezTo>
                <a:cubicBezTo>
                  <a:pt x="594" y="425"/>
                  <a:pt x="431" y="480"/>
                  <a:pt x="582" y="412"/>
                </a:cubicBezTo>
                <a:cubicBezTo>
                  <a:pt x="623" y="394"/>
                  <a:pt x="667" y="383"/>
                  <a:pt x="709" y="369"/>
                </a:cubicBezTo>
                <a:cubicBezTo>
                  <a:pt x="973" y="280"/>
                  <a:pt x="752" y="319"/>
                  <a:pt x="879" y="242"/>
                </a:cubicBezTo>
                <a:cubicBezTo>
                  <a:pt x="898" y="231"/>
                  <a:pt x="921" y="228"/>
                  <a:pt x="942" y="221"/>
                </a:cubicBezTo>
                <a:cubicBezTo>
                  <a:pt x="1043" y="120"/>
                  <a:pt x="989" y="149"/>
                  <a:pt x="1090" y="115"/>
                </a:cubicBezTo>
                <a:cubicBezTo>
                  <a:pt x="1208" y="0"/>
                  <a:pt x="1311" y="60"/>
                  <a:pt x="1493" y="73"/>
                </a:cubicBezTo>
                <a:cubicBezTo>
                  <a:pt x="1535" y="87"/>
                  <a:pt x="1589" y="83"/>
                  <a:pt x="1620" y="115"/>
                </a:cubicBezTo>
                <a:cubicBezTo>
                  <a:pt x="1680" y="176"/>
                  <a:pt x="1645" y="147"/>
                  <a:pt x="1726" y="200"/>
                </a:cubicBezTo>
                <a:cubicBezTo>
                  <a:pt x="1780" y="281"/>
                  <a:pt x="1840" y="350"/>
                  <a:pt x="1895" y="433"/>
                </a:cubicBezTo>
                <a:cubicBezTo>
                  <a:pt x="1907" y="451"/>
                  <a:pt x="1906" y="476"/>
                  <a:pt x="1916" y="496"/>
                </a:cubicBezTo>
                <a:cubicBezTo>
                  <a:pt x="2020" y="703"/>
                  <a:pt x="1894" y="393"/>
                  <a:pt x="2001" y="645"/>
                </a:cubicBezTo>
                <a:cubicBezTo>
                  <a:pt x="2010" y="665"/>
                  <a:pt x="2011" y="689"/>
                  <a:pt x="2022" y="708"/>
                </a:cubicBezTo>
                <a:cubicBezTo>
                  <a:pt x="2032" y="725"/>
                  <a:pt x="2052" y="735"/>
                  <a:pt x="2065" y="751"/>
                </a:cubicBezTo>
                <a:cubicBezTo>
                  <a:pt x="2120" y="820"/>
                  <a:pt x="2158" y="870"/>
                  <a:pt x="2234" y="920"/>
                </a:cubicBezTo>
                <a:cubicBezTo>
                  <a:pt x="2248" y="941"/>
                  <a:pt x="2256" y="967"/>
                  <a:pt x="2276" y="983"/>
                </a:cubicBezTo>
                <a:cubicBezTo>
                  <a:pt x="2314" y="1014"/>
                  <a:pt x="2403" y="999"/>
                  <a:pt x="2403" y="1068"/>
                </a:cubicBezTo>
              </a:path>
            </a:pathLst>
          </a:custGeom>
          <a:noFill/>
          <a:ln w="57150" cap="flat">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2549" name="Freeform 21">
            <a:extLst>
              <a:ext uri="{FF2B5EF4-FFF2-40B4-BE49-F238E27FC236}">
                <a16:creationId xmlns:a16="http://schemas.microsoft.com/office/drawing/2014/main" id="{0C6212AA-3F17-32DB-304B-9BD6B9424221}"/>
              </a:ext>
            </a:extLst>
          </p:cNvPr>
          <p:cNvSpPr>
            <a:spLocks/>
          </p:cNvSpPr>
          <p:nvPr/>
        </p:nvSpPr>
        <p:spPr bwMode="auto">
          <a:xfrm>
            <a:off x="12058651" y="7143751"/>
            <a:ext cx="1746250" cy="3067050"/>
          </a:xfrm>
          <a:custGeom>
            <a:avLst/>
            <a:gdLst>
              <a:gd name="T0" fmla="*/ 873125 w 1376"/>
              <a:gd name="T1" fmla="*/ 0 h 2414"/>
              <a:gd name="T2" fmla="*/ 846474 w 1376"/>
              <a:gd name="T3" fmla="*/ 80678 h 2414"/>
              <a:gd name="T4" fmla="*/ 685302 w 1376"/>
              <a:gd name="T5" fmla="*/ 242035 h 2414"/>
              <a:gd name="T6" fmla="*/ 550779 w 1376"/>
              <a:gd name="T7" fmla="*/ 336689 h 2414"/>
              <a:gd name="T8" fmla="*/ 456868 w 1376"/>
              <a:gd name="T9" fmla="*/ 403392 h 2414"/>
              <a:gd name="T10" fmla="*/ 281735 w 1376"/>
              <a:gd name="T11" fmla="*/ 565384 h 2414"/>
              <a:gd name="T12" fmla="*/ 174498 w 1376"/>
              <a:gd name="T13" fmla="*/ 713400 h 2414"/>
              <a:gd name="T14" fmla="*/ 120562 w 1376"/>
              <a:gd name="T15" fmla="*/ 794079 h 2414"/>
              <a:gd name="T16" fmla="*/ 80586 w 1376"/>
              <a:gd name="T17" fmla="*/ 874757 h 2414"/>
              <a:gd name="T18" fmla="*/ 39976 w 1376"/>
              <a:gd name="T19" fmla="*/ 955436 h 2414"/>
              <a:gd name="T20" fmla="*/ 13325 w 1376"/>
              <a:gd name="T21" fmla="*/ 1036114 h 2414"/>
              <a:gd name="T22" fmla="*/ 0 w 1376"/>
              <a:gd name="T23" fmla="*/ 1076136 h 2414"/>
              <a:gd name="T24" fmla="*/ 13325 w 1376"/>
              <a:gd name="T25" fmla="*/ 1264809 h 2414"/>
              <a:gd name="T26" fmla="*/ 26651 w 1376"/>
              <a:gd name="T27" fmla="*/ 1332147 h 2414"/>
              <a:gd name="T28" fmla="*/ 93912 w 1376"/>
              <a:gd name="T29" fmla="*/ 1399484 h 2414"/>
              <a:gd name="T30" fmla="*/ 120562 w 1376"/>
              <a:gd name="T31" fmla="*/ 1439506 h 2414"/>
              <a:gd name="T32" fmla="*/ 174498 w 1376"/>
              <a:gd name="T33" fmla="*/ 1452847 h 2414"/>
              <a:gd name="T34" fmla="*/ 348996 w 1376"/>
              <a:gd name="T35" fmla="*/ 1520184 h 2414"/>
              <a:gd name="T36" fmla="*/ 590755 w 1376"/>
              <a:gd name="T37" fmla="*/ 1493503 h 2414"/>
              <a:gd name="T38" fmla="*/ 671976 w 1376"/>
              <a:gd name="T39" fmla="*/ 1466187 h 2414"/>
              <a:gd name="T40" fmla="*/ 711952 w 1376"/>
              <a:gd name="T41" fmla="*/ 1452847 h 2414"/>
              <a:gd name="T42" fmla="*/ 698627 w 1376"/>
              <a:gd name="T43" fmla="*/ 1533525 h 241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76" h="2414">
                <a:moveTo>
                  <a:pt x="1376" y="0"/>
                </a:moveTo>
                <a:cubicBezTo>
                  <a:pt x="1362" y="42"/>
                  <a:pt x="1348" y="85"/>
                  <a:pt x="1334" y="127"/>
                </a:cubicBezTo>
                <a:cubicBezTo>
                  <a:pt x="1299" y="233"/>
                  <a:pt x="1165" y="313"/>
                  <a:pt x="1080" y="381"/>
                </a:cubicBezTo>
                <a:cubicBezTo>
                  <a:pt x="1010" y="437"/>
                  <a:pt x="954" y="500"/>
                  <a:pt x="868" y="530"/>
                </a:cubicBezTo>
                <a:cubicBezTo>
                  <a:pt x="638" y="757"/>
                  <a:pt x="981" y="432"/>
                  <a:pt x="720" y="635"/>
                </a:cubicBezTo>
                <a:cubicBezTo>
                  <a:pt x="619" y="714"/>
                  <a:pt x="551" y="818"/>
                  <a:pt x="444" y="890"/>
                </a:cubicBezTo>
                <a:cubicBezTo>
                  <a:pt x="389" y="973"/>
                  <a:pt x="333" y="1045"/>
                  <a:pt x="275" y="1123"/>
                </a:cubicBezTo>
                <a:cubicBezTo>
                  <a:pt x="245" y="1164"/>
                  <a:pt x="190" y="1250"/>
                  <a:pt x="190" y="1250"/>
                </a:cubicBezTo>
                <a:cubicBezTo>
                  <a:pt x="137" y="1408"/>
                  <a:pt x="208" y="1213"/>
                  <a:pt x="127" y="1377"/>
                </a:cubicBezTo>
                <a:cubicBezTo>
                  <a:pt x="44" y="1545"/>
                  <a:pt x="181" y="1328"/>
                  <a:pt x="63" y="1504"/>
                </a:cubicBezTo>
                <a:cubicBezTo>
                  <a:pt x="49" y="1546"/>
                  <a:pt x="35" y="1589"/>
                  <a:pt x="21" y="1631"/>
                </a:cubicBezTo>
                <a:cubicBezTo>
                  <a:pt x="14" y="1652"/>
                  <a:pt x="0" y="1694"/>
                  <a:pt x="0" y="1694"/>
                </a:cubicBezTo>
                <a:cubicBezTo>
                  <a:pt x="7" y="1793"/>
                  <a:pt x="11" y="1892"/>
                  <a:pt x="21" y="1991"/>
                </a:cubicBezTo>
                <a:cubicBezTo>
                  <a:pt x="25" y="2027"/>
                  <a:pt x="23" y="2066"/>
                  <a:pt x="42" y="2097"/>
                </a:cubicBezTo>
                <a:cubicBezTo>
                  <a:pt x="68" y="2140"/>
                  <a:pt x="120" y="2161"/>
                  <a:pt x="148" y="2203"/>
                </a:cubicBezTo>
                <a:cubicBezTo>
                  <a:pt x="162" y="2224"/>
                  <a:pt x="169" y="2252"/>
                  <a:pt x="190" y="2266"/>
                </a:cubicBezTo>
                <a:cubicBezTo>
                  <a:pt x="214" y="2282"/>
                  <a:pt x="247" y="2280"/>
                  <a:pt x="275" y="2287"/>
                </a:cubicBezTo>
                <a:cubicBezTo>
                  <a:pt x="350" y="2363"/>
                  <a:pt x="450" y="2373"/>
                  <a:pt x="550" y="2393"/>
                </a:cubicBezTo>
                <a:cubicBezTo>
                  <a:pt x="737" y="2380"/>
                  <a:pt x="791" y="2393"/>
                  <a:pt x="931" y="2351"/>
                </a:cubicBezTo>
                <a:cubicBezTo>
                  <a:pt x="974" y="2338"/>
                  <a:pt x="1016" y="2322"/>
                  <a:pt x="1059" y="2308"/>
                </a:cubicBezTo>
                <a:cubicBezTo>
                  <a:pt x="1080" y="2301"/>
                  <a:pt x="1122" y="2287"/>
                  <a:pt x="1122" y="2287"/>
                </a:cubicBezTo>
                <a:cubicBezTo>
                  <a:pt x="1115" y="2329"/>
                  <a:pt x="1101" y="2414"/>
                  <a:pt x="1101" y="2414"/>
                </a:cubicBezTo>
              </a:path>
            </a:pathLst>
          </a:custGeom>
          <a:noFill/>
          <a:ln w="57150" cap="flat">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2550" name="Freeform 22">
            <a:extLst>
              <a:ext uri="{FF2B5EF4-FFF2-40B4-BE49-F238E27FC236}">
                <a16:creationId xmlns:a16="http://schemas.microsoft.com/office/drawing/2014/main" id="{1C5A0541-ACD4-398E-26E6-1CF7D00265A3}"/>
              </a:ext>
            </a:extLst>
          </p:cNvPr>
          <p:cNvSpPr>
            <a:spLocks/>
          </p:cNvSpPr>
          <p:nvPr/>
        </p:nvSpPr>
        <p:spPr bwMode="auto">
          <a:xfrm>
            <a:off x="13563601" y="7629527"/>
            <a:ext cx="2584450" cy="2419350"/>
          </a:xfrm>
          <a:custGeom>
            <a:avLst/>
            <a:gdLst>
              <a:gd name="T0" fmla="*/ 0 w 2033"/>
              <a:gd name="T1" fmla="*/ 1209675 h 1906"/>
              <a:gd name="T2" fmla="*/ 80724 w 2033"/>
              <a:gd name="T3" fmla="*/ 1183019 h 1906"/>
              <a:gd name="T4" fmla="*/ 161449 w 2033"/>
              <a:gd name="T5" fmla="*/ 1142400 h 1906"/>
              <a:gd name="T6" fmla="*/ 228825 w 2033"/>
              <a:gd name="T7" fmla="*/ 1021814 h 1906"/>
              <a:gd name="T8" fmla="*/ 214841 w 2033"/>
              <a:gd name="T9" fmla="*/ 618166 h 1906"/>
              <a:gd name="T10" fmla="*/ 228825 w 2033"/>
              <a:gd name="T11" fmla="*/ 282427 h 1906"/>
              <a:gd name="T12" fmla="*/ 268869 w 2033"/>
              <a:gd name="T13" fmla="*/ 201824 h 1906"/>
              <a:gd name="T14" fmla="*/ 282217 w 2033"/>
              <a:gd name="T15" fmla="*/ 161205 h 1906"/>
              <a:gd name="T16" fmla="*/ 309549 w 2033"/>
              <a:gd name="T17" fmla="*/ 134549 h 1906"/>
              <a:gd name="T18" fmla="*/ 484346 w 2033"/>
              <a:gd name="T19" fmla="*/ 0 h 1906"/>
              <a:gd name="T20" fmla="*/ 619098 w 2033"/>
              <a:gd name="T21" fmla="*/ 27291 h 1906"/>
              <a:gd name="T22" fmla="*/ 834575 w 2033"/>
              <a:gd name="T23" fmla="*/ 255771 h 1906"/>
              <a:gd name="T24" fmla="*/ 887968 w 2033"/>
              <a:gd name="T25" fmla="*/ 551525 h 1906"/>
              <a:gd name="T26" fmla="*/ 874620 w 2033"/>
              <a:gd name="T27" fmla="*/ 699403 h 1906"/>
              <a:gd name="T28" fmla="*/ 834575 w 2033"/>
              <a:gd name="T29" fmla="*/ 833318 h 1906"/>
              <a:gd name="T30" fmla="*/ 915300 w 2033"/>
              <a:gd name="T31" fmla="*/ 1075126 h 1906"/>
              <a:gd name="T32" fmla="*/ 955344 w 2033"/>
              <a:gd name="T33" fmla="*/ 1102416 h 1906"/>
              <a:gd name="T34" fmla="*/ 1063400 w 2033"/>
              <a:gd name="T35" fmla="*/ 1129072 h 1906"/>
              <a:gd name="T36" fmla="*/ 1210865 w 2033"/>
              <a:gd name="T37" fmla="*/ 1169691 h 1906"/>
              <a:gd name="T38" fmla="*/ 1292225 w 2033"/>
              <a:gd name="T39" fmla="*/ 1156363 h 190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033" h="1906">
                <a:moveTo>
                  <a:pt x="0" y="1906"/>
                </a:moveTo>
                <a:cubicBezTo>
                  <a:pt x="42" y="1892"/>
                  <a:pt x="90" y="1889"/>
                  <a:pt x="127" y="1864"/>
                </a:cubicBezTo>
                <a:cubicBezTo>
                  <a:pt x="209" y="1809"/>
                  <a:pt x="166" y="1830"/>
                  <a:pt x="254" y="1800"/>
                </a:cubicBezTo>
                <a:cubicBezTo>
                  <a:pt x="350" y="1654"/>
                  <a:pt x="321" y="1721"/>
                  <a:pt x="360" y="1610"/>
                </a:cubicBezTo>
                <a:cubicBezTo>
                  <a:pt x="387" y="1393"/>
                  <a:pt x="357" y="1192"/>
                  <a:pt x="338" y="974"/>
                </a:cubicBezTo>
                <a:cubicBezTo>
                  <a:pt x="345" y="798"/>
                  <a:pt x="347" y="621"/>
                  <a:pt x="360" y="445"/>
                </a:cubicBezTo>
                <a:cubicBezTo>
                  <a:pt x="364" y="384"/>
                  <a:pt x="397" y="370"/>
                  <a:pt x="423" y="318"/>
                </a:cubicBezTo>
                <a:cubicBezTo>
                  <a:pt x="433" y="298"/>
                  <a:pt x="432" y="273"/>
                  <a:pt x="444" y="254"/>
                </a:cubicBezTo>
                <a:cubicBezTo>
                  <a:pt x="454" y="237"/>
                  <a:pt x="474" y="228"/>
                  <a:pt x="487" y="212"/>
                </a:cubicBezTo>
                <a:cubicBezTo>
                  <a:pt x="566" y="114"/>
                  <a:pt x="639" y="42"/>
                  <a:pt x="762" y="0"/>
                </a:cubicBezTo>
                <a:cubicBezTo>
                  <a:pt x="795" y="5"/>
                  <a:pt x="924" y="16"/>
                  <a:pt x="974" y="43"/>
                </a:cubicBezTo>
                <a:cubicBezTo>
                  <a:pt x="1118" y="122"/>
                  <a:pt x="1259" y="245"/>
                  <a:pt x="1313" y="403"/>
                </a:cubicBezTo>
                <a:cubicBezTo>
                  <a:pt x="1339" y="559"/>
                  <a:pt x="1366" y="714"/>
                  <a:pt x="1397" y="869"/>
                </a:cubicBezTo>
                <a:cubicBezTo>
                  <a:pt x="1390" y="947"/>
                  <a:pt x="1389" y="1025"/>
                  <a:pt x="1376" y="1102"/>
                </a:cubicBezTo>
                <a:cubicBezTo>
                  <a:pt x="1363" y="1174"/>
                  <a:pt x="1331" y="1242"/>
                  <a:pt x="1313" y="1313"/>
                </a:cubicBezTo>
                <a:cubicBezTo>
                  <a:pt x="1326" y="1502"/>
                  <a:pt x="1265" y="1637"/>
                  <a:pt x="1440" y="1694"/>
                </a:cubicBezTo>
                <a:cubicBezTo>
                  <a:pt x="1461" y="1708"/>
                  <a:pt x="1479" y="1728"/>
                  <a:pt x="1503" y="1737"/>
                </a:cubicBezTo>
                <a:cubicBezTo>
                  <a:pt x="1558" y="1757"/>
                  <a:pt x="1673" y="1779"/>
                  <a:pt x="1673" y="1779"/>
                </a:cubicBezTo>
                <a:cubicBezTo>
                  <a:pt x="1767" y="1843"/>
                  <a:pt x="1746" y="1843"/>
                  <a:pt x="1905" y="1843"/>
                </a:cubicBezTo>
                <a:cubicBezTo>
                  <a:pt x="1948" y="1843"/>
                  <a:pt x="2033" y="1822"/>
                  <a:pt x="2033" y="1822"/>
                </a:cubicBezTo>
              </a:path>
            </a:pathLst>
          </a:custGeom>
          <a:noFill/>
          <a:ln w="57150" cap="flat">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2551" name="Freeform 23">
            <a:extLst>
              <a:ext uri="{FF2B5EF4-FFF2-40B4-BE49-F238E27FC236}">
                <a16:creationId xmlns:a16="http://schemas.microsoft.com/office/drawing/2014/main" id="{7882ED8A-A1C2-838E-7FC7-995C786D3B95}"/>
              </a:ext>
            </a:extLst>
          </p:cNvPr>
          <p:cNvSpPr>
            <a:spLocks/>
          </p:cNvSpPr>
          <p:nvPr/>
        </p:nvSpPr>
        <p:spPr bwMode="auto">
          <a:xfrm>
            <a:off x="13233400" y="5010150"/>
            <a:ext cx="4140200" cy="5067300"/>
          </a:xfrm>
          <a:custGeom>
            <a:avLst/>
            <a:gdLst>
              <a:gd name="T0" fmla="*/ 1550354 w 3262"/>
              <a:gd name="T1" fmla="*/ 2533650 h 3988"/>
              <a:gd name="T2" fmla="*/ 1670930 w 3262"/>
              <a:gd name="T3" fmla="*/ 2466942 h 3988"/>
              <a:gd name="T4" fmla="*/ 1711545 w 3262"/>
              <a:gd name="T5" fmla="*/ 2439623 h 3988"/>
              <a:gd name="T6" fmla="*/ 1751525 w 3262"/>
              <a:gd name="T7" fmla="*/ 2426281 h 3988"/>
              <a:gd name="T8" fmla="*/ 1778814 w 3262"/>
              <a:gd name="T9" fmla="*/ 2399598 h 3988"/>
              <a:gd name="T10" fmla="*/ 1818794 w 3262"/>
              <a:gd name="T11" fmla="*/ 2385621 h 3988"/>
              <a:gd name="T12" fmla="*/ 1993947 w 3262"/>
              <a:gd name="T13" fmla="*/ 2224250 h 3988"/>
              <a:gd name="T14" fmla="*/ 2007274 w 3262"/>
              <a:gd name="T15" fmla="*/ 2184225 h 3988"/>
              <a:gd name="T16" fmla="*/ 2033927 w 3262"/>
              <a:gd name="T17" fmla="*/ 2156906 h 3988"/>
              <a:gd name="T18" fmla="*/ 1979985 w 3262"/>
              <a:gd name="T19" fmla="*/ 1713454 h 3988"/>
              <a:gd name="T20" fmla="*/ 1698218 w 3262"/>
              <a:gd name="T21" fmla="*/ 1511423 h 3988"/>
              <a:gd name="T22" fmla="*/ 1577008 w 3262"/>
              <a:gd name="T23" fmla="*/ 1470762 h 3988"/>
              <a:gd name="T24" fmla="*/ 1537027 w 3262"/>
              <a:gd name="T25" fmla="*/ 1457421 h 3988"/>
              <a:gd name="T26" fmla="*/ 1429143 w 3262"/>
              <a:gd name="T27" fmla="*/ 1390077 h 3988"/>
              <a:gd name="T28" fmla="*/ 1281279 w 3262"/>
              <a:gd name="T29" fmla="*/ 1228706 h 3988"/>
              <a:gd name="T30" fmla="*/ 1214010 w 3262"/>
              <a:gd name="T31" fmla="*/ 1134679 h 3988"/>
              <a:gd name="T32" fmla="*/ 1133415 w 3262"/>
              <a:gd name="T33" fmla="*/ 1027310 h 3988"/>
              <a:gd name="T34" fmla="*/ 1080107 w 3262"/>
              <a:gd name="T35" fmla="*/ 905964 h 3988"/>
              <a:gd name="T36" fmla="*/ 1039492 w 3262"/>
              <a:gd name="T37" fmla="*/ 771277 h 3988"/>
              <a:gd name="T38" fmla="*/ 1026165 w 3262"/>
              <a:gd name="T39" fmla="*/ 731252 h 3988"/>
              <a:gd name="T40" fmla="*/ 972224 w 3262"/>
              <a:gd name="T41" fmla="*/ 650566 h 3988"/>
              <a:gd name="T42" fmla="*/ 958897 w 3262"/>
              <a:gd name="T43" fmla="*/ 609906 h 3988"/>
              <a:gd name="T44" fmla="*/ 918282 w 3262"/>
              <a:gd name="T45" fmla="*/ 583222 h 3988"/>
              <a:gd name="T46" fmla="*/ 891628 w 3262"/>
              <a:gd name="T47" fmla="*/ 555904 h 3988"/>
              <a:gd name="T48" fmla="*/ 864974 w 3262"/>
              <a:gd name="T49" fmla="*/ 515879 h 3988"/>
              <a:gd name="T50" fmla="*/ 636515 w 3262"/>
              <a:gd name="T51" fmla="*/ 341166 h 3988"/>
              <a:gd name="T52" fmla="*/ 609226 w 3262"/>
              <a:gd name="T53" fmla="*/ 313847 h 3988"/>
              <a:gd name="T54" fmla="*/ 569246 w 3262"/>
              <a:gd name="T55" fmla="*/ 300506 h 3988"/>
              <a:gd name="T56" fmla="*/ 528631 w 3262"/>
              <a:gd name="T57" fmla="*/ 273822 h 3988"/>
              <a:gd name="T58" fmla="*/ 394728 w 3262"/>
              <a:gd name="T59" fmla="*/ 233162 h 3988"/>
              <a:gd name="T60" fmla="*/ 260190 w 3262"/>
              <a:gd name="T61" fmla="*/ 179795 h 3988"/>
              <a:gd name="T62" fmla="*/ 219575 w 3262"/>
              <a:gd name="T63" fmla="*/ 152476 h 3988"/>
              <a:gd name="T64" fmla="*/ 179595 w 3262"/>
              <a:gd name="T65" fmla="*/ 139135 h 3988"/>
              <a:gd name="T66" fmla="*/ 112326 w 3262"/>
              <a:gd name="T67" fmla="*/ 98474 h 3988"/>
              <a:gd name="T68" fmla="*/ 85672 w 3262"/>
              <a:gd name="T69" fmla="*/ 58449 h 3988"/>
              <a:gd name="T70" fmla="*/ 45057 w 3262"/>
              <a:gd name="T71" fmla="*/ 45108 h 3988"/>
              <a:gd name="T72" fmla="*/ 18404 w 3262"/>
              <a:gd name="T73" fmla="*/ 4447 h 39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262" h="3988">
                <a:moveTo>
                  <a:pt x="2443" y="3988"/>
                </a:moveTo>
                <a:cubicBezTo>
                  <a:pt x="2588" y="3892"/>
                  <a:pt x="2522" y="3920"/>
                  <a:pt x="2633" y="3883"/>
                </a:cubicBezTo>
                <a:cubicBezTo>
                  <a:pt x="2654" y="3869"/>
                  <a:pt x="2674" y="3852"/>
                  <a:pt x="2697" y="3840"/>
                </a:cubicBezTo>
                <a:cubicBezTo>
                  <a:pt x="2717" y="3830"/>
                  <a:pt x="2741" y="3830"/>
                  <a:pt x="2760" y="3819"/>
                </a:cubicBezTo>
                <a:cubicBezTo>
                  <a:pt x="2777" y="3809"/>
                  <a:pt x="2786" y="3787"/>
                  <a:pt x="2803" y="3777"/>
                </a:cubicBezTo>
                <a:cubicBezTo>
                  <a:pt x="2822" y="3766"/>
                  <a:pt x="2847" y="3766"/>
                  <a:pt x="2866" y="3755"/>
                </a:cubicBezTo>
                <a:cubicBezTo>
                  <a:pt x="2982" y="3691"/>
                  <a:pt x="3069" y="3610"/>
                  <a:pt x="3142" y="3501"/>
                </a:cubicBezTo>
                <a:cubicBezTo>
                  <a:pt x="3149" y="3480"/>
                  <a:pt x="3152" y="3457"/>
                  <a:pt x="3163" y="3438"/>
                </a:cubicBezTo>
                <a:cubicBezTo>
                  <a:pt x="3173" y="3421"/>
                  <a:pt x="3204" y="3415"/>
                  <a:pt x="3205" y="3395"/>
                </a:cubicBezTo>
                <a:cubicBezTo>
                  <a:pt x="3215" y="3110"/>
                  <a:pt x="3262" y="2905"/>
                  <a:pt x="3120" y="2697"/>
                </a:cubicBezTo>
                <a:cubicBezTo>
                  <a:pt x="3056" y="2503"/>
                  <a:pt x="2851" y="2437"/>
                  <a:pt x="2676" y="2379"/>
                </a:cubicBezTo>
                <a:cubicBezTo>
                  <a:pt x="2612" y="2358"/>
                  <a:pt x="2549" y="2337"/>
                  <a:pt x="2485" y="2315"/>
                </a:cubicBezTo>
                <a:cubicBezTo>
                  <a:pt x="2464" y="2308"/>
                  <a:pt x="2422" y="2294"/>
                  <a:pt x="2422" y="2294"/>
                </a:cubicBezTo>
                <a:cubicBezTo>
                  <a:pt x="2363" y="2237"/>
                  <a:pt x="2313" y="2241"/>
                  <a:pt x="2252" y="2188"/>
                </a:cubicBezTo>
                <a:cubicBezTo>
                  <a:pt x="2159" y="2107"/>
                  <a:pt x="2103" y="2018"/>
                  <a:pt x="2019" y="1934"/>
                </a:cubicBezTo>
                <a:cubicBezTo>
                  <a:pt x="1967" y="1777"/>
                  <a:pt x="2047" y="1987"/>
                  <a:pt x="1913" y="1786"/>
                </a:cubicBezTo>
                <a:cubicBezTo>
                  <a:pt x="1873" y="1726"/>
                  <a:pt x="1827" y="1677"/>
                  <a:pt x="1786" y="1617"/>
                </a:cubicBezTo>
                <a:cubicBezTo>
                  <a:pt x="1736" y="1466"/>
                  <a:pt x="1768" y="1527"/>
                  <a:pt x="1702" y="1426"/>
                </a:cubicBezTo>
                <a:cubicBezTo>
                  <a:pt x="1662" y="1158"/>
                  <a:pt x="1715" y="1368"/>
                  <a:pt x="1638" y="1214"/>
                </a:cubicBezTo>
                <a:cubicBezTo>
                  <a:pt x="1628" y="1194"/>
                  <a:pt x="1628" y="1170"/>
                  <a:pt x="1617" y="1151"/>
                </a:cubicBezTo>
                <a:cubicBezTo>
                  <a:pt x="1592" y="1107"/>
                  <a:pt x="1532" y="1024"/>
                  <a:pt x="1532" y="1024"/>
                </a:cubicBezTo>
                <a:cubicBezTo>
                  <a:pt x="1525" y="1003"/>
                  <a:pt x="1525" y="978"/>
                  <a:pt x="1511" y="960"/>
                </a:cubicBezTo>
                <a:cubicBezTo>
                  <a:pt x="1495" y="940"/>
                  <a:pt x="1467" y="934"/>
                  <a:pt x="1447" y="918"/>
                </a:cubicBezTo>
                <a:cubicBezTo>
                  <a:pt x="1431" y="905"/>
                  <a:pt x="1417" y="891"/>
                  <a:pt x="1405" y="875"/>
                </a:cubicBezTo>
                <a:cubicBezTo>
                  <a:pt x="1389" y="855"/>
                  <a:pt x="1379" y="832"/>
                  <a:pt x="1363" y="812"/>
                </a:cubicBezTo>
                <a:cubicBezTo>
                  <a:pt x="1267" y="694"/>
                  <a:pt x="1120" y="631"/>
                  <a:pt x="1003" y="537"/>
                </a:cubicBezTo>
                <a:cubicBezTo>
                  <a:pt x="987" y="524"/>
                  <a:pt x="977" y="504"/>
                  <a:pt x="960" y="494"/>
                </a:cubicBezTo>
                <a:cubicBezTo>
                  <a:pt x="941" y="483"/>
                  <a:pt x="917" y="483"/>
                  <a:pt x="897" y="473"/>
                </a:cubicBezTo>
                <a:cubicBezTo>
                  <a:pt x="874" y="462"/>
                  <a:pt x="856" y="441"/>
                  <a:pt x="833" y="431"/>
                </a:cubicBezTo>
                <a:cubicBezTo>
                  <a:pt x="739" y="389"/>
                  <a:pt x="710" y="392"/>
                  <a:pt x="622" y="367"/>
                </a:cubicBezTo>
                <a:cubicBezTo>
                  <a:pt x="548" y="346"/>
                  <a:pt x="483" y="307"/>
                  <a:pt x="410" y="283"/>
                </a:cubicBezTo>
                <a:cubicBezTo>
                  <a:pt x="389" y="269"/>
                  <a:pt x="369" y="252"/>
                  <a:pt x="346" y="240"/>
                </a:cubicBezTo>
                <a:cubicBezTo>
                  <a:pt x="326" y="230"/>
                  <a:pt x="302" y="230"/>
                  <a:pt x="283" y="219"/>
                </a:cubicBezTo>
                <a:cubicBezTo>
                  <a:pt x="132" y="129"/>
                  <a:pt x="361" y="219"/>
                  <a:pt x="177" y="155"/>
                </a:cubicBezTo>
                <a:cubicBezTo>
                  <a:pt x="163" y="134"/>
                  <a:pt x="155" y="108"/>
                  <a:pt x="135" y="92"/>
                </a:cubicBezTo>
                <a:cubicBezTo>
                  <a:pt x="117" y="78"/>
                  <a:pt x="87" y="87"/>
                  <a:pt x="71" y="71"/>
                </a:cubicBezTo>
                <a:cubicBezTo>
                  <a:pt x="0" y="0"/>
                  <a:pt x="87" y="7"/>
                  <a:pt x="29" y="7"/>
                </a:cubicBezTo>
              </a:path>
            </a:pathLst>
          </a:custGeom>
          <a:noFill/>
          <a:ln w="57150" cap="flat">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2552" name="Text Box 24">
            <a:extLst>
              <a:ext uri="{FF2B5EF4-FFF2-40B4-BE49-F238E27FC236}">
                <a16:creationId xmlns:a16="http://schemas.microsoft.com/office/drawing/2014/main" id="{F019035A-42AD-2075-2925-87D8245E1FE2}"/>
              </a:ext>
            </a:extLst>
          </p:cNvPr>
          <p:cNvSpPr txBox="1">
            <a:spLocks noChangeArrowheads="1"/>
          </p:cNvSpPr>
          <p:nvPr/>
        </p:nvSpPr>
        <p:spPr bwMode="auto">
          <a:xfrm>
            <a:off x="5943600" y="1981200"/>
            <a:ext cx="11582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0100C8"/>
                </a:solidFill>
              </a:rPr>
              <a:t>Depth-First Search</a:t>
            </a:r>
          </a:p>
        </p:txBody>
      </p:sp>
      <p:pic>
        <p:nvPicPr>
          <p:cNvPr id="25" name="Picture 24" descr="A picture containing text, gear&#10;&#10;Description automatically generated">
            <a:extLst>
              <a:ext uri="{FF2B5EF4-FFF2-40B4-BE49-F238E27FC236}">
                <a16:creationId xmlns:a16="http://schemas.microsoft.com/office/drawing/2014/main" id="{AF1A520E-4E5F-3585-802E-E08248CC0DB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6181" y="818144"/>
            <a:ext cx="3811300" cy="493913"/>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10949" y="2813257"/>
            <a:ext cx="21562099" cy="1260389"/>
          </a:xfrm>
        </p:spPr>
        <p:txBody>
          <a:bodyPr>
            <a:noAutofit/>
          </a:bodyPr>
          <a:lstStyle/>
          <a:p>
            <a:r>
              <a:rPr lang="en-US" sz="6000" dirty="0"/>
              <a:t>Breadth-First Search</a:t>
            </a:r>
            <a:endParaRPr lang="en-CY" sz="6000" dirty="0"/>
          </a:p>
        </p:txBody>
      </p:sp>
      <p:sp>
        <p:nvSpPr>
          <p:cNvPr id="7" name="Rectangle 3">
            <a:extLst>
              <a:ext uri="{FF2B5EF4-FFF2-40B4-BE49-F238E27FC236}">
                <a16:creationId xmlns:a16="http://schemas.microsoft.com/office/drawing/2014/main" id="{930ABABA-CCE5-4A5C-69C4-44B88131D0FA}"/>
              </a:ext>
            </a:extLst>
          </p:cNvPr>
          <p:cNvSpPr txBox="1">
            <a:spLocks noChangeArrowheads="1"/>
          </p:cNvSpPr>
          <p:nvPr/>
        </p:nvSpPr>
        <p:spPr>
          <a:xfrm>
            <a:off x="1410948" y="5306218"/>
            <a:ext cx="21562099" cy="419338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400" b="1" dirty="0">
              <a:solidFill>
                <a:srgbClr val="FF2D64"/>
              </a:solidFill>
              <a:latin typeface="Helvetica Neue"/>
            </a:endParaRPr>
          </a:p>
        </p:txBody>
      </p:sp>
      <p:sp>
        <p:nvSpPr>
          <p:cNvPr id="8" name="TextBox 7">
            <a:extLst>
              <a:ext uri="{FF2B5EF4-FFF2-40B4-BE49-F238E27FC236}">
                <a16:creationId xmlns:a16="http://schemas.microsoft.com/office/drawing/2014/main" id="{C7BECB27-FE69-7DE3-DDE0-6DA1A5EA315F}"/>
              </a:ext>
            </a:extLst>
          </p:cNvPr>
          <p:cNvSpPr txBox="1"/>
          <p:nvPr/>
        </p:nvSpPr>
        <p:spPr>
          <a:xfrm>
            <a:off x="1312905" y="4683420"/>
            <a:ext cx="21660142" cy="7048083"/>
          </a:xfrm>
          <a:prstGeom prst="rect">
            <a:avLst/>
          </a:prstGeom>
          <a:noFill/>
        </p:spPr>
        <p:txBody>
          <a:bodyPr wrap="square">
            <a:spAutoFit/>
          </a:bodyPr>
          <a:lstStyle/>
          <a:p>
            <a:pPr marL="571500" indent="-571500" eaLnBrk="1" hangingPunct="1">
              <a:buFont typeface="Wingdings" panose="05000000000000000000" pitchFamily="2" charset="2"/>
              <a:buChar char="q"/>
            </a:pPr>
            <a:r>
              <a:rPr lang="en-US" altLang="en-US" sz="4400" dirty="0">
                <a:solidFill>
                  <a:srgbClr val="0100C8"/>
                </a:solidFill>
                <a:latin typeface="Helvetica Neue"/>
              </a:rPr>
              <a:t>It is possessed by </a:t>
            </a:r>
            <a:r>
              <a:rPr lang="en-US" altLang="en-US" sz="4400" b="1" dirty="0">
                <a:solidFill>
                  <a:srgbClr val="FF2D64"/>
                </a:solidFill>
                <a:latin typeface="Helvetica Neue"/>
              </a:rPr>
              <a:t>excessive skepticism</a:t>
            </a:r>
            <a:endParaRPr lang="el-GR" altLang="en-US" sz="4400" dirty="0">
              <a:solidFill>
                <a:srgbClr val="0100C8"/>
              </a:solidFill>
              <a:latin typeface="Helvetica Neue"/>
            </a:endParaRPr>
          </a:p>
          <a:p>
            <a:pPr marL="571500" indent="-571500" eaLnBrk="1" hangingPunct="1">
              <a:buFont typeface="Wingdings" panose="05000000000000000000" pitchFamily="2" charset="2"/>
              <a:buChar char="q"/>
            </a:pPr>
            <a:r>
              <a:rPr lang="en-US" altLang="en-US" sz="4400" dirty="0">
                <a:solidFill>
                  <a:srgbClr val="0100C8"/>
                </a:solidFill>
                <a:latin typeface="Helvetica Neue"/>
              </a:rPr>
              <a:t>All routes of length N are thoroughly investigated, before a route of length N+1 is investigated, starting from routes of length 1</a:t>
            </a:r>
            <a:endParaRPr lang="el-GR" altLang="en-US" sz="4400" dirty="0">
              <a:solidFill>
                <a:srgbClr val="0100C8"/>
              </a:solidFill>
              <a:latin typeface="Helvetica Neue"/>
            </a:endParaRPr>
          </a:p>
          <a:p>
            <a:pPr marL="571500" indent="-571500" eaLnBrk="1" hangingPunct="1">
              <a:buFont typeface="Wingdings" panose="05000000000000000000" pitchFamily="2" charset="2"/>
              <a:buChar char="q"/>
            </a:pPr>
            <a:r>
              <a:rPr lang="en-US" altLang="en-US" sz="4400" dirty="0">
                <a:solidFill>
                  <a:srgbClr val="0100C8"/>
                </a:solidFill>
                <a:latin typeface="Helvetica Neue"/>
              </a:rPr>
              <a:t>It leads to an </a:t>
            </a:r>
            <a:r>
              <a:rPr lang="en-US" altLang="en-US" sz="4400" b="1" dirty="0">
                <a:solidFill>
                  <a:srgbClr val="FF2D64"/>
                </a:solidFill>
                <a:latin typeface="Helvetica Neue"/>
              </a:rPr>
              <a:t>optimal solution</a:t>
            </a:r>
            <a:r>
              <a:rPr lang="en-US" altLang="en-US" sz="4400" dirty="0">
                <a:solidFill>
                  <a:srgbClr val="0100C8"/>
                </a:solidFill>
                <a:latin typeface="Helvetica Neue"/>
              </a:rPr>
              <a:t>, where optimal means ‘at the shortest distance from the initial state’ </a:t>
            </a:r>
          </a:p>
          <a:p>
            <a:pPr eaLnBrk="1" hangingPunct="1"/>
            <a:endParaRPr lang="en-US" altLang="en-US" sz="4400" dirty="0">
              <a:solidFill>
                <a:srgbClr val="0100C8"/>
              </a:solidFill>
              <a:latin typeface="Helvetica Neue"/>
            </a:endParaRPr>
          </a:p>
          <a:p>
            <a:pPr marL="571500" indent="-571500">
              <a:buFont typeface="Wingdings" panose="05000000000000000000" pitchFamily="2" charset="2"/>
              <a:buChar char="q"/>
            </a:pPr>
            <a:r>
              <a:rPr lang="en-US" altLang="en-US" sz="4400" dirty="0">
                <a:solidFill>
                  <a:srgbClr val="0100C8"/>
                </a:solidFill>
                <a:latin typeface="Helvetica Neue"/>
              </a:rPr>
              <a:t>The </a:t>
            </a:r>
            <a:r>
              <a:rPr lang="en-US" altLang="en-US" sz="4400" b="1" dirty="0">
                <a:solidFill>
                  <a:srgbClr val="FF2D64"/>
                </a:solidFill>
                <a:latin typeface="Helvetica Neue"/>
              </a:rPr>
              <a:t>admissibility</a:t>
            </a:r>
            <a:r>
              <a:rPr lang="en-US" altLang="en-US" sz="4400" dirty="0">
                <a:solidFill>
                  <a:srgbClr val="0100C8"/>
                </a:solidFill>
                <a:latin typeface="Helvetica Neue"/>
              </a:rPr>
              <a:t> of the breadth-first search method is easily proven</a:t>
            </a:r>
          </a:p>
          <a:p>
            <a:pPr marL="1485900" lvl="1" indent="-571500">
              <a:buFont typeface="Wingdings" panose="05000000000000000000" pitchFamily="2" charset="2"/>
              <a:buChar char="q"/>
            </a:pPr>
            <a:r>
              <a:rPr lang="en-US" altLang="en-US" dirty="0">
                <a:solidFill>
                  <a:srgbClr val="0100C8"/>
                </a:solidFill>
                <a:latin typeface="Helvetica Neue"/>
              </a:rPr>
              <a:t>Assume that the method finds a solution at depth N, but there is also a solution at depth M where M &lt; N.</a:t>
            </a:r>
          </a:p>
          <a:p>
            <a:pPr marL="1485900" lvl="1" indent="-571500">
              <a:buFont typeface="Wingdings" panose="05000000000000000000" pitchFamily="2" charset="2"/>
              <a:buChar char="q"/>
            </a:pPr>
            <a:r>
              <a:rPr lang="en-US" altLang="en-US" dirty="0">
                <a:solidFill>
                  <a:srgbClr val="0100C8"/>
                </a:solidFill>
                <a:latin typeface="Helvetica Neue"/>
              </a:rPr>
              <a:t>But all routes at depth M have been thoroughly investigated before moving deeper to depth N</a:t>
            </a:r>
          </a:p>
          <a:p>
            <a:pPr marL="1485900" lvl="1" indent="-571500">
              <a:buFont typeface="Wingdings" panose="05000000000000000000" pitchFamily="2" charset="2"/>
              <a:buChar char="q"/>
            </a:pPr>
            <a:r>
              <a:rPr lang="en-US" altLang="en-US" dirty="0">
                <a:solidFill>
                  <a:srgbClr val="0100C8"/>
                </a:solidFill>
                <a:latin typeface="Helvetica Neue"/>
              </a:rPr>
              <a:t>Hence if a solution existed at depth M, it would have been discovered</a:t>
            </a:r>
          </a:p>
        </p:txBody>
      </p:sp>
    </p:spTree>
    <p:extLst>
      <p:ext uri="{BB962C8B-B14F-4D97-AF65-F5344CB8AC3E}">
        <p14:creationId xmlns:p14="http://schemas.microsoft.com/office/powerpoint/2010/main" val="3168374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33</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10949" y="3875943"/>
            <a:ext cx="21562099" cy="1260389"/>
          </a:xfrm>
        </p:spPr>
        <p:txBody>
          <a:bodyPr>
            <a:noAutofit/>
          </a:bodyPr>
          <a:lstStyle/>
          <a:p>
            <a:r>
              <a:rPr lang="en-US" sz="6000" dirty="0"/>
              <a:t>Limitations of Breadth-First Search</a:t>
            </a:r>
            <a:endParaRPr lang="en-CY" sz="6000" dirty="0"/>
          </a:p>
        </p:txBody>
      </p:sp>
      <p:sp>
        <p:nvSpPr>
          <p:cNvPr id="7" name="Rectangle 3">
            <a:extLst>
              <a:ext uri="{FF2B5EF4-FFF2-40B4-BE49-F238E27FC236}">
                <a16:creationId xmlns:a16="http://schemas.microsoft.com/office/drawing/2014/main" id="{930ABABA-CCE5-4A5C-69C4-44B88131D0FA}"/>
              </a:ext>
            </a:extLst>
          </p:cNvPr>
          <p:cNvSpPr txBox="1">
            <a:spLocks noChangeArrowheads="1"/>
          </p:cNvSpPr>
          <p:nvPr/>
        </p:nvSpPr>
        <p:spPr>
          <a:xfrm>
            <a:off x="1410948" y="5306218"/>
            <a:ext cx="21562099" cy="419338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400" b="1" dirty="0">
              <a:solidFill>
                <a:srgbClr val="FF2D64"/>
              </a:solidFill>
              <a:latin typeface="Helvetica Neue"/>
            </a:endParaRPr>
          </a:p>
        </p:txBody>
      </p:sp>
      <p:sp>
        <p:nvSpPr>
          <p:cNvPr id="8" name="TextBox 7">
            <a:extLst>
              <a:ext uri="{FF2B5EF4-FFF2-40B4-BE49-F238E27FC236}">
                <a16:creationId xmlns:a16="http://schemas.microsoft.com/office/drawing/2014/main" id="{C7BECB27-FE69-7DE3-DDE0-6DA1A5EA315F}"/>
              </a:ext>
            </a:extLst>
          </p:cNvPr>
          <p:cNvSpPr txBox="1"/>
          <p:nvPr/>
        </p:nvSpPr>
        <p:spPr>
          <a:xfrm>
            <a:off x="1410947" y="5659396"/>
            <a:ext cx="21562099" cy="2887478"/>
          </a:xfrm>
          <a:prstGeom prst="rect">
            <a:avLst/>
          </a:prstGeom>
          <a:noFill/>
        </p:spPr>
        <p:txBody>
          <a:bodyPr wrap="square">
            <a:spAutoFit/>
          </a:bodyPr>
          <a:lstStyle/>
          <a:p>
            <a:pPr marL="571500" indent="-571500" eaLnBrk="1" hangingPunct="1">
              <a:buFont typeface="Wingdings" panose="05000000000000000000" pitchFamily="2" charset="2"/>
              <a:buChar char="q"/>
            </a:pPr>
            <a:r>
              <a:rPr lang="en-US" altLang="en-US" sz="4400" dirty="0">
                <a:solidFill>
                  <a:srgbClr val="0100C8"/>
                </a:solidFill>
                <a:latin typeface="Helvetica Neue"/>
              </a:rPr>
              <a:t>It leads to </a:t>
            </a:r>
            <a:r>
              <a:rPr lang="en-US" altLang="en-US" sz="4400" b="1" dirty="0">
                <a:solidFill>
                  <a:srgbClr val="FF2D64"/>
                </a:solidFill>
                <a:latin typeface="Helvetica Neue"/>
              </a:rPr>
              <a:t>combinatorial explosion</a:t>
            </a:r>
            <a:r>
              <a:rPr lang="en-US" altLang="en-US" sz="4400" dirty="0">
                <a:solidFill>
                  <a:srgbClr val="0100C8"/>
                </a:solidFill>
                <a:latin typeface="Helvetica Neue"/>
              </a:rPr>
              <a:t>, with exponential demands both in memory space and computational time</a:t>
            </a:r>
          </a:p>
          <a:p>
            <a:pPr eaLnBrk="1" hangingPunct="1"/>
            <a:endParaRPr lang="en-US" altLang="en-US" sz="4400" dirty="0">
              <a:solidFill>
                <a:srgbClr val="0100C8"/>
              </a:solidFill>
              <a:latin typeface="Helvetica Neue"/>
            </a:endParaRPr>
          </a:p>
          <a:p>
            <a:pPr marL="571500" indent="-571500" eaLnBrk="1" hangingPunct="1">
              <a:buFont typeface="Wingdings" panose="05000000000000000000" pitchFamily="2" charset="2"/>
              <a:buChar char="q"/>
            </a:pPr>
            <a:r>
              <a:rPr lang="en-US" altLang="en-US" sz="4400" dirty="0">
                <a:solidFill>
                  <a:srgbClr val="0100C8"/>
                </a:solidFill>
                <a:latin typeface="Helvetica Neue"/>
              </a:rPr>
              <a:t>Hence it </a:t>
            </a:r>
            <a:r>
              <a:rPr lang="en-US" altLang="en-US" sz="4400" b="1" dirty="0">
                <a:solidFill>
                  <a:srgbClr val="FF2D64"/>
                </a:solidFill>
                <a:latin typeface="Helvetica Neue"/>
              </a:rPr>
              <a:t>cannot be realistically applied </a:t>
            </a:r>
            <a:r>
              <a:rPr lang="en-US" altLang="en-US" sz="4400" dirty="0">
                <a:solidFill>
                  <a:srgbClr val="0100C8"/>
                </a:solidFill>
                <a:latin typeface="Helvetica Neue"/>
              </a:rPr>
              <a:t>to large state spaces</a:t>
            </a:r>
            <a:endParaRPr lang="el-GR" altLang="en-US" sz="4400" dirty="0">
              <a:solidFill>
                <a:srgbClr val="0100C8"/>
              </a:solidFill>
              <a:latin typeface="Helvetica Neue"/>
            </a:endParaRPr>
          </a:p>
        </p:txBody>
      </p:sp>
    </p:spTree>
    <p:extLst>
      <p:ext uri="{BB962C8B-B14F-4D97-AF65-F5344CB8AC3E}">
        <p14:creationId xmlns:p14="http://schemas.microsoft.com/office/powerpoint/2010/main" val="28812391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1">
            <a:extLst>
              <a:ext uri="{FF2B5EF4-FFF2-40B4-BE49-F238E27FC236}">
                <a16:creationId xmlns:a16="http://schemas.microsoft.com/office/drawing/2014/main" id="{A003A1B8-9B4A-3DD4-531F-D8BB4969126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5604" name="Oval 4">
            <a:extLst>
              <a:ext uri="{FF2B5EF4-FFF2-40B4-BE49-F238E27FC236}">
                <a16:creationId xmlns:a16="http://schemas.microsoft.com/office/drawing/2014/main" id="{D62D22BE-476B-1D34-E3EE-7676E99F6438}"/>
              </a:ext>
            </a:extLst>
          </p:cNvPr>
          <p:cNvSpPr>
            <a:spLocks noChangeArrowheads="1"/>
          </p:cNvSpPr>
          <p:nvPr/>
        </p:nvSpPr>
        <p:spPr bwMode="auto">
          <a:xfrm>
            <a:off x="15986127" y="9296400"/>
            <a:ext cx="1082674"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7</a:t>
            </a:r>
            <a:endParaRPr lang="en-US" altLang="en-US" sz="2800"/>
          </a:p>
        </p:txBody>
      </p:sp>
      <p:sp>
        <p:nvSpPr>
          <p:cNvPr id="25605" name="Oval 5">
            <a:extLst>
              <a:ext uri="{FF2B5EF4-FFF2-40B4-BE49-F238E27FC236}">
                <a16:creationId xmlns:a16="http://schemas.microsoft.com/office/drawing/2014/main" id="{7AC573A5-910F-AF0E-BB97-6E65C702CFF8}"/>
              </a:ext>
            </a:extLst>
          </p:cNvPr>
          <p:cNvSpPr>
            <a:spLocks noChangeArrowheads="1"/>
          </p:cNvSpPr>
          <p:nvPr/>
        </p:nvSpPr>
        <p:spPr bwMode="auto">
          <a:xfrm>
            <a:off x="12919077" y="9296400"/>
            <a:ext cx="1082674"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6</a:t>
            </a:r>
            <a:endParaRPr lang="en-US" altLang="en-US" sz="2800"/>
          </a:p>
        </p:txBody>
      </p:sp>
      <p:sp>
        <p:nvSpPr>
          <p:cNvPr id="25606" name="Oval 6">
            <a:extLst>
              <a:ext uri="{FF2B5EF4-FFF2-40B4-BE49-F238E27FC236}">
                <a16:creationId xmlns:a16="http://schemas.microsoft.com/office/drawing/2014/main" id="{6C3C2AA5-1690-3126-B3AB-6993E3E96D83}"/>
              </a:ext>
            </a:extLst>
          </p:cNvPr>
          <p:cNvSpPr>
            <a:spLocks noChangeArrowheads="1"/>
          </p:cNvSpPr>
          <p:nvPr/>
        </p:nvSpPr>
        <p:spPr bwMode="auto">
          <a:xfrm>
            <a:off x="10394950" y="9296400"/>
            <a:ext cx="1082676"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5</a:t>
            </a:r>
            <a:endParaRPr lang="en-US" altLang="en-US" sz="2800"/>
          </a:p>
        </p:txBody>
      </p:sp>
      <p:sp>
        <p:nvSpPr>
          <p:cNvPr id="25607" name="Oval 7">
            <a:extLst>
              <a:ext uri="{FF2B5EF4-FFF2-40B4-BE49-F238E27FC236}">
                <a16:creationId xmlns:a16="http://schemas.microsoft.com/office/drawing/2014/main" id="{1944BCD3-1812-E08B-0437-4FC8E14ABC1B}"/>
              </a:ext>
            </a:extLst>
          </p:cNvPr>
          <p:cNvSpPr>
            <a:spLocks noChangeArrowheads="1"/>
          </p:cNvSpPr>
          <p:nvPr/>
        </p:nvSpPr>
        <p:spPr bwMode="auto">
          <a:xfrm>
            <a:off x="7689850" y="9118600"/>
            <a:ext cx="1082676"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4</a:t>
            </a:r>
            <a:endParaRPr lang="en-US" altLang="en-US" sz="2800"/>
          </a:p>
        </p:txBody>
      </p:sp>
      <p:sp>
        <p:nvSpPr>
          <p:cNvPr id="25608" name="Line 8">
            <a:extLst>
              <a:ext uri="{FF2B5EF4-FFF2-40B4-BE49-F238E27FC236}">
                <a16:creationId xmlns:a16="http://schemas.microsoft.com/office/drawing/2014/main" id="{92B5BF0A-5B0D-E4DC-674B-8EDF4C02E7AC}"/>
              </a:ext>
            </a:extLst>
          </p:cNvPr>
          <p:cNvSpPr>
            <a:spLocks noChangeShapeType="1"/>
          </p:cNvSpPr>
          <p:nvPr/>
        </p:nvSpPr>
        <p:spPr bwMode="auto">
          <a:xfrm flipH="1">
            <a:off x="8410577" y="7854951"/>
            <a:ext cx="1263650" cy="12636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5609" name="Line 9">
            <a:extLst>
              <a:ext uri="{FF2B5EF4-FFF2-40B4-BE49-F238E27FC236}">
                <a16:creationId xmlns:a16="http://schemas.microsoft.com/office/drawing/2014/main" id="{A2D16074-C386-D110-77DF-E05C80180077}"/>
              </a:ext>
            </a:extLst>
          </p:cNvPr>
          <p:cNvSpPr>
            <a:spLocks noChangeShapeType="1"/>
          </p:cNvSpPr>
          <p:nvPr/>
        </p:nvSpPr>
        <p:spPr bwMode="auto">
          <a:xfrm>
            <a:off x="10394951" y="7854951"/>
            <a:ext cx="539750" cy="14414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5610" name="Line 10">
            <a:extLst>
              <a:ext uri="{FF2B5EF4-FFF2-40B4-BE49-F238E27FC236}">
                <a16:creationId xmlns:a16="http://schemas.microsoft.com/office/drawing/2014/main" id="{A23DA5F3-C66C-F1E5-6DBB-78DBE611DF3C}"/>
              </a:ext>
            </a:extLst>
          </p:cNvPr>
          <p:cNvSpPr>
            <a:spLocks noChangeShapeType="1"/>
          </p:cNvSpPr>
          <p:nvPr/>
        </p:nvSpPr>
        <p:spPr bwMode="auto">
          <a:xfrm flipH="1">
            <a:off x="13462000" y="7673976"/>
            <a:ext cx="1260476" cy="162242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5611" name="Line 11">
            <a:extLst>
              <a:ext uri="{FF2B5EF4-FFF2-40B4-BE49-F238E27FC236}">
                <a16:creationId xmlns:a16="http://schemas.microsoft.com/office/drawing/2014/main" id="{1802FF89-33D5-03BE-58C8-19EE6E65BDC1}"/>
              </a:ext>
            </a:extLst>
          </p:cNvPr>
          <p:cNvSpPr>
            <a:spLocks noChangeShapeType="1"/>
          </p:cNvSpPr>
          <p:nvPr/>
        </p:nvSpPr>
        <p:spPr bwMode="auto">
          <a:xfrm>
            <a:off x="15084427" y="7673976"/>
            <a:ext cx="1441450" cy="162242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5612" name="Oval 12">
            <a:extLst>
              <a:ext uri="{FF2B5EF4-FFF2-40B4-BE49-F238E27FC236}">
                <a16:creationId xmlns:a16="http://schemas.microsoft.com/office/drawing/2014/main" id="{692867F7-A9E7-4046-F8AF-2C2C4F638F33}"/>
              </a:ext>
            </a:extLst>
          </p:cNvPr>
          <p:cNvSpPr>
            <a:spLocks noChangeArrowheads="1"/>
          </p:cNvSpPr>
          <p:nvPr/>
        </p:nvSpPr>
        <p:spPr bwMode="auto">
          <a:xfrm>
            <a:off x="14363700" y="6781800"/>
            <a:ext cx="1079500"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3</a:t>
            </a:r>
            <a:endParaRPr lang="en-US" altLang="en-US" sz="2800"/>
          </a:p>
        </p:txBody>
      </p:sp>
      <p:sp>
        <p:nvSpPr>
          <p:cNvPr id="25613" name="Oval 13">
            <a:extLst>
              <a:ext uri="{FF2B5EF4-FFF2-40B4-BE49-F238E27FC236}">
                <a16:creationId xmlns:a16="http://schemas.microsoft.com/office/drawing/2014/main" id="{63601B32-8BEB-2D43-7DBF-F639DB99DCEE}"/>
              </a:ext>
            </a:extLst>
          </p:cNvPr>
          <p:cNvSpPr>
            <a:spLocks noChangeArrowheads="1"/>
          </p:cNvSpPr>
          <p:nvPr/>
        </p:nvSpPr>
        <p:spPr bwMode="auto">
          <a:xfrm>
            <a:off x="12017377" y="4619626"/>
            <a:ext cx="1082674"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1</a:t>
            </a:r>
            <a:endParaRPr lang="en-US" altLang="en-US" sz="2800"/>
          </a:p>
        </p:txBody>
      </p:sp>
      <p:sp>
        <p:nvSpPr>
          <p:cNvPr id="25614" name="Oval 14">
            <a:extLst>
              <a:ext uri="{FF2B5EF4-FFF2-40B4-BE49-F238E27FC236}">
                <a16:creationId xmlns:a16="http://schemas.microsoft.com/office/drawing/2014/main" id="{EF344527-96FF-92A5-280F-E3C6972B46C2}"/>
              </a:ext>
            </a:extLst>
          </p:cNvPr>
          <p:cNvSpPr>
            <a:spLocks noChangeArrowheads="1"/>
          </p:cNvSpPr>
          <p:nvPr/>
        </p:nvSpPr>
        <p:spPr bwMode="auto">
          <a:xfrm>
            <a:off x="9493250" y="6962776"/>
            <a:ext cx="1082676"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a:latin typeface="Times New Roman" panose="02020603050405020304" pitchFamily="18" charset="0"/>
              </a:rPr>
              <a:t>S</a:t>
            </a:r>
            <a:r>
              <a:rPr lang="en-US" altLang="en-US" sz="3200" baseline="-25000">
                <a:latin typeface="Times New Roman" panose="02020603050405020304" pitchFamily="18" charset="0"/>
              </a:rPr>
              <a:t>2</a:t>
            </a:r>
            <a:endParaRPr lang="en-US" altLang="en-US" sz="2800"/>
          </a:p>
        </p:txBody>
      </p:sp>
      <p:sp>
        <p:nvSpPr>
          <p:cNvPr id="25615" name="Line 15">
            <a:extLst>
              <a:ext uri="{FF2B5EF4-FFF2-40B4-BE49-F238E27FC236}">
                <a16:creationId xmlns:a16="http://schemas.microsoft.com/office/drawing/2014/main" id="{26FE6509-7496-17DD-B780-79C779F6A757}"/>
              </a:ext>
            </a:extLst>
          </p:cNvPr>
          <p:cNvSpPr>
            <a:spLocks noChangeShapeType="1"/>
          </p:cNvSpPr>
          <p:nvPr/>
        </p:nvSpPr>
        <p:spPr bwMode="auto">
          <a:xfrm flipH="1">
            <a:off x="10213977" y="5521327"/>
            <a:ext cx="2165350" cy="14414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5616" name="Line 16">
            <a:extLst>
              <a:ext uri="{FF2B5EF4-FFF2-40B4-BE49-F238E27FC236}">
                <a16:creationId xmlns:a16="http://schemas.microsoft.com/office/drawing/2014/main" id="{1E79D0B2-8CA5-2010-C2C6-01B01C047E95}"/>
              </a:ext>
            </a:extLst>
          </p:cNvPr>
          <p:cNvSpPr>
            <a:spLocks noChangeShapeType="1"/>
          </p:cNvSpPr>
          <p:nvPr/>
        </p:nvSpPr>
        <p:spPr bwMode="auto">
          <a:xfrm>
            <a:off x="12919076" y="5521327"/>
            <a:ext cx="1803400" cy="12604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5617" name="Freeform 17">
            <a:extLst>
              <a:ext uri="{FF2B5EF4-FFF2-40B4-BE49-F238E27FC236}">
                <a16:creationId xmlns:a16="http://schemas.microsoft.com/office/drawing/2014/main" id="{6DA1B25A-9E4D-AC7B-9ADE-A7EBE6781CB7}"/>
              </a:ext>
            </a:extLst>
          </p:cNvPr>
          <p:cNvSpPr>
            <a:spLocks/>
          </p:cNvSpPr>
          <p:nvPr/>
        </p:nvSpPr>
        <p:spPr bwMode="auto">
          <a:xfrm>
            <a:off x="8902701" y="5083176"/>
            <a:ext cx="2994026" cy="3146424"/>
          </a:xfrm>
          <a:custGeom>
            <a:avLst/>
            <a:gdLst>
              <a:gd name="T0" fmla="*/ 1497013 w 2357"/>
              <a:gd name="T1" fmla="*/ 0 h 2478"/>
              <a:gd name="T2" fmla="*/ 1322351 w 2357"/>
              <a:gd name="T3" fmla="*/ 40632 h 2478"/>
              <a:gd name="T4" fmla="*/ 1241689 w 2357"/>
              <a:gd name="T5" fmla="*/ 80629 h 2478"/>
              <a:gd name="T6" fmla="*/ 1134351 w 2357"/>
              <a:gd name="T7" fmla="*/ 188557 h 2478"/>
              <a:gd name="T8" fmla="*/ 999702 w 2357"/>
              <a:gd name="T9" fmla="*/ 335847 h 2478"/>
              <a:gd name="T10" fmla="*/ 919040 w 2357"/>
              <a:gd name="T11" fmla="*/ 389811 h 2478"/>
              <a:gd name="T12" fmla="*/ 811067 w 2357"/>
              <a:gd name="T13" fmla="*/ 470440 h 2478"/>
              <a:gd name="T14" fmla="*/ 717067 w 2357"/>
              <a:gd name="T15" fmla="*/ 524404 h 2478"/>
              <a:gd name="T16" fmla="*/ 636405 w 2357"/>
              <a:gd name="T17" fmla="*/ 551069 h 2478"/>
              <a:gd name="T18" fmla="*/ 515094 w 2357"/>
              <a:gd name="T19" fmla="*/ 591700 h 2478"/>
              <a:gd name="T20" fmla="*/ 475081 w 2357"/>
              <a:gd name="T21" fmla="*/ 618365 h 2478"/>
              <a:gd name="T22" fmla="*/ 434432 w 2357"/>
              <a:gd name="T23" fmla="*/ 631697 h 2478"/>
              <a:gd name="T24" fmla="*/ 246432 w 2357"/>
              <a:gd name="T25" fmla="*/ 779622 h 2478"/>
              <a:gd name="T26" fmla="*/ 192446 w 2357"/>
              <a:gd name="T27" fmla="*/ 833587 h 2478"/>
              <a:gd name="T28" fmla="*/ 139095 w 2357"/>
              <a:gd name="T29" fmla="*/ 914215 h 2478"/>
              <a:gd name="T30" fmla="*/ 85108 w 2357"/>
              <a:gd name="T31" fmla="*/ 981512 h 2478"/>
              <a:gd name="T32" fmla="*/ 44459 w 2357"/>
              <a:gd name="T33" fmla="*/ 1102772 h 2478"/>
              <a:gd name="T34" fmla="*/ 31122 w 2357"/>
              <a:gd name="T35" fmla="*/ 1142769 h 2478"/>
              <a:gd name="T36" fmla="*/ 17784 w 2357"/>
              <a:gd name="T37" fmla="*/ 1183401 h 2478"/>
              <a:gd name="T38" fmla="*/ 111784 w 2357"/>
              <a:gd name="T39" fmla="*/ 1478616 h 2478"/>
              <a:gd name="T40" fmla="*/ 192446 w 2357"/>
              <a:gd name="T41" fmla="*/ 1532580 h 2478"/>
              <a:gd name="T42" fmla="*/ 327094 w 2357"/>
              <a:gd name="T43" fmla="*/ 1559880 h 2478"/>
              <a:gd name="T44" fmla="*/ 596392 w 2357"/>
              <a:gd name="T45" fmla="*/ 1573212 h 247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357" h="2478">
                <a:moveTo>
                  <a:pt x="2357" y="0"/>
                </a:moveTo>
                <a:cubicBezTo>
                  <a:pt x="2344" y="3"/>
                  <a:pt x="2145" y="32"/>
                  <a:pt x="2082" y="64"/>
                </a:cubicBezTo>
                <a:cubicBezTo>
                  <a:pt x="1925" y="143"/>
                  <a:pt x="2110" y="76"/>
                  <a:pt x="1955" y="127"/>
                </a:cubicBezTo>
                <a:cubicBezTo>
                  <a:pt x="1894" y="188"/>
                  <a:pt x="1857" y="248"/>
                  <a:pt x="1786" y="297"/>
                </a:cubicBezTo>
                <a:cubicBezTo>
                  <a:pt x="1726" y="385"/>
                  <a:pt x="1649" y="454"/>
                  <a:pt x="1574" y="529"/>
                </a:cubicBezTo>
                <a:cubicBezTo>
                  <a:pt x="1538" y="565"/>
                  <a:pt x="1483" y="578"/>
                  <a:pt x="1447" y="614"/>
                </a:cubicBezTo>
                <a:cubicBezTo>
                  <a:pt x="1386" y="675"/>
                  <a:pt x="1377" y="690"/>
                  <a:pt x="1277" y="741"/>
                </a:cubicBezTo>
                <a:cubicBezTo>
                  <a:pt x="1226" y="767"/>
                  <a:pt x="1181" y="803"/>
                  <a:pt x="1129" y="826"/>
                </a:cubicBezTo>
                <a:cubicBezTo>
                  <a:pt x="1088" y="844"/>
                  <a:pt x="1002" y="868"/>
                  <a:pt x="1002" y="868"/>
                </a:cubicBezTo>
                <a:cubicBezTo>
                  <a:pt x="861" y="964"/>
                  <a:pt x="1036" y="858"/>
                  <a:pt x="811" y="932"/>
                </a:cubicBezTo>
                <a:cubicBezTo>
                  <a:pt x="787" y="940"/>
                  <a:pt x="771" y="963"/>
                  <a:pt x="748" y="974"/>
                </a:cubicBezTo>
                <a:cubicBezTo>
                  <a:pt x="728" y="984"/>
                  <a:pt x="705" y="988"/>
                  <a:pt x="684" y="995"/>
                </a:cubicBezTo>
                <a:cubicBezTo>
                  <a:pt x="561" y="1077"/>
                  <a:pt x="490" y="1125"/>
                  <a:pt x="388" y="1228"/>
                </a:cubicBezTo>
                <a:cubicBezTo>
                  <a:pt x="360" y="1256"/>
                  <a:pt x="325" y="1280"/>
                  <a:pt x="303" y="1313"/>
                </a:cubicBezTo>
                <a:cubicBezTo>
                  <a:pt x="275" y="1355"/>
                  <a:pt x="255" y="1405"/>
                  <a:pt x="219" y="1440"/>
                </a:cubicBezTo>
                <a:cubicBezTo>
                  <a:pt x="181" y="1477"/>
                  <a:pt x="157" y="1495"/>
                  <a:pt x="134" y="1546"/>
                </a:cubicBezTo>
                <a:cubicBezTo>
                  <a:pt x="127" y="1561"/>
                  <a:pt x="83" y="1697"/>
                  <a:pt x="70" y="1737"/>
                </a:cubicBezTo>
                <a:cubicBezTo>
                  <a:pt x="63" y="1758"/>
                  <a:pt x="56" y="1779"/>
                  <a:pt x="49" y="1800"/>
                </a:cubicBezTo>
                <a:cubicBezTo>
                  <a:pt x="42" y="1821"/>
                  <a:pt x="28" y="1864"/>
                  <a:pt x="28" y="1864"/>
                </a:cubicBezTo>
                <a:cubicBezTo>
                  <a:pt x="42" y="2066"/>
                  <a:pt x="0" y="2211"/>
                  <a:pt x="176" y="2329"/>
                </a:cubicBezTo>
                <a:cubicBezTo>
                  <a:pt x="218" y="2357"/>
                  <a:pt x="253" y="2406"/>
                  <a:pt x="303" y="2414"/>
                </a:cubicBezTo>
                <a:cubicBezTo>
                  <a:pt x="374" y="2426"/>
                  <a:pt x="443" y="2451"/>
                  <a:pt x="515" y="2457"/>
                </a:cubicBezTo>
                <a:cubicBezTo>
                  <a:pt x="656" y="2469"/>
                  <a:pt x="939" y="2478"/>
                  <a:pt x="939" y="2478"/>
                </a:cubicBezTo>
              </a:path>
            </a:pathLst>
          </a:custGeom>
          <a:noFill/>
          <a:ln w="57150" cap="flat">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5618" name="Freeform 18">
            <a:extLst>
              <a:ext uri="{FF2B5EF4-FFF2-40B4-BE49-F238E27FC236}">
                <a16:creationId xmlns:a16="http://schemas.microsoft.com/office/drawing/2014/main" id="{0015FA50-58B5-6874-D8D3-C9F17BD96ED1}"/>
              </a:ext>
            </a:extLst>
          </p:cNvPr>
          <p:cNvSpPr>
            <a:spLocks/>
          </p:cNvSpPr>
          <p:nvPr/>
        </p:nvSpPr>
        <p:spPr bwMode="auto">
          <a:xfrm>
            <a:off x="10255251" y="7880351"/>
            <a:ext cx="5619750" cy="349250"/>
          </a:xfrm>
          <a:custGeom>
            <a:avLst/>
            <a:gdLst>
              <a:gd name="T0" fmla="*/ 0 w 4425"/>
              <a:gd name="T1" fmla="*/ 174625 h 276"/>
              <a:gd name="T2" fmla="*/ 174625 w 4425"/>
              <a:gd name="T3" fmla="*/ 120846 h 276"/>
              <a:gd name="T4" fmla="*/ 631825 w 4425"/>
              <a:gd name="T5" fmla="*/ 147419 h 276"/>
              <a:gd name="T6" fmla="*/ 1263650 w 4425"/>
              <a:gd name="T7" fmla="*/ 80353 h 276"/>
              <a:gd name="T8" fmla="*/ 1438275 w 4425"/>
              <a:gd name="T9" fmla="*/ 40493 h 276"/>
              <a:gd name="T10" fmla="*/ 1519555 w 4425"/>
              <a:gd name="T11" fmla="*/ 13919 h 276"/>
              <a:gd name="T12" fmla="*/ 1559560 w 4425"/>
              <a:gd name="T13" fmla="*/ 0 h 276"/>
              <a:gd name="T14" fmla="*/ 2124075 w 4425"/>
              <a:gd name="T15" fmla="*/ 13919 h 276"/>
              <a:gd name="T16" fmla="*/ 2460625 w 4425"/>
              <a:gd name="T17" fmla="*/ 80353 h 276"/>
              <a:gd name="T18" fmla="*/ 2729230 w 4425"/>
              <a:gd name="T19" fmla="*/ 80353 h 276"/>
              <a:gd name="T20" fmla="*/ 2809875 w 4425"/>
              <a:gd name="T21" fmla="*/ 53779 h 2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425" h="276">
                <a:moveTo>
                  <a:pt x="0" y="276"/>
                </a:moveTo>
                <a:cubicBezTo>
                  <a:pt x="92" y="248"/>
                  <a:pt x="179" y="184"/>
                  <a:pt x="275" y="191"/>
                </a:cubicBezTo>
                <a:cubicBezTo>
                  <a:pt x="712" y="222"/>
                  <a:pt x="472" y="207"/>
                  <a:pt x="995" y="233"/>
                </a:cubicBezTo>
                <a:cubicBezTo>
                  <a:pt x="1332" y="216"/>
                  <a:pt x="1661" y="201"/>
                  <a:pt x="1990" y="127"/>
                </a:cubicBezTo>
                <a:cubicBezTo>
                  <a:pt x="2341" y="48"/>
                  <a:pt x="1758" y="190"/>
                  <a:pt x="2265" y="64"/>
                </a:cubicBezTo>
                <a:cubicBezTo>
                  <a:pt x="2309" y="53"/>
                  <a:pt x="2350" y="36"/>
                  <a:pt x="2393" y="22"/>
                </a:cubicBezTo>
                <a:cubicBezTo>
                  <a:pt x="2414" y="15"/>
                  <a:pt x="2456" y="0"/>
                  <a:pt x="2456" y="0"/>
                </a:cubicBezTo>
                <a:cubicBezTo>
                  <a:pt x="2752" y="7"/>
                  <a:pt x="3049" y="9"/>
                  <a:pt x="3345" y="22"/>
                </a:cubicBezTo>
                <a:cubicBezTo>
                  <a:pt x="3518" y="30"/>
                  <a:pt x="3701" y="106"/>
                  <a:pt x="3875" y="127"/>
                </a:cubicBezTo>
                <a:cubicBezTo>
                  <a:pt x="4052" y="173"/>
                  <a:pt x="3998" y="168"/>
                  <a:pt x="4298" y="127"/>
                </a:cubicBezTo>
                <a:cubicBezTo>
                  <a:pt x="4342" y="121"/>
                  <a:pt x="4425" y="85"/>
                  <a:pt x="4425" y="85"/>
                </a:cubicBezTo>
              </a:path>
            </a:pathLst>
          </a:custGeom>
          <a:noFill/>
          <a:ln w="57150" cap="flat">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5619" name="Freeform 19">
            <a:extLst>
              <a:ext uri="{FF2B5EF4-FFF2-40B4-BE49-F238E27FC236}">
                <a16:creationId xmlns:a16="http://schemas.microsoft.com/office/drawing/2014/main" id="{96D89BD9-243C-D68D-395F-DEC7BDCEB5C1}"/>
              </a:ext>
            </a:extLst>
          </p:cNvPr>
          <p:cNvSpPr>
            <a:spLocks/>
          </p:cNvSpPr>
          <p:nvPr/>
        </p:nvSpPr>
        <p:spPr bwMode="auto">
          <a:xfrm>
            <a:off x="7324726" y="7794626"/>
            <a:ext cx="9267824" cy="2451100"/>
          </a:xfrm>
          <a:custGeom>
            <a:avLst/>
            <a:gdLst>
              <a:gd name="T0" fmla="*/ 4357071 w 7298"/>
              <a:gd name="T1" fmla="*/ 56486 h 1931"/>
              <a:gd name="T2" fmla="*/ 4423741 w 7298"/>
              <a:gd name="T3" fmla="*/ 2539 h 1931"/>
              <a:gd name="T4" fmla="*/ 4464379 w 7298"/>
              <a:gd name="T5" fmla="*/ 15867 h 1931"/>
              <a:gd name="T6" fmla="*/ 4531684 w 7298"/>
              <a:gd name="T7" fmla="*/ 83142 h 1931"/>
              <a:gd name="T8" fmla="*/ 4598989 w 7298"/>
              <a:gd name="T9" fmla="*/ 177073 h 1931"/>
              <a:gd name="T10" fmla="*/ 4625658 w 7298"/>
              <a:gd name="T11" fmla="*/ 257676 h 1931"/>
              <a:gd name="T12" fmla="*/ 4612323 w 7298"/>
              <a:gd name="T13" fmla="*/ 338280 h 1931"/>
              <a:gd name="T14" fmla="*/ 4289766 w 7298"/>
              <a:gd name="T15" fmla="*/ 459502 h 1931"/>
              <a:gd name="T16" fmla="*/ 3684652 w 7298"/>
              <a:gd name="T17" fmla="*/ 499486 h 1931"/>
              <a:gd name="T18" fmla="*/ 2918260 w 7298"/>
              <a:gd name="T19" fmla="*/ 472830 h 1931"/>
              <a:gd name="T20" fmla="*/ 2326480 w 7298"/>
              <a:gd name="T21" fmla="*/ 392227 h 1931"/>
              <a:gd name="T22" fmla="*/ 1909314 w 7298"/>
              <a:gd name="T23" fmla="*/ 365571 h 1931"/>
              <a:gd name="T24" fmla="*/ 1721367 w 7298"/>
              <a:gd name="T25" fmla="*/ 324952 h 1931"/>
              <a:gd name="T26" fmla="*/ 1532785 w 7298"/>
              <a:gd name="T27" fmla="*/ 311624 h 1931"/>
              <a:gd name="T28" fmla="*/ 1425477 w 7298"/>
              <a:gd name="T29" fmla="*/ 298295 h 1931"/>
              <a:gd name="T30" fmla="*/ 376529 w 7298"/>
              <a:gd name="T31" fmla="*/ 338280 h 1931"/>
              <a:gd name="T32" fmla="*/ 53971 w 7298"/>
              <a:gd name="T33" fmla="*/ 580089 h 1931"/>
              <a:gd name="T34" fmla="*/ 0 w 7298"/>
              <a:gd name="T35" fmla="*/ 808571 h 1931"/>
              <a:gd name="T36" fmla="*/ 13969 w 7298"/>
              <a:gd name="T37" fmla="*/ 983740 h 1931"/>
              <a:gd name="T38" fmla="*/ 457169 w 7298"/>
              <a:gd name="T39" fmla="*/ 1198894 h 1931"/>
              <a:gd name="T40" fmla="*/ 524474 w 7298"/>
              <a:gd name="T41" fmla="*/ 1225550 h 19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98" h="1931">
                <a:moveTo>
                  <a:pt x="6862" y="89"/>
                </a:moveTo>
                <a:cubicBezTo>
                  <a:pt x="6885" y="66"/>
                  <a:pt x="6934" y="9"/>
                  <a:pt x="6967" y="4"/>
                </a:cubicBezTo>
                <a:cubicBezTo>
                  <a:pt x="6989" y="0"/>
                  <a:pt x="7010" y="18"/>
                  <a:pt x="7031" y="25"/>
                </a:cubicBezTo>
                <a:cubicBezTo>
                  <a:pt x="7066" y="60"/>
                  <a:pt x="7108" y="90"/>
                  <a:pt x="7137" y="131"/>
                </a:cubicBezTo>
                <a:cubicBezTo>
                  <a:pt x="7172" y="180"/>
                  <a:pt x="7243" y="279"/>
                  <a:pt x="7243" y="279"/>
                </a:cubicBezTo>
                <a:cubicBezTo>
                  <a:pt x="7257" y="321"/>
                  <a:pt x="7271" y="364"/>
                  <a:pt x="7285" y="406"/>
                </a:cubicBezTo>
                <a:cubicBezTo>
                  <a:pt x="7298" y="447"/>
                  <a:pt x="7273" y="491"/>
                  <a:pt x="7264" y="533"/>
                </a:cubicBezTo>
                <a:cubicBezTo>
                  <a:pt x="7224" y="717"/>
                  <a:pt x="6900" y="708"/>
                  <a:pt x="6756" y="724"/>
                </a:cubicBezTo>
                <a:cubicBezTo>
                  <a:pt x="6251" y="780"/>
                  <a:pt x="6357" y="765"/>
                  <a:pt x="5803" y="787"/>
                </a:cubicBezTo>
                <a:cubicBezTo>
                  <a:pt x="5719" y="785"/>
                  <a:pt x="4798" y="763"/>
                  <a:pt x="4596" y="745"/>
                </a:cubicBezTo>
                <a:cubicBezTo>
                  <a:pt x="4286" y="718"/>
                  <a:pt x="3973" y="652"/>
                  <a:pt x="3664" y="618"/>
                </a:cubicBezTo>
                <a:cubicBezTo>
                  <a:pt x="3564" y="607"/>
                  <a:pt x="3082" y="580"/>
                  <a:pt x="3007" y="576"/>
                </a:cubicBezTo>
                <a:cubicBezTo>
                  <a:pt x="2908" y="556"/>
                  <a:pt x="2811" y="523"/>
                  <a:pt x="2711" y="512"/>
                </a:cubicBezTo>
                <a:cubicBezTo>
                  <a:pt x="2612" y="501"/>
                  <a:pt x="2513" y="500"/>
                  <a:pt x="2414" y="491"/>
                </a:cubicBezTo>
                <a:cubicBezTo>
                  <a:pt x="2357" y="486"/>
                  <a:pt x="2301" y="477"/>
                  <a:pt x="2245" y="470"/>
                </a:cubicBezTo>
                <a:cubicBezTo>
                  <a:pt x="1696" y="524"/>
                  <a:pt x="1144" y="503"/>
                  <a:pt x="593" y="533"/>
                </a:cubicBezTo>
                <a:cubicBezTo>
                  <a:pt x="346" y="582"/>
                  <a:pt x="199" y="685"/>
                  <a:pt x="85" y="914"/>
                </a:cubicBezTo>
                <a:cubicBezTo>
                  <a:pt x="13" y="1204"/>
                  <a:pt x="40" y="1083"/>
                  <a:pt x="0" y="1274"/>
                </a:cubicBezTo>
                <a:cubicBezTo>
                  <a:pt x="7" y="1366"/>
                  <a:pt x="10" y="1458"/>
                  <a:pt x="22" y="1550"/>
                </a:cubicBezTo>
                <a:cubicBezTo>
                  <a:pt x="64" y="1878"/>
                  <a:pt x="485" y="1873"/>
                  <a:pt x="720" y="1889"/>
                </a:cubicBezTo>
                <a:cubicBezTo>
                  <a:pt x="799" y="1915"/>
                  <a:pt x="764" y="1900"/>
                  <a:pt x="826" y="1931"/>
                </a:cubicBezTo>
              </a:path>
            </a:pathLst>
          </a:custGeom>
          <a:noFill/>
          <a:ln w="57150" cap="flat">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5620" name="Freeform 20">
            <a:extLst>
              <a:ext uri="{FF2B5EF4-FFF2-40B4-BE49-F238E27FC236}">
                <a16:creationId xmlns:a16="http://schemas.microsoft.com/office/drawing/2014/main" id="{F6D8CB6D-8A64-956A-8185-5F46EF34DE46}"/>
              </a:ext>
            </a:extLst>
          </p:cNvPr>
          <p:cNvSpPr>
            <a:spLocks/>
          </p:cNvSpPr>
          <p:nvPr/>
        </p:nvSpPr>
        <p:spPr bwMode="auto">
          <a:xfrm>
            <a:off x="8455026" y="10220327"/>
            <a:ext cx="2743200" cy="269874"/>
          </a:xfrm>
          <a:custGeom>
            <a:avLst/>
            <a:gdLst>
              <a:gd name="T0" fmla="*/ 0 w 2160"/>
              <a:gd name="T1" fmla="*/ 0 h 212"/>
              <a:gd name="T2" fmla="*/ 363220 w 2160"/>
              <a:gd name="T3" fmla="*/ 40099 h 212"/>
              <a:gd name="T4" fmla="*/ 901065 w 2160"/>
              <a:gd name="T5" fmla="*/ 94201 h 212"/>
              <a:gd name="T6" fmla="*/ 1371600 w 2160"/>
              <a:gd name="T7" fmla="*/ 134937 h 2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 h="212">
                <a:moveTo>
                  <a:pt x="0" y="0"/>
                </a:moveTo>
                <a:cubicBezTo>
                  <a:pt x="190" y="27"/>
                  <a:pt x="381" y="39"/>
                  <a:pt x="572" y="63"/>
                </a:cubicBezTo>
                <a:cubicBezTo>
                  <a:pt x="842" y="130"/>
                  <a:pt x="1145" y="134"/>
                  <a:pt x="1419" y="148"/>
                </a:cubicBezTo>
                <a:cubicBezTo>
                  <a:pt x="1766" y="205"/>
                  <a:pt x="1750" y="212"/>
                  <a:pt x="2160" y="212"/>
                </a:cubicBezTo>
              </a:path>
            </a:pathLst>
          </a:custGeom>
          <a:noFill/>
          <a:ln w="57150" cap="flat">
            <a:solidFill>
              <a:schemeClr val="tx1"/>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5621" name="Freeform 21">
            <a:extLst>
              <a:ext uri="{FF2B5EF4-FFF2-40B4-BE49-F238E27FC236}">
                <a16:creationId xmlns:a16="http://schemas.microsoft.com/office/drawing/2014/main" id="{4772C4CA-E00F-91CB-DB4F-4601A5E563B3}"/>
              </a:ext>
            </a:extLst>
          </p:cNvPr>
          <p:cNvSpPr>
            <a:spLocks/>
          </p:cNvSpPr>
          <p:nvPr/>
        </p:nvSpPr>
        <p:spPr bwMode="auto">
          <a:xfrm>
            <a:off x="11303001" y="10429876"/>
            <a:ext cx="2838450" cy="85724"/>
          </a:xfrm>
          <a:custGeom>
            <a:avLst/>
            <a:gdLst>
              <a:gd name="T0" fmla="*/ 0 w 2235"/>
              <a:gd name="T1" fmla="*/ 42862 h 68"/>
              <a:gd name="T2" fmla="*/ 269240 w 2235"/>
              <a:gd name="T3" fmla="*/ 15758 h 68"/>
              <a:gd name="T4" fmla="*/ 497840 w 2235"/>
              <a:gd name="T5" fmla="*/ 29625 h 68"/>
              <a:gd name="T6" fmla="*/ 1062355 w 2235"/>
              <a:gd name="T7" fmla="*/ 15758 h 68"/>
              <a:gd name="T8" fmla="*/ 1129665 w 2235"/>
              <a:gd name="T9" fmla="*/ 2521 h 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35" h="68">
                <a:moveTo>
                  <a:pt x="0" y="68"/>
                </a:moveTo>
                <a:cubicBezTo>
                  <a:pt x="142" y="57"/>
                  <a:pt x="282" y="25"/>
                  <a:pt x="424" y="25"/>
                </a:cubicBezTo>
                <a:cubicBezTo>
                  <a:pt x="544" y="25"/>
                  <a:pt x="664" y="40"/>
                  <a:pt x="784" y="47"/>
                </a:cubicBezTo>
                <a:cubicBezTo>
                  <a:pt x="1080" y="40"/>
                  <a:pt x="1377" y="38"/>
                  <a:pt x="1673" y="25"/>
                </a:cubicBezTo>
                <a:cubicBezTo>
                  <a:pt x="2235" y="0"/>
                  <a:pt x="1412" y="4"/>
                  <a:pt x="1779" y="4"/>
                </a:cubicBezTo>
              </a:path>
            </a:pathLst>
          </a:custGeom>
          <a:noFill/>
          <a:ln w="57150" cap="flat">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5622" name="Freeform 22">
            <a:extLst>
              <a:ext uri="{FF2B5EF4-FFF2-40B4-BE49-F238E27FC236}">
                <a16:creationId xmlns:a16="http://schemas.microsoft.com/office/drawing/2014/main" id="{13D5FD39-B016-6B8C-36A2-AC9290D9041C}"/>
              </a:ext>
            </a:extLst>
          </p:cNvPr>
          <p:cNvSpPr>
            <a:spLocks/>
          </p:cNvSpPr>
          <p:nvPr/>
        </p:nvSpPr>
        <p:spPr bwMode="auto">
          <a:xfrm>
            <a:off x="13696950" y="10353677"/>
            <a:ext cx="3013076" cy="79374"/>
          </a:xfrm>
          <a:custGeom>
            <a:avLst/>
            <a:gdLst>
              <a:gd name="T0" fmla="*/ 0 w 2372"/>
              <a:gd name="T1" fmla="*/ 39687 h 63"/>
              <a:gd name="T2" fmla="*/ 174662 w 2372"/>
              <a:gd name="T3" fmla="*/ 0 h 63"/>
              <a:gd name="T4" fmla="*/ 995255 w 2372"/>
              <a:gd name="T5" fmla="*/ 26458 h 63"/>
              <a:gd name="T6" fmla="*/ 1506538 w 2372"/>
              <a:gd name="T7" fmla="*/ 13229 h 6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72" h="63">
                <a:moveTo>
                  <a:pt x="0" y="63"/>
                </a:moveTo>
                <a:cubicBezTo>
                  <a:pt x="174" y="5"/>
                  <a:pt x="83" y="27"/>
                  <a:pt x="275" y="0"/>
                </a:cubicBezTo>
                <a:cubicBezTo>
                  <a:pt x="706" y="8"/>
                  <a:pt x="1136" y="42"/>
                  <a:pt x="1567" y="42"/>
                </a:cubicBezTo>
                <a:cubicBezTo>
                  <a:pt x="1643" y="42"/>
                  <a:pt x="2339" y="21"/>
                  <a:pt x="2372" y="21"/>
                </a:cubicBezTo>
              </a:path>
            </a:pathLst>
          </a:custGeom>
          <a:noFill/>
          <a:ln w="57150" cap="flat">
            <a:solidFill>
              <a:schemeClr val="tx1"/>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25623" name="Text Box 23">
            <a:extLst>
              <a:ext uri="{FF2B5EF4-FFF2-40B4-BE49-F238E27FC236}">
                <a16:creationId xmlns:a16="http://schemas.microsoft.com/office/drawing/2014/main" id="{8E738A11-9E85-CEF4-6B25-9C687F157AEC}"/>
              </a:ext>
            </a:extLst>
          </p:cNvPr>
          <p:cNvSpPr txBox="1">
            <a:spLocks noChangeArrowheads="1"/>
          </p:cNvSpPr>
          <p:nvPr/>
        </p:nvSpPr>
        <p:spPr bwMode="auto">
          <a:xfrm>
            <a:off x="6248400" y="2590800"/>
            <a:ext cx="11582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0100C8"/>
                </a:solidFill>
              </a:rPr>
              <a:t>Breadth-First Search</a:t>
            </a:r>
          </a:p>
        </p:txBody>
      </p:sp>
      <p:pic>
        <p:nvPicPr>
          <p:cNvPr id="24" name="Picture 23" descr="A picture containing text, gear&#10;&#10;Description automatically generated">
            <a:extLst>
              <a:ext uri="{FF2B5EF4-FFF2-40B4-BE49-F238E27FC236}">
                <a16:creationId xmlns:a16="http://schemas.microsoft.com/office/drawing/2014/main" id="{8C6D88AC-6A6D-A8F5-D865-2163EFCB83B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6181" y="805787"/>
            <a:ext cx="3811300" cy="493913"/>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1">
            <a:extLst>
              <a:ext uri="{FF2B5EF4-FFF2-40B4-BE49-F238E27FC236}">
                <a16:creationId xmlns:a16="http://schemas.microsoft.com/office/drawing/2014/main" id="{130836F5-D06D-9E2A-1E73-9178562A1EB2}"/>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6627" name="Slide Number Placeholder 3">
            <a:extLst>
              <a:ext uri="{FF2B5EF4-FFF2-40B4-BE49-F238E27FC236}">
                <a16:creationId xmlns:a16="http://schemas.microsoft.com/office/drawing/2014/main" id="{862DD122-26EE-B5C1-7F6F-C57B15584348}"/>
              </a:ext>
            </a:extLst>
          </p:cNvPr>
          <p:cNvSpPr>
            <a:spLocks noGrp="1"/>
          </p:cNvSpPr>
          <p:nvPr>
            <p:ph type="sldNum" sz="quarter" idx="1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l-GR"/>
            </a:defPPr>
            <a:lvl1pPr algn="r" rtl="0" eaLnBrk="1" fontAlgn="base" hangingPunct="1">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9pPr>
          </a:lstStyle>
          <a:p>
            <a:r>
              <a:rPr lang="el-GR" altLang="en-US"/>
              <a:t>ΙΙ-</a:t>
            </a:r>
            <a:fld id="{DD92CA31-6509-4471-A621-2CBDC80E6585}" type="slidenum">
              <a:rPr lang="el-GR" altLang="en-US" smtClean="0"/>
              <a:pPr/>
              <a:t>35</a:t>
            </a:fld>
            <a:endParaRPr lang="el-GR" altLang="en-US"/>
          </a:p>
        </p:txBody>
      </p:sp>
      <p:sp>
        <p:nvSpPr>
          <p:cNvPr id="66565" name="Text Box 5">
            <a:extLst>
              <a:ext uri="{FF2B5EF4-FFF2-40B4-BE49-F238E27FC236}">
                <a16:creationId xmlns:a16="http://schemas.microsoft.com/office/drawing/2014/main" id="{53A4A7B8-821F-7CAA-8223-2C70B4DB3D29}"/>
              </a:ext>
            </a:extLst>
          </p:cNvPr>
          <p:cNvSpPr txBox="1">
            <a:spLocks noChangeArrowheads="1"/>
          </p:cNvSpPr>
          <p:nvPr/>
        </p:nvSpPr>
        <p:spPr bwMode="auto">
          <a:xfrm>
            <a:off x="4114800" y="2694978"/>
            <a:ext cx="16154400" cy="8094524"/>
          </a:xfrm>
          <a:prstGeom prst="rect">
            <a:avLst/>
          </a:prstGeom>
          <a:solidFill>
            <a:schemeClr val="bg2"/>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el-GR" altLang="en-US" sz="4000" dirty="0">
                <a:solidFill>
                  <a:srgbClr val="0100C8"/>
                </a:solidFill>
                <a:latin typeface="Helvetica Neue"/>
              </a:rPr>
              <a:t> </a:t>
            </a:r>
            <a:r>
              <a:rPr lang="en-US" altLang="en-US" sz="4000" dirty="0">
                <a:solidFill>
                  <a:srgbClr val="0100C8"/>
                </a:solidFill>
                <a:latin typeface="Helvetica Neue"/>
              </a:rPr>
              <a:t>OPEN</a:t>
            </a:r>
            <a:r>
              <a:rPr lang="el-GR" altLang="en-US" sz="4000" dirty="0">
                <a:solidFill>
                  <a:srgbClr val="0100C8"/>
                </a:solidFill>
                <a:latin typeface="Helvetica Neue"/>
              </a:rPr>
              <a:t> </a:t>
            </a:r>
            <a:r>
              <a:rPr lang="en-US" altLang="en-US" sz="4000" dirty="0">
                <a:solidFill>
                  <a:srgbClr val="0100C8"/>
                </a:solidFill>
                <a:latin typeface="Helvetica Neue"/>
              </a:rPr>
              <a:t> :</a:t>
            </a:r>
            <a:r>
              <a:rPr lang="en-US" altLang="en-US" sz="4000" dirty="0">
                <a:solidFill>
                  <a:srgbClr val="0100C8"/>
                </a:solidFill>
                <a:latin typeface="Helvetica Neue"/>
                <a:sym typeface="Symbol" panose="05050102010706020507" pitchFamily="18" charset="2"/>
              </a:rPr>
              <a:t></a:t>
            </a:r>
            <a:r>
              <a:rPr lang="en-US" altLang="en-US" sz="4000" dirty="0">
                <a:solidFill>
                  <a:srgbClr val="0100C8"/>
                </a:solidFill>
                <a:latin typeface="Helvetica Neue"/>
              </a:rPr>
              <a:t> </a:t>
            </a:r>
            <a:r>
              <a:rPr lang="el-GR" altLang="en-US" sz="4000" dirty="0">
                <a:solidFill>
                  <a:srgbClr val="0100C8"/>
                </a:solidFill>
                <a:latin typeface="Helvetica Neue"/>
              </a:rPr>
              <a:t>[ </a:t>
            </a:r>
            <a:r>
              <a:rPr lang="el-GR" altLang="en-US" sz="4000" dirty="0" err="1">
                <a:solidFill>
                  <a:srgbClr val="0100C8"/>
                </a:solidFill>
                <a:latin typeface="Helvetica Neue"/>
              </a:rPr>
              <a:t>s</a:t>
            </a:r>
            <a:r>
              <a:rPr lang="el-GR" altLang="en-US" sz="4000" baseline="-25000" dirty="0" err="1">
                <a:solidFill>
                  <a:srgbClr val="0100C8"/>
                </a:solidFill>
                <a:latin typeface="Helvetica Neue"/>
              </a:rPr>
              <a:t>o</a:t>
            </a:r>
            <a:r>
              <a:rPr lang="el-GR" altLang="en-US" sz="4000" dirty="0">
                <a:solidFill>
                  <a:srgbClr val="0100C8"/>
                </a:solidFill>
                <a:latin typeface="Helvetica Neue"/>
              </a:rPr>
              <a:t> ] , </a:t>
            </a:r>
            <a:r>
              <a:rPr lang="en-US" altLang="en-US" sz="4000" dirty="0">
                <a:solidFill>
                  <a:srgbClr val="0100C8"/>
                </a:solidFill>
                <a:latin typeface="Helvetica Neue"/>
              </a:rPr>
              <a:t>CLOSED</a:t>
            </a:r>
            <a:r>
              <a:rPr lang="el-GR" altLang="en-US" sz="4000" dirty="0">
                <a:solidFill>
                  <a:srgbClr val="0100C8"/>
                </a:solidFill>
                <a:latin typeface="Helvetica Neue"/>
              </a:rPr>
              <a:t> </a:t>
            </a:r>
            <a:r>
              <a:rPr lang="en-US" altLang="en-US" sz="4000" dirty="0">
                <a:solidFill>
                  <a:srgbClr val="0100C8"/>
                </a:solidFill>
                <a:latin typeface="Helvetica Neue"/>
              </a:rPr>
              <a:t>:</a:t>
            </a:r>
            <a:r>
              <a:rPr lang="el-GR" altLang="en-US" sz="4000" dirty="0">
                <a:solidFill>
                  <a:srgbClr val="0100C8"/>
                </a:solidFill>
                <a:latin typeface="Helvetica Neue"/>
                <a:sym typeface="Symbol" panose="05050102010706020507" pitchFamily="18" charset="2"/>
              </a:rPr>
              <a:t></a:t>
            </a:r>
            <a:r>
              <a:rPr lang="el-GR" altLang="en-US" sz="4000" dirty="0">
                <a:solidFill>
                  <a:srgbClr val="0100C8"/>
                </a:solidFill>
                <a:latin typeface="Helvetica Neue"/>
              </a:rPr>
              <a:t> [ ]</a:t>
            </a:r>
          </a:p>
          <a:p>
            <a:pPr eaLnBrk="1" hangingPunct="1">
              <a:spcBef>
                <a:spcPct val="0"/>
              </a:spcBef>
              <a:buFontTx/>
              <a:buAutoNum type="arabicPeriod"/>
            </a:pPr>
            <a:endParaRPr lang="el-GR" altLang="en-US" sz="4000" dirty="0">
              <a:solidFill>
                <a:srgbClr val="0100C8"/>
              </a:solidFill>
              <a:latin typeface="Helvetica Neue"/>
            </a:endParaRPr>
          </a:p>
          <a:p>
            <a:pPr eaLnBrk="1" hangingPunct="1">
              <a:spcBef>
                <a:spcPct val="0"/>
              </a:spcBef>
              <a:buFontTx/>
              <a:buAutoNum type="arabicPeriod"/>
            </a:pPr>
            <a:r>
              <a:rPr lang="el-GR" altLang="en-US" sz="4000" dirty="0">
                <a:solidFill>
                  <a:srgbClr val="0100C8"/>
                </a:solidFill>
                <a:latin typeface="Helvetica Neue"/>
              </a:rPr>
              <a:t> </a:t>
            </a:r>
            <a:r>
              <a:rPr lang="en-US" altLang="en-US" sz="4000" dirty="0">
                <a:solidFill>
                  <a:srgbClr val="0100C8"/>
                </a:solidFill>
                <a:latin typeface="Helvetica Neue"/>
              </a:rPr>
              <a:t>If</a:t>
            </a:r>
            <a:r>
              <a:rPr lang="el-GR" altLang="en-US" sz="4000" dirty="0">
                <a:solidFill>
                  <a:srgbClr val="0100C8"/>
                </a:solidFill>
                <a:latin typeface="Helvetica Neue"/>
              </a:rPr>
              <a:t> </a:t>
            </a:r>
            <a:r>
              <a:rPr lang="en-US" altLang="en-US" sz="4000" dirty="0">
                <a:solidFill>
                  <a:srgbClr val="0100C8"/>
                </a:solidFill>
                <a:latin typeface="Helvetica Neue"/>
              </a:rPr>
              <a:t>OPEN</a:t>
            </a:r>
            <a:r>
              <a:rPr lang="el-GR" altLang="en-US" sz="4000" dirty="0">
                <a:solidFill>
                  <a:srgbClr val="0100C8"/>
                </a:solidFill>
                <a:latin typeface="Helvetica Neue"/>
              </a:rPr>
              <a:t>  </a:t>
            </a:r>
            <a:r>
              <a:rPr lang="el-GR" altLang="en-US" sz="4000" dirty="0">
                <a:solidFill>
                  <a:srgbClr val="0100C8"/>
                </a:solidFill>
                <a:latin typeface="Helvetica Neue"/>
                <a:sym typeface="Symbol" panose="05050102010706020507" pitchFamily="18" charset="2"/>
              </a:rPr>
              <a:t></a:t>
            </a:r>
            <a:r>
              <a:rPr lang="el-GR" altLang="en-US" sz="4000" dirty="0">
                <a:solidFill>
                  <a:srgbClr val="0100C8"/>
                </a:solidFill>
                <a:latin typeface="Helvetica Neue"/>
              </a:rPr>
              <a:t> [ ] </a:t>
            </a:r>
            <a:r>
              <a:rPr lang="en-US" altLang="en-US" sz="4000" dirty="0">
                <a:solidFill>
                  <a:srgbClr val="0100C8"/>
                </a:solidFill>
                <a:latin typeface="Helvetica Neue"/>
              </a:rPr>
              <a:t>terminate the search</a:t>
            </a:r>
            <a:r>
              <a:rPr lang="el-GR" altLang="en-US" sz="4000" dirty="0">
                <a:solidFill>
                  <a:srgbClr val="0100C8"/>
                </a:solidFill>
                <a:latin typeface="Helvetica Neue"/>
              </a:rPr>
              <a:t>. </a:t>
            </a:r>
            <a:r>
              <a:rPr lang="en-US" altLang="en-US" sz="4000" dirty="0">
                <a:solidFill>
                  <a:srgbClr val="0100C8"/>
                </a:solidFill>
                <a:latin typeface="Helvetica Neue"/>
              </a:rPr>
              <a:t>There is no solution</a:t>
            </a:r>
            <a:r>
              <a:rPr lang="el-GR" altLang="en-US" sz="4000" dirty="0">
                <a:solidFill>
                  <a:srgbClr val="0100C8"/>
                </a:solidFill>
                <a:latin typeface="Helvetica Neue"/>
              </a:rPr>
              <a:t>.</a:t>
            </a:r>
          </a:p>
          <a:p>
            <a:pPr eaLnBrk="1" hangingPunct="1">
              <a:spcBef>
                <a:spcPct val="0"/>
              </a:spcBef>
              <a:buFontTx/>
              <a:buAutoNum type="arabicPeriod"/>
            </a:pPr>
            <a:endParaRPr lang="el-GR" altLang="en-US" sz="4000" dirty="0">
              <a:solidFill>
                <a:srgbClr val="0100C8"/>
              </a:solidFill>
              <a:latin typeface="Helvetica Neue"/>
            </a:endParaRPr>
          </a:p>
          <a:p>
            <a:pPr eaLnBrk="1" hangingPunct="1">
              <a:spcBef>
                <a:spcPct val="0"/>
              </a:spcBef>
              <a:buFontTx/>
              <a:buNone/>
            </a:pPr>
            <a:r>
              <a:rPr lang="el-GR" altLang="en-US" sz="4000" dirty="0">
                <a:solidFill>
                  <a:srgbClr val="0100C8"/>
                </a:solidFill>
                <a:latin typeface="Helvetica Neue"/>
              </a:rPr>
              <a:t>3.</a:t>
            </a:r>
            <a:r>
              <a:rPr lang="en-US" altLang="en-US" sz="4000" dirty="0">
                <a:solidFill>
                  <a:srgbClr val="0100C8"/>
                </a:solidFill>
                <a:latin typeface="Helvetica Neue"/>
              </a:rPr>
              <a:t> Remove the first search node</a:t>
            </a:r>
            <a:r>
              <a:rPr lang="el-GR" altLang="en-US" sz="4000" dirty="0">
                <a:solidFill>
                  <a:srgbClr val="0100C8"/>
                </a:solidFill>
                <a:latin typeface="Helvetica Neue"/>
              </a:rPr>
              <a:t>, </a:t>
            </a:r>
            <a:r>
              <a:rPr lang="en-US" altLang="en-US" sz="4000" dirty="0" err="1">
                <a:solidFill>
                  <a:srgbClr val="0100C8"/>
                </a:solidFill>
                <a:latin typeface="Helvetica Neue"/>
              </a:rPr>
              <a:t>s</a:t>
            </a:r>
            <a:r>
              <a:rPr lang="en-US" altLang="en-US" sz="4000" baseline="-25000" dirty="0" err="1">
                <a:solidFill>
                  <a:srgbClr val="0100C8"/>
                </a:solidFill>
                <a:latin typeface="Helvetica Neue"/>
              </a:rPr>
              <a:t>i</a:t>
            </a:r>
            <a:r>
              <a:rPr lang="el-GR" altLang="en-US" sz="4000" dirty="0">
                <a:solidFill>
                  <a:srgbClr val="0100C8"/>
                </a:solidFill>
                <a:latin typeface="Helvetica Neue"/>
              </a:rPr>
              <a:t>, </a:t>
            </a:r>
            <a:r>
              <a:rPr lang="en-US" altLang="en-US" sz="4000" dirty="0">
                <a:solidFill>
                  <a:srgbClr val="0100C8"/>
                </a:solidFill>
                <a:latin typeface="Helvetica Neue"/>
              </a:rPr>
              <a:t>from OPEN</a:t>
            </a:r>
            <a:r>
              <a:rPr lang="el-GR" altLang="en-US" sz="4000" dirty="0">
                <a:solidFill>
                  <a:srgbClr val="0100C8"/>
                </a:solidFill>
                <a:latin typeface="Helvetica Neue"/>
              </a:rPr>
              <a:t> </a:t>
            </a:r>
            <a:r>
              <a:rPr lang="en-US" altLang="en-US" sz="4000" dirty="0">
                <a:solidFill>
                  <a:srgbClr val="0100C8"/>
                </a:solidFill>
                <a:latin typeface="Helvetica Neue"/>
              </a:rPr>
              <a:t>and add to CLOSED. </a:t>
            </a:r>
            <a:endParaRPr lang="el-GR" altLang="en-US" sz="4000" dirty="0">
              <a:solidFill>
                <a:srgbClr val="0100C8"/>
              </a:solidFill>
              <a:latin typeface="Helvetica Neue"/>
            </a:endParaRPr>
          </a:p>
          <a:p>
            <a:pPr eaLnBrk="1" hangingPunct="1">
              <a:spcBef>
                <a:spcPct val="0"/>
              </a:spcBef>
              <a:buFontTx/>
              <a:buAutoNum type="arabicPeriod"/>
            </a:pPr>
            <a:endParaRPr lang="el-GR" altLang="en-US" sz="4000" dirty="0">
              <a:solidFill>
                <a:srgbClr val="0100C8"/>
              </a:solidFill>
              <a:latin typeface="Helvetica Neue"/>
            </a:endParaRPr>
          </a:p>
          <a:p>
            <a:pPr>
              <a:spcBef>
                <a:spcPct val="0"/>
              </a:spcBef>
              <a:buNone/>
            </a:pPr>
            <a:r>
              <a:rPr lang="el-GR" altLang="en-US" sz="4000" dirty="0">
                <a:solidFill>
                  <a:srgbClr val="0100C8"/>
                </a:solidFill>
                <a:latin typeface="Helvetica Neue"/>
              </a:rPr>
              <a:t>4.</a:t>
            </a:r>
            <a:r>
              <a:rPr lang="en-US" altLang="en-US" sz="4000" dirty="0">
                <a:solidFill>
                  <a:srgbClr val="0100C8"/>
                </a:solidFill>
                <a:latin typeface="Helvetica Neue"/>
              </a:rPr>
              <a:t>Based on the actions that can be applied to </a:t>
            </a:r>
            <a:r>
              <a:rPr lang="en-US" altLang="en-US" sz="4000" dirty="0" err="1">
                <a:solidFill>
                  <a:srgbClr val="0100C8"/>
                </a:solidFill>
                <a:latin typeface="Helvetica Neue"/>
              </a:rPr>
              <a:t>s</a:t>
            </a:r>
            <a:r>
              <a:rPr lang="en-US" altLang="en-US" sz="4000" baseline="-25000" dirty="0" err="1">
                <a:solidFill>
                  <a:srgbClr val="0100C8"/>
                </a:solidFill>
                <a:latin typeface="Helvetica Neue"/>
              </a:rPr>
              <a:t>i</a:t>
            </a:r>
            <a:r>
              <a:rPr lang="en-US" altLang="en-US" sz="4000" baseline="-25000" dirty="0">
                <a:solidFill>
                  <a:srgbClr val="0100C8"/>
                </a:solidFill>
                <a:latin typeface="Helvetica Neue"/>
              </a:rPr>
              <a:t> </a:t>
            </a:r>
            <a:r>
              <a:rPr lang="en-US" altLang="en-US" sz="4000" dirty="0">
                <a:solidFill>
                  <a:srgbClr val="0100C8"/>
                </a:solidFill>
                <a:latin typeface="Helvetica Neue"/>
              </a:rPr>
              <a:t>compute the successors of</a:t>
            </a:r>
            <a:r>
              <a:rPr lang="el-GR" altLang="en-US" sz="4000" dirty="0">
                <a:solidFill>
                  <a:srgbClr val="0100C8"/>
                </a:solidFill>
                <a:latin typeface="Helvetica Neue"/>
              </a:rPr>
              <a:t> </a:t>
            </a:r>
            <a:r>
              <a:rPr lang="en-US" altLang="en-US" sz="4000" dirty="0" err="1">
                <a:solidFill>
                  <a:srgbClr val="0100C8"/>
                </a:solidFill>
                <a:latin typeface="Helvetica Neue"/>
              </a:rPr>
              <a:t>s</a:t>
            </a:r>
            <a:r>
              <a:rPr lang="en-US" altLang="en-US" sz="4000" baseline="-25000" dirty="0" err="1">
                <a:solidFill>
                  <a:srgbClr val="0100C8"/>
                </a:solidFill>
                <a:latin typeface="Helvetica Neue"/>
              </a:rPr>
              <a:t>i</a:t>
            </a:r>
            <a:r>
              <a:rPr lang="el-GR" altLang="en-US" sz="4000" dirty="0">
                <a:solidFill>
                  <a:srgbClr val="0100C8"/>
                </a:solidFill>
                <a:latin typeface="Helvetica Neue"/>
              </a:rPr>
              <a:t>, </a:t>
            </a:r>
            <a:r>
              <a:rPr lang="en-US" altLang="en-US" sz="4000" dirty="0">
                <a:solidFill>
                  <a:srgbClr val="0100C8"/>
                </a:solidFill>
                <a:latin typeface="Helvetica Neue"/>
              </a:rPr>
              <a:t>that are not already included in OPEN or CLOSED. Every successor node specifies</a:t>
            </a:r>
            <a:r>
              <a:rPr lang="el-GR" altLang="en-US" sz="4000" dirty="0">
                <a:solidFill>
                  <a:srgbClr val="0100C8"/>
                </a:solidFill>
                <a:latin typeface="Helvetica Neue"/>
              </a:rPr>
              <a:t> </a:t>
            </a:r>
            <a:r>
              <a:rPr lang="en-US" altLang="en-US" sz="4000" dirty="0" err="1">
                <a:solidFill>
                  <a:srgbClr val="0100C8"/>
                </a:solidFill>
                <a:latin typeface="Helvetica Neue"/>
              </a:rPr>
              <a:t>s</a:t>
            </a:r>
            <a:r>
              <a:rPr lang="en-US" altLang="en-US" sz="4000" baseline="-25000" dirty="0" err="1">
                <a:solidFill>
                  <a:srgbClr val="0100C8"/>
                </a:solidFill>
                <a:latin typeface="Helvetica Neue"/>
              </a:rPr>
              <a:t>i</a:t>
            </a:r>
            <a:r>
              <a:rPr lang="en-US" altLang="en-US" sz="4000" dirty="0">
                <a:solidFill>
                  <a:srgbClr val="0100C8"/>
                </a:solidFill>
                <a:latin typeface="Helvetica Neue"/>
              </a:rPr>
              <a:t> as its parent node</a:t>
            </a:r>
            <a:r>
              <a:rPr lang="el-GR" altLang="en-US" sz="4000" dirty="0">
                <a:solidFill>
                  <a:srgbClr val="0100C8"/>
                </a:solidFill>
                <a:latin typeface="Helvetica Neue"/>
              </a:rPr>
              <a:t>.</a:t>
            </a:r>
          </a:p>
          <a:p>
            <a:pPr eaLnBrk="1" hangingPunct="1">
              <a:spcBef>
                <a:spcPct val="0"/>
              </a:spcBef>
              <a:buFontTx/>
              <a:buAutoNum type="arabicPeriod"/>
            </a:pPr>
            <a:endParaRPr lang="el-GR" altLang="en-US" sz="4000" dirty="0">
              <a:solidFill>
                <a:srgbClr val="0100C8"/>
              </a:solidFill>
              <a:latin typeface="Helvetica Neue"/>
            </a:endParaRPr>
          </a:p>
          <a:p>
            <a:pPr>
              <a:spcBef>
                <a:spcPct val="0"/>
              </a:spcBef>
              <a:buNone/>
            </a:pPr>
            <a:r>
              <a:rPr lang="el-GR" altLang="en-US" sz="4000" dirty="0">
                <a:solidFill>
                  <a:srgbClr val="0100C8"/>
                </a:solidFill>
                <a:latin typeface="Helvetica Neue"/>
              </a:rPr>
              <a:t>5.</a:t>
            </a:r>
            <a:r>
              <a:rPr lang="en-US" altLang="en-US" sz="4000" dirty="0">
                <a:solidFill>
                  <a:srgbClr val="0100C8"/>
                </a:solidFill>
                <a:latin typeface="Helvetica Neue"/>
              </a:rPr>
              <a:t> If a successor node of </a:t>
            </a:r>
            <a:r>
              <a:rPr lang="en-US" altLang="en-US" sz="4000" dirty="0" err="1">
                <a:solidFill>
                  <a:srgbClr val="0100C8"/>
                </a:solidFill>
                <a:latin typeface="Helvetica Neue"/>
              </a:rPr>
              <a:t>s</a:t>
            </a:r>
            <a:r>
              <a:rPr lang="en-US" altLang="en-US" sz="4000" baseline="-25000" dirty="0" err="1">
                <a:solidFill>
                  <a:srgbClr val="0100C8"/>
                </a:solidFill>
                <a:latin typeface="Helvetica Neue"/>
              </a:rPr>
              <a:t>i</a:t>
            </a:r>
            <a:r>
              <a:rPr lang="en-US" altLang="en-US" sz="4000" dirty="0">
                <a:solidFill>
                  <a:srgbClr val="0100C8"/>
                </a:solidFill>
                <a:latin typeface="Helvetica Neue"/>
              </a:rPr>
              <a:t>,</a:t>
            </a:r>
            <a:r>
              <a:rPr lang="el-GR" altLang="en-US" sz="4000" dirty="0">
                <a:solidFill>
                  <a:srgbClr val="0100C8"/>
                </a:solidFill>
                <a:latin typeface="Helvetica Neue"/>
              </a:rPr>
              <a:t> </a:t>
            </a:r>
            <a:r>
              <a:rPr lang="en-US" altLang="en-US" sz="4000" dirty="0">
                <a:solidFill>
                  <a:srgbClr val="0100C8"/>
                </a:solidFill>
                <a:latin typeface="Helvetica Neue"/>
              </a:rPr>
              <a:t>say s</a:t>
            </a:r>
            <a:r>
              <a:rPr lang="en-US" altLang="en-US" sz="4000" baseline="-25000" dirty="0">
                <a:solidFill>
                  <a:srgbClr val="0100C8"/>
                </a:solidFill>
                <a:latin typeface="Helvetica Neue"/>
              </a:rPr>
              <a:t>g</a:t>
            </a:r>
            <a:r>
              <a:rPr lang="en-US" altLang="en-US" sz="4000" dirty="0">
                <a:solidFill>
                  <a:srgbClr val="0100C8"/>
                </a:solidFill>
                <a:latin typeface="Helvetica Neue"/>
              </a:rPr>
              <a:t>, refers to the goal state, terminate the search and return as solution the route from s</a:t>
            </a:r>
            <a:r>
              <a:rPr lang="en-US" altLang="en-US" sz="4000" baseline="-25000" dirty="0">
                <a:solidFill>
                  <a:srgbClr val="0100C8"/>
                </a:solidFill>
                <a:latin typeface="Helvetica Neue"/>
              </a:rPr>
              <a:t>o </a:t>
            </a:r>
            <a:r>
              <a:rPr lang="en-US" altLang="en-US" sz="4000" dirty="0">
                <a:solidFill>
                  <a:srgbClr val="0100C8"/>
                </a:solidFill>
                <a:latin typeface="Helvetica Neue"/>
              </a:rPr>
              <a:t>to s</a:t>
            </a:r>
            <a:r>
              <a:rPr lang="en-US" altLang="en-US" sz="4000" baseline="-25000" dirty="0">
                <a:solidFill>
                  <a:srgbClr val="0100C8"/>
                </a:solidFill>
                <a:latin typeface="Helvetica Neue"/>
              </a:rPr>
              <a:t>g</a:t>
            </a:r>
            <a:r>
              <a:rPr lang="el-GR" altLang="en-US" sz="4000" dirty="0">
                <a:solidFill>
                  <a:srgbClr val="0100C8"/>
                </a:solidFill>
                <a:latin typeface="Helvetica Neue"/>
              </a:rPr>
              <a:t>. </a:t>
            </a:r>
            <a:r>
              <a:rPr lang="en-US" altLang="en-US" sz="4000" dirty="0">
                <a:solidFill>
                  <a:srgbClr val="0100C8"/>
                </a:solidFill>
                <a:latin typeface="Helvetica Neue"/>
              </a:rPr>
              <a:t>Otherwise add the successors at the </a:t>
            </a:r>
            <a:r>
              <a:rPr lang="en-US" altLang="en-US" sz="4000" b="1" dirty="0">
                <a:solidFill>
                  <a:srgbClr val="FF2D64"/>
                </a:solidFill>
                <a:latin typeface="Helvetica Neue"/>
              </a:rPr>
              <a:t>start</a:t>
            </a:r>
            <a:r>
              <a:rPr lang="en-US" altLang="en-US" sz="4000" dirty="0">
                <a:solidFill>
                  <a:srgbClr val="FF2D64"/>
                </a:solidFill>
                <a:latin typeface="Helvetica Neue"/>
              </a:rPr>
              <a:t> </a:t>
            </a:r>
            <a:r>
              <a:rPr lang="en-US" altLang="en-US" sz="4000" dirty="0">
                <a:solidFill>
                  <a:srgbClr val="0100C8"/>
                </a:solidFill>
                <a:latin typeface="Helvetica Neue"/>
              </a:rPr>
              <a:t>of list OPEN and repeat from step 2. </a:t>
            </a:r>
          </a:p>
        </p:txBody>
      </p:sp>
      <p:sp>
        <p:nvSpPr>
          <p:cNvPr id="26629" name="Text Box 6">
            <a:extLst>
              <a:ext uri="{FF2B5EF4-FFF2-40B4-BE49-F238E27FC236}">
                <a16:creationId xmlns:a16="http://schemas.microsoft.com/office/drawing/2014/main" id="{98E2A0E9-BE0E-6118-DA25-5139BAEB3107}"/>
              </a:ext>
            </a:extLst>
          </p:cNvPr>
          <p:cNvSpPr txBox="1">
            <a:spLocks noChangeArrowheads="1"/>
          </p:cNvSpPr>
          <p:nvPr/>
        </p:nvSpPr>
        <p:spPr bwMode="auto">
          <a:xfrm>
            <a:off x="4114798" y="1791729"/>
            <a:ext cx="1615440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0100C8"/>
                </a:solidFill>
              </a:rPr>
              <a:t>Algorithm for Depth-First Search</a:t>
            </a:r>
          </a:p>
        </p:txBody>
      </p:sp>
      <p:pic>
        <p:nvPicPr>
          <p:cNvPr id="6" name="Picture 5" descr="A picture containing text, gear&#10;&#10;Description automatically generated">
            <a:extLst>
              <a:ext uri="{FF2B5EF4-FFF2-40B4-BE49-F238E27FC236}">
                <a16:creationId xmlns:a16="http://schemas.microsoft.com/office/drawing/2014/main" id="{86EA4D91-2471-B42C-FD00-6DD2A4FC75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6181" y="818144"/>
            <a:ext cx="3811300" cy="493913"/>
          </a:xfrm>
          <a:prstGeom prst="rect">
            <a:avLst/>
          </a:prstGeom>
          <a:noFill/>
          <a:ln>
            <a:noFill/>
          </a:ln>
        </p:spPr>
      </p:pic>
      <p:sp>
        <p:nvSpPr>
          <p:cNvPr id="7" name="Text Box 6">
            <a:extLst>
              <a:ext uri="{FF2B5EF4-FFF2-40B4-BE49-F238E27FC236}">
                <a16:creationId xmlns:a16="http://schemas.microsoft.com/office/drawing/2014/main" id="{55E411BA-21C6-3F62-74A5-04AF734859FD}"/>
              </a:ext>
            </a:extLst>
          </p:cNvPr>
          <p:cNvSpPr txBox="1">
            <a:spLocks noChangeArrowheads="1"/>
          </p:cNvSpPr>
          <p:nvPr/>
        </p:nvSpPr>
        <p:spPr bwMode="auto">
          <a:xfrm>
            <a:off x="4230127" y="11397048"/>
            <a:ext cx="1615440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dirty="0">
                <a:solidFill>
                  <a:srgbClr val="0100C8"/>
                </a:solidFill>
              </a:rPr>
              <a:t>It is noted that list OPEN is treated as a </a:t>
            </a:r>
            <a:r>
              <a:rPr lang="en-US" altLang="en-US" sz="4000" b="1" dirty="0">
                <a:solidFill>
                  <a:srgbClr val="FF2D64"/>
                </a:solidFill>
              </a:rPr>
              <a:t>stack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6565">
                                            <p:txEl>
                                              <p:pRg st="0" end="0"/>
                                            </p:txEl>
                                          </p:spTgt>
                                        </p:tgtEl>
                                        <p:attrNameLst>
                                          <p:attrName>style.visibility</p:attrName>
                                        </p:attrNameLst>
                                      </p:cBhvr>
                                      <p:to>
                                        <p:strVal val="visible"/>
                                      </p:to>
                                    </p:set>
                                    <p:anim calcmode="lin" valueType="num">
                                      <p:cBhvr additive="base">
                                        <p:cTn id="7" dur="500" fill="hold"/>
                                        <p:tgtEl>
                                          <p:spTgt spid="665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6565">
                                            <p:txEl>
                                              <p:pRg st="2" end="2"/>
                                            </p:txEl>
                                          </p:spTgt>
                                        </p:tgtEl>
                                        <p:attrNameLst>
                                          <p:attrName>style.visibility</p:attrName>
                                        </p:attrNameLst>
                                      </p:cBhvr>
                                      <p:to>
                                        <p:strVal val="visible"/>
                                      </p:to>
                                    </p:set>
                                    <p:anim calcmode="lin" valueType="num">
                                      <p:cBhvr additive="base">
                                        <p:cTn id="13" dur="500" fill="hold"/>
                                        <p:tgtEl>
                                          <p:spTgt spid="6656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6565">
                                            <p:txEl>
                                              <p:pRg st="4" end="4"/>
                                            </p:txEl>
                                          </p:spTgt>
                                        </p:tgtEl>
                                        <p:attrNameLst>
                                          <p:attrName>style.visibility</p:attrName>
                                        </p:attrNameLst>
                                      </p:cBhvr>
                                      <p:to>
                                        <p:strVal val="visible"/>
                                      </p:to>
                                    </p:set>
                                    <p:anim calcmode="lin" valueType="num">
                                      <p:cBhvr additive="base">
                                        <p:cTn id="19" dur="500" fill="hold"/>
                                        <p:tgtEl>
                                          <p:spTgt spid="6656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6565">
                                            <p:txEl>
                                              <p:pRg st="6" end="6"/>
                                            </p:txEl>
                                          </p:spTgt>
                                        </p:tgtEl>
                                        <p:attrNameLst>
                                          <p:attrName>style.visibility</p:attrName>
                                        </p:attrNameLst>
                                      </p:cBhvr>
                                      <p:to>
                                        <p:strVal val="visible"/>
                                      </p:to>
                                    </p:set>
                                    <p:anim calcmode="lin" valueType="num">
                                      <p:cBhvr additive="base">
                                        <p:cTn id="25" dur="500" fill="hold"/>
                                        <p:tgtEl>
                                          <p:spTgt spid="6656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65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6565">
                                            <p:txEl>
                                              <p:pRg st="8" end="8"/>
                                            </p:txEl>
                                          </p:spTgt>
                                        </p:tgtEl>
                                        <p:attrNameLst>
                                          <p:attrName>style.visibility</p:attrName>
                                        </p:attrNameLst>
                                      </p:cBhvr>
                                      <p:to>
                                        <p:strVal val="visible"/>
                                      </p:to>
                                    </p:set>
                                    <p:anim calcmode="lin" valueType="num">
                                      <p:cBhvr additive="base">
                                        <p:cTn id="31" dur="500" fill="hold"/>
                                        <p:tgtEl>
                                          <p:spTgt spid="66565">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656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1">
            <a:extLst>
              <a:ext uri="{FF2B5EF4-FFF2-40B4-BE49-F238E27FC236}">
                <a16:creationId xmlns:a16="http://schemas.microsoft.com/office/drawing/2014/main" id="{130836F5-D06D-9E2A-1E73-9178562A1EB2}"/>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6627" name="Slide Number Placeholder 3">
            <a:extLst>
              <a:ext uri="{FF2B5EF4-FFF2-40B4-BE49-F238E27FC236}">
                <a16:creationId xmlns:a16="http://schemas.microsoft.com/office/drawing/2014/main" id="{862DD122-26EE-B5C1-7F6F-C57B15584348}"/>
              </a:ext>
            </a:extLst>
          </p:cNvPr>
          <p:cNvSpPr>
            <a:spLocks noGrp="1"/>
          </p:cNvSpPr>
          <p:nvPr>
            <p:ph type="sldNum" sz="quarter" idx="1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l-GR"/>
            </a:defPPr>
            <a:lvl1pPr algn="r" rtl="0" eaLnBrk="1" fontAlgn="base" hangingPunct="1">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9pPr>
          </a:lstStyle>
          <a:p>
            <a:r>
              <a:rPr lang="el-GR" altLang="en-US"/>
              <a:t>ΙΙ-</a:t>
            </a:r>
            <a:fld id="{DD92CA31-6509-4471-A621-2CBDC80E6585}" type="slidenum">
              <a:rPr lang="el-GR" altLang="en-US" smtClean="0"/>
              <a:pPr/>
              <a:t>36</a:t>
            </a:fld>
            <a:endParaRPr lang="el-GR" altLang="en-US"/>
          </a:p>
        </p:txBody>
      </p:sp>
      <p:sp>
        <p:nvSpPr>
          <p:cNvPr id="66565" name="Text Box 5">
            <a:extLst>
              <a:ext uri="{FF2B5EF4-FFF2-40B4-BE49-F238E27FC236}">
                <a16:creationId xmlns:a16="http://schemas.microsoft.com/office/drawing/2014/main" id="{53A4A7B8-821F-7CAA-8223-2C70B4DB3D29}"/>
              </a:ext>
            </a:extLst>
          </p:cNvPr>
          <p:cNvSpPr txBox="1">
            <a:spLocks noChangeArrowheads="1"/>
          </p:cNvSpPr>
          <p:nvPr/>
        </p:nvSpPr>
        <p:spPr bwMode="auto">
          <a:xfrm>
            <a:off x="4114800" y="2694978"/>
            <a:ext cx="16154400" cy="8094524"/>
          </a:xfrm>
          <a:prstGeom prst="rect">
            <a:avLst/>
          </a:prstGeom>
          <a:solidFill>
            <a:schemeClr val="bg2"/>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AutoNum type="arabicPeriod"/>
            </a:pPr>
            <a:r>
              <a:rPr lang="el-GR" altLang="en-US" sz="4000" dirty="0">
                <a:solidFill>
                  <a:srgbClr val="0100C8"/>
                </a:solidFill>
                <a:latin typeface="Helvetica Neue"/>
              </a:rPr>
              <a:t> </a:t>
            </a:r>
            <a:r>
              <a:rPr lang="en-US" altLang="en-US" sz="4000" dirty="0">
                <a:solidFill>
                  <a:srgbClr val="0100C8"/>
                </a:solidFill>
                <a:latin typeface="Helvetica Neue"/>
              </a:rPr>
              <a:t>OPEN</a:t>
            </a:r>
            <a:r>
              <a:rPr lang="el-GR" altLang="en-US" sz="4000" dirty="0">
                <a:solidFill>
                  <a:srgbClr val="0100C8"/>
                </a:solidFill>
                <a:latin typeface="Helvetica Neue"/>
              </a:rPr>
              <a:t> </a:t>
            </a:r>
            <a:r>
              <a:rPr lang="en-US" altLang="en-US" sz="4000" dirty="0">
                <a:solidFill>
                  <a:srgbClr val="0100C8"/>
                </a:solidFill>
                <a:latin typeface="Helvetica Neue"/>
              </a:rPr>
              <a:t> :</a:t>
            </a:r>
            <a:r>
              <a:rPr lang="en-US" altLang="en-US" sz="4000" dirty="0">
                <a:solidFill>
                  <a:srgbClr val="0100C8"/>
                </a:solidFill>
                <a:latin typeface="Helvetica Neue"/>
                <a:sym typeface="Symbol" panose="05050102010706020507" pitchFamily="18" charset="2"/>
              </a:rPr>
              <a:t></a:t>
            </a:r>
            <a:r>
              <a:rPr lang="en-US" altLang="en-US" sz="4000" dirty="0">
                <a:solidFill>
                  <a:srgbClr val="0100C8"/>
                </a:solidFill>
                <a:latin typeface="Helvetica Neue"/>
              </a:rPr>
              <a:t> </a:t>
            </a:r>
            <a:r>
              <a:rPr lang="el-GR" altLang="en-US" sz="4000" dirty="0">
                <a:solidFill>
                  <a:srgbClr val="0100C8"/>
                </a:solidFill>
                <a:latin typeface="Helvetica Neue"/>
              </a:rPr>
              <a:t>[ </a:t>
            </a:r>
            <a:r>
              <a:rPr lang="el-GR" altLang="en-US" sz="4000" dirty="0" err="1">
                <a:solidFill>
                  <a:srgbClr val="0100C8"/>
                </a:solidFill>
                <a:latin typeface="Helvetica Neue"/>
              </a:rPr>
              <a:t>s</a:t>
            </a:r>
            <a:r>
              <a:rPr lang="el-GR" altLang="en-US" sz="4000" baseline="-25000" dirty="0" err="1">
                <a:solidFill>
                  <a:srgbClr val="0100C8"/>
                </a:solidFill>
                <a:latin typeface="Helvetica Neue"/>
              </a:rPr>
              <a:t>o</a:t>
            </a:r>
            <a:r>
              <a:rPr lang="el-GR" altLang="en-US" sz="4000" dirty="0">
                <a:solidFill>
                  <a:srgbClr val="0100C8"/>
                </a:solidFill>
                <a:latin typeface="Helvetica Neue"/>
              </a:rPr>
              <a:t> ] , </a:t>
            </a:r>
            <a:r>
              <a:rPr lang="en-US" altLang="en-US" sz="4000" dirty="0">
                <a:solidFill>
                  <a:srgbClr val="0100C8"/>
                </a:solidFill>
                <a:latin typeface="Helvetica Neue"/>
              </a:rPr>
              <a:t>CLOSED</a:t>
            </a:r>
            <a:r>
              <a:rPr lang="el-GR" altLang="en-US" sz="4000" dirty="0">
                <a:solidFill>
                  <a:srgbClr val="0100C8"/>
                </a:solidFill>
                <a:latin typeface="Helvetica Neue"/>
              </a:rPr>
              <a:t> </a:t>
            </a:r>
            <a:r>
              <a:rPr lang="en-US" altLang="en-US" sz="4000" dirty="0">
                <a:solidFill>
                  <a:srgbClr val="0100C8"/>
                </a:solidFill>
                <a:latin typeface="Helvetica Neue"/>
              </a:rPr>
              <a:t>:</a:t>
            </a:r>
            <a:r>
              <a:rPr lang="el-GR" altLang="en-US" sz="4000" dirty="0">
                <a:solidFill>
                  <a:srgbClr val="0100C8"/>
                </a:solidFill>
                <a:latin typeface="Helvetica Neue"/>
                <a:sym typeface="Symbol" panose="05050102010706020507" pitchFamily="18" charset="2"/>
              </a:rPr>
              <a:t></a:t>
            </a:r>
            <a:r>
              <a:rPr lang="el-GR" altLang="en-US" sz="4000" dirty="0">
                <a:solidFill>
                  <a:srgbClr val="0100C8"/>
                </a:solidFill>
                <a:latin typeface="Helvetica Neue"/>
              </a:rPr>
              <a:t> [ ]</a:t>
            </a:r>
          </a:p>
          <a:p>
            <a:pPr eaLnBrk="1" hangingPunct="1">
              <a:spcBef>
                <a:spcPct val="0"/>
              </a:spcBef>
              <a:buFontTx/>
              <a:buAutoNum type="arabicPeriod"/>
            </a:pPr>
            <a:endParaRPr lang="el-GR" altLang="en-US" sz="4000" dirty="0">
              <a:solidFill>
                <a:srgbClr val="0100C8"/>
              </a:solidFill>
              <a:latin typeface="Helvetica Neue"/>
            </a:endParaRPr>
          </a:p>
          <a:p>
            <a:pPr eaLnBrk="1" hangingPunct="1">
              <a:spcBef>
                <a:spcPct val="0"/>
              </a:spcBef>
              <a:buFontTx/>
              <a:buAutoNum type="arabicPeriod"/>
            </a:pPr>
            <a:r>
              <a:rPr lang="el-GR" altLang="en-US" sz="4000" dirty="0">
                <a:solidFill>
                  <a:srgbClr val="0100C8"/>
                </a:solidFill>
                <a:latin typeface="Helvetica Neue"/>
              </a:rPr>
              <a:t> </a:t>
            </a:r>
            <a:r>
              <a:rPr lang="en-US" altLang="en-US" sz="4000" dirty="0">
                <a:solidFill>
                  <a:srgbClr val="0100C8"/>
                </a:solidFill>
                <a:latin typeface="Helvetica Neue"/>
              </a:rPr>
              <a:t>If</a:t>
            </a:r>
            <a:r>
              <a:rPr lang="el-GR" altLang="en-US" sz="4000" dirty="0">
                <a:solidFill>
                  <a:srgbClr val="0100C8"/>
                </a:solidFill>
                <a:latin typeface="Helvetica Neue"/>
              </a:rPr>
              <a:t> </a:t>
            </a:r>
            <a:r>
              <a:rPr lang="en-US" altLang="en-US" sz="4000" dirty="0">
                <a:solidFill>
                  <a:srgbClr val="0100C8"/>
                </a:solidFill>
                <a:latin typeface="Helvetica Neue"/>
              </a:rPr>
              <a:t>OPEN</a:t>
            </a:r>
            <a:r>
              <a:rPr lang="el-GR" altLang="en-US" sz="4000" dirty="0">
                <a:solidFill>
                  <a:srgbClr val="0100C8"/>
                </a:solidFill>
                <a:latin typeface="Helvetica Neue"/>
              </a:rPr>
              <a:t>  </a:t>
            </a:r>
            <a:r>
              <a:rPr lang="el-GR" altLang="en-US" sz="4000" dirty="0">
                <a:solidFill>
                  <a:srgbClr val="0100C8"/>
                </a:solidFill>
                <a:latin typeface="Helvetica Neue"/>
                <a:sym typeface="Symbol" panose="05050102010706020507" pitchFamily="18" charset="2"/>
              </a:rPr>
              <a:t></a:t>
            </a:r>
            <a:r>
              <a:rPr lang="el-GR" altLang="en-US" sz="4000" dirty="0">
                <a:solidFill>
                  <a:srgbClr val="0100C8"/>
                </a:solidFill>
                <a:latin typeface="Helvetica Neue"/>
              </a:rPr>
              <a:t> [ ] </a:t>
            </a:r>
            <a:r>
              <a:rPr lang="en-US" altLang="en-US" sz="4000" dirty="0">
                <a:solidFill>
                  <a:srgbClr val="0100C8"/>
                </a:solidFill>
                <a:latin typeface="Helvetica Neue"/>
              </a:rPr>
              <a:t>terminate the search</a:t>
            </a:r>
            <a:r>
              <a:rPr lang="el-GR" altLang="en-US" sz="4000" dirty="0">
                <a:solidFill>
                  <a:srgbClr val="0100C8"/>
                </a:solidFill>
                <a:latin typeface="Helvetica Neue"/>
              </a:rPr>
              <a:t>. </a:t>
            </a:r>
            <a:r>
              <a:rPr lang="en-US" altLang="en-US" sz="4000" dirty="0">
                <a:solidFill>
                  <a:srgbClr val="0100C8"/>
                </a:solidFill>
                <a:latin typeface="Helvetica Neue"/>
              </a:rPr>
              <a:t>There is no solution</a:t>
            </a:r>
            <a:r>
              <a:rPr lang="el-GR" altLang="en-US" sz="4000" dirty="0">
                <a:solidFill>
                  <a:srgbClr val="0100C8"/>
                </a:solidFill>
                <a:latin typeface="Helvetica Neue"/>
              </a:rPr>
              <a:t>.</a:t>
            </a:r>
          </a:p>
          <a:p>
            <a:pPr eaLnBrk="1" hangingPunct="1">
              <a:spcBef>
                <a:spcPct val="0"/>
              </a:spcBef>
              <a:buFontTx/>
              <a:buAutoNum type="arabicPeriod"/>
            </a:pPr>
            <a:endParaRPr lang="el-GR" altLang="en-US" sz="4000" dirty="0">
              <a:solidFill>
                <a:srgbClr val="0100C8"/>
              </a:solidFill>
              <a:latin typeface="Helvetica Neue"/>
            </a:endParaRPr>
          </a:p>
          <a:p>
            <a:pPr eaLnBrk="1" hangingPunct="1">
              <a:spcBef>
                <a:spcPct val="0"/>
              </a:spcBef>
              <a:buFontTx/>
              <a:buNone/>
            </a:pPr>
            <a:r>
              <a:rPr lang="el-GR" altLang="en-US" sz="4000" dirty="0">
                <a:solidFill>
                  <a:srgbClr val="0100C8"/>
                </a:solidFill>
                <a:latin typeface="Helvetica Neue"/>
              </a:rPr>
              <a:t>3.</a:t>
            </a:r>
            <a:r>
              <a:rPr lang="en-US" altLang="en-US" sz="4000" dirty="0">
                <a:solidFill>
                  <a:srgbClr val="0100C8"/>
                </a:solidFill>
                <a:latin typeface="Helvetica Neue"/>
              </a:rPr>
              <a:t> Remove the first search node</a:t>
            </a:r>
            <a:r>
              <a:rPr lang="el-GR" altLang="en-US" sz="4000" dirty="0">
                <a:solidFill>
                  <a:srgbClr val="0100C8"/>
                </a:solidFill>
                <a:latin typeface="Helvetica Neue"/>
              </a:rPr>
              <a:t>, </a:t>
            </a:r>
            <a:r>
              <a:rPr lang="en-US" altLang="en-US" sz="4000" dirty="0" err="1">
                <a:solidFill>
                  <a:srgbClr val="0100C8"/>
                </a:solidFill>
                <a:latin typeface="Helvetica Neue"/>
              </a:rPr>
              <a:t>s</a:t>
            </a:r>
            <a:r>
              <a:rPr lang="en-US" altLang="en-US" sz="4000" baseline="-25000" dirty="0" err="1">
                <a:solidFill>
                  <a:srgbClr val="0100C8"/>
                </a:solidFill>
                <a:latin typeface="Helvetica Neue"/>
              </a:rPr>
              <a:t>i</a:t>
            </a:r>
            <a:r>
              <a:rPr lang="el-GR" altLang="en-US" sz="4000" dirty="0">
                <a:solidFill>
                  <a:srgbClr val="0100C8"/>
                </a:solidFill>
                <a:latin typeface="Helvetica Neue"/>
              </a:rPr>
              <a:t>, </a:t>
            </a:r>
            <a:r>
              <a:rPr lang="en-US" altLang="en-US" sz="4000" dirty="0">
                <a:solidFill>
                  <a:srgbClr val="0100C8"/>
                </a:solidFill>
                <a:latin typeface="Helvetica Neue"/>
              </a:rPr>
              <a:t>from OPEN</a:t>
            </a:r>
            <a:r>
              <a:rPr lang="el-GR" altLang="en-US" sz="4000" dirty="0">
                <a:solidFill>
                  <a:srgbClr val="0100C8"/>
                </a:solidFill>
                <a:latin typeface="Helvetica Neue"/>
              </a:rPr>
              <a:t> </a:t>
            </a:r>
            <a:r>
              <a:rPr lang="en-US" altLang="en-US" sz="4000" dirty="0">
                <a:solidFill>
                  <a:srgbClr val="0100C8"/>
                </a:solidFill>
                <a:latin typeface="Helvetica Neue"/>
              </a:rPr>
              <a:t>and add to CLOSED. </a:t>
            </a:r>
            <a:endParaRPr lang="el-GR" altLang="en-US" sz="4000" dirty="0">
              <a:solidFill>
                <a:srgbClr val="0100C8"/>
              </a:solidFill>
              <a:latin typeface="Helvetica Neue"/>
            </a:endParaRPr>
          </a:p>
          <a:p>
            <a:pPr eaLnBrk="1" hangingPunct="1">
              <a:spcBef>
                <a:spcPct val="0"/>
              </a:spcBef>
              <a:buFontTx/>
              <a:buAutoNum type="arabicPeriod"/>
            </a:pPr>
            <a:endParaRPr lang="el-GR" altLang="en-US" sz="4000" dirty="0">
              <a:solidFill>
                <a:srgbClr val="0100C8"/>
              </a:solidFill>
              <a:latin typeface="Helvetica Neue"/>
            </a:endParaRPr>
          </a:p>
          <a:p>
            <a:pPr>
              <a:spcBef>
                <a:spcPct val="0"/>
              </a:spcBef>
              <a:buNone/>
            </a:pPr>
            <a:r>
              <a:rPr lang="el-GR" altLang="en-US" sz="4000" dirty="0">
                <a:solidFill>
                  <a:srgbClr val="0100C8"/>
                </a:solidFill>
                <a:latin typeface="Helvetica Neue"/>
              </a:rPr>
              <a:t>4.</a:t>
            </a:r>
            <a:r>
              <a:rPr lang="en-US" altLang="en-US" sz="4000" dirty="0">
                <a:solidFill>
                  <a:srgbClr val="0100C8"/>
                </a:solidFill>
                <a:latin typeface="Helvetica Neue"/>
              </a:rPr>
              <a:t>Based on the actions that can be applied to </a:t>
            </a:r>
            <a:r>
              <a:rPr lang="en-US" altLang="en-US" sz="4000" dirty="0" err="1">
                <a:solidFill>
                  <a:srgbClr val="0100C8"/>
                </a:solidFill>
                <a:latin typeface="Helvetica Neue"/>
              </a:rPr>
              <a:t>s</a:t>
            </a:r>
            <a:r>
              <a:rPr lang="en-US" altLang="en-US" sz="4000" baseline="-25000" dirty="0" err="1">
                <a:solidFill>
                  <a:srgbClr val="0100C8"/>
                </a:solidFill>
                <a:latin typeface="Helvetica Neue"/>
              </a:rPr>
              <a:t>i</a:t>
            </a:r>
            <a:r>
              <a:rPr lang="en-US" altLang="en-US" sz="4000" baseline="-25000" dirty="0">
                <a:solidFill>
                  <a:srgbClr val="0100C8"/>
                </a:solidFill>
                <a:latin typeface="Helvetica Neue"/>
              </a:rPr>
              <a:t> </a:t>
            </a:r>
            <a:r>
              <a:rPr lang="en-US" altLang="en-US" sz="4000" dirty="0">
                <a:solidFill>
                  <a:srgbClr val="0100C8"/>
                </a:solidFill>
                <a:latin typeface="Helvetica Neue"/>
              </a:rPr>
              <a:t>compute the successors of</a:t>
            </a:r>
            <a:r>
              <a:rPr lang="el-GR" altLang="en-US" sz="4000" dirty="0">
                <a:solidFill>
                  <a:srgbClr val="0100C8"/>
                </a:solidFill>
                <a:latin typeface="Helvetica Neue"/>
              </a:rPr>
              <a:t> </a:t>
            </a:r>
            <a:r>
              <a:rPr lang="en-US" altLang="en-US" sz="4000" dirty="0" err="1">
                <a:solidFill>
                  <a:srgbClr val="0100C8"/>
                </a:solidFill>
                <a:latin typeface="Helvetica Neue"/>
              </a:rPr>
              <a:t>s</a:t>
            </a:r>
            <a:r>
              <a:rPr lang="en-US" altLang="en-US" sz="4000" baseline="-25000" dirty="0" err="1">
                <a:solidFill>
                  <a:srgbClr val="0100C8"/>
                </a:solidFill>
                <a:latin typeface="Helvetica Neue"/>
              </a:rPr>
              <a:t>i</a:t>
            </a:r>
            <a:r>
              <a:rPr lang="el-GR" altLang="en-US" sz="4000" dirty="0">
                <a:solidFill>
                  <a:srgbClr val="0100C8"/>
                </a:solidFill>
                <a:latin typeface="Helvetica Neue"/>
              </a:rPr>
              <a:t>, </a:t>
            </a:r>
            <a:r>
              <a:rPr lang="en-US" altLang="en-US" sz="4000" dirty="0">
                <a:solidFill>
                  <a:srgbClr val="0100C8"/>
                </a:solidFill>
                <a:latin typeface="Helvetica Neue"/>
              </a:rPr>
              <a:t>that are not already included in OPEN or CLOSED. Every successor node specifies</a:t>
            </a:r>
            <a:r>
              <a:rPr lang="el-GR" altLang="en-US" sz="4000" dirty="0">
                <a:solidFill>
                  <a:srgbClr val="0100C8"/>
                </a:solidFill>
                <a:latin typeface="Helvetica Neue"/>
              </a:rPr>
              <a:t> </a:t>
            </a:r>
            <a:r>
              <a:rPr lang="en-US" altLang="en-US" sz="4000" dirty="0" err="1">
                <a:solidFill>
                  <a:srgbClr val="0100C8"/>
                </a:solidFill>
                <a:latin typeface="Helvetica Neue"/>
              </a:rPr>
              <a:t>s</a:t>
            </a:r>
            <a:r>
              <a:rPr lang="en-US" altLang="en-US" sz="4000" baseline="-25000" dirty="0" err="1">
                <a:solidFill>
                  <a:srgbClr val="0100C8"/>
                </a:solidFill>
                <a:latin typeface="Helvetica Neue"/>
              </a:rPr>
              <a:t>i</a:t>
            </a:r>
            <a:r>
              <a:rPr lang="en-US" altLang="en-US" sz="4000" dirty="0">
                <a:solidFill>
                  <a:srgbClr val="0100C8"/>
                </a:solidFill>
                <a:latin typeface="Helvetica Neue"/>
              </a:rPr>
              <a:t> as its parent node</a:t>
            </a:r>
            <a:r>
              <a:rPr lang="el-GR" altLang="en-US" sz="4000" dirty="0">
                <a:solidFill>
                  <a:srgbClr val="0100C8"/>
                </a:solidFill>
                <a:latin typeface="Helvetica Neue"/>
              </a:rPr>
              <a:t>.</a:t>
            </a:r>
          </a:p>
          <a:p>
            <a:pPr eaLnBrk="1" hangingPunct="1">
              <a:spcBef>
                <a:spcPct val="0"/>
              </a:spcBef>
              <a:buFontTx/>
              <a:buAutoNum type="arabicPeriod"/>
            </a:pPr>
            <a:endParaRPr lang="el-GR" altLang="en-US" sz="4000" dirty="0">
              <a:solidFill>
                <a:srgbClr val="0100C8"/>
              </a:solidFill>
              <a:latin typeface="Helvetica Neue"/>
            </a:endParaRPr>
          </a:p>
          <a:p>
            <a:pPr>
              <a:spcBef>
                <a:spcPct val="0"/>
              </a:spcBef>
              <a:buNone/>
            </a:pPr>
            <a:r>
              <a:rPr lang="el-GR" altLang="en-US" sz="4000" dirty="0">
                <a:solidFill>
                  <a:srgbClr val="0100C8"/>
                </a:solidFill>
                <a:latin typeface="Helvetica Neue"/>
              </a:rPr>
              <a:t>5.</a:t>
            </a:r>
            <a:r>
              <a:rPr lang="en-US" altLang="en-US" sz="4000" dirty="0">
                <a:solidFill>
                  <a:srgbClr val="0100C8"/>
                </a:solidFill>
                <a:latin typeface="Helvetica Neue"/>
              </a:rPr>
              <a:t> If a successor node of </a:t>
            </a:r>
            <a:r>
              <a:rPr lang="en-US" altLang="en-US" sz="4000" dirty="0" err="1">
                <a:solidFill>
                  <a:srgbClr val="0100C8"/>
                </a:solidFill>
                <a:latin typeface="Helvetica Neue"/>
              </a:rPr>
              <a:t>s</a:t>
            </a:r>
            <a:r>
              <a:rPr lang="en-US" altLang="en-US" sz="4000" baseline="-25000" dirty="0" err="1">
                <a:solidFill>
                  <a:srgbClr val="0100C8"/>
                </a:solidFill>
                <a:latin typeface="Helvetica Neue"/>
              </a:rPr>
              <a:t>i</a:t>
            </a:r>
            <a:r>
              <a:rPr lang="en-US" altLang="en-US" sz="4000" dirty="0">
                <a:solidFill>
                  <a:srgbClr val="0100C8"/>
                </a:solidFill>
                <a:latin typeface="Helvetica Neue"/>
              </a:rPr>
              <a:t>,</a:t>
            </a:r>
            <a:r>
              <a:rPr lang="el-GR" altLang="en-US" sz="4000" dirty="0">
                <a:solidFill>
                  <a:srgbClr val="0100C8"/>
                </a:solidFill>
                <a:latin typeface="Helvetica Neue"/>
              </a:rPr>
              <a:t> </a:t>
            </a:r>
            <a:r>
              <a:rPr lang="en-US" altLang="en-US" sz="4000" dirty="0">
                <a:solidFill>
                  <a:srgbClr val="0100C8"/>
                </a:solidFill>
                <a:latin typeface="Helvetica Neue"/>
              </a:rPr>
              <a:t>say s</a:t>
            </a:r>
            <a:r>
              <a:rPr lang="en-US" altLang="en-US" sz="4000" baseline="-25000" dirty="0">
                <a:solidFill>
                  <a:srgbClr val="0100C8"/>
                </a:solidFill>
                <a:latin typeface="Helvetica Neue"/>
              </a:rPr>
              <a:t>g</a:t>
            </a:r>
            <a:r>
              <a:rPr lang="en-US" altLang="en-US" sz="4000" dirty="0">
                <a:solidFill>
                  <a:srgbClr val="0100C8"/>
                </a:solidFill>
                <a:latin typeface="Helvetica Neue"/>
              </a:rPr>
              <a:t>, refers to the goal state, terminate the search and return as solution the route from s</a:t>
            </a:r>
            <a:r>
              <a:rPr lang="en-US" altLang="en-US" sz="4000" baseline="-25000" dirty="0">
                <a:solidFill>
                  <a:srgbClr val="0100C8"/>
                </a:solidFill>
                <a:latin typeface="Helvetica Neue"/>
              </a:rPr>
              <a:t>o </a:t>
            </a:r>
            <a:r>
              <a:rPr lang="en-US" altLang="en-US" sz="4000" dirty="0">
                <a:solidFill>
                  <a:srgbClr val="0100C8"/>
                </a:solidFill>
                <a:latin typeface="Helvetica Neue"/>
              </a:rPr>
              <a:t>to s</a:t>
            </a:r>
            <a:r>
              <a:rPr lang="en-US" altLang="en-US" sz="4000" baseline="-25000" dirty="0">
                <a:solidFill>
                  <a:srgbClr val="0100C8"/>
                </a:solidFill>
                <a:latin typeface="Helvetica Neue"/>
              </a:rPr>
              <a:t>g</a:t>
            </a:r>
            <a:r>
              <a:rPr lang="el-GR" altLang="en-US" sz="4000" dirty="0">
                <a:solidFill>
                  <a:srgbClr val="0100C8"/>
                </a:solidFill>
                <a:latin typeface="Helvetica Neue"/>
              </a:rPr>
              <a:t>. </a:t>
            </a:r>
            <a:r>
              <a:rPr lang="en-US" altLang="en-US" sz="4000" dirty="0">
                <a:solidFill>
                  <a:srgbClr val="0100C8"/>
                </a:solidFill>
                <a:latin typeface="Helvetica Neue"/>
              </a:rPr>
              <a:t>Otherwise add the successors at the </a:t>
            </a:r>
            <a:r>
              <a:rPr lang="en-US" altLang="en-US" sz="4000" b="1" dirty="0">
                <a:solidFill>
                  <a:srgbClr val="FF2D64"/>
                </a:solidFill>
                <a:latin typeface="Helvetica Neue"/>
              </a:rPr>
              <a:t>end</a:t>
            </a:r>
            <a:r>
              <a:rPr lang="en-US" altLang="en-US" sz="4000" dirty="0">
                <a:solidFill>
                  <a:srgbClr val="0100C8"/>
                </a:solidFill>
                <a:latin typeface="Helvetica Neue"/>
              </a:rPr>
              <a:t> of list OPEN and repeat from step 2. </a:t>
            </a:r>
          </a:p>
        </p:txBody>
      </p:sp>
      <p:sp>
        <p:nvSpPr>
          <p:cNvPr id="26629" name="Text Box 6">
            <a:extLst>
              <a:ext uri="{FF2B5EF4-FFF2-40B4-BE49-F238E27FC236}">
                <a16:creationId xmlns:a16="http://schemas.microsoft.com/office/drawing/2014/main" id="{98E2A0E9-BE0E-6118-DA25-5139BAEB3107}"/>
              </a:ext>
            </a:extLst>
          </p:cNvPr>
          <p:cNvSpPr txBox="1">
            <a:spLocks noChangeArrowheads="1"/>
          </p:cNvSpPr>
          <p:nvPr/>
        </p:nvSpPr>
        <p:spPr bwMode="auto">
          <a:xfrm>
            <a:off x="4114798" y="1791729"/>
            <a:ext cx="1615440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0100C8"/>
                </a:solidFill>
              </a:rPr>
              <a:t>Algorithm for Breadth-First Search</a:t>
            </a:r>
          </a:p>
        </p:txBody>
      </p:sp>
      <p:pic>
        <p:nvPicPr>
          <p:cNvPr id="6" name="Picture 5" descr="A picture containing text, gear&#10;&#10;Description automatically generated">
            <a:extLst>
              <a:ext uri="{FF2B5EF4-FFF2-40B4-BE49-F238E27FC236}">
                <a16:creationId xmlns:a16="http://schemas.microsoft.com/office/drawing/2014/main" id="{86EA4D91-2471-B42C-FD00-6DD2A4FC757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6181" y="818144"/>
            <a:ext cx="3811300" cy="493913"/>
          </a:xfrm>
          <a:prstGeom prst="rect">
            <a:avLst/>
          </a:prstGeom>
          <a:noFill/>
          <a:ln>
            <a:noFill/>
          </a:ln>
        </p:spPr>
      </p:pic>
      <p:sp>
        <p:nvSpPr>
          <p:cNvPr id="7" name="Text Box 6">
            <a:extLst>
              <a:ext uri="{FF2B5EF4-FFF2-40B4-BE49-F238E27FC236}">
                <a16:creationId xmlns:a16="http://schemas.microsoft.com/office/drawing/2014/main" id="{55E411BA-21C6-3F62-74A5-04AF734859FD}"/>
              </a:ext>
            </a:extLst>
          </p:cNvPr>
          <p:cNvSpPr txBox="1">
            <a:spLocks noChangeArrowheads="1"/>
          </p:cNvSpPr>
          <p:nvPr/>
        </p:nvSpPr>
        <p:spPr bwMode="auto">
          <a:xfrm>
            <a:off x="4267197" y="11409405"/>
            <a:ext cx="1615440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dirty="0">
                <a:solidFill>
                  <a:srgbClr val="0100C8"/>
                </a:solidFill>
              </a:rPr>
              <a:t>It is noted that list OPEN is treated as a </a:t>
            </a:r>
            <a:r>
              <a:rPr lang="en-US" altLang="en-US" sz="4000" b="1" dirty="0">
                <a:solidFill>
                  <a:srgbClr val="FF2D64"/>
                </a:solidFill>
              </a:rPr>
              <a:t>queue</a:t>
            </a:r>
          </a:p>
        </p:txBody>
      </p:sp>
    </p:spTree>
    <p:extLst>
      <p:ext uri="{BB962C8B-B14F-4D97-AF65-F5344CB8AC3E}">
        <p14:creationId xmlns:p14="http://schemas.microsoft.com/office/powerpoint/2010/main" val="1886767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6565">
                                            <p:txEl>
                                              <p:pRg st="0" end="0"/>
                                            </p:txEl>
                                          </p:spTgt>
                                        </p:tgtEl>
                                        <p:attrNameLst>
                                          <p:attrName>style.visibility</p:attrName>
                                        </p:attrNameLst>
                                      </p:cBhvr>
                                      <p:to>
                                        <p:strVal val="visible"/>
                                      </p:to>
                                    </p:set>
                                    <p:anim calcmode="lin" valueType="num">
                                      <p:cBhvr additive="base">
                                        <p:cTn id="7" dur="500" fill="hold"/>
                                        <p:tgtEl>
                                          <p:spTgt spid="665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6565">
                                            <p:txEl>
                                              <p:pRg st="2" end="2"/>
                                            </p:txEl>
                                          </p:spTgt>
                                        </p:tgtEl>
                                        <p:attrNameLst>
                                          <p:attrName>style.visibility</p:attrName>
                                        </p:attrNameLst>
                                      </p:cBhvr>
                                      <p:to>
                                        <p:strVal val="visible"/>
                                      </p:to>
                                    </p:set>
                                    <p:anim calcmode="lin" valueType="num">
                                      <p:cBhvr additive="base">
                                        <p:cTn id="13" dur="500" fill="hold"/>
                                        <p:tgtEl>
                                          <p:spTgt spid="6656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6565">
                                            <p:txEl>
                                              <p:pRg st="4" end="4"/>
                                            </p:txEl>
                                          </p:spTgt>
                                        </p:tgtEl>
                                        <p:attrNameLst>
                                          <p:attrName>style.visibility</p:attrName>
                                        </p:attrNameLst>
                                      </p:cBhvr>
                                      <p:to>
                                        <p:strVal val="visible"/>
                                      </p:to>
                                    </p:set>
                                    <p:anim calcmode="lin" valueType="num">
                                      <p:cBhvr additive="base">
                                        <p:cTn id="19" dur="500" fill="hold"/>
                                        <p:tgtEl>
                                          <p:spTgt spid="6656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6565">
                                            <p:txEl>
                                              <p:pRg st="6" end="6"/>
                                            </p:txEl>
                                          </p:spTgt>
                                        </p:tgtEl>
                                        <p:attrNameLst>
                                          <p:attrName>style.visibility</p:attrName>
                                        </p:attrNameLst>
                                      </p:cBhvr>
                                      <p:to>
                                        <p:strVal val="visible"/>
                                      </p:to>
                                    </p:set>
                                    <p:anim calcmode="lin" valueType="num">
                                      <p:cBhvr additive="base">
                                        <p:cTn id="25" dur="500" fill="hold"/>
                                        <p:tgtEl>
                                          <p:spTgt spid="6656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65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6565">
                                            <p:txEl>
                                              <p:pRg st="8" end="8"/>
                                            </p:txEl>
                                          </p:spTgt>
                                        </p:tgtEl>
                                        <p:attrNameLst>
                                          <p:attrName>style.visibility</p:attrName>
                                        </p:attrNameLst>
                                      </p:cBhvr>
                                      <p:to>
                                        <p:strVal val="visible"/>
                                      </p:to>
                                    </p:set>
                                    <p:anim calcmode="lin" valueType="num">
                                      <p:cBhvr additive="base">
                                        <p:cTn id="31" dur="500" fill="hold"/>
                                        <p:tgtEl>
                                          <p:spTgt spid="66565">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656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12905" y="2788546"/>
            <a:ext cx="21562099" cy="1260389"/>
          </a:xfrm>
        </p:spPr>
        <p:txBody>
          <a:bodyPr>
            <a:noAutofit/>
          </a:bodyPr>
          <a:lstStyle/>
          <a:p>
            <a:r>
              <a:rPr lang="en-US" sz="6000" dirty="0"/>
              <a:t>Depth-First and Breadth-First: How do they differ?</a:t>
            </a:r>
            <a:endParaRPr lang="en-CY" sz="6000" dirty="0"/>
          </a:p>
        </p:txBody>
      </p:sp>
      <p:sp>
        <p:nvSpPr>
          <p:cNvPr id="7" name="Rectangle 3">
            <a:extLst>
              <a:ext uri="{FF2B5EF4-FFF2-40B4-BE49-F238E27FC236}">
                <a16:creationId xmlns:a16="http://schemas.microsoft.com/office/drawing/2014/main" id="{930ABABA-CCE5-4A5C-69C4-44B88131D0FA}"/>
              </a:ext>
            </a:extLst>
          </p:cNvPr>
          <p:cNvSpPr txBox="1">
            <a:spLocks noChangeArrowheads="1"/>
          </p:cNvSpPr>
          <p:nvPr/>
        </p:nvSpPr>
        <p:spPr>
          <a:xfrm>
            <a:off x="1410948" y="4693703"/>
            <a:ext cx="21562099" cy="419338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400" b="1" dirty="0">
              <a:solidFill>
                <a:srgbClr val="FF2D64"/>
              </a:solidFill>
              <a:latin typeface="Helvetica Neue"/>
            </a:endParaRPr>
          </a:p>
        </p:txBody>
      </p:sp>
      <p:sp>
        <p:nvSpPr>
          <p:cNvPr id="8" name="TextBox 7">
            <a:extLst>
              <a:ext uri="{FF2B5EF4-FFF2-40B4-BE49-F238E27FC236}">
                <a16:creationId xmlns:a16="http://schemas.microsoft.com/office/drawing/2014/main" id="{C7BECB27-FE69-7DE3-DDE0-6DA1A5EA315F}"/>
              </a:ext>
            </a:extLst>
          </p:cNvPr>
          <p:cNvSpPr txBox="1"/>
          <p:nvPr/>
        </p:nvSpPr>
        <p:spPr>
          <a:xfrm>
            <a:off x="1312905" y="4673702"/>
            <a:ext cx="21660142" cy="6186309"/>
          </a:xfrm>
          <a:prstGeom prst="rect">
            <a:avLst/>
          </a:prstGeom>
          <a:noFill/>
        </p:spPr>
        <p:txBody>
          <a:bodyPr wrap="square">
            <a:spAutoFit/>
          </a:bodyPr>
          <a:lstStyle/>
          <a:p>
            <a:pPr marL="571500" indent="-571500" eaLnBrk="1" hangingPunct="1">
              <a:buFont typeface="Wingdings" panose="05000000000000000000" pitchFamily="2" charset="2"/>
              <a:buChar char="q"/>
            </a:pPr>
            <a:r>
              <a:rPr lang="en-US" altLang="en-US" sz="4400" dirty="0">
                <a:solidFill>
                  <a:srgbClr val="0100C8"/>
                </a:solidFill>
                <a:latin typeface="Helvetica Neue"/>
              </a:rPr>
              <a:t>In depth-first the list of OPEN search nodes is a </a:t>
            </a:r>
            <a:r>
              <a:rPr lang="en-US" altLang="en-US" sz="4400" b="1" dirty="0">
                <a:solidFill>
                  <a:srgbClr val="FF2D64"/>
                </a:solidFill>
                <a:latin typeface="Helvetica Neue"/>
              </a:rPr>
              <a:t>stack</a:t>
            </a:r>
            <a:r>
              <a:rPr lang="en-US" altLang="en-US" sz="4400" dirty="0">
                <a:solidFill>
                  <a:srgbClr val="0100C8"/>
                </a:solidFill>
                <a:latin typeface="Helvetica Neue"/>
              </a:rPr>
              <a:t>, while in breadth-first it is a </a:t>
            </a:r>
            <a:r>
              <a:rPr lang="en-US" altLang="en-US" sz="4400" b="1" dirty="0">
                <a:solidFill>
                  <a:srgbClr val="FF2D64"/>
                </a:solidFill>
                <a:latin typeface="Helvetica Neue"/>
              </a:rPr>
              <a:t>queue</a:t>
            </a:r>
          </a:p>
          <a:p>
            <a:pPr marL="571500" indent="-571500" eaLnBrk="1" hangingPunct="1">
              <a:buFont typeface="Wingdings" panose="05000000000000000000" pitchFamily="2" charset="2"/>
              <a:buChar char="q"/>
            </a:pPr>
            <a:r>
              <a:rPr lang="en-US" altLang="en-US" sz="4400" dirty="0">
                <a:solidFill>
                  <a:srgbClr val="0100C8"/>
                </a:solidFill>
                <a:latin typeface="Helvetica Neue"/>
              </a:rPr>
              <a:t>Hence in depth-first, a successor of the last search node explored, is the next search node to be explored, while in breadth-first the successors of the last search node explored will be explored once all search nodes, already in the OPEN list, are explored </a:t>
            </a:r>
          </a:p>
          <a:p>
            <a:pPr marL="571500" indent="-571500" eaLnBrk="1" hangingPunct="1">
              <a:buFont typeface="Wingdings" panose="05000000000000000000" pitchFamily="2" charset="2"/>
              <a:buChar char="q"/>
            </a:pPr>
            <a:r>
              <a:rPr lang="en-US" altLang="en-US" sz="4400" dirty="0">
                <a:solidFill>
                  <a:srgbClr val="0100C8"/>
                </a:solidFill>
                <a:latin typeface="Helvetica Neue"/>
              </a:rPr>
              <a:t>This difference results in the breadth-first search being unduly skeptical (nothing is overlooked) and in the depth-first search being unduly gullible (forcefully pursuing a single path until it succeeds or fails)</a:t>
            </a:r>
          </a:p>
        </p:txBody>
      </p:sp>
    </p:spTree>
    <p:extLst>
      <p:ext uri="{BB962C8B-B14F-4D97-AF65-F5344CB8AC3E}">
        <p14:creationId xmlns:p14="http://schemas.microsoft.com/office/powerpoint/2010/main" val="547856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12905" y="2788546"/>
            <a:ext cx="21562099" cy="1260389"/>
          </a:xfrm>
        </p:spPr>
        <p:txBody>
          <a:bodyPr>
            <a:noAutofit/>
          </a:bodyPr>
          <a:lstStyle/>
          <a:p>
            <a:r>
              <a:rPr lang="en-US" sz="6000" dirty="0"/>
              <a:t>Search trees and exploring open search nodes</a:t>
            </a:r>
            <a:endParaRPr lang="en-CY" sz="6000" dirty="0"/>
          </a:p>
        </p:txBody>
      </p:sp>
      <p:sp>
        <p:nvSpPr>
          <p:cNvPr id="7" name="Rectangle 3">
            <a:extLst>
              <a:ext uri="{FF2B5EF4-FFF2-40B4-BE49-F238E27FC236}">
                <a16:creationId xmlns:a16="http://schemas.microsoft.com/office/drawing/2014/main" id="{930ABABA-CCE5-4A5C-69C4-44B88131D0FA}"/>
              </a:ext>
            </a:extLst>
          </p:cNvPr>
          <p:cNvSpPr txBox="1">
            <a:spLocks noChangeArrowheads="1"/>
          </p:cNvSpPr>
          <p:nvPr/>
        </p:nvSpPr>
        <p:spPr>
          <a:xfrm>
            <a:off x="1410948" y="4693703"/>
            <a:ext cx="21562099" cy="419338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endParaRPr lang="en-US" altLang="en-US" sz="4400" b="1" dirty="0">
              <a:solidFill>
                <a:srgbClr val="FF2D64"/>
              </a:solidFill>
              <a:latin typeface="Helvetica Neue"/>
            </a:endParaRPr>
          </a:p>
        </p:txBody>
      </p:sp>
      <p:sp>
        <p:nvSpPr>
          <p:cNvPr id="8" name="TextBox 7">
            <a:extLst>
              <a:ext uri="{FF2B5EF4-FFF2-40B4-BE49-F238E27FC236}">
                <a16:creationId xmlns:a16="http://schemas.microsoft.com/office/drawing/2014/main" id="{C7BECB27-FE69-7DE3-DDE0-6DA1A5EA315F}"/>
              </a:ext>
            </a:extLst>
          </p:cNvPr>
          <p:cNvSpPr txBox="1"/>
          <p:nvPr/>
        </p:nvSpPr>
        <p:spPr>
          <a:xfrm>
            <a:off x="1312905" y="4693703"/>
            <a:ext cx="21660142" cy="6186309"/>
          </a:xfrm>
          <a:prstGeom prst="rect">
            <a:avLst/>
          </a:prstGeom>
          <a:noFill/>
        </p:spPr>
        <p:txBody>
          <a:bodyPr wrap="square">
            <a:spAutoFit/>
          </a:bodyPr>
          <a:lstStyle/>
          <a:p>
            <a:pPr marL="571500" indent="-571500" eaLnBrk="1" hangingPunct="1">
              <a:buFont typeface="Wingdings" panose="05000000000000000000" pitchFamily="2" charset="2"/>
              <a:buChar char="q"/>
            </a:pPr>
            <a:r>
              <a:rPr lang="en-US" altLang="en-US" sz="4400" dirty="0">
                <a:solidFill>
                  <a:srgbClr val="0100C8"/>
                </a:solidFill>
                <a:latin typeface="Helvetica Neue"/>
              </a:rPr>
              <a:t>At any time, before a goal state is reached, a search tree includes several paths:</a:t>
            </a:r>
          </a:p>
          <a:p>
            <a:pPr marL="1485900" lvl="1" indent="-571500">
              <a:buFont typeface="Wingdings" panose="05000000000000000000" pitchFamily="2" charset="2"/>
              <a:buChar char="§"/>
            </a:pPr>
            <a:r>
              <a:rPr lang="en-US" altLang="en-US" sz="4400" dirty="0">
                <a:solidFill>
                  <a:srgbClr val="0100C8"/>
                </a:solidFill>
                <a:latin typeface="Helvetica Neue"/>
              </a:rPr>
              <a:t>Paths ending at CLOSED search nodes are not under consideration</a:t>
            </a:r>
          </a:p>
          <a:p>
            <a:pPr marL="2400300" lvl="2" indent="-571500">
              <a:buFont typeface="Arial" panose="020B0604020202020204" pitchFamily="34" charset="0"/>
              <a:buChar char="•"/>
            </a:pPr>
            <a:r>
              <a:rPr lang="en-US" altLang="en-US" sz="4400" dirty="0">
                <a:solidFill>
                  <a:srgbClr val="0100C8"/>
                </a:solidFill>
                <a:latin typeface="Helvetica Neue"/>
              </a:rPr>
              <a:t>If all paths are of this category, there is no solution</a:t>
            </a:r>
          </a:p>
          <a:p>
            <a:pPr marL="1485900" lvl="1" indent="-571500">
              <a:buFont typeface="Wingdings" panose="05000000000000000000" pitchFamily="2" charset="2"/>
              <a:buChar char="§"/>
            </a:pPr>
            <a:r>
              <a:rPr lang="en-US" altLang="en-US" sz="4400" dirty="0">
                <a:solidFill>
                  <a:srgbClr val="0100C8"/>
                </a:solidFill>
                <a:latin typeface="Helvetica Neue"/>
              </a:rPr>
              <a:t>Paths ending at OPEN search nodes can be potentially expanded further</a:t>
            </a:r>
          </a:p>
          <a:p>
            <a:pPr lvl="1"/>
            <a:endParaRPr lang="en-US" altLang="en-US" sz="4400" dirty="0">
              <a:solidFill>
                <a:srgbClr val="0100C8"/>
              </a:solidFill>
              <a:latin typeface="Helvetica Neue"/>
            </a:endParaRPr>
          </a:p>
          <a:p>
            <a:pPr marL="571500" indent="-571500" eaLnBrk="1" hangingPunct="1">
              <a:buFont typeface="Wingdings" panose="05000000000000000000" pitchFamily="2" charset="2"/>
              <a:buChar char="q"/>
            </a:pPr>
            <a:r>
              <a:rPr lang="en-US" altLang="en-US" sz="4400" dirty="0">
                <a:solidFill>
                  <a:srgbClr val="0100C8"/>
                </a:solidFill>
                <a:latin typeface="Helvetica Neue"/>
              </a:rPr>
              <a:t>In depth-first and breadth-first, the successors of an OPEN search node are ordered in a pre-determined way, depending on the order of the (applicable) actions</a:t>
            </a:r>
          </a:p>
          <a:p>
            <a:pPr marL="1485900" lvl="1" indent="-571500">
              <a:buFont typeface="Wingdings" panose="05000000000000000000" pitchFamily="2" charset="2"/>
              <a:buChar char="§"/>
            </a:pPr>
            <a:r>
              <a:rPr lang="en-US" altLang="en-US" sz="4400" dirty="0">
                <a:solidFill>
                  <a:srgbClr val="0100C8"/>
                </a:solidFill>
                <a:latin typeface="Helvetica Neue"/>
              </a:rPr>
              <a:t>Why search nodes already OPEN or CLOSED are not included in the successors of the currently explored search node?</a:t>
            </a:r>
          </a:p>
        </p:txBody>
      </p:sp>
    </p:spTree>
    <p:extLst>
      <p:ext uri="{BB962C8B-B14F-4D97-AF65-F5344CB8AC3E}">
        <p14:creationId xmlns:p14="http://schemas.microsoft.com/office/powerpoint/2010/main" val="38118846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71600" y="2253539"/>
            <a:ext cx="21849393" cy="2314381"/>
          </a:xfrm>
        </p:spPr>
        <p:txBody>
          <a:bodyPr>
            <a:noAutofit/>
          </a:bodyPr>
          <a:lstStyle/>
          <a:p>
            <a:r>
              <a:rPr lang="en-US" altLang="en-US" sz="4800" b="0" dirty="0">
                <a:latin typeface="Helvetica Neue"/>
              </a:rPr>
              <a:t>Why in depth-first and breadth-first, search nodes already OPEN or CLOSED are not included in the successors of the currently explored search node?</a:t>
            </a:r>
          </a:p>
        </p:txBody>
      </p:sp>
      <p:sp>
        <p:nvSpPr>
          <p:cNvPr id="7" name="Rectangle 3">
            <a:extLst>
              <a:ext uri="{FF2B5EF4-FFF2-40B4-BE49-F238E27FC236}">
                <a16:creationId xmlns:a16="http://schemas.microsoft.com/office/drawing/2014/main" id="{930ABABA-CCE5-4A5C-69C4-44B88131D0FA}"/>
              </a:ext>
            </a:extLst>
          </p:cNvPr>
          <p:cNvSpPr txBox="1">
            <a:spLocks noChangeArrowheads="1"/>
          </p:cNvSpPr>
          <p:nvPr/>
        </p:nvSpPr>
        <p:spPr>
          <a:xfrm>
            <a:off x="1319454" y="5016843"/>
            <a:ext cx="21745091" cy="742809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000" dirty="0">
                <a:solidFill>
                  <a:srgbClr val="0100C8"/>
                </a:solidFill>
                <a:latin typeface="Helvetica Neue"/>
              </a:rPr>
              <a:t>Recall that at any time, the search tree keeps the </a:t>
            </a:r>
            <a:r>
              <a:rPr lang="en-US" altLang="en-US" sz="4000" dirty="0">
                <a:solidFill>
                  <a:srgbClr val="FF2D64"/>
                </a:solidFill>
                <a:latin typeface="Helvetica Neue"/>
              </a:rPr>
              <a:t>best path so far </a:t>
            </a:r>
            <a:r>
              <a:rPr lang="en-US" altLang="en-US" sz="4000" dirty="0">
                <a:solidFill>
                  <a:srgbClr val="0100C8"/>
                </a:solidFill>
                <a:latin typeface="Helvetica Neue"/>
              </a:rPr>
              <a:t>from the root node to some search node</a:t>
            </a:r>
          </a:p>
          <a:p>
            <a:pPr>
              <a:lnSpc>
                <a:spcPct val="80000"/>
              </a:lnSpc>
              <a:buFont typeface="Wingdings" panose="05000000000000000000" pitchFamily="2" charset="2"/>
              <a:buChar char="q"/>
            </a:pPr>
            <a:r>
              <a:rPr lang="en-US" altLang="en-US" sz="4000" dirty="0">
                <a:solidFill>
                  <a:srgbClr val="FF2D64"/>
                </a:solidFill>
                <a:latin typeface="Helvetica Neue"/>
              </a:rPr>
              <a:t>Breadth-first</a:t>
            </a:r>
            <a:r>
              <a:rPr lang="en-US" altLang="en-US" sz="4000" dirty="0">
                <a:solidFill>
                  <a:srgbClr val="0100C8"/>
                </a:solidFill>
                <a:latin typeface="Helvetica Neue"/>
              </a:rPr>
              <a:t>: if a successor, </a:t>
            </a:r>
            <a:r>
              <a:rPr lang="en-US" altLang="en-US" sz="4000" b="1" dirty="0">
                <a:solidFill>
                  <a:srgbClr val="0100C8"/>
                </a:solidFill>
                <a:latin typeface="Helvetica Neue"/>
              </a:rPr>
              <a:t>s</a:t>
            </a:r>
            <a:r>
              <a:rPr lang="en-US" altLang="en-US" sz="4000" dirty="0">
                <a:solidFill>
                  <a:srgbClr val="0100C8"/>
                </a:solidFill>
                <a:latin typeface="Helvetica Neue"/>
              </a:rPr>
              <a:t>, of the currently explored search node, </a:t>
            </a:r>
            <a:r>
              <a:rPr lang="en-US" altLang="en-US" sz="4000" b="1" dirty="0">
                <a:solidFill>
                  <a:srgbClr val="0100C8"/>
                </a:solidFill>
                <a:latin typeface="Helvetica Neue"/>
              </a:rPr>
              <a:t>p</a:t>
            </a:r>
            <a:r>
              <a:rPr lang="en-US" altLang="en-US" sz="4000" dirty="0">
                <a:solidFill>
                  <a:srgbClr val="0100C8"/>
                </a:solidFill>
                <a:latin typeface="Helvetica Neue"/>
              </a:rPr>
              <a:t>, is already OPEN or CLOSED, a new path from the root node to </a:t>
            </a:r>
            <a:r>
              <a:rPr lang="en-US" altLang="en-US" sz="4000" b="1" dirty="0">
                <a:solidFill>
                  <a:srgbClr val="0100C8"/>
                </a:solidFill>
                <a:latin typeface="Helvetica Neue"/>
              </a:rPr>
              <a:t>s</a:t>
            </a:r>
            <a:r>
              <a:rPr lang="en-US" altLang="en-US" sz="4000" dirty="0">
                <a:solidFill>
                  <a:srgbClr val="0100C8"/>
                </a:solidFill>
                <a:latin typeface="Helvetica Neue"/>
              </a:rPr>
              <a:t> via </a:t>
            </a:r>
            <a:r>
              <a:rPr lang="en-US" altLang="en-US" sz="4000" b="1" dirty="0">
                <a:solidFill>
                  <a:srgbClr val="0100C8"/>
                </a:solidFill>
                <a:latin typeface="Helvetica Neue"/>
              </a:rPr>
              <a:t>p</a:t>
            </a:r>
            <a:r>
              <a:rPr lang="en-US" altLang="en-US" sz="4000" dirty="0">
                <a:solidFill>
                  <a:srgbClr val="0100C8"/>
                </a:solidFill>
                <a:latin typeface="Helvetica Neue"/>
              </a:rPr>
              <a:t> is found. Is this new path better, i.e., shorter, than the presently kept path from the root to </a:t>
            </a:r>
            <a:r>
              <a:rPr lang="en-US" altLang="en-US" sz="4000" b="1" dirty="0">
                <a:solidFill>
                  <a:srgbClr val="0100C8"/>
                </a:solidFill>
                <a:latin typeface="Helvetica Neue"/>
              </a:rPr>
              <a:t>s</a:t>
            </a:r>
            <a:r>
              <a:rPr lang="en-US" altLang="en-US" sz="4000" dirty="0">
                <a:solidFill>
                  <a:srgbClr val="0100C8"/>
                </a:solidFill>
                <a:latin typeface="Helvetica Neue"/>
              </a:rPr>
              <a:t>? If the length of the present path is N and of the new path is M, could M &lt; N? This is not possible as all paths of length smaller than N would have been investigated prior to investigating paths of length N. </a:t>
            </a:r>
          </a:p>
          <a:p>
            <a:pPr>
              <a:lnSpc>
                <a:spcPct val="80000"/>
              </a:lnSpc>
              <a:buFont typeface="Wingdings" panose="05000000000000000000" pitchFamily="2" charset="2"/>
              <a:buChar char="q"/>
            </a:pPr>
            <a:r>
              <a:rPr lang="en-US" altLang="en-US" sz="4000" dirty="0">
                <a:solidFill>
                  <a:srgbClr val="FF2D64"/>
                </a:solidFill>
                <a:latin typeface="Helvetica Neue"/>
              </a:rPr>
              <a:t>Depth-first</a:t>
            </a:r>
            <a:r>
              <a:rPr lang="en-US" altLang="en-US" sz="4000" dirty="0">
                <a:solidFill>
                  <a:srgbClr val="0100C8"/>
                </a:solidFill>
                <a:latin typeface="Helvetica Neue"/>
              </a:rPr>
              <a:t>: If the currently explored search node, </a:t>
            </a:r>
            <a:r>
              <a:rPr lang="en-US" altLang="en-US" sz="4000" b="1" dirty="0">
                <a:solidFill>
                  <a:srgbClr val="0100C8"/>
                </a:solidFill>
                <a:latin typeface="Helvetica Neue"/>
              </a:rPr>
              <a:t>p</a:t>
            </a:r>
            <a:r>
              <a:rPr lang="en-US" altLang="en-US" sz="4000" dirty="0">
                <a:solidFill>
                  <a:srgbClr val="0100C8"/>
                </a:solidFill>
                <a:latin typeface="Helvetica Neue"/>
              </a:rPr>
              <a:t>, is at depth N from the root node, no other OPEN search node is at a bigger depth. If a successor, </a:t>
            </a:r>
            <a:r>
              <a:rPr lang="en-US" altLang="en-US" sz="4000" b="1" dirty="0">
                <a:solidFill>
                  <a:srgbClr val="0100C8"/>
                </a:solidFill>
                <a:latin typeface="Helvetica Neue"/>
              </a:rPr>
              <a:t>s</a:t>
            </a:r>
            <a:r>
              <a:rPr lang="en-US" altLang="en-US" sz="4000" dirty="0">
                <a:solidFill>
                  <a:srgbClr val="0100C8"/>
                </a:solidFill>
                <a:latin typeface="Helvetica Neue"/>
              </a:rPr>
              <a:t>, of </a:t>
            </a:r>
            <a:r>
              <a:rPr lang="en-US" altLang="en-US" sz="4000" b="1" dirty="0">
                <a:solidFill>
                  <a:srgbClr val="0100C8"/>
                </a:solidFill>
                <a:latin typeface="Helvetica Neue"/>
              </a:rPr>
              <a:t>p</a:t>
            </a:r>
            <a:r>
              <a:rPr lang="en-US" altLang="en-US" sz="4000" dirty="0">
                <a:solidFill>
                  <a:srgbClr val="0100C8"/>
                </a:solidFill>
                <a:latin typeface="Helvetica Neue"/>
              </a:rPr>
              <a:t> is already OPEN at depth M, it follows that M ≤ N, and hence the new path to </a:t>
            </a:r>
            <a:r>
              <a:rPr lang="en-US" altLang="en-US" sz="4000" b="1" dirty="0">
                <a:solidFill>
                  <a:srgbClr val="0100C8"/>
                </a:solidFill>
                <a:latin typeface="Helvetica Neue"/>
              </a:rPr>
              <a:t>s</a:t>
            </a:r>
            <a:r>
              <a:rPr lang="en-US" altLang="en-US" sz="4000" dirty="0">
                <a:solidFill>
                  <a:srgbClr val="0100C8"/>
                </a:solidFill>
                <a:latin typeface="Helvetica Neue"/>
              </a:rPr>
              <a:t> via </a:t>
            </a:r>
            <a:r>
              <a:rPr lang="en-US" altLang="en-US" sz="4000" b="1" dirty="0">
                <a:solidFill>
                  <a:srgbClr val="0100C8"/>
                </a:solidFill>
                <a:latin typeface="Helvetica Neue"/>
              </a:rPr>
              <a:t>p</a:t>
            </a:r>
            <a:r>
              <a:rPr lang="en-US" altLang="en-US" sz="4000" dirty="0">
                <a:solidFill>
                  <a:srgbClr val="0100C8"/>
                </a:solidFill>
                <a:latin typeface="Helvetica Neue"/>
              </a:rPr>
              <a:t>, is worse as it has length N+1. If </a:t>
            </a:r>
            <a:r>
              <a:rPr lang="en-US" altLang="en-US" sz="4000" b="1" dirty="0">
                <a:solidFill>
                  <a:srgbClr val="0100C8"/>
                </a:solidFill>
                <a:latin typeface="Helvetica Neue"/>
              </a:rPr>
              <a:t>s</a:t>
            </a:r>
            <a:r>
              <a:rPr lang="en-US" altLang="en-US" sz="4000" dirty="0">
                <a:solidFill>
                  <a:srgbClr val="0100C8"/>
                </a:solidFill>
                <a:latin typeface="Helvetica Neue"/>
              </a:rPr>
              <a:t> is CLOSED, it is either on an abandoned path, or on the pursued path from the root to </a:t>
            </a:r>
            <a:r>
              <a:rPr lang="en-US" altLang="en-US" sz="4000" b="1" dirty="0">
                <a:solidFill>
                  <a:srgbClr val="0100C8"/>
                </a:solidFill>
                <a:latin typeface="Helvetica Neue"/>
              </a:rPr>
              <a:t>p</a:t>
            </a:r>
            <a:r>
              <a:rPr lang="en-US" altLang="en-US" sz="4000" dirty="0">
                <a:solidFill>
                  <a:srgbClr val="0100C8"/>
                </a:solidFill>
                <a:latin typeface="Helvetica Neue"/>
              </a:rPr>
              <a:t>, hence re-</a:t>
            </a:r>
            <a:r>
              <a:rPr lang="en-US" altLang="en-US" sz="4000" dirty="0" err="1">
                <a:solidFill>
                  <a:srgbClr val="0100C8"/>
                </a:solidFill>
                <a:latin typeface="Helvetica Neue"/>
              </a:rPr>
              <a:t>OPENing</a:t>
            </a:r>
            <a:r>
              <a:rPr lang="en-US" altLang="en-US" sz="4000" dirty="0">
                <a:solidFill>
                  <a:srgbClr val="0100C8"/>
                </a:solidFill>
                <a:latin typeface="Helvetica Neue"/>
              </a:rPr>
              <a:t> it with </a:t>
            </a:r>
            <a:r>
              <a:rPr lang="en-US" altLang="en-US" sz="4000" b="1" dirty="0">
                <a:solidFill>
                  <a:srgbClr val="0100C8"/>
                </a:solidFill>
                <a:latin typeface="Helvetica Neue"/>
              </a:rPr>
              <a:t>p</a:t>
            </a:r>
            <a:r>
              <a:rPr lang="en-US" altLang="en-US" sz="4000" dirty="0">
                <a:solidFill>
                  <a:srgbClr val="0100C8"/>
                </a:solidFill>
                <a:latin typeface="Helvetica Neue"/>
              </a:rPr>
              <a:t> as its parent would create a circular path.</a:t>
            </a:r>
          </a:p>
        </p:txBody>
      </p:sp>
    </p:spTree>
    <p:extLst>
      <p:ext uri="{BB962C8B-B14F-4D97-AF65-F5344CB8AC3E}">
        <p14:creationId xmlns:p14="http://schemas.microsoft.com/office/powerpoint/2010/main" val="201514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029503" y="238437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093901" y="3669956"/>
            <a:ext cx="21461694" cy="8180174"/>
          </a:xfrm>
        </p:spPr>
        <p:txBody>
          <a:bodyPr/>
          <a:lstStyle/>
          <a:p>
            <a:pPr marL="0" indent="0">
              <a:spcBef>
                <a:spcPts val="0"/>
              </a:spcBef>
              <a:buNone/>
            </a:pPr>
            <a:r>
              <a:rPr lang="en-US" sz="3200" dirty="0"/>
              <a:t>Upon completion of this unit on problem solving through search, students will be able:</a:t>
            </a:r>
          </a:p>
          <a:p>
            <a:pPr marL="0" indent="0">
              <a:spcBef>
                <a:spcPts val="0"/>
              </a:spcBef>
              <a:buNone/>
            </a:pPr>
            <a:endParaRPr lang="en-US" sz="3200" dirty="0"/>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explain in general terms what a heuristic is and how heuristics could enhance purely algorithmic methods.</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t>To </a:t>
            </a:r>
            <a:r>
              <a:rPr lang="en-US" sz="3200" dirty="0">
                <a:cs typeface="Times New Roman" panose="02020603050405020304" pitchFamily="18" charset="0"/>
              </a:rPr>
              <a:t>explain</a:t>
            </a:r>
            <a:r>
              <a:rPr lang="en-CY" sz="3200" dirty="0">
                <a:effectLst/>
                <a:ea typeface="Times New Roman" panose="02020603050405020304" pitchFamily="18" charset="0"/>
                <a:cs typeface="Times New Roman" panose="02020603050405020304" pitchFamily="18" charset="0"/>
              </a:rPr>
              <a:t> how a problem is represented to be solved through search, that is, explain what the representation problem is.</a:t>
            </a:r>
            <a:endParaRPr lang="en-CY" sz="3200" dirty="0">
              <a:effectLst/>
              <a:ea typeface="Calibri" panose="020F0502020204030204" pitchFamily="34" charset="0"/>
              <a:cs typeface="Times New Roman" panose="02020603050405020304" pitchFamily="18" charset="0"/>
            </a:endParaRP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dirty="0">
                <a:effectLst/>
                <a:ea typeface="Times New Roman" panose="02020603050405020304" pitchFamily="18" charset="0"/>
                <a:cs typeface="Times New Roman" panose="02020603050405020304" pitchFamily="18" charset="0"/>
              </a:rPr>
              <a:t>To </a:t>
            </a:r>
            <a:r>
              <a:rPr lang="en-US" sz="3200" dirty="0">
                <a:ea typeface="Times New Roman" panose="02020603050405020304" pitchFamily="18" charset="0"/>
                <a:cs typeface="Times New Roman" panose="02020603050405020304" pitchFamily="18" charset="0"/>
              </a:rPr>
              <a:t>give and explain</a:t>
            </a:r>
            <a:r>
              <a:rPr lang="en-CY" sz="3200" dirty="0">
                <a:effectLst/>
                <a:ea typeface="Times New Roman" panose="02020603050405020304" pitchFamily="18" charset="0"/>
                <a:cs typeface="Times New Roman" panose="02020603050405020304" pitchFamily="18" charset="0"/>
              </a:rPr>
              <a:t> the algorithms for the "blind" methods, depth</a:t>
            </a:r>
            <a:r>
              <a:rPr lang="en-US" sz="3200" dirty="0">
                <a:effectLst/>
                <a:ea typeface="Times New Roman" panose="02020603050405020304" pitchFamily="18" charset="0"/>
                <a:cs typeface="Times New Roman" panose="02020603050405020304" pitchFamily="18" charset="0"/>
              </a:rPr>
              <a:t>-first</a:t>
            </a:r>
            <a:r>
              <a:rPr lang="en-CY" sz="3200" dirty="0">
                <a:effectLst/>
                <a:ea typeface="Times New Roman" panose="02020603050405020304" pitchFamily="18" charset="0"/>
                <a:cs typeface="Times New Roman" panose="02020603050405020304" pitchFamily="18" charset="0"/>
              </a:rPr>
              <a:t> search, otherwise </a:t>
            </a:r>
            <a:r>
              <a:rPr lang="en-US" sz="3200" dirty="0">
                <a:effectLst/>
                <a:ea typeface="Times New Roman" panose="02020603050405020304" pitchFamily="18" charset="0"/>
                <a:cs typeface="Times New Roman" panose="02020603050405020304" pitchFamily="18" charset="0"/>
              </a:rPr>
              <a:t>“gullible” </a:t>
            </a:r>
            <a:r>
              <a:rPr lang="en-CY" sz="3200" dirty="0">
                <a:effectLst/>
                <a:ea typeface="Times New Roman" panose="02020603050405020304" pitchFamily="18" charset="0"/>
                <a:cs typeface="Times New Roman" panose="02020603050405020304" pitchFamily="18" charset="0"/>
              </a:rPr>
              <a:t>search, and </a:t>
            </a:r>
            <a:r>
              <a:rPr lang="en-US" sz="3200" dirty="0">
                <a:effectLst/>
                <a:ea typeface="Times New Roman" panose="02020603050405020304" pitchFamily="18" charset="0"/>
                <a:cs typeface="Times New Roman" panose="02020603050405020304" pitchFamily="18" charset="0"/>
              </a:rPr>
              <a:t>breadth-first </a:t>
            </a:r>
            <a:r>
              <a:rPr lang="en-CY" sz="3200" dirty="0">
                <a:effectLst/>
                <a:ea typeface="Times New Roman" panose="02020603050405020304" pitchFamily="18" charset="0"/>
                <a:cs typeface="Times New Roman" panose="02020603050405020304" pitchFamily="18" charset="0"/>
              </a:rPr>
              <a:t>search, otherwise </a:t>
            </a:r>
            <a:r>
              <a:rPr lang="en-US" sz="3200" dirty="0">
                <a:effectLst/>
                <a:ea typeface="Times New Roman" panose="02020603050405020304" pitchFamily="18" charset="0"/>
                <a:cs typeface="Times New Roman" panose="02020603050405020304" pitchFamily="18" charset="0"/>
              </a:rPr>
              <a:t>“skeptical” </a:t>
            </a:r>
            <a:r>
              <a:rPr lang="en-CY" sz="3200" dirty="0">
                <a:effectLst/>
                <a:ea typeface="Times New Roman" panose="02020603050405020304" pitchFamily="18" charset="0"/>
                <a:cs typeface="Times New Roman" panose="02020603050405020304" pitchFamily="18" charset="0"/>
              </a:rPr>
              <a:t>search</a:t>
            </a:r>
            <a:r>
              <a:rPr lang="en-US" sz="3200" dirty="0">
                <a:effectLst/>
                <a:ea typeface="Times New Roman" panose="02020603050405020304" pitchFamily="18" charset="0"/>
                <a:cs typeface="Times New Roman" panose="02020603050405020304" pitchFamily="18" charset="0"/>
              </a:rPr>
              <a:t>, and to explain the notions of combinatorial explosion, branching factor, admissibility and efficiency.</a:t>
            </a:r>
            <a:endParaRPr lang="en-CY" sz="3200" dirty="0">
              <a:effectLst/>
              <a:ea typeface="Calibri" panose="020F0502020204030204" pitchFamily="34" charset="0"/>
              <a:cs typeface="Times New Roman" panose="02020603050405020304" pitchFamily="18" charset="0"/>
            </a:endParaRP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give and explain</a:t>
            </a:r>
            <a:r>
              <a:rPr lang="en-CY" sz="3200" dirty="0">
                <a:effectLst/>
                <a:ea typeface="Times New Roman" panose="02020603050405020304" pitchFamily="18" charset="0"/>
                <a:cs typeface="Times New Roman" panose="02020603050405020304" pitchFamily="18" charset="0"/>
              </a:rPr>
              <a:t> the algorithm A* for search </a:t>
            </a:r>
            <a:r>
              <a:rPr lang="en-US" sz="3200" dirty="0">
                <a:effectLst/>
                <a:ea typeface="Times New Roman" panose="02020603050405020304" pitchFamily="18" charset="0"/>
                <a:cs typeface="Times New Roman" panose="02020603050405020304" pitchFamily="18" charset="0"/>
              </a:rPr>
              <a:t>with</a:t>
            </a:r>
            <a:r>
              <a:rPr lang="en-CY" sz="3200" dirty="0">
                <a:effectLst/>
                <a:ea typeface="Times New Roman" panose="02020603050405020304" pitchFamily="18" charset="0"/>
                <a:cs typeface="Times New Roman" panose="02020603050405020304" pitchFamily="18" charset="0"/>
              </a:rPr>
              <a:t> heuristic guidance</a:t>
            </a:r>
            <a:r>
              <a:rPr lang="el-GR" sz="3200" dirty="0">
                <a:ea typeface="Times New Roman" panose="02020603050405020304" pitchFamily="18" charset="0"/>
                <a:cs typeface="Times New Roman" panose="02020603050405020304" pitchFamily="18" charset="0"/>
              </a:rPr>
              <a:t>, </a:t>
            </a:r>
            <a:r>
              <a:rPr lang="en-US" sz="3200" dirty="0">
                <a:ea typeface="Times New Roman" panose="02020603050405020304" pitchFamily="18" charset="0"/>
                <a:cs typeface="Times New Roman" panose="02020603050405020304" pitchFamily="18" charset="0"/>
              </a:rPr>
              <a:t>and its variants branch-and-bound and best-first search.</a:t>
            </a: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ffectLst/>
                <a:ea typeface="Calibri" panose="020F0502020204030204" pitchFamily="34" charset="0"/>
                <a:cs typeface="Times New Roman" panose="02020603050405020304" pitchFamily="18" charset="0"/>
              </a:rPr>
              <a:t>To be </a:t>
            </a:r>
            <a:r>
              <a:rPr lang="en-US" sz="3200" dirty="0">
                <a:ea typeface="Calibri" panose="020F0502020204030204" pitchFamily="34" charset="0"/>
                <a:cs typeface="Times New Roman" panose="02020603050405020304" pitchFamily="18" charset="0"/>
              </a:rPr>
              <a:t>able to design and implement an object-based generic search method and to extend it for solving a specific problem by search. </a:t>
            </a:r>
            <a:endParaRPr lang="en-CY" sz="3200" dirty="0">
              <a:effectLst/>
              <a:ea typeface="Calibri" panose="020F0502020204030204" pitchFamily="34" charset="0"/>
              <a:cs typeface="Times New Roman" panose="02020603050405020304" pitchFamily="18" charset="0"/>
            </a:endParaRP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a typeface="Times New Roman" panose="02020603050405020304" pitchFamily="18" charset="0"/>
                <a:cs typeface="Times New Roman" panose="02020603050405020304" pitchFamily="18" charset="0"/>
              </a:rPr>
              <a:t>To explain</a:t>
            </a:r>
            <a:r>
              <a:rPr lang="en-CY" sz="3200" dirty="0">
                <a:effectLst/>
                <a:ea typeface="Times New Roman" panose="02020603050405020304" pitchFamily="18" charset="0"/>
                <a:cs typeface="Times New Roman" panose="02020603050405020304" pitchFamily="18" charset="0"/>
              </a:rPr>
              <a:t> </a:t>
            </a:r>
            <a:r>
              <a:rPr lang="en-US" sz="3200" dirty="0">
                <a:effectLst/>
                <a:ea typeface="Times New Roman" panose="02020603050405020304" pitchFamily="18" charset="0"/>
                <a:cs typeface="Times New Roman" panose="02020603050405020304" pitchFamily="18" charset="0"/>
              </a:rPr>
              <a:t>at a high level </a:t>
            </a:r>
            <a:r>
              <a:rPr lang="en-CY" sz="3200" dirty="0">
                <a:effectLst/>
                <a:ea typeface="Times New Roman" panose="02020603050405020304" pitchFamily="18" charset="0"/>
                <a:cs typeface="Times New Roman" panose="02020603050405020304" pitchFamily="18" charset="0"/>
              </a:rPr>
              <a:t>what </a:t>
            </a:r>
            <a:r>
              <a:rPr lang="en-US" sz="3200" dirty="0">
                <a:effectLst/>
                <a:ea typeface="Times New Roman" panose="02020603050405020304" pitchFamily="18" charset="0"/>
                <a:cs typeface="Times New Roman" panose="02020603050405020304" pitchFamily="18" charset="0"/>
              </a:rPr>
              <a:t>the</a:t>
            </a:r>
            <a:r>
              <a:rPr lang="en-CY" sz="3200" dirty="0">
                <a:effectLst/>
                <a:ea typeface="Times New Roman" panose="02020603050405020304" pitchFamily="18" charset="0"/>
                <a:cs typeface="Times New Roman" panose="02020603050405020304" pitchFamily="18" charset="0"/>
              </a:rPr>
              <a:t> frame problem is.</a:t>
            </a:r>
            <a:endParaRPr lang="en-CY" sz="3200" dirty="0">
              <a:effectLst/>
              <a:ea typeface="Calibri" panose="020F0502020204030204" pitchFamily="34" charset="0"/>
              <a:cs typeface="Times New Roman" panose="02020603050405020304" pitchFamily="18" charset="0"/>
            </a:endParaRPr>
          </a:p>
          <a:p>
            <a:pPr marL="514350" indent="-514350">
              <a:lnSpc>
                <a:spcPct val="107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dirty="0">
                <a:effectLst/>
                <a:ea typeface="Times New Roman" panose="02020603050405020304" pitchFamily="18" charset="0"/>
                <a:cs typeface="Times New Roman" panose="02020603050405020304" pitchFamily="18" charset="0"/>
              </a:rPr>
              <a:t>To </a:t>
            </a:r>
            <a:r>
              <a:rPr lang="en-US" sz="3200" dirty="0">
                <a:ea typeface="Times New Roman" panose="02020603050405020304" pitchFamily="18" charset="0"/>
                <a:cs typeface="Times New Roman" panose="02020603050405020304" pitchFamily="18" charset="0"/>
              </a:rPr>
              <a:t>b</a:t>
            </a:r>
            <a:r>
              <a:rPr lang="en-CY" sz="3200" dirty="0">
                <a:effectLst/>
                <a:ea typeface="Times New Roman" panose="02020603050405020304" pitchFamily="18" charset="0"/>
                <a:cs typeface="Times New Roman" panose="02020603050405020304" pitchFamily="18" charset="0"/>
              </a:rPr>
              <a:t>e able to differentiate classification problems from </a:t>
            </a:r>
            <a:r>
              <a:rPr lang="en-US" sz="3200" dirty="0">
                <a:effectLst/>
                <a:ea typeface="Times New Roman" panose="02020603050405020304" pitchFamily="18" charset="0"/>
                <a:cs typeface="Times New Roman" panose="02020603050405020304" pitchFamily="18" charset="0"/>
              </a:rPr>
              <a:t>synthesis</a:t>
            </a:r>
            <a:r>
              <a:rPr lang="en-CY" sz="3200" dirty="0">
                <a:effectLst/>
                <a:ea typeface="Times New Roman" panose="02020603050405020304" pitchFamily="18" charset="0"/>
                <a:cs typeface="Times New Roman" panose="02020603050405020304" pitchFamily="18" charset="0"/>
              </a:rPr>
              <a:t> problems.</a:t>
            </a:r>
            <a:endParaRPr lang="en-CY" sz="3200" dirty="0">
              <a:effectLst/>
              <a:ea typeface="Calibri" panose="020F0502020204030204" pitchFamily="34" charset="0"/>
              <a:cs typeface="Times New Roman" panose="02020603050405020304" pitchFamily="18" charset="0"/>
            </a:endParaRPr>
          </a:p>
          <a:p>
            <a:pPr>
              <a:lnSpc>
                <a:spcPct val="107000"/>
              </a:lnSpc>
              <a:spcAft>
                <a:spcPts val="800"/>
              </a:spcAft>
            </a:pPr>
            <a:r>
              <a:rPr lang="en-CY" sz="1800" dirty="0">
                <a:effectLst/>
                <a:latin typeface="Calibri" panose="020F0502020204030204" pitchFamily="34" charset="0"/>
                <a:ea typeface="Calibri" panose="020F0502020204030204" pitchFamily="34" charset="0"/>
                <a:cs typeface="Times New Roman" panose="02020603050405020304" pitchFamily="18" charset="0"/>
              </a:rPr>
              <a:t> </a:t>
            </a:r>
          </a:p>
          <a:p>
            <a:pPr marL="514350" indent="-514350">
              <a:buFont typeface="+mj-lt"/>
              <a:buAutoNum type="arabicPeriod"/>
            </a:pPr>
            <a:endParaRPr lang="en-US" sz="3200" dirty="0"/>
          </a:p>
          <a:p>
            <a:pPr marL="514350" indent="-514350">
              <a:buFont typeface="+mj-lt"/>
              <a:buAutoNum type="arabicPeriod"/>
            </a:pPr>
            <a:endParaRPr lang="en-US" sz="3200" dirty="0"/>
          </a:p>
          <a:p>
            <a:endParaRPr lang="en-US" sz="3200" dirty="0"/>
          </a:p>
        </p:txBody>
      </p:sp>
    </p:spTree>
    <p:extLst>
      <p:ext uri="{BB962C8B-B14F-4D97-AF65-F5344CB8AC3E}">
        <p14:creationId xmlns:p14="http://schemas.microsoft.com/office/powerpoint/2010/main" val="30651204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4342E1F2-68FC-FDD3-630A-28D7AFB90B2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8675" name="Slide Number Placeholder 3">
            <a:extLst>
              <a:ext uri="{FF2B5EF4-FFF2-40B4-BE49-F238E27FC236}">
                <a16:creationId xmlns:a16="http://schemas.microsoft.com/office/drawing/2014/main" id="{A185AF57-281D-2261-7AA6-68CF4DA9AFBE}"/>
              </a:ext>
            </a:extLst>
          </p:cNvPr>
          <p:cNvSpPr>
            <a:spLocks noGrp="1"/>
          </p:cNvSpPr>
          <p:nvPr>
            <p:ph type="sldNum" sz="quarter" idx="1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l-GR"/>
            </a:defPPr>
            <a:lvl1pPr algn="r" rtl="0" eaLnBrk="1" fontAlgn="base" hangingPunct="1">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9pPr>
          </a:lstStyle>
          <a:p>
            <a:r>
              <a:rPr lang="el-GR" altLang="en-US"/>
              <a:t>ΙΙ-</a:t>
            </a:r>
            <a:fld id="{9A572833-D9B4-4DEE-BA0D-97ED391A51A9}" type="slidenum">
              <a:rPr lang="el-GR" altLang="en-US" smtClean="0"/>
              <a:pPr/>
              <a:t>40</a:t>
            </a:fld>
            <a:endParaRPr lang="el-GR" altLang="en-US"/>
          </a:p>
        </p:txBody>
      </p:sp>
      <p:sp>
        <p:nvSpPr>
          <p:cNvPr id="28676" name="Text Box 4">
            <a:extLst>
              <a:ext uri="{FF2B5EF4-FFF2-40B4-BE49-F238E27FC236}">
                <a16:creationId xmlns:a16="http://schemas.microsoft.com/office/drawing/2014/main" id="{FD672282-21CB-FE03-3DB9-CE3EC410796D}"/>
              </a:ext>
            </a:extLst>
          </p:cNvPr>
          <p:cNvSpPr txBox="1">
            <a:spLocks noChangeArrowheads="1"/>
          </p:cNvSpPr>
          <p:nvPr/>
        </p:nvSpPr>
        <p:spPr bwMode="auto">
          <a:xfrm>
            <a:off x="1435443" y="2545028"/>
            <a:ext cx="21513113" cy="4862870"/>
          </a:xfrm>
          <a:prstGeom prst="rect">
            <a:avLst/>
          </a:prstGeom>
          <a:solidFill>
            <a:schemeClr val="accent1">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dirty="0">
                <a:solidFill>
                  <a:srgbClr val="0100C8"/>
                </a:solidFill>
                <a:latin typeface="Helvetica Neue"/>
              </a:rPr>
              <a:t>Example</a:t>
            </a:r>
            <a:r>
              <a:rPr lang="el-GR" altLang="en-US" sz="4000" dirty="0">
                <a:solidFill>
                  <a:srgbClr val="0100C8"/>
                </a:solidFill>
                <a:latin typeface="Helvetica Neue"/>
              </a:rPr>
              <a:t>:  8-</a:t>
            </a:r>
            <a:r>
              <a:rPr lang="en-US" altLang="en-US" sz="4000" dirty="0">
                <a:solidFill>
                  <a:srgbClr val="0100C8"/>
                </a:solidFill>
                <a:latin typeface="Helvetica Neue"/>
              </a:rPr>
              <a:t>puzzle</a:t>
            </a:r>
            <a:endParaRPr lang="el-GR" altLang="en-US" sz="4000" dirty="0">
              <a:solidFill>
                <a:srgbClr val="0100C8"/>
              </a:solidFill>
              <a:latin typeface="Helvetica Neue"/>
            </a:endParaRPr>
          </a:p>
          <a:p>
            <a:pPr algn="l" eaLnBrk="1" hangingPunct="1">
              <a:spcBef>
                <a:spcPct val="50000"/>
              </a:spcBef>
            </a:pPr>
            <a:r>
              <a:rPr lang="en-US" altLang="en-US" sz="3600" dirty="0">
                <a:latin typeface="Helvetica Neue"/>
              </a:rPr>
              <a:t>In the </a:t>
            </a:r>
            <a:r>
              <a:rPr lang="el-GR" altLang="en-US" sz="3600" dirty="0">
                <a:latin typeface="Helvetica Neue"/>
              </a:rPr>
              <a:t>8-</a:t>
            </a:r>
            <a:r>
              <a:rPr lang="en-US" altLang="en-US" sz="3600" dirty="0">
                <a:latin typeface="Helvetica Neue"/>
              </a:rPr>
              <a:t>puzzle game</a:t>
            </a:r>
            <a:r>
              <a:rPr lang="el-GR" altLang="en-US" sz="3600" dirty="0">
                <a:latin typeface="Helvetica Neue"/>
              </a:rPr>
              <a:t>, </a:t>
            </a:r>
            <a:r>
              <a:rPr lang="en-US" altLang="en-US" sz="3600" dirty="0">
                <a:latin typeface="Helvetica Neue"/>
              </a:rPr>
              <a:t>eight tiles numbered from 1 to 8 are placed in a </a:t>
            </a:r>
            <a:r>
              <a:rPr lang="el-GR" altLang="en-US" sz="3600" dirty="0">
                <a:latin typeface="Helvetica Neue"/>
              </a:rPr>
              <a:t>3</a:t>
            </a:r>
            <a:r>
              <a:rPr lang="el-GR" altLang="en-US" sz="3600" dirty="0">
                <a:latin typeface="Helvetica Neue"/>
                <a:sym typeface="Symbol" panose="05050102010706020507" pitchFamily="18" charset="2"/>
              </a:rPr>
              <a:t></a:t>
            </a:r>
            <a:r>
              <a:rPr lang="el-GR" altLang="en-US" sz="3600" dirty="0">
                <a:latin typeface="Helvetica Neue"/>
              </a:rPr>
              <a:t>3 </a:t>
            </a:r>
            <a:r>
              <a:rPr lang="en-US" altLang="en-US" sz="3600" dirty="0">
                <a:latin typeface="Helvetica Neue"/>
              </a:rPr>
              <a:t>board</a:t>
            </a:r>
            <a:r>
              <a:rPr lang="el-GR" altLang="en-US" sz="3600" dirty="0">
                <a:latin typeface="Helvetica Neue"/>
              </a:rPr>
              <a:t>. </a:t>
            </a:r>
            <a:r>
              <a:rPr lang="en-US" altLang="en-US" sz="3600" dirty="0">
                <a:latin typeface="Helvetica Neue"/>
              </a:rPr>
              <a:t>Hence there is always a blank space</a:t>
            </a:r>
            <a:r>
              <a:rPr lang="el-GR" altLang="en-US" sz="3600" dirty="0">
                <a:latin typeface="Helvetica Neue"/>
              </a:rPr>
              <a:t>. </a:t>
            </a:r>
            <a:endParaRPr lang="en-US" altLang="en-US" sz="3600" dirty="0">
              <a:latin typeface="Helvetica Neue"/>
            </a:endParaRPr>
          </a:p>
          <a:p>
            <a:pPr algn="l" eaLnBrk="1" hangingPunct="1">
              <a:spcBef>
                <a:spcPct val="50000"/>
              </a:spcBef>
            </a:pPr>
            <a:r>
              <a:rPr lang="en-US" altLang="en-US" sz="3600" dirty="0">
                <a:latin typeface="Helvetica Neue"/>
              </a:rPr>
              <a:t>The rules of the game allow the sliding of tiles one place up, down, left, or right, into the blank space</a:t>
            </a:r>
            <a:r>
              <a:rPr lang="el-GR" altLang="en-US" sz="3600" dirty="0">
                <a:latin typeface="Helvetica Neue"/>
              </a:rPr>
              <a:t>. </a:t>
            </a:r>
            <a:endParaRPr lang="en-US" altLang="en-US" sz="3600" dirty="0">
              <a:latin typeface="Helvetica Neue"/>
            </a:endParaRPr>
          </a:p>
          <a:p>
            <a:pPr algn="l" eaLnBrk="1" hangingPunct="1">
              <a:spcBef>
                <a:spcPct val="50000"/>
              </a:spcBef>
            </a:pPr>
            <a:r>
              <a:rPr lang="en-US" altLang="en-US" sz="3600" dirty="0">
                <a:latin typeface="Helvetica Neue"/>
              </a:rPr>
              <a:t>The problem is to determine a sequence of sliding moves for converting a given initial configuration of the eight tiles (initial state), into some other given configuration (final or goal state). An instance of the problem is shown below:</a:t>
            </a:r>
          </a:p>
        </p:txBody>
      </p:sp>
      <p:sp>
        <p:nvSpPr>
          <p:cNvPr id="28677" name="Rectangle 5">
            <a:extLst>
              <a:ext uri="{FF2B5EF4-FFF2-40B4-BE49-F238E27FC236}">
                <a16:creationId xmlns:a16="http://schemas.microsoft.com/office/drawing/2014/main" id="{9DD3134B-3060-1E4C-B4B6-37C82D44BE5E}"/>
              </a:ext>
            </a:extLst>
          </p:cNvPr>
          <p:cNvSpPr>
            <a:spLocks noChangeArrowheads="1"/>
          </p:cNvSpPr>
          <p:nvPr/>
        </p:nvSpPr>
        <p:spPr bwMode="auto">
          <a:xfrm>
            <a:off x="7620000" y="8166100"/>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1</a:t>
            </a:r>
            <a:endParaRPr lang="en-US" altLang="en-US" sz="2800" b="1"/>
          </a:p>
        </p:txBody>
      </p:sp>
      <p:sp>
        <p:nvSpPr>
          <p:cNvPr id="28678" name="Rectangle 6">
            <a:extLst>
              <a:ext uri="{FF2B5EF4-FFF2-40B4-BE49-F238E27FC236}">
                <a16:creationId xmlns:a16="http://schemas.microsoft.com/office/drawing/2014/main" id="{27ED80AE-09CE-1860-72A3-C416A0875A43}"/>
              </a:ext>
            </a:extLst>
          </p:cNvPr>
          <p:cNvSpPr>
            <a:spLocks noChangeArrowheads="1"/>
          </p:cNvSpPr>
          <p:nvPr/>
        </p:nvSpPr>
        <p:spPr bwMode="auto">
          <a:xfrm>
            <a:off x="8534400" y="9080500"/>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6</a:t>
            </a:r>
            <a:endParaRPr lang="en-US" altLang="en-US" sz="2800" b="1"/>
          </a:p>
        </p:txBody>
      </p:sp>
      <p:sp>
        <p:nvSpPr>
          <p:cNvPr id="28679" name="Rectangle 7">
            <a:extLst>
              <a:ext uri="{FF2B5EF4-FFF2-40B4-BE49-F238E27FC236}">
                <a16:creationId xmlns:a16="http://schemas.microsoft.com/office/drawing/2014/main" id="{1DE46D7F-BB22-F2CB-4CF4-6532D98BBA17}"/>
              </a:ext>
            </a:extLst>
          </p:cNvPr>
          <p:cNvSpPr>
            <a:spLocks noChangeArrowheads="1"/>
          </p:cNvSpPr>
          <p:nvPr/>
        </p:nvSpPr>
        <p:spPr bwMode="auto">
          <a:xfrm>
            <a:off x="13573126" y="8347076"/>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2</a:t>
            </a:r>
            <a:endParaRPr lang="en-US" altLang="en-US" sz="2800" b="1"/>
          </a:p>
        </p:txBody>
      </p:sp>
      <p:sp>
        <p:nvSpPr>
          <p:cNvPr id="28680" name="Line 8">
            <a:extLst>
              <a:ext uri="{FF2B5EF4-FFF2-40B4-BE49-F238E27FC236}">
                <a16:creationId xmlns:a16="http://schemas.microsoft.com/office/drawing/2014/main" id="{DB6814D0-46F7-DE1C-FBFF-F70F26F5F371}"/>
              </a:ext>
            </a:extLst>
          </p:cNvPr>
          <p:cNvSpPr>
            <a:spLocks noChangeShapeType="1"/>
          </p:cNvSpPr>
          <p:nvPr/>
        </p:nvSpPr>
        <p:spPr bwMode="auto">
          <a:xfrm>
            <a:off x="11045826" y="9601200"/>
            <a:ext cx="162560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8681" name="Rectangle 9">
            <a:extLst>
              <a:ext uri="{FF2B5EF4-FFF2-40B4-BE49-F238E27FC236}">
                <a16:creationId xmlns:a16="http://schemas.microsoft.com/office/drawing/2014/main" id="{2263380F-7180-A9FE-0FDD-A1FCC358FA93}"/>
              </a:ext>
            </a:extLst>
          </p:cNvPr>
          <p:cNvSpPr>
            <a:spLocks noChangeArrowheads="1"/>
          </p:cNvSpPr>
          <p:nvPr/>
        </p:nvSpPr>
        <p:spPr bwMode="auto">
          <a:xfrm>
            <a:off x="8521700" y="8166100"/>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7</a:t>
            </a:r>
            <a:endParaRPr lang="en-US" altLang="en-US" sz="2800" b="1"/>
          </a:p>
        </p:txBody>
      </p:sp>
      <p:sp>
        <p:nvSpPr>
          <p:cNvPr id="28682" name="Rectangle 10">
            <a:extLst>
              <a:ext uri="{FF2B5EF4-FFF2-40B4-BE49-F238E27FC236}">
                <a16:creationId xmlns:a16="http://schemas.microsoft.com/office/drawing/2014/main" id="{C2E3C729-D106-09DD-E8AC-977CEF40509C}"/>
              </a:ext>
            </a:extLst>
          </p:cNvPr>
          <p:cNvSpPr>
            <a:spLocks noChangeArrowheads="1"/>
          </p:cNvSpPr>
          <p:nvPr/>
        </p:nvSpPr>
        <p:spPr bwMode="auto">
          <a:xfrm>
            <a:off x="7620000" y="9067800"/>
            <a:ext cx="901700" cy="901700"/>
          </a:xfrm>
          <a:prstGeom prst="rect">
            <a:avLst/>
          </a:prstGeom>
          <a:solidFill>
            <a:schemeClr val="bg2"/>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US" sz="2800"/>
          </a:p>
        </p:txBody>
      </p:sp>
      <p:sp>
        <p:nvSpPr>
          <p:cNvPr id="28683" name="Rectangle 11">
            <a:extLst>
              <a:ext uri="{FF2B5EF4-FFF2-40B4-BE49-F238E27FC236}">
                <a16:creationId xmlns:a16="http://schemas.microsoft.com/office/drawing/2014/main" id="{CADE1F63-D8BB-5B14-D86A-8EAF26081FC4}"/>
              </a:ext>
            </a:extLst>
          </p:cNvPr>
          <p:cNvSpPr>
            <a:spLocks noChangeArrowheads="1"/>
          </p:cNvSpPr>
          <p:nvPr/>
        </p:nvSpPr>
        <p:spPr bwMode="auto">
          <a:xfrm>
            <a:off x="9423400" y="8166100"/>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4</a:t>
            </a:r>
            <a:endParaRPr lang="en-US" altLang="en-US" sz="2800" b="1"/>
          </a:p>
        </p:txBody>
      </p:sp>
      <p:sp>
        <p:nvSpPr>
          <p:cNvPr id="28684" name="Rectangle 12">
            <a:extLst>
              <a:ext uri="{FF2B5EF4-FFF2-40B4-BE49-F238E27FC236}">
                <a16:creationId xmlns:a16="http://schemas.microsoft.com/office/drawing/2014/main" id="{1BE6B18F-DCB1-4A7B-0C2D-EDC25775ED14}"/>
              </a:ext>
            </a:extLst>
          </p:cNvPr>
          <p:cNvSpPr>
            <a:spLocks noChangeArrowheads="1"/>
          </p:cNvSpPr>
          <p:nvPr/>
        </p:nvSpPr>
        <p:spPr bwMode="auto">
          <a:xfrm>
            <a:off x="9423400" y="9067800"/>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3</a:t>
            </a:r>
            <a:endParaRPr lang="en-US" altLang="en-US" sz="2800" b="1"/>
          </a:p>
        </p:txBody>
      </p:sp>
      <p:sp>
        <p:nvSpPr>
          <p:cNvPr id="28685" name="Rectangle 13">
            <a:extLst>
              <a:ext uri="{FF2B5EF4-FFF2-40B4-BE49-F238E27FC236}">
                <a16:creationId xmlns:a16="http://schemas.microsoft.com/office/drawing/2014/main" id="{3C1BB1E9-821C-1917-5A3E-644F8AFC0E67}"/>
              </a:ext>
            </a:extLst>
          </p:cNvPr>
          <p:cNvSpPr>
            <a:spLocks noChangeArrowheads="1"/>
          </p:cNvSpPr>
          <p:nvPr/>
        </p:nvSpPr>
        <p:spPr bwMode="auto">
          <a:xfrm>
            <a:off x="9423400" y="9969500"/>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2</a:t>
            </a:r>
            <a:endParaRPr lang="en-US" altLang="en-US" sz="2800" b="1"/>
          </a:p>
        </p:txBody>
      </p:sp>
      <p:sp>
        <p:nvSpPr>
          <p:cNvPr id="28686" name="Rectangle 14">
            <a:extLst>
              <a:ext uri="{FF2B5EF4-FFF2-40B4-BE49-F238E27FC236}">
                <a16:creationId xmlns:a16="http://schemas.microsoft.com/office/drawing/2014/main" id="{66F9B8B7-B772-E609-3591-7F07D06A1CB3}"/>
              </a:ext>
            </a:extLst>
          </p:cNvPr>
          <p:cNvSpPr>
            <a:spLocks noChangeArrowheads="1"/>
          </p:cNvSpPr>
          <p:nvPr/>
        </p:nvSpPr>
        <p:spPr bwMode="auto">
          <a:xfrm>
            <a:off x="8521700" y="9969500"/>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8</a:t>
            </a:r>
            <a:endParaRPr lang="en-US" altLang="en-US" sz="2800" b="1"/>
          </a:p>
        </p:txBody>
      </p:sp>
      <p:sp>
        <p:nvSpPr>
          <p:cNvPr id="28687" name="Rectangle 15">
            <a:extLst>
              <a:ext uri="{FF2B5EF4-FFF2-40B4-BE49-F238E27FC236}">
                <a16:creationId xmlns:a16="http://schemas.microsoft.com/office/drawing/2014/main" id="{4027099C-0623-3072-2F9E-B1E4EF282BA6}"/>
              </a:ext>
            </a:extLst>
          </p:cNvPr>
          <p:cNvSpPr>
            <a:spLocks noChangeArrowheads="1"/>
          </p:cNvSpPr>
          <p:nvPr/>
        </p:nvSpPr>
        <p:spPr bwMode="auto">
          <a:xfrm>
            <a:off x="7620000" y="9969500"/>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5</a:t>
            </a:r>
            <a:endParaRPr lang="en-US" altLang="en-US" sz="2800" b="1"/>
          </a:p>
        </p:txBody>
      </p:sp>
      <p:sp>
        <p:nvSpPr>
          <p:cNvPr id="28688" name="Rectangle 16">
            <a:extLst>
              <a:ext uri="{FF2B5EF4-FFF2-40B4-BE49-F238E27FC236}">
                <a16:creationId xmlns:a16="http://schemas.microsoft.com/office/drawing/2014/main" id="{C4C20800-D0CF-E8EA-BB3C-77774230E7C3}"/>
              </a:ext>
            </a:extLst>
          </p:cNvPr>
          <p:cNvSpPr>
            <a:spLocks noChangeArrowheads="1"/>
          </p:cNvSpPr>
          <p:nvPr/>
        </p:nvSpPr>
        <p:spPr bwMode="auto">
          <a:xfrm>
            <a:off x="14474826" y="8347076"/>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3</a:t>
            </a:r>
            <a:endParaRPr lang="en-US" altLang="en-US" sz="2800" b="1"/>
          </a:p>
        </p:txBody>
      </p:sp>
      <p:sp>
        <p:nvSpPr>
          <p:cNvPr id="28689" name="Rectangle 17">
            <a:extLst>
              <a:ext uri="{FF2B5EF4-FFF2-40B4-BE49-F238E27FC236}">
                <a16:creationId xmlns:a16="http://schemas.microsoft.com/office/drawing/2014/main" id="{FA7DFE95-F93B-A031-7C7A-4D033549FF26}"/>
              </a:ext>
            </a:extLst>
          </p:cNvPr>
          <p:cNvSpPr>
            <a:spLocks noChangeArrowheads="1"/>
          </p:cNvSpPr>
          <p:nvPr/>
        </p:nvSpPr>
        <p:spPr bwMode="auto">
          <a:xfrm>
            <a:off x="15376526" y="8347076"/>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5</a:t>
            </a:r>
            <a:endParaRPr lang="en-US" altLang="en-US" sz="2800" b="1"/>
          </a:p>
        </p:txBody>
      </p:sp>
      <p:sp>
        <p:nvSpPr>
          <p:cNvPr id="28690" name="Rectangle 18">
            <a:extLst>
              <a:ext uri="{FF2B5EF4-FFF2-40B4-BE49-F238E27FC236}">
                <a16:creationId xmlns:a16="http://schemas.microsoft.com/office/drawing/2014/main" id="{22E00E9E-4E74-FD37-3863-5EDB3FE4D6C1}"/>
              </a:ext>
            </a:extLst>
          </p:cNvPr>
          <p:cNvSpPr>
            <a:spLocks noChangeArrowheads="1"/>
          </p:cNvSpPr>
          <p:nvPr/>
        </p:nvSpPr>
        <p:spPr bwMode="auto">
          <a:xfrm>
            <a:off x="13573126" y="9248776"/>
            <a:ext cx="901700" cy="901700"/>
          </a:xfrm>
          <a:prstGeom prst="rect">
            <a:avLst/>
          </a:prstGeom>
          <a:solidFill>
            <a:schemeClr val="bg2"/>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US" sz="2800"/>
          </a:p>
        </p:txBody>
      </p:sp>
      <p:sp>
        <p:nvSpPr>
          <p:cNvPr id="28691" name="Rectangle 19">
            <a:extLst>
              <a:ext uri="{FF2B5EF4-FFF2-40B4-BE49-F238E27FC236}">
                <a16:creationId xmlns:a16="http://schemas.microsoft.com/office/drawing/2014/main" id="{04DFF6E5-22A9-90B8-B57B-83BDA946CC2A}"/>
              </a:ext>
            </a:extLst>
          </p:cNvPr>
          <p:cNvSpPr>
            <a:spLocks noChangeArrowheads="1"/>
          </p:cNvSpPr>
          <p:nvPr/>
        </p:nvSpPr>
        <p:spPr bwMode="auto">
          <a:xfrm>
            <a:off x="14474826" y="9248776"/>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6</a:t>
            </a:r>
            <a:endParaRPr lang="en-US" altLang="en-US" sz="2800" b="1"/>
          </a:p>
        </p:txBody>
      </p:sp>
      <p:sp>
        <p:nvSpPr>
          <p:cNvPr id="28692" name="Rectangle 20">
            <a:extLst>
              <a:ext uri="{FF2B5EF4-FFF2-40B4-BE49-F238E27FC236}">
                <a16:creationId xmlns:a16="http://schemas.microsoft.com/office/drawing/2014/main" id="{11DDBF01-D2C5-AEDC-6EEE-15786879710C}"/>
              </a:ext>
            </a:extLst>
          </p:cNvPr>
          <p:cNvSpPr>
            <a:spLocks noChangeArrowheads="1"/>
          </p:cNvSpPr>
          <p:nvPr/>
        </p:nvSpPr>
        <p:spPr bwMode="auto">
          <a:xfrm>
            <a:off x="15376526" y="9248776"/>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7</a:t>
            </a:r>
            <a:endParaRPr lang="en-US" altLang="en-US" sz="2800" b="1"/>
          </a:p>
        </p:txBody>
      </p:sp>
      <p:sp>
        <p:nvSpPr>
          <p:cNvPr id="28693" name="Rectangle 21">
            <a:extLst>
              <a:ext uri="{FF2B5EF4-FFF2-40B4-BE49-F238E27FC236}">
                <a16:creationId xmlns:a16="http://schemas.microsoft.com/office/drawing/2014/main" id="{E6CE351D-9403-3D6D-06A2-AF11BF60489E}"/>
              </a:ext>
            </a:extLst>
          </p:cNvPr>
          <p:cNvSpPr>
            <a:spLocks noChangeArrowheads="1"/>
          </p:cNvSpPr>
          <p:nvPr/>
        </p:nvSpPr>
        <p:spPr bwMode="auto">
          <a:xfrm>
            <a:off x="15376526" y="10150476"/>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1</a:t>
            </a:r>
            <a:endParaRPr lang="en-US" altLang="en-US" sz="2800" b="1"/>
          </a:p>
        </p:txBody>
      </p:sp>
      <p:sp>
        <p:nvSpPr>
          <p:cNvPr id="28694" name="Rectangle 22">
            <a:extLst>
              <a:ext uri="{FF2B5EF4-FFF2-40B4-BE49-F238E27FC236}">
                <a16:creationId xmlns:a16="http://schemas.microsoft.com/office/drawing/2014/main" id="{825719B3-8EEC-E7F4-F512-8F10D5998775}"/>
              </a:ext>
            </a:extLst>
          </p:cNvPr>
          <p:cNvSpPr>
            <a:spLocks noChangeArrowheads="1"/>
          </p:cNvSpPr>
          <p:nvPr/>
        </p:nvSpPr>
        <p:spPr bwMode="auto">
          <a:xfrm>
            <a:off x="14474826" y="10150476"/>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8</a:t>
            </a:r>
            <a:endParaRPr lang="en-US" altLang="en-US" sz="2800" b="1"/>
          </a:p>
        </p:txBody>
      </p:sp>
      <p:sp>
        <p:nvSpPr>
          <p:cNvPr id="28695" name="Rectangle 23">
            <a:extLst>
              <a:ext uri="{FF2B5EF4-FFF2-40B4-BE49-F238E27FC236}">
                <a16:creationId xmlns:a16="http://schemas.microsoft.com/office/drawing/2014/main" id="{5FA8A902-06BB-142E-2A68-D6A520B5AE06}"/>
              </a:ext>
            </a:extLst>
          </p:cNvPr>
          <p:cNvSpPr>
            <a:spLocks noChangeArrowheads="1"/>
          </p:cNvSpPr>
          <p:nvPr/>
        </p:nvSpPr>
        <p:spPr bwMode="auto">
          <a:xfrm>
            <a:off x="13573126" y="10150476"/>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4</a:t>
            </a:r>
            <a:endParaRPr lang="en-US" altLang="en-US" sz="2800" b="1"/>
          </a:p>
        </p:txBody>
      </p:sp>
      <p:sp>
        <p:nvSpPr>
          <p:cNvPr id="28696" name="Text Box 24">
            <a:extLst>
              <a:ext uri="{FF2B5EF4-FFF2-40B4-BE49-F238E27FC236}">
                <a16:creationId xmlns:a16="http://schemas.microsoft.com/office/drawing/2014/main" id="{1EFB0604-046B-EBB6-8AEB-F9201FCBA0CC}"/>
              </a:ext>
            </a:extLst>
          </p:cNvPr>
          <p:cNvSpPr txBox="1">
            <a:spLocks noChangeArrowheads="1"/>
          </p:cNvSpPr>
          <p:nvPr/>
        </p:nvSpPr>
        <p:spPr bwMode="auto">
          <a:xfrm>
            <a:off x="6797675" y="11108079"/>
            <a:ext cx="441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0100C8"/>
                </a:solidFill>
                <a:latin typeface="Helvetica Neue"/>
              </a:rPr>
              <a:t>initial state</a:t>
            </a:r>
          </a:p>
        </p:txBody>
      </p:sp>
      <p:sp>
        <p:nvSpPr>
          <p:cNvPr id="28697" name="Text Box 25">
            <a:extLst>
              <a:ext uri="{FF2B5EF4-FFF2-40B4-BE49-F238E27FC236}">
                <a16:creationId xmlns:a16="http://schemas.microsoft.com/office/drawing/2014/main" id="{582E7C00-C01D-2C3E-66E0-149DC58DFF6C}"/>
              </a:ext>
            </a:extLst>
          </p:cNvPr>
          <p:cNvSpPr txBox="1">
            <a:spLocks noChangeArrowheads="1"/>
          </p:cNvSpPr>
          <p:nvPr/>
        </p:nvSpPr>
        <p:spPr bwMode="auto">
          <a:xfrm>
            <a:off x="12649200" y="11214100"/>
            <a:ext cx="441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0100C8"/>
                </a:solidFill>
                <a:latin typeface="Helvetica Neue"/>
              </a:rPr>
              <a:t>final state</a:t>
            </a:r>
          </a:p>
        </p:txBody>
      </p:sp>
      <p:pic>
        <p:nvPicPr>
          <p:cNvPr id="26" name="Picture 25" descr="A picture containing text, gear&#10;&#10;Description automatically generated">
            <a:extLst>
              <a:ext uri="{FF2B5EF4-FFF2-40B4-BE49-F238E27FC236}">
                <a16:creationId xmlns:a16="http://schemas.microsoft.com/office/drawing/2014/main" id="{2FF25B13-F6F9-BA13-ED01-637F6915F1B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602" y="713843"/>
            <a:ext cx="3811300" cy="493913"/>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19454" y="2123674"/>
            <a:ext cx="21849393" cy="1255780"/>
          </a:xfrm>
        </p:spPr>
        <p:txBody>
          <a:bodyPr>
            <a:noAutofit/>
          </a:bodyPr>
          <a:lstStyle/>
          <a:p>
            <a:r>
              <a:rPr lang="en-US" altLang="en-US" sz="4800" b="0" dirty="0">
                <a:latin typeface="Helvetica Neue"/>
              </a:rPr>
              <a:t>Solving the representation problem for the 8-puzzle</a:t>
            </a:r>
          </a:p>
        </p:txBody>
      </p:sp>
      <p:sp>
        <p:nvSpPr>
          <p:cNvPr id="7" name="Rectangle 3">
            <a:extLst>
              <a:ext uri="{FF2B5EF4-FFF2-40B4-BE49-F238E27FC236}">
                <a16:creationId xmlns:a16="http://schemas.microsoft.com/office/drawing/2014/main" id="{930ABABA-CCE5-4A5C-69C4-44B88131D0FA}"/>
              </a:ext>
            </a:extLst>
          </p:cNvPr>
          <p:cNvSpPr txBox="1">
            <a:spLocks noChangeArrowheads="1"/>
          </p:cNvSpPr>
          <p:nvPr/>
        </p:nvSpPr>
        <p:spPr>
          <a:xfrm>
            <a:off x="1319454" y="3830595"/>
            <a:ext cx="21745091" cy="847673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000" dirty="0">
                <a:solidFill>
                  <a:srgbClr val="0100C8"/>
                </a:solidFill>
                <a:latin typeface="Helvetica Neue"/>
              </a:rPr>
              <a:t>Define a structure for the problem states</a:t>
            </a:r>
          </a:p>
          <a:p>
            <a:pPr lvl="1">
              <a:lnSpc>
                <a:spcPct val="80000"/>
              </a:lnSpc>
              <a:buFont typeface="Wingdings" panose="05000000000000000000" pitchFamily="2" charset="2"/>
              <a:buChar char="q"/>
            </a:pPr>
            <a:r>
              <a:rPr lang="el-GR" altLang="en-US" sz="3200" dirty="0">
                <a:latin typeface="Helvetica Neue"/>
              </a:rPr>
              <a:t>3</a:t>
            </a:r>
            <a:r>
              <a:rPr lang="el-GR" altLang="en-US" sz="3200" dirty="0">
                <a:latin typeface="Helvetica Neue"/>
                <a:sym typeface="Symbol" panose="05050102010706020507" pitchFamily="18" charset="2"/>
              </a:rPr>
              <a:t></a:t>
            </a:r>
            <a:r>
              <a:rPr lang="el-GR" altLang="en-US" sz="3200" dirty="0">
                <a:latin typeface="Helvetica Neue"/>
              </a:rPr>
              <a:t>3</a:t>
            </a:r>
            <a:r>
              <a:rPr lang="en-US" altLang="en-US" sz="3200" dirty="0">
                <a:latin typeface="Helvetica Neue"/>
              </a:rPr>
              <a:t> array of integers – 0 represents the blank space</a:t>
            </a:r>
            <a:endParaRPr lang="en-US" altLang="en-US" sz="3200" dirty="0">
              <a:solidFill>
                <a:srgbClr val="0100C8"/>
              </a:solidFill>
              <a:latin typeface="Helvetica Neue"/>
            </a:endParaRPr>
          </a:p>
          <a:p>
            <a:pPr>
              <a:lnSpc>
                <a:spcPct val="80000"/>
              </a:lnSpc>
              <a:buFont typeface="Wingdings" panose="05000000000000000000" pitchFamily="2" charset="2"/>
              <a:buChar char="q"/>
            </a:pPr>
            <a:r>
              <a:rPr lang="en-US" altLang="en-US" sz="4000" dirty="0">
                <a:solidFill>
                  <a:srgbClr val="0100C8"/>
                </a:solidFill>
                <a:latin typeface="Helvetica Neue"/>
              </a:rPr>
              <a:t>Define the operators </a:t>
            </a:r>
            <a:r>
              <a:rPr lang="en-US" altLang="en-US" sz="3200" dirty="0">
                <a:solidFill>
                  <a:srgbClr val="0100C8"/>
                </a:solidFill>
                <a:latin typeface="Helvetica Neue"/>
              </a:rPr>
              <a:t>(which are listed and evaluated in some order)</a:t>
            </a:r>
          </a:p>
          <a:p>
            <a:pPr lvl="1">
              <a:lnSpc>
                <a:spcPct val="80000"/>
              </a:lnSpc>
              <a:buFont typeface="Wingdings" panose="05000000000000000000" pitchFamily="2" charset="2"/>
              <a:buChar char="q"/>
            </a:pPr>
            <a:r>
              <a:rPr lang="en-US" altLang="en-US" sz="3200" dirty="0">
                <a:latin typeface="Helvetica Neue"/>
              </a:rPr>
              <a:t>If tile 1 is above the blank space, slide it down into the blank space</a:t>
            </a:r>
          </a:p>
          <a:p>
            <a:pPr lvl="1">
              <a:lnSpc>
                <a:spcPct val="80000"/>
              </a:lnSpc>
              <a:buFont typeface="Wingdings" panose="05000000000000000000" pitchFamily="2" charset="2"/>
              <a:buChar char="q"/>
            </a:pPr>
            <a:r>
              <a:rPr lang="en-US" altLang="en-US" sz="3200" dirty="0">
                <a:latin typeface="Helvetica Neue"/>
              </a:rPr>
              <a:t>If tile 1 is on the left of the blank space, slide it right into the blank space</a:t>
            </a:r>
          </a:p>
          <a:p>
            <a:pPr lvl="1">
              <a:lnSpc>
                <a:spcPct val="80000"/>
              </a:lnSpc>
              <a:buFont typeface="Wingdings" panose="05000000000000000000" pitchFamily="2" charset="2"/>
              <a:buChar char="q"/>
            </a:pPr>
            <a:r>
              <a:rPr lang="en-US" altLang="en-US" sz="3200" dirty="0">
                <a:latin typeface="Helvetica Neue"/>
              </a:rPr>
              <a:t>If tile 1 is on the right of the blank space, slide it left into the blank space</a:t>
            </a:r>
          </a:p>
          <a:p>
            <a:pPr lvl="1">
              <a:lnSpc>
                <a:spcPct val="80000"/>
              </a:lnSpc>
              <a:buFont typeface="Wingdings" panose="05000000000000000000" pitchFamily="2" charset="2"/>
              <a:buChar char="q"/>
            </a:pPr>
            <a:r>
              <a:rPr lang="en-US" altLang="en-US" sz="3200" dirty="0">
                <a:latin typeface="Helvetica Neue"/>
              </a:rPr>
              <a:t>If tile 1 is below the blank space, slide it up into the blank space</a:t>
            </a:r>
          </a:p>
          <a:p>
            <a:pPr lvl="1">
              <a:lnSpc>
                <a:spcPct val="80000"/>
              </a:lnSpc>
              <a:buFont typeface="Wingdings" panose="05000000000000000000" pitchFamily="2" charset="2"/>
              <a:buChar char="q"/>
            </a:pPr>
            <a:r>
              <a:rPr lang="en-US" altLang="en-US" sz="3200" dirty="0">
                <a:latin typeface="Helvetica Neue"/>
              </a:rPr>
              <a:t>. . . . . .</a:t>
            </a:r>
          </a:p>
          <a:p>
            <a:pPr lvl="1">
              <a:lnSpc>
                <a:spcPct val="80000"/>
              </a:lnSpc>
              <a:buFont typeface="Wingdings" panose="05000000000000000000" pitchFamily="2" charset="2"/>
              <a:buChar char="q"/>
            </a:pPr>
            <a:r>
              <a:rPr lang="en-US" altLang="en-US" sz="3200" dirty="0">
                <a:latin typeface="Helvetica Neue"/>
              </a:rPr>
              <a:t>If tile 8 is above the blank space, slide it down into the blank space</a:t>
            </a:r>
          </a:p>
          <a:p>
            <a:pPr lvl="1">
              <a:lnSpc>
                <a:spcPct val="80000"/>
              </a:lnSpc>
              <a:buFont typeface="Wingdings" panose="05000000000000000000" pitchFamily="2" charset="2"/>
              <a:buChar char="q"/>
            </a:pPr>
            <a:r>
              <a:rPr lang="en-US" altLang="en-US" sz="3200" dirty="0">
                <a:latin typeface="Helvetica Neue"/>
              </a:rPr>
              <a:t>If tile 8 is on the left of the blank space, slide it right into the blank space</a:t>
            </a:r>
          </a:p>
          <a:p>
            <a:pPr lvl="1">
              <a:lnSpc>
                <a:spcPct val="80000"/>
              </a:lnSpc>
              <a:buFont typeface="Wingdings" panose="05000000000000000000" pitchFamily="2" charset="2"/>
              <a:buChar char="q"/>
            </a:pPr>
            <a:r>
              <a:rPr lang="en-US" altLang="en-US" sz="3200" dirty="0">
                <a:latin typeface="Helvetica Neue"/>
              </a:rPr>
              <a:t>If tile 8 is on the right of the blank space, slide it left into the blank space</a:t>
            </a:r>
          </a:p>
          <a:p>
            <a:pPr lvl="1">
              <a:lnSpc>
                <a:spcPct val="80000"/>
              </a:lnSpc>
              <a:buFont typeface="Wingdings" panose="05000000000000000000" pitchFamily="2" charset="2"/>
              <a:buChar char="q"/>
            </a:pPr>
            <a:r>
              <a:rPr lang="en-US" altLang="en-US" sz="3200" dirty="0">
                <a:latin typeface="Helvetica Neue"/>
              </a:rPr>
              <a:t>If tile 8 is below the blank space, slide it up into the blank space</a:t>
            </a:r>
          </a:p>
          <a:p>
            <a:pPr>
              <a:lnSpc>
                <a:spcPct val="80000"/>
              </a:lnSpc>
              <a:buFont typeface="Wingdings" panose="05000000000000000000" pitchFamily="2" charset="2"/>
              <a:buChar char="q"/>
            </a:pPr>
            <a:r>
              <a:rPr lang="en-US" altLang="en-US" sz="4000" dirty="0">
                <a:solidFill>
                  <a:srgbClr val="0100C8"/>
                </a:solidFill>
                <a:latin typeface="Helvetica Neue"/>
              </a:rPr>
              <a:t>The problem state structure and the operators define the state space</a:t>
            </a:r>
          </a:p>
          <a:p>
            <a:pPr>
              <a:lnSpc>
                <a:spcPct val="80000"/>
              </a:lnSpc>
              <a:buFont typeface="Wingdings" panose="05000000000000000000" pitchFamily="2" charset="2"/>
              <a:buChar char="q"/>
            </a:pPr>
            <a:r>
              <a:rPr lang="en-US" altLang="en-US" sz="4000" dirty="0">
                <a:solidFill>
                  <a:srgbClr val="0100C8"/>
                </a:solidFill>
                <a:latin typeface="Helvetica Neue"/>
              </a:rPr>
              <a:t>Choose the search method</a:t>
            </a:r>
          </a:p>
        </p:txBody>
      </p:sp>
      <p:sp>
        <p:nvSpPr>
          <p:cNvPr id="2" name="Right Brace 1">
            <a:extLst>
              <a:ext uri="{FF2B5EF4-FFF2-40B4-BE49-F238E27FC236}">
                <a16:creationId xmlns:a16="http://schemas.microsoft.com/office/drawing/2014/main" id="{A3CAD7AA-64A5-48FE-7623-6137E7AC4C95}"/>
              </a:ext>
            </a:extLst>
          </p:cNvPr>
          <p:cNvSpPr/>
          <p:nvPr/>
        </p:nvSpPr>
        <p:spPr>
          <a:xfrm>
            <a:off x="15841361" y="5894172"/>
            <a:ext cx="1112107" cy="4287796"/>
          </a:xfrm>
          <a:prstGeom prst="rightBrace">
            <a:avLst/>
          </a:prstGeom>
          <a:ln w="762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Y"/>
          </a:p>
        </p:txBody>
      </p:sp>
      <p:sp>
        <p:nvSpPr>
          <p:cNvPr id="3" name="TextBox 2">
            <a:extLst>
              <a:ext uri="{FF2B5EF4-FFF2-40B4-BE49-F238E27FC236}">
                <a16:creationId xmlns:a16="http://schemas.microsoft.com/office/drawing/2014/main" id="{D22DB050-F986-7EE0-64C1-3D3DC9E7C62A}"/>
              </a:ext>
            </a:extLst>
          </p:cNvPr>
          <p:cNvSpPr txBox="1"/>
          <p:nvPr/>
        </p:nvSpPr>
        <p:spPr>
          <a:xfrm>
            <a:off x="17460097" y="7055708"/>
            <a:ext cx="4782065" cy="2308324"/>
          </a:xfrm>
          <a:prstGeom prst="rect">
            <a:avLst/>
          </a:prstGeom>
          <a:noFill/>
        </p:spPr>
        <p:txBody>
          <a:bodyPr wrap="square" rtlCol="0">
            <a:spAutoFit/>
          </a:bodyPr>
          <a:lstStyle/>
          <a:p>
            <a:r>
              <a:rPr lang="en-US" dirty="0">
                <a:solidFill>
                  <a:schemeClr val="accent1">
                    <a:lumMod val="75000"/>
                  </a:schemeClr>
                </a:solidFill>
              </a:rPr>
              <a:t>Is it a good representation to have 32 very specific operators?</a:t>
            </a:r>
            <a:endParaRPr lang="en-CY" dirty="0">
              <a:solidFill>
                <a:schemeClr val="accent1">
                  <a:lumMod val="75000"/>
                </a:schemeClr>
              </a:solidFill>
            </a:endParaRPr>
          </a:p>
        </p:txBody>
      </p:sp>
    </p:spTree>
    <p:extLst>
      <p:ext uri="{BB962C8B-B14F-4D97-AF65-F5344CB8AC3E}">
        <p14:creationId xmlns:p14="http://schemas.microsoft.com/office/powerpoint/2010/main" val="86001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3" end="3"/>
                                            </p:txEl>
                                          </p:spTgt>
                                        </p:tgtEl>
                                        <p:attrNameLst>
                                          <p:attrName>style.visibility</p:attrName>
                                        </p:attrNameLst>
                                      </p:cBhvr>
                                      <p:to>
                                        <p:strVal val="visible"/>
                                      </p:to>
                                    </p:set>
                                    <p:animEffect transition="in" filter="fade">
                                      <p:cBhvr>
                                        <p:cTn id="14" dur="1000"/>
                                        <p:tgtEl>
                                          <p:spTgt spid="7">
                                            <p:txEl>
                                              <p:pRg st="3" end="3"/>
                                            </p:txEl>
                                          </p:spTgt>
                                        </p:tgtEl>
                                      </p:cBhvr>
                                    </p:animEffect>
                                    <p:anim calcmode="lin" valueType="num">
                                      <p:cBhvr>
                                        <p:cTn id="1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1000"/>
                                        <p:tgtEl>
                                          <p:spTgt spid="7">
                                            <p:txEl>
                                              <p:pRg st="4" end="4"/>
                                            </p:txEl>
                                          </p:spTgt>
                                        </p:tgtEl>
                                      </p:cBhvr>
                                    </p:animEffect>
                                    <p:anim calcmode="lin" valueType="num">
                                      <p:cBhvr>
                                        <p:cTn id="2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fade">
                                      <p:cBhvr>
                                        <p:cTn id="24" dur="1000"/>
                                        <p:tgtEl>
                                          <p:spTgt spid="7">
                                            <p:txEl>
                                              <p:pRg st="5" end="5"/>
                                            </p:txEl>
                                          </p:spTgt>
                                        </p:tgtEl>
                                      </p:cBhvr>
                                    </p:animEffect>
                                    <p:anim calcmode="lin" valueType="num">
                                      <p:cBhvr>
                                        <p:cTn id="25"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animEffect transition="in" filter="fade">
                                      <p:cBhvr>
                                        <p:cTn id="29" dur="1000"/>
                                        <p:tgtEl>
                                          <p:spTgt spid="7">
                                            <p:txEl>
                                              <p:pRg st="6" end="6"/>
                                            </p:txEl>
                                          </p:spTgt>
                                        </p:tgtEl>
                                      </p:cBhvr>
                                    </p:animEffect>
                                    <p:anim calcmode="lin" valueType="num">
                                      <p:cBhvr>
                                        <p:cTn id="3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7">
                                            <p:txEl>
                                              <p:pRg st="7" end="7"/>
                                            </p:txEl>
                                          </p:spTgt>
                                        </p:tgtEl>
                                        <p:attrNameLst>
                                          <p:attrName>style.visibility</p:attrName>
                                        </p:attrNameLst>
                                      </p:cBhvr>
                                      <p:to>
                                        <p:strVal val="visible"/>
                                      </p:to>
                                    </p:set>
                                    <p:animEffect transition="in" filter="fade">
                                      <p:cBhvr>
                                        <p:cTn id="36" dur="1000"/>
                                        <p:tgtEl>
                                          <p:spTgt spid="7">
                                            <p:txEl>
                                              <p:pRg st="7" end="7"/>
                                            </p:txEl>
                                          </p:spTgt>
                                        </p:tgtEl>
                                      </p:cBhvr>
                                    </p:animEffect>
                                    <p:anim calcmode="lin" valueType="num">
                                      <p:cBhvr>
                                        <p:cTn id="37"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7">
                                            <p:txEl>
                                              <p:pRg st="8" end="8"/>
                                            </p:txEl>
                                          </p:spTgt>
                                        </p:tgtEl>
                                        <p:attrNameLst>
                                          <p:attrName>style.visibility</p:attrName>
                                        </p:attrNameLst>
                                      </p:cBhvr>
                                      <p:to>
                                        <p:strVal val="visible"/>
                                      </p:to>
                                    </p:set>
                                    <p:animEffect transition="in" filter="fade">
                                      <p:cBhvr>
                                        <p:cTn id="41" dur="1000"/>
                                        <p:tgtEl>
                                          <p:spTgt spid="7">
                                            <p:txEl>
                                              <p:pRg st="8" end="8"/>
                                            </p:txEl>
                                          </p:spTgt>
                                        </p:tgtEl>
                                      </p:cBhvr>
                                    </p:animEffect>
                                    <p:anim calcmode="lin" valueType="num">
                                      <p:cBhvr>
                                        <p:cTn id="42"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7">
                                            <p:txEl>
                                              <p:pRg st="9" end="9"/>
                                            </p:txEl>
                                          </p:spTgt>
                                        </p:tgtEl>
                                        <p:attrNameLst>
                                          <p:attrName>style.visibility</p:attrName>
                                        </p:attrNameLst>
                                      </p:cBhvr>
                                      <p:to>
                                        <p:strVal val="visible"/>
                                      </p:to>
                                    </p:set>
                                    <p:animEffect transition="in" filter="fade">
                                      <p:cBhvr>
                                        <p:cTn id="46" dur="1000"/>
                                        <p:tgtEl>
                                          <p:spTgt spid="7">
                                            <p:txEl>
                                              <p:pRg st="9" end="9"/>
                                            </p:txEl>
                                          </p:spTgt>
                                        </p:tgtEl>
                                      </p:cBhvr>
                                    </p:animEffect>
                                    <p:anim calcmode="lin" valueType="num">
                                      <p:cBhvr>
                                        <p:cTn id="47"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7">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7">
                                            <p:txEl>
                                              <p:pRg st="10" end="10"/>
                                            </p:txEl>
                                          </p:spTgt>
                                        </p:tgtEl>
                                        <p:attrNameLst>
                                          <p:attrName>style.visibility</p:attrName>
                                        </p:attrNameLst>
                                      </p:cBhvr>
                                      <p:to>
                                        <p:strVal val="visible"/>
                                      </p:to>
                                    </p:set>
                                    <p:animEffect transition="in" filter="fade">
                                      <p:cBhvr>
                                        <p:cTn id="51" dur="1000"/>
                                        <p:tgtEl>
                                          <p:spTgt spid="7">
                                            <p:txEl>
                                              <p:pRg st="10" end="10"/>
                                            </p:txEl>
                                          </p:spTgt>
                                        </p:tgtEl>
                                      </p:cBhvr>
                                    </p:animEffect>
                                    <p:anim calcmode="lin" valueType="num">
                                      <p:cBhvr>
                                        <p:cTn id="52"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7">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7">
                                            <p:txEl>
                                              <p:pRg st="11" end="11"/>
                                            </p:txEl>
                                          </p:spTgt>
                                        </p:tgtEl>
                                        <p:attrNameLst>
                                          <p:attrName>style.visibility</p:attrName>
                                        </p:attrNameLst>
                                      </p:cBhvr>
                                      <p:to>
                                        <p:strVal val="visible"/>
                                      </p:to>
                                    </p:set>
                                    <p:animEffect transition="in" filter="fade">
                                      <p:cBhvr>
                                        <p:cTn id="56" dur="1000"/>
                                        <p:tgtEl>
                                          <p:spTgt spid="7">
                                            <p:txEl>
                                              <p:pRg st="11" end="11"/>
                                            </p:txEl>
                                          </p:spTgt>
                                        </p:tgtEl>
                                      </p:cBhvr>
                                    </p:animEffect>
                                    <p:anim calcmode="lin" valueType="num">
                                      <p:cBhvr>
                                        <p:cTn id="57"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7">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animEffect transition="in" filter="fade">
                                      <p:cBhvr>
                                        <p:cTn id="63" dur="1000"/>
                                        <p:tgtEl>
                                          <p:spTgt spid="2"/>
                                        </p:tgtEl>
                                      </p:cBhvr>
                                    </p:animEffect>
                                    <p:anim calcmode="lin" valueType="num">
                                      <p:cBhvr>
                                        <p:cTn id="64" dur="1000" fill="hold"/>
                                        <p:tgtEl>
                                          <p:spTgt spid="2"/>
                                        </p:tgtEl>
                                        <p:attrNameLst>
                                          <p:attrName>ppt_x</p:attrName>
                                        </p:attrNameLst>
                                      </p:cBhvr>
                                      <p:tavLst>
                                        <p:tav tm="0">
                                          <p:val>
                                            <p:strVal val="#ppt_x"/>
                                          </p:val>
                                        </p:tav>
                                        <p:tav tm="100000">
                                          <p:val>
                                            <p:strVal val="#ppt_x"/>
                                          </p:val>
                                        </p:tav>
                                      </p:tavLst>
                                    </p:anim>
                                    <p:anim calcmode="lin" valueType="num">
                                      <p:cBhvr>
                                        <p:cTn id="65" dur="1000" fill="hold"/>
                                        <p:tgtEl>
                                          <p:spTgt spid="2"/>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fade">
                                      <p:cBhvr>
                                        <p:cTn id="68" dur="1000"/>
                                        <p:tgtEl>
                                          <p:spTgt spid="3"/>
                                        </p:tgtEl>
                                      </p:cBhvr>
                                    </p:animEffect>
                                    <p:anim calcmode="lin" valueType="num">
                                      <p:cBhvr>
                                        <p:cTn id="69" dur="1000" fill="hold"/>
                                        <p:tgtEl>
                                          <p:spTgt spid="3"/>
                                        </p:tgtEl>
                                        <p:attrNameLst>
                                          <p:attrName>ppt_x</p:attrName>
                                        </p:attrNameLst>
                                      </p:cBhvr>
                                      <p:tavLst>
                                        <p:tav tm="0">
                                          <p:val>
                                            <p:strVal val="#ppt_x"/>
                                          </p:val>
                                        </p:tav>
                                        <p:tav tm="100000">
                                          <p:val>
                                            <p:strVal val="#ppt_x"/>
                                          </p:val>
                                        </p:tav>
                                      </p:tavLst>
                                    </p:anim>
                                    <p:anim calcmode="lin" valueType="num">
                                      <p:cBhvr>
                                        <p:cTn id="7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7">
                                            <p:txEl>
                                              <p:pRg st="12" end="12"/>
                                            </p:txEl>
                                          </p:spTgt>
                                        </p:tgtEl>
                                        <p:attrNameLst>
                                          <p:attrName>style.visibility</p:attrName>
                                        </p:attrNameLst>
                                      </p:cBhvr>
                                      <p:to>
                                        <p:strVal val="visible"/>
                                      </p:to>
                                    </p:set>
                                    <p:animEffect transition="in" filter="fade">
                                      <p:cBhvr>
                                        <p:cTn id="75" dur="1000"/>
                                        <p:tgtEl>
                                          <p:spTgt spid="7">
                                            <p:txEl>
                                              <p:pRg st="12" end="12"/>
                                            </p:txEl>
                                          </p:spTgt>
                                        </p:tgtEl>
                                      </p:cBhvr>
                                    </p:animEffect>
                                    <p:anim calcmode="lin" valueType="num">
                                      <p:cBhvr>
                                        <p:cTn id="76"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7">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7">
                                            <p:txEl>
                                              <p:pRg st="13" end="13"/>
                                            </p:txEl>
                                          </p:spTgt>
                                        </p:tgtEl>
                                        <p:attrNameLst>
                                          <p:attrName>style.visibility</p:attrName>
                                        </p:attrNameLst>
                                      </p:cBhvr>
                                      <p:to>
                                        <p:strVal val="visible"/>
                                      </p:to>
                                    </p:set>
                                    <p:animEffect transition="in" filter="fade">
                                      <p:cBhvr>
                                        <p:cTn id="82" dur="1000"/>
                                        <p:tgtEl>
                                          <p:spTgt spid="7">
                                            <p:txEl>
                                              <p:pRg st="13" end="13"/>
                                            </p:txEl>
                                          </p:spTgt>
                                        </p:tgtEl>
                                      </p:cBhvr>
                                    </p:animEffect>
                                    <p:anim calcmode="lin" valueType="num">
                                      <p:cBhvr>
                                        <p:cTn id="83" dur="1000" fill="hold"/>
                                        <p:tgtEl>
                                          <p:spTgt spid="7">
                                            <p:txEl>
                                              <p:pRg st="13" end="13"/>
                                            </p:txEl>
                                          </p:spTgt>
                                        </p:tgtEl>
                                        <p:attrNameLst>
                                          <p:attrName>ppt_x</p:attrName>
                                        </p:attrNameLst>
                                      </p:cBhvr>
                                      <p:tavLst>
                                        <p:tav tm="0">
                                          <p:val>
                                            <p:strVal val="#ppt_x"/>
                                          </p:val>
                                        </p:tav>
                                        <p:tav tm="100000">
                                          <p:val>
                                            <p:strVal val="#ppt_x"/>
                                          </p:val>
                                        </p:tav>
                                      </p:tavLst>
                                    </p:anim>
                                    <p:anim calcmode="lin" valueType="num">
                                      <p:cBhvr>
                                        <p:cTn id="84" dur="1000" fill="hold"/>
                                        <p:tgtEl>
                                          <p:spTgt spid="7">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319454" y="2123674"/>
            <a:ext cx="21849393" cy="1255780"/>
          </a:xfrm>
        </p:spPr>
        <p:txBody>
          <a:bodyPr>
            <a:noAutofit/>
          </a:bodyPr>
          <a:lstStyle/>
          <a:p>
            <a:r>
              <a:rPr lang="en-US" altLang="en-US" sz="4800" b="0" dirty="0">
                <a:latin typeface="Helvetica Neue"/>
              </a:rPr>
              <a:t>Solving the representation problem for the 8-puzzle</a:t>
            </a:r>
          </a:p>
        </p:txBody>
      </p:sp>
      <p:sp>
        <p:nvSpPr>
          <p:cNvPr id="7" name="Rectangle 3">
            <a:extLst>
              <a:ext uri="{FF2B5EF4-FFF2-40B4-BE49-F238E27FC236}">
                <a16:creationId xmlns:a16="http://schemas.microsoft.com/office/drawing/2014/main" id="{930ABABA-CCE5-4A5C-69C4-44B88131D0FA}"/>
              </a:ext>
            </a:extLst>
          </p:cNvPr>
          <p:cNvSpPr txBox="1">
            <a:spLocks noChangeArrowheads="1"/>
          </p:cNvSpPr>
          <p:nvPr/>
        </p:nvSpPr>
        <p:spPr>
          <a:xfrm>
            <a:off x="1319454" y="3830595"/>
            <a:ext cx="21745091" cy="847673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000" dirty="0">
                <a:solidFill>
                  <a:srgbClr val="0100C8"/>
                </a:solidFill>
                <a:latin typeface="Helvetica Neue"/>
              </a:rPr>
              <a:t>Define a structure for the problem states</a:t>
            </a:r>
          </a:p>
          <a:p>
            <a:pPr lvl="1">
              <a:lnSpc>
                <a:spcPct val="80000"/>
              </a:lnSpc>
              <a:buFont typeface="Wingdings" panose="05000000000000000000" pitchFamily="2" charset="2"/>
              <a:buChar char="q"/>
            </a:pPr>
            <a:r>
              <a:rPr lang="el-GR" altLang="en-US" sz="3200" dirty="0">
                <a:latin typeface="Helvetica Neue"/>
              </a:rPr>
              <a:t>3</a:t>
            </a:r>
            <a:r>
              <a:rPr lang="el-GR" altLang="en-US" sz="3200" dirty="0">
                <a:latin typeface="Helvetica Neue"/>
                <a:sym typeface="Symbol" panose="05050102010706020507" pitchFamily="18" charset="2"/>
              </a:rPr>
              <a:t></a:t>
            </a:r>
            <a:r>
              <a:rPr lang="el-GR" altLang="en-US" sz="3200" dirty="0">
                <a:latin typeface="Helvetica Neue"/>
              </a:rPr>
              <a:t>3</a:t>
            </a:r>
            <a:r>
              <a:rPr lang="en-US" altLang="en-US" sz="3200" dirty="0">
                <a:latin typeface="Helvetica Neue"/>
              </a:rPr>
              <a:t> array of integers – 0 represents the blank space</a:t>
            </a:r>
            <a:endParaRPr lang="en-US" altLang="en-US" sz="3200" dirty="0">
              <a:solidFill>
                <a:srgbClr val="0100C8"/>
              </a:solidFill>
              <a:latin typeface="Helvetica Neue"/>
            </a:endParaRPr>
          </a:p>
          <a:p>
            <a:pPr>
              <a:lnSpc>
                <a:spcPct val="80000"/>
              </a:lnSpc>
              <a:buFont typeface="Wingdings" panose="05000000000000000000" pitchFamily="2" charset="2"/>
              <a:buChar char="q"/>
            </a:pPr>
            <a:r>
              <a:rPr lang="en-US" altLang="en-US" sz="4000" dirty="0">
                <a:solidFill>
                  <a:srgbClr val="0100C8"/>
                </a:solidFill>
                <a:latin typeface="Helvetica Neue"/>
              </a:rPr>
              <a:t>Define the operators </a:t>
            </a:r>
            <a:r>
              <a:rPr lang="en-US" altLang="en-US" sz="3200" dirty="0">
                <a:solidFill>
                  <a:srgbClr val="0100C8"/>
                </a:solidFill>
                <a:latin typeface="Helvetica Neue"/>
              </a:rPr>
              <a:t>(which are listed and evaluated in some order)</a:t>
            </a:r>
          </a:p>
          <a:p>
            <a:pPr lvl="1">
              <a:lnSpc>
                <a:spcPct val="80000"/>
              </a:lnSpc>
              <a:buFont typeface="Wingdings" panose="05000000000000000000" pitchFamily="2" charset="2"/>
              <a:buChar char="q"/>
            </a:pPr>
            <a:r>
              <a:rPr lang="en-US" altLang="en-US" sz="3200" dirty="0">
                <a:latin typeface="Helvetica Neue"/>
              </a:rPr>
              <a:t>U: If there is a tile &lt;T&gt; above the blank space, slide tile &lt;T&gt; down into the blank space</a:t>
            </a:r>
          </a:p>
          <a:p>
            <a:pPr lvl="1">
              <a:lnSpc>
                <a:spcPct val="80000"/>
              </a:lnSpc>
              <a:buFont typeface="Wingdings" panose="05000000000000000000" pitchFamily="2" charset="2"/>
              <a:buChar char="q"/>
            </a:pPr>
            <a:r>
              <a:rPr lang="en-US" altLang="en-US" sz="3200" dirty="0">
                <a:latin typeface="Helvetica Neue"/>
              </a:rPr>
              <a:t>D: If there is a tile &lt;T&gt; below the blank space, slide tile &lt;T&gt; up into the blank space</a:t>
            </a:r>
          </a:p>
          <a:p>
            <a:pPr lvl="1">
              <a:lnSpc>
                <a:spcPct val="80000"/>
              </a:lnSpc>
              <a:buFont typeface="Wingdings" panose="05000000000000000000" pitchFamily="2" charset="2"/>
              <a:buChar char="q"/>
            </a:pPr>
            <a:r>
              <a:rPr lang="en-US" altLang="en-US" sz="3200" dirty="0">
                <a:latin typeface="Helvetica Neue"/>
              </a:rPr>
              <a:t>L: If there is a tile &lt;T&gt; on the left of the blank space, slide tile &lt;T&gt; right into the blank space</a:t>
            </a:r>
          </a:p>
          <a:p>
            <a:pPr lvl="1">
              <a:lnSpc>
                <a:spcPct val="80000"/>
              </a:lnSpc>
              <a:buFont typeface="Wingdings" panose="05000000000000000000" pitchFamily="2" charset="2"/>
              <a:buChar char="q"/>
            </a:pPr>
            <a:r>
              <a:rPr lang="en-US" altLang="en-US" sz="3200" dirty="0">
                <a:latin typeface="Helvetica Neue"/>
              </a:rPr>
              <a:t>R: If there is a tile &lt;T&gt; on the right of the blank space, slide tile &lt;T&gt; left into the blank space</a:t>
            </a:r>
          </a:p>
          <a:p>
            <a:pPr marL="914400" lvl="1" indent="0">
              <a:lnSpc>
                <a:spcPct val="80000"/>
              </a:lnSpc>
              <a:buNone/>
            </a:pPr>
            <a:endParaRPr lang="en-US" altLang="en-US" sz="3200" dirty="0">
              <a:latin typeface="Helvetica Neue"/>
            </a:endParaRPr>
          </a:p>
          <a:p>
            <a:pPr lvl="1">
              <a:lnSpc>
                <a:spcPct val="80000"/>
              </a:lnSpc>
              <a:buFont typeface="Wingdings" panose="05000000000000000000" pitchFamily="2" charset="2"/>
              <a:buChar char="q"/>
            </a:pPr>
            <a:r>
              <a:rPr lang="en-US" sz="3200" dirty="0">
                <a:solidFill>
                  <a:schemeClr val="accent1">
                    <a:lumMod val="75000"/>
                  </a:schemeClr>
                </a:solidFill>
                <a:latin typeface="Helvetica Neue"/>
              </a:rPr>
              <a:t>Only 4 general rules focusing on the position of the blank space:</a:t>
            </a:r>
          </a:p>
          <a:p>
            <a:pPr lvl="2">
              <a:lnSpc>
                <a:spcPct val="80000"/>
              </a:lnSpc>
              <a:buFont typeface="Wingdings" panose="05000000000000000000" pitchFamily="2" charset="2"/>
              <a:buChar char="q"/>
            </a:pPr>
            <a:r>
              <a:rPr lang="en-US" sz="2400" dirty="0">
                <a:solidFill>
                  <a:schemeClr val="accent1">
                    <a:lumMod val="75000"/>
                  </a:schemeClr>
                </a:solidFill>
                <a:latin typeface="Helvetica Neue"/>
              </a:rPr>
              <a:t> </a:t>
            </a:r>
            <a:r>
              <a:rPr lang="en-US" sz="3200" dirty="0">
                <a:solidFill>
                  <a:schemeClr val="accent1">
                    <a:lumMod val="75000"/>
                  </a:schemeClr>
                </a:solidFill>
                <a:latin typeface="Helvetica Neue"/>
              </a:rPr>
              <a:t>&lt;T&gt; is a variable denoting any tile, that is appropriately instantiated when operators are applied</a:t>
            </a:r>
            <a:endParaRPr lang="en-CY" sz="3200" dirty="0">
              <a:solidFill>
                <a:schemeClr val="accent1">
                  <a:lumMod val="75000"/>
                </a:schemeClr>
              </a:solidFill>
              <a:latin typeface="Helvetica Neue"/>
            </a:endParaRPr>
          </a:p>
          <a:p>
            <a:pPr marL="914400" lvl="1" indent="0">
              <a:lnSpc>
                <a:spcPct val="80000"/>
              </a:lnSpc>
              <a:buNone/>
            </a:pPr>
            <a:endParaRPr lang="en-US" altLang="en-US" sz="2000" dirty="0">
              <a:latin typeface="Helvetica Neue"/>
            </a:endParaRPr>
          </a:p>
          <a:p>
            <a:pPr>
              <a:lnSpc>
                <a:spcPct val="80000"/>
              </a:lnSpc>
              <a:buFont typeface="Wingdings" panose="05000000000000000000" pitchFamily="2" charset="2"/>
              <a:buChar char="q"/>
            </a:pPr>
            <a:r>
              <a:rPr lang="en-US" altLang="en-US" sz="4000" dirty="0">
                <a:solidFill>
                  <a:srgbClr val="0100C8"/>
                </a:solidFill>
                <a:latin typeface="Helvetica Neue"/>
              </a:rPr>
              <a:t>The problem state structure and the operators define the state space</a:t>
            </a:r>
          </a:p>
          <a:p>
            <a:pPr>
              <a:lnSpc>
                <a:spcPct val="80000"/>
              </a:lnSpc>
              <a:buFont typeface="Wingdings" panose="05000000000000000000" pitchFamily="2" charset="2"/>
              <a:buChar char="q"/>
            </a:pPr>
            <a:r>
              <a:rPr lang="en-US" altLang="en-US" sz="4000" dirty="0">
                <a:solidFill>
                  <a:srgbClr val="0100C8"/>
                </a:solidFill>
                <a:latin typeface="Helvetica Neue"/>
              </a:rPr>
              <a:t>Choose the search method</a:t>
            </a:r>
          </a:p>
          <a:p>
            <a:pPr lvl="1">
              <a:lnSpc>
                <a:spcPct val="80000"/>
              </a:lnSpc>
              <a:buFont typeface="Wingdings" panose="05000000000000000000" pitchFamily="2" charset="2"/>
              <a:buChar char="q"/>
            </a:pPr>
            <a:r>
              <a:rPr lang="en-US" altLang="en-US" sz="3200" dirty="0">
                <a:latin typeface="Helvetica Neue"/>
              </a:rPr>
              <a:t>Depth-first or breadth-first</a:t>
            </a:r>
          </a:p>
          <a:p>
            <a:pPr lvl="1">
              <a:lnSpc>
                <a:spcPct val="80000"/>
              </a:lnSpc>
              <a:buFont typeface="Wingdings" panose="05000000000000000000" pitchFamily="2" charset="2"/>
              <a:buChar char="q"/>
            </a:pPr>
            <a:r>
              <a:rPr lang="en-US" altLang="en-US" sz="3200" dirty="0">
                <a:latin typeface="Helvetica Neue"/>
              </a:rPr>
              <a:t>In either method the operators are ordered as U, D, L, R </a:t>
            </a:r>
          </a:p>
        </p:txBody>
      </p:sp>
    </p:spTree>
    <p:extLst>
      <p:ext uri="{BB962C8B-B14F-4D97-AF65-F5344CB8AC3E}">
        <p14:creationId xmlns:p14="http://schemas.microsoft.com/office/powerpoint/2010/main" val="95070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3" end="3"/>
                                            </p:txEl>
                                          </p:spTgt>
                                        </p:tgtEl>
                                        <p:attrNameLst>
                                          <p:attrName>style.visibility</p:attrName>
                                        </p:attrNameLst>
                                      </p:cBhvr>
                                      <p:to>
                                        <p:strVal val="visible"/>
                                      </p:to>
                                    </p:set>
                                    <p:animEffect transition="in" filter="fade">
                                      <p:cBhvr>
                                        <p:cTn id="14" dur="1000"/>
                                        <p:tgtEl>
                                          <p:spTgt spid="7">
                                            <p:txEl>
                                              <p:pRg st="3" end="3"/>
                                            </p:txEl>
                                          </p:spTgt>
                                        </p:tgtEl>
                                      </p:cBhvr>
                                    </p:animEffect>
                                    <p:anim calcmode="lin" valueType="num">
                                      <p:cBhvr>
                                        <p:cTn id="1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0"/>
                                        <p:tgtEl>
                                          <p:spTgt spid="7">
                                            <p:txEl>
                                              <p:pRg st="4" end="4"/>
                                            </p:txEl>
                                          </p:spTgt>
                                        </p:tgtEl>
                                      </p:cBhvr>
                                    </p:animEffect>
                                    <p:anim calcmode="lin" valueType="num">
                                      <p:cBhvr>
                                        <p:cTn id="2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fade">
                                      <p:cBhvr>
                                        <p:cTn id="26" dur="1000"/>
                                        <p:tgtEl>
                                          <p:spTgt spid="7">
                                            <p:txEl>
                                              <p:pRg st="5" end="5"/>
                                            </p:txEl>
                                          </p:spTgt>
                                        </p:tgtEl>
                                      </p:cBhvr>
                                    </p:animEffect>
                                    <p:anim calcmode="lin" valueType="num">
                                      <p:cBhvr>
                                        <p:cTn id="27"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1000"/>
                                        <p:tgtEl>
                                          <p:spTgt spid="7">
                                            <p:txEl>
                                              <p:pRg st="6" end="6"/>
                                            </p:txEl>
                                          </p:spTgt>
                                        </p:tgtEl>
                                      </p:cBhvr>
                                    </p:animEffect>
                                    <p:anim calcmode="lin" valueType="num">
                                      <p:cBhvr>
                                        <p:cTn id="32"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7">
                                            <p:txEl>
                                              <p:pRg st="8" end="8"/>
                                            </p:txEl>
                                          </p:spTgt>
                                        </p:tgtEl>
                                        <p:attrNameLst>
                                          <p:attrName>style.visibility</p:attrName>
                                        </p:attrNameLst>
                                      </p:cBhvr>
                                      <p:to>
                                        <p:strVal val="visible"/>
                                      </p:to>
                                    </p:set>
                                    <p:animEffect transition="in" filter="fade">
                                      <p:cBhvr>
                                        <p:cTn id="36" dur="1000"/>
                                        <p:tgtEl>
                                          <p:spTgt spid="7">
                                            <p:txEl>
                                              <p:pRg st="8" end="8"/>
                                            </p:txEl>
                                          </p:spTgt>
                                        </p:tgtEl>
                                      </p:cBhvr>
                                    </p:animEffect>
                                    <p:anim calcmode="lin" valueType="num">
                                      <p:cBhvr>
                                        <p:cTn id="37"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7">
                                            <p:txEl>
                                              <p:pRg st="9" end="9"/>
                                            </p:txEl>
                                          </p:spTgt>
                                        </p:tgtEl>
                                        <p:attrNameLst>
                                          <p:attrName>style.visibility</p:attrName>
                                        </p:attrNameLst>
                                      </p:cBhvr>
                                      <p:to>
                                        <p:strVal val="visible"/>
                                      </p:to>
                                    </p:set>
                                    <p:animEffect transition="in" filter="fade">
                                      <p:cBhvr>
                                        <p:cTn id="41" dur="1000"/>
                                        <p:tgtEl>
                                          <p:spTgt spid="7">
                                            <p:txEl>
                                              <p:pRg st="9" end="9"/>
                                            </p:txEl>
                                          </p:spTgt>
                                        </p:tgtEl>
                                      </p:cBhvr>
                                    </p:animEffect>
                                    <p:anim calcmode="lin" valueType="num">
                                      <p:cBhvr>
                                        <p:cTn id="42"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7">
                                            <p:txEl>
                                              <p:pRg st="11" end="11"/>
                                            </p:txEl>
                                          </p:spTgt>
                                        </p:tgtEl>
                                        <p:attrNameLst>
                                          <p:attrName>style.visibility</p:attrName>
                                        </p:attrNameLst>
                                      </p:cBhvr>
                                      <p:to>
                                        <p:strVal val="visible"/>
                                      </p:to>
                                    </p:set>
                                    <p:animEffect transition="in" filter="fade">
                                      <p:cBhvr>
                                        <p:cTn id="48" dur="1000"/>
                                        <p:tgtEl>
                                          <p:spTgt spid="7">
                                            <p:txEl>
                                              <p:pRg st="11" end="11"/>
                                            </p:txEl>
                                          </p:spTgt>
                                        </p:tgtEl>
                                      </p:cBhvr>
                                    </p:animEffect>
                                    <p:anim calcmode="lin" valueType="num">
                                      <p:cBhvr>
                                        <p:cTn id="49"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7">
                                            <p:txEl>
                                              <p:pRg st="12" end="12"/>
                                            </p:txEl>
                                          </p:spTgt>
                                        </p:tgtEl>
                                        <p:attrNameLst>
                                          <p:attrName>style.visibility</p:attrName>
                                        </p:attrNameLst>
                                      </p:cBhvr>
                                      <p:to>
                                        <p:strVal val="visible"/>
                                      </p:to>
                                    </p:set>
                                    <p:animEffect transition="in" filter="fade">
                                      <p:cBhvr>
                                        <p:cTn id="55" dur="1000"/>
                                        <p:tgtEl>
                                          <p:spTgt spid="7">
                                            <p:txEl>
                                              <p:pRg st="12" end="12"/>
                                            </p:txEl>
                                          </p:spTgt>
                                        </p:tgtEl>
                                      </p:cBhvr>
                                    </p:animEffect>
                                    <p:anim calcmode="lin" valueType="num">
                                      <p:cBhvr>
                                        <p:cTn id="56"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57" dur="1000" fill="hold"/>
                                        <p:tgtEl>
                                          <p:spTgt spid="7">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7">
                                            <p:txEl>
                                              <p:pRg st="13" end="13"/>
                                            </p:txEl>
                                          </p:spTgt>
                                        </p:tgtEl>
                                        <p:attrNameLst>
                                          <p:attrName>style.visibility</p:attrName>
                                        </p:attrNameLst>
                                      </p:cBhvr>
                                      <p:to>
                                        <p:strVal val="visible"/>
                                      </p:to>
                                    </p:set>
                                    <p:animEffect transition="in" filter="fade">
                                      <p:cBhvr>
                                        <p:cTn id="62" dur="1000"/>
                                        <p:tgtEl>
                                          <p:spTgt spid="7">
                                            <p:txEl>
                                              <p:pRg st="13" end="13"/>
                                            </p:txEl>
                                          </p:spTgt>
                                        </p:tgtEl>
                                      </p:cBhvr>
                                    </p:animEffect>
                                    <p:anim calcmode="lin" valueType="num">
                                      <p:cBhvr>
                                        <p:cTn id="63" dur="1000" fill="hold"/>
                                        <p:tgtEl>
                                          <p:spTgt spid="7">
                                            <p:txEl>
                                              <p:pRg st="13" end="13"/>
                                            </p:txEl>
                                          </p:spTgt>
                                        </p:tgtEl>
                                        <p:attrNameLst>
                                          <p:attrName>ppt_x</p:attrName>
                                        </p:attrNameLst>
                                      </p:cBhvr>
                                      <p:tavLst>
                                        <p:tav tm="0">
                                          <p:val>
                                            <p:strVal val="#ppt_x"/>
                                          </p:val>
                                        </p:tav>
                                        <p:tav tm="100000">
                                          <p:val>
                                            <p:strVal val="#ppt_x"/>
                                          </p:val>
                                        </p:tav>
                                      </p:tavLst>
                                    </p:anim>
                                    <p:anim calcmode="lin" valueType="num">
                                      <p:cBhvr>
                                        <p:cTn id="64" dur="1000" fill="hold"/>
                                        <p:tgtEl>
                                          <p:spTgt spid="7">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7">
                                            <p:txEl>
                                              <p:pRg st="14" end="14"/>
                                            </p:txEl>
                                          </p:spTgt>
                                        </p:tgtEl>
                                        <p:attrNameLst>
                                          <p:attrName>style.visibility</p:attrName>
                                        </p:attrNameLst>
                                      </p:cBhvr>
                                      <p:to>
                                        <p:strVal val="visible"/>
                                      </p:to>
                                    </p:set>
                                    <p:animEffect transition="in" filter="fade">
                                      <p:cBhvr>
                                        <p:cTn id="69" dur="1000"/>
                                        <p:tgtEl>
                                          <p:spTgt spid="7">
                                            <p:txEl>
                                              <p:pRg st="14" end="14"/>
                                            </p:txEl>
                                          </p:spTgt>
                                        </p:tgtEl>
                                      </p:cBhvr>
                                    </p:animEffect>
                                    <p:anim calcmode="lin" valueType="num">
                                      <p:cBhvr>
                                        <p:cTn id="70" dur="1000" fill="hold"/>
                                        <p:tgtEl>
                                          <p:spTgt spid="7">
                                            <p:txEl>
                                              <p:pRg st="14" end="14"/>
                                            </p:txEl>
                                          </p:spTgt>
                                        </p:tgtEl>
                                        <p:attrNameLst>
                                          <p:attrName>ppt_x</p:attrName>
                                        </p:attrNameLst>
                                      </p:cBhvr>
                                      <p:tavLst>
                                        <p:tav tm="0">
                                          <p:val>
                                            <p:strVal val="#ppt_x"/>
                                          </p:val>
                                        </p:tav>
                                        <p:tav tm="100000">
                                          <p:val>
                                            <p:strVal val="#ppt_x"/>
                                          </p:val>
                                        </p:tav>
                                      </p:tavLst>
                                    </p:anim>
                                    <p:anim calcmode="lin" valueType="num">
                                      <p:cBhvr>
                                        <p:cTn id="71" dur="1000" fill="hold"/>
                                        <p:tgtEl>
                                          <p:spTgt spid="7">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1">
            <a:extLst>
              <a:ext uri="{FF2B5EF4-FFF2-40B4-BE49-F238E27FC236}">
                <a16:creationId xmlns:a16="http://schemas.microsoft.com/office/drawing/2014/main" id="{4014BF47-FCA5-E799-4DE7-44C9B94F67AC}"/>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l"/>
            <a:endParaRPr lang="el-GR" altLang="en-US" dirty="0"/>
          </a:p>
        </p:txBody>
      </p:sp>
      <p:sp>
        <p:nvSpPr>
          <p:cNvPr id="30724" name="Rectangle 4">
            <a:extLst>
              <a:ext uri="{FF2B5EF4-FFF2-40B4-BE49-F238E27FC236}">
                <a16:creationId xmlns:a16="http://schemas.microsoft.com/office/drawing/2014/main" id="{8A4C99C1-7F28-A47A-474C-1720F2A10E13}"/>
              </a:ext>
            </a:extLst>
          </p:cNvPr>
          <p:cNvSpPr>
            <a:spLocks noChangeArrowheads="1"/>
          </p:cNvSpPr>
          <p:nvPr/>
        </p:nvSpPr>
        <p:spPr bwMode="auto">
          <a:xfrm>
            <a:off x="14478000" y="304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1</a:t>
            </a:r>
            <a:endParaRPr lang="en-US" altLang="en-US" sz="2800" b="1"/>
          </a:p>
        </p:txBody>
      </p:sp>
      <p:sp>
        <p:nvSpPr>
          <p:cNvPr id="30725" name="Rectangle 5">
            <a:extLst>
              <a:ext uri="{FF2B5EF4-FFF2-40B4-BE49-F238E27FC236}">
                <a16:creationId xmlns:a16="http://schemas.microsoft.com/office/drawing/2014/main" id="{D48FF2FF-8112-F0F6-0C02-856DA184AEF8}"/>
              </a:ext>
            </a:extLst>
          </p:cNvPr>
          <p:cNvSpPr>
            <a:spLocks noChangeArrowheads="1"/>
          </p:cNvSpPr>
          <p:nvPr/>
        </p:nvSpPr>
        <p:spPr bwMode="auto">
          <a:xfrm>
            <a:off x="15087600" y="304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7</a:t>
            </a:r>
            <a:endParaRPr lang="en-US" altLang="en-US" sz="2800" b="1"/>
          </a:p>
        </p:txBody>
      </p:sp>
      <p:sp>
        <p:nvSpPr>
          <p:cNvPr id="30726" name="Rectangle 6">
            <a:extLst>
              <a:ext uri="{FF2B5EF4-FFF2-40B4-BE49-F238E27FC236}">
                <a16:creationId xmlns:a16="http://schemas.microsoft.com/office/drawing/2014/main" id="{63DC6D24-0013-E03D-8F3F-6797939AD117}"/>
              </a:ext>
            </a:extLst>
          </p:cNvPr>
          <p:cNvSpPr>
            <a:spLocks noChangeArrowheads="1"/>
          </p:cNvSpPr>
          <p:nvPr/>
        </p:nvSpPr>
        <p:spPr bwMode="auto">
          <a:xfrm>
            <a:off x="15697200" y="304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0727" name="Rectangle 7">
            <a:extLst>
              <a:ext uri="{FF2B5EF4-FFF2-40B4-BE49-F238E27FC236}">
                <a16:creationId xmlns:a16="http://schemas.microsoft.com/office/drawing/2014/main" id="{3A226F96-30B6-834D-508E-034056B28AA8}"/>
              </a:ext>
            </a:extLst>
          </p:cNvPr>
          <p:cNvSpPr>
            <a:spLocks noChangeArrowheads="1"/>
          </p:cNvSpPr>
          <p:nvPr/>
        </p:nvSpPr>
        <p:spPr bwMode="auto">
          <a:xfrm>
            <a:off x="14478000" y="9144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a:p>
        </p:txBody>
      </p:sp>
      <p:sp>
        <p:nvSpPr>
          <p:cNvPr id="30728" name="Rectangle 8">
            <a:extLst>
              <a:ext uri="{FF2B5EF4-FFF2-40B4-BE49-F238E27FC236}">
                <a16:creationId xmlns:a16="http://schemas.microsoft.com/office/drawing/2014/main" id="{7FDD8A44-E332-8030-0E9A-E6FAD0D39946}"/>
              </a:ext>
            </a:extLst>
          </p:cNvPr>
          <p:cNvSpPr>
            <a:spLocks noChangeArrowheads="1"/>
          </p:cNvSpPr>
          <p:nvPr/>
        </p:nvSpPr>
        <p:spPr bwMode="auto">
          <a:xfrm>
            <a:off x="15087600" y="914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6</a:t>
            </a:r>
            <a:endParaRPr lang="en-US" altLang="en-US" sz="2800" b="1"/>
          </a:p>
        </p:txBody>
      </p:sp>
      <p:sp>
        <p:nvSpPr>
          <p:cNvPr id="30729" name="Rectangle 9">
            <a:extLst>
              <a:ext uri="{FF2B5EF4-FFF2-40B4-BE49-F238E27FC236}">
                <a16:creationId xmlns:a16="http://schemas.microsoft.com/office/drawing/2014/main" id="{01030A29-FAFC-BF89-90F2-0EE61AAB08A4}"/>
              </a:ext>
            </a:extLst>
          </p:cNvPr>
          <p:cNvSpPr>
            <a:spLocks noChangeArrowheads="1"/>
          </p:cNvSpPr>
          <p:nvPr/>
        </p:nvSpPr>
        <p:spPr bwMode="auto">
          <a:xfrm>
            <a:off x="15697200" y="914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0730" name="Rectangle 10">
            <a:extLst>
              <a:ext uri="{FF2B5EF4-FFF2-40B4-BE49-F238E27FC236}">
                <a16:creationId xmlns:a16="http://schemas.microsoft.com/office/drawing/2014/main" id="{20A6780A-A521-E0D2-20AC-71370D1C9259}"/>
              </a:ext>
            </a:extLst>
          </p:cNvPr>
          <p:cNvSpPr>
            <a:spLocks noChangeArrowheads="1"/>
          </p:cNvSpPr>
          <p:nvPr/>
        </p:nvSpPr>
        <p:spPr bwMode="auto">
          <a:xfrm>
            <a:off x="14478000" y="1524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0731" name="Rectangle 11">
            <a:extLst>
              <a:ext uri="{FF2B5EF4-FFF2-40B4-BE49-F238E27FC236}">
                <a16:creationId xmlns:a16="http://schemas.microsoft.com/office/drawing/2014/main" id="{1C6643AF-961C-442F-92D8-2B9B0B41AD96}"/>
              </a:ext>
            </a:extLst>
          </p:cNvPr>
          <p:cNvSpPr>
            <a:spLocks noChangeArrowheads="1"/>
          </p:cNvSpPr>
          <p:nvPr/>
        </p:nvSpPr>
        <p:spPr bwMode="auto">
          <a:xfrm>
            <a:off x="15087600" y="1524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0732" name="Rectangle 12">
            <a:extLst>
              <a:ext uri="{FF2B5EF4-FFF2-40B4-BE49-F238E27FC236}">
                <a16:creationId xmlns:a16="http://schemas.microsoft.com/office/drawing/2014/main" id="{E8101A86-C59D-B83C-0307-A04C8FB13A61}"/>
              </a:ext>
            </a:extLst>
          </p:cNvPr>
          <p:cNvSpPr>
            <a:spLocks noChangeArrowheads="1"/>
          </p:cNvSpPr>
          <p:nvPr/>
        </p:nvSpPr>
        <p:spPr bwMode="auto">
          <a:xfrm>
            <a:off x="15697200" y="1524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0733" name="Rectangle 13">
            <a:extLst>
              <a:ext uri="{FF2B5EF4-FFF2-40B4-BE49-F238E27FC236}">
                <a16:creationId xmlns:a16="http://schemas.microsoft.com/office/drawing/2014/main" id="{C23D2E35-0175-2EEF-A13A-AA5C44941569}"/>
              </a:ext>
            </a:extLst>
          </p:cNvPr>
          <p:cNvSpPr>
            <a:spLocks noChangeArrowheads="1"/>
          </p:cNvSpPr>
          <p:nvPr/>
        </p:nvSpPr>
        <p:spPr bwMode="auto">
          <a:xfrm>
            <a:off x="11277600" y="28956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0734" name="Rectangle 14">
            <a:extLst>
              <a:ext uri="{FF2B5EF4-FFF2-40B4-BE49-F238E27FC236}">
                <a16:creationId xmlns:a16="http://schemas.microsoft.com/office/drawing/2014/main" id="{A96EF32A-0E49-B464-0EDA-BA7652ED78E0}"/>
              </a:ext>
            </a:extLst>
          </p:cNvPr>
          <p:cNvSpPr>
            <a:spLocks noChangeArrowheads="1"/>
          </p:cNvSpPr>
          <p:nvPr/>
        </p:nvSpPr>
        <p:spPr bwMode="auto">
          <a:xfrm>
            <a:off x="11887200" y="2895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7</a:t>
            </a:r>
            <a:endParaRPr lang="en-US" altLang="en-US" sz="2800" b="1"/>
          </a:p>
        </p:txBody>
      </p:sp>
      <p:sp>
        <p:nvSpPr>
          <p:cNvPr id="30735" name="Rectangle 15">
            <a:extLst>
              <a:ext uri="{FF2B5EF4-FFF2-40B4-BE49-F238E27FC236}">
                <a16:creationId xmlns:a16="http://schemas.microsoft.com/office/drawing/2014/main" id="{85B1C3D0-87C4-BC50-3AF6-DAD817D36521}"/>
              </a:ext>
            </a:extLst>
          </p:cNvPr>
          <p:cNvSpPr>
            <a:spLocks noChangeArrowheads="1"/>
          </p:cNvSpPr>
          <p:nvPr/>
        </p:nvSpPr>
        <p:spPr bwMode="auto">
          <a:xfrm>
            <a:off x="12496800" y="2895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0736" name="Rectangle 16">
            <a:extLst>
              <a:ext uri="{FF2B5EF4-FFF2-40B4-BE49-F238E27FC236}">
                <a16:creationId xmlns:a16="http://schemas.microsoft.com/office/drawing/2014/main" id="{5419AF12-691D-1ECF-E8FC-5A767AD69252}"/>
              </a:ext>
            </a:extLst>
          </p:cNvPr>
          <p:cNvSpPr>
            <a:spLocks noChangeArrowheads="1"/>
          </p:cNvSpPr>
          <p:nvPr/>
        </p:nvSpPr>
        <p:spPr bwMode="auto">
          <a:xfrm>
            <a:off x="11277600" y="3505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1</a:t>
            </a:r>
            <a:endParaRPr lang="en-US" altLang="en-US" sz="2800" b="1"/>
          </a:p>
        </p:txBody>
      </p:sp>
      <p:sp>
        <p:nvSpPr>
          <p:cNvPr id="30737" name="Rectangle 17">
            <a:extLst>
              <a:ext uri="{FF2B5EF4-FFF2-40B4-BE49-F238E27FC236}">
                <a16:creationId xmlns:a16="http://schemas.microsoft.com/office/drawing/2014/main" id="{3D1B80C2-FCA5-4404-163E-1C2A721A3497}"/>
              </a:ext>
            </a:extLst>
          </p:cNvPr>
          <p:cNvSpPr>
            <a:spLocks noChangeArrowheads="1"/>
          </p:cNvSpPr>
          <p:nvPr/>
        </p:nvSpPr>
        <p:spPr bwMode="auto">
          <a:xfrm>
            <a:off x="11887200" y="3505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6</a:t>
            </a:r>
            <a:endParaRPr lang="en-US" altLang="en-US" sz="2800" b="1"/>
          </a:p>
        </p:txBody>
      </p:sp>
      <p:sp>
        <p:nvSpPr>
          <p:cNvPr id="30738" name="Rectangle 18">
            <a:extLst>
              <a:ext uri="{FF2B5EF4-FFF2-40B4-BE49-F238E27FC236}">
                <a16:creationId xmlns:a16="http://schemas.microsoft.com/office/drawing/2014/main" id="{50565E2C-ED9C-CA75-E029-FF88B0F06D6E}"/>
              </a:ext>
            </a:extLst>
          </p:cNvPr>
          <p:cNvSpPr>
            <a:spLocks noChangeArrowheads="1"/>
          </p:cNvSpPr>
          <p:nvPr/>
        </p:nvSpPr>
        <p:spPr bwMode="auto">
          <a:xfrm>
            <a:off x="12496800" y="3505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0739" name="Rectangle 19">
            <a:extLst>
              <a:ext uri="{FF2B5EF4-FFF2-40B4-BE49-F238E27FC236}">
                <a16:creationId xmlns:a16="http://schemas.microsoft.com/office/drawing/2014/main" id="{F6FE89CE-F181-3B7B-7A8A-7BB95D3A0F28}"/>
              </a:ext>
            </a:extLst>
          </p:cNvPr>
          <p:cNvSpPr>
            <a:spLocks noChangeArrowheads="1"/>
          </p:cNvSpPr>
          <p:nvPr/>
        </p:nvSpPr>
        <p:spPr bwMode="auto">
          <a:xfrm>
            <a:off x="11277600" y="4114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0740" name="Rectangle 20">
            <a:extLst>
              <a:ext uri="{FF2B5EF4-FFF2-40B4-BE49-F238E27FC236}">
                <a16:creationId xmlns:a16="http://schemas.microsoft.com/office/drawing/2014/main" id="{C1CCEC4E-8D13-4632-919A-01A70106A060}"/>
              </a:ext>
            </a:extLst>
          </p:cNvPr>
          <p:cNvSpPr>
            <a:spLocks noChangeArrowheads="1"/>
          </p:cNvSpPr>
          <p:nvPr/>
        </p:nvSpPr>
        <p:spPr bwMode="auto">
          <a:xfrm>
            <a:off x="11887200" y="4114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0741" name="Rectangle 21">
            <a:extLst>
              <a:ext uri="{FF2B5EF4-FFF2-40B4-BE49-F238E27FC236}">
                <a16:creationId xmlns:a16="http://schemas.microsoft.com/office/drawing/2014/main" id="{DEE4980E-6911-43D7-BE9A-A9744E5691B0}"/>
              </a:ext>
            </a:extLst>
          </p:cNvPr>
          <p:cNvSpPr>
            <a:spLocks noChangeArrowheads="1"/>
          </p:cNvSpPr>
          <p:nvPr/>
        </p:nvSpPr>
        <p:spPr bwMode="auto">
          <a:xfrm>
            <a:off x="12496800" y="4114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0742" name="Rectangle 22">
            <a:extLst>
              <a:ext uri="{FF2B5EF4-FFF2-40B4-BE49-F238E27FC236}">
                <a16:creationId xmlns:a16="http://schemas.microsoft.com/office/drawing/2014/main" id="{DFA5338E-6780-0A81-08E2-A1B723600E81}"/>
              </a:ext>
            </a:extLst>
          </p:cNvPr>
          <p:cNvSpPr>
            <a:spLocks noChangeArrowheads="1"/>
          </p:cNvSpPr>
          <p:nvPr/>
        </p:nvSpPr>
        <p:spPr bwMode="auto">
          <a:xfrm>
            <a:off x="14478000" y="2895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1</a:t>
            </a:r>
            <a:endParaRPr lang="en-US" altLang="en-US" sz="2800" b="1"/>
          </a:p>
        </p:txBody>
      </p:sp>
      <p:sp>
        <p:nvSpPr>
          <p:cNvPr id="30743" name="Rectangle 23">
            <a:extLst>
              <a:ext uri="{FF2B5EF4-FFF2-40B4-BE49-F238E27FC236}">
                <a16:creationId xmlns:a16="http://schemas.microsoft.com/office/drawing/2014/main" id="{3901CC1D-AD40-534A-F0BE-ACEE08AB9ADD}"/>
              </a:ext>
            </a:extLst>
          </p:cNvPr>
          <p:cNvSpPr>
            <a:spLocks noChangeArrowheads="1"/>
          </p:cNvSpPr>
          <p:nvPr/>
        </p:nvSpPr>
        <p:spPr bwMode="auto">
          <a:xfrm>
            <a:off x="15087600" y="2895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7</a:t>
            </a:r>
            <a:endParaRPr lang="en-US" altLang="en-US" sz="2800" b="1"/>
          </a:p>
        </p:txBody>
      </p:sp>
      <p:sp>
        <p:nvSpPr>
          <p:cNvPr id="30744" name="Rectangle 24">
            <a:extLst>
              <a:ext uri="{FF2B5EF4-FFF2-40B4-BE49-F238E27FC236}">
                <a16:creationId xmlns:a16="http://schemas.microsoft.com/office/drawing/2014/main" id="{D30DE349-C431-0AA0-070C-7D58EB418DFE}"/>
              </a:ext>
            </a:extLst>
          </p:cNvPr>
          <p:cNvSpPr>
            <a:spLocks noChangeArrowheads="1"/>
          </p:cNvSpPr>
          <p:nvPr/>
        </p:nvSpPr>
        <p:spPr bwMode="auto">
          <a:xfrm>
            <a:off x="15697200" y="2895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0745" name="Rectangle 25">
            <a:extLst>
              <a:ext uri="{FF2B5EF4-FFF2-40B4-BE49-F238E27FC236}">
                <a16:creationId xmlns:a16="http://schemas.microsoft.com/office/drawing/2014/main" id="{92A71DD7-9CE4-474D-B0DC-8C2594507E25}"/>
              </a:ext>
            </a:extLst>
          </p:cNvPr>
          <p:cNvSpPr>
            <a:spLocks noChangeArrowheads="1"/>
          </p:cNvSpPr>
          <p:nvPr/>
        </p:nvSpPr>
        <p:spPr bwMode="auto">
          <a:xfrm>
            <a:off x="14478000" y="3505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0746" name="Rectangle 26">
            <a:extLst>
              <a:ext uri="{FF2B5EF4-FFF2-40B4-BE49-F238E27FC236}">
                <a16:creationId xmlns:a16="http://schemas.microsoft.com/office/drawing/2014/main" id="{BF2A6CD7-0C10-90C8-A2A9-814C6D7842BC}"/>
              </a:ext>
            </a:extLst>
          </p:cNvPr>
          <p:cNvSpPr>
            <a:spLocks noChangeArrowheads="1"/>
          </p:cNvSpPr>
          <p:nvPr/>
        </p:nvSpPr>
        <p:spPr bwMode="auto">
          <a:xfrm>
            <a:off x="15087600" y="3505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6</a:t>
            </a:r>
            <a:endParaRPr lang="en-US" altLang="en-US" sz="2800" b="1"/>
          </a:p>
        </p:txBody>
      </p:sp>
      <p:sp>
        <p:nvSpPr>
          <p:cNvPr id="30747" name="Rectangle 27">
            <a:extLst>
              <a:ext uri="{FF2B5EF4-FFF2-40B4-BE49-F238E27FC236}">
                <a16:creationId xmlns:a16="http://schemas.microsoft.com/office/drawing/2014/main" id="{55CA65CE-C88E-5B5A-0ACD-3A894B263116}"/>
              </a:ext>
            </a:extLst>
          </p:cNvPr>
          <p:cNvSpPr>
            <a:spLocks noChangeArrowheads="1"/>
          </p:cNvSpPr>
          <p:nvPr/>
        </p:nvSpPr>
        <p:spPr bwMode="auto">
          <a:xfrm>
            <a:off x="15697200" y="3505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0748" name="Rectangle 28">
            <a:extLst>
              <a:ext uri="{FF2B5EF4-FFF2-40B4-BE49-F238E27FC236}">
                <a16:creationId xmlns:a16="http://schemas.microsoft.com/office/drawing/2014/main" id="{18EA3563-6BC6-5608-6C09-A86C36E8BFD9}"/>
              </a:ext>
            </a:extLst>
          </p:cNvPr>
          <p:cNvSpPr>
            <a:spLocks noChangeArrowheads="1"/>
          </p:cNvSpPr>
          <p:nvPr/>
        </p:nvSpPr>
        <p:spPr bwMode="auto">
          <a:xfrm>
            <a:off x="14478000" y="41148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0749" name="Rectangle 29">
            <a:extLst>
              <a:ext uri="{FF2B5EF4-FFF2-40B4-BE49-F238E27FC236}">
                <a16:creationId xmlns:a16="http://schemas.microsoft.com/office/drawing/2014/main" id="{0649A432-5E83-C7A7-2D02-04C34DD79768}"/>
              </a:ext>
            </a:extLst>
          </p:cNvPr>
          <p:cNvSpPr>
            <a:spLocks noChangeArrowheads="1"/>
          </p:cNvSpPr>
          <p:nvPr/>
        </p:nvSpPr>
        <p:spPr bwMode="auto">
          <a:xfrm>
            <a:off x="15087600" y="4114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0750" name="Rectangle 30">
            <a:extLst>
              <a:ext uri="{FF2B5EF4-FFF2-40B4-BE49-F238E27FC236}">
                <a16:creationId xmlns:a16="http://schemas.microsoft.com/office/drawing/2014/main" id="{06227A77-84E7-351C-7A32-425759D22325}"/>
              </a:ext>
            </a:extLst>
          </p:cNvPr>
          <p:cNvSpPr>
            <a:spLocks noChangeArrowheads="1"/>
          </p:cNvSpPr>
          <p:nvPr/>
        </p:nvSpPr>
        <p:spPr bwMode="auto">
          <a:xfrm>
            <a:off x="15697200" y="4114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0751" name="Rectangle 31">
            <a:extLst>
              <a:ext uri="{FF2B5EF4-FFF2-40B4-BE49-F238E27FC236}">
                <a16:creationId xmlns:a16="http://schemas.microsoft.com/office/drawing/2014/main" id="{29A6B95F-2157-346A-280F-9FE17E702BDF}"/>
              </a:ext>
            </a:extLst>
          </p:cNvPr>
          <p:cNvSpPr>
            <a:spLocks noChangeArrowheads="1"/>
          </p:cNvSpPr>
          <p:nvPr/>
        </p:nvSpPr>
        <p:spPr bwMode="auto">
          <a:xfrm>
            <a:off x="17526000" y="2895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1</a:t>
            </a:r>
            <a:endParaRPr lang="en-US" altLang="en-US" sz="2800" b="1"/>
          </a:p>
        </p:txBody>
      </p:sp>
      <p:sp>
        <p:nvSpPr>
          <p:cNvPr id="30752" name="Rectangle 32">
            <a:extLst>
              <a:ext uri="{FF2B5EF4-FFF2-40B4-BE49-F238E27FC236}">
                <a16:creationId xmlns:a16="http://schemas.microsoft.com/office/drawing/2014/main" id="{9CEF4CA7-A035-F0E6-A0F9-7A8CD729F288}"/>
              </a:ext>
            </a:extLst>
          </p:cNvPr>
          <p:cNvSpPr>
            <a:spLocks noChangeArrowheads="1"/>
          </p:cNvSpPr>
          <p:nvPr/>
        </p:nvSpPr>
        <p:spPr bwMode="auto">
          <a:xfrm>
            <a:off x="18135600" y="2895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7</a:t>
            </a:r>
            <a:endParaRPr lang="en-US" altLang="en-US" sz="2800" b="1"/>
          </a:p>
        </p:txBody>
      </p:sp>
      <p:sp>
        <p:nvSpPr>
          <p:cNvPr id="30753" name="Rectangle 33">
            <a:extLst>
              <a:ext uri="{FF2B5EF4-FFF2-40B4-BE49-F238E27FC236}">
                <a16:creationId xmlns:a16="http://schemas.microsoft.com/office/drawing/2014/main" id="{676C9BBA-2AEC-DE14-599B-BB21466C25F2}"/>
              </a:ext>
            </a:extLst>
          </p:cNvPr>
          <p:cNvSpPr>
            <a:spLocks noChangeArrowheads="1"/>
          </p:cNvSpPr>
          <p:nvPr/>
        </p:nvSpPr>
        <p:spPr bwMode="auto">
          <a:xfrm>
            <a:off x="18745200" y="2895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0754" name="Rectangle 34">
            <a:extLst>
              <a:ext uri="{FF2B5EF4-FFF2-40B4-BE49-F238E27FC236}">
                <a16:creationId xmlns:a16="http://schemas.microsoft.com/office/drawing/2014/main" id="{A0661F57-AEF7-530D-BE39-698383B2CFE4}"/>
              </a:ext>
            </a:extLst>
          </p:cNvPr>
          <p:cNvSpPr>
            <a:spLocks noChangeArrowheads="1"/>
          </p:cNvSpPr>
          <p:nvPr/>
        </p:nvSpPr>
        <p:spPr bwMode="auto">
          <a:xfrm>
            <a:off x="17526000" y="3505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6</a:t>
            </a:r>
            <a:endParaRPr lang="en-US" altLang="en-US" sz="2800" b="1"/>
          </a:p>
        </p:txBody>
      </p:sp>
      <p:sp>
        <p:nvSpPr>
          <p:cNvPr id="30755" name="Rectangle 35">
            <a:extLst>
              <a:ext uri="{FF2B5EF4-FFF2-40B4-BE49-F238E27FC236}">
                <a16:creationId xmlns:a16="http://schemas.microsoft.com/office/drawing/2014/main" id="{A4C6E87B-6B8A-E489-26A8-333698EC2D0C}"/>
              </a:ext>
            </a:extLst>
          </p:cNvPr>
          <p:cNvSpPr>
            <a:spLocks noChangeArrowheads="1"/>
          </p:cNvSpPr>
          <p:nvPr/>
        </p:nvSpPr>
        <p:spPr bwMode="auto">
          <a:xfrm>
            <a:off x="18135600" y="35052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0756" name="Rectangle 36">
            <a:extLst>
              <a:ext uri="{FF2B5EF4-FFF2-40B4-BE49-F238E27FC236}">
                <a16:creationId xmlns:a16="http://schemas.microsoft.com/office/drawing/2014/main" id="{4C0A31FD-52D1-3C03-FE1F-DE0BE336808B}"/>
              </a:ext>
            </a:extLst>
          </p:cNvPr>
          <p:cNvSpPr>
            <a:spLocks noChangeArrowheads="1"/>
          </p:cNvSpPr>
          <p:nvPr/>
        </p:nvSpPr>
        <p:spPr bwMode="auto">
          <a:xfrm>
            <a:off x="18745200" y="3505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0757" name="Rectangle 37">
            <a:extLst>
              <a:ext uri="{FF2B5EF4-FFF2-40B4-BE49-F238E27FC236}">
                <a16:creationId xmlns:a16="http://schemas.microsoft.com/office/drawing/2014/main" id="{B9102F92-D1ED-964E-D936-AD784E2D63FD}"/>
              </a:ext>
            </a:extLst>
          </p:cNvPr>
          <p:cNvSpPr>
            <a:spLocks noChangeArrowheads="1"/>
          </p:cNvSpPr>
          <p:nvPr/>
        </p:nvSpPr>
        <p:spPr bwMode="auto">
          <a:xfrm>
            <a:off x="17526000" y="4114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0758" name="Rectangle 38">
            <a:extLst>
              <a:ext uri="{FF2B5EF4-FFF2-40B4-BE49-F238E27FC236}">
                <a16:creationId xmlns:a16="http://schemas.microsoft.com/office/drawing/2014/main" id="{B03BE9CC-5BC2-0542-1996-ACA29F2DDE23}"/>
              </a:ext>
            </a:extLst>
          </p:cNvPr>
          <p:cNvSpPr>
            <a:spLocks noChangeArrowheads="1"/>
          </p:cNvSpPr>
          <p:nvPr/>
        </p:nvSpPr>
        <p:spPr bwMode="auto">
          <a:xfrm>
            <a:off x="18135600" y="4114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0759" name="Rectangle 39">
            <a:extLst>
              <a:ext uri="{FF2B5EF4-FFF2-40B4-BE49-F238E27FC236}">
                <a16:creationId xmlns:a16="http://schemas.microsoft.com/office/drawing/2014/main" id="{EDA6B340-A2B4-107D-3D2C-FD790C978CE7}"/>
              </a:ext>
            </a:extLst>
          </p:cNvPr>
          <p:cNvSpPr>
            <a:spLocks noChangeArrowheads="1"/>
          </p:cNvSpPr>
          <p:nvPr/>
        </p:nvSpPr>
        <p:spPr bwMode="auto">
          <a:xfrm>
            <a:off x="18745200" y="4114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0760" name="Rectangle 40">
            <a:extLst>
              <a:ext uri="{FF2B5EF4-FFF2-40B4-BE49-F238E27FC236}">
                <a16:creationId xmlns:a16="http://schemas.microsoft.com/office/drawing/2014/main" id="{680DB056-278E-CD23-8716-6CABCC91EBD6}"/>
              </a:ext>
            </a:extLst>
          </p:cNvPr>
          <p:cNvSpPr>
            <a:spLocks noChangeArrowheads="1"/>
          </p:cNvSpPr>
          <p:nvPr/>
        </p:nvSpPr>
        <p:spPr bwMode="auto">
          <a:xfrm>
            <a:off x="11125200" y="5486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7</a:t>
            </a:r>
          </a:p>
        </p:txBody>
      </p:sp>
      <p:sp>
        <p:nvSpPr>
          <p:cNvPr id="30761" name="Rectangle 41">
            <a:extLst>
              <a:ext uri="{FF2B5EF4-FFF2-40B4-BE49-F238E27FC236}">
                <a16:creationId xmlns:a16="http://schemas.microsoft.com/office/drawing/2014/main" id="{E25B73E0-E6FE-4241-F4E0-D4FAF98B8198}"/>
              </a:ext>
            </a:extLst>
          </p:cNvPr>
          <p:cNvSpPr>
            <a:spLocks noChangeArrowheads="1"/>
          </p:cNvSpPr>
          <p:nvPr/>
        </p:nvSpPr>
        <p:spPr bwMode="auto">
          <a:xfrm>
            <a:off x="11734800" y="54864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0762" name="Rectangle 42">
            <a:extLst>
              <a:ext uri="{FF2B5EF4-FFF2-40B4-BE49-F238E27FC236}">
                <a16:creationId xmlns:a16="http://schemas.microsoft.com/office/drawing/2014/main" id="{32EB6FE6-D73A-5285-3228-C40C754940DA}"/>
              </a:ext>
            </a:extLst>
          </p:cNvPr>
          <p:cNvSpPr>
            <a:spLocks noChangeArrowheads="1"/>
          </p:cNvSpPr>
          <p:nvPr/>
        </p:nvSpPr>
        <p:spPr bwMode="auto">
          <a:xfrm>
            <a:off x="12344400" y="5486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0763" name="Rectangle 43">
            <a:extLst>
              <a:ext uri="{FF2B5EF4-FFF2-40B4-BE49-F238E27FC236}">
                <a16:creationId xmlns:a16="http://schemas.microsoft.com/office/drawing/2014/main" id="{9100AFED-960E-883A-AA07-C682A2A2545E}"/>
              </a:ext>
            </a:extLst>
          </p:cNvPr>
          <p:cNvSpPr>
            <a:spLocks noChangeArrowheads="1"/>
          </p:cNvSpPr>
          <p:nvPr/>
        </p:nvSpPr>
        <p:spPr bwMode="auto">
          <a:xfrm>
            <a:off x="11125200" y="6096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1</a:t>
            </a:r>
          </a:p>
        </p:txBody>
      </p:sp>
      <p:sp>
        <p:nvSpPr>
          <p:cNvPr id="30764" name="Rectangle 44">
            <a:extLst>
              <a:ext uri="{FF2B5EF4-FFF2-40B4-BE49-F238E27FC236}">
                <a16:creationId xmlns:a16="http://schemas.microsoft.com/office/drawing/2014/main" id="{68D16C93-0E6B-BC00-9C38-396145A3AFCC}"/>
              </a:ext>
            </a:extLst>
          </p:cNvPr>
          <p:cNvSpPr>
            <a:spLocks noChangeArrowheads="1"/>
          </p:cNvSpPr>
          <p:nvPr/>
        </p:nvSpPr>
        <p:spPr bwMode="auto">
          <a:xfrm>
            <a:off x="11734800" y="6096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6</a:t>
            </a:r>
            <a:endParaRPr lang="en-US" altLang="en-US" sz="2800" b="1"/>
          </a:p>
        </p:txBody>
      </p:sp>
      <p:sp>
        <p:nvSpPr>
          <p:cNvPr id="30765" name="Rectangle 45">
            <a:extLst>
              <a:ext uri="{FF2B5EF4-FFF2-40B4-BE49-F238E27FC236}">
                <a16:creationId xmlns:a16="http://schemas.microsoft.com/office/drawing/2014/main" id="{A15AD608-00A7-EB8E-E1AA-4A99BF393676}"/>
              </a:ext>
            </a:extLst>
          </p:cNvPr>
          <p:cNvSpPr>
            <a:spLocks noChangeArrowheads="1"/>
          </p:cNvSpPr>
          <p:nvPr/>
        </p:nvSpPr>
        <p:spPr bwMode="auto">
          <a:xfrm>
            <a:off x="12344400" y="6096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0766" name="Rectangle 46">
            <a:extLst>
              <a:ext uri="{FF2B5EF4-FFF2-40B4-BE49-F238E27FC236}">
                <a16:creationId xmlns:a16="http://schemas.microsoft.com/office/drawing/2014/main" id="{7C02EACF-F83C-448A-B906-1BF10699E7E3}"/>
              </a:ext>
            </a:extLst>
          </p:cNvPr>
          <p:cNvSpPr>
            <a:spLocks noChangeArrowheads="1"/>
          </p:cNvSpPr>
          <p:nvPr/>
        </p:nvSpPr>
        <p:spPr bwMode="auto">
          <a:xfrm>
            <a:off x="11125200" y="6705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0767" name="Rectangle 47">
            <a:extLst>
              <a:ext uri="{FF2B5EF4-FFF2-40B4-BE49-F238E27FC236}">
                <a16:creationId xmlns:a16="http://schemas.microsoft.com/office/drawing/2014/main" id="{645D95E0-0166-8C81-32DB-8FEC047AA42B}"/>
              </a:ext>
            </a:extLst>
          </p:cNvPr>
          <p:cNvSpPr>
            <a:spLocks noChangeArrowheads="1"/>
          </p:cNvSpPr>
          <p:nvPr/>
        </p:nvSpPr>
        <p:spPr bwMode="auto">
          <a:xfrm>
            <a:off x="11734800" y="6705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0768" name="Rectangle 48">
            <a:extLst>
              <a:ext uri="{FF2B5EF4-FFF2-40B4-BE49-F238E27FC236}">
                <a16:creationId xmlns:a16="http://schemas.microsoft.com/office/drawing/2014/main" id="{3983C872-6375-7F4C-55BC-780E928A0EFE}"/>
              </a:ext>
            </a:extLst>
          </p:cNvPr>
          <p:cNvSpPr>
            <a:spLocks noChangeArrowheads="1"/>
          </p:cNvSpPr>
          <p:nvPr/>
        </p:nvSpPr>
        <p:spPr bwMode="auto">
          <a:xfrm>
            <a:off x="12344400" y="6705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0769" name="Rectangle 49">
            <a:extLst>
              <a:ext uri="{FF2B5EF4-FFF2-40B4-BE49-F238E27FC236}">
                <a16:creationId xmlns:a16="http://schemas.microsoft.com/office/drawing/2014/main" id="{A2279691-3CCD-940A-64C0-3F67BB695738}"/>
              </a:ext>
            </a:extLst>
          </p:cNvPr>
          <p:cNvSpPr>
            <a:spLocks noChangeArrowheads="1"/>
          </p:cNvSpPr>
          <p:nvPr/>
        </p:nvSpPr>
        <p:spPr bwMode="auto">
          <a:xfrm>
            <a:off x="11887200" y="8077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7</a:t>
            </a:r>
          </a:p>
        </p:txBody>
      </p:sp>
      <p:sp>
        <p:nvSpPr>
          <p:cNvPr id="30770" name="Rectangle 50">
            <a:extLst>
              <a:ext uri="{FF2B5EF4-FFF2-40B4-BE49-F238E27FC236}">
                <a16:creationId xmlns:a16="http://schemas.microsoft.com/office/drawing/2014/main" id="{5586743D-CC4C-0062-0B32-7420F0A4BD71}"/>
              </a:ext>
            </a:extLst>
          </p:cNvPr>
          <p:cNvSpPr>
            <a:spLocks noChangeArrowheads="1"/>
          </p:cNvSpPr>
          <p:nvPr/>
        </p:nvSpPr>
        <p:spPr bwMode="auto">
          <a:xfrm>
            <a:off x="12496800" y="8077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4</a:t>
            </a:r>
          </a:p>
        </p:txBody>
      </p:sp>
      <p:sp>
        <p:nvSpPr>
          <p:cNvPr id="30771" name="Rectangle 51">
            <a:extLst>
              <a:ext uri="{FF2B5EF4-FFF2-40B4-BE49-F238E27FC236}">
                <a16:creationId xmlns:a16="http://schemas.microsoft.com/office/drawing/2014/main" id="{75A9331A-8E08-D944-D984-51BB214EE3BC}"/>
              </a:ext>
            </a:extLst>
          </p:cNvPr>
          <p:cNvSpPr>
            <a:spLocks noChangeArrowheads="1"/>
          </p:cNvSpPr>
          <p:nvPr/>
        </p:nvSpPr>
        <p:spPr bwMode="auto">
          <a:xfrm>
            <a:off x="13106400" y="80772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0772" name="Rectangle 52">
            <a:extLst>
              <a:ext uri="{FF2B5EF4-FFF2-40B4-BE49-F238E27FC236}">
                <a16:creationId xmlns:a16="http://schemas.microsoft.com/office/drawing/2014/main" id="{7A0B59A5-77E7-F96F-9F45-3ACA288F351A}"/>
              </a:ext>
            </a:extLst>
          </p:cNvPr>
          <p:cNvSpPr>
            <a:spLocks noChangeArrowheads="1"/>
          </p:cNvSpPr>
          <p:nvPr/>
        </p:nvSpPr>
        <p:spPr bwMode="auto">
          <a:xfrm>
            <a:off x="11887200" y="8686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1</a:t>
            </a:r>
          </a:p>
        </p:txBody>
      </p:sp>
      <p:sp>
        <p:nvSpPr>
          <p:cNvPr id="30773" name="Rectangle 53">
            <a:extLst>
              <a:ext uri="{FF2B5EF4-FFF2-40B4-BE49-F238E27FC236}">
                <a16:creationId xmlns:a16="http://schemas.microsoft.com/office/drawing/2014/main" id="{687ECD4F-E99B-51F6-B329-62094A19B848}"/>
              </a:ext>
            </a:extLst>
          </p:cNvPr>
          <p:cNvSpPr>
            <a:spLocks noChangeArrowheads="1"/>
          </p:cNvSpPr>
          <p:nvPr/>
        </p:nvSpPr>
        <p:spPr bwMode="auto">
          <a:xfrm>
            <a:off x="12496800" y="8686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6</a:t>
            </a:r>
            <a:endParaRPr lang="en-US" altLang="en-US" sz="2800" b="1"/>
          </a:p>
        </p:txBody>
      </p:sp>
      <p:sp>
        <p:nvSpPr>
          <p:cNvPr id="30774" name="Rectangle 54">
            <a:extLst>
              <a:ext uri="{FF2B5EF4-FFF2-40B4-BE49-F238E27FC236}">
                <a16:creationId xmlns:a16="http://schemas.microsoft.com/office/drawing/2014/main" id="{11D0BCF3-EB2A-D214-82E3-09DE322EB346}"/>
              </a:ext>
            </a:extLst>
          </p:cNvPr>
          <p:cNvSpPr>
            <a:spLocks noChangeArrowheads="1"/>
          </p:cNvSpPr>
          <p:nvPr/>
        </p:nvSpPr>
        <p:spPr bwMode="auto">
          <a:xfrm>
            <a:off x="13106400" y="8686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0775" name="Rectangle 55">
            <a:extLst>
              <a:ext uri="{FF2B5EF4-FFF2-40B4-BE49-F238E27FC236}">
                <a16:creationId xmlns:a16="http://schemas.microsoft.com/office/drawing/2014/main" id="{80C069DF-64F5-326B-802B-3D5E618B9FA0}"/>
              </a:ext>
            </a:extLst>
          </p:cNvPr>
          <p:cNvSpPr>
            <a:spLocks noChangeArrowheads="1"/>
          </p:cNvSpPr>
          <p:nvPr/>
        </p:nvSpPr>
        <p:spPr bwMode="auto">
          <a:xfrm>
            <a:off x="11887200" y="9296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0776" name="Rectangle 56">
            <a:extLst>
              <a:ext uri="{FF2B5EF4-FFF2-40B4-BE49-F238E27FC236}">
                <a16:creationId xmlns:a16="http://schemas.microsoft.com/office/drawing/2014/main" id="{11DA0EFD-0957-C3C7-F7C5-EA62F83CA385}"/>
              </a:ext>
            </a:extLst>
          </p:cNvPr>
          <p:cNvSpPr>
            <a:spLocks noChangeArrowheads="1"/>
          </p:cNvSpPr>
          <p:nvPr/>
        </p:nvSpPr>
        <p:spPr bwMode="auto">
          <a:xfrm>
            <a:off x="12496800" y="9296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0777" name="Rectangle 57">
            <a:extLst>
              <a:ext uri="{FF2B5EF4-FFF2-40B4-BE49-F238E27FC236}">
                <a16:creationId xmlns:a16="http://schemas.microsoft.com/office/drawing/2014/main" id="{ABF8FF22-3F85-240D-2B9A-1F9E9E56CB1B}"/>
              </a:ext>
            </a:extLst>
          </p:cNvPr>
          <p:cNvSpPr>
            <a:spLocks noChangeArrowheads="1"/>
          </p:cNvSpPr>
          <p:nvPr/>
        </p:nvSpPr>
        <p:spPr bwMode="auto">
          <a:xfrm>
            <a:off x="13106400" y="9296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0778" name="Rectangle 58">
            <a:extLst>
              <a:ext uri="{FF2B5EF4-FFF2-40B4-BE49-F238E27FC236}">
                <a16:creationId xmlns:a16="http://schemas.microsoft.com/office/drawing/2014/main" id="{AD969D08-CD9B-2747-57BC-CE63228B5864}"/>
              </a:ext>
            </a:extLst>
          </p:cNvPr>
          <p:cNvSpPr>
            <a:spLocks noChangeArrowheads="1"/>
          </p:cNvSpPr>
          <p:nvPr/>
        </p:nvSpPr>
        <p:spPr bwMode="auto">
          <a:xfrm>
            <a:off x="8534400" y="8077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7</a:t>
            </a:r>
          </a:p>
        </p:txBody>
      </p:sp>
      <p:sp>
        <p:nvSpPr>
          <p:cNvPr id="30779" name="Rectangle 59">
            <a:extLst>
              <a:ext uri="{FF2B5EF4-FFF2-40B4-BE49-F238E27FC236}">
                <a16:creationId xmlns:a16="http://schemas.microsoft.com/office/drawing/2014/main" id="{B9C71876-0345-ABE5-669B-2A47427134E5}"/>
              </a:ext>
            </a:extLst>
          </p:cNvPr>
          <p:cNvSpPr>
            <a:spLocks noChangeArrowheads="1"/>
          </p:cNvSpPr>
          <p:nvPr/>
        </p:nvSpPr>
        <p:spPr bwMode="auto">
          <a:xfrm>
            <a:off x="9144000" y="8077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6</a:t>
            </a:r>
          </a:p>
        </p:txBody>
      </p:sp>
      <p:sp>
        <p:nvSpPr>
          <p:cNvPr id="30780" name="Rectangle 60">
            <a:extLst>
              <a:ext uri="{FF2B5EF4-FFF2-40B4-BE49-F238E27FC236}">
                <a16:creationId xmlns:a16="http://schemas.microsoft.com/office/drawing/2014/main" id="{A7C333F1-7306-AE2E-9CA3-5270695E99CA}"/>
              </a:ext>
            </a:extLst>
          </p:cNvPr>
          <p:cNvSpPr>
            <a:spLocks noChangeArrowheads="1"/>
          </p:cNvSpPr>
          <p:nvPr/>
        </p:nvSpPr>
        <p:spPr bwMode="auto">
          <a:xfrm>
            <a:off x="9753600" y="8077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0781" name="Rectangle 61">
            <a:extLst>
              <a:ext uri="{FF2B5EF4-FFF2-40B4-BE49-F238E27FC236}">
                <a16:creationId xmlns:a16="http://schemas.microsoft.com/office/drawing/2014/main" id="{BB7E7A8B-1E6B-97FE-4B0B-4E430A0644C9}"/>
              </a:ext>
            </a:extLst>
          </p:cNvPr>
          <p:cNvSpPr>
            <a:spLocks noChangeArrowheads="1"/>
          </p:cNvSpPr>
          <p:nvPr/>
        </p:nvSpPr>
        <p:spPr bwMode="auto">
          <a:xfrm>
            <a:off x="8534400" y="8686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1</a:t>
            </a:r>
          </a:p>
        </p:txBody>
      </p:sp>
      <p:sp>
        <p:nvSpPr>
          <p:cNvPr id="30782" name="Rectangle 62">
            <a:extLst>
              <a:ext uri="{FF2B5EF4-FFF2-40B4-BE49-F238E27FC236}">
                <a16:creationId xmlns:a16="http://schemas.microsoft.com/office/drawing/2014/main" id="{E794AFE7-FC4E-71CA-0CBF-76B788819462}"/>
              </a:ext>
            </a:extLst>
          </p:cNvPr>
          <p:cNvSpPr>
            <a:spLocks noChangeArrowheads="1"/>
          </p:cNvSpPr>
          <p:nvPr/>
        </p:nvSpPr>
        <p:spPr bwMode="auto">
          <a:xfrm>
            <a:off x="9144000" y="86868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0783" name="Rectangle 63">
            <a:extLst>
              <a:ext uri="{FF2B5EF4-FFF2-40B4-BE49-F238E27FC236}">
                <a16:creationId xmlns:a16="http://schemas.microsoft.com/office/drawing/2014/main" id="{26A67E3E-DEC3-A313-8494-56DD48789852}"/>
              </a:ext>
            </a:extLst>
          </p:cNvPr>
          <p:cNvSpPr>
            <a:spLocks noChangeArrowheads="1"/>
          </p:cNvSpPr>
          <p:nvPr/>
        </p:nvSpPr>
        <p:spPr bwMode="auto">
          <a:xfrm>
            <a:off x="9753600" y="8686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0784" name="Rectangle 64">
            <a:extLst>
              <a:ext uri="{FF2B5EF4-FFF2-40B4-BE49-F238E27FC236}">
                <a16:creationId xmlns:a16="http://schemas.microsoft.com/office/drawing/2014/main" id="{C06607C9-2EAA-40B6-EF4D-A98338D6F48F}"/>
              </a:ext>
            </a:extLst>
          </p:cNvPr>
          <p:cNvSpPr>
            <a:spLocks noChangeArrowheads="1"/>
          </p:cNvSpPr>
          <p:nvPr/>
        </p:nvSpPr>
        <p:spPr bwMode="auto">
          <a:xfrm>
            <a:off x="8534400" y="9296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0785" name="Rectangle 65">
            <a:extLst>
              <a:ext uri="{FF2B5EF4-FFF2-40B4-BE49-F238E27FC236}">
                <a16:creationId xmlns:a16="http://schemas.microsoft.com/office/drawing/2014/main" id="{AD034C90-0503-23D4-6BA5-A13F5F2E519F}"/>
              </a:ext>
            </a:extLst>
          </p:cNvPr>
          <p:cNvSpPr>
            <a:spLocks noChangeArrowheads="1"/>
          </p:cNvSpPr>
          <p:nvPr/>
        </p:nvSpPr>
        <p:spPr bwMode="auto">
          <a:xfrm>
            <a:off x="9144000" y="9296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0786" name="Rectangle 66">
            <a:extLst>
              <a:ext uri="{FF2B5EF4-FFF2-40B4-BE49-F238E27FC236}">
                <a16:creationId xmlns:a16="http://schemas.microsoft.com/office/drawing/2014/main" id="{1F146944-8A85-69B2-2382-D485722DB02F}"/>
              </a:ext>
            </a:extLst>
          </p:cNvPr>
          <p:cNvSpPr>
            <a:spLocks noChangeArrowheads="1"/>
          </p:cNvSpPr>
          <p:nvPr/>
        </p:nvSpPr>
        <p:spPr bwMode="auto">
          <a:xfrm>
            <a:off x="9753600" y="9296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0787" name="Rectangle 67">
            <a:extLst>
              <a:ext uri="{FF2B5EF4-FFF2-40B4-BE49-F238E27FC236}">
                <a16:creationId xmlns:a16="http://schemas.microsoft.com/office/drawing/2014/main" id="{871B8D65-2D12-865D-FD4E-2A96F9FBFD13}"/>
              </a:ext>
            </a:extLst>
          </p:cNvPr>
          <p:cNvSpPr>
            <a:spLocks noChangeArrowheads="1"/>
          </p:cNvSpPr>
          <p:nvPr/>
        </p:nvSpPr>
        <p:spPr bwMode="auto">
          <a:xfrm>
            <a:off x="8077200" y="10972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7</a:t>
            </a:r>
          </a:p>
        </p:txBody>
      </p:sp>
      <p:sp>
        <p:nvSpPr>
          <p:cNvPr id="30788" name="Rectangle 68">
            <a:extLst>
              <a:ext uri="{FF2B5EF4-FFF2-40B4-BE49-F238E27FC236}">
                <a16:creationId xmlns:a16="http://schemas.microsoft.com/office/drawing/2014/main" id="{9CDEF9A7-F6ED-4CA6-5403-B6D5AD6DAE39}"/>
              </a:ext>
            </a:extLst>
          </p:cNvPr>
          <p:cNvSpPr>
            <a:spLocks noChangeArrowheads="1"/>
          </p:cNvSpPr>
          <p:nvPr/>
        </p:nvSpPr>
        <p:spPr bwMode="auto">
          <a:xfrm>
            <a:off x="8686800" y="10972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6</a:t>
            </a:r>
          </a:p>
        </p:txBody>
      </p:sp>
      <p:sp>
        <p:nvSpPr>
          <p:cNvPr id="30789" name="Rectangle 69">
            <a:extLst>
              <a:ext uri="{FF2B5EF4-FFF2-40B4-BE49-F238E27FC236}">
                <a16:creationId xmlns:a16="http://schemas.microsoft.com/office/drawing/2014/main" id="{26111353-A4FF-FC94-A3F3-70A13D250F9F}"/>
              </a:ext>
            </a:extLst>
          </p:cNvPr>
          <p:cNvSpPr>
            <a:spLocks noChangeArrowheads="1"/>
          </p:cNvSpPr>
          <p:nvPr/>
        </p:nvSpPr>
        <p:spPr bwMode="auto">
          <a:xfrm>
            <a:off x="9296400" y="10972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0790" name="Rectangle 70">
            <a:extLst>
              <a:ext uri="{FF2B5EF4-FFF2-40B4-BE49-F238E27FC236}">
                <a16:creationId xmlns:a16="http://schemas.microsoft.com/office/drawing/2014/main" id="{5FD6AA09-BD1C-8DA7-8BEF-92DD0723713B}"/>
              </a:ext>
            </a:extLst>
          </p:cNvPr>
          <p:cNvSpPr>
            <a:spLocks noChangeArrowheads="1"/>
          </p:cNvSpPr>
          <p:nvPr/>
        </p:nvSpPr>
        <p:spPr bwMode="auto">
          <a:xfrm>
            <a:off x="8077200" y="11582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1</a:t>
            </a:r>
          </a:p>
        </p:txBody>
      </p:sp>
      <p:sp>
        <p:nvSpPr>
          <p:cNvPr id="30791" name="Rectangle 71">
            <a:extLst>
              <a:ext uri="{FF2B5EF4-FFF2-40B4-BE49-F238E27FC236}">
                <a16:creationId xmlns:a16="http://schemas.microsoft.com/office/drawing/2014/main" id="{4B936462-80B8-7736-7EF3-88E36E7A7216}"/>
              </a:ext>
            </a:extLst>
          </p:cNvPr>
          <p:cNvSpPr>
            <a:spLocks noChangeArrowheads="1"/>
          </p:cNvSpPr>
          <p:nvPr/>
        </p:nvSpPr>
        <p:spPr bwMode="auto">
          <a:xfrm>
            <a:off x="8686800" y="11582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8</a:t>
            </a:r>
          </a:p>
        </p:txBody>
      </p:sp>
      <p:sp>
        <p:nvSpPr>
          <p:cNvPr id="30792" name="Rectangle 72">
            <a:extLst>
              <a:ext uri="{FF2B5EF4-FFF2-40B4-BE49-F238E27FC236}">
                <a16:creationId xmlns:a16="http://schemas.microsoft.com/office/drawing/2014/main" id="{CA3CD073-65E4-49C5-80E5-44B2CA6E375B}"/>
              </a:ext>
            </a:extLst>
          </p:cNvPr>
          <p:cNvSpPr>
            <a:spLocks noChangeArrowheads="1"/>
          </p:cNvSpPr>
          <p:nvPr/>
        </p:nvSpPr>
        <p:spPr bwMode="auto">
          <a:xfrm>
            <a:off x="9296400" y="11582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0793" name="Rectangle 73">
            <a:extLst>
              <a:ext uri="{FF2B5EF4-FFF2-40B4-BE49-F238E27FC236}">
                <a16:creationId xmlns:a16="http://schemas.microsoft.com/office/drawing/2014/main" id="{5202D291-5E0B-EAED-77D2-49D43EF534C0}"/>
              </a:ext>
            </a:extLst>
          </p:cNvPr>
          <p:cNvSpPr>
            <a:spLocks noChangeArrowheads="1"/>
          </p:cNvSpPr>
          <p:nvPr/>
        </p:nvSpPr>
        <p:spPr bwMode="auto">
          <a:xfrm>
            <a:off x="8077200" y="12192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0794" name="Rectangle 74">
            <a:extLst>
              <a:ext uri="{FF2B5EF4-FFF2-40B4-BE49-F238E27FC236}">
                <a16:creationId xmlns:a16="http://schemas.microsoft.com/office/drawing/2014/main" id="{0428D2D7-3C31-D7C7-8D86-B7C09CCF27F6}"/>
              </a:ext>
            </a:extLst>
          </p:cNvPr>
          <p:cNvSpPr>
            <a:spLocks noChangeArrowheads="1"/>
          </p:cNvSpPr>
          <p:nvPr/>
        </p:nvSpPr>
        <p:spPr bwMode="auto">
          <a:xfrm>
            <a:off x="8686800" y="121920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0795" name="Rectangle 75">
            <a:extLst>
              <a:ext uri="{FF2B5EF4-FFF2-40B4-BE49-F238E27FC236}">
                <a16:creationId xmlns:a16="http://schemas.microsoft.com/office/drawing/2014/main" id="{A3CDD083-D480-844B-6B13-FF3B360B1D3B}"/>
              </a:ext>
            </a:extLst>
          </p:cNvPr>
          <p:cNvSpPr>
            <a:spLocks noChangeArrowheads="1"/>
          </p:cNvSpPr>
          <p:nvPr/>
        </p:nvSpPr>
        <p:spPr bwMode="auto">
          <a:xfrm>
            <a:off x="9296400" y="12192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0796" name="Rectangle 76">
            <a:extLst>
              <a:ext uri="{FF2B5EF4-FFF2-40B4-BE49-F238E27FC236}">
                <a16:creationId xmlns:a16="http://schemas.microsoft.com/office/drawing/2014/main" id="{B28C4D7D-AE88-EBEC-A181-25E071D946D3}"/>
              </a:ext>
            </a:extLst>
          </p:cNvPr>
          <p:cNvSpPr>
            <a:spLocks noChangeArrowheads="1"/>
          </p:cNvSpPr>
          <p:nvPr/>
        </p:nvSpPr>
        <p:spPr bwMode="auto">
          <a:xfrm>
            <a:off x="10363200" y="10972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7</a:t>
            </a:r>
          </a:p>
        </p:txBody>
      </p:sp>
      <p:sp>
        <p:nvSpPr>
          <p:cNvPr id="30797" name="Rectangle 77">
            <a:extLst>
              <a:ext uri="{FF2B5EF4-FFF2-40B4-BE49-F238E27FC236}">
                <a16:creationId xmlns:a16="http://schemas.microsoft.com/office/drawing/2014/main" id="{4463F616-FD5F-09E8-BF6E-A35089AE3073}"/>
              </a:ext>
            </a:extLst>
          </p:cNvPr>
          <p:cNvSpPr>
            <a:spLocks noChangeArrowheads="1"/>
          </p:cNvSpPr>
          <p:nvPr/>
        </p:nvSpPr>
        <p:spPr bwMode="auto">
          <a:xfrm>
            <a:off x="10972800" y="10972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6</a:t>
            </a:r>
          </a:p>
        </p:txBody>
      </p:sp>
      <p:sp>
        <p:nvSpPr>
          <p:cNvPr id="30798" name="Rectangle 78">
            <a:extLst>
              <a:ext uri="{FF2B5EF4-FFF2-40B4-BE49-F238E27FC236}">
                <a16:creationId xmlns:a16="http://schemas.microsoft.com/office/drawing/2014/main" id="{B5E02CB6-82C3-66AD-3BCF-8E6FF6FD21C0}"/>
              </a:ext>
            </a:extLst>
          </p:cNvPr>
          <p:cNvSpPr>
            <a:spLocks noChangeArrowheads="1"/>
          </p:cNvSpPr>
          <p:nvPr/>
        </p:nvSpPr>
        <p:spPr bwMode="auto">
          <a:xfrm>
            <a:off x="11582400" y="10972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0799" name="Rectangle 79">
            <a:extLst>
              <a:ext uri="{FF2B5EF4-FFF2-40B4-BE49-F238E27FC236}">
                <a16:creationId xmlns:a16="http://schemas.microsoft.com/office/drawing/2014/main" id="{CB7F2E48-3D6C-A3B0-909F-529DEC7AA50E}"/>
              </a:ext>
            </a:extLst>
          </p:cNvPr>
          <p:cNvSpPr>
            <a:spLocks noChangeArrowheads="1"/>
          </p:cNvSpPr>
          <p:nvPr/>
        </p:nvSpPr>
        <p:spPr bwMode="auto">
          <a:xfrm>
            <a:off x="10363200" y="115824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a:p>
        </p:txBody>
      </p:sp>
      <p:sp>
        <p:nvSpPr>
          <p:cNvPr id="30800" name="Rectangle 80">
            <a:extLst>
              <a:ext uri="{FF2B5EF4-FFF2-40B4-BE49-F238E27FC236}">
                <a16:creationId xmlns:a16="http://schemas.microsoft.com/office/drawing/2014/main" id="{615A2171-DBD9-0D6E-31A3-2867D2DE0989}"/>
              </a:ext>
            </a:extLst>
          </p:cNvPr>
          <p:cNvSpPr>
            <a:spLocks noChangeArrowheads="1"/>
          </p:cNvSpPr>
          <p:nvPr/>
        </p:nvSpPr>
        <p:spPr bwMode="auto">
          <a:xfrm>
            <a:off x="10972800" y="11582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1</a:t>
            </a:r>
          </a:p>
        </p:txBody>
      </p:sp>
      <p:sp>
        <p:nvSpPr>
          <p:cNvPr id="30801" name="Rectangle 81">
            <a:extLst>
              <a:ext uri="{FF2B5EF4-FFF2-40B4-BE49-F238E27FC236}">
                <a16:creationId xmlns:a16="http://schemas.microsoft.com/office/drawing/2014/main" id="{1CEF19EF-95F8-5DE9-7BE3-F3478C4B5EA0}"/>
              </a:ext>
            </a:extLst>
          </p:cNvPr>
          <p:cNvSpPr>
            <a:spLocks noChangeArrowheads="1"/>
          </p:cNvSpPr>
          <p:nvPr/>
        </p:nvSpPr>
        <p:spPr bwMode="auto">
          <a:xfrm>
            <a:off x="11582400" y="11582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0802" name="Rectangle 82">
            <a:extLst>
              <a:ext uri="{FF2B5EF4-FFF2-40B4-BE49-F238E27FC236}">
                <a16:creationId xmlns:a16="http://schemas.microsoft.com/office/drawing/2014/main" id="{B0A09B48-4BBC-F9B1-0CB6-7E5D95D94ECD}"/>
              </a:ext>
            </a:extLst>
          </p:cNvPr>
          <p:cNvSpPr>
            <a:spLocks noChangeArrowheads="1"/>
          </p:cNvSpPr>
          <p:nvPr/>
        </p:nvSpPr>
        <p:spPr bwMode="auto">
          <a:xfrm>
            <a:off x="10363200" y="12192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0803" name="Rectangle 83">
            <a:extLst>
              <a:ext uri="{FF2B5EF4-FFF2-40B4-BE49-F238E27FC236}">
                <a16:creationId xmlns:a16="http://schemas.microsoft.com/office/drawing/2014/main" id="{1971AC55-041C-A5AE-A737-1B1C6EC7E31E}"/>
              </a:ext>
            </a:extLst>
          </p:cNvPr>
          <p:cNvSpPr>
            <a:spLocks noChangeArrowheads="1"/>
          </p:cNvSpPr>
          <p:nvPr/>
        </p:nvSpPr>
        <p:spPr bwMode="auto">
          <a:xfrm>
            <a:off x="10972800" y="12192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0804" name="Rectangle 84">
            <a:extLst>
              <a:ext uri="{FF2B5EF4-FFF2-40B4-BE49-F238E27FC236}">
                <a16:creationId xmlns:a16="http://schemas.microsoft.com/office/drawing/2014/main" id="{29473B9B-4E9A-F7E1-CD0C-2705BE32F48B}"/>
              </a:ext>
            </a:extLst>
          </p:cNvPr>
          <p:cNvSpPr>
            <a:spLocks noChangeArrowheads="1"/>
          </p:cNvSpPr>
          <p:nvPr/>
        </p:nvSpPr>
        <p:spPr bwMode="auto">
          <a:xfrm>
            <a:off x="11582400" y="12192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0805" name="Rectangle 85">
            <a:extLst>
              <a:ext uri="{FF2B5EF4-FFF2-40B4-BE49-F238E27FC236}">
                <a16:creationId xmlns:a16="http://schemas.microsoft.com/office/drawing/2014/main" id="{FCB4B808-A449-560C-4194-3F53C8B58E70}"/>
              </a:ext>
            </a:extLst>
          </p:cNvPr>
          <p:cNvSpPr>
            <a:spLocks noChangeArrowheads="1"/>
          </p:cNvSpPr>
          <p:nvPr/>
        </p:nvSpPr>
        <p:spPr bwMode="auto">
          <a:xfrm>
            <a:off x="12649200" y="10972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7</a:t>
            </a:r>
          </a:p>
        </p:txBody>
      </p:sp>
      <p:sp>
        <p:nvSpPr>
          <p:cNvPr id="30806" name="Rectangle 86">
            <a:extLst>
              <a:ext uri="{FF2B5EF4-FFF2-40B4-BE49-F238E27FC236}">
                <a16:creationId xmlns:a16="http://schemas.microsoft.com/office/drawing/2014/main" id="{9ED3630E-E93D-83E6-D177-965C42064F6B}"/>
              </a:ext>
            </a:extLst>
          </p:cNvPr>
          <p:cNvSpPr>
            <a:spLocks noChangeArrowheads="1"/>
          </p:cNvSpPr>
          <p:nvPr/>
        </p:nvSpPr>
        <p:spPr bwMode="auto">
          <a:xfrm>
            <a:off x="13258800" y="10972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6</a:t>
            </a:r>
          </a:p>
        </p:txBody>
      </p:sp>
      <p:sp>
        <p:nvSpPr>
          <p:cNvPr id="30807" name="Rectangle 87">
            <a:extLst>
              <a:ext uri="{FF2B5EF4-FFF2-40B4-BE49-F238E27FC236}">
                <a16:creationId xmlns:a16="http://schemas.microsoft.com/office/drawing/2014/main" id="{1746CD81-5244-D689-51D3-8EA75CBBC16B}"/>
              </a:ext>
            </a:extLst>
          </p:cNvPr>
          <p:cNvSpPr>
            <a:spLocks noChangeArrowheads="1"/>
          </p:cNvSpPr>
          <p:nvPr/>
        </p:nvSpPr>
        <p:spPr bwMode="auto">
          <a:xfrm>
            <a:off x="13868400" y="10972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0808" name="Rectangle 88">
            <a:extLst>
              <a:ext uri="{FF2B5EF4-FFF2-40B4-BE49-F238E27FC236}">
                <a16:creationId xmlns:a16="http://schemas.microsoft.com/office/drawing/2014/main" id="{D5D9CEBC-2A63-BB6B-767E-CF2BEDC99CEB}"/>
              </a:ext>
            </a:extLst>
          </p:cNvPr>
          <p:cNvSpPr>
            <a:spLocks noChangeArrowheads="1"/>
          </p:cNvSpPr>
          <p:nvPr/>
        </p:nvSpPr>
        <p:spPr bwMode="auto">
          <a:xfrm>
            <a:off x="12649200" y="11582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1</a:t>
            </a:r>
          </a:p>
        </p:txBody>
      </p:sp>
      <p:sp>
        <p:nvSpPr>
          <p:cNvPr id="30809" name="Rectangle 89">
            <a:extLst>
              <a:ext uri="{FF2B5EF4-FFF2-40B4-BE49-F238E27FC236}">
                <a16:creationId xmlns:a16="http://schemas.microsoft.com/office/drawing/2014/main" id="{1F87707E-0D86-1F4D-2924-5191B480EFBA}"/>
              </a:ext>
            </a:extLst>
          </p:cNvPr>
          <p:cNvSpPr>
            <a:spLocks noChangeArrowheads="1"/>
          </p:cNvSpPr>
          <p:nvPr/>
        </p:nvSpPr>
        <p:spPr bwMode="auto">
          <a:xfrm>
            <a:off x="13258800" y="11582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3</a:t>
            </a:r>
          </a:p>
        </p:txBody>
      </p:sp>
      <p:sp>
        <p:nvSpPr>
          <p:cNvPr id="30810" name="Rectangle 90">
            <a:extLst>
              <a:ext uri="{FF2B5EF4-FFF2-40B4-BE49-F238E27FC236}">
                <a16:creationId xmlns:a16="http://schemas.microsoft.com/office/drawing/2014/main" id="{0EA8CFDC-A026-F4E5-452C-C623AA1C5199}"/>
              </a:ext>
            </a:extLst>
          </p:cNvPr>
          <p:cNvSpPr>
            <a:spLocks noChangeArrowheads="1"/>
          </p:cNvSpPr>
          <p:nvPr/>
        </p:nvSpPr>
        <p:spPr bwMode="auto">
          <a:xfrm>
            <a:off x="13868400" y="115824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0811" name="Rectangle 91">
            <a:extLst>
              <a:ext uri="{FF2B5EF4-FFF2-40B4-BE49-F238E27FC236}">
                <a16:creationId xmlns:a16="http://schemas.microsoft.com/office/drawing/2014/main" id="{81B7FDD7-01B0-82D0-B602-61F639151A7D}"/>
              </a:ext>
            </a:extLst>
          </p:cNvPr>
          <p:cNvSpPr>
            <a:spLocks noChangeArrowheads="1"/>
          </p:cNvSpPr>
          <p:nvPr/>
        </p:nvSpPr>
        <p:spPr bwMode="auto">
          <a:xfrm>
            <a:off x="12649200" y="12192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0812" name="Rectangle 92">
            <a:extLst>
              <a:ext uri="{FF2B5EF4-FFF2-40B4-BE49-F238E27FC236}">
                <a16:creationId xmlns:a16="http://schemas.microsoft.com/office/drawing/2014/main" id="{CDFB6A2D-C8E9-BB3C-34D7-EB3DEA662F7D}"/>
              </a:ext>
            </a:extLst>
          </p:cNvPr>
          <p:cNvSpPr>
            <a:spLocks noChangeArrowheads="1"/>
          </p:cNvSpPr>
          <p:nvPr/>
        </p:nvSpPr>
        <p:spPr bwMode="auto">
          <a:xfrm>
            <a:off x="13258800" y="12192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0813" name="Rectangle 93">
            <a:extLst>
              <a:ext uri="{FF2B5EF4-FFF2-40B4-BE49-F238E27FC236}">
                <a16:creationId xmlns:a16="http://schemas.microsoft.com/office/drawing/2014/main" id="{786BA56C-8BB6-09CE-666D-7FF9FF30CA41}"/>
              </a:ext>
            </a:extLst>
          </p:cNvPr>
          <p:cNvSpPr>
            <a:spLocks noChangeArrowheads="1"/>
          </p:cNvSpPr>
          <p:nvPr/>
        </p:nvSpPr>
        <p:spPr bwMode="auto">
          <a:xfrm>
            <a:off x="13868400" y="12192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0814" name="Text Box 94">
            <a:extLst>
              <a:ext uri="{FF2B5EF4-FFF2-40B4-BE49-F238E27FC236}">
                <a16:creationId xmlns:a16="http://schemas.microsoft.com/office/drawing/2014/main" id="{7AD616B9-0404-D15C-7669-BE90BD1415F5}"/>
              </a:ext>
            </a:extLst>
          </p:cNvPr>
          <p:cNvSpPr txBox="1">
            <a:spLocks noChangeArrowheads="1"/>
          </p:cNvSpPr>
          <p:nvPr/>
        </p:nvSpPr>
        <p:spPr bwMode="auto">
          <a:xfrm>
            <a:off x="4114800" y="4382869"/>
            <a:ext cx="6400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0100C8"/>
                </a:solidFill>
                <a:latin typeface="Helvetica Neue"/>
              </a:rPr>
              <a:t>Depth-First Search</a:t>
            </a:r>
          </a:p>
        </p:txBody>
      </p:sp>
      <p:sp>
        <p:nvSpPr>
          <p:cNvPr id="30815" name="Line 95">
            <a:extLst>
              <a:ext uri="{FF2B5EF4-FFF2-40B4-BE49-F238E27FC236}">
                <a16:creationId xmlns:a16="http://schemas.microsoft.com/office/drawing/2014/main" id="{0F34FDA8-F0F4-2920-6909-B6FEE6866DC4}"/>
              </a:ext>
            </a:extLst>
          </p:cNvPr>
          <p:cNvSpPr>
            <a:spLocks noChangeShapeType="1"/>
          </p:cNvSpPr>
          <p:nvPr/>
        </p:nvSpPr>
        <p:spPr bwMode="auto">
          <a:xfrm>
            <a:off x="15392400" y="21336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0816" name="Line 96">
            <a:extLst>
              <a:ext uri="{FF2B5EF4-FFF2-40B4-BE49-F238E27FC236}">
                <a16:creationId xmlns:a16="http://schemas.microsoft.com/office/drawing/2014/main" id="{0383EE38-FE2B-8D47-C73A-84B00EE5B1B2}"/>
              </a:ext>
            </a:extLst>
          </p:cNvPr>
          <p:cNvSpPr>
            <a:spLocks noChangeShapeType="1"/>
          </p:cNvSpPr>
          <p:nvPr/>
        </p:nvSpPr>
        <p:spPr bwMode="auto">
          <a:xfrm>
            <a:off x="16306800" y="2133600"/>
            <a:ext cx="1219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0817" name="Line 97">
            <a:extLst>
              <a:ext uri="{FF2B5EF4-FFF2-40B4-BE49-F238E27FC236}">
                <a16:creationId xmlns:a16="http://schemas.microsoft.com/office/drawing/2014/main" id="{CD19166D-B532-3BAF-9395-B6BBDE6AA9BC}"/>
              </a:ext>
            </a:extLst>
          </p:cNvPr>
          <p:cNvSpPr>
            <a:spLocks noChangeShapeType="1"/>
          </p:cNvSpPr>
          <p:nvPr/>
        </p:nvSpPr>
        <p:spPr bwMode="auto">
          <a:xfrm flipH="1">
            <a:off x="13106400" y="2133600"/>
            <a:ext cx="13716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0818" name="Text Box 98">
            <a:extLst>
              <a:ext uri="{FF2B5EF4-FFF2-40B4-BE49-F238E27FC236}">
                <a16:creationId xmlns:a16="http://schemas.microsoft.com/office/drawing/2014/main" id="{9A06DBD5-7435-042F-EE48-6EB4C3AA3512}"/>
              </a:ext>
            </a:extLst>
          </p:cNvPr>
          <p:cNvSpPr txBox="1">
            <a:spLocks noChangeArrowheads="1"/>
          </p:cNvSpPr>
          <p:nvPr/>
        </p:nvSpPr>
        <p:spPr bwMode="auto">
          <a:xfrm>
            <a:off x="13106400" y="19812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U</a:t>
            </a:r>
          </a:p>
        </p:txBody>
      </p:sp>
      <p:sp>
        <p:nvSpPr>
          <p:cNvPr id="30819" name="Text Box 99">
            <a:extLst>
              <a:ext uri="{FF2B5EF4-FFF2-40B4-BE49-F238E27FC236}">
                <a16:creationId xmlns:a16="http://schemas.microsoft.com/office/drawing/2014/main" id="{A97CA070-4D33-EE96-B6D4-9723A0AF4D27}"/>
              </a:ext>
            </a:extLst>
          </p:cNvPr>
          <p:cNvSpPr txBox="1">
            <a:spLocks noChangeArrowheads="1"/>
          </p:cNvSpPr>
          <p:nvPr/>
        </p:nvSpPr>
        <p:spPr bwMode="auto">
          <a:xfrm>
            <a:off x="15240000" y="22860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D</a:t>
            </a:r>
          </a:p>
        </p:txBody>
      </p:sp>
      <p:sp>
        <p:nvSpPr>
          <p:cNvPr id="30820" name="Text Box 100">
            <a:extLst>
              <a:ext uri="{FF2B5EF4-FFF2-40B4-BE49-F238E27FC236}">
                <a16:creationId xmlns:a16="http://schemas.microsoft.com/office/drawing/2014/main" id="{75AE785B-D73F-5B93-8349-92AE77467DA7}"/>
              </a:ext>
            </a:extLst>
          </p:cNvPr>
          <p:cNvSpPr txBox="1">
            <a:spLocks noChangeArrowheads="1"/>
          </p:cNvSpPr>
          <p:nvPr/>
        </p:nvSpPr>
        <p:spPr bwMode="auto">
          <a:xfrm>
            <a:off x="16611600" y="19812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R</a:t>
            </a:r>
          </a:p>
        </p:txBody>
      </p:sp>
      <p:sp>
        <p:nvSpPr>
          <p:cNvPr id="30821" name="Line 101">
            <a:extLst>
              <a:ext uri="{FF2B5EF4-FFF2-40B4-BE49-F238E27FC236}">
                <a16:creationId xmlns:a16="http://schemas.microsoft.com/office/drawing/2014/main" id="{4A6D06CE-3008-6488-90D7-CCE93159BD02}"/>
              </a:ext>
            </a:extLst>
          </p:cNvPr>
          <p:cNvSpPr>
            <a:spLocks noChangeShapeType="1"/>
          </p:cNvSpPr>
          <p:nvPr/>
        </p:nvSpPr>
        <p:spPr bwMode="auto">
          <a:xfrm>
            <a:off x="12039600" y="47244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0822" name="Text Box 102">
            <a:extLst>
              <a:ext uri="{FF2B5EF4-FFF2-40B4-BE49-F238E27FC236}">
                <a16:creationId xmlns:a16="http://schemas.microsoft.com/office/drawing/2014/main" id="{AA9E996A-D006-FF3D-5D43-D6850BF31BDC}"/>
              </a:ext>
            </a:extLst>
          </p:cNvPr>
          <p:cNvSpPr txBox="1">
            <a:spLocks noChangeArrowheads="1"/>
          </p:cNvSpPr>
          <p:nvPr/>
        </p:nvSpPr>
        <p:spPr bwMode="auto">
          <a:xfrm>
            <a:off x="11734800" y="47244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R</a:t>
            </a:r>
          </a:p>
        </p:txBody>
      </p:sp>
      <p:sp>
        <p:nvSpPr>
          <p:cNvPr id="30823" name="Line 103">
            <a:extLst>
              <a:ext uri="{FF2B5EF4-FFF2-40B4-BE49-F238E27FC236}">
                <a16:creationId xmlns:a16="http://schemas.microsoft.com/office/drawing/2014/main" id="{A04554DC-FAEC-DE65-BD58-13717A04F8B3}"/>
              </a:ext>
            </a:extLst>
          </p:cNvPr>
          <p:cNvSpPr>
            <a:spLocks noChangeShapeType="1"/>
          </p:cNvSpPr>
          <p:nvPr/>
        </p:nvSpPr>
        <p:spPr bwMode="auto">
          <a:xfrm flipH="1">
            <a:off x="10363200" y="7315200"/>
            <a:ext cx="7620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0824" name="Line 104">
            <a:extLst>
              <a:ext uri="{FF2B5EF4-FFF2-40B4-BE49-F238E27FC236}">
                <a16:creationId xmlns:a16="http://schemas.microsoft.com/office/drawing/2014/main" id="{F45E60B6-D742-6B9C-F550-77FBBC0CE416}"/>
              </a:ext>
            </a:extLst>
          </p:cNvPr>
          <p:cNvSpPr>
            <a:spLocks noChangeShapeType="1"/>
          </p:cNvSpPr>
          <p:nvPr/>
        </p:nvSpPr>
        <p:spPr bwMode="auto">
          <a:xfrm>
            <a:off x="12954000" y="7315200"/>
            <a:ext cx="457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0825" name="Text Box 105">
            <a:extLst>
              <a:ext uri="{FF2B5EF4-FFF2-40B4-BE49-F238E27FC236}">
                <a16:creationId xmlns:a16="http://schemas.microsoft.com/office/drawing/2014/main" id="{0CE224C0-0FFC-562B-5F97-40E64A993A7C}"/>
              </a:ext>
            </a:extLst>
          </p:cNvPr>
          <p:cNvSpPr txBox="1">
            <a:spLocks noChangeArrowheads="1"/>
          </p:cNvSpPr>
          <p:nvPr/>
        </p:nvSpPr>
        <p:spPr bwMode="auto">
          <a:xfrm>
            <a:off x="10210800" y="71628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D</a:t>
            </a:r>
          </a:p>
        </p:txBody>
      </p:sp>
      <p:sp>
        <p:nvSpPr>
          <p:cNvPr id="30826" name="Text Box 106">
            <a:extLst>
              <a:ext uri="{FF2B5EF4-FFF2-40B4-BE49-F238E27FC236}">
                <a16:creationId xmlns:a16="http://schemas.microsoft.com/office/drawing/2014/main" id="{B2E0809B-27FC-8C24-C337-D2E7AC55F5E9}"/>
              </a:ext>
            </a:extLst>
          </p:cNvPr>
          <p:cNvSpPr txBox="1">
            <a:spLocks noChangeArrowheads="1"/>
          </p:cNvSpPr>
          <p:nvPr/>
        </p:nvSpPr>
        <p:spPr bwMode="auto">
          <a:xfrm>
            <a:off x="12954000" y="73152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R</a:t>
            </a:r>
          </a:p>
        </p:txBody>
      </p:sp>
      <p:sp>
        <p:nvSpPr>
          <p:cNvPr id="30827" name="Line 107">
            <a:extLst>
              <a:ext uri="{FF2B5EF4-FFF2-40B4-BE49-F238E27FC236}">
                <a16:creationId xmlns:a16="http://schemas.microsoft.com/office/drawing/2014/main" id="{43E42A34-5C16-7458-A324-52A5A969762F}"/>
              </a:ext>
            </a:extLst>
          </p:cNvPr>
          <p:cNvSpPr>
            <a:spLocks noChangeShapeType="1"/>
          </p:cNvSpPr>
          <p:nvPr/>
        </p:nvSpPr>
        <p:spPr bwMode="auto">
          <a:xfrm flipH="1">
            <a:off x="8686800" y="9906000"/>
            <a:ext cx="1524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0828" name="Line 108">
            <a:extLst>
              <a:ext uri="{FF2B5EF4-FFF2-40B4-BE49-F238E27FC236}">
                <a16:creationId xmlns:a16="http://schemas.microsoft.com/office/drawing/2014/main" id="{F1023E86-CD2F-0261-AB51-4E65F39A2208}"/>
              </a:ext>
            </a:extLst>
          </p:cNvPr>
          <p:cNvSpPr>
            <a:spLocks noChangeShapeType="1"/>
          </p:cNvSpPr>
          <p:nvPr/>
        </p:nvSpPr>
        <p:spPr bwMode="auto">
          <a:xfrm>
            <a:off x="9448800" y="9906000"/>
            <a:ext cx="15240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0829" name="Line 110">
            <a:extLst>
              <a:ext uri="{FF2B5EF4-FFF2-40B4-BE49-F238E27FC236}">
                <a16:creationId xmlns:a16="http://schemas.microsoft.com/office/drawing/2014/main" id="{48690DEB-3D10-DF1D-B2DB-92E0B0F1A66D}"/>
              </a:ext>
            </a:extLst>
          </p:cNvPr>
          <p:cNvSpPr>
            <a:spLocks noChangeShapeType="1"/>
          </p:cNvSpPr>
          <p:nvPr/>
        </p:nvSpPr>
        <p:spPr bwMode="auto">
          <a:xfrm>
            <a:off x="10363200" y="9906000"/>
            <a:ext cx="27432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0830" name="Text Box 111">
            <a:extLst>
              <a:ext uri="{FF2B5EF4-FFF2-40B4-BE49-F238E27FC236}">
                <a16:creationId xmlns:a16="http://schemas.microsoft.com/office/drawing/2014/main" id="{6BF14BEB-4BAD-80A0-6382-68F5ADB7FC5C}"/>
              </a:ext>
            </a:extLst>
          </p:cNvPr>
          <p:cNvSpPr txBox="1">
            <a:spLocks noChangeArrowheads="1"/>
          </p:cNvSpPr>
          <p:nvPr/>
        </p:nvSpPr>
        <p:spPr bwMode="auto">
          <a:xfrm>
            <a:off x="8077200" y="100584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D</a:t>
            </a:r>
          </a:p>
        </p:txBody>
      </p:sp>
      <p:sp>
        <p:nvSpPr>
          <p:cNvPr id="30831" name="Text Box 112">
            <a:extLst>
              <a:ext uri="{FF2B5EF4-FFF2-40B4-BE49-F238E27FC236}">
                <a16:creationId xmlns:a16="http://schemas.microsoft.com/office/drawing/2014/main" id="{5C361DC1-63AE-BC96-C2BB-6BCED9D58051}"/>
              </a:ext>
            </a:extLst>
          </p:cNvPr>
          <p:cNvSpPr txBox="1">
            <a:spLocks noChangeArrowheads="1"/>
          </p:cNvSpPr>
          <p:nvPr/>
        </p:nvSpPr>
        <p:spPr bwMode="auto">
          <a:xfrm>
            <a:off x="11277600" y="99060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R</a:t>
            </a:r>
          </a:p>
        </p:txBody>
      </p:sp>
      <p:sp>
        <p:nvSpPr>
          <p:cNvPr id="30832" name="Text Box 113">
            <a:extLst>
              <a:ext uri="{FF2B5EF4-FFF2-40B4-BE49-F238E27FC236}">
                <a16:creationId xmlns:a16="http://schemas.microsoft.com/office/drawing/2014/main" id="{9E32148C-1CA5-D38D-9A6B-9AF1FED5CA75}"/>
              </a:ext>
            </a:extLst>
          </p:cNvPr>
          <p:cNvSpPr txBox="1">
            <a:spLocks noChangeArrowheads="1"/>
          </p:cNvSpPr>
          <p:nvPr/>
        </p:nvSpPr>
        <p:spPr bwMode="auto">
          <a:xfrm>
            <a:off x="10058400" y="100584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L</a:t>
            </a:r>
          </a:p>
        </p:txBody>
      </p:sp>
      <p:sp>
        <p:nvSpPr>
          <p:cNvPr id="30833" name="Line 117">
            <a:extLst>
              <a:ext uri="{FF2B5EF4-FFF2-40B4-BE49-F238E27FC236}">
                <a16:creationId xmlns:a16="http://schemas.microsoft.com/office/drawing/2014/main" id="{06F1BA65-6BEF-C40B-5821-30176ADD0576}"/>
              </a:ext>
            </a:extLst>
          </p:cNvPr>
          <p:cNvSpPr>
            <a:spLocks noChangeShapeType="1"/>
          </p:cNvSpPr>
          <p:nvPr/>
        </p:nvSpPr>
        <p:spPr bwMode="auto">
          <a:xfrm>
            <a:off x="9296400" y="12801600"/>
            <a:ext cx="457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0834" name="Line 118">
            <a:extLst>
              <a:ext uri="{FF2B5EF4-FFF2-40B4-BE49-F238E27FC236}">
                <a16:creationId xmlns:a16="http://schemas.microsoft.com/office/drawing/2014/main" id="{FF3B9B21-FE69-A0EC-97A6-7C19BC1EE082}"/>
              </a:ext>
            </a:extLst>
          </p:cNvPr>
          <p:cNvSpPr>
            <a:spLocks noChangeShapeType="1"/>
          </p:cNvSpPr>
          <p:nvPr/>
        </p:nvSpPr>
        <p:spPr bwMode="auto">
          <a:xfrm flipH="1">
            <a:off x="8534400" y="12801600"/>
            <a:ext cx="1524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0835" name="Text Box 119">
            <a:extLst>
              <a:ext uri="{FF2B5EF4-FFF2-40B4-BE49-F238E27FC236}">
                <a16:creationId xmlns:a16="http://schemas.microsoft.com/office/drawing/2014/main" id="{A2DE3C70-6E6D-0EAD-6464-5E139F4EF778}"/>
              </a:ext>
            </a:extLst>
          </p:cNvPr>
          <p:cNvSpPr txBox="1">
            <a:spLocks noChangeArrowheads="1"/>
          </p:cNvSpPr>
          <p:nvPr/>
        </p:nvSpPr>
        <p:spPr bwMode="auto">
          <a:xfrm>
            <a:off x="7772400" y="131064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L</a:t>
            </a:r>
          </a:p>
        </p:txBody>
      </p:sp>
      <p:sp>
        <p:nvSpPr>
          <p:cNvPr id="30836" name="Text Box 120">
            <a:extLst>
              <a:ext uri="{FF2B5EF4-FFF2-40B4-BE49-F238E27FC236}">
                <a16:creationId xmlns:a16="http://schemas.microsoft.com/office/drawing/2014/main" id="{EC641E98-6511-8DC7-1EB2-0A5F90CF0F07}"/>
              </a:ext>
            </a:extLst>
          </p:cNvPr>
          <p:cNvSpPr txBox="1">
            <a:spLocks noChangeArrowheads="1"/>
          </p:cNvSpPr>
          <p:nvPr/>
        </p:nvSpPr>
        <p:spPr bwMode="auto">
          <a:xfrm>
            <a:off x="9601200" y="128016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R</a:t>
            </a:r>
          </a:p>
        </p:txBody>
      </p:sp>
      <p:pic>
        <p:nvPicPr>
          <p:cNvPr id="117" name="Picture 116" descr="A picture containing text, gear&#10;&#10;Description automatically generated">
            <a:extLst>
              <a:ext uri="{FF2B5EF4-FFF2-40B4-BE49-F238E27FC236}">
                <a16:creationId xmlns:a16="http://schemas.microsoft.com/office/drawing/2014/main" id="{15132DC1-C073-1145-9310-2BB4618E49C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6181" y="818144"/>
            <a:ext cx="3811300" cy="493913"/>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1">
            <a:extLst>
              <a:ext uri="{FF2B5EF4-FFF2-40B4-BE49-F238E27FC236}">
                <a16:creationId xmlns:a16="http://schemas.microsoft.com/office/drawing/2014/main" id="{2A92A097-880F-D70A-B316-2C53A99F46F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1748" name="Rectangle 13">
            <a:extLst>
              <a:ext uri="{FF2B5EF4-FFF2-40B4-BE49-F238E27FC236}">
                <a16:creationId xmlns:a16="http://schemas.microsoft.com/office/drawing/2014/main" id="{C680EE02-5BA5-1CAD-68D3-53ADEFE621E6}"/>
              </a:ext>
            </a:extLst>
          </p:cNvPr>
          <p:cNvSpPr>
            <a:spLocks noChangeArrowheads="1"/>
          </p:cNvSpPr>
          <p:nvPr/>
        </p:nvSpPr>
        <p:spPr bwMode="auto">
          <a:xfrm>
            <a:off x="12192000" y="1219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1</a:t>
            </a:r>
            <a:endParaRPr lang="en-US" altLang="en-US" sz="2800" b="1"/>
          </a:p>
        </p:txBody>
      </p:sp>
      <p:sp>
        <p:nvSpPr>
          <p:cNvPr id="31749" name="Rectangle 14">
            <a:extLst>
              <a:ext uri="{FF2B5EF4-FFF2-40B4-BE49-F238E27FC236}">
                <a16:creationId xmlns:a16="http://schemas.microsoft.com/office/drawing/2014/main" id="{0989D982-3B3B-61E1-9229-9D5F59ED6407}"/>
              </a:ext>
            </a:extLst>
          </p:cNvPr>
          <p:cNvSpPr>
            <a:spLocks noChangeArrowheads="1"/>
          </p:cNvSpPr>
          <p:nvPr/>
        </p:nvSpPr>
        <p:spPr bwMode="auto">
          <a:xfrm>
            <a:off x="12801600" y="1219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7</a:t>
            </a:r>
            <a:endParaRPr lang="en-US" altLang="en-US" sz="2800" b="1"/>
          </a:p>
        </p:txBody>
      </p:sp>
      <p:sp>
        <p:nvSpPr>
          <p:cNvPr id="31750" name="Rectangle 15">
            <a:extLst>
              <a:ext uri="{FF2B5EF4-FFF2-40B4-BE49-F238E27FC236}">
                <a16:creationId xmlns:a16="http://schemas.microsoft.com/office/drawing/2014/main" id="{193E67BB-AADB-C515-A31A-727057BB962A}"/>
              </a:ext>
            </a:extLst>
          </p:cNvPr>
          <p:cNvSpPr>
            <a:spLocks noChangeArrowheads="1"/>
          </p:cNvSpPr>
          <p:nvPr/>
        </p:nvSpPr>
        <p:spPr bwMode="auto">
          <a:xfrm>
            <a:off x="13411200" y="1219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1751" name="Rectangle 16">
            <a:extLst>
              <a:ext uri="{FF2B5EF4-FFF2-40B4-BE49-F238E27FC236}">
                <a16:creationId xmlns:a16="http://schemas.microsoft.com/office/drawing/2014/main" id="{16FC9FC5-2AC5-26B3-E318-A20CD8F1C954}"/>
              </a:ext>
            </a:extLst>
          </p:cNvPr>
          <p:cNvSpPr>
            <a:spLocks noChangeArrowheads="1"/>
          </p:cNvSpPr>
          <p:nvPr/>
        </p:nvSpPr>
        <p:spPr bwMode="auto">
          <a:xfrm>
            <a:off x="12192000" y="18288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a:p>
        </p:txBody>
      </p:sp>
      <p:sp>
        <p:nvSpPr>
          <p:cNvPr id="31752" name="Rectangle 17">
            <a:extLst>
              <a:ext uri="{FF2B5EF4-FFF2-40B4-BE49-F238E27FC236}">
                <a16:creationId xmlns:a16="http://schemas.microsoft.com/office/drawing/2014/main" id="{E1C92BA5-E88C-5BA0-6289-8EED02FC356B}"/>
              </a:ext>
            </a:extLst>
          </p:cNvPr>
          <p:cNvSpPr>
            <a:spLocks noChangeArrowheads="1"/>
          </p:cNvSpPr>
          <p:nvPr/>
        </p:nvSpPr>
        <p:spPr bwMode="auto">
          <a:xfrm>
            <a:off x="12801600" y="1828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6</a:t>
            </a:r>
            <a:endParaRPr lang="en-US" altLang="en-US" sz="2800" b="1"/>
          </a:p>
        </p:txBody>
      </p:sp>
      <p:sp>
        <p:nvSpPr>
          <p:cNvPr id="31753" name="Rectangle 18">
            <a:extLst>
              <a:ext uri="{FF2B5EF4-FFF2-40B4-BE49-F238E27FC236}">
                <a16:creationId xmlns:a16="http://schemas.microsoft.com/office/drawing/2014/main" id="{4DC6DD50-004A-93C5-5199-018D6AD3E667}"/>
              </a:ext>
            </a:extLst>
          </p:cNvPr>
          <p:cNvSpPr>
            <a:spLocks noChangeArrowheads="1"/>
          </p:cNvSpPr>
          <p:nvPr/>
        </p:nvSpPr>
        <p:spPr bwMode="auto">
          <a:xfrm>
            <a:off x="13411200" y="1828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1754" name="Rectangle 19">
            <a:extLst>
              <a:ext uri="{FF2B5EF4-FFF2-40B4-BE49-F238E27FC236}">
                <a16:creationId xmlns:a16="http://schemas.microsoft.com/office/drawing/2014/main" id="{57D8B659-7592-0FAB-97D3-1ED95931EDE8}"/>
              </a:ext>
            </a:extLst>
          </p:cNvPr>
          <p:cNvSpPr>
            <a:spLocks noChangeArrowheads="1"/>
          </p:cNvSpPr>
          <p:nvPr/>
        </p:nvSpPr>
        <p:spPr bwMode="auto">
          <a:xfrm>
            <a:off x="12192000" y="2438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1755" name="Rectangle 20">
            <a:extLst>
              <a:ext uri="{FF2B5EF4-FFF2-40B4-BE49-F238E27FC236}">
                <a16:creationId xmlns:a16="http://schemas.microsoft.com/office/drawing/2014/main" id="{124CDAD6-6723-19CE-2189-17B645C321EC}"/>
              </a:ext>
            </a:extLst>
          </p:cNvPr>
          <p:cNvSpPr>
            <a:spLocks noChangeArrowheads="1"/>
          </p:cNvSpPr>
          <p:nvPr/>
        </p:nvSpPr>
        <p:spPr bwMode="auto">
          <a:xfrm>
            <a:off x="12801600" y="2438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1756" name="Rectangle 21">
            <a:extLst>
              <a:ext uri="{FF2B5EF4-FFF2-40B4-BE49-F238E27FC236}">
                <a16:creationId xmlns:a16="http://schemas.microsoft.com/office/drawing/2014/main" id="{1C30AC2A-4ED6-9B6D-91A1-2C68A20C5B06}"/>
              </a:ext>
            </a:extLst>
          </p:cNvPr>
          <p:cNvSpPr>
            <a:spLocks noChangeArrowheads="1"/>
          </p:cNvSpPr>
          <p:nvPr/>
        </p:nvSpPr>
        <p:spPr bwMode="auto">
          <a:xfrm>
            <a:off x="13411200" y="2438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1757" name="Rectangle 22">
            <a:extLst>
              <a:ext uri="{FF2B5EF4-FFF2-40B4-BE49-F238E27FC236}">
                <a16:creationId xmlns:a16="http://schemas.microsoft.com/office/drawing/2014/main" id="{2DB7F019-0FFB-03C6-4F16-7F238067BAC6}"/>
              </a:ext>
            </a:extLst>
          </p:cNvPr>
          <p:cNvSpPr>
            <a:spLocks noChangeArrowheads="1"/>
          </p:cNvSpPr>
          <p:nvPr/>
        </p:nvSpPr>
        <p:spPr bwMode="auto">
          <a:xfrm>
            <a:off x="8991600" y="38100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1758" name="Rectangle 23">
            <a:extLst>
              <a:ext uri="{FF2B5EF4-FFF2-40B4-BE49-F238E27FC236}">
                <a16:creationId xmlns:a16="http://schemas.microsoft.com/office/drawing/2014/main" id="{3617FE5A-D409-D858-9BD7-9022146F49A8}"/>
              </a:ext>
            </a:extLst>
          </p:cNvPr>
          <p:cNvSpPr>
            <a:spLocks noChangeArrowheads="1"/>
          </p:cNvSpPr>
          <p:nvPr/>
        </p:nvSpPr>
        <p:spPr bwMode="auto">
          <a:xfrm>
            <a:off x="9601200" y="381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7</a:t>
            </a:r>
            <a:endParaRPr lang="en-US" altLang="en-US" sz="2800" b="1"/>
          </a:p>
        </p:txBody>
      </p:sp>
      <p:sp>
        <p:nvSpPr>
          <p:cNvPr id="31759" name="Rectangle 24">
            <a:extLst>
              <a:ext uri="{FF2B5EF4-FFF2-40B4-BE49-F238E27FC236}">
                <a16:creationId xmlns:a16="http://schemas.microsoft.com/office/drawing/2014/main" id="{D64F020A-4220-A1DF-0FC2-E348EBF726E7}"/>
              </a:ext>
            </a:extLst>
          </p:cNvPr>
          <p:cNvSpPr>
            <a:spLocks noChangeArrowheads="1"/>
          </p:cNvSpPr>
          <p:nvPr/>
        </p:nvSpPr>
        <p:spPr bwMode="auto">
          <a:xfrm>
            <a:off x="10210800" y="381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1760" name="Rectangle 25">
            <a:extLst>
              <a:ext uri="{FF2B5EF4-FFF2-40B4-BE49-F238E27FC236}">
                <a16:creationId xmlns:a16="http://schemas.microsoft.com/office/drawing/2014/main" id="{3D4DE0B6-88A9-3755-6F66-EAAC0A92D202}"/>
              </a:ext>
            </a:extLst>
          </p:cNvPr>
          <p:cNvSpPr>
            <a:spLocks noChangeArrowheads="1"/>
          </p:cNvSpPr>
          <p:nvPr/>
        </p:nvSpPr>
        <p:spPr bwMode="auto">
          <a:xfrm>
            <a:off x="8991600" y="4419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1</a:t>
            </a:r>
            <a:endParaRPr lang="en-US" altLang="en-US" sz="2800" b="1"/>
          </a:p>
        </p:txBody>
      </p:sp>
      <p:sp>
        <p:nvSpPr>
          <p:cNvPr id="31761" name="Rectangle 26">
            <a:extLst>
              <a:ext uri="{FF2B5EF4-FFF2-40B4-BE49-F238E27FC236}">
                <a16:creationId xmlns:a16="http://schemas.microsoft.com/office/drawing/2014/main" id="{79C88A89-52D3-4737-748F-FC327D09A241}"/>
              </a:ext>
            </a:extLst>
          </p:cNvPr>
          <p:cNvSpPr>
            <a:spLocks noChangeArrowheads="1"/>
          </p:cNvSpPr>
          <p:nvPr/>
        </p:nvSpPr>
        <p:spPr bwMode="auto">
          <a:xfrm>
            <a:off x="9601200" y="4419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6</a:t>
            </a:r>
            <a:endParaRPr lang="en-US" altLang="en-US" sz="2800" b="1"/>
          </a:p>
        </p:txBody>
      </p:sp>
      <p:sp>
        <p:nvSpPr>
          <p:cNvPr id="31762" name="Rectangle 27">
            <a:extLst>
              <a:ext uri="{FF2B5EF4-FFF2-40B4-BE49-F238E27FC236}">
                <a16:creationId xmlns:a16="http://schemas.microsoft.com/office/drawing/2014/main" id="{71572A6E-DC49-F80C-3D3A-A5CABA8CA5BC}"/>
              </a:ext>
            </a:extLst>
          </p:cNvPr>
          <p:cNvSpPr>
            <a:spLocks noChangeArrowheads="1"/>
          </p:cNvSpPr>
          <p:nvPr/>
        </p:nvSpPr>
        <p:spPr bwMode="auto">
          <a:xfrm>
            <a:off x="10210800" y="4419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1763" name="Rectangle 28">
            <a:extLst>
              <a:ext uri="{FF2B5EF4-FFF2-40B4-BE49-F238E27FC236}">
                <a16:creationId xmlns:a16="http://schemas.microsoft.com/office/drawing/2014/main" id="{0EB881A1-0C5F-D092-A998-4587B85DCD66}"/>
              </a:ext>
            </a:extLst>
          </p:cNvPr>
          <p:cNvSpPr>
            <a:spLocks noChangeArrowheads="1"/>
          </p:cNvSpPr>
          <p:nvPr/>
        </p:nvSpPr>
        <p:spPr bwMode="auto">
          <a:xfrm>
            <a:off x="8991600" y="5029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1764" name="Rectangle 29">
            <a:extLst>
              <a:ext uri="{FF2B5EF4-FFF2-40B4-BE49-F238E27FC236}">
                <a16:creationId xmlns:a16="http://schemas.microsoft.com/office/drawing/2014/main" id="{DC9F9526-6054-CFE2-80FC-B4E671918E20}"/>
              </a:ext>
            </a:extLst>
          </p:cNvPr>
          <p:cNvSpPr>
            <a:spLocks noChangeArrowheads="1"/>
          </p:cNvSpPr>
          <p:nvPr/>
        </p:nvSpPr>
        <p:spPr bwMode="auto">
          <a:xfrm>
            <a:off x="9601200" y="5029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1765" name="Rectangle 30">
            <a:extLst>
              <a:ext uri="{FF2B5EF4-FFF2-40B4-BE49-F238E27FC236}">
                <a16:creationId xmlns:a16="http://schemas.microsoft.com/office/drawing/2014/main" id="{2B7C6DE8-A270-4A18-9384-52624E94B491}"/>
              </a:ext>
            </a:extLst>
          </p:cNvPr>
          <p:cNvSpPr>
            <a:spLocks noChangeArrowheads="1"/>
          </p:cNvSpPr>
          <p:nvPr/>
        </p:nvSpPr>
        <p:spPr bwMode="auto">
          <a:xfrm>
            <a:off x="10210800" y="5029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1766" name="Rectangle 31">
            <a:extLst>
              <a:ext uri="{FF2B5EF4-FFF2-40B4-BE49-F238E27FC236}">
                <a16:creationId xmlns:a16="http://schemas.microsoft.com/office/drawing/2014/main" id="{B93E411B-5143-A34A-3722-A716620B19C6}"/>
              </a:ext>
            </a:extLst>
          </p:cNvPr>
          <p:cNvSpPr>
            <a:spLocks noChangeArrowheads="1"/>
          </p:cNvSpPr>
          <p:nvPr/>
        </p:nvSpPr>
        <p:spPr bwMode="auto">
          <a:xfrm>
            <a:off x="12192000" y="381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1</a:t>
            </a:r>
            <a:endParaRPr lang="en-US" altLang="en-US" sz="2800" b="1"/>
          </a:p>
        </p:txBody>
      </p:sp>
      <p:sp>
        <p:nvSpPr>
          <p:cNvPr id="31767" name="Rectangle 32">
            <a:extLst>
              <a:ext uri="{FF2B5EF4-FFF2-40B4-BE49-F238E27FC236}">
                <a16:creationId xmlns:a16="http://schemas.microsoft.com/office/drawing/2014/main" id="{DF79B16B-15B6-41E7-BB2A-11CE03EC0AF3}"/>
              </a:ext>
            </a:extLst>
          </p:cNvPr>
          <p:cNvSpPr>
            <a:spLocks noChangeArrowheads="1"/>
          </p:cNvSpPr>
          <p:nvPr/>
        </p:nvSpPr>
        <p:spPr bwMode="auto">
          <a:xfrm>
            <a:off x="12801600" y="381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7</a:t>
            </a:r>
            <a:endParaRPr lang="en-US" altLang="en-US" sz="2800" b="1"/>
          </a:p>
        </p:txBody>
      </p:sp>
      <p:sp>
        <p:nvSpPr>
          <p:cNvPr id="31768" name="Rectangle 33">
            <a:extLst>
              <a:ext uri="{FF2B5EF4-FFF2-40B4-BE49-F238E27FC236}">
                <a16:creationId xmlns:a16="http://schemas.microsoft.com/office/drawing/2014/main" id="{D274BF2A-1ACC-6138-6CA0-B245661144E5}"/>
              </a:ext>
            </a:extLst>
          </p:cNvPr>
          <p:cNvSpPr>
            <a:spLocks noChangeArrowheads="1"/>
          </p:cNvSpPr>
          <p:nvPr/>
        </p:nvSpPr>
        <p:spPr bwMode="auto">
          <a:xfrm>
            <a:off x="13411200" y="381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1769" name="Rectangle 34">
            <a:extLst>
              <a:ext uri="{FF2B5EF4-FFF2-40B4-BE49-F238E27FC236}">
                <a16:creationId xmlns:a16="http://schemas.microsoft.com/office/drawing/2014/main" id="{C65AB786-A66B-FE78-CE63-41C577C1DE7D}"/>
              </a:ext>
            </a:extLst>
          </p:cNvPr>
          <p:cNvSpPr>
            <a:spLocks noChangeArrowheads="1"/>
          </p:cNvSpPr>
          <p:nvPr/>
        </p:nvSpPr>
        <p:spPr bwMode="auto">
          <a:xfrm>
            <a:off x="12192000" y="4419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1770" name="Rectangle 35">
            <a:extLst>
              <a:ext uri="{FF2B5EF4-FFF2-40B4-BE49-F238E27FC236}">
                <a16:creationId xmlns:a16="http://schemas.microsoft.com/office/drawing/2014/main" id="{38E494A8-7631-9B8C-015B-14A3C4AF2DC0}"/>
              </a:ext>
            </a:extLst>
          </p:cNvPr>
          <p:cNvSpPr>
            <a:spLocks noChangeArrowheads="1"/>
          </p:cNvSpPr>
          <p:nvPr/>
        </p:nvSpPr>
        <p:spPr bwMode="auto">
          <a:xfrm>
            <a:off x="12801600" y="4419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6</a:t>
            </a:r>
            <a:endParaRPr lang="en-US" altLang="en-US" sz="2800" b="1"/>
          </a:p>
        </p:txBody>
      </p:sp>
      <p:sp>
        <p:nvSpPr>
          <p:cNvPr id="31771" name="Rectangle 36">
            <a:extLst>
              <a:ext uri="{FF2B5EF4-FFF2-40B4-BE49-F238E27FC236}">
                <a16:creationId xmlns:a16="http://schemas.microsoft.com/office/drawing/2014/main" id="{2228E14E-D9B5-5BB8-2ED3-927564B811E8}"/>
              </a:ext>
            </a:extLst>
          </p:cNvPr>
          <p:cNvSpPr>
            <a:spLocks noChangeArrowheads="1"/>
          </p:cNvSpPr>
          <p:nvPr/>
        </p:nvSpPr>
        <p:spPr bwMode="auto">
          <a:xfrm>
            <a:off x="13411200" y="4419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1772" name="Rectangle 37">
            <a:extLst>
              <a:ext uri="{FF2B5EF4-FFF2-40B4-BE49-F238E27FC236}">
                <a16:creationId xmlns:a16="http://schemas.microsoft.com/office/drawing/2014/main" id="{1BF9A685-CD78-F85C-D5E7-9F40CD1016CE}"/>
              </a:ext>
            </a:extLst>
          </p:cNvPr>
          <p:cNvSpPr>
            <a:spLocks noChangeArrowheads="1"/>
          </p:cNvSpPr>
          <p:nvPr/>
        </p:nvSpPr>
        <p:spPr bwMode="auto">
          <a:xfrm>
            <a:off x="12192000" y="50292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1773" name="Rectangle 38">
            <a:extLst>
              <a:ext uri="{FF2B5EF4-FFF2-40B4-BE49-F238E27FC236}">
                <a16:creationId xmlns:a16="http://schemas.microsoft.com/office/drawing/2014/main" id="{329A67A1-81DB-3319-1F86-033BBD397AD3}"/>
              </a:ext>
            </a:extLst>
          </p:cNvPr>
          <p:cNvSpPr>
            <a:spLocks noChangeArrowheads="1"/>
          </p:cNvSpPr>
          <p:nvPr/>
        </p:nvSpPr>
        <p:spPr bwMode="auto">
          <a:xfrm>
            <a:off x="12801600" y="5029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1774" name="Rectangle 39">
            <a:extLst>
              <a:ext uri="{FF2B5EF4-FFF2-40B4-BE49-F238E27FC236}">
                <a16:creationId xmlns:a16="http://schemas.microsoft.com/office/drawing/2014/main" id="{07883733-E5EA-4BC3-8688-EC46E52D0199}"/>
              </a:ext>
            </a:extLst>
          </p:cNvPr>
          <p:cNvSpPr>
            <a:spLocks noChangeArrowheads="1"/>
          </p:cNvSpPr>
          <p:nvPr/>
        </p:nvSpPr>
        <p:spPr bwMode="auto">
          <a:xfrm>
            <a:off x="13411200" y="5029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1775" name="Rectangle 40">
            <a:extLst>
              <a:ext uri="{FF2B5EF4-FFF2-40B4-BE49-F238E27FC236}">
                <a16:creationId xmlns:a16="http://schemas.microsoft.com/office/drawing/2014/main" id="{3D7477E1-3874-ED50-7C32-D9F8BDD109D6}"/>
              </a:ext>
            </a:extLst>
          </p:cNvPr>
          <p:cNvSpPr>
            <a:spLocks noChangeArrowheads="1"/>
          </p:cNvSpPr>
          <p:nvPr/>
        </p:nvSpPr>
        <p:spPr bwMode="auto">
          <a:xfrm>
            <a:off x="15240000" y="381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1</a:t>
            </a:r>
            <a:endParaRPr lang="en-US" altLang="en-US" sz="2800" b="1"/>
          </a:p>
        </p:txBody>
      </p:sp>
      <p:sp>
        <p:nvSpPr>
          <p:cNvPr id="31776" name="Rectangle 41">
            <a:extLst>
              <a:ext uri="{FF2B5EF4-FFF2-40B4-BE49-F238E27FC236}">
                <a16:creationId xmlns:a16="http://schemas.microsoft.com/office/drawing/2014/main" id="{93584B44-AF0C-2552-DC1B-109B7649E6F7}"/>
              </a:ext>
            </a:extLst>
          </p:cNvPr>
          <p:cNvSpPr>
            <a:spLocks noChangeArrowheads="1"/>
          </p:cNvSpPr>
          <p:nvPr/>
        </p:nvSpPr>
        <p:spPr bwMode="auto">
          <a:xfrm>
            <a:off x="15849600" y="381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7</a:t>
            </a:r>
            <a:endParaRPr lang="en-US" altLang="en-US" sz="2800" b="1"/>
          </a:p>
        </p:txBody>
      </p:sp>
      <p:sp>
        <p:nvSpPr>
          <p:cNvPr id="31777" name="Rectangle 42">
            <a:extLst>
              <a:ext uri="{FF2B5EF4-FFF2-40B4-BE49-F238E27FC236}">
                <a16:creationId xmlns:a16="http://schemas.microsoft.com/office/drawing/2014/main" id="{BAE04F00-61B1-CD93-BDDA-847F3A9E0325}"/>
              </a:ext>
            </a:extLst>
          </p:cNvPr>
          <p:cNvSpPr>
            <a:spLocks noChangeArrowheads="1"/>
          </p:cNvSpPr>
          <p:nvPr/>
        </p:nvSpPr>
        <p:spPr bwMode="auto">
          <a:xfrm>
            <a:off x="16459200" y="381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1778" name="Rectangle 43">
            <a:extLst>
              <a:ext uri="{FF2B5EF4-FFF2-40B4-BE49-F238E27FC236}">
                <a16:creationId xmlns:a16="http://schemas.microsoft.com/office/drawing/2014/main" id="{EB448350-4103-5D51-B53D-1AF2E4B3D947}"/>
              </a:ext>
            </a:extLst>
          </p:cNvPr>
          <p:cNvSpPr>
            <a:spLocks noChangeArrowheads="1"/>
          </p:cNvSpPr>
          <p:nvPr/>
        </p:nvSpPr>
        <p:spPr bwMode="auto">
          <a:xfrm>
            <a:off x="15240000" y="4419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6</a:t>
            </a:r>
            <a:endParaRPr lang="en-US" altLang="en-US" sz="2800" b="1"/>
          </a:p>
        </p:txBody>
      </p:sp>
      <p:sp>
        <p:nvSpPr>
          <p:cNvPr id="31779" name="Rectangle 44">
            <a:extLst>
              <a:ext uri="{FF2B5EF4-FFF2-40B4-BE49-F238E27FC236}">
                <a16:creationId xmlns:a16="http://schemas.microsoft.com/office/drawing/2014/main" id="{A6BD4AF6-9F17-F41B-4EE3-01BFF92AAD1F}"/>
              </a:ext>
            </a:extLst>
          </p:cNvPr>
          <p:cNvSpPr>
            <a:spLocks noChangeArrowheads="1"/>
          </p:cNvSpPr>
          <p:nvPr/>
        </p:nvSpPr>
        <p:spPr bwMode="auto">
          <a:xfrm>
            <a:off x="15849600" y="44196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1780" name="Rectangle 45">
            <a:extLst>
              <a:ext uri="{FF2B5EF4-FFF2-40B4-BE49-F238E27FC236}">
                <a16:creationId xmlns:a16="http://schemas.microsoft.com/office/drawing/2014/main" id="{4BC8B27C-1DA7-8C5C-C3FC-1892FD40250C}"/>
              </a:ext>
            </a:extLst>
          </p:cNvPr>
          <p:cNvSpPr>
            <a:spLocks noChangeArrowheads="1"/>
          </p:cNvSpPr>
          <p:nvPr/>
        </p:nvSpPr>
        <p:spPr bwMode="auto">
          <a:xfrm>
            <a:off x="16459200" y="44196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1781" name="Rectangle 46">
            <a:extLst>
              <a:ext uri="{FF2B5EF4-FFF2-40B4-BE49-F238E27FC236}">
                <a16:creationId xmlns:a16="http://schemas.microsoft.com/office/drawing/2014/main" id="{E8E05402-19BD-0238-A809-634CB845CCD1}"/>
              </a:ext>
            </a:extLst>
          </p:cNvPr>
          <p:cNvSpPr>
            <a:spLocks noChangeArrowheads="1"/>
          </p:cNvSpPr>
          <p:nvPr/>
        </p:nvSpPr>
        <p:spPr bwMode="auto">
          <a:xfrm>
            <a:off x="15240000" y="5029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1782" name="Rectangle 47">
            <a:extLst>
              <a:ext uri="{FF2B5EF4-FFF2-40B4-BE49-F238E27FC236}">
                <a16:creationId xmlns:a16="http://schemas.microsoft.com/office/drawing/2014/main" id="{A73C5A92-066A-0C7A-2506-64E31C86452F}"/>
              </a:ext>
            </a:extLst>
          </p:cNvPr>
          <p:cNvSpPr>
            <a:spLocks noChangeArrowheads="1"/>
          </p:cNvSpPr>
          <p:nvPr/>
        </p:nvSpPr>
        <p:spPr bwMode="auto">
          <a:xfrm>
            <a:off x="15849600" y="5029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1783" name="Rectangle 48">
            <a:extLst>
              <a:ext uri="{FF2B5EF4-FFF2-40B4-BE49-F238E27FC236}">
                <a16:creationId xmlns:a16="http://schemas.microsoft.com/office/drawing/2014/main" id="{33785642-668F-8349-FF3B-B5EDD1B89ACF}"/>
              </a:ext>
            </a:extLst>
          </p:cNvPr>
          <p:cNvSpPr>
            <a:spLocks noChangeArrowheads="1"/>
          </p:cNvSpPr>
          <p:nvPr/>
        </p:nvSpPr>
        <p:spPr bwMode="auto">
          <a:xfrm>
            <a:off x="16459200" y="50292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1784" name="Rectangle 49">
            <a:extLst>
              <a:ext uri="{FF2B5EF4-FFF2-40B4-BE49-F238E27FC236}">
                <a16:creationId xmlns:a16="http://schemas.microsoft.com/office/drawing/2014/main" id="{DB19806D-352C-D0B3-4F90-0410CA84205B}"/>
              </a:ext>
            </a:extLst>
          </p:cNvPr>
          <p:cNvSpPr>
            <a:spLocks noChangeArrowheads="1"/>
          </p:cNvSpPr>
          <p:nvPr/>
        </p:nvSpPr>
        <p:spPr bwMode="auto">
          <a:xfrm>
            <a:off x="5791200" y="6400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7</a:t>
            </a:r>
          </a:p>
        </p:txBody>
      </p:sp>
      <p:sp>
        <p:nvSpPr>
          <p:cNvPr id="31785" name="Rectangle 50">
            <a:extLst>
              <a:ext uri="{FF2B5EF4-FFF2-40B4-BE49-F238E27FC236}">
                <a16:creationId xmlns:a16="http://schemas.microsoft.com/office/drawing/2014/main" id="{7CE87478-D979-6CB6-9F8E-407857B84A95}"/>
              </a:ext>
            </a:extLst>
          </p:cNvPr>
          <p:cNvSpPr>
            <a:spLocks noChangeArrowheads="1"/>
          </p:cNvSpPr>
          <p:nvPr/>
        </p:nvSpPr>
        <p:spPr bwMode="auto">
          <a:xfrm>
            <a:off x="6400800" y="64008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1786" name="Rectangle 51">
            <a:extLst>
              <a:ext uri="{FF2B5EF4-FFF2-40B4-BE49-F238E27FC236}">
                <a16:creationId xmlns:a16="http://schemas.microsoft.com/office/drawing/2014/main" id="{E90B4E7A-E375-9028-1906-001B409111EA}"/>
              </a:ext>
            </a:extLst>
          </p:cNvPr>
          <p:cNvSpPr>
            <a:spLocks noChangeArrowheads="1"/>
          </p:cNvSpPr>
          <p:nvPr/>
        </p:nvSpPr>
        <p:spPr bwMode="auto">
          <a:xfrm>
            <a:off x="7010400" y="6400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1787" name="Rectangle 52">
            <a:extLst>
              <a:ext uri="{FF2B5EF4-FFF2-40B4-BE49-F238E27FC236}">
                <a16:creationId xmlns:a16="http://schemas.microsoft.com/office/drawing/2014/main" id="{C46927A5-D949-FED5-01E2-A49FC1A9F5BF}"/>
              </a:ext>
            </a:extLst>
          </p:cNvPr>
          <p:cNvSpPr>
            <a:spLocks noChangeArrowheads="1"/>
          </p:cNvSpPr>
          <p:nvPr/>
        </p:nvSpPr>
        <p:spPr bwMode="auto">
          <a:xfrm>
            <a:off x="57912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1</a:t>
            </a:r>
          </a:p>
        </p:txBody>
      </p:sp>
      <p:sp>
        <p:nvSpPr>
          <p:cNvPr id="31788" name="Rectangle 53">
            <a:extLst>
              <a:ext uri="{FF2B5EF4-FFF2-40B4-BE49-F238E27FC236}">
                <a16:creationId xmlns:a16="http://schemas.microsoft.com/office/drawing/2014/main" id="{F821B528-C32F-144B-4584-9B387FBF9181}"/>
              </a:ext>
            </a:extLst>
          </p:cNvPr>
          <p:cNvSpPr>
            <a:spLocks noChangeArrowheads="1"/>
          </p:cNvSpPr>
          <p:nvPr/>
        </p:nvSpPr>
        <p:spPr bwMode="auto">
          <a:xfrm>
            <a:off x="64008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6</a:t>
            </a:r>
            <a:endParaRPr lang="en-US" altLang="en-US" sz="2800" b="1"/>
          </a:p>
        </p:txBody>
      </p:sp>
      <p:sp>
        <p:nvSpPr>
          <p:cNvPr id="31789" name="Rectangle 54">
            <a:extLst>
              <a:ext uri="{FF2B5EF4-FFF2-40B4-BE49-F238E27FC236}">
                <a16:creationId xmlns:a16="http://schemas.microsoft.com/office/drawing/2014/main" id="{69C4E727-EB17-F391-F38B-4228B96A51DF}"/>
              </a:ext>
            </a:extLst>
          </p:cNvPr>
          <p:cNvSpPr>
            <a:spLocks noChangeArrowheads="1"/>
          </p:cNvSpPr>
          <p:nvPr/>
        </p:nvSpPr>
        <p:spPr bwMode="auto">
          <a:xfrm>
            <a:off x="70104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1790" name="Rectangle 55">
            <a:extLst>
              <a:ext uri="{FF2B5EF4-FFF2-40B4-BE49-F238E27FC236}">
                <a16:creationId xmlns:a16="http://schemas.microsoft.com/office/drawing/2014/main" id="{BC4F61F0-A9A8-BACA-7AEA-F8144FD74C61}"/>
              </a:ext>
            </a:extLst>
          </p:cNvPr>
          <p:cNvSpPr>
            <a:spLocks noChangeArrowheads="1"/>
          </p:cNvSpPr>
          <p:nvPr/>
        </p:nvSpPr>
        <p:spPr bwMode="auto">
          <a:xfrm>
            <a:off x="5791200" y="762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1791" name="Rectangle 56">
            <a:extLst>
              <a:ext uri="{FF2B5EF4-FFF2-40B4-BE49-F238E27FC236}">
                <a16:creationId xmlns:a16="http://schemas.microsoft.com/office/drawing/2014/main" id="{4609C4D4-FCB8-047C-4DD7-D85B641E4098}"/>
              </a:ext>
            </a:extLst>
          </p:cNvPr>
          <p:cNvSpPr>
            <a:spLocks noChangeArrowheads="1"/>
          </p:cNvSpPr>
          <p:nvPr/>
        </p:nvSpPr>
        <p:spPr bwMode="auto">
          <a:xfrm>
            <a:off x="6400800" y="762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1792" name="Rectangle 57">
            <a:extLst>
              <a:ext uri="{FF2B5EF4-FFF2-40B4-BE49-F238E27FC236}">
                <a16:creationId xmlns:a16="http://schemas.microsoft.com/office/drawing/2014/main" id="{09187D4D-07E7-3A89-C2EC-C7A982B60A9B}"/>
              </a:ext>
            </a:extLst>
          </p:cNvPr>
          <p:cNvSpPr>
            <a:spLocks noChangeArrowheads="1"/>
          </p:cNvSpPr>
          <p:nvPr/>
        </p:nvSpPr>
        <p:spPr bwMode="auto">
          <a:xfrm>
            <a:off x="7010400" y="762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1793" name="Rectangle 58">
            <a:extLst>
              <a:ext uri="{FF2B5EF4-FFF2-40B4-BE49-F238E27FC236}">
                <a16:creationId xmlns:a16="http://schemas.microsoft.com/office/drawing/2014/main" id="{A5996C69-99C2-3D1D-ADF0-8C1AFB5EE286}"/>
              </a:ext>
            </a:extLst>
          </p:cNvPr>
          <p:cNvSpPr>
            <a:spLocks noChangeArrowheads="1"/>
          </p:cNvSpPr>
          <p:nvPr/>
        </p:nvSpPr>
        <p:spPr bwMode="auto">
          <a:xfrm>
            <a:off x="13258800" y="6400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1</a:t>
            </a:r>
          </a:p>
        </p:txBody>
      </p:sp>
      <p:sp>
        <p:nvSpPr>
          <p:cNvPr id="31794" name="Rectangle 59">
            <a:extLst>
              <a:ext uri="{FF2B5EF4-FFF2-40B4-BE49-F238E27FC236}">
                <a16:creationId xmlns:a16="http://schemas.microsoft.com/office/drawing/2014/main" id="{8C82CD9C-A15B-D452-A494-BA9960409E6C}"/>
              </a:ext>
            </a:extLst>
          </p:cNvPr>
          <p:cNvSpPr>
            <a:spLocks noChangeArrowheads="1"/>
          </p:cNvSpPr>
          <p:nvPr/>
        </p:nvSpPr>
        <p:spPr bwMode="auto">
          <a:xfrm>
            <a:off x="13868400" y="6400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7</a:t>
            </a:r>
          </a:p>
        </p:txBody>
      </p:sp>
      <p:sp>
        <p:nvSpPr>
          <p:cNvPr id="31795" name="Rectangle 60">
            <a:extLst>
              <a:ext uri="{FF2B5EF4-FFF2-40B4-BE49-F238E27FC236}">
                <a16:creationId xmlns:a16="http://schemas.microsoft.com/office/drawing/2014/main" id="{3EFE84A4-847E-F737-7A1A-86DB53C24246}"/>
              </a:ext>
            </a:extLst>
          </p:cNvPr>
          <p:cNvSpPr>
            <a:spLocks noChangeArrowheads="1"/>
          </p:cNvSpPr>
          <p:nvPr/>
        </p:nvSpPr>
        <p:spPr bwMode="auto">
          <a:xfrm>
            <a:off x="14478000" y="6400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4</a:t>
            </a:r>
          </a:p>
        </p:txBody>
      </p:sp>
      <p:sp>
        <p:nvSpPr>
          <p:cNvPr id="31796" name="Rectangle 61">
            <a:extLst>
              <a:ext uri="{FF2B5EF4-FFF2-40B4-BE49-F238E27FC236}">
                <a16:creationId xmlns:a16="http://schemas.microsoft.com/office/drawing/2014/main" id="{F0C0A228-A386-5066-C9C6-097EE6982225}"/>
              </a:ext>
            </a:extLst>
          </p:cNvPr>
          <p:cNvSpPr>
            <a:spLocks noChangeArrowheads="1"/>
          </p:cNvSpPr>
          <p:nvPr/>
        </p:nvSpPr>
        <p:spPr bwMode="auto">
          <a:xfrm>
            <a:off x="132588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6</a:t>
            </a:r>
          </a:p>
        </p:txBody>
      </p:sp>
      <p:sp>
        <p:nvSpPr>
          <p:cNvPr id="31797" name="Rectangle 62">
            <a:extLst>
              <a:ext uri="{FF2B5EF4-FFF2-40B4-BE49-F238E27FC236}">
                <a16:creationId xmlns:a16="http://schemas.microsoft.com/office/drawing/2014/main" id="{1CD534ED-B097-8A61-05BB-084D67D97039}"/>
              </a:ext>
            </a:extLst>
          </p:cNvPr>
          <p:cNvSpPr>
            <a:spLocks noChangeArrowheads="1"/>
          </p:cNvSpPr>
          <p:nvPr/>
        </p:nvSpPr>
        <p:spPr bwMode="auto">
          <a:xfrm>
            <a:off x="138684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8</a:t>
            </a:r>
          </a:p>
        </p:txBody>
      </p:sp>
      <p:sp>
        <p:nvSpPr>
          <p:cNvPr id="31798" name="Rectangle 63">
            <a:extLst>
              <a:ext uri="{FF2B5EF4-FFF2-40B4-BE49-F238E27FC236}">
                <a16:creationId xmlns:a16="http://schemas.microsoft.com/office/drawing/2014/main" id="{EA0D0DCD-77B7-9338-06DA-822D2329C004}"/>
              </a:ext>
            </a:extLst>
          </p:cNvPr>
          <p:cNvSpPr>
            <a:spLocks noChangeArrowheads="1"/>
          </p:cNvSpPr>
          <p:nvPr/>
        </p:nvSpPr>
        <p:spPr bwMode="auto">
          <a:xfrm>
            <a:off x="144780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1799" name="Rectangle 64">
            <a:extLst>
              <a:ext uri="{FF2B5EF4-FFF2-40B4-BE49-F238E27FC236}">
                <a16:creationId xmlns:a16="http://schemas.microsoft.com/office/drawing/2014/main" id="{E1F757B3-8BC6-0AF3-3CA9-CAE75701CFF1}"/>
              </a:ext>
            </a:extLst>
          </p:cNvPr>
          <p:cNvSpPr>
            <a:spLocks noChangeArrowheads="1"/>
          </p:cNvSpPr>
          <p:nvPr/>
        </p:nvSpPr>
        <p:spPr bwMode="auto">
          <a:xfrm>
            <a:off x="13258800" y="762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1800" name="Rectangle 65">
            <a:extLst>
              <a:ext uri="{FF2B5EF4-FFF2-40B4-BE49-F238E27FC236}">
                <a16:creationId xmlns:a16="http://schemas.microsoft.com/office/drawing/2014/main" id="{DA44780E-C110-FE61-918D-FEE02C3A1EB0}"/>
              </a:ext>
            </a:extLst>
          </p:cNvPr>
          <p:cNvSpPr>
            <a:spLocks noChangeArrowheads="1"/>
          </p:cNvSpPr>
          <p:nvPr/>
        </p:nvSpPr>
        <p:spPr bwMode="auto">
          <a:xfrm>
            <a:off x="13868400" y="76200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1801" name="Rectangle 66">
            <a:extLst>
              <a:ext uri="{FF2B5EF4-FFF2-40B4-BE49-F238E27FC236}">
                <a16:creationId xmlns:a16="http://schemas.microsoft.com/office/drawing/2014/main" id="{8E5EABF2-541D-B67A-C5E4-249AA6A9F2D5}"/>
              </a:ext>
            </a:extLst>
          </p:cNvPr>
          <p:cNvSpPr>
            <a:spLocks noChangeArrowheads="1"/>
          </p:cNvSpPr>
          <p:nvPr/>
        </p:nvSpPr>
        <p:spPr bwMode="auto">
          <a:xfrm>
            <a:off x="14478000" y="762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1802" name="Rectangle 76">
            <a:extLst>
              <a:ext uri="{FF2B5EF4-FFF2-40B4-BE49-F238E27FC236}">
                <a16:creationId xmlns:a16="http://schemas.microsoft.com/office/drawing/2014/main" id="{23569E99-128B-B721-8BE2-F5C1A8820DF2}"/>
              </a:ext>
            </a:extLst>
          </p:cNvPr>
          <p:cNvSpPr>
            <a:spLocks noChangeArrowheads="1"/>
          </p:cNvSpPr>
          <p:nvPr/>
        </p:nvSpPr>
        <p:spPr bwMode="auto">
          <a:xfrm>
            <a:off x="10972800" y="6400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1</a:t>
            </a:r>
            <a:endParaRPr lang="en-US" altLang="en-US" sz="2800" b="1"/>
          </a:p>
        </p:txBody>
      </p:sp>
      <p:sp>
        <p:nvSpPr>
          <p:cNvPr id="31803" name="Rectangle 77">
            <a:extLst>
              <a:ext uri="{FF2B5EF4-FFF2-40B4-BE49-F238E27FC236}">
                <a16:creationId xmlns:a16="http://schemas.microsoft.com/office/drawing/2014/main" id="{9D7D3A5A-3F08-0275-DDF8-98024B7E7402}"/>
              </a:ext>
            </a:extLst>
          </p:cNvPr>
          <p:cNvSpPr>
            <a:spLocks noChangeArrowheads="1"/>
          </p:cNvSpPr>
          <p:nvPr/>
        </p:nvSpPr>
        <p:spPr bwMode="auto">
          <a:xfrm>
            <a:off x="11582400" y="64008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1804" name="Rectangle 78">
            <a:extLst>
              <a:ext uri="{FF2B5EF4-FFF2-40B4-BE49-F238E27FC236}">
                <a16:creationId xmlns:a16="http://schemas.microsoft.com/office/drawing/2014/main" id="{60BDDCB9-E26F-DC34-5955-1B1E495BA936}"/>
              </a:ext>
            </a:extLst>
          </p:cNvPr>
          <p:cNvSpPr>
            <a:spLocks noChangeArrowheads="1"/>
          </p:cNvSpPr>
          <p:nvPr/>
        </p:nvSpPr>
        <p:spPr bwMode="auto">
          <a:xfrm>
            <a:off x="12192000" y="6400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1805" name="Rectangle 79">
            <a:extLst>
              <a:ext uri="{FF2B5EF4-FFF2-40B4-BE49-F238E27FC236}">
                <a16:creationId xmlns:a16="http://schemas.microsoft.com/office/drawing/2014/main" id="{5C897A2C-BE0D-AB8E-D92E-B9D151AA91C7}"/>
              </a:ext>
            </a:extLst>
          </p:cNvPr>
          <p:cNvSpPr>
            <a:spLocks noChangeArrowheads="1"/>
          </p:cNvSpPr>
          <p:nvPr/>
        </p:nvSpPr>
        <p:spPr bwMode="auto">
          <a:xfrm>
            <a:off x="109728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6</a:t>
            </a:r>
          </a:p>
        </p:txBody>
      </p:sp>
      <p:sp>
        <p:nvSpPr>
          <p:cNvPr id="31806" name="Rectangle 80">
            <a:extLst>
              <a:ext uri="{FF2B5EF4-FFF2-40B4-BE49-F238E27FC236}">
                <a16:creationId xmlns:a16="http://schemas.microsoft.com/office/drawing/2014/main" id="{8EF837FB-FCD9-4251-9D39-FB98B52B66A8}"/>
              </a:ext>
            </a:extLst>
          </p:cNvPr>
          <p:cNvSpPr>
            <a:spLocks noChangeArrowheads="1"/>
          </p:cNvSpPr>
          <p:nvPr/>
        </p:nvSpPr>
        <p:spPr bwMode="auto">
          <a:xfrm>
            <a:off x="115824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7</a:t>
            </a:r>
          </a:p>
        </p:txBody>
      </p:sp>
      <p:sp>
        <p:nvSpPr>
          <p:cNvPr id="31807" name="Rectangle 81">
            <a:extLst>
              <a:ext uri="{FF2B5EF4-FFF2-40B4-BE49-F238E27FC236}">
                <a16:creationId xmlns:a16="http://schemas.microsoft.com/office/drawing/2014/main" id="{4585C56F-BB1A-A5F5-5E51-6B31972B3823}"/>
              </a:ext>
            </a:extLst>
          </p:cNvPr>
          <p:cNvSpPr>
            <a:spLocks noChangeArrowheads="1"/>
          </p:cNvSpPr>
          <p:nvPr/>
        </p:nvSpPr>
        <p:spPr bwMode="auto">
          <a:xfrm>
            <a:off x="121920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1808" name="Rectangle 82">
            <a:extLst>
              <a:ext uri="{FF2B5EF4-FFF2-40B4-BE49-F238E27FC236}">
                <a16:creationId xmlns:a16="http://schemas.microsoft.com/office/drawing/2014/main" id="{746756BB-630E-0AEA-F346-89EA5D2CFA88}"/>
              </a:ext>
            </a:extLst>
          </p:cNvPr>
          <p:cNvSpPr>
            <a:spLocks noChangeArrowheads="1"/>
          </p:cNvSpPr>
          <p:nvPr/>
        </p:nvSpPr>
        <p:spPr bwMode="auto">
          <a:xfrm>
            <a:off x="10972800" y="762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1809" name="Rectangle 83">
            <a:extLst>
              <a:ext uri="{FF2B5EF4-FFF2-40B4-BE49-F238E27FC236}">
                <a16:creationId xmlns:a16="http://schemas.microsoft.com/office/drawing/2014/main" id="{85613735-3D9E-FB21-3AE6-3D0208B3C018}"/>
              </a:ext>
            </a:extLst>
          </p:cNvPr>
          <p:cNvSpPr>
            <a:spLocks noChangeArrowheads="1"/>
          </p:cNvSpPr>
          <p:nvPr/>
        </p:nvSpPr>
        <p:spPr bwMode="auto">
          <a:xfrm>
            <a:off x="11582400" y="762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1810" name="Rectangle 84">
            <a:extLst>
              <a:ext uri="{FF2B5EF4-FFF2-40B4-BE49-F238E27FC236}">
                <a16:creationId xmlns:a16="http://schemas.microsoft.com/office/drawing/2014/main" id="{28B658FB-3B0F-7D61-0021-47B9301B4CA9}"/>
              </a:ext>
            </a:extLst>
          </p:cNvPr>
          <p:cNvSpPr>
            <a:spLocks noChangeArrowheads="1"/>
          </p:cNvSpPr>
          <p:nvPr/>
        </p:nvSpPr>
        <p:spPr bwMode="auto">
          <a:xfrm>
            <a:off x="12192000" y="762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1811" name="Rectangle 85">
            <a:extLst>
              <a:ext uri="{FF2B5EF4-FFF2-40B4-BE49-F238E27FC236}">
                <a16:creationId xmlns:a16="http://schemas.microsoft.com/office/drawing/2014/main" id="{83A6F941-9AD3-FE51-99A9-C5522C3C7AE9}"/>
              </a:ext>
            </a:extLst>
          </p:cNvPr>
          <p:cNvSpPr>
            <a:spLocks noChangeArrowheads="1"/>
          </p:cNvSpPr>
          <p:nvPr/>
        </p:nvSpPr>
        <p:spPr bwMode="auto">
          <a:xfrm>
            <a:off x="8382000" y="6400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1</a:t>
            </a:r>
            <a:endParaRPr lang="en-US" altLang="en-US" sz="2800" b="1"/>
          </a:p>
        </p:txBody>
      </p:sp>
      <p:sp>
        <p:nvSpPr>
          <p:cNvPr id="31812" name="Rectangle 86">
            <a:extLst>
              <a:ext uri="{FF2B5EF4-FFF2-40B4-BE49-F238E27FC236}">
                <a16:creationId xmlns:a16="http://schemas.microsoft.com/office/drawing/2014/main" id="{951E242C-E882-E572-E14F-387C5D7692C6}"/>
              </a:ext>
            </a:extLst>
          </p:cNvPr>
          <p:cNvSpPr>
            <a:spLocks noChangeArrowheads="1"/>
          </p:cNvSpPr>
          <p:nvPr/>
        </p:nvSpPr>
        <p:spPr bwMode="auto">
          <a:xfrm>
            <a:off x="8991600" y="6400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7</a:t>
            </a:r>
            <a:endParaRPr lang="en-US" altLang="en-US" sz="2800" b="1"/>
          </a:p>
        </p:txBody>
      </p:sp>
      <p:sp>
        <p:nvSpPr>
          <p:cNvPr id="31813" name="Rectangle 87">
            <a:extLst>
              <a:ext uri="{FF2B5EF4-FFF2-40B4-BE49-F238E27FC236}">
                <a16:creationId xmlns:a16="http://schemas.microsoft.com/office/drawing/2014/main" id="{DEDDF438-D752-80B2-ABF9-6F3A6F0F4EE9}"/>
              </a:ext>
            </a:extLst>
          </p:cNvPr>
          <p:cNvSpPr>
            <a:spLocks noChangeArrowheads="1"/>
          </p:cNvSpPr>
          <p:nvPr/>
        </p:nvSpPr>
        <p:spPr bwMode="auto">
          <a:xfrm>
            <a:off x="9601200" y="6400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1814" name="Rectangle 88">
            <a:extLst>
              <a:ext uri="{FF2B5EF4-FFF2-40B4-BE49-F238E27FC236}">
                <a16:creationId xmlns:a16="http://schemas.microsoft.com/office/drawing/2014/main" id="{73B751EA-8449-0E6F-6A7F-CAE29E759381}"/>
              </a:ext>
            </a:extLst>
          </p:cNvPr>
          <p:cNvSpPr>
            <a:spLocks noChangeArrowheads="1"/>
          </p:cNvSpPr>
          <p:nvPr/>
        </p:nvSpPr>
        <p:spPr bwMode="auto">
          <a:xfrm>
            <a:off x="83820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1815" name="Rectangle 89">
            <a:extLst>
              <a:ext uri="{FF2B5EF4-FFF2-40B4-BE49-F238E27FC236}">
                <a16:creationId xmlns:a16="http://schemas.microsoft.com/office/drawing/2014/main" id="{4976A4EA-901C-F324-89DB-BF7802402A19}"/>
              </a:ext>
            </a:extLst>
          </p:cNvPr>
          <p:cNvSpPr>
            <a:spLocks noChangeArrowheads="1"/>
          </p:cNvSpPr>
          <p:nvPr/>
        </p:nvSpPr>
        <p:spPr bwMode="auto">
          <a:xfrm>
            <a:off x="89916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6</a:t>
            </a:r>
            <a:endParaRPr lang="en-US" altLang="en-US" sz="2800" b="1"/>
          </a:p>
        </p:txBody>
      </p:sp>
      <p:sp>
        <p:nvSpPr>
          <p:cNvPr id="31816" name="Rectangle 90">
            <a:extLst>
              <a:ext uri="{FF2B5EF4-FFF2-40B4-BE49-F238E27FC236}">
                <a16:creationId xmlns:a16="http://schemas.microsoft.com/office/drawing/2014/main" id="{B3226724-B5FD-75C3-3199-52DC2534E087}"/>
              </a:ext>
            </a:extLst>
          </p:cNvPr>
          <p:cNvSpPr>
            <a:spLocks noChangeArrowheads="1"/>
          </p:cNvSpPr>
          <p:nvPr/>
        </p:nvSpPr>
        <p:spPr bwMode="auto">
          <a:xfrm>
            <a:off x="96012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3</a:t>
            </a:r>
            <a:endParaRPr lang="en-US" altLang="en-US" sz="2800" b="1"/>
          </a:p>
        </p:txBody>
      </p:sp>
      <p:sp>
        <p:nvSpPr>
          <p:cNvPr id="31817" name="Rectangle 91">
            <a:extLst>
              <a:ext uri="{FF2B5EF4-FFF2-40B4-BE49-F238E27FC236}">
                <a16:creationId xmlns:a16="http://schemas.microsoft.com/office/drawing/2014/main" id="{DEA6DF23-0B36-F769-B0F4-5D5E0E9A1E34}"/>
              </a:ext>
            </a:extLst>
          </p:cNvPr>
          <p:cNvSpPr>
            <a:spLocks noChangeArrowheads="1"/>
          </p:cNvSpPr>
          <p:nvPr/>
        </p:nvSpPr>
        <p:spPr bwMode="auto">
          <a:xfrm>
            <a:off x="8382000" y="762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1818" name="Rectangle 92">
            <a:extLst>
              <a:ext uri="{FF2B5EF4-FFF2-40B4-BE49-F238E27FC236}">
                <a16:creationId xmlns:a16="http://schemas.microsoft.com/office/drawing/2014/main" id="{506F98BF-2817-F1D9-9FD4-66BB23D8A4DD}"/>
              </a:ext>
            </a:extLst>
          </p:cNvPr>
          <p:cNvSpPr>
            <a:spLocks noChangeArrowheads="1"/>
          </p:cNvSpPr>
          <p:nvPr/>
        </p:nvSpPr>
        <p:spPr bwMode="auto">
          <a:xfrm>
            <a:off x="8991600" y="76200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1819" name="Rectangle 93">
            <a:extLst>
              <a:ext uri="{FF2B5EF4-FFF2-40B4-BE49-F238E27FC236}">
                <a16:creationId xmlns:a16="http://schemas.microsoft.com/office/drawing/2014/main" id="{F7E76389-4ABE-35FF-7EE6-232E28EE3B1A}"/>
              </a:ext>
            </a:extLst>
          </p:cNvPr>
          <p:cNvSpPr>
            <a:spLocks noChangeArrowheads="1"/>
          </p:cNvSpPr>
          <p:nvPr/>
        </p:nvSpPr>
        <p:spPr bwMode="auto">
          <a:xfrm>
            <a:off x="9601200" y="762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1820" name="Rectangle 94">
            <a:extLst>
              <a:ext uri="{FF2B5EF4-FFF2-40B4-BE49-F238E27FC236}">
                <a16:creationId xmlns:a16="http://schemas.microsoft.com/office/drawing/2014/main" id="{E184B746-B959-D64C-FB3C-1BB8FA0A85C3}"/>
              </a:ext>
            </a:extLst>
          </p:cNvPr>
          <p:cNvSpPr>
            <a:spLocks noChangeArrowheads="1"/>
          </p:cNvSpPr>
          <p:nvPr/>
        </p:nvSpPr>
        <p:spPr bwMode="auto">
          <a:xfrm>
            <a:off x="15544800" y="6400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1</a:t>
            </a:r>
            <a:endParaRPr lang="en-US" altLang="en-US" sz="2800" b="1"/>
          </a:p>
        </p:txBody>
      </p:sp>
      <p:sp>
        <p:nvSpPr>
          <p:cNvPr id="31821" name="Rectangle 95">
            <a:extLst>
              <a:ext uri="{FF2B5EF4-FFF2-40B4-BE49-F238E27FC236}">
                <a16:creationId xmlns:a16="http://schemas.microsoft.com/office/drawing/2014/main" id="{441137CD-984D-9C8D-36AF-87753D0BBA04}"/>
              </a:ext>
            </a:extLst>
          </p:cNvPr>
          <p:cNvSpPr>
            <a:spLocks noChangeArrowheads="1"/>
          </p:cNvSpPr>
          <p:nvPr/>
        </p:nvSpPr>
        <p:spPr bwMode="auto">
          <a:xfrm>
            <a:off x="16154400" y="6400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7</a:t>
            </a:r>
            <a:endParaRPr lang="en-US" altLang="en-US" sz="2800" b="1"/>
          </a:p>
        </p:txBody>
      </p:sp>
      <p:sp>
        <p:nvSpPr>
          <p:cNvPr id="31822" name="Rectangle 96">
            <a:extLst>
              <a:ext uri="{FF2B5EF4-FFF2-40B4-BE49-F238E27FC236}">
                <a16:creationId xmlns:a16="http://schemas.microsoft.com/office/drawing/2014/main" id="{03414C01-719F-48D6-5863-FDB7BE710783}"/>
              </a:ext>
            </a:extLst>
          </p:cNvPr>
          <p:cNvSpPr>
            <a:spLocks noChangeArrowheads="1"/>
          </p:cNvSpPr>
          <p:nvPr/>
        </p:nvSpPr>
        <p:spPr bwMode="auto">
          <a:xfrm>
            <a:off x="16764000" y="64008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4</a:t>
            </a:r>
            <a:endParaRPr lang="en-US" altLang="en-US" sz="2800" b="1"/>
          </a:p>
        </p:txBody>
      </p:sp>
      <p:sp>
        <p:nvSpPr>
          <p:cNvPr id="31823" name="Rectangle 97">
            <a:extLst>
              <a:ext uri="{FF2B5EF4-FFF2-40B4-BE49-F238E27FC236}">
                <a16:creationId xmlns:a16="http://schemas.microsoft.com/office/drawing/2014/main" id="{0F9BAE27-00D4-1ECE-B15C-17F5F2D38948}"/>
              </a:ext>
            </a:extLst>
          </p:cNvPr>
          <p:cNvSpPr>
            <a:spLocks noChangeArrowheads="1"/>
          </p:cNvSpPr>
          <p:nvPr/>
        </p:nvSpPr>
        <p:spPr bwMode="auto">
          <a:xfrm>
            <a:off x="155448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6</a:t>
            </a:r>
          </a:p>
        </p:txBody>
      </p:sp>
      <p:sp>
        <p:nvSpPr>
          <p:cNvPr id="31824" name="Rectangle 98">
            <a:extLst>
              <a:ext uri="{FF2B5EF4-FFF2-40B4-BE49-F238E27FC236}">
                <a16:creationId xmlns:a16="http://schemas.microsoft.com/office/drawing/2014/main" id="{B2B04076-8C28-75C4-612A-08EDCAA7B6AC}"/>
              </a:ext>
            </a:extLst>
          </p:cNvPr>
          <p:cNvSpPr>
            <a:spLocks noChangeArrowheads="1"/>
          </p:cNvSpPr>
          <p:nvPr/>
        </p:nvSpPr>
        <p:spPr bwMode="auto">
          <a:xfrm>
            <a:off x="16154400" y="70104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t>3</a:t>
            </a:r>
          </a:p>
        </p:txBody>
      </p:sp>
      <p:sp>
        <p:nvSpPr>
          <p:cNvPr id="31825" name="Rectangle 99">
            <a:extLst>
              <a:ext uri="{FF2B5EF4-FFF2-40B4-BE49-F238E27FC236}">
                <a16:creationId xmlns:a16="http://schemas.microsoft.com/office/drawing/2014/main" id="{7458A9D4-AC92-B147-0E82-888D4BFC57C1}"/>
              </a:ext>
            </a:extLst>
          </p:cNvPr>
          <p:cNvSpPr>
            <a:spLocks noChangeArrowheads="1"/>
          </p:cNvSpPr>
          <p:nvPr/>
        </p:nvSpPr>
        <p:spPr bwMode="auto">
          <a:xfrm>
            <a:off x="16764000" y="7010400"/>
            <a:ext cx="609600" cy="609600"/>
          </a:xfrm>
          <a:prstGeom prst="rect">
            <a:avLst/>
          </a:prstGeom>
          <a:solidFill>
            <a:srgbClr val="B2B2B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a:p>
        </p:txBody>
      </p:sp>
      <p:sp>
        <p:nvSpPr>
          <p:cNvPr id="31826" name="Rectangle 100">
            <a:extLst>
              <a:ext uri="{FF2B5EF4-FFF2-40B4-BE49-F238E27FC236}">
                <a16:creationId xmlns:a16="http://schemas.microsoft.com/office/drawing/2014/main" id="{44624289-48AE-C6EB-E73F-56BEA07A12B9}"/>
              </a:ext>
            </a:extLst>
          </p:cNvPr>
          <p:cNvSpPr>
            <a:spLocks noChangeArrowheads="1"/>
          </p:cNvSpPr>
          <p:nvPr/>
        </p:nvSpPr>
        <p:spPr bwMode="auto">
          <a:xfrm>
            <a:off x="15544800" y="762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5</a:t>
            </a:r>
            <a:endParaRPr lang="en-US" altLang="en-US" sz="2800" b="1"/>
          </a:p>
        </p:txBody>
      </p:sp>
      <p:sp>
        <p:nvSpPr>
          <p:cNvPr id="31827" name="Rectangle 101">
            <a:extLst>
              <a:ext uri="{FF2B5EF4-FFF2-40B4-BE49-F238E27FC236}">
                <a16:creationId xmlns:a16="http://schemas.microsoft.com/office/drawing/2014/main" id="{73C06936-9BA4-44BD-7243-ADFC2ACD35E6}"/>
              </a:ext>
            </a:extLst>
          </p:cNvPr>
          <p:cNvSpPr>
            <a:spLocks noChangeArrowheads="1"/>
          </p:cNvSpPr>
          <p:nvPr/>
        </p:nvSpPr>
        <p:spPr bwMode="auto">
          <a:xfrm>
            <a:off x="16154400" y="762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8</a:t>
            </a:r>
            <a:endParaRPr lang="en-US" altLang="en-US" sz="2800" b="1"/>
          </a:p>
        </p:txBody>
      </p:sp>
      <p:sp>
        <p:nvSpPr>
          <p:cNvPr id="31828" name="Rectangle 102">
            <a:extLst>
              <a:ext uri="{FF2B5EF4-FFF2-40B4-BE49-F238E27FC236}">
                <a16:creationId xmlns:a16="http://schemas.microsoft.com/office/drawing/2014/main" id="{5F15E32D-FB06-8A17-7A8B-D559A89B8435}"/>
              </a:ext>
            </a:extLst>
          </p:cNvPr>
          <p:cNvSpPr>
            <a:spLocks noChangeArrowheads="1"/>
          </p:cNvSpPr>
          <p:nvPr/>
        </p:nvSpPr>
        <p:spPr bwMode="auto">
          <a:xfrm>
            <a:off x="16764000" y="7620000"/>
            <a:ext cx="609600" cy="609600"/>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2</a:t>
            </a:r>
            <a:endParaRPr lang="en-US" altLang="en-US" sz="2800" b="1"/>
          </a:p>
        </p:txBody>
      </p:sp>
      <p:sp>
        <p:nvSpPr>
          <p:cNvPr id="31829" name="Text Box 103">
            <a:extLst>
              <a:ext uri="{FF2B5EF4-FFF2-40B4-BE49-F238E27FC236}">
                <a16:creationId xmlns:a16="http://schemas.microsoft.com/office/drawing/2014/main" id="{61B83445-709E-81F0-BEDE-B1B0DF30EEE2}"/>
              </a:ext>
            </a:extLst>
          </p:cNvPr>
          <p:cNvSpPr txBox="1">
            <a:spLocks noChangeArrowheads="1"/>
          </p:cNvSpPr>
          <p:nvPr/>
        </p:nvSpPr>
        <p:spPr bwMode="auto">
          <a:xfrm>
            <a:off x="7467600" y="10391777"/>
            <a:ext cx="6400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0100C8"/>
                </a:solidFill>
                <a:latin typeface="Helvetica Neue"/>
              </a:rPr>
              <a:t>Breadth-First Search</a:t>
            </a:r>
          </a:p>
        </p:txBody>
      </p:sp>
      <p:sp>
        <p:nvSpPr>
          <p:cNvPr id="31830" name="Line 104">
            <a:extLst>
              <a:ext uri="{FF2B5EF4-FFF2-40B4-BE49-F238E27FC236}">
                <a16:creationId xmlns:a16="http://schemas.microsoft.com/office/drawing/2014/main" id="{CBA4EF70-2EA4-6B4F-1157-8ADCA42FD780}"/>
              </a:ext>
            </a:extLst>
          </p:cNvPr>
          <p:cNvSpPr>
            <a:spLocks noChangeShapeType="1"/>
          </p:cNvSpPr>
          <p:nvPr/>
        </p:nvSpPr>
        <p:spPr bwMode="auto">
          <a:xfrm>
            <a:off x="13106400" y="30480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31" name="Line 105">
            <a:extLst>
              <a:ext uri="{FF2B5EF4-FFF2-40B4-BE49-F238E27FC236}">
                <a16:creationId xmlns:a16="http://schemas.microsoft.com/office/drawing/2014/main" id="{FA61E802-BBCC-316D-ACBA-4D8169E66AB6}"/>
              </a:ext>
            </a:extLst>
          </p:cNvPr>
          <p:cNvSpPr>
            <a:spLocks noChangeShapeType="1"/>
          </p:cNvSpPr>
          <p:nvPr/>
        </p:nvSpPr>
        <p:spPr bwMode="auto">
          <a:xfrm>
            <a:off x="14020800" y="3048000"/>
            <a:ext cx="1219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32" name="Line 106">
            <a:extLst>
              <a:ext uri="{FF2B5EF4-FFF2-40B4-BE49-F238E27FC236}">
                <a16:creationId xmlns:a16="http://schemas.microsoft.com/office/drawing/2014/main" id="{F9ADAF1B-805C-75EE-1CDE-665DB5ACB2FB}"/>
              </a:ext>
            </a:extLst>
          </p:cNvPr>
          <p:cNvSpPr>
            <a:spLocks noChangeShapeType="1"/>
          </p:cNvSpPr>
          <p:nvPr/>
        </p:nvSpPr>
        <p:spPr bwMode="auto">
          <a:xfrm flipH="1">
            <a:off x="10820400" y="3048000"/>
            <a:ext cx="13716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33" name="Text Box 107">
            <a:extLst>
              <a:ext uri="{FF2B5EF4-FFF2-40B4-BE49-F238E27FC236}">
                <a16:creationId xmlns:a16="http://schemas.microsoft.com/office/drawing/2014/main" id="{22511990-020C-8F6A-4FAA-8553C0A6D684}"/>
              </a:ext>
            </a:extLst>
          </p:cNvPr>
          <p:cNvSpPr txBox="1">
            <a:spLocks noChangeArrowheads="1"/>
          </p:cNvSpPr>
          <p:nvPr/>
        </p:nvSpPr>
        <p:spPr bwMode="auto">
          <a:xfrm>
            <a:off x="10820400" y="28956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U</a:t>
            </a:r>
          </a:p>
        </p:txBody>
      </p:sp>
      <p:sp>
        <p:nvSpPr>
          <p:cNvPr id="31834" name="Text Box 108">
            <a:extLst>
              <a:ext uri="{FF2B5EF4-FFF2-40B4-BE49-F238E27FC236}">
                <a16:creationId xmlns:a16="http://schemas.microsoft.com/office/drawing/2014/main" id="{EA0E8F0B-FB5E-C3BC-CE4E-5D999F95D834}"/>
              </a:ext>
            </a:extLst>
          </p:cNvPr>
          <p:cNvSpPr txBox="1">
            <a:spLocks noChangeArrowheads="1"/>
          </p:cNvSpPr>
          <p:nvPr/>
        </p:nvSpPr>
        <p:spPr bwMode="auto">
          <a:xfrm>
            <a:off x="12954000" y="32004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D</a:t>
            </a:r>
          </a:p>
        </p:txBody>
      </p:sp>
      <p:sp>
        <p:nvSpPr>
          <p:cNvPr id="31835" name="Text Box 109">
            <a:extLst>
              <a:ext uri="{FF2B5EF4-FFF2-40B4-BE49-F238E27FC236}">
                <a16:creationId xmlns:a16="http://schemas.microsoft.com/office/drawing/2014/main" id="{8A925624-D8BD-B697-0237-2A5DBA8CB0F4}"/>
              </a:ext>
            </a:extLst>
          </p:cNvPr>
          <p:cNvSpPr txBox="1">
            <a:spLocks noChangeArrowheads="1"/>
          </p:cNvSpPr>
          <p:nvPr/>
        </p:nvSpPr>
        <p:spPr bwMode="auto">
          <a:xfrm>
            <a:off x="14325600" y="28956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R</a:t>
            </a:r>
          </a:p>
        </p:txBody>
      </p:sp>
      <p:sp>
        <p:nvSpPr>
          <p:cNvPr id="31836" name="Text Box 111">
            <a:extLst>
              <a:ext uri="{FF2B5EF4-FFF2-40B4-BE49-F238E27FC236}">
                <a16:creationId xmlns:a16="http://schemas.microsoft.com/office/drawing/2014/main" id="{90BA140E-0466-8214-7A28-D81E8F635E65}"/>
              </a:ext>
            </a:extLst>
          </p:cNvPr>
          <p:cNvSpPr txBox="1">
            <a:spLocks noChangeArrowheads="1"/>
          </p:cNvSpPr>
          <p:nvPr/>
        </p:nvSpPr>
        <p:spPr bwMode="auto">
          <a:xfrm>
            <a:off x="7467600" y="54864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R</a:t>
            </a:r>
          </a:p>
        </p:txBody>
      </p:sp>
      <p:sp>
        <p:nvSpPr>
          <p:cNvPr id="31837" name="Text Box 114">
            <a:extLst>
              <a:ext uri="{FF2B5EF4-FFF2-40B4-BE49-F238E27FC236}">
                <a16:creationId xmlns:a16="http://schemas.microsoft.com/office/drawing/2014/main" id="{8762F110-F7B7-89F9-5246-2E5BAB5B8306}"/>
              </a:ext>
            </a:extLst>
          </p:cNvPr>
          <p:cNvSpPr txBox="1">
            <a:spLocks noChangeArrowheads="1"/>
          </p:cNvSpPr>
          <p:nvPr/>
        </p:nvSpPr>
        <p:spPr bwMode="auto">
          <a:xfrm>
            <a:off x="14935200" y="57912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D</a:t>
            </a:r>
          </a:p>
        </p:txBody>
      </p:sp>
      <p:sp>
        <p:nvSpPr>
          <p:cNvPr id="31838" name="Text Box 115">
            <a:extLst>
              <a:ext uri="{FF2B5EF4-FFF2-40B4-BE49-F238E27FC236}">
                <a16:creationId xmlns:a16="http://schemas.microsoft.com/office/drawing/2014/main" id="{A5C5A4C8-9E71-81E9-6964-B79689FE3338}"/>
              </a:ext>
            </a:extLst>
          </p:cNvPr>
          <p:cNvSpPr txBox="1">
            <a:spLocks noChangeArrowheads="1"/>
          </p:cNvSpPr>
          <p:nvPr/>
        </p:nvSpPr>
        <p:spPr bwMode="auto">
          <a:xfrm>
            <a:off x="9601200" y="56388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R</a:t>
            </a:r>
          </a:p>
        </p:txBody>
      </p:sp>
      <p:sp>
        <p:nvSpPr>
          <p:cNvPr id="31839" name="Text Box 119">
            <a:extLst>
              <a:ext uri="{FF2B5EF4-FFF2-40B4-BE49-F238E27FC236}">
                <a16:creationId xmlns:a16="http://schemas.microsoft.com/office/drawing/2014/main" id="{FAD7F58F-B1FB-0F48-103C-FB38C365FF64}"/>
              </a:ext>
            </a:extLst>
          </p:cNvPr>
          <p:cNvSpPr txBox="1">
            <a:spLocks noChangeArrowheads="1"/>
          </p:cNvSpPr>
          <p:nvPr/>
        </p:nvSpPr>
        <p:spPr bwMode="auto">
          <a:xfrm>
            <a:off x="4876800" y="91440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D</a:t>
            </a:r>
          </a:p>
        </p:txBody>
      </p:sp>
      <p:sp>
        <p:nvSpPr>
          <p:cNvPr id="31840" name="Text Box 120">
            <a:extLst>
              <a:ext uri="{FF2B5EF4-FFF2-40B4-BE49-F238E27FC236}">
                <a16:creationId xmlns:a16="http://schemas.microsoft.com/office/drawing/2014/main" id="{B551B779-6DF0-9F0A-CB5F-36517C78BAF3}"/>
              </a:ext>
            </a:extLst>
          </p:cNvPr>
          <p:cNvSpPr txBox="1">
            <a:spLocks noChangeArrowheads="1"/>
          </p:cNvSpPr>
          <p:nvPr/>
        </p:nvSpPr>
        <p:spPr bwMode="auto">
          <a:xfrm>
            <a:off x="16611600" y="57912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R</a:t>
            </a:r>
          </a:p>
        </p:txBody>
      </p:sp>
      <p:sp>
        <p:nvSpPr>
          <p:cNvPr id="31841" name="Text Box 121">
            <a:extLst>
              <a:ext uri="{FF2B5EF4-FFF2-40B4-BE49-F238E27FC236}">
                <a16:creationId xmlns:a16="http://schemas.microsoft.com/office/drawing/2014/main" id="{895AFC1D-8CB9-B9F1-A990-AA42864DC123}"/>
              </a:ext>
            </a:extLst>
          </p:cNvPr>
          <p:cNvSpPr txBox="1">
            <a:spLocks noChangeArrowheads="1"/>
          </p:cNvSpPr>
          <p:nvPr/>
        </p:nvSpPr>
        <p:spPr bwMode="auto">
          <a:xfrm>
            <a:off x="12649200" y="56388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U</a:t>
            </a:r>
          </a:p>
        </p:txBody>
      </p:sp>
      <p:sp>
        <p:nvSpPr>
          <p:cNvPr id="31842" name="Text Box 125">
            <a:extLst>
              <a:ext uri="{FF2B5EF4-FFF2-40B4-BE49-F238E27FC236}">
                <a16:creationId xmlns:a16="http://schemas.microsoft.com/office/drawing/2014/main" id="{FF90942A-2A45-EFFC-A38C-0DF138714AC6}"/>
              </a:ext>
            </a:extLst>
          </p:cNvPr>
          <p:cNvSpPr txBox="1">
            <a:spLocks noChangeArrowheads="1"/>
          </p:cNvSpPr>
          <p:nvPr/>
        </p:nvSpPr>
        <p:spPr bwMode="auto">
          <a:xfrm>
            <a:off x="6705600" y="92964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R</a:t>
            </a:r>
          </a:p>
        </p:txBody>
      </p:sp>
      <p:sp>
        <p:nvSpPr>
          <p:cNvPr id="31843" name="Line 126">
            <a:extLst>
              <a:ext uri="{FF2B5EF4-FFF2-40B4-BE49-F238E27FC236}">
                <a16:creationId xmlns:a16="http://schemas.microsoft.com/office/drawing/2014/main" id="{61121061-C1DB-3EC3-5F49-6FC5B8393CAC}"/>
              </a:ext>
            </a:extLst>
          </p:cNvPr>
          <p:cNvSpPr>
            <a:spLocks noChangeShapeType="1"/>
          </p:cNvSpPr>
          <p:nvPr/>
        </p:nvSpPr>
        <p:spPr bwMode="auto">
          <a:xfrm flipH="1">
            <a:off x="6858000" y="5638800"/>
            <a:ext cx="21336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44" name="Line 127">
            <a:extLst>
              <a:ext uri="{FF2B5EF4-FFF2-40B4-BE49-F238E27FC236}">
                <a16:creationId xmlns:a16="http://schemas.microsoft.com/office/drawing/2014/main" id="{363503FB-B1DC-E442-3D55-B9DA3AD20B42}"/>
              </a:ext>
            </a:extLst>
          </p:cNvPr>
          <p:cNvSpPr>
            <a:spLocks noChangeShapeType="1"/>
          </p:cNvSpPr>
          <p:nvPr/>
        </p:nvSpPr>
        <p:spPr bwMode="auto">
          <a:xfrm flipH="1">
            <a:off x="9296400" y="5638800"/>
            <a:ext cx="28956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45" name="Line 128">
            <a:extLst>
              <a:ext uri="{FF2B5EF4-FFF2-40B4-BE49-F238E27FC236}">
                <a16:creationId xmlns:a16="http://schemas.microsoft.com/office/drawing/2014/main" id="{32465241-FC09-A720-69A6-9020594BED3A}"/>
              </a:ext>
            </a:extLst>
          </p:cNvPr>
          <p:cNvSpPr>
            <a:spLocks noChangeShapeType="1"/>
          </p:cNvSpPr>
          <p:nvPr/>
        </p:nvSpPr>
        <p:spPr bwMode="auto">
          <a:xfrm flipH="1">
            <a:off x="12192000" y="5638800"/>
            <a:ext cx="30480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46" name="Line 129">
            <a:extLst>
              <a:ext uri="{FF2B5EF4-FFF2-40B4-BE49-F238E27FC236}">
                <a16:creationId xmlns:a16="http://schemas.microsoft.com/office/drawing/2014/main" id="{001C6F14-DEE6-AE4F-B904-5CA9DC63EB31}"/>
              </a:ext>
            </a:extLst>
          </p:cNvPr>
          <p:cNvSpPr>
            <a:spLocks noChangeShapeType="1"/>
          </p:cNvSpPr>
          <p:nvPr/>
        </p:nvSpPr>
        <p:spPr bwMode="auto">
          <a:xfrm flipH="1">
            <a:off x="14020800" y="5638800"/>
            <a:ext cx="18288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47" name="Line 131">
            <a:extLst>
              <a:ext uri="{FF2B5EF4-FFF2-40B4-BE49-F238E27FC236}">
                <a16:creationId xmlns:a16="http://schemas.microsoft.com/office/drawing/2014/main" id="{BD6CFBA4-9C8A-C4EE-FD2C-47FEBED9F98A}"/>
              </a:ext>
            </a:extLst>
          </p:cNvPr>
          <p:cNvSpPr>
            <a:spLocks noChangeShapeType="1"/>
          </p:cNvSpPr>
          <p:nvPr/>
        </p:nvSpPr>
        <p:spPr bwMode="auto">
          <a:xfrm>
            <a:off x="16459200" y="5638800"/>
            <a:ext cx="3048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48" name="Line 132">
            <a:extLst>
              <a:ext uri="{FF2B5EF4-FFF2-40B4-BE49-F238E27FC236}">
                <a16:creationId xmlns:a16="http://schemas.microsoft.com/office/drawing/2014/main" id="{47A4640F-E21F-63A6-2869-AA47153101BF}"/>
              </a:ext>
            </a:extLst>
          </p:cNvPr>
          <p:cNvSpPr>
            <a:spLocks noChangeShapeType="1"/>
          </p:cNvSpPr>
          <p:nvPr/>
        </p:nvSpPr>
        <p:spPr bwMode="auto">
          <a:xfrm flipH="1">
            <a:off x="5486400" y="8229600"/>
            <a:ext cx="7620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49" name="Line 133">
            <a:extLst>
              <a:ext uri="{FF2B5EF4-FFF2-40B4-BE49-F238E27FC236}">
                <a16:creationId xmlns:a16="http://schemas.microsoft.com/office/drawing/2014/main" id="{E9EE7B81-1A6B-7D4C-9C4E-01805185DD1D}"/>
              </a:ext>
            </a:extLst>
          </p:cNvPr>
          <p:cNvSpPr>
            <a:spLocks noChangeShapeType="1"/>
          </p:cNvSpPr>
          <p:nvPr/>
        </p:nvSpPr>
        <p:spPr bwMode="auto">
          <a:xfrm>
            <a:off x="6705600" y="8229600"/>
            <a:ext cx="4572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50" name="Text Box 134">
            <a:extLst>
              <a:ext uri="{FF2B5EF4-FFF2-40B4-BE49-F238E27FC236}">
                <a16:creationId xmlns:a16="http://schemas.microsoft.com/office/drawing/2014/main" id="{973F9176-C174-081A-4C38-BF2156218611}"/>
              </a:ext>
            </a:extLst>
          </p:cNvPr>
          <p:cNvSpPr txBox="1">
            <a:spLocks noChangeArrowheads="1"/>
          </p:cNvSpPr>
          <p:nvPr/>
        </p:nvSpPr>
        <p:spPr bwMode="auto">
          <a:xfrm>
            <a:off x="7620000" y="92964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U</a:t>
            </a:r>
          </a:p>
        </p:txBody>
      </p:sp>
      <p:sp>
        <p:nvSpPr>
          <p:cNvPr id="31851" name="Text Box 135">
            <a:extLst>
              <a:ext uri="{FF2B5EF4-FFF2-40B4-BE49-F238E27FC236}">
                <a16:creationId xmlns:a16="http://schemas.microsoft.com/office/drawing/2014/main" id="{F9DF5D15-CD82-745A-58A2-9893F28DED73}"/>
              </a:ext>
            </a:extLst>
          </p:cNvPr>
          <p:cNvSpPr txBox="1">
            <a:spLocks noChangeArrowheads="1"/>
          </p:cNvSpPr>
          <p:nvPr/>
        </p:nvSpPr>
        <p:spPr bwMode="auto">
          <a:xfrm>
            <a:off x="9448800" y="92964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R</a:t>
            </a:r>
          </a:p>
        </p:txBody>
      </p:sp>
      <p:sp>
        <p:nvSpPr>
          <p:cNvPr id="31852" name="Line 136">
            <a:extLst>
              <a:ext uri="{FF2B5EF4-FFF2-40B4-BE49-F238E27FC236}">
                <a16:creationId xmlns:a16="http://schemas.microsoft.com/office/drawing/2014/main" id="{7B0EC168-1E4D-1EFD-9DFA-4A334B187FE7}"/>
              </a:ext>
            </a:extLst>
          </p:cNvPr>
          <p:cNvSpPr>
            <a:spLocks noChangeShapeType="1"/>
          </p:cNvSpPr>
          <p:nvPr/>
        </p:nvSpPr>
        <p:spPr bwMode="auto">
          <a:xfrm flipH="1">
            <a:off x="8229600" y="8229600"/>
            <a:ext cx="7620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53" name="Line 137">
            <a:extLst>
              <a:ext uri="{FF2B5EF4-FFF2-40B4-BE49-F238E27FC236}">
                <a16:creationId xmlns:a16="http://schemas.microsoft.com/office/drawing/2014/main" id="{D31F2A72-F66B-9CBF-3B4E-44E58DED60D4}"/>
              </a:ext>
            </a:extLst>
          </p:cNvPr>
          <p:cNvSpPr>
            <a:spLocks noChangeShapeType="1"/>
          </p:cNvSpPr>
          <p:nvPr/>
        </p:nvSpPr>
        <p:spPr bwMode="auto">
          <a:xfrm>
            <a:off x="9448800" y="8229600"/>
            <a:ext cx="4572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54" name="Text Box 138">
            <a:extLst>
              <a:ext uri="{FF2B5EF4-FFF2-40B4-BE49-F238E27FC236}">
                <a16:creationId xmlns:a16="http://schemas.microsoft.com/office/drawing/2014/main" id="{373D6517-EA87-4478-A7ED-B85258267C03}"/>
              </a:ext>
            </a:extLst>
          </p:cNvPr>
          <p:cNvSpPr txBox="1">
            <a:spLocks noChangeArrowheads="1"/>
          </p:cNvSpPr>
          <p:nvPr/>
        </p:nvSpPr>
        <p:spPr bwMode="auto">
          <a:xfrm>
            <a:off x="10363200" y="91440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L</a:t>
            </a:r>
          </a:p>
        </p:txBody>
      </p:sp>
      <p:sp>
        <p:nvSpPr>
          <p:cNvPr id="31855" name="Text Box 139">
            <a:extLst>
              <a:ext uri="{FF2B5EF4-FFF2-40B4-BE49-F238E27FC236}">
                <a16:creationId xmlns:a16="http://schemas.microsoft.com/office/drawing/2014/main" id="{BFEA5D16-01A3-693F-094B-CAC7D478FF93}"/>
              </a:ext>
            </a:extLst>
          </p:cNvPr>
          <p:cNvSpPr txBox="1">
            <a:spLocks noChangeArrowheads="1"/>
          </p:cNvSpPr>
          <p:nvPr/>
        </p:nvSpPr>
        <p:spPr bwMode="auto">
          <a:xfrm>
            <a:off x="12344400" y="92964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R</a:t>
            </a:r>
          </a:p>
        </p:txBody>
      </p:sp>
      <p:sp>
        <p:nvSpPr>
          <p:cNvPr id="31856" name="Line 140">
            <a:extLst>
              <a:ext uri="{FF2B5EF4-FFF2-40B4-BE49-F238E27FC236}">
                <a16:creationId xmlns:a16="http://schemas.microsoft.com/office/drawing/2014/main" id="{F67E88A6-16CF-4BD9-AFE2-C00B6FACAF8A}"/>
              </a:ext>
            </a:extLst>
          </p:cNvPr>
          <p:cNvSpPr>
            <a:spLocks noChangeShapeType="1"/>
          </p:cNvSpPr>
          <p:nvPr/>
        </p:nvSpPr>
        <p:spPr bwMode="auto">
          <a:xfrm flipH="1">
            <a:off x="10972800" y="8229600"/>
            <a:ext cx="7620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57" name="Line 141">
            <a:extLst>
              <a:ext uri="{FF2B5EF4-FFF2-40B4-BE49-F238E27FC236}">
                <a16:creationId xmlns:a16="http://schemas.microsoft.com/office/drawing/2014/main" id="{6ECD1934-E0AE-0C58-6F8E-FA8CEFDC25B4}"/>
              </a:ext>
            </a:extLst>
          </p:cNvPr>
          <p:cNvSpPr>
            <a:spLocks noChangeShapeType="1"/>
          </p:cNvSpPr>
          <p:nvPr/>
        </p:nvSpPr>
        <p:spPr bwMode="auto">
          <a:xfrm>
            <a:off x="12192000" y="8229600"/>
            <a:ext cx="4572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58" name="Text Box 142">
            <a:extLst>
              <a:ext uri="{FF2B5EF4-FFF2-40B4-BE49-F238E27FC236}">
                <a16:creationId xmlns:a16="http://schemas.microsoft.com/office/drawing/2014/main" id="{68249637-4692-36B3-8D83-92CB9F499E4C}"/>
              </a:ext>
            </a:extLst>
          </p:cNvPr>
          <p:cNvSpPr txBox="1">
            <a:spLocks noChangeArrowheads="1"/>
          </p:cNvSpPr>
          <p:nvPr/>
        </p:nvSpPr>
        <p:spPr bwMode="auto">
          <a:xfrm>
            <a:off x="13106400" y="91440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L</a:t>
            </a:r>
          </a:p>
        </p:txBody>
      </p:sp>
      <p:sp>
        <p:nvSpPr>
          <p:cNvPr id="31859" name="Text Box 143">
            <a:extLst>
              <a:ext uri="{FF2B5EF4-FFF2-40B4-BE49-F238E27FC236}">
                <a16:creationId xmlns:a16="http://schemas.microsoft.com/office/drawing/2014/main" id="{DDA626E7-3B15-8B0D-ADDE-349E0387F86D}"/>
              </a:ext>
            </a:extLst>
          </p:cNvPr>
          <p:cNvSpPr txBox="1">
            <a:spLocks noChangeArrowheads="1"/>
          </p:cNvSpPr>
          <p:nvPr/>
        </p:nvSpPr>
        <p:spPr bwMode="auto">
          <a:xfrm>
            <a:off x="14935200" y="92964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R</a:t>
            </a:r>
          </a:p>
        </p:txBody>
      </p:sp>
      <p:sp>
        <p:nvSpPr>
          <p:cNvPr id="31860" name="Line 144">
            <a:extLst>
              <a:ext uri="{FF2B5EF4-FFF2-40B4-BE49-F238E27FC236}">
                <a16:creationId xmlns:a16="http://schemas.microsoft.com/office/drawing/2014/main" id="{E93266EF-E6FE-8DE4-9973-0AA8A0EB817C}"/>
              </a:ext>
            </a:extLst>
          </p:cNvPr>
          <p:cNvSpPr>
            <a:spLocks noChangeShapeType="1"/>
          </p:cNvSpPr>
          <p:nvPr/>
        </p:nvSpPr>
        <p:spPr bwMode="auto">
          <a:xfrm flipH="1">
            <a:off x="13716000" y="8229600"/>
            <a:ext cx="7620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61" name="Line 145">
            <a:extLst>
              <a:ext uri="{FF2B5EF4-FFF2-40B4-BE49-F238E27FC236}">
                <a16:creationId xmlns:a16="http://schemas.microsoft.com/office/drawing/2014/main" id="{E948AA6F-970F-E7BE-6534-45B823A891B0}"/>
              </a:ext>
            </a:extLst>
          </p:cNvPr>
          <p:cNvSpPr>
            <a:spLocks noChangeShapeType="1"/>
          </p:cNvSpPr>
          <p:nvPr/>
        </p:nvSpPr>
        <p:spPr bwMode="auto">
          <a:xfrm>
            <a:off x="14935200" y="8229600"/>
            <a:ext cx="4572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62" name="Text Box 146">
            <a:extLst>
              <a:ext uri="{FF2B5EF4-FFF2-40B4-BE49-F238E27FC236}">
                <a16:creationId xmlns:a16="http://schemas.microsoft.com/office/drawing/2014/main" id="{34312C0A-9C10-8315-0BBA-895EA1935F86}"/>
              </a:ext>
            </a:extLst>
          </p:cNvPr>
          <p:cNvSpPr txBox="1">
            <a:spLocks noChangeArrowheads="1"/>
          </p:cNvSpPr>
          <p:nvPr/>
        </p:nvSpPr>
        <p:spPr bwMode="auto">
          <a:xfrm>
            <a:off x="15697200" y="92964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U</a:t>
            </a:r>
          </a:p>
        </p:txBody>
      </p:sp>
      <p:sp>
        <p:nvSpPr>
          <p:cNvPr id="31863" name="Text Box 147">
            <a:extLst>
              <a:ext uri="{FF2B5EF4-FFF2-40B4-BE49-F238E27FC236}">
                <a16:creationId xmlns:a16="http://schemas.microsoft.com/office/drawing/2014/main" id="{F931D2F3-015A-0FE6-61DA-F739F0C1A868}"/>
              </a:ext>
            </a:extLst>
          </p:cNvPr>
          <p:cNvSpPr txBox="1">
            <a:spLocks noChangeArrowheads="1"/>
          </p:cNvSpPr>
          <p:nvPr/>
        </p:nvSpPr>
        <p:spPr bwMode="auto">
          <a:xfrm>
            <a:off x="17526000" y="9296400"/>
            <a:ext cx="762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990000"/>
                </a:solidFill>
              </a:rPr>
              <a:t>D</a:t>
            </a:r>
          </a:p>
        </p:txBody>
      </p:sp>
      <p:sp>
        <p:nvSpPr>
          <p:cNvPr id="31864" name="Line 148">
            <a:extLst>
              <a:ext uri="{FF2B5EF4-FFF2-40B4-BE49-F238E27FC236}">
                <a16:creationId xmlns:a16="http://schemas.microsoft.com/office/drawing/2014/main" id="{7664E8CC-4D65-E61A-265D-A57D2BEBEAB8}"/>
              </a:ext>
            </a:extLst>
          </p:cNvPr>
          <p:cNvSpPr>
            <a:spLocks noChangeShapeType="1"/>
          </p:cNvSpPr>
          <p:nvPr/>
        </p:nvSpPr>
        <p:spPr bwMode="auto">
          <a:xfrm flipH="1">
            <a:off x="16154400" y="8229600"/>
            <a:ext cx="7620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865" name="Line 149">
            <a:extLst>
              <a:ext uri="{FF2B5EF4-FFF2-40B4-BE49-F238E27FC236}">
                <a16:creationId xmlns:a16="http://schemas.microsoft.com/office/drawing/2014/main" id="{5440D8A9-BD7C-E50E-97B6-1BEE7F01B07B}"/>
              </a:ext>
            </a:extLst>
          </p:cNvPr>
          <p:cNvSpPr>
            <a:spLocks noChangeShapeType="1"/>
          </p:cNvSpPr>
          <p:nvPr/>
        </p:nvSpPr>
        <p:spPr bwMode="auto">
          <a:xfrm>
            <a:off x="17373600" y="8229600"/>
            <a:ext cx="4572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pic>
        <p:nvPicPr>
          <p:cNvPr id="121" name="Picture 120" descr="A picture containing text, gear&#10;&#10;Description automatically generated">
            <a:extLst>
              <a:ext uri="{FF2B5EF4-FFF2-40B4-BE49-F238E27FC236}">
                <a16:creationId xmlns:a16="http://schemas.microsoft.com/office/drawing/2014/main" id="{E3923D47-F79A-2654-B78C-8A3B0BA45CF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602" y="713843"/>
            <a:ext cx="3811300" cy="493913"/>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4342E1F2-68FC-FDD3-630A-28D7AFB90B2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8676" name="Text Box 4">
            <a:extLst>
              <a:ext uri="{FF2B5EF4-FFF2-40B4-BE49-F238E27FC236}">
                <a16:creationId xmlns:a16="http://schemas.microsoft.com/office/drawing/2014/main" id="{FD672282-21CB-FE03-3DB9-CE3EC410796D}"/>
              </a:ext>
            </a:extLst>
          </p:cNvPr>
          <p:cNvSpPr txBox="1">
            <a:spLocks noChangeArrowheads="1"/>
          </p:cNvSpPr>
          <p:nvPr/>
        </p:nvSpPr>
        <p:spPr bwMode="auto">
          <a:xfrm>
            <a:off x="1435443" y="2545028"/>
            <a:ext cx="21513113" cy="3754874"/>
          </a:xfrm>
          <a:prstGeom prst="rect">
            <a:avLst/>
          </a:prstGeom>
          <a:solidFill>
            <a:schemeClr val="accent1">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dirty="0">
                <a:solidFill>
                  <a:srgbClr val="0100C8"/>
                </a:solidFill>
                <a:latin typeface="Helvetica Neue"/>
              </a:rPr>
              <a:t>Some instances of the 8-puzzle cannot be solved</a:t>
            </a:r>
            <a:endParaRPr lang="el-GR" altLang="en-US" sz="4000" dirty="0">
              <a:solidFill>
                <a:srgbClr val="0100C8"/>
              </a:solidFill>
              <a:latin typeface="Helvetica Neue"/>
            </a:endParaRPr>
          </a:p>
          <a:p>
            <a:pPr algn="l" eaLnBrk="1" hangingPunct="1">
              <a:spcBef>
                <a:spcPct val="50000"/>
              </a:spcBef>
            </a:pPr>
            <a:r>
              <a:rPr lang="en-US" altLang="en-US" sz="3600" dirty="0">
                <a:latin typeface="Helvetica Neue"/>
              </a:rPr>
              <a:t>A pair of tiles in the initial state form an </a:t>
            </a:r>
            <a:r>
              <a:rPr lang="en-US" altLang="en-US" sz="3600" dirty="0">
                <a:solidFill>
                  <a:srgbClr val="FF2D64"/>
                </a:solidFill>
                <a:latin typeface="Helvetica Neue"/>
              </a:rPr>
              <a:t>inversion</a:t>
            </a:r>
            <a:r>
              <a:rPr lang="en-US" altLang="en-US" sz="3600" dirty="0">
                <a:latin typeface="Helvetica Neue"/>
              </a:rPr>
              <a:t> if the values on the tiles are in reverse order of their appearance in the goal state.</a:t>
            </a:r>
          </a:p>
          <a:p>
            <a:pPr algn="l" eaLnBrk="1" hangingPunct="1">
              <a:spcBef>
                <a:spcPct val="50000"/>
              </a:spcBef>
            </a:pPr>
            <a:r>
              <a:rPr lang="en-US" altLang="en-US" sz="3600" dirty="0">
                <a:latin typeface="Helvetica Neue"/>
              </a:rPr>
              <a:t>If the number of inversions is </a:t>
            </a:r>
            <a:r>
              <a:rPr lang="en-US" altLang="en-US" sz="3600" dirty="0">
                <a:solidFill>
                  <a:srgbClr val="FF2D64"/>
                </a:solidFill>
                <a:latin typeface="Helvetica Neue"/>
              </a:rPr>
              <a:t>even</a:t>
            </a:r>
            <a:r>
              <a:rPr lang="en-US" altLang="en-US" sz="3600" dirty="0">
                <a:latin typeface="Helvetica Neue"/>
              </a:rPr>
              <a:t> the given instance of the 8-puzzle is </a:t>
            </a:r>
            <a:r>
              <a:rPr lang="en-US" altLang="en-US" sz="3600" dirty="0">
                <a:solidFill>
                  <a:srgbClr val="FF2D64"/>
                </a:solidFill>
                <a:latin typeface="Helvetica Neue"/>
              </a:rPr>
              <a:t>solvable</a:t>
            </a:r>
            <a:r>
              <a:rPr lang="en-US" altLang="en-US" sz="3600" dirty="0">
                <a:latin typeface="Helvetica Neue"/>
              </a:rPr>
              <a:t>.</a:t>
            </a:r>
          </a:p>
          <a:p>
            <a:pPr algn="l" eaLnBrk="1" hangingPunct="1">
              <a:spcBef>
                <a:spcPct val="50000"/>
              </a:spcBef>
            </a:pPr>
            <a:endParaRPr lang="en-US" altLang="en-US" sz="3600" dirty="0">
              <a:latin typeface="Helvetica Neue"/>
            </a:endParaRPr>
          </a:p>
        </p:txBody>
      </p:sp>
      <p:sp>
        <p:nvSpPr>
          <p:cNvPr id="28677" name="Rectangle 5">
            <a:extLst>
              <a:ext uri="{FF2B5EF4-FFF2-40B4-BE49-F238E27FC236}">
                <a16:creationId xmlns:a16="http://schemas.microsoft.com/office/drawing/2014/main" id="{9DD3134B-3060-1E4C-B4B6-37C82D44BE5E}"/>
              </a:ext>
            </a:extLst>
          </p:cNvPr>
          <p:cNvSpPr>
            <a:spLocks noChangeArrowheads="1"/>
          </p:cNvSpPr>
          <p:nvPr/>
        </p:nvSpPr>
        <p:spPr bwMode="auto">
          <a:xfrm>
            <a:off x="1676381" y="67577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1</a:t>
            </a:r>
            <a:endParaRPr lang="en-US" altLang="en-US" sz="2800" b="1" dirty="0"/>
          </a:p>
        </p:txBody>
      </p:sp>
      <p:sp>
        <p:nvSpPr>
          <p:cNvPr id="28678" name="Rectangle 6">
            <a:extLst>
              <a:ext uri="{FF2B5EF4-FFF2-40B4-BE49-F238E27FC236}">
                <a16:creationId xmlns:a16="http://schemas.microsoft.com/office/drawing/2014/main" id="{27ED80AE-09CE-1860-72A3-C416A0875A43}"/>
              </a:ext>
            </a:extLst>
          </p:cNvPr>
          <p:cNvSpPr>
            <a:spLocks noChangeArrowheads="1"/>
          </p:cNvSpPr>
          <p:nvPr/>
        </p:nvSpPr>
        <p:spPr bwMode="auto">
          <a:xfrm>
            <a:off x="2576494" y="76340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4</a:t>
            </a:r>
            <a:endParaRPr lang="en-US" altLang="en-US" sz="2800" b="1" dirty="0"/>
          </a:p>
        </p:txBody>
      </p:sp>
      <p:sp>
        <p:nvSpPr>
          <p:cNvPr id="28679" name="Rectangle 7">
            <a:extLst>
              <a:ext uri="{FF2B5EF4-FFF2-40B4-BE49-F238E27FC236}">
                <a16:creationId xmlns:a16="http://schemas.microsoft.com/office/drawing/2014/main" id="{1DE46D7F-BB22-F2CB-4CF4-6532D98BBA17}"/>
              </a:ext>
            </a:extLst>
          </p:cNvPr>
          <p:cNvSpPr>
            <a:spLocks noChangeArrowheads="1"/>
          </p:cNvSpPr>
          <p:nvPr/>
        </p:nvSpPr>
        <p:spPr bwMode="auto">
          <a:xfrm>
            <a:off x="7629507" y="69260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1</a:t>
            </a:r>
            <a:endParaRPr lang="en-US" altLang="en-US" sz="2800" b="1" dirty="0"/>
          </a:p>
        </p:txBody>
      </p:sp>
      <p:sp>
        <p:nvSpPr>
          <p:cNvPr id="28680" name="Line 8">
            <a:extLst>
              <a:ext uri="{FF2B5EF4-FFF2-40B4-BE49-F238E27FC236}">
                <a16:creationId xmlns:a16="http://schemas.microsoft.com/office/drawing/2014/main" id="{DB6814D0-46F7-DE1C-FBFF-F70F26F5F371}"/>
              </a:ext>
            </a:extLst>
          </p:cNvPr>
          <p:cNvSpPr>
            <a:spLocks noChangeShapeType="1"/>
          </p:cNvSpPr>
          <p:nvPr/>
        </p:nvSpPr>
        <p:spPr bwMode="auto">
          <a:xfrm>
            <a:off x="5102207" y="8180168"/>
            <a:ext cx="162560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8681" name="Rectangle 9">
            <a:extLst>
              <a:ext uri="{FF2B5EF4-FFF2-40B4-BE49-F238E27FC236}">
                <a16:creationId xmlns:a16="http://schemas.microsoft.com/office/drawing/2014/main" id="{2263380F-7180-A9FE-0FDD-A1FCC358FA93}"/>
              </a:ext>
            </a:extLst>
          </p:cNvPr>
          <p:cNvSpPr>
            <a:spLocks noChangeArrowheads="1"/>
          </p:cNvSpPr>
          <p:nvPr/>
        </p:nvSpPr>
        <p:spPr bwMode="auto">
          <a:xfrm>
            <a:off x="2578081" y="67450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8</a:t>
            </a:r>
            <a:endParaRPr lang="en-US" altLang="en-US" sz="2800" b="1" dirty="0"/>
          </a:p>
        </p:txBody>
      </p:sp>
      <p:sp>
        <p:nvSpPr>
          <p:cNvPr id="28682" name="Rectangle 10">
            <a:extLst>
              <a:ext uri="{FF2B5EF4-FFF2-40B4-BE49-F238E27FC236}">
                <a16:creationId xmlns:a16="http://schemas.microsoft.com/office/drawing/2014/main" id="{C2E3C729-D106-09DD-E8AC-977CEF40509C}"/>
              </a:ext>
            </a:extLst>
          </p:cNvPr>
          <p:cNvSpPr>
            <a:spLocks noChangeArrowheads="1"/>
          </p:cNvSpPr>
          <p:nvPr/>
        </p:nvSpPr>
        <p:spPr bwMode="auto">
          <a:xfrm>
            <a:off x="1676381" y="7646768"/>
            <a:ext cx="901700" cy="901700"/>
          </a:xfrm>
          <a:prstGeom prst="rect">
            <a:avLst/>
          </a:prstGeom>
          <a:solidFill>
            <a:schemeClr val="bg2"/>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US" sz="2800"/>
          </a:p>
        </p:txBody>
      </p:sp>
      <p:sp>
        <p:nvSpPr>
          <p:cNvPr id="28683" name="Rectangle 11">
            <a:extLst>
              <a:ext uri="{FF2B5EF4-FFF2-40B4-BE49-F238E27FC236}">
                <a16:creationId xmlns:a16="http://schemas.microsoft.com/office/drawing/2014/main" id="{CADE1F63-D8BB-5B14-D86A-8EAF26081FC4}"/>
              </a:ext>
            </a:extLst>
          </p:cNvPr>
          <p:cNvSpPr>
            <a:spLocks noChangeArrowheads="1"/>
          </p:cNvSpPr>
          <p:nvPr/>
        </p:nvSpPr>
        <p:spPr bwMode="auto">
          <a:xfrm>
            <a:off x="3479781" y="67450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2</a:t>
            </a:r>
            <a:endParaRPr lang="en-US" altLang="en-US" sz="2800" b="1" dirty="0"/>
          </a:p>
        </p:txBody>
      </p:sp>
      <p:sp>
        <p:nvSpPr>
          <p:cNvPr id="28684" name="Rectangle 12">
            <a:extLst>
              <a:ext uri="{FF2B5EF4-FFF2-40B4-BE49-F238E27FC236}">
                <a16:creationId xmlns:a16="http://schemas.microsoft.com/office/drawing/2014/main" id="{1BE6B18F-DCB1-4A7B-0C2D-EDC25775ED14}"/>
              </a:ext>
            </a:extLst>
          </p:cNvPr>
          <p:cNvSpPr>
            <a:spLocks noChangeArrowheads="1"/>
          </p:cNvSpPr>
          <p:nvPr/>
        </p:nvSpPr>
        <p:spPr bwMode="auto">
          <a:xfrm>
            <a:off x="3479781" y="76467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3</a:t>
            </a:r>
            <a:endParaRPr lang="en-US" altLang="en-US" sz="2800" b="1"/>
          </a:p>
        </p:txBody>
      </p:sp>
      <p:sp>
        <p:nvSpPr>
          <p:cNvPr id="28685" name="Rectangle 13">
            <a:extLst>
              <a:ext uri="{FF2B5EF4-FFF2-40B4-BE49-F238E27FC236}">
                <a16:creationId xmlns:a16="http://schemas.microsoft.com/office/drawing/2014/main" id="{3C1BB1E9-821C-1917-5A3E-644F8AFC0E67}"/>
              </a:ext>
            </a:extLst>
          </p:cNvPr>
          <p:cNvSpPr>
            <a:spLocks noChangeArrowheads="1"/>
          </p:cNvSpPr>
          <p:nvPr/>
        </p:nvSpPr>
        <p:spPr bwMode="auto">
          <a:xfrm>
            <a:off x="3479781" y="85484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5</a:t>
            </a:r>
            <a:endParaRPr lang="en-US" altLang="en-US" sz="2800" b="1" dirty="0"/>
          </a:p>
        </p:txBody>
      </p:sp>
      <p:sp>
        <p:nvSpPr>
          <p:cNvPr id="28686" name="Rectangle 14">
            <a:extLst>
              <a:ext uri="{FF2B5EF4-FFF2-40B4-BE49-F238E27FC236}">
                <a16:creationId xmlns:a16="http://schemas.microsoft.com/office/drawing/2014/main" id="{66F9B8B7-B772-E609-3591-7F07D06A1CB3}"/>
              </a:ext>
            </a:extLst>
          </p:cNvPr>
          <p:cNvSpPr>
            <a:spLocks noChangeArrowheads="1"/>
          </p:cNvSpPr>
          <p:nvPr/>
        </p:nvSpPr>
        <p:spPr bwMode="auto">
          <a:xfrm>
            <a:off x="2578081" y="85484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6</a:t>
            </a:r>
            <a:endParaRPr lang="en-US" altLang="en-US" sz="2800" b="1" dirty="0"/>
          </a:p>
        </p:txBody>
      </p:sp>
      <p:sp>
        <p:nvSpPr>
          <p:cNvPr id="28687" name="Rectangle 15">
            <a:extLst>
              <a:ext uri="{FF2B5EF4-FFF2-40B4-BE49-F238E27FC236}">
                <a16:creationId xmlns:a16="http://schemas.microsoft.com/office/drawing/2014/main" id="{4027099C-0623-3072-2F9E-B1E4EF282BA6}"/>
              </a:ext>
            </a:extLst>
          </p:cNvPr>
          <p:cNvSpPr>
            <a:spLocks noChangeArrowheads="1"/>
          </p:cNvSpPr>
          <p:nvPr/>
        </p:nvSpPr>
        <p:spPr bwMode="auto">
          <a:xfrm>
            <a:off x="1676381" y="85484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7</a:t>
            </a:r>
            <a:endParaRPr lang="en-US" altLang="en-US" sz="2800" b="1" dirty="0"/>
          </a:p>
        </p:txBody>
      </p:sp>
      <p:sp>
        <p:nvSpPr>
          <p:cNvPr id="28688" name="Rectangle 16">
            <a:extLst>
              <a:ext uri="{FF2B5EF4-FFF2-40B4-BE49-F238E27FC236}">
                <a16:creationId xmlns:a16="http://schemas.microsoft.com/office/drawing/2014/main" id="{C4C20800-D0CF-E8EA-BB3C-77774230E7C3}"/>
              </a:ext>
            </a:extLst>
          </p:cNvPr>
          <p:cNvSpPr>
            <a:spLocks noChangeArrowheads="1"/>
          </p:cNvSpPr>
          <p:nvPr/>
        </p:nvSpPr>
        <p:spPr bwMode="auto">
          <a:xfrm>
            <a:off x="8531207" y="69260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2</a:t>
            </a:r>
            <a:endParaRPr lang="en-US" altLang="en-US" sz="2800" b="1" dirty="0"/>
          </a:p>
        </p:txBody>
      </p:sp>
      <p:sp>
        <p:nvSpPr>
          <p:cNvPr id="28689" name="Rectangle 17">
            <a:extLst>
              <a:ext uri="{FF2B5EF4-FFF2-40B4-BE49-F238E27FC236}">
                <a16:creationId xmlns:a16="http://schemas.microsoft.com/office/drawing/2014/main" id="{FA7DFE95-F93B-A031-7C7A-4D033549FF26}"/>
              </a:ext>
            </a:extLst>
          </p:cNvPr>
          <p:cNvSpPr>
            <a:spLocks noChangeArrowheads="1"/>
          </p:cNvSpPr>
          <p:nvPr/>
        </p:nvSpPr>
        <p:spPr bwMode="auto">
          <a:xfrm>
            <a:off x="9432907" y="69260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3</a:t>
            </a:r>
            <a:endParaRPr lang="en-US" altLang="en-US" sz="2800" b="1" dirty="0"/>
          </a:p>
        </p:txBody>
      </p:sp>
      <p:sp>
        <p:nvSpPr>
          <p:cNvPr id="28690" name="Rectangle 18">
            <a:extLst>
              <a:ext uri="{FF2B5EF4-FFF2-40B4-BE49-F238E27FC236}">
                <a16:creationId xmlns:a16="http://schemas.microsoft.com/office/drawing/2014/main" id="{22E00E9E-4E74-FD37-3863-5EDB3FE4D6C1}"/>
              </a:ext>
            </a:extLst>
          </p:cNvPr>
          <p:cNvSpPr>
            <a:spLocks noChangeArrowheads="1"/>
          </p:cNvSpPr>
          <p:nvPr/>
        </p:nvSpPr>
        <p:spPr bwMode="auto">
          <a:xfrm>
            <a:off x="7629507" y="7827744"/>
            <a:ext cx="901700" cy="901700"/>
          </a:xfrm>
          <a:prstGeom prst="rect">
            <a:avLst/>
          </a:prstGeom>
          <a:solidFill>
            <a:schemeClr val="bg1"/>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a:t> </a:t>
            </a:r>
            <a:r>
              <a:rPr lang="en-US" altLang="en-US" sz="2800" b="1" dirty="0"/>
              <a:t>4</a:t>
            </a:r>
          </a:p>
        </p:txBody>
      </p:sp>
      <p:sp>
        <p:nvSpPr>
          <p:cNvPr id="28691" name="Rectangle 19">
            <a:extLst>
              <a:ext uri="{FF2B5EF4-FFF2-40B4-BE49-F238E27FC236}">
                <a16:creationId xmlns:a16="http://schemas.microsoft.com/office/drawing/2014/main" id="{04DFF6E5-22A9-90B8-B57B-83BDA946CC2A}"/>
              </a:ext>
            </a:extLst>
          </p:cNvPr>
          <p:cNvSpPr>
            <a:spLocks noChangeArrowheads="1"/>
          </p:cNvSpPr>
          <p:nvPr/>
        </p:nvSpPr>
        <p:spPr bwMode="auto">
          <a:xfrm>
            <a:off x="8531207" y="78277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5</a:t>
            </a:r>
            <a:endParaRPr lang="en-US" altLang="en-US" sz="2800" b="1" dirty="0"/>
          </a:p>
        </p:txBody>
      </p:sp>
      <p:sp>
        <p:nvSpPr>
          <p:cNvPr id="28692" name="Rectangle 20">
            <a:extLst>
              <a:ext uri="{FF2B5EF4-FFF2-40B4-BE49-F238E27FC236}">
                <a16:creationId xmlns:a16="http://schemas.microsoft.com/office/drawing/2014/main" id="{11DDBF01-D2C5-AEDC-6EEE-15786879710C}"/>
              </a:ext>
            </a:extLst>
          </p:cNvPr>
          <p:cNvSpPr>
            <a:spLocks noChangeArrowheads="1"/>
          </p:cNvSpPr>
          <p:nvPr/>
        </p:nvSpPr>
        <p:spPr bwMode="auto">
          <a:xfrm>
            <a:off x="9432907" y="78277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6</a:t>
            </a:r>
            <a:endParaRPr lang="en-US" altLang="en-US" sz="2800" b="1" dirty="0"/>
          </a:p>
        </p:txBody>
      </p:sp>
      <p:sp>
        <p:nvSpPr>
          <p:cNvPr id="28693" name="Rectangle 21">
            <a:extLst>
              <a:ext uri="{FF2B5EF4-FFF2-40B4-BE49-F238E27FC236}">
                <a16:creationId xmlns:a16="http://schemas.microsoft.com/office/drawing/2014/main" id="{E6CE351D-9403-3D6D-06A2-AF11BF60489E}"/>
              </a:ext>
            </a:extLst>
          </p:cNvPr>
          <p:cNvSpPr>
            <a:spLocks noChangeArrowheads="1"/>
          </p:cNvSpPr>
          <p:nvPr/>
        </p:nvSpPr>
        <p:spPr bwMode="auto">
          <a:xfrm>
            <a:off x="9432907" y="8729444"/>
            <a:ext cx="901700" cy="901700"/>
          </a:xfrm>
          <a:prstGeom prst="rect">
            <a:avLst/>
          </a:prstGeom>
          <a:solidFill>
            <a:schemeClr val="bg2"/>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dirty="0"/>
          </a:p>
        </p:txBody>
      </p:sp>
      <p:sp>
        <p:nvSpPr>
          <p:cNvPr id="28694" name="Rectangle 22">
            <a:extLst>
              <a:ext uri="{FF2B5EF4-FFF2-40B4-BE49-F238E27FC236}">
                <a16:creationId xmlns:a16="http://schemas.microsoft.com/office/drawing/2014/main" id="{825719B3-8EEC-E7F4-F512-8F10D5998775}"/>
              </a:ext>
            </a:extLst>
          </p:cNvPr>
          <p:cNvSpPr>
            <a:spLocks noChangeArrowheads="1"/>
          </p:cNvSpPr>
          <p:nvPr/>
        </p:nvSpPr>
        <p:spPr bwMode="auto">
          <a:xfrm>
            <a:off x="8531207" y="87294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8</a:t>
            </a:r>
            <a:endParaRPr lang="en-US" altLang="en-US" sz="2800" b="1"/>
          </a:p>
        </p:txBody>
      </p:sp>
      <p:sp>
        <p:nvSpPr>
          <p:cNvPr id="28695" name="Rectangle 23">
            <a:extLst>
              <a:ext uri="{FF2B5EF4-FFF2-40B4-BE49-F238E27FC236}">
                <a16:creationId xmlns:a16="http://schemas.microsoft.com/office/drawing/2014/main" id="{5FA8A902-06BB-142E-2A68-D6A520B5AE06}"/>
              </a:ext>
            </a:extLst>
          </p:cNvPr>
          <p:cNvSpPr>
            <a:spLocks noChangeArrowheads="1"/>
          </p:cNvSpPr>
          <p:nvPr/>
        </p:nvSpPr>
        <p:spPr bwMode="auto">
          <a:xfrm>
            <a:off x="7629507" y="87294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7</a:t>
            </a:r>
            <a:endParaRPr lang="en-US" altLang="en-US" sz="2800" b="1" dirty="0"/>
          </a:p>
        </p:txBody>
      </p:sp>
      <p:sp>
        <p:nvSpPr>
          <p:cNvPr id="28696" name="Text Box 24">
            <a:extLst>
              <a:ext uri="{FF2B5EF4-FFF2-40B4-BE49-F238E27FC236}">
                <a16:creationId xmlns:a16="http://schemas.microsoft.com/office/drawing/2014/main" id="{1EFB0604-046B-EBB6-8AEB-F9201FCBA0CC}"/>
              </a:ext>
            </a:extLst>
          </p:cNvPr>
          <p:cNvSpPr txBox="1">
            <a:spLocks noChangeArrowheads="1"/>
          </p:cNvSpPr>
          <p:nvPr/>
        </p:nvSpPr>
        <p:spPr bwMode="auto">
          <a:xfrm>
            <a:off x="3545685" y="9702409"/>
            <a:ext cx="4419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0100C8"/>
                </a:solidFill>
                <a:latin typeface="Helvetica Neue"/>
              </a:rPr>
              <a:t>solvable</a:t>
            </a:r>
          </a:p>
          <a:p>
            <a:pPr algn="ctr" eaLnBrk="1" hangingPunct="1">
              <a:spcBef>
                <a:spcPct val="50000"/>
              </a:spcBef>
            </a:pPr>
            <a:r>
              <a:rPr lang="en-US" altLang="en-US" sz="3200" dirty="0">
                <a:solidFill>
                  <a:srgbClr val="0100C8"/>
                </a:solidFill>
                <a:latin typeface="Helvetica Neue"/>
              </a:rPr>
              <a:t>10 inversions</a:t>
            </a:r>
          </a:p>
        </p:txBody>
      </p:sp>
      <p:pic>
        <p:nvPicPr>
          <p:cNvPr id="26" name="Picture 25" descr="A picture containing text, gear&#10;&#10;Description automatically generated">
            <a:extLst>
              <a:ext uri="{FF2B5EF4-FFF2-40B4-BE49-F238E27FC236}">
                <a16:creationId xmlns:a16="http://schemas.microsoft.com/office/drawing/2014/main" id="{2FF25B13-F6F9-BA13-ED01-637F6915F1B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602" y="713843"/>
            <a:ext cx="3811300" cy="493913"/>
          </a:xfrm>
          <a:prstGeom prst="rect">
            <a:avLst/>
          </a:prstGeom>
          <a:noFill/>
          <a:ln>
            <a:noFill/>
          </a:ln>
        </p:spPr>
      </p:pic>
      <p:sp>
        <p:nvSpPr>
          <p:cNvPr id="3" name="TextBox 2">
            <a:extLst>
              <a:ext uri="{FF2B5EF4-FFF2-40B4-BE49-F238E27FC236}">
                <a16:creationId xmlns:a16="http://schemas.microsoft.com/office/drawing/2014/main" id="{45E5F0A9-C068-B093-42B0-7DF218AFFC0B}"/>
              </a:ext>
            </a:extLst>
          </p:cNvPr>
          <p:cNvSpPr txBox="1"/>
          <p:nvPr/>
        </p:nvSpPr>
        <p:spPr>
          <a:xfrm>
            <a:off x="12191999" y="7055708"/>
            <a:ext cx="9284044" cy="4524315"/>
          </a:xfrm>
          <a:prstGeom prst="rect">
            <a:avLst/>
          </a:prstGeom>
          <a:noFill/>
        </p:spPr>
        <p:txBody>
          <a:bodyPr wrap="square" rtlCol="0">
            <a:spAutoFit/>
          </a:bodyPr>
          <a:lstStyle/>
          <a:p>
            <a:r>
              <a:rPr lang="en-US" dirty="0"/>
              <a:t>1, 8, 2, 4, 3, 7, 6, 5       initial state flattening</a:t>
            </a:r>
          </a:p>
          <a:p>
            <a:r>
              <a:rPr lang="en-US" dirty="0"/>
              <a:t>1, 2, 3, 4, 5, 6, 7, 8       goal state flattening</a:t>
            </a:r>
          </a:p>
          <a:p>
            <a:endParaRPr lang="en-US" dirty="0"/>
          </a:p>
          <a:p>
            <a:r>
              <a:rPr lang="en-US" dirty="0"/>
              <a:t>Inversions</a:t>
            </a:r>
          </a:p>
          <a:p>
            <a:r>
              <a:rPr lang="en-US" dirty="0"/>
              <a:t>(8,2) (8,4) (8,3) (8,7) (8,6) (8,5)</a:t>
            </a:r>
          </a:p>
          <a:p>
            <a:r>
              <a:rPr lang="en-US" dirty="0"/>
              <a:t>(4,3) </a:t>
            </a:r>
          </a:p>
          <a:p>
            <a:r>
              <a:rPr lang="en-US" dirty="0"/>
              <a:t>(7,6) (7,5)</a:t>
            </a:r>
          </a:p>
          <a:p>
            <a:r>
              <a:rPr lang="en-US" dirty="0"/>
              <a:t>(6,5)</a:t>
            </a:r>
            <a:endParaRPr lang="en-CY" dirty="0"/>
          </a:p>
        </p:txBody>
      </p:sp>
    </p:spTree>
    <p:extLst>
      <p:ext uri="{BB962C8B-B14F-4D97-AF65-F5344CB8AC3E}">
        <p14:creationId xmlns:p14="http://schemas.microsoft.com/office/powerpoint/2010/main" val="30161994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4342E1F2-68FC-FDD3-630A-28D7AFB90B2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8676" name="Text Box 4">
            <a:extLst>
              <a:ext uri="{FF2B5EF4-FFF2-40B4-BE49-F238E27FC236}">
                <a16:creationId xmlns:a16="http://schemas.microsoft.com/office/drawing/2014/main" id="{FD672282-21CB-FE03-3DB9-CE3EC410796D}"/>
              </a:ext>
            </a:extLst>
          </p:cNvPr>
          <p:cNvSpPr txBox="1">
            <a:spLocks noChangeArrowheads="1"/>
          </p:cNvSpPr>
          <p:nvPr/>
        </p:nvSpPr>
        <p:spPr bwMode="auto">
          <a:xfrm>
            <a:off x="1435443" y="2545028"/>
            <a:ext cx="21513113" cy="3754874"/>
          </a:xfrm>
          <a:prstGeom prst="rect">
            <a:avLst/>
          </a:prstGeom>
          <a:solidFill>
            <a:schemeClr val="accent1">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dirty="0">
                <a:solidFill>
                  <a:srgbClr val="0100C8"/>
                </a:solidFill>
                <a:latin typeface="Helvetica Neue"/>
              </a:rPr>
              <a:t>Some instances of the 8-puzzle cannot be solved</a:t>
            </a:r>
            <a:endParaRPr lang="el-GR" altLang="en-US" sz="4000" dirty="0">
              <a:solidFill>
                <a:srgbClr val="0100C8"/>
              </a:solidFill>
              <a:latin typeface="Helvetica Neue"/>
            </a:endParaRPr>
          </a:p>
          <a:p>
            <a:pPr algn="l" eaLnBrk="1" hangingPunct="1">
              <a:spcBef>
                <a:spcPct val="50000"/>
              </a:spcBef>
            </a:pPr>
            <a:r>
              <a:rPr lang="en-US" altLang="en-US" sz="3600" dirty="0">
                <a:latin typeface="Helvetica Neue"/>
              </a:rPr>
              <a:t>A pair of tiles in the initial state form an </a:t>
            </a:r>
            <a:r>
              <a:rPr lang="en-US" altLang="en-US" sz="3600" dirty="0">
                <a:solidFill>
                  <a:srgbClr val="FF2D64"/>
                </a:solidFill>
                <a:latin typeface="Helvetica Neue"/>
              </a:rPr>
              <a:t>inversion</a:t>
            </a:r>
            <a:r>
              <a:rPr lang="en-US" altLang="en-US" sz="3600" dirty="0">
                <a:latin typeface="Helvetica Neue"/>
              </a:rPr>
              <a:t> if the values on the tiles are in reverse order of their appearance in the goal state.</a:t>
            </a:r>
          </a:p>
          <a:p>
            <a:pPr algn="l" eaLnBrk="1" hangingPunct="1">
              <a:spcBef>
                <a:spcPct val="50000"/>
              </a:spcBef>
            </a:pPr>
            <a:r>
              <a:rPr lang="en-US" altLang="en-US" sz="3600" dirty="0">
                <a:latin typeface="Helvetica Neue"/>
              </a:rPr>
              <a:t>If the number of inversions is </a:t>
            </a:r>
            <a:r>
              <a:rPr lang="en-US" altLang="en-US" sz="3600" dirty="0">
                <a:solidFill>
                  <a:srgbClr val="FF2D64"/>
                </a:solidFill>
                <a:latin typeface="Helvetica Neue"/>
              </a:rPr>
              <a:t>odd</a:t>
            </a:r>
            <a:r>
              <a:rPr lang="en-US" altLang="en-US" sz="3600" dirty="0">
                <a:latin typeface="Helvetica Neue"/>
              </a:rPr>
              <a:t> the given instance of the 8-puzzle </a:t>
            </a:r>
            <a:r>
              <a:rPr lang="en-US" altLang="en-US" sz="3600" dirty="0">
                <a:solidFill>
                  <a:srgbClr val="FF2D64"/>
                </a:solidFill>
                <a:latin typeface="Helvetica Neue"/>
              </a:rPr>
              <a:t>cannot be solved</a:t>
            </a:r>
            <a:r>
              <a:rPr lang="en-US" altLang="en-US" sz="3600" dirty="0">
                <a:latin typeface="Helvetica Neue"/>
              </a:rPr>
              <a:t>.</a:t>
            </a:r>
          </a:p>
          <a:p>
            <a:pPr algn="l" eaLnBrk="1" hangingPunct="1">
              <a:spcBef>
                <a:spcPct val="50000"/>
              </a:spcBef>
            </a:pPr>
            <a:endParaRPr lang="en-US" altLang="en-US" sz="3600" dirty="0">
              <a:latin typeface="Helvetica Neue"/>
            </a:endParaRPr>
          </a:p>
        </p:txBody>
      </p:sp>
      <p:sp>
        <p:nvSpPr>
          <p:cNvPr id="28677" name="Rectangle 5">
            <a:extLst>
              <a:ext uri="{FF2B5EF4-FFF2-40B4-BE49-F238E27FC236}">
                <a16:creationId xmlns:a16="http://schemas.microsoft.com/office/drawing/2014/main" id="{9DD3134B-3060-1E4C-B4B6-37C82D44BE5E}"/>
              </a:ext>
            </a:extLst>
          </p:cNvPr>
          <p:cNvSpPr>
            <a:spLocks noChangeArrowheads="1"/>
          </p:cNvSpPr>
          <p:nvPr/>
        </p:nvSpPr>
        <p:spPr bwMode="auto">
          <a:xfrm>
            <a:off x="1676381" y="67577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8</a:t>
            </a:r>
            <a:endParaRPr lang="en-US" altLang="en-US" sz="2800" b="1" dirty="0"/>
          </a:p>
        </p:txBody>
      </p:sp>
      <p:sp>
        <p:nvSpPr>
          <p:cNvPr id="28678" name="Rectangle 6">
            <a:extLst>
              <a:ext uri="{FF2B5EF4-FFF2-40B4-BE49-F238E27FC236}">
                <a16:creationId xmlns:a16="http://schemas.microsoft.com/office/drawing/2014/main" id="{27ED80AE-09CE-1860-72A3-C416A0875A43}"/>
              </a:ext>
            </a:extLst>
          </p:cNvPr>
          <p:cNvSpPr>
            <a:spLocks noChangeArrowheads="1"/>
          </p:cNvSpPr>
          <p:nvPr/>
        </p:nvSpPr>
        <p:spPr bwMode="auto">
          <a:xfrm>
            <a:off x="2576494" y="76340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4</a:t>
            </a:r>
            <a:endParaRPr lang="en-US" altLang="en-US" sz="2800" b="1" dirty="0"/>
          </a:p>
        </p:txBody>
      </p:sp>
      <p:sp>
        <p:nvSpPr>
          <p:cNvPr id="28679" name="Rectangle 7">
            <a:extLst>
              <a:ext uri="{FF2B5EF4-FFF2-40B4-BE49-F238E27FC236}">
                <a16:creationId xmlns:a16="http://schemas.microsoft.com/office/drawing/2014/main" id="{1DE46D7F-BB22-F2CB-4CF4-6532D98BBA17}"/>
              </a:ext>
            </a:extLst>
          </p:cNvPr>
          <p:cNvSpPr>
            <a:spLocks noChangeArrowheads="1"/>
          </p:cNvSpPr>
          <p:nvPr/>
        </p:nvSpPr>
        <p:spPr bwMode="auto">
          <a:xfrm>
            <a:off x="7629507" y="69260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1</a:t>
            </a:r>
            <a:endParaRPr lang="en-US" altLang="en-US" sz="2800" b="1" dirty="0"/>
          </a:p>
        </p:txBody>
      </p:sp>
      <p:sp>
        <p:nvSpPr>
          <p:cNvPr id="28680" name="Line 8">
            <a:extLst>
              <a:ext uri="{FF2B5EF4-FFF2-40B4-BE49-F238E27FC236}">
                <a16:creationId xmlns:a16="http://schemas.microsoft.com/office/drawing/2014/main" id="{DB6814D0-46F7-DE1C-FBFF-F70F26F5F371}"/>
              </a:ext>
            </a:extLst>
          </p:cNvPr>
          <p:cNvSpPr>
            <a:spLocks noChangeShapeType="1"/>
          </p:cNvSpPr>
          <p:nvPr/>
        </p:nvSpPr>
        <p:spPr bwMode="auto">
          <a:xfrm>
            <a:off x="5102207" y="8180168"/>
            <a:ext cx="162560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8681" name="Rectangle 9">
            <a:extLst>
              <a:ext uri="{FF2B5EF4-FFF2-40B4-BE49-F238E27FC236}">
                <a16:creationId xmlns:a16="http://schemas.microsoft.com/office/drawing/2014/main" id="{2263380F-7180-A9FE-0FDD-A1FCC358FA93}"/>
              </a:ext>
            </a:extLst>
          </p:cNvPr>
          <p:cNvSpPr>
            <a:spLocks noChangeArrowheads="1"/>
          </p:cNvSpPr>
          <p:nvPr/>
        </p:nvSpPr>
        <p:spPr bwMode="auto">
          <a:xfrm>
            <a:off x="2578081" y="67450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1</a:t>
            </a:r>
            <a:endParaRPr lang="en-US" altLang="en-US" sz="2800" b="1" dirty="0"/>
          </a:p>
        </p:txBody>
      </p:sp>
      <p:sp>
        <p:nvSpPr>
          <p:cNvPr id="28682" name="Rectangle 10">
            <a:extLst>
              <a:ext uri="{FF2B5EF4-FFF2-40B4-BE49-F238E27FC236}">
                <a16:creationId xmlns:a16="http://schemas.microsoft.com/office/drawing/2014/main" id="{C2E3C729-D106-09DD-E8AC-977CEF40509C}"/>
              </a:ext>
            </a:extLst>
          </p:cNvPr>
          <p:cNvSpPr>
            <a:spLocks noChangeArrowheads="1"/>
          </p:cNvSpPr>
          <p:nvPr/>
        </p:nvSpPr>
        <p:spPr bwMode="auto">
          <a:xfrm>
            <a:off x="1676381" y="7646768"/>
            <a:ext cx="901700" cy="901700"/>
          </a:xfrm>
          <a:prstGeom prst="rect">
            <a:avLst/>
          </a:prstGeom>
          <a:solidFill>
            <a:schemeClr val="bg2"/>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US" sz="2800"/>
          </a:p>
        </p:txBody>
      </p:sp>
      <p:sp>
        <p:nvSpPr>
          <p:cNvPr id="28683" name="Rectangle 11">
            <a:extLst>
              <a:ext uri="{FF2B5EF4-FFF2-40B4-BE49-F238E27FC236}">
                <a16:creationId xmlns:a16="http://schemas.microsoft.com/office/drawing/2014/main" id="{CADE1F63-D8BB-5B14-D86A-8EAF26081FC4}"/>
              </a:ext>
            </a:extLst>
          </p:cNvPr>
          <p:cNvSpPr>
            <a:spLocks noChangeArrowheads="1"/>
          </p:cNvSpPr>
          <p:nvPr/>
        </p:nvSpPr>
        <p:spPr bwMode="auto">
          <a:xfrm>
            <a:off x="3479781" y="67450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2</a:t>
            </a:r>
            <a:endParaRPr lang="en-US" altLang="en-US" sz="2800" b="1" dirty="0"/>
          </a:p>
        </p:txBody>
      </p:sp>
      <p:sp>
        <p:nvSpPr>
          <p:cNvPr id="28684" name="Rectangle 12">
            <a:extLst>
              <a:ext uri="{FF2B5EF4-FFF2-40B4-BE49-F238E27FC236}">
                <a16:creationId xmlns:a16="http://schemas.microsoft.com/office/drawing/2014/main" id="{1BE6B18F-DCB1-4A7B-0C2D-EDC25775ED14}"/>
              </a:ext>
            </a:extLst>
          </p:cNvPr>
          <p:cNvSpPr>
            <a:spLocks noChangeArrowheads="1"/>
          </p:cNvSpPr>
          <p:nvPr/>
        </p:nvSpPr>
        <p:spPr bwMode="auto">
          <a:xfrm>
            <a:off x="3479781" y="76467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3</a:t>
            </a:r>
            <a:endParaRPr lang="en-US" altLang="en-US" sz="2800" b="1"/>
          </a:p>
        </p:txBody>
      </p:sp>
      <p:sp>
        <p:nvSpPr>
          <p:cNvPr id="28685" name="Rectangle 13">
            <a:extLst>
              <a:ext uri="{FF2B5EF4-FFF2-40B4-BE49-F238E27FC236}">
                <a16:creationId xmlns:a16="http://schemas.microsoft.com/office/drawing/2014/main" id="{3C1BB1E9-821C-1917-5A3E-644F8AFC0E67}"/>
              </a:ext>
            </a:extLst>
          </p:cNvPr>
          <p:cNvSpPr>
            <a:spLocks noChangeArrowheads="1"/>
          </p:cNvSpPr>
          <p:nvPr/>
        </p:nvSpPr>
        <p:spPr bwMode="auto">
          <a:xfrm>
            <a:off x="3479781" y="85484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5</a:t>
            </a:r>
            <a:endParaRPr lang="en-US" altLang="en-US" sz="2800" b="1" dirty="0"/>
          </a:p>
        </p:txBody>
      </p:sp>
      <p:sp>
        <p:nvSpPr>
          <p:cNvPr id="28686" name="Rectangle 14">
            <a:extLst>
              <a:ext uri="{FF2B5EF4-FFF2-40B4-BE49-F238E27FC236}">
                <a16:creationId xmlns:a16="http://schemas.microsoft.com/office/drawing/2014/main" id="{66F9B8B7-B772-E609-3591-7F07D06A1CB3}"/>
              </a:ext>
            </a:extLst>
          </p:cNvPr>
          <p:cNvSpPr>
            <a:spLocks noChangeArrowheads="1"/>
          </p:cNvSpPr>
          <p:nvPr/>
        </p:nvSpPr>
        <p:spPr bwMode="auto">
          <a:xfrm>
            <a:off x="2578081" y="85484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6</a:t>
            </a:r>
            <a:endParaRPr lang="en-US" altLang="en-US" sz="2800" b="1" dirty="0"/>
          </a:p>
        </p:txBody>
      </p:sp>
      <p:sp>
        <p:nvSpPr>
          <p:cNvPr id="28687" name="Rectangle 15">
            <a:extLst>
              <a:ext uri="{FF2B5EF4-FFF2-40B4-BE49-F238E27FC236}">
                <a16:creationId xmlns:a16="http://schemas.microsoft.com/office/drawing/2014/main" id="{4027099C-0623-3072-2F9E-B1E4EF282BA6}"/>
              </a:ext>
            </a:extLst>
          </p:cNvPr>
          <p:cNvSpPr>
            <a:spLocks noChangeArrowheads="1"/>
          </p:cNvSpPr>
          <p:nvPr/>
        </p:nvSpPr>
        <p:spPr bwMode="auto">
          <a:xfrm>
            <a:off x="1676381" y="854846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7</a:t>
            </a:r>
            <a:endParaRPr lang="en-US" altLang="en-US" sz="2800" b="1" dirty="0"/>
          </a:p>
        </p:txBody>
      </p:sp>
      <p:sp>
        <p:nvSpPr>
          <p:cNvPr id="28688" name="Rectangle 16">
            <a:extLst>
              <a:ext uri="{FF2B5EF4-FFF2-40B4-BE49-F238E27FC236}">
                <a16:creationId xmlns:a16="http://schemas.microsoft.com/office/drawing/2014/main" id="{C4C20800-D0CF-E8EA-BB3C-77774230E7C3}"/>
              </a:ext>
            </a:extLst>
          </p:cNvPr>
          <p:cNvSpPr>
            <a:spLocks noChangeArrowheads="1"/>
          </p:cNvSpPr>
          <p:nvPr/>
        </p:nvSpPr>
        <p:spPr bwMode="auto">
          <a:xfrm>
            <a:off x="8531207" y="69260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2</a:t>
            </a:r>
            <a:endParaRPr lang="en-US" altLang="en-US" sz="2800" b="1" dirty="0"/>
          </a:p>
        </p:txBody>
      </p:sp>
      <p:sp>
        <p:nvSpPr>
          <p:cNvPr id="28689" name="Rectangle 17">
            <a:extLst>
              <a:ext uri="{FF2B5EF4-FFF2-40B4-BE49-F238E27FC236}">
                <a16:creationId xmlns:a16="http://schemas.microsoft.com/office/drawing/2014/main" id="{FA7DFE95-F93B-A031-7C7A-4D033549FF26}"/>
              </a:ext>
            </a:extLst>
          </p:cNvPr>
          <p:cNvSpPr>
            <a:spLocks noChangeArrowheads="1"/>
          </p:cNvSpPr>
          <p:nvPr/>
        </p:nvSpPr>
        <p:spPr bwMode="auto">
          <a:xfrm>
            <a:off x="9432907" y="69260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3</a:t>
            </a:r>
            <a:endParaRPr lang="en-US" altLang="en-US" sz="2800" b="1" dirty="0"/>
          </a:p>
        </p:txBody>
      </p:sp>
      <p:sp>
        <p:nvSpPr>
          <p:cNvPr id="28690" name="Rectangle 18">
            <a:extLst>
              <a:ext uri="{FF2B5EF4-FFF2-40B4-BE49-F238E27FC236}">
                <a16:creationId xmlns:a16="http://schemas.microsoft.com/office/drawing/2014/main" id="{22E00E9E-4E74-FD37-3863-5EDB3FE4D6C1}"/>
              </a:ext>
            </a:extLst>
          </p:cNvPr>
          <p:cNvSpPr>
            <a:spLocks noChangeArrowheads="1"/>
          </p:cNvSpPr>
          <p:nvPr/>
        </p:nvSpPr>
        <p:spPr bwMode="auto">
          <a:xfrm>
            <a:off x="7629507" y="7827744"/>
            <a:ext cx="901700" cy="901700"/>
          </a:xfrm>
          <a:prstGeom prst="rect">
            <a:avLst/>
          </a:prstGeom>
          <a:solidFill>
            <a:schemeClr val="bg1"/>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a:t> </a:t>
            </a:r>
            <a:r>
              <a:rPr lang="en-US" altLang="en-US" sz="2800" b="1" dirty="0"/>
              <a:t>4</a:t>
            </a:r>
          </a:p>
        </p:txBody>
      </p:sp>
      <p:sp>
        <p:nvSpPr>
          <p:cNvPr id="28691" name="Rectangle 19">
            <a:extLst>
              <a:ext uri="{FF2B5EF4-FFF2-40B4-BE49-F238E27FC236}">
                <a16:creationId xmlns:a16="http://schemas.microsoft.com/office/drawing/2014/main" id="{04DFF6E5-22A9-90B8-B57B-83BDA946CC2A}"/>
              </a:ext>
            </a:extLst>
          </p:cNvPr>
          <p:cNvSpPr>
            <a:spLocks noChangeArrowheads="1"/>
          </p:cNvSpPr>
          <p:nvPr/>
        </p:nvSpPr>
        <p:spPr bwMode="auto">
          <a:xfrm>
            <a:off x="8531207" y="78277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5</a:t>
            </a:r>
            <a:endParaRPr lang="en-US" altLang="en-US" sz="2800" b="1" dirty="0"/>
          </a:p>
        </p:txBody>
      </p:sp>
      <p:sp>
        <p:nvSpPr>
          <p:cNvPr id="28692" name="Rectangle 20">
            <a:extLst>
              <a:ext uri="{FF2B5EF4-FFF2-40B4-BE49-F238E27FC236}">
                <a16:creationId xmlns:a16="http://schemas.microsoft.com/office/drawing/2014/main" id="{11DDBF01-D2C5-AEDC-6EEE-15786879710C}"/>
              </a:ext>
            </a:extLst>
          </p:cNvPr>
          <p:cNvSpPr>
            <a:spLocks noChangeArrowheads="1"/>
          </p:cNvSpPr>
          <p:nvPr/>
        </p:nvSpPr>
        <p:spPr bwMode="auto">
          <a:xfrm>
            <a:off x="9432907" y="78277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6</a:t>
            </a:r>
            <a:endParaRPr lang="en-US" altLang="en-US" sz="2800" b="1" dirty="0"/>
          </a:p>
        </p:txBody>
      </p:sp>
      <p:sp>
        <p:nvSpPr>
          <p:cNvPr id="28693" name="Rectangle 21">
            <a:extLst>
              <a:ext uri="{FF2B5EF4-FFF2-40B4-BE49-F238E27FC236}">
                <a16:creationId xmlns:a16="http://schemas.microsoft.com/office/drawing/2014/main" id="{E6CE351D-9403-3D6D-06A2-AF11BF60489E}"/>
              </a:ext>
            </a:extLst>
          </p:cNvPr>
          <p:cNvSpPr>
            <a:spLocks noChangeArrowheads="1"/>
          </p:cNvSpPr>
          <p:nvPr/>
        </p:nvSpPr>
        <p:spPr bwMode="auto">
          <a:xfrm>
            <a:off x="9432907" y="8729444"/>
            <a:ext cx="901700" cy="901700"/>
          </a:xfrm>
          <a:prstGeom prst="rect">
            <a:avLst/>
          </a:prstGeom>
          <a:solidFill>
            <a:schemeClr val="bg2"/>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dirty="0"/>
          </a:p>
        </p:txBody>
      </p:sp>
      <p:sp>
        <p:nvSpPr>
          <p:cNvPr id="28694" name="Rectangle 22">
            <a:extLst>
              <a:ext uri="{FF2B5EF4-FFF2-40B4-BE49-F238E27FC236}">
                <a16:creationId xmlns:a16="http://schemas.microsoft.com/office/drawing/2014/main" id="{825719B3-8EEC-E7F4-F512-8F10D5998775}"/>
              </a:ext>
            </a:extLst>
          </p:cNvPr>
          <p:cNvSpPr>
            <a:spLocks noChangeArrowheads="1"/>
          </p:cNvSpPr>
          <p:nvPr/>
        </p:nvSpPr>
        <p:spPr bwMode="auto">
          <a:xfrm>
            <a:off x="8531207" y="87294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a:latin typeface="Times New Roman" panose="02020603050405020304" pitchFamily="18" charset="0"/>
              </a:rPr>
              <a:t>8</a:t>
            </a:r>
            <a:endParaRPr lang="en-US" altLang="en-US" sz="2800" b="1"/>
          </a:p>
        </p:txBody>
      </p:sp>
      <p:sp>
        <p:nvSpPr>
          <p:cNvPr id="28695" name="Rectangle 23">
            <a:extLst>
              <a:ext uri="{FF2B5EF4-FFF2-40B4-BE49-F238E27FC236}">
                <a16:creationId xmlns:a16="http://schemas.microsoft.com/office/drawing/2014/main" id="{5FA8A902-06BB-142E-2A68-D6A520B5AE06}"/>
              </a:ext>
            </a:extLst>
          </p:cNvPr>
          <p:cNvSpPr>
            <a:spLocks noChangeArrowheads="1"/>
          </p:cNvSpPr>
          <p:nvPr/>
        </p:nvSpPr>
        <p:spPr bwMode="auto">
          <a:xfrm>
            <a:off x="7629507" y="872944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7</a:t>
            </a:r>
            <a:endParaRPr lang="en-US" altLang="en-US" sz="2800" b="1" dirty="0"/>
          </a:p>
        </p:txBody>
      </p:sp>
      <p:sp>
        <p:nvSpPr>
          <p:cNvPr id="28696" name="Text Box 24">
            <a:extLst>
              <a:ext uri="{FF2B5EF4-FFF2-40B4-BE49-F238E27FC236}">
                <a16:creationId xmlns:a16="http://schemas.microsoft.com/office/drawing/2014/main" id="{1EFB0604-046B-EBB6-8AEB-F9201FCBA0CC}"/>
              </a:ext>
            </a:extLst>
          </p:cNvPr>
          <p:cNvSpPr txBox="1">
            <a:spLocks noChangeArrowheads="1"/>
          </p:cNvSpPr>
          <p:nvPr/>
        </p:nvSpPr>
        <p:spPr bwMode="auto">
          <a:xfrm>
            <a:off x="3545685" y="9702409"/>
            <a:ext cx="4419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0100C8"/>
                </a:solidFill>
                <a:latin typeface="Helvetica Neue"/>
              </a:rPr>
              <a:t>not solvable</a:t>
            </a:r>
          </a:p>
          <a:p>
            <a:pPr algn="ctr" eaLnBrk="1" hangingPunct="1">
              <a:spcBef>
                <a:spcPct val="50000"/>
              </a:spcBef>
            </a:pPr>
            <a:r>
              <a:rPr lang="en-US" altLang="en-US" sz="3200" dirty="0">
                <a:solidFill>
                  <a:srgbClr val="0100C8"/>
                </a:solidFill>
                <a:latin typeface="Helvetica Neue"/>
              </a:rPr>
              <a:t>11 inversions</a:t>
            </a:r>
          </a:p>
        </p:txBody>
      </p:sp>
      <p:pic>
        <p:nvPicPr>
          <p:cNvPr id="26" name="Picture 25" descr="A picture containing text, gear&#10;&#10;Description automatically generated">
            <a:extLst>
              <a:ext uri="{FF2B5EF4-FFF2-40B4-BE49-F238E27FC236}">
                <a16:creationId xmlns:a16="http://schemas.microsoft.com/office/drawing/2014/main" id="{2FF25B13-F6F9-BA13-ED01-637F6915F1B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602" y="713843"/>
            <a:ext cx="3811300" cy="493913"/>
          </a:xfrm>
          <a:prstGeom prst="rect">
            <a:avLst/>
          </a:prstGeom>
          <a:noFill/>
          <a:ln>
            <a:noFill/>
          </a:ln>
        </p:spPr>
      </p:pic>
      <p:sp>
        <p:nvSpPr>
          <p:cNvPr id="3" name="TextBox 2">
            <a:extLst>
              <a:ext uri="{FF2B5EF4-FFF2-40B4-BE49-F238E27FC236}">
                <a16:creationId xmlns:a16="http://schemas.microsoft.com/office/drawing/2014/main" id="{45E5F0A9-C068-B093-42B0-7DF218AFFC0B}"/>
              </a:ext>
            </a:extLst>
          </p:cNvPr>
          <p:cNvSpPr txBox="1"/>
          <p:nvPr/>
        </p:nvSpPr>
        <p:spPr>
          <a:xfrm>
            <a:off x="12191999" y="7055708"/>
            <a:ext cx="9284044" cy="4524315"/>
          </a:xfrm>
          <a:prstGeom prst="rect">
            <a:avLst/>
          </a:prstGeom>
          <a:noFill/>
        </p:spPr>
        <p:txBody>
          <a:bodyPr wrap="square" rtlCol="0">
            <a:spAutoFit/>
          </a:bodyPr>
          <a:lstStyle/>
          <a:p>
            <a:r>
              <a:rPr lang="en-US" dirty="0"/>
              <a:t>8, 1, 2, 4, 3, 7, 6, 5       initial state flattening</a:t>
            </a:r>
          </a:p>
          <a:p>
            <a:r>
              <a:rPr lang="en-US" dirty="0"/>
              <a:t>1, 2, 3, 4, 5, 6, 7, 8       goal state flattening</a:t>
            </a:r>
          </a:p>
          <a:p>
            <a:endParaRPr lang="en-US" dirty="0"/>
          </a:p>
          <a:p>
            <a:r>
              <a:rPr lang="en-US" dirty="0"/>
              <a:t>Inversions</a:t>
            </a:r>
          </a:p>
          <a:p>
            <a:r>
              <a:rPr lang="en-US" dirty="0"/>
              <a:t>(8,1) (8,2) (8,4) (8,3) (8,7) (8,6) (8,5)</a:t>
            </a:r>
          </a:p>
          <a:p>
            <a:r>
              <a:rPr lang="en-US" dirty="0"/>
              <a:t>(4,3)</a:t>
            </a:r>
          </a:p>
          <a:p>
            <a:r>
              <a:rPr lang="en-US" dirty="0"/>
              <a:t>(7,6) (7,5)</a:t>
            </a:r>
          </a:p>
          <a:p>
            <a:r>
              <a:rPr lang="en-US" dirty="0"/>
              <a:t>(6,5)</a:t>
            </a:r>
            <a:endParaRPr lang="en-CY" dirty="0"/>
          </a:p>
        </p:txBody>
      </p:sp>
    </p:spTree>
    <p:extLst>
      <p:ext uri="{BB962C8B-B14F-4D97-AF65-F5344CB8AC3E}">
        <p14:creationId xmlns:p14="http://schemas.microsoft.com/office/powerpoint/2010/main" val="31800245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sz="6000" dirty="0"/>
              <a:t>Heuristic Search – Algorithm A* and its variants Branch-and-Bound and Best-First Search Methods</a:t>
            </a:r>
          </a:p>
        </p:txBody>
      </p:sp>
    </p:spTree>
    <p:extLst>
      <p:ext uri="{BB962C8B-B14F-4D97-AF65-F5344CB8AC3E}">
        <p14:creationId xmlns:p14="http://schemas.microsoft.com/office/powerpoint/2010/main" val="31713308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10949" y="3492881"/>
            <a:ext cx="21562099" cy="1260389"/>
          </a:xfrm>
        </p:spPr>
        <p:txBody>
          <a:bodyPr>
            <a:noAutofit/>
          </a:bodyPr>
          <a:lstStyle/>
          <a:p>
            <a:r>
              <a:rPr lang="en-US" sz="6000" dirty="0"/>
              <a:t>Heuristic Search</a:t>
            </a:r>
            <a:endParaRPr lang="en-CY" sz="6000" dirty="0"/>
          </a:p>
        </p:txBody>
      </p:sp>
      <p:sp>
        <p:nvSpPr>
          <p:cNvPr id="7" name="Rectangle 3">
            <a:extLst>
              <a:ext uri="{FF2B5EF4-FFF2-40B4-BE49-F238E27FC236}">
                <a16:creationId xmlns:a16="http://schemas.microsoft.com/office/drawing/2014/main" id="{930ABABA-CCE5-4A5C-69C4-44B88131D0FA}"/>
              </a:ext>
            </a:extLst>
          </p:cNvPr>
          <p:cNvSpPr txBox="1">
            <a:spLocks noChangeArrowheads="1"/>
          </p:cNvSpPr>
          <p:nvPr/>
        </p:nvSpPr>
        <p:spPr>
          <a:xfrm>
            <a:off x="1290461" y="5380358"/>
            <a:ext cx="21562099" cy="644505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eaLnBrk="1" hangingPunct="1">
              <a:buFont typeface="Wingdings" panose="05000000000000000000" pitchFamily="2" charset="2"/>
              <a:buChar char="q"/>
            </a:pPr>
            <a:r>
              <a:rPr lang="en-US" altLang="en-US" sz="4400" dirty="0">
                <a:solidFill>
                  <a:srgbClr val="0100C8"/>
                </a:solidFill>
                <a:latin typeface="Helvetica Neue"/>
              </a:rPr>
              <a:t> Aims to </a:t>
            </a:r>
            <a:r>
              <a:rPr lang="en-US" altLang="en-US" sz="4400" dirty="0">
                <a:solidFill>
                  <a:srgbClr val="FF2D64"/>
                </a:solidFill>
                <a:latin typeface="Helvetica Neue"/>
              </a:rPr>
              <a:t>combine the strengths </a:t>
            </a:r>
            <a:r>
              <a:rPr lang="en-US" altLang="en-US" sz="4400" dirty="0">
                <a:solidFill>
                  <a:srgbClr val="0100C8"/>
                </a:solidFill>
                <a:latin typeface="Helvetica Neue"/>
              </a:rPr>
              <a:t>of the depth-first and breadth-first methods and to alleviate their serious weaknesses </a:t>
            </a:r>
          </a:p>
          <a:p>
            <a:pPr eaLnBrk="1" hangingPunct="1">
              <a:buFont typeface="Wingdings" panose="05000000000000000000" pitchFamily="2" charset="2"/>
              <a:buChar char="q"/>
            </a:pPr>
            <a:r>
              <a:rPr lang="en-US" altLang="en-US" sz="4400" dirty="0">
                <a:solidFill>
                  <a:srgbClr val="0100C8"/>
                </a:solidFill>
                <a:latin typeface="Helvetica Neue"/>
              </a:rPr>
              <a:t>The OPEN search nodes are “evaluated” and every time the search node investigated is the one that appears to be the most </a:t>
            </a:r>
            <a:r>
              <a:rPr lang="en-US" altLang="en-US" sz="4400" dirty="0">
                <a:solidFill>
                  <a:srgbClr val="FF2D64"/>
                </a:solidFill>
                <a:latin typeface="Helvetica Neue"/>
              </a:rPr>
              <a:t>promising</a:t>
            </a:r>
            <a:r>
              <a:rPr lang="en-US" altLang="en-US" sz="4400" dirty="0">
                <a:solidFill>
                  <a:srgbClr val="0100C8"/>
                </a:solidFill>
                <a:latin typeface="Helvetica Neue"/>
              </a:rPr>
              <a:t>, i.e., the one that appears to be on the best path towards the solution</a:t>
            </a:r>
          </a:p>
          <a:p>
            <a:pPr eaLnBrk="1" hangingPunct="1">
              <a:buFont typeface="Wingdings" panose="05000000000000000000" pitchFamily="2" charset="2"/>
              <a:buChar char="q"/>
            </a:pPr>
            <a:r>
              <a:rPr lang="en-US" altLang="en-US" sz="4400" dirty="0">
                <a:solidFill>
                  <a:srgbClr val="0100C8"/>
                </a:solidFill>
                <a:latin typeface="Helvetica Neue"/>
              </a:rPr>
              <a:t>Balances depth and breadth of search through </a:t>
            </a:r>
            <a:r>
              <a:rPr lang="en-US" altLang="en-US" sz="4400" dirty="0">
                <a:solidFill>
                  <a:srgbClr val="FF2D64"/>
                </a:solidFill>
                <a:latin typeface="Helvetica Neue"/>
              </a:rPr>
              <a:t>heuristic guidance</a:t>
            </a:r>
          </a:p>
          <a:p>
            <a:pPr lvl="1">
              <a:buFont typeface="Wingdings" panose="05000000000000000000" pitchFamily="2" charset="2"/>
              <a:buChar char="q"/>
            </a:pPr>
            <a:r>
              <a:rPr lang="en-US" altLang="en-US" sz="3600" dirty="0">
                <a:solidFill>
                  <a:srgbClr val="0100C8"/>
                </a:solidFill>
                <a:latin typeface="Helvetica Neue"/>
              </a:rPr>
              <a:t>Avoid getting into fruitless depth</a:t>
            </a:r>
          </a:p>
          <a:p>
            <a:pPr lvl="1">
              <a:buFont typeface="Wingdings" panose="05000000000000000000" pitchFamily="2" charset="2"/>
              <a:buChar char="q"/>
            </a:pPr>
            <a:r>
              <a:rPr lang="en-US" altLang="en-US" sz="3600" dirty="0">
                <a:solidFill>
                  <a:srgbClr val="0100C8"/>
                </a:solidFill>
                <a:latin typeface="Helvetica Neue"/>
              </a:rPr>
              <a:t>Avoid combinatorial explosion</a:t>
            </a:r>
          </a:p>
          <a:p>
            <a:pPr>
              <a:buFont typeface="Wingdings" panose="05000000000000000000" pitchFamily="2" charset="2"/>
              <a:buChar char="q"/>
            </a:pPr>
            <a:r>
              <a:rPr lang="en-US" altLang="en-US" sz="4400" dirty="0">
                <a:solidFill>
                  <a:srgbClr val="0100C8"/>
                </a:solidFill>
                <a:latin typeface="Helvetica Neue"/>
              </a:rPr>
              <a:t>How are OPEN search nodes evaluated?</a:t>
            </a:r>
          </a:p>
          <a:p>
            <a:pPr marL="0" indent="0">
              <a:lnSpc>
                <a:spcPct val="80000"/>
              </a:lnSpc>
              <a:buNone/>
            </a:pPr>
            <a:endParaRPr lang="en-US" altLang="en-US" sz="4400" b="1" dirty="0">
              <a:solidFill>
                <a:srgbClr val="FF2D64"/>
              </a:solidFill>
              <a:latin typeface="Helvetica Neue"/>
            </a:endParaRPr>
          </a:p>
        </p:txBody>
      </p:sp>
    </p:spTree>
    <p:extLst>
      <p:ext uri="{BB962C8B-B14F-4D97-AF65-F5344CB8AC3E}">
        <p14:creationId xmlns:p14="http://schemas.microsoft.com/office/powerpoint/2010/main" val="10101709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1">
            <a:extLst>
              <a:ext uri="{FF2B5EF4-FFF2-40B4-BE49-F238E27FC236}">
                <a16:creationId xmlns:a16="http://schemas.microsoft.com/office/drawing/2014/main" id="{C2D71D0D-02F0-E934-7F5E-D08F81D6D3CC}"/>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33796" name="Oval 4">
            <a:extLst>
              <a:ext uri="{FF2B5EF4-FFF2-40B4-BE49-F238E27FC236}">
                <a16:creationId xmlns:a16="http://schemas.microsoft.com/office/drawing/2014/main" id="{8584E53F-2744-0EA9-7C20-C16B5E6CB3C7}"/>
              </a:ext>
            </a:extLst>
          </p:cNvPr>
          <p:cNvSpPr>
            <a:spLocks noChangeArrowheads="1"/>
          </p:cNvSpPr>
          <p:nvPr/>
        </p:nvSpPr>
        <p:spPr bwMode="auto">
          <a:xfrm>
            <a:off x="8248650" y="4022726"/>
            <a:ext cx="901700" cy="723900"/>
          </a:xfrm>
          <a:prstGeom prst="ellipse">
            <a:avLst/>
          </a:prstGeom>
          <a:solidFill>
            <a:srgbClr val="FFFFFF"/>
          </a:solidFill>
          <a:ln w="3810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a:latin typeface="Times New Roman" panose="02020603050405020304" pitchFamily="18" charset="0"/>
              </a:rPr>
              <a:t>S</a:t>
            </a:r>
            <a:r>
              <a:rPr lang="en-US" altLang="en-US" sz="2800" b="1" baseline="-25000">
                <a:latin typeface="Times New Roman" panose="02020603050405020304" pitchFamily="18" charset="0"/>
              </a:rPr>
              <a:t>o</a:t>
            </a:r>
            <a:endParaRPr lang="en-US" altLang="en-US" sz="2800" b="1"/>
          </a:p>
        </p:txBody>
      </p:sp>
      <p:sp>
        <p:nvSpPr>
          <p:cNvPr id="33797" name="Oval 5">
            <a:extLst>
              <a:ext uri="{FF2B5EF4-FFF2-40B4-BE49-F238E27FC236}">
                <a16:creationId xmlns:a16="http://schemas.microsoft.com/office/drawing/2014/main" id="{91692E8B-3D1F-BD8C-2C77-7553FE14C418}"/>
              </a:ext>
            </a:extLst>
          </p:cNvPr>
          <p:cNvSpPr>
            <a:spLocks noChangeArrowheads="1"/>
          </p:cNvSpPr>
          <p:nvPr/>
        </p:nvSpPr>
        <p:spPr bwMode="auto">
          <a:xfrm>
            <a:off x="11493500" y="4029076"/>
            <a:ext cx="901700" cy="723900"/>
          </a:xfrm>
          <a:prstGeom prst="ellipse">
            <a:avLst/>
          </a:prstGeom>
          <a:solidFill>
            <a:srgbClr val="FFFFFF"/>
          </a:solidFill>
          <a:ln w="3810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latin typeface="Times New Roman" panose="02020603050405020304" pitchFamily="18" charset="0"/>
              </a:rPr>
              <a:t>S</a:t>
            </a:r>
            <a:r>
              <a:rPr lang="en-US" altLang="en-US" sz="2800" b="1" baseline="-25000">
                <a:latin typeface="Times New Roman" panose="02020603050405020304" pitchFamily="18" charset="0"/>
              </a:rPr>
              <a:t>i</a:t>
            </a:r>
            <a:endParaRPr lang="en-US" altLang="en-US" sz="2800" b="1"/>
          </a:p>
        </p:txBody>
      </p:sp>
      <p:sp>
        <p:nvSpPr>
          <p:cNvPr id="33798" name="Oval 6">
            <a:extLst>
              <a:ext uri="{FF2B5EF4-FFF2-40B4-BE49-F238E27FC236}">
                <a16:creationId xmlns:a16="http://schemas.microsoft.com/office/drawing/2014/main" id="{6C83186C-3C26-A6F1-0EAE-CDB8F306E374}"/>
              </a:ext>
            </a:extLst>
          </p:cNvPr>
          <p:cNvSpPr>
            <a:spLocks noChangeArrowheads="1"/>
          </p:cNvSpPr>
          <p:nvPr/>
        </p:nvSpPr>
        <p:spPr bwMode="auto">
          <a:xfrm>
            <a:off x="15100300" y="4029076"/>
            <a:ext cx="901700" cy="723900"/>
          </a:xfrm>
          <a:prstGeom prst="ellipse">
            <a:avLst/>
          </a:prstGeom>
          <a:solidFill>
            <a:srgbClr val="FFFFFF"/>
          </a:solidFill>
          <a:ln w="38100">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800" b="1">
                <a:latin typeface="Times New Roman" panose="02020603050405020304" pitchFamily="18" charset="0"/>
              </a:rPr>
              <a:t>S</a:t>
            </a:r>
            <a:r>
              <a:rPr lang="en-US" altLang="en-US" sz="2800" b="1" baseline="-25000">
                <a:latin typeface="Times New Roman" panose="02020603050405020304" pitchFamily="18" charset="0"/>
              </a:rPr>
              <a:t>g</a:t>
            </a:r>
            <a:endParaRPr lang="en-US" altLang="en-US" sz="2800" b="1"/>
          </a:p>
        </p:txBody>
      </p:sp>
      <p:sp>
        <p:nvSpPr>
          <p:cNvPr id="33799" name="Line 7">
            <a:extLst>
              <a:ext uri="{FF2B5EF4-FFF2-40B4-BE49-F238E27FC236}">
                <a16:creationId xmlns:a16="http://schemas.microsoft.com/office/drawing/2014/main" id="{E3818DAC-2CEF-A001-02CD-F28386CD2195}"/>
              </a:ext>
            </a:extLst>
          </p:cNvPr>
          <p:cNvSpPr>
            <a:spLocks noChangeShapeType="1"/>
          </p:cNvSpPr>
          <p:nvPr/>
        </p:nvSpPr>
        <p:spPr bwMode="auto">
          <a:xfrm>
            <a:off x="9236075" y="4391026"/>
            <a:ext cx="539750" cy="0"/>
          </a:xfrm>
          <a:prstGeom prst="line">
            <a:avLst/>
          </a:prstGeom>
          <a:noFill/>
          <a:ln w="57150">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CY" sz="7200"/>
          </a:p>
        </p:txBody>
      </p:sp>
      <p:sp>
        <p:nvSpPr>
          <p:cNvPr id="33800" name="Line 8">
            <a:extLst>
              <a:ext uri="{FF2B5EF4-FFF2-40B4-BE49-F238E27FC236}">
                <a16:creationId xmlns:a16="http://schemas.microsoft.com/office/drawing/2014/main" id="{1AE9D814-D842-238F-3059-85E117FC5085}"/>
              </a:ext>
            </a:extLst>
          </p:cNvPr>
          <p:cNvSpPr>
            <a:spLocks noChangeShapeType="1"/>
          </p:cNvSpPr>
          <p:nvPr/>
        </p:nvSpPr>
        <p:spPr bwMode="auto">
          <a:xfrm>
            <a:off x="10137775" y="4391026"/>
            <a:ext cx="539750" cy="0"/>
          </a:xfrm>
          <a:prstGeom prst="line">
            <a:avLst/>
          </a:prstGeom>
          <a:noFill/>
          <a:ln w="571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3801" name="Line 9">
            <a:extLst>
              <a:ext uri="{FF2B5EF4-FFF2-40B4-BE49-F238E27FC236}">
                <a16:creationId xmlns:a16="http://schemas.microsoft.com/office/drawing/2014/main" id="{D91D95EE-124A-DF66-C7D1-04261559E15B}"/>
              </a:ext>
            </a:extLst>
          </p:cNvPr>
          <p:cNvSpPr>
            <a:spLocks noChangeShapeType="1"/>
          </p:cNvSpPr>
          <p:nvPr/>
        </p:nvSpPr>
        <p:spPr bwMode="auto">
          <a:xfrm>
            <a:off x="10858500" y="4391026"/>
            <a:ext cx="720724" cy="0"/>
          </a:xfrm>
          <a:prstGeom prst="line">
            <a:avLst/>
          </a:prstGeom>
          <a:noFill/>
          <a:ln w="57150">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CY" sz="7200"/>
          </a:p>
        </p:txBody>
      </p:sp>
      <p:sp>
        <p:nvSpPr>
          <p:cNvPr id="33802" name="Line 10">
            <a:extLst>
              <a:ext uri="{FF2B5EF4-FFF2-40B4-BE49-F238E27FC236}">
                <a16:creationId xmlns:a16="http://schemas.microsoft.com/office/drawing/2014/main" id="{58557085-0869-809A-A632-93C3ADD51AEF}"/>
              </a:ext>
            </a:extLst>
          </p:cNvPr>
          <p:cNvSpPr>
            <a:spLocks noChangeShapeType="1"/>
          </p:cNvSpPr>
          <p:nvPr/>
        </p:nvSpPr>
        <p:spPr bwMode="auto">
          <a:xfrm>
            <a:off x="12480924" y="4391026"/>
            <a:ext cx="901700" cy="0"/>
          </a:xfrm>
          <a:prstGeom prst="line">
            <a:avLst/>
          </a:prstGeom>
          <a:noFill/>
          <a:ln w="57150">
            <a:solidFill>
              <a:srgbClr val="000000"/>
            </a:solidFill>
            <a:prstDash val="dash"/>
            <a:round/>
            <a:headEnd/>
            <a:tailEnd type="arrow" w="med" len="med"/>
          </a:ln>
          <a:extLst>
            <a:ext uri="{909E8E84-426E-40DD-AFC4-6F175D3DCCD1}">
              <a14:hiddenFill xmlns:a14="http://schemas.microsoft.com/office/drawing/2010/main">
                <a:noFill/>
              </a14:hiddenFill>
            </a:ext>
          </a:extLst>
        </p:spPr>
        <p:txBody>
          <a:bodyPr/>
          <a:lstStyle/>
          <a:p>
            <a:endParaRPr lang="en-CY" sz="7200"/>
          </a:p>
        </p:txBody>
      </p:sp>
      <p:sp>
        <p:nvSpPr>
          <p:cNvPr id="33803" name="Line 11">
            <a:extLst>
              <a:ext uri="{FF2B5EF4-FFF2-40B4-BE49-F238E27FC236}">
                <a16:creationId xmlns:a16="http://schemas.microsoft.com/office/drawing/2014/main" id="{FFAC79BD-C944-8B4F-3E4B-0570378F4E20}"/>
              </a:ext>
            </a:extLst>
          </p:cNvPr>
          <p:cNvSpPr>
            <a:spLocks noChangeShapeType="1"/>
          </p:cNvSpPr>
          <p:nvPr/>
        </p:nvSpPr>
        <p:spPr bwMode="auto">
          <a:xfrm>
            <a:off x="13563600" y="4391026"/>
            <a:ext cx="720724" cy="0"/>
          </a:xfrm>
          <a:prstGeom prst="line">
            <a:avLst/>
          </a:prstGeom>
          <a:noFill/>
          <a:ln w="571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3804" name="Line 12">
            <a:extLst>
              <a:ext uri="{FF2B5EF4-FFF2-40B4-BE49-F238E27FC236}">
                <a16:creationId xmlns:a16="http://schemas.microsoft.com/office/drawing/2014/main" id="{947F7637-F89D-B1F1-32A0-4CCED5C8E5AE}"/>
              </a:ext>
            </a:extLst>
          </p:cNvPr>
          <p:cNvSpPr>
            <a:spLocks noChangeShapeType="1"/>
          </p:cNvSpPr>
          <p:nvPr/>
        </p:nvSpPr>
        <p:spPr bwMode="auto">
          <a:xfrm>
            <a:off x="14379576" y="4391026"/>
            <a:ext cx="720724" cy="0"/>
          </a:xfrm>
          <a:prstGeom prst="line">
            <a:avLst/>
          </a:prstGeom>
          <a:noFill/>
          <a:ln w="57150">
            <a:solidFill>
              <a:srgbClr val="000000"/>
            </a:solidFill>
            <a:prstDash val="dash"/>
            <a:round/>
            <a:headEnd/>
            <a:tailEnd type="arrow" w="med" len="med"/>
          </a:ln>
          <a:extLst>
            <a:ext uri="{909E8E84-426E-40DD-AFC4-6F175D3DCCD1}">
              <a14:hiddenFill xmlns:a14="http://schemas.microsoft.com/office/drawing/2010/main">
                <a:noFill/>
              </a14:hiddenFill>
            </a:ext>
          </a:extLst>
        </p:spPr>
        <p:txBody>
          <a:bodyPr/>
          <a:lstStyle/>
          <a:p>
            <a:endParaRPr lang="en-CY" sz="7200"/>
          </a:p>
        </p:txBody>
      </p:sp>
      <p:sp>
        <p:nvSpPr>
          <p:cNvPr id="33805" name="Line 13">
            <a:extLst>
              <a:ext uri="{FF2B5EF4-FFF2-40B4-BE49-F238E27FC236}">
                <a16:creationId xmlns:a16="http://schemas.microsoft.com/office/drawing/2014/main" id="{C3260EBD-1075-3F27-323A-001D63E6A9E6}"/>
              </a:ext>
            </a:extLst>
          </p:cNvPr>
          <p:cNvSpPr>
            <a:spLocks noChangeShapeType="1"/>
          </p:cNvSpPr>
          <p:nvPr/>
        </p:nvSpPr>
        <p:spPr bwMode="auto">
          <a:xfrm>
            <a:off x="8610600" y="4752976"/>
            <a:ext cx="0" cy="1622424"/>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3806" name="Line 14">
            <a:extLst>
              <a:ext uri="{FF2B5EF4-FFF2-40B4-BE49-F238E27FC236}">
                <a16:creationId xmlns:a16="http://schemas.microsoft.com/office/drawing/2014/main" id="{F32A99BE-F9D3-2E5A-BB94-43771C9137E9}"/>
              </a:ext>
            </a:extLst>
          </p:cNvPr>
          <p:cNvSpPr>
            <a:spLocks noChangeShapeType="1"/>
          </p:cNvSpPr>
          <p:nvPr/>
        </p:nvSpPr>
        <p:spPr bwMode="auto">
          <a:xfrm>
            <a:off x="15643226" y="4752976"/>
            <a:ext cx="0" cy="180340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3807" name="Line 15">
            <a:extLst>
              <a:ext uri="{FF2B5EF4-FFF2-40B4-BE49-F238E27FC236}">
                <a16:creationId xmlns:a16="http://schemas.microsoft.com/office/drawing/2014/main" id="{A9534672-A4A0-E2DE-3756-635F6EEEA4BC}"/>
              </a:ext>
            </a:extLst>
          </p:cNvPr>
          <p:cNvSpPr>
            <a:spLocks noChangeShapeType="1"/>
          </p:cNvSpPr>
          <p:nvPr/>
        </p:nvSpPr>
        <p:spPr bwMode="auto">
          <a:xfrm>
            <a:off x="11855450" y="4752976"/>
            <a:ext cx="0" cy="720724"/>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33808" name="Line 16">
            <a:extLst>
              <a:ext uri="{FF2B5EF4-FFF2-40B4-BE49-F238E27FC236}">
                <a16:creationId xmlns:a16="http://schemas.microsoft.com/office/drawing/2014/main" id="{A3A62306-3097-11A7-9143-ABB8C2B0459B}"/>
              </a:ext>
            </a:extLst>
          </p:cNvPr>
          <p:cNvSpPr>
            <a:spLocks noChangeShapeType="1"/>
          </p:cNvSpPr>
          <p:nvPr/>
        </p:nvSpPr>
        <p:spPr bwMode="auto">
          <a:xfrm>
            <a:off x="8610600" y="5111750"/>
            <a:ext cx="1260476" cy="0"/>
          </a:xfrm>
          <a:prstGeom prst="line">
            <a:avLst/>
          </a:prstGeom>
          <a:noFill/>
          <a:ln w="952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en-CY" sz="7200"/>
          </a:p>
        </p:txBody>
      </p:sp>
      <p:sp>
        <p:nvSpPr>
          <p:cNvPr id="33809" name="Line 17">
            <a:extLst>
              <a:ext uri="{FF2B5EF4-FFF2-40B4-BE49-F238E27FC236}">
                <a16:creationId xmlns:a16="http://schemas.microsoft.com/office/drawing/2014/main" id="{56410015-72B7-7D7E-2FEA-961CCEB433FE}"/>
              </a:ext>
            </a:extLst>
          </p:cNvPr>
          <p:cNvSpPr>
            <a:spLocks noChangeShapeType="1"/>
          </p:cNvSpPr>
          <p:nvPr/>
        </p:nvSpPr>
        <p:spPr bwMode="auto">
          <a:xfrm>
            <a:off x="10772777" y="5111750"/>
            <a:ext cx="1082674" cy="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CY" sz="7200"/>
          </a:p>
        </p:txBody>
      </p:sp>
      <p:sp>
        <p:nvSpPr>
          <p:cNvPr id="33810" name="Line 18">
            <a:extLst>
              <a:ext uri="{FF2B5EF4-FFF2-40B4-BE49-F238E27FC236}">
                <a16:creationId xmlns:a16="http://schemas.microsoft.com/office/drawing/2014/main" id="{2C50F34A-6B38-00B8-91E2-168AE8FD6FF1}"/>
              </a:ext>
            </a:extLst>
          </p:cNvPr>
          <p:cNvSpPr>
            <a:spLocks noChangeShapeType="1"/>
          </p:cNvSpPr>
          <p:nvPr/>
        </p:nvSpPr>
        <p:spPr bwMode="auto">
          <a:xfrm>
            <a:off x="11855451" y="5111750"/>
            <a:ext cx="1263650" cy="0"/>
          </a:xfrm>
          <a:prstGeom prst="line">
            <a:avLst/>
          </a:prstGeom>
          <a:noFill/>
          <a:ln w="952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en-CY" sz="7200"/>
          </a:p>
        </p:txBody>
      </p:sp>
      <p:sp>
        <p:nvSpPr>
          <p:cNvPr id="33811" name="Line 19">
            <a:extLst>
              <a:ext uri="{FF2B5EF4-FFF2-40B4-BE49-F238E27FC236}">
                <a16:creationId xmlns:a16="http://schemas.microsoft.com/office/drawing/2014/main" id="{17575D5A-4ABF-E051-5D5B-12A45A07495E}"/>
              </a:ext>
            </a:extLst>
          </p:cNvPr>
          <p:cNvSpPr>
            <a:spLocks noChangeShapeType="1"/>
          </p:cNvSpPr>
          <p:nvPr/>
        </p:nvSpPr>
        <p:spPr bwMode="auto">
          <a:xfrm>
            <a:off x="14020801" y="5111750"/>
            <a:ext cx="1622426" cy="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CY" sz="7200"/>
          </a:p>
        </p:txBody>
      </p:sp>
      <p:sp>
        <p:nvSpPr>
          <p:cNvPr id="33812" name="Line 20">
            <a:extLst>
              <a:ext uri="{FF2B5EF4-FFF2-40B4-BE49-F238E27FC236}">
                <a16:creationId xmlns:a16="http://schemas.microsoft.com/office/drawing/2014/main" id="{2459D76E-8CF6-85D4-4389-1A41A88DB039}"/>
              </a:ext>
            </a:extLst>
          </p:cNvPr>
          <p:cNvSpPr>
            <a:spLocks noChangeShapeType="1"/>
          </p:cNvSpPr>
          <p:nvPr/>
        </p:nvSpPr>
        <p:spPr bwMode="auto">
          <a:xfrm>
            <a:off x="8610600" y="6327776"/>
            <a:ext cx="3063876" cy="0"/>
          </a:xfrm>
          <a:prstGeom prst="line">
            <a:avLst/>
          </a:prstGeom>
          <a:noFill/>
          <a:ln w="952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en-CY" sz="7200"/>
          </a:p>
        </p:txBody>
      </p:sp>
      <p:sp>
        <p:nvSpPr>
          <p:cNvPr id="33813" name="Line 21">
            <a:extLst>
              <a:ext uri="{FF2B5EF4-FFF2-40B4-BE49-F238E27FC236}">
                <a16:creationId xmlns:a16="http://schemas.microsoft.com/office/drawing/2014/main" id="{CB8E62A2-7B2B-1E66-6221-F03E6893112F}"/>
              </a:ext>
            </a:extLst>
          </p:cNvPr>
          <p:cNvSpPr>
            <a:spLocks noChangeShapeType="1"/>
          </p:cNvSpPr>
          <p:nvPr/>
        </p:nvSpPr>
        <p:spPr bwMode="auto">
          <a:xfrm>
            <a:off x="12395201" y="6327776"/>
            <a:ext cx="3248026" cy="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CY" sz="7200"/>
          </a:p>
        </p:txBody>
      </p:sp>
      <p:sp>
        <p:nvSpPr>
          <p:cNvPr id="33814" name="Text Box 22">
            <a:extLst>
              <a:ext uri="{FF2B5EF4-FFF2-40B4-BE49-F238E27FC236}">
                <a16:creationId xmlns:a16="http://schemas.microsoft.com/office/drawing/2014/main" id="{2A0D8087-6240-FC8F-8455-1DEF2FB03F0A}"/>
              </a:ext>
            </a:extLst>
          </p:cNvPr>
          <p:cNvSpPr txBox="1">
            <a:spLocks noChangeArrowheads="1"/>
          </p:cNvSpPr>
          <p:nvPr/>
        </p:nvSpPr>
        <p:spPr bwMode="auto">
          <a:xfrm>
            <a:off x="7620000" y="2344980"/>
            <a:ext cx="8839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600" b="1" dirty="0">
                <a:solidFill>
                  <a:srgbClr val="0100C8"/>
                </a:solidFill>
                <a:latin typeface="Helvetica Neue"/>
              </a:rPr>
              <a:t>Search Node Evaluation</a:t>
            </a:r>
          </a:p>
        </p:txBody>
      </p:sp>
      <p:sp>
        <p:nvSpPr>
          <p:cNvPr id="33815" name="Text Box 23">
            <a:extLst>
              <a:ext uri="{FF2B5EF4-FFF2-40B4-BE49-F238E27FC236}">
                <a16:creationId xmlns:a16="http://schemas.microsoft.com/office/drawing/2014/main" id="{306CE255-FDB0-1096-7BE1-9540CF98F52A}"/>
              </a:ext>
            </a:extLst>
          </p:cNvPr>
          <p:cNvSpPr txBox="1">
            <a:spLocks noChangeArrowheads="1"/>
          </p:cNvSpPr>
          <p:nvPr/>
        </p:nvSpPr>
        <p:spPr bwMode="auto">
          <a:xfrm>
            <a:off x="9601200" y="4784727"/>
            <a:ext cx="1219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buFontTx/>
              <a:buNone/>
            </a:pPr>
            <a:r>
              <a:rPr lang="el-GR" altLang="en-US" sz="2800" b="1" dirty="0"/>
              <a:t>g(</a:t>
            </a:r>
            <a:r>
              <a:rPr lang="en-US" altLang="en-US" sz="2800" b="1" dirty="0"/>
              <a:t>S</a:t>
            </a:r>
            <a:r>
              <a:rPr lang="el-GR" altLang="en-US" sz="2800" b="1" baseline="-25000" dirty="0"/>
              <a:t>i</a:t>
            </a:r>
            <a:r>
              <a:rPr lang="el-GR" altLang="en-US" sz="2800" b="1" dirty="0"/>
              <a:t>)</a:t>
            </a:r>
            <a:r>
              <a:rPr lang="en-US" altLang="en-US" sz="2800" dirty="0"/>
              <a:t> </a:t>
            </a:r>
          </a:p>
        </p:txBody>
      </p:sp>
      <p:sp>
        <p:nvSpPr>
          <p:cNvPr id="33816" name="Text Box 24">
            <a:extLst>
              <a:ext uri="{FF2B5EF4-FFF2-40B4-BE49-F238E27FC236}">
                <a16:creationId xmlns:a16="http://schemas.microsoft.com/office/drawing/2014/main" id="{EBA00B1B-2F54-0558-8C45-8387324356D4}"/>
              </a:ext>
            </a:extLst>
          </p:cNvPr>
          <p:cNvSpPr txBox="1">
            <a:spLocks noChangeArrowheads="1"/>
          </p:cNvSpPr>
          <p:nvPr/>
        </p:nvSpPr>
        <p:spPr bwMode="auto">
          <a:xfrm>
            <a:off x="12954000" y="4784727"/>
            <a:ext cx="1219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buFontTx/>
              <a:buNone/>
            </a:pPr>
            <a:r>
              <a:rPr lang="en-US" altLang="en-US" sz="2800" b="1" dirty="0"/>
              <a:t>h</a:t>
            </a:r>
            <a:r>
              <a:rPr lang="el-GR" altLang="en-US" sz="2800" b="1" dirty="0"/>
              <a:t>(</a:t>
            </a:r>
            <a:r>
              <a:rPr lang="en-US" altLang="en-US" sz="2800" b="1" dirty="0"/>
              <a:t>S</a:t>
            </a:r>
            <a:r>
              <a:rPr lang="el-GR" altLang="en-US" sz="2800" b="1" baseline="-25000" dirty="0"/>
              <a:t>i</a:t>
            </a:r>
            <a:r>
              <a:rPr lang="el-GR" altLang="en-US" sz="2800" b="1" dirty="0"/>
              <a:t>)</a:t>
            </a:r>
            <a:r>
              <a:rPr lang="en-US" altLang="en-US" sz="2800" dirty="0"/>
              <a:t> </a:t>
            </a:r>
          </a:p>
        </p:txBody>
      </p:sp>
      <p:sp>
        <p:nvSpPr>
          <p:cNvPr id="33817" name="Text Box 25">
            <a:extLst>
              <a:ext uri="{FF2B5EF4-FFF2-40B4-BE49-F238E27FC236}">
                <a16:creationId xmlns:a16="http://schemas.microsoft.com/office/drawing/2014/main" id="{8657D96A-39BF-1745-C88D-24171BC228CF}"/>
              </a:ext>
            </a:extLst>
          </p:cNvPr>
          <p:cNvSpPr txBox="1">
            <a:spLocks noChangeArrowheads="1"/>
          </p:cNvSpPr>
          <p:nvPr/>
        </p:nvSpPr>
        <p:spPr bwMode="auto">
          <a:xfrm>
            <a:off x="11430000" y="6003927"/>
            <a:ext cx="1219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buFontTx/>
              <a:buNone/>
            </a:pPr>
            <a:r>
              <a:rPr lang="en-US" altLang="en-US" sz="2800" b="1"/>
              <a:t>f</a:t>
            </a:r>
            <a:r>
              <a:rPr lang="el-GR" altLang="en-US" sz="2800" b="1"/>
              <a:t>(</a:t>
            </a:r>
            <a:r>
              <a:rPr lang="en-US" altLang="en-US" sz="2800" b="1"/>
              <a:t>S</a:t>
            </a:r>
            <a:r>
              <a:rPr lang="el-GR" altLang="en-US" sz="2800" b="1" baseline="-25000"/>
              <a:t>i</a:t>
            </a:r>
            <a:r>
              <a:rPr lang="el-GR" altLang="en-US" sz="2800" b="1"/>
              <a:t>)</a:t>
            </a:r>
            <a:r>
              <a:rPr lang="en-US" altLang="en-US" sz="2800"/>
              <a:t> </a:t>
            </a:r>
          </a:p>
        </p:txBody>
      </p:sp>
      <p:sp>
        <p:nvSpPr>
          <p:cNvPr id="33818" name="Text Box 26">
            <a:extLst>
              <a:ext uri="{FF2B5EF4-FFF2-40B4-BE49-F238E27FC236}">
                <a16:creationId xmlns:a16="http://schemas.microsoft.com/office/drawing/2014/main" id="{CC9F0576-B077-DFF0-C7F2-317CE8122461}"/>
              </a:ext>
            </a:extLst>
          </p:cNvPr>
          <p:cNvSpPr txBox="1">
            <a:spLocks noChangeArrowheads="1"/>
          </p:cNvSpPr>
          <p:nvPr/>
        </p:nvSpPr>
        <p:spPr bwMode="auto">
          <a:xfrm>
            <a:off x="5334000" y="7729980"/>
            <a:ext cx="13411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3600" dirty="0">
                <a:solidFill>
                  <a:srgbClr val="0100C8"/>
                </a:solidFill>
                <a:latin typeface="Helvetica Neue"/>
              </a:rPr>
              <a:t>The evaluation function</a:t>
            </a:r>
            <a:r>
              <a:rPr lang="el-GR" altLang="en-US" sz="3600" dirty="0">
                <a:solidFill>
                  <a:srgbClr val="0100C8"/>
                </a:solidFill>
                <a:latin typeface="Helvetica Neue"/>
              </a:rPr>
              <a:t>, </a:t>
            </a:r>
            <a:r>
              <a:rPr lang="en-US" altLang="en-US" sz="3600" dirty="0">
                <a:solidFill>
                  <a:srgbClr val="0100C8"/>
                </a:solidFill>
                <a:latin typeface="Helvetica Neue"/>
              </a:rPr>
              <a:t>f</a:t>
            </a:r>
            <a:r>
              <a:rPr lang="el-GR" altLang="en-US" sz="3600" dirty="0">
                <a:solidFill>
                  <a:srgbClr val="0100C8"/>
                </a:solidFill>
                <a:latin typeface="Helvetica Neue"/>
              </a:rPr>
              <a:t>, </a:t>
            </a:r>
            <a:r>
              <a:rPr lang="en-US" altLang="en-US" sz="3600" dirty="0">
                <a:solidFill>
                  <a:srgbClr val="0100C8"/>
                </a:solidFill>
                <a:latin typeface="Helvetica Neue"/>
              </a:rPr>
              <a:t>is defined as</a:t>
            </a:r>
            <a:r>
              <a:rPr lang="el-GR" altLang="en-US" sz="3600" dirty="0">
                <a:solidFill>
                  <a:srgbClr val="0100C8"/>
                </a:solidFill>
                <a:latin typeface="Helvetica Neue"/>
              </a:rPr>
              <a:t>:</a:t>
            </a:r>
            <a:endParaRPr lang="en-US" altLang="en-US" sz="3600" dirty="0">
              <a:solidFill>
                <a:srgbClr val="0100C8"/>
              </a:solidFill>
              <a:latin typeface="Helvetica Neue"/>
            </a:endParaRPr>
          </a:p>
        </p:txBody>
      </p:sp>
      <p:sp>
        <p:nvSpPr>
          <p:cNvPr id="33819" name="Text Box 27">
            <a:extLst>
              <a:ext uri="{FF2B5EF4-FFF2-40B4-BE49-F238E27FC236}">
                <a16:creationId xmlns:a16="http://schemas.microsoft.com/office/drawing/2014/main" id="{C757E1BD-63C5-5237-B612-AE13FFEF63C4}"/>
              </a:ext>
            </a:extLst>
          </p:cNvPr>
          <p:cNvSpPr txBox="1">
            <a:spLocks noChangeArrowheads="1"/>
          </p:cNvSpPr>
          <p:nvPr/>
        </p:nvSpPr>
        <p:spPr bwMode="auto">
          <a:xfrm>
            <a:off x="8743951" y="9356727"/>
            <a:ext cx="6343650" cy="1006474"/>
          </a:xfrm>
          <a:prstGeom prst="rect">
            <a:avLst/>
          </a:prstGeom>
          <a:solidFill>
            <a:schemeClr val="accent1">
              <a:lumMod val="20000"/>
              <a:lumOff val="80000"/>
            </a:schemeClr>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dirty="0">
                <a:latin typeface="Times New Roman" panose="02020603050405020304" pitchFamily="18" charset="0"/>
              </a:rPr>
              <a:t>f (S</a:t>
            </a:r>
            <a:r>
              <a:rPr lang="en-US" altLang="en-US" sz="4800" b="1" baseline="-25000" dirty="0">
                <a:latin typeface="Times New Roman" panose="02020603050405020304" pitchFamily="18" charset="0"/>
              </a:rPr>
              <a:t>i</a:t>
            </a:r>
            <a:r>
              <a:rPr lang="en-US" altLang="en-US" sz="4800" b="1" dirty="0">
                <a:latin typeface="Times New Roman" panose="02020603050405020304" pitchFamily="18" charset="0"/>
              </a:rPr>
              <a:t>) </a:t>
            </a:r>
            <a:r>
              <a:rPr lang="en-US" altLang="en-US" sz="4800" b="1" dirty="0">
                <a:latin typeface="Times New Roman" panose="02020603050405020304" pitchFamily="18" charset="0"/>
                <a:sym typeface="Symbol" panose="05050102010706020507" pitchFamily="18" charset="2"/>
              </a:rPr>
              <a:t></a:t>
            </a:r>
            <a:r>
              <a:rPr lang="en-US" altLang="en-US" sz="4800" b="1" dirty="0">
                <a:latin typeface="Times New Roman" panose="02020603050405020304" pitchFamily="18" charset="0"/>
              </a:rPr>
              <a:t> g(S</a:t>
            </a:r>
            <a:r>
              <a:rPr lang="en-US" altLang="en-US" sz="4800" b="1" baseline="-25000" dirty="0">
                <a:latin typeface="Times New Roman" panose="02020603050405020304" pitchFamily="18" charset="0"/>
              </a:rPr>
              <a:t>i</a:t>
            </a:r>
            <a:r>
              <a:rPr lang="en-US" altLang="en-US" sz="4800" b="1" dirty="0">
                <a:latin typeface="Times New Roman" panose="02020603050405020304" pitchFamily="18" charset="0"/>
              </a:rPr>
              <a:t>) + h(S</a:t>
            </a:r>
            <a:r>
              <a:rPr lang="en-US" altLang="en-US" sz="4800" b="1" baseline="-25000" dirty="0">
                <a:latin typeface="Times New Roman" panose="02020603050405020304" pitchFamily="18" charset="0"/>
              </a:rPr>
              <a:t>i</a:t>
            </a:r>
            <a:r>
              <a:rPr lang="en-US" altLang="en-US" sz="4800" b="1" dirty="0">
                <a:latin typeface="Times New Roman" panose="02020603050405020304" pitchFamily="18" charset="0"/>
              </a:rPr>
              <a:t>)</a:t>
            </a:r>
            <a:endParaRPr lang="en-US" altLang="en-US" sz="4800" b="1" dirty="0"/>
          </a:p>
        </p:txBody>
      </p:sp>
      <p:pic>
        <p:nvPicPr>
          <p:cNvPr id="28" name="Picture 27" descr="A picture containing text, gear&#10;&#10;Description automatically generated">
            <a:extLst>
              <a:ext uri="{FF2B5EF4-FFF2-40B4-BE49-F238E27FC236}">
                <a16:creationId xmlns:a16="http://schemas.microsoft.com/office/drawing/2014/main" id="{D79D2CDC-C067-8C07-45B4-91D5FEE08AF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7835" y="825054"/>
            <a:ext cx="3811300" cy="49391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sz="6000" dirty="0"/>
              <a:t>Algorithms and Heuristics</a:t>
            </a:r>
          </a:p>
        </p:txBody>
      </p:sp>
    </p:spTree>
    <p:extLst>
      <p:ext uri="{BB962C8B-B14F-4D97-AF65-F5344CB8AC3E}">
        <p14:creationId xmlns:p14="http://schemas.microsoft.com/office/powerpoint/2010/main" val="25166512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90461" y="2578481"/>
            <a:ext cx="21562099" cy="1260389"/>
          </a:xfrm>
        </p:spPr>
        <p:txBody>
          <a:bodyPr>
            <a:noAutofit/>
          </a:bodyPr>
          <a:lstStyle/>
          <a:p>
            <a:r>
              <a:rPr lang="en-US" sz="6000" dirty="0"/>
              <a:t>Search Node Evaluation</a:t>
            </a:r>
            <a:endParaRPr lang="en-CY" sz="6000" dirty="0"/>
          </a:p>
        </p:txBody>
      </p:sp>
      <p:sp>
        <p:nvSpPr>
          <p:cNvPr id="5" name="Rectangle 3">
            <a:extLst>
              <a:ext uri="{FF2B5EF4-FFF2-40B4-BE49-F238E27FC236}">
                <a16:creationId xmlns:a16="http://schemas.microsoft.com/office/drawing/2014/main" id="{7F1C8483-576C-61A9-695B-541FE58A1372}"/>
              </a:ext>
            </a:extLst>
          </p:cNvPr>
          <p:cNvSpPr txBox="1">
            <a:spLocks noChangeArrowheads="1"/>
          </p:cNvSpPr>
          <p:nvPr/>
        </p:nvSpPr>
        <p:spPr>
          <a:xfrm>
            <a:off x="1600200" y="4330701"/>
            <a:ext cx="21252360" cy="7277099"/>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000" b="1" dirty="0">
                <a:solidFill>
                  <a:srgbClr val="0000B0"/>
                </a:solidFill>
                <a:latin typeface="Helvetica Neue"/>
              </a:rPr>
              <a:t>Function</a:t>
            </a:r>
            <a:r>
              <a:rPr lang="el-GR" altLang="en-US" sz="4000" b="1" dirty="0">
                <a:solidFill>
                  <a:srgbClr val="0000B0"/>
                </a:solidFill>
                <a:latin typeface="Helvetica Neue"/>
              </a:rPr>
              <a:t> </a:t>
            </a:r>
            <a:r>
              <a:rPr lang="en-US" altLang="en-US" sz="4000" b="1" dirty="0">
                <a:solidFill>
                  <a:srgbClr val="0000B0"/>
                </a:solidFill>
                <a:latin typeface="Helvetica Neue"/>
              </a:rPr>
              <a:t>g</a:t>
            </a:r>
            <a:r>
              <a:rPr lang="el-GR" altLang="en-US" sz="4000" b="1" dirty="0">
                <a:solidFill>
                  <a:srgbClr val="0000B0"/>
                </a:solidFill>
                <a:latin typeface="Helvetica Neue"/>
              </a:rPr>
              <a:t> </a:t>
            </a:r>
            <a:r>
              <a:rPr lang="en-US" altLang="en-US" sz="4000" b="1" dirty="0">
                <a:solidFill>
                  <a:srgbClr val="0000B0"/>
                </a:solidFill>
                <a:latin typeface="Helvetica Neue"/>
              </a:rPr>
              <a:t>gives the real transition ‘cost’</a:t>
            </a:r>
            <a:r>
              <a:rPr lang="el-GR" altLang="en-US" sz="4000" b="1" dirty="0">
                <a:solidFill>
                  <a:srgbClr val="0000B0"/>
                </a:solidFill>
                <a:latin typeface="Helvetica Neue"/>
              </a:rPr>
              <a:t> </a:t>
            </a:r>
            <a:r>
              <a:rPr lang="en-US" altLang="en-US" sz="4000" b="1" dirty="0">
                <a:solidFill>
                  <a:srgbClr val="0000B0"/>
                </a:solidFill>
                <a:latin typeface="Helvetica Neue"/>
              </a:rPr>
              <a:t>from</a:t>
            </a:r>
            <a:r>
              <a:rPr lang="el-GR" altLang="en-US" sz="4000" b="1" dirty="0">
                <a:solidFill>
                  <a:srgbClr val="0000B0"/>
                </a:solidFill>
                <a:latin typeface="Helvetica Neue"/>
              </a:rPr>
              <a:t> </a:t>
            </a:r>
            <a:r>
              <a:rPr lang="en-US" altLang="en-US" sz="4000" b="1" dirty="0">
                <a:solidFill>
                  <a:srgbClr val="0000B0"/>
                </a:solidFill>
                <a:latin typeface="Helvetica Neue"/>
              </a:rPr>
              <a:t>s</a:t>
            </a:r>
            <a:r>
              <a:rPr lang="en-US" altLang="en-US" sz="4000" b="1" baseline="-25000" dirty="0">
                <a:solidFill>
                  <a:srgbClr val="0000B0"/>
                </a:solidFill>
                <a:latin typeface="Helvetica Neue"/>
              </a:rPr>
              <a:t>o</a:t>
            </a:r>
            <a:r>
              <a:rPr lang="el-GR" altLang="en-US" sz="4000" b="1" dirty="0">
                <a:solidFill>
                  <a:srgbClr val="0000B0"/>
                </a:solidFill>
                <a:latin typeface="Helvetica Neue"/>
              </a:rPr>
              <a:t> </a:t>
            </a:r>
            <a:r>
              <a:rPr lang="en-US" altLang="en-US" sz="4000" b="1" dirty="0">
                <a:solidFill>
                  <a:srgbClr val="0000B0"/>
                </a:solidFill>
                <a:latin typeface="Helvetica Neue"/>
              </a:rPr>
              <a:t>to</a:t>
            </a:r>
            <a:r>
              <a:rPr lang="el-GR" altLang="en-US" sz="4000" b="1" dirty="0">
                <a:solidFill>
                  <a:srgbClr val="0000B0"/>
                </a:solidFill>
                <a:latin typeface="Helvetica Neue"/>
              </a:rPr>
              <a:t> </a:t>
            </a:r>
            <a:r>
              <a:rPr lang="en-US" altLang="en-US" sz="4000" b="1" dirty="0" err="1">
                <a:solidFill>
                  <a:srgbClr val="0000B0"/>
                </a:solidFill>
                <a:latin typeface="Helvetica Neue"/>
              </a:rPr>
              <a:t>s</a:t>
            </a:r>
            <a:r>
              <a:rPr lang="en-US" altLang="en-US" sz="4000" b="1" baseline="-25000" dirty="0" err="1">
                <a:solidFill>
                  <a:srgbClr val="0000B0"/>
                </a:solidFill>
                <a:latin typeface="Helvetica Neue"/>
              </a:rPr>
              <a:t>i</a:t>
            </a:r>
            <a:r>
              <a:rPr lang="el-GR" altLang="en-US" sz="4000" b="1" dirty="0">
                <a:solidFill>
                  <a:srgbClr val="0000B0"/>
                </a:solidFill>
                <a:latin typeface="Helvetica Neue"/>
              </a:rPr>
              <a:t>:</a:t>
            </a:r>
          </a:p>
          <a:p>
            <a:pPr lvl="1">
              <a:lnSpc>
                <a:spcPct val="80000"/>
              </a:lnSpc>
              <a:buFont typeface="Wingdings" panose="05000000000000000000" pitchFamily="2" charset="2"/>
              <a:buChar char="§"/>
            </a:pPr>
            <a:r>
              <a:rPr lang="en-US" altLang="en-US" sz="3600" dirty="0">
                <a:solidFill>
                  <a:srgbClr val="0000B0"/>
                </a:solidFill>
                <a:latin typeface="Helvetica Neue"/>
              </a:rPr>
              <a:t>Every operator has a cost – this could be a unit cost for all operators</a:t>
            </a:r>
            <a:endParaRPr lang="el-GR" altLang="en-US" sz="3600" dirty="0">
              <a:solidFill>
                <a:srgbClr val="0000B0"/>
              </a:solidFill>
              <a:latin typeface="Helvetica Neue"/>
            </a:endParaRPr>
          </a:p>
          <a:p>
            <a:pPr lvl="1">
              <a:lnSpc>
                <a:spcPct val="80000"/>
              </a:lnSpc>
              <a:buFont typeface="Wingdings" panose="05000000000000000000" pitchFamily="2" charset="2"/>
              <a:buChar char="§"/>
            </a:pPr>
            <a:r>
              <a:rPr lang="en-US" altLang="en-US" sz="3600" dirty="0">
                <a:solidFill>
                  <a:srgbClr val="0000B0"/>
                </a:solidFill>
                <a:latin typeface="Helvetica Neue"/>
              </a:rPr>
              <a:t>Since the </a:t>
            </a:r>
            <a:r>
              <a:rPr lang="en-US" altLang="en-US" sz="3600" dirty="0">
                <a:solidFill>
                  <a:srgbClr val="FF2D64"/>
                </a:solidFill>
                <a:latin typeface="Helvetica Neue"/>
              </a:rPr>
              <a:t>best path </a:t>
            </a:r>
            <a:r>
              <a:rPr lang="en-US" altLang="en-US" sz="3600" dirty="0">
                <a:solidFill>
                  <a:srgbClr val="0000B0"/>
                </a:solidFill>
                <a:latin typeface="Helvetica Neue"/>
              </a:rPr>
              <a:t>so far from</a:t>
            </a:r>
            <a:r>
              <a:rPr lang="el-GR" altLang="en-US" sz="3600" dirty="0">
                <a:solidFill>
                  <a:srgbClr val="0000B0"/>
                </a:solidFill>
                <a:latin typeface="Helvetica Neue"/>
              </a:rPr>
              <a:t> </a:t>
            </a:r>
            <a:r>
              <a:rPr lang="en-US" altLang="en-US" sz="3600" dirty="0">
                <a:solidFill>
                  <a:srgbClr val="0000B0"/>
                </a:solidFill>
                <a:latin typeface="Helvetica Neue"/>
              </a:rPr>
              <a:t>s</a:t>
            </a:r>
            <a:r>
              <a:rPr lang="en-US" altLang="en-US" sz="3600" baseline="-25000" dirty="0">
                <a:solidFill>
                  <a:srgbClr val="0000B0"/>
                </a:solidFill>
                <a:latin typeface="Helvetica Neue"/>
              </a:rPr>
              <a:t>o</a:t>
            </a:r>
            <a:r>
              <a:rPr lang="el-GR" altLang="en-US" sz="3600" dirty="0">
                <a:solidFill>
                  <a:srgbClr val="0000B0"/>
                </a:solidFill>
                <a:latin typeface="Helvetica Neue"/>
              </a:rPr>
              <a:t> </a:t>
            </a:r>
            <a:r>
              <a:rPr lang="en-US" altLang="en-US" sz="3600" dirty="0">
                <a:solidFill>
                  <a:srgbClr val="0000B0"/>
                </a:solidFill>
                <a:latin typeface="Helvetica Neue"/>
              </a:rPr>
              <a:t>to</a:t>
            </a:r>
            <a:r>
              <a:rPr lang="el-GR" altLang="en-US" sz="3600" dirty="0">
                <a:solidFill>
                  <a:srgbClr val="0000B0"/>
                </a:solidFill>
                <a:latin typeface="Helvetica Neue"/>
              </a:rPr>
              <a:t> </a:t>
            </a:r>
            <a:r>
              <a:rPr lang="en-US" altLang="en-US" sz="3600" dirty="0" err="1">
                <a:solidFill>
                  <a:srgbClr val="0000B0"/>
                </a:solidFill>
                <a:latin typeface="Helvetica Neue"/>
              </a:rPr>
              <a:t>s</a:t>
            </a:r>
            <a:r>
              <a:rPr lang="en-US" altLang="en-US" sz="3600" baseline="-25000" dirty="0" err="1">
                <a:solidFill>
                  <a:srgbClr val="0000B0"/>
                </a:solidFill>
                <a:latin typeface="Helvetica Neue"/>
              </a:rPr>
              <a:t>i</a:t>
            </a:r>
            <a:r>
              <a:rPr lang="el-GR" altLang="en-US" sz="3600" dirty="0">
                <a:solidFill>
                  <a:srgbClr val="0000B0"/>
                </a:solidFill>
                <a:latin typeface="Helvetica Neue"/>
              </a:rPr>
              <a:t> </a:t>
            </a:r>
            <a:r>
              <a:rPr lang="en-US" altLang="en-US" sz="3600" dirty="0">
                <a:solidFill>
                  <a:srgbClr val="0000B0"/>
                </a:solidFill>
                <a:latin typeface="Helvetica Neue"/>
              </a:rPr>
              <a:t>is known</a:t>
            </a:r>
            <a:r>
              <a:rPr lang="el-GR" altLang="en-US" sz="3600" dirty="0">
                <a:solidFill>
                  <a:srgbClr val="0000B0"/>
                </a:solidFill>
                <a:latin typeface="Helvetica Neue"/>
              </a:rPr>
              <a:t>, </a:t>
            </a:r>
            <a:r>
              <a:rPr lang="en-US" altLang="en-US" sz="3600" dirty="0">
                <a:solidFill>
                  <a:srgbClr val="0000B0"/>
                </a:solidFill>
                <a:latin typeface="Helvetica Neue"/>
              </a:rPr>
              <a:t>the real cost is known</a:t>
            </a:r>
          </a:p>
          <a:p>
            <a:pPr lvl="1">
              <a:lnSpc>
                <a:spcPct val="80000"/>
              </a:lnSpc>
              <a:buFont typeface="Wingdings" panose="05000000000000000000" pitchFamily="2" charset="2"/>
              <a:buChar char="§"/>
            </a:pPr>
            <a:r>
              <a:rPr lang="en-US" altLang="en-US" sz="3600" dirty="0">
                <a:solidFill>
                  <a:srgbClr val="0000B0"/>
                </a:solidFill>
                <a:latin typeface="Helvetica Neue"/>
              </a:rPr>
              <a:t>g(s</a:t>
            </a:r>
            <a:r>
              <a:rPr lang="en-US" altLang="en-US" sz="3600" baseline="-25000" dirty="0">
                <a:solidFill>
                  <a:srgbClr val="0000B0"/>
                </a:solidFill>
                <a:latin typeface="Helvetica Neue"/>
              </a:rPr>
              <a:t>o</a:t>
            </a:r>
            <a:r>
              <a:rPr lang="en-US" altLang="en-US" sz="3600" dirty="0">
                <a:solidFill>
                  <a:srgbClr val="0000B0"/>
                </a:solidFill>
                <a:latin typeface="Helvetica Neue"/>
              </a:rPr>
              <a:t>) = 0</a:t>
            </a:r>
          </a:p>
          <a:p>
            <a:pPr marL="914400" lvl="1" indent="0">
              <a:lnSpc>
                <a:spcPct val="80000"/>
              </a:lnSpc>
              <a:buNone/>
            </a:pPr>
            <a:endParaRPr lang="el-GR" altLang="en-US" sz="3600" dirty="0">
              <a:solidFill>
                <a:srgbClr val="0000B0"/>
              </a:solidFill>
              <a:latin typeface="Helvetica Neue"/>
            </a:endParaRPr>
          </a:p>
          <a:p>
            <a:pPr>
              <a:lnSpc>
                <a:spcPct val="80000"/>
              </a:lnSpc>
              <a:buFont typeface="Wingdings" panose="05000000000000000000" pitchFamily="2" charset="2"/>
              <a:buChar char="q"/>
            </a:pPr>
            <a:r>
              <a:rPr lang="en-US" altLang="en-US" sz="4000" b="1" dirty="0">
                <a:solidFill>
                  <a:srgbClr val="0000B0"/>
                </a:solidFill>
                <a:latin typeface="Helvetica Neue"/>
              </a:rPr>
              <a:t>The heuristic function</a:t>
            </a:r>
            <a:r>
              <a:rPr lang="el-GR" altLang="en-US" sz="4000" b="1" dirty="0">
                <a:solidFill>
                  <a:srgbClr val="0000B0"/>
                </a:solidFill>
                <a:latin typeface="Helvetica Neue"/>
              </a:rPr>
              <a:t>, </a:t>
            </a:r>
            <a:r>
              <a:rPr lang="en-US" altLang="en-US" sz="4000" b="1" dirty="0">
                <a:solidFill>
                  <a:srgbClr val="0000B0"/>
                </a:solidFill>
                <a:latin typeface="Helvetica Neue"/>
              </a:rPr>
              <a:t>h</a:t>
            </a:r>
            <a:r>
              <a:rPr lang="el-GR" altLang="en-US" sz="4000" b="1" dirty="0">
                <a:solidFill>
                  <a:srgbClr val="0000B0"/>
                </a:solidFill>
                <a:latin typeface="Helvetica Neue"/>
              </a:rPr>
              <a:t>, ‘</a:t>
            </a:r>
            <a:r>
              <a:rPr lang="en-US" altLang="en-US" sz="4000" b="1" dirty="0">
                <a:solidFill>
                  <a:srgbClr val="0000B0"/>
                </a:solidFill>
                <a:latin typeface="Helvetica Neue"/>
              </a:rPr>
              <a:t>guesses</a:t>
            </a:r>
            <a:r>
              <a:rPr lang="el-GR" altLang="en-US" sz="4000" b="1" dirty="0">
                <a:solidFill>
                  <a:srgbClr val="0000B0"/>
                </a:solidFill>
                <a:latin typeface="Helvetica Neue"/>
              </a:rPr>
              <a:t>’ </a:t>
            </a:r>
            <a:r>
              <a:rPr lang="en-US" altLang="en-US" sz="4000" b="1" dirty="0">
                <a:solidFill>
                  <a:srgbClr val="0000B0"/>
                </a:solidFill>
                <a:latin typeface="Helvetica Neue"/>
              </a:rPr>
              <a:t>the transition cost from</a:t>
            </a:r>
            <a:r>
              <a:rPr lang="el-GR" altLang="en-US" sz="4000" b="1" dirty="0">
                <a:solidFill>
                  <a:srgbClr val="0000B0"/>
                </a:solidFill>
                <a:latin typeface="Helvetica Neue"/>
              </a:rPr>
              <a:t> </a:t>
            </a:r>
            <a:r>
              <a:rPr lang="en-US" altLang="en-US" sz="4000" b="1" dirty="0" err="1">
                <a:solidFill>
                  <a:srgbClr val="0000B0"/>
                </a:solidFill>
                <a:latin typeface="Helvetica Neue"/>
              </a:rPr>
              <a:t>s</a:t>
            </a:r>
            <a:r>
              <a:rPr lang="en-US" altLang="en-US" sz="4000" b="1" baseline="-25000" dirty="0" err="1">
                <a:solidFill>
                  <a:srgbClr val="0000B0"/>
                </a:solidFill>
                <a:latin typeface="Helvetica Neue"/>
              </a:rPr>
              <a:t>i</a:t>
            </a:r>
            <a:r>
              <a:rPr lang="el-GR" altLang="en-US" sz="4000" b="1" dirty="0">
                <a:solidFill>
                  <a:srgbClr val="0000B0"/>
                </a:solidFill>
                <a:latin typeface="Helvetica Neue"/>
              </a:rPr>
              <a:t> </a:t>
            </a:r>
            <a:r>
              <a:rPr lang="en-US" altLang="en-US" sz="4000" b="1" dirty="0">
                <a:solidFill>
                  <a:srgbClr val="0000B0"/>
                </a:solidFill>
                <a:latin typeface="Helvetica Neue"/>
              </a:rPr>
              <a:t>to</a:t>
            </a:r>
            <a:r>
              <a:rPr lang="el-GR" altLang="en-US" sz="4000" b="1" dirty="0">
                <a:solidFill>
                  <a:srgbClr val="0000B0"/>
                </a:solidFill>
                <a:latin typeface="Helvetica Neue"/>
              </a:rPr>
              <a:t> </a:t>
            </a:r>
            <a:r>
              <a:rPr lang="en-US" altLang="en-US" sz="4000" b="1" dirty="0">
                <a:solidFill>
                  <a:srgbClr val="0000B0"/>
                </a:solidFill>
                <a:latin typeface="Helvetica Neue"/>
              </a:rPr>
              <a:t>s</a:t>
            </a:r>
            <a:r>
              <a:rPr lang="en-US" altLang="en-US" sz="4000" b="1" baseline="-25000" dirty="0">
                <a:solidFill>
                  <a:srgbClr val="0000B0"/>
                </a:solidFill>
                <a:latin typeface="Helvetica Neue"/>
              </a:rPr>
              <a:t>g</a:t>
            </a:r>
            <a:r>
              <a:rPr lang="el-GR" altLang="en-US" sz="4000" b="1" dirty="0">
                <a:solidFill>
                  <a:srgbClr val="0000B0"/>
                </a:solidFill>
                <a:latin typeface="Helvetica Neue"/>
              </a:rPr>
              <a:t>:</a:t>
            </a:r>
          </a:p>
          <a:p>
            <a:pPr lvl="1">
              <a:lnSpc>
                <a:spcPct val="80000"/>
              </a:lnSpc>
              <a:buFont typeface="Wingdings" panose="05000000000000000000" pitchFamily="2" charset="2"/>
              <a:buChar char="§"/>
            </a:pPr>
            <a:r>
              <a:rPr lang="en-US" altLang="en-US" sz="3600" dirty="0">
                <a:solidFill>
                  <a:srgbClr val="0000B0"/>
                </a:solidFill>
                <a:latin typeface="Helvetica Neue"/>
              </a:rPr>
              <a:t>Hence</a:t>
            </a:r>
            <a:r>
              <a:rPr lang="el-GR" altLang="en-US" sz="3600" dirty="0">
                <a:solidFill>
                  <a:srgbClr val="0000B0"/>
                </a:solidFill>
                <a:latin typeface="Helvetica Neue"/>
              </a:rPr>
              <a:t>, </a:t>
            </a:r>
            <a:r>
              <a:rPr lang="en-US" altLang="en-US" sz="3600" dirty="0">
                <a:solidFill>
                  <a:srgbClr val="0000B0"/>
                </a:solidFill>
                <a:latin typeface="Helvetica Neue"/>
              </a:rPr>
              <a:t>function</a:t>
            </a:r>
            <a:r>
              <a:rPr lang="el-GR" altLang="en-US" sz="3600" dirty="0">
                <a:solidFill>
                  <a:srgbClr val="0000B0"/>
                </a:solidFill>
                <a:latin typeface="Helvetica Neue"/>
              </a:rPr>
              <a:t> </a:t>
            </a:r>
            <a:r>
              <a:rPr lang="en-US" altLang="en-US" sz="3600" dirty="0">
                <a:solidFill>
                  <a:srgbClr val="0000B0"/>
                </a:solidFill>
                <a:latin typeface="Helvetica Neue"/>
              </a:rPr>
              <a:t>h</a:t>
            </a:r>
            <a:r>
              <a:rPr lang="el-GR" altLang="en-US" sz="3600" dirty="0">
                <a:solidFill>
                  <a:srgbClr val="0000B0"/>
                </a:solidFill>
                <a:latin typeface="Helvetica Neue"/>
              </a:rPr>
              <a:t> </a:t>
            </a:r>
            <a:r>
              <a:rPr lang="en-US" altLang="en-US" sz="3600" dirty="0">
                <a:solidFill>
                  <a:srgbClr val="0000B0"/>
                </a:solidFill>
                <a:latin typeface="Helvetica Neue"/>
              </a:rPr>
              <a:t>says how promising the problem state represented by search node</a:t>
            </a:r>
            <a:r>
              <a:rPr lang="el-GR" altLang="en-US" sz="3600" dirty="0">
                <a:solidFill>
                  <a:srgbClr val="0000B0"/>
                </a:solidFill>
                <a:latin typeface="Helvetica Neue"/>
              </a:rPr>
              <a:t> </a:t>
            </a:r>
            <a:r>
              <a:rPr lang="en-US" altLang="en-US" sz="3600" dirty="0" err="1">
                <a:solidFill>
                  <a:srgbClr val="0000B0"/>
                </a:solidFill>
                <a:latin typeface="Helvetica Neue"/>
              </a:rPr>
              <a:t>s</a:t>
            </a:r>
            <a:r>
              <a:rPr lang="en-US" altLang="en-US" sz="3600" baseline="-25000" dirty="0" err="1">
                <a:solidFill>
                  <a:srgbClr val="0000B0"/>
                </a:solidFill>
                <a:latin typeface="Helvetica Neue"/>
              </a:rPr>
              <a:t>i</a:t>
            </a:r>
            <a:r>
              <a:rPr lang="el-GR" altLang="en-US" sz="3600" dirty="0">
                <a:solidFill>
                  <a:srgbClr val="0000B0"/>
                </a:solidFill>
                <a:latin typeface="Helvetica Neue"/>
              </a:rPr>
              <a:t> </a:t>
            </a:r>
            <a:r>
              <a:rPr lang="en-US" altLang="en-US" sz="3600" dirty="0">
                <a:solidFill>
                  <a:srgbClr val="0000B0"/>
                </a:solidFill>
                <a:latin typeface="Helvetica Neue"/>
              </a:rPr>
              <a:t>is, i.e., how appropriate it would be to search for a solution through </a:t>
            </a:r>
            <a:r>
              <a:rPr lang="en-US" altLang="en-US" sz="3600" dirty="0" err="1">
                <a:solidFill>
                  <a:srgbClr val="0000B0"/>
                </a:solidFill>
                <a:latin typeface="Helvetica Neue"/>
              </a:rPr>
              <a:t>s</a:t>
            </a:r>
            <a:r>
              <a:rPr lang="en-US" altLang="en-US" sz="3600" baseline="-25000" dirty="0" err="1">
                <a:solidFill>
                  <a:srgbClr val="0000B0"/>
                </a:solidFill>
                <a:latin typeface="Helvetica Neue"/>
              </a:rPr>
              <a:t>i</a:t>
            </a:r>
            <a:endParaRPr lang="el-GR" altLang="en-US" sz="3600" baseline="-25000" dirty="0">
              <a:solidFill>
                <a:srgbClr val="0000B0"/>
              </a:solidFill>
              <a:latin typeface="Helvetica Neue"/>
            </a:endParaRPr>
          </a:p>
          <a:p>
            <a:pPr lvl="1">
              <a:lnSpc>
                <a:spcPct val="80000"/>
              </a:lnSpc>
              <a:buFont typeface="Wingdings" panose="05000000000000000000" pitchFamily="2" charset="2"/>
              <a:buChar char="§"/>
            </a:pPr>
            <a:r>
              <a:rPr lang="en-US" altLang="en-US" sz="3600" dirty="0">
                <a:solidFill>
                  <a:srgbClr val="0000B0"/>
                </a:solidFill>
                <a:latin typeface="Helvetica Neue"/>
              </a:rPr>
              <a:t>The reliability of the evaluation function</a:t>
            </a:r>
            <a:r>
              <a:rPr lang="el-GR" altLang="en-US" sz="3600" dirty="0">
                <a:solidFill>
                  <a:srgbClr val="0000B0"/>
                </a:solidFill>
                <a:latin typeface="Helvetica Neue"/>
              </a:rPr>
              <a:t> </a:t>
            </a:r>
            <a:r>
              <a:rPr lang="en-US" altLang="en-US" sz="3600" dirty="0">
                <a:solidFill>
                  <a:srgbClr val="0000B0"/>
                </a:solidFill>
                <a:latin typeface="Helvetica Neue"/>
              </a:rPr>
              <a:t>f</a:t>
            </a:r>
            <a:r>
              <a:rPr lang="el-GR" altLang="en-US" sz="3600" dirty="0">
                <a:solidFill>
                  <a:srgbClr val="0000B0"/>
                </a:solidFill>
                <a:latin typeface="Helvetica Neue"/>
              </a:rPr>
              <a:t> </a:t>
            </a:r>
            <a:r>
              <a:rPr lang="en-US" altLang="en-US" sz="3600" dirty="0">
                <a:solidFill>
                  <a:srgbClr val="0000B0"/>
                </a:solidFill>
                <a:latin typeface="Helvetica Neue"/>
              </a:rPr>
              <a:t>depends on the reliability of the heuristic function</a:t>
            </a:r>
            <a:r>
              <a:rPr lang="el-GR" altLang="en-US" sz="3600" dirty="0">
                <a:solidFill>
                  <a:srgbClr val="0000B0"/>
                </a:solidFill>
                <a:latin typeface="Helvetica Neue"/>
              </a:rPr>
              <a:t> </a:t>
            </a:r>
            <a:r>
              <a:rPr lang="en-US" altLang="en-US" sz="3600" dirty="0">
                <a:solidFill>
                  <a:srgbClr val="0000B0"/>
                </a:solidFill>
                <a:latin typeface="Helvetica Neue"/>
              </a:rPr>
              <a:t>h</a:t>
            </a:r>
            <a:endParaRPr lang="el-GR" altLang="en-US" sz="3600" dirty="0">
              <a:solidFill>
                <a:srgbClr val="0000B0"/>
              </a:solidFill>
              <a:latin typeface="Helvetica Neue"/>
            </a:endParaRPr>
          </a:p>
          <a:p>
            <a:pPr lvl="1">
              <a:lnSpc>
                <a:spcPct val="80000"/>
              </a:lnSpc>
              <a:buFont typeface="Wingdings" panose="05000000000000000000" pitchFamily="2" charset="2"/>
              <a:buChar char="§"/>
            </a:pPr>
            <a:r>
              <a:rPr lang="en-US" altLang="en-US" sz="3600" dirty="0">
                <a:solidFill>
                  <a:srgbClr val="0000B0"/>
                </a:solidFill>
                <a:latin typeface="Helvetica Neue"/>
              </a:rPr>
              <a:t>If h </a:t>
            </a:r>
            <a:r>
              <a:rPr lang="en-US" altLang="en-US" sz="3600" dirty="0">
                <a:solidFill>
                  <a:srgbClr val="FF2D64"/>
                </a:solidFill>
                <a:latin typeface="Helvetica Neue"/>
              </a:rPr>
              <a:t>overestimates</a:t>
            </a:r>
            <a:r>
              <a:rPr lang="en-US" altLang="en-US" sz="3600" dirty="0">
                <a:solidFill>
                  <a:srgbClr val="0000B0"/>
                </a:solidFill>
                <a:latin typeface="Helvetica Neue"/>
              </a:rPr>
              <a:t> the cost</a:t>
            </a:r>
            <a:r>
              <a:rPr lang="el-GR" altLang="en-US" sz="3600" dirty="0">
                <a:solidFill>
                  <a:srgbClr val="0000B0"/>
                </a:solidFill>
                <a:latin typeface="Helvetica Neue"/>
              </a:rPr>
              <a:t>, </a:t>
            </a:r>
            <a:r>
              <a:rPr lang="en-US" altLang="en-US" sz="3600" dirty="0">
                <a:solidFill>
                  <a:srgbClr val="0000B0"/>
                </a:solidFill>
                <a:latin typeface="Helvetica Neue"/>
              </a:rPr>
              <a:t>there is a risk to ignore</a:t>
            </a:r>
            <a:r>
              <a:rPr lang="el-GR" altLang="en-US" sz="3600" dirty="0">
                <a:solidFill>
                  <a:srgbClr val="0000B0"/>
                </a:solidFill>
                <a:latin typeface="Helvetica Neue"/>
              </a:rPr>
              <a:t> </a:t>
            </a:r>
            <a:r>
              <a:rPr lang="en-US" altLang="en-US" sz="3600" dirty="0" err="1">
                <a:solidFill>
                  <a:srgbClr val="0000B0"/>
                </a:solidFill>
                <a:latin typeface="Helvetica Neue"/>
              </a:rPr>
              <a:t>s</a:t>
            </a:r>
            <a:r>
              <a:rPr lang="en-US" altLang="en-US" sz="3600" baseline="-25000" dirty="0" err="1">
                <a:solidFill>
                  <a:srgbClr val="0000B0"/>
                </a:solidFill>
                <a:latin typeface="Helvetica Neue"/>
              </a:rPr>
              <a:t>i</a:t>
            </a:r>
            <a:r>
              <a:rPr lang="el-GR" altLang="en-US" sz="3600" baseline="-25000" dirty="0">
                <a:solidFill>
                  <a:srgbClr val="0000B0"/>
                </a:solidFill>
                <a:latin typeface="Helvetica Neue"/>
              </a:rPr>
              <a:t> </a:t>
            </a:r>
          </a:p>
          <a:p>
            <a:pPr lvl="1">
              <a:lnSpc>
                <a:spcPct val="80000"/>
              </a:lnSpc>
              <a:buFont typeface="Wingdings" panose="05000000000000000000" pitchFamily="2" charset="2"/>
              <a:buChar char="§"/>
            </a:pPr>
            <a:r>
              <a:rPr lang="en-US" altLang="en-US" sz="3600" dirty="0">
                <a:solidFill>
                  <a:srgbClr val="0000B0"/>
                </a:solidFill>
                <a:latin typeface="Helvetica Neue"/>
              </a:rPr>
              <a:t>However, if the cost is </a:t>
            </a:r>
            <a:r>
              <a:rPr lang="en-US" altLang="en-US" sz="3600" dirty="0">
                <a:solidFill>
                  <a:srgbClr val="FF2D64"/>
                </a:solidFill>
                <a:latin typeface="Helvetica Neue"/>
              </a:rPr>
              <a:t>underestimated</a:t>
            </a:r>
            <a:r>
              <a:rPr lang="en-US" altLang="en-US" sz="3600" dirty="0">
                <a:solidFill>
                  <a:srgbClr val="0000B0"/>
                </a:solidFill>
                <a:latin typeface="Helvetica Neue"/>
              </a:rPr>
              <a:t>, there is a risk to get</a:t>
            </a:r>
            <a:r>
              <a:rPr lang="el-GR" altLang="en-US" sz="3600" dirty="0">
                <a:solidFill>
                  <a:srgbClr val="0000B0"/>
                </a:solidFill>
                <a:latin typeface="Helvetica Neue"/>
              </a:rPr>
              <a:t> </a:t>
            </a:r>
            <a:r>
              <a:rPr lang="en-US" altLang="en-US" sz="3600" dirty="0">
                <a:solidFill>
                  <a:srgbClr val="0000B0"/>
                </a:solidFill>
                <a:latin typeface="Helvetica Neue"/>
              </a:rPr>
              <a:t>jammed into a fruitless search</a:t>
            </a:r>
          </a:p>
          <a:p>
            <a:pPr lvl="1">
              <a:lnSpc>
                <a:spcPct val="80000"/>
              </a:lnSpc>
              <a:buFont typeface="Wingdings" panose="05000000000000000000" pitchFamily="2" charset="2"/>
              <a:buChar char="§"/>
            </a:pPr>
            <a:r>
              <a:rPr lang="en-US" altLang="en-US" sz="3600" dirty="0">
                <a:solidFill>
                  <a:srgbClr val="0000B0"/>
                </a:solidFill>
                <a:latin typeface="Helvetica Neue"/>
              </a:rPr>
              <a:t>h(s</a:t>
            </a:r>
            <a:r>
              <a:rPr lang="en-US" altLang="en-US" sz="3600" baseline="-25000" dirty="0">
                <a:solidFill>
                  <a:srgbClr val="0000B0"/>
                </a:solidFill>
                <a:latin typeface="Helvetica Neue"/>
              </a:rPr>
              <a:t>g</a:t>
            </a:r>
            <a:r>
              <a:rPr lang="en-US" altLang="en-US" sz="3600" dirty="0">
                <a:solidFill>
                  <a:srgbClr val="0000B0"/>
                </a:solidFill>
                <a:latin typeface="Helvetica Neue"/>
              </a:rPr>
              <a:t>) = 0</a:t>
            </a:r>
          </a:p>
          <a:p>
            <a:pPr marL="914400" lvl="1" indent="0">
              <a:lnSpc>
                <a:spcPct val="80000"/>
              </a:lnSpc>
              <a:buNone/>
            </a:pPr>
            <a:endParaRPr lang="en-US" altLang="en-US" sz="3600" dirty="0">
              <a:solidFill>
                <a:srgbClr val="0000B0"/>
              </a:solidFill>
              <a:latin typeface="Helvetica Neue"/>
            </a:endParaRPr>
          </a:p>
        </p:txBody>
      </p:sp>
    </p:spTree>
    <p:extLst>
      <p:ext uri="{BB962C8B-B14F-4D97-AF65-F5344CB8AC3E}">
        <p14:creationId xmlns:p14="http://schemas.microsoft.com/office/powerpoint/2010/main" val="344460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1000"/>
                                        <p:tgtEl>
                                          <p:spTgt spid="5">
                                            <p:txEl>
                                              <p:pRg st="3" end="3"/>
                                            </p:txEl>
                                          </p:spTgt>
                                        </p:tgtEl>
                                      </p:cBhvr>
                                    </p:animEffect>
                                    <p:anim calcmode="lin" valueType="num">
                                      <p:cBhvr>
                                        <p:cTn id="1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1000"/>
                                        <p:tgtEl>
                                          <p:spTgt spid="5">
                                            <p:txEl>
                                              <p:pRg st="6" end="6"/>
                                            </p:txEl>
                                          </p:spTgt>
                                        </p:tgtEl>
                                      </p:cBhvr>
                                    </p:animEffect>
                                    <p:anim calcmode="lin" valueType="num">
                                      <p:cBhvr>
                                        <p:cTn id="2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fade">
                                      <p:cBhvr>
                                        <p:cTn id="29" dur="1000"/>
                                        <p:tgtEl>
                                          <p:spTgt spid="5">
                                            <p:txEl>
                                              <p:pRg st="7" end="7"/>
                                            </p:txEl>
                                          </p:spTgt>
                                        </p:tgtEl>
                                      </p:cBhvr>
                                    </p:animEffect>
                                    <p:anim calcmode="lin" valueType="num">
                                      <p:cBhvr>
                                        <p:cTn id="3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7" end="7"/>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fade">
                                      <p:cBhvr>
                                        <p:cTn id="34" dur="1000"/>
                                        <p:tgtEl>
                                          <p:spTgt spid="5">
                                            <p:txEl>
                                              <p:pRg st="8" end="8"/>
                                            </p:txEl>
                                          </p:spTgt>
                                        </p:tgtEl>
                                      </p:cBhvr>
                                    </p:animEffect>
                                    <p:anim calcmode="lin" valueType="num">
                                      <p:cBhvr>
                                        <p:cTn id="35"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8" end="8"/>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animEffect transition="in" filter="fade">
                                      <p:cBhvr>
                                        <p:cTn id="39" dur="1000"/>
                                        <p:tgtEl>
                                          <p:spTgt spid="5">
                                            <p:txEl>
                                              <p:pRg st="9" end="9"/>
                                            </p:txEl>
                                          </p:spTgt>
                                        </p:tgtEl>
                                      </p:cBhvr>
                                    </p:animEffect>
                                    <p:anim calcmode="lin" valueType="num">
                                      <p:cBhvr>
                                        <p:cTn id="40"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9" end="9"/>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5">
                                            <p:txEl>
                                              <p:pRg st="10" end="10"/>
                                            </p:txEl>
                                          </p:spTgt>
                                        </p:tgtEl>
                                        <p:attrNameLst>
                                          <p:attrName>style.visibility</p:attrName>
                                        </p:attrNameLst>
                                      </p:cBhvr>
                                      <p:to>
                                        <p:strVal val="visible"/>
                                      </p:to>
                                    </p:set>
                                    <p:animEffect transition="in" filter="fade">
                                      <p:cBhvr>
                                        <p:cTn id="44" dur="1000"/>
                                        <p:tgtEl>
                                          <p:spTgt spid="5">
                                            <p:txEl>
                                              <p:pRg st="10" end="10"/>
                                            </p:txEl>
                                          </p:spTgt>
                                        </p:tgtEl>
                                      </p:cBhvr>
                                    </p:animEffect>
                                    <p:anim calcmode="lin" valueType="num">
                                      <p:cBhvr>
                                        <p:cTn id="45"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600200" y="2471351"/>
            <a:ext cx="21252360" cy="1342805"/>
          </a:xfrm>
        </p:spPr>
        <p:txBody>
          <a:bodyPr>
            <a:noAutofit/>
          </a:bodyPr>
          <a:lstStyle/>
          <a:p>
            <a:r>
              <a:rPr lang="en-US" sz="6000" dirty="0"/>
              <a:t>Admissible Search</a:t>
            </a:r>
            <a:endParaRPr lang="en-CY" sz="6000" dirty="0"/>
          </a:p>
        </p:txBody>
      </p:sp>
      <p:sp>
        <p:nvSpPr>
          <p:cNvPr id="5" name="Rectangle 3">
            <a:extLst>
              <a:ext uri="{FF2B5EF4-FFF2-40B4-BE49-F238E27FC236}">
                <a16:creationId xmlns:a16="http://schemas.microsoft.com/office/drawing/2014/main" id="{7F1C8483-576C-61A9-695B-541FE58A1372}"/>
              </a:ext>
            </a:extLst>
          </p:cNvPr>
          <p:cNvSpPr txBox="1">
            <a:spLocks noChangeArrowheads="1"/>
          </p:cNvSpPr>
          <p:nvPr/>
        </p:nvSpPr>
        <p:spPr>
          <a:xfrm>
            <a:off x="1600200" y="4330703"/>
            <a:ext cx="21252360" cy="2947428"/>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000" dirty="0">
                <a:solidFill>
                  <a:srgbClr val="0100C8"/>
                </a:solidFill>
                <a:latin typeface="Helvetica Neue"/>
              </a:rPr>
              <a:t>If for every problem state </a:t>
            </a:r>
            <a:r>
              <a:rPr lang="el-GR" altLang="en-US" sz="4000" dirty="0">
                <a:solidFill>
                  <a:srgbClr val="0100C8"/>
                </a:solidFill>
                <a:latin typeface="Helvetica Neue"/>
              </a:rPr>
              <a:t> </a:t>
            </a:r>
            <a:r>
              <a:rPr lang="en-US" altLang="en-US" sz="4000" dirty="0">
                <a:solidFill>
                  <a:srgbClr val="0100C8"/>
                </a:solidFill>
                <a:latin typeface="Helvetica Neue"/>
              </a:rPr>
              <a:t>the heuristic function does not overestimate the real transition cost</a:t>
            </a:r>
            <a:r>
              <a:rPr lang="el-GR" altLang="en-US" sz="4000" dirty="0">
                <a:solidFill>
                  <a:srgbClr val="0100C8"/>
                </a:solidFill>
                <a:latin typeface="Helvetica Neue"/>
              </a:rPr>
              <a:t>, </a:t>
            </a:r>
            <a:r>
              <a:rPr lang="en-US" altLang="en-US" sz="4000" dirty="0">
                <a:solidFill>
                  <a:srgbClr val="0100C8"/>
                </a:solidFill>
                <a:latin typeface="Helvetica Neue"/>
              </a:rPr>
              <a:t>its use guarantees optimal solution and hence the heuristic search is admissible</a:t>
            </a:r>
          </a:p>
          <a:p>
            <a:pPr>
              <a:lnSpc>
                <a:spcPct val="80000"/>
              </a:lnSpc>
              <a:buFont typeface="Wingdings" panose="05000000000000000000" pitchFamily="2" charset="2"/>
              <a:buChar char="q"/>
            </a:pPr>
            <a:r>
              <a:rPr lang="en-US" altLang="en-US" sz="4000" dirty="0">
                <a:solidFill>
                  <a:srgbClr val="0100C8"/>
                </a:solidFill>
                <a:latin typeface="Helvetica Neue"/>
              </a:rPr>
              <a:t>For example</a:t>
            </a:r>
            <a:r>
              <a:rPr lang="el-GR" altLang="en-US" sz="4000" dirty="0">
                <a:solidFill>
                  <a:srgbClr val="0100C8"/>
                </a:solidFill>
                <a:latin typeface="Helvetica Neue"/>
              </a:rPr>
              <a:t>, </a:t>
            </a:r>
            <a:r>
              <a:rPr lang="en-US" altLang="en-US" sz="4000" dirty="0">
                <a:solidFill>
                  <a:srgbClr val="0100C8"/>
                </a:solidFill>
                <a:latin typeface="Helvetica Neue"/>
              </a:rPr>
              <a:t>breadth-first search is admissible since it can be taken that it uses the heuristic function h</a:t>
            </a:r>
            <a:r>
              <a:rPr lang="el-GR" altLang="en-US" sz="4000" dirty="0">
                <a:solidFill>
                  <a:srgbClr val="0100C8"/>
                </a:solidFill>
                <a:latin typeface="Helvetica Neue"/>
              </a:rPr>
              <a:t>(</a:t>
            </a:r>
            <a:r>
              <a:rPr lang="en-US" altLang="en-US" sz="4000" dirty="0">
                <a:solidFill>
                  <a:srgbClr val="0100C8"/>
                </a:solidFill>
                <a:latin typeface="Helvetica Neue"/>
              </a:rPr>
              <a:t>s</a:t>
            </a:r>
            <a:r>
              <a:rPr lang="el-GR" altLang="en-US" sz="4000" dirty="0">
                <a:solidFill>
                  <a:srgbClr val="0100C8"/>
                </a:solidFill>
                <a:latin typeface="Helvetica Neue"/>
              </a:rPr>
              <a:t>) </a:t>
            </a:r>
            <a:r>
              <a:rPr lang="en-US" altLang="en-US" sz="4000" dirty="0">
                <a:solidFill>
                  <a:srgbClr val="0100C8"/>
                </a:solidFill>
                <a:latin typeface="Helvetica Neue"/>
                <a:sym typeface="Symbol" panose="05050102010706020507" pitchFamily="18" charset="2"/>
              </a:rPr>
              <a:t></a:t>
            </a:r>
            <a:r>
              <a:rPr lang="el-GR" altLang="en-US" sz="4000" dirty="0">
                <a:solidFill>
                  <a:srgbClr val="0100C8"/>
                </a:solidFill>
                <a:latin typeface="Helvetica Neue"/>
              </a:rPr>
              <a:t> 0</a:t>
            </a:r>
            <a:r>
              <a:rPr lang="en-US" altLang="en-US" sz="4000" dirty="0">
                <a:solidFill>
                  <a:srgbClr val="0100C8"/>
                </a:solidFill>
                <a:latin typeface="Helvetica Neue"/>
              </a:rPr>
              <a:t>, for any problem state s</a:t>
            </a:r>
          </a:p>
          <a:p>
            <a:pPr>
              <a:lnSpc>
                <a:spcPct val="80000"/>
              </a:lnSpc>
              <a:buFont typeface="Wingdings" panose="05000000000000000000" pitchFamily="2" charset="2"/>
              <a:buChar char="q"/>
            </a:pPr>
            <a:endParaRPr lang="el-GR" altLang="en-US" sz="4000" dirty="0">
              <a:solidFill>
                <a:srgbClr val="0100C8"/>
              </a:solidFill>
              <a:latin typeface="Helvetica Neue"/>
            </a:endParaRPr>
          </a:p>
          <a:p>
            <a:pPr marL="914400" lvl="1" indent="0">
              <a:lnSpc>
                <a:spcPct val="80000"/>
              </a:lnSpc>
              <a:buNone/>
            </a:pPr>
            <a:endParaRPr lang="el-GR" altLang="en-US" sz="3600" dirty="0">
              <a:solidFill>
                <a:srgbClr val="0000B0"/>
              </a:solidFill>
              <a:latin typeface="Helvetica Neue"/>
            </a:endParaRPr>
          </a:p>
          <a:p>
            <a:pPr marL="914400" lvl="1" indent="0">
              <a:lnSpc>
                <a:spcPct val="80000"/>
              </a:lnSpc>
              <a:buNone/>
            </a:pPr>
            <a:endParaRPr lang="en-US" altLang="en-US" sz="3600" dirty="0">
              <a:solidFill>
                <a:srgbClr val="0000B0"/>
              </a:solidFill>
              <a:latin typeface="Helvetica Neue"/>
            </a:endParaRPr>
          </a:p>
        </p:txBody>
      </p:sp>
      <p:sp>
        <p:nvSpPr>
          <p:cNvPr id="7" name="Text Placeholder 3">
            <a:extLst>
              <a:ext uri="{FF2B5EF4-FFF2-40B4-BE49-F238E27FC236}">
                <a16:creationId xmlns:a16="http://schemas.microsoft.com/office/drawing/2014/main" id="{AC8A45DF-1B6D-41E9-952C-12A7BD4BB33C}"/>
              </a:ext>
            </a:extLst>
          </p:cNvPr>
          <p:cNvSpPr txBox="1">
            <a:spLocks/>
          </p:cNvSpPr>
          <p:nvPr/>
        </p:nvSpPr>
        <p:spPr>
          <a:xfrm>
            <a:off x="1727887" y="7035113"/>
            <a:ext cx="21252360" cy="1342805"/>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Heuristic function, h</a:t>
            </a:r>
            <a:endParaRPr lang="en-CY" sz="6000" dirty="0"/>
          </a:p>
        </p:txBody>
      </p:sp>
      <p:sp>
        <p:nvSpPr>
          <p:cNvPr id="8" name="Rectangle 3">
            <a:extLst>
              <a:ext uri="{FF2B5EF4-FFF2-40B4-BE49-F238E27FC236}">
                <a16:creationId xmlns:a16="http://schemas.microsoft.com/office/drawing/2014/main" id="{1DE3F81D-F681-F33D-8108-FE2D3898E843}"/>
              </a:ext>
            </a:extLst>
          </p:cNvPr>
          <p:cNvSpPr txBox="1">
            <a:spLocks noChangeArrowheads="1"/>
          </p:cNvSpPr>
          <p:nvPr/>
        </p:nvSpPr>
        <p:spPr>
          <a:xfrm>
            <a:off x="1727887" y="8894465"/>
            <a:ext cx="21252360" cy="2947428"/>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000" dirty="0">
                <a:solidFill>
                  <a:srgbClr val="0100C8"/>
                </a:solidFill>
                <a:latin typeface="Helvetica Neue"/>
              </a:rPr>
              <a:t>Function h is a ‘black box’ </a:t>
            </a:r>
          </a:p>
          <a:p>
            <a:pPr>
              <a:lnSpc>
                <a:spcPct val="80000"/>
              </a:lnSpc>
              <a:buFont typeface="Wingdings" panose="05000000000000000000" pitchFamily="2" charset="2"/>
              <a:buChar char="q"/>
            </a:pPr>
            <a:r>
              <a:rPr lang="en-US" altLang="en-US" sz="4000" dirty="0">
                <a:solidFill>
                  <a:srgbClr val="0100C8"/>
                </a:solidFill>
                <a:latin typeface="Helvetica Neue"/>
              </a:rPr>
              <a:t>It could consist of a set of rules or some procedure, which when evaluated give back a number</a:t>
            </a:r>
          </a:p>
          <a:p>
            <a:pPr>
              <a:lnSpc>
                <a:spcPct val="80000"/>
              </a:lnSpc>
              <a:buFont typeface="Wingdings" panose="05000000000000000000" pitchFamily="2" charset="2"/>
              <a:buChar char="q"/>
            </a:pPr>
            <a:r>
              <a:rPr lang="en-US" altLang="en-US" sz="4000" dirty="0">
                <a:solidFill>
                  <a:srgbClr val="0100C8"/>
                </a:solidFill>
                <a:latin typeface="Helvetica Neue"/>
              </a:rPr>
              <a:t>It is problem specific</a:t>
            </a:r>
          </a:p>
          <a:p>
            <a:pPr>
              <a:lnSpc>
                <a:spcPct val="80000"/>
              </a:lnSpc>
              <a:buFont typeface="Wingdings" panose="05000000000000000000" pitchFamily="2" charset="2"/>
              <a:buChar char="q"/>
            </a:pPr>
            <a:endParaRPr lang="el-GR" altLang="en-US" sz="4000" dirty="0">
              <a:solidFill>
                <a:srgbClr val="0100C8"/>
              </a:solidFill>
              <a:latin typeface="Helvetica Neue"/>
            </a:endParaRPr>
          </a:p>
          <a:p>
            <a:pPr marL="914400" lvl="1" indent="0">
              <a:lnSpc>
                <a:spcPct val="80000"/>
              </a:lnSpc>
              <a:buNone/>
            </a:pPr>
            <a:endParaRPr lang="el-GR" altLang="en-US" sz="3600" dirty="0">
              <a:solidFill>
                <a:srgbClr val="0000B0"/>
              </a:solidFill>
              <a:latin typeface="Helvetica Neue"/>
            </a:endParaRPr>
          </a:p>
          <a:p>
            <a:pPr marL="914400" lvl="1" indent="0">
              <a:lnSpc>
                <a:spcPct val="80000"/>
              </a:lnSpc>
              <a:buNone/>
            </a:pPr>
            <a:endParaRPr lang="en-US" altLang="en-US" sz="3600" dirty="0">
              <a:solidFill>
                <a:srgbClr val="0000B0"/>
              </a:solidFill>
              <a:latin typeface="Helvetica Neue"/>
            </a:endParaRPr>
          </a:p>
        </p:txBody>
      </p:sp>
    </p:spTree>
    <p:extLst>
      <p:ext uri="{BB962C8B-B14F-4D97-AF65-F5344CB8AC3E}">
        <p14:creationId xmlns:p14="http://schemas.microsoft.com/office/powerpoint/2010/main" val="65203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1">
            <a:extLst>
              <a:ext uri="{FF2B5EF4-FFF2-40B4-BE49-F238E27FC236}">
                <a16:creationId xmlns:a16="http://schemas.microsoft.com/office/drawing/2014/main" id="{B8806402-2BD3-2158-07E7-3B9A2D0761BD}"/>
              </a:ext>
            </a:extLst>
          </p:cNvPr>
          <p:cNvSpPr>
            <a:spLocks noGrp="1"/>
          </p:cNvSpPr>
          <p:nvPr>
            <p:ph type="dt"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6400">
                <a:solidFill>
                  <a:schemeClr val="tx1"/>
                </a:solidFill>
                <a:latin typeface="Arial" panose="020B0604020202020204" pitchFamily="34" charset="0"/>
                <a:cs typeface="Arial" panose="020B0604020202020204" pitchFamily="34" charset="0"/>
              </a:defRPr>
            </a:lvl1pPr>
            <a:lvl2pPr marL="1485900" indent="-571500">
              <a:spcBef>
                <a:spcPct val="20000"/>
              </a:spcBef>
              <a:buChar char="–"/>
              <a:defRPr sz="5600">
                <a:solidFill>
                  <a:schemeClr val="tx1"/>
                </a:solidFill>
                <a:latin typeface="Arial" panose="020B0604020202020204" pitchFamily="34" charset="0"/>
                <a:cs typeface="Arial" panose="020B0604020202020204" pitchFamily="34" charset="0"/>
              </a:defRPr>
            </a:lvl2pPr>
            <a:lvl3pPr marL="2286000" indent="-457200">
              <a:spcBef>
                <a:spcPct val="20000"/>
              </a:spcBef>
              <a:buChar char="•"/>
              <a:defRPr sz="4800">
                <a:solidFill>
                  <a:schemeClr val="tx1"/>
                </a:solidFill>
                <a:latin typeface="Arial" panose="020B0604020202020204" pitchFamily="34" charset="0"/>
                <a:cs typeface="Arial" panose="020B0604020202020204" pitchFamily="34" charset="0"/>
              </a:defRPr>
            </a:lvl3pPr>
            <a:lvl4pPr marL="3200400" indent="-457200">
              <a:spcBef>
                <a:spcPct val="20000"/>
              </a:spcBef>
              <a:buChar char="–"/>
              <a:defRPr sz="4000">
                <a:solidFill>
                  <a:schemeClr val="tx1"/>
                </a:solidFill>
                <a:latin typeface="Arial" panose="020B0604020202020204" pitchFamily="34" charset="0"/>
                <a:cs typeface="Arial" panose="020B0604020202020204" pitchFamily="34" charset="0"/>
              </a:defRPr>
            </a:lvl4pPr>
            <a:lvl5pPr marL="4114800" indent="-457200">
              <a:spcBef>
                <a:spcPct val="20000"/>
              </a:spcBef>
              <a:buChar char="»"/>
              <a:defRPr sz="4000">
                <a:solidFill>
                  <a:schemeClr val="tx1"/>
                </a:solidFill>
                <a:latin typeface="Arial" panose="020B0604020202020204" pitchFamily="34" charset="0"/>
                <a:cs typeface="Arial" panose="020B0604020202020204" pitchFamily="34" charset="0"/>
              </a:defRPr>
            </a:lvl5pPr>
            <a:lvl6pPr marL="50292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6pPr>
            <a:lvl7pPr marL="59436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7pPr>
            <a:lvl8pPr marL="68580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8pPr>
            <a:lvl9pPr marL="7772400" indent="-457200" eaLnBrk="0" fontAlgn="base" hangingPunct="0">
              <a:spcBef>
                <a:spcPct val="20000"/>
              </a:spcBef>
              <a:spcAft>
                <a:spcPct val="0"/>
              </a:spcAft>
              <a:buChar char="»"/>
              <a:defRPr sz="4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l-GR" altLang="en-US" sz="2800" dirty="0"/>
          </a:p>
          <a:p>
            <a:pPr algn="l">
              <a:spcBef>
                <a:spcPct val="0"/>
              </a:spcBef>
              <a:buFontTx/>
              <a:buNone/>
            </a:pPr>
            <a:endParaRPr lang="el-GR" altLang="en-US" sz="2800" dirty="0"/>
          </a:p>
        </p:txBody>
      </p:sp>
      <p:sp>
        <p:nvSpPr>
          <p:cNvPr id="37891" name="Slide Number Placeholder 3">
            <a:extLst>
              <a:ext uri="{FF2B5EF4-FFF2-40B4-BE49-F238E27FC236}">
                <a16:creationId xmlns:a16="http://schemas.microsoft.com/office/drawing/2014/main" id="{690AA0D1-FF69-0BD4-473E-5CC3AF16C33E}"/>
              </a:ext>
            </a:extLst>
          </p:cNvPr>
          <p:cNvSpPr>
            <a:spLocks noGrp="1"/>
          </p:cNvSpPr>
          <p:nvPr>
            <p:ph type="sldNum" sz="quarter" idx="1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l-GR"/>
            </a:defPPr>
            <a:lvl1pPr algn="r" rtl="0" eaLnBrk="1" fontAlgn="base" hangingPunct="1">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9pPr>
          </a:lstStyle>
          <a:p>
            <a:pPr>
              <a:spcBef>
                <a:spcPct val="0"/>
              </a:spcBef>
              <a:buFontTx/>
              <a:buNone/>
            </a:pPr>
            <a:r>
              <a:rPr lang="el-GR" altLang="en-US"/>
              <a:t>ΙΙ-</a:t>
            </a:r>
            <a:fld id="{E6516A1F-89F2-421A-BD22-7AAF939978AF}" type="slidenum">
              <a:rPr lang="el-GR" altLang="en-US" smtClean="0"/>
              <a:pPr>
                <a:defRPr/>
              </a:pPr>
              <a:t>52</a:t>
            </a:fld>
            <a:endParaRPr lang="el-GR" altLang="en-US" sz="2800"/>
          </a:p>
        </p:txBody>
      </p:sp>
      <p:sp>
        <p:nvSpPr>
          <p:cNvPr id="37892" name="Text Box 4">
            <a:extLst>
              <a:ext uri="{FF2B5EF4-FFF2-40B4-BE49-F238E27FC236}">
                <a16:creationId xmlns:a16="http://schemas.microsoft.com/office/drawing/2014/main" id="{4FC4A979-0FD4-B36B-28EE-4BBE9DB9F5F9}"/>
              </a:ext>
            </a:extLst>
          </p:cNvPr>
          <p:cNvSpPr txBox="1">
            <a:spLocks noChangeArrowheads="1"/>
          </p:cNvSpPr>
          <p:nvPr/>
        </p:nvSpPr>
        <p:spPr bwMode="auto">
          <a:xfrm>
            <a:off x="3192163" y="1983812"/>
            <a:ext cx="1676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b="1" dirty="0">
                <a:solidFill>
                  <a:srgbClr val="0100C8"/>
                </a:solidFill>
                <a:latin typeface="Helvetica Neue"/>
              </a:rPr>
              <a:t>Heuristic Search</a:t>
            </a:r>
            <a:r>
              <a:rPr lang="el-GR" altLang="en-US" sz="4000" b="1" dirty="0">
                <a:solidFill>
                  <a:srgbClr val="0100C8"/>
                </a:solidFill>
                <a:latin typeface="Helvetica Neue"/>
              </a:rPr>
              <a:t>: </a:t>
            </a:r>
            <a:r>
              <a:rPr lang="en-US" altLang="en-US" sz="4000" b="1" dirty="0">
                <a:solidFill>
                  <a:srgbClr val="0100C8"/>
                </a:solidFill>
                <a:latin typeface="Helvetica Neue"/>
              </a:rPr>
              <a:t>Algorithm</a:t>
            </a:r>
            <a:r>
              <a:rPr lang="el-GR" altLang="en-US" sz="4000" b="1" dirty="0">
                <a:solidFill>
                  <a:srgbClr val="0100C8"/>
                </a:solidFill>
                <a:latin typeface="Helvetica Neue"/>
              </a:rPr>
              <a:t> Α*</a:t>
            </a:r>
            <a:endParaRPr lang="en-US" altLang="en-US" sz="4000" b="1" dirty="0">
              <a:solidFill>
                <a:srgbClr val="0100C8"/>
              </a:solidFill>
              <a:latin typeface="Helvetica Neue"/>
            </a:endParaRPr>
          </a:p>
        </p:txBody>
      </p:sp>
      <p:sp>
        <p:nvSpPr>
          <p:cNvPr id="78853" name="Text Box 5">
            <a:extLst>
              <a:ext uri="{FF2B5EF4-FFF2-40B4-BE49-F238E27FC236}">
                <a16:creationId xmlns:a16="http://schemas.microsoft.com/office/drawing/2014/main" id="{B9B7617E-4963-C59D-CDCA-949B607FE7E9}"/>
              </a:ext>
            </a:extLst>
          </p:cNvPr>
          <p:cNvSpPr txBox="1">
            <a:spLocks noChangeArrowheads="1"/>
          </p:cNvSpPr>
          <p:nvPr/>
        </p:nvSpPr>
        <p:spPr bwMode="auto">
          <a:xfrm>
            <a:off x="1408669" y="3160611"/>
            <a:ext cx="21327762" cy="8710077"/>
          </a:xfrm>
          <a:prstGeom prst="rect">
            <a:avLst/>
          </a:prstGeom>
          <a:solidFill>
            <a:schemeClr val="bg2"/>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n-US" dirty="0">
                <a:solidFill>
                  <a:srgbClr val="0100C8"/>
                </a:solidFill>
                <a:latin typeface="Helvetica Neue"/>
              </a:rPr>
              <a:t>1.   </a:t>
            </a:r>
            <a:r>
              <a:rPr lang="en-US" altLang="en-US" dirty="0">
                <a:solidFill>
                  <a:srgbClr val="0100C8"/>
                </a:solidFill>
                <a:latin typeface="Helvetica Neue"/>
              </a:rPr>
              <a:t>OPEN</a:t>
            </a:r>
            <a:r>
              <a:rPr lang="el-GR" altLang="en-US" dirty="0">
                <a:solidFill>
                  <a:srgbClr val="0100C8"/>
                </a:solidFill>
                <a:latin typeface="Helvetica Neue"/>
              </a:rPr>
              <a:t> </a:t>
            </a:r>
            <a:r>
              <a:rPr lang="en-US" altLang="en-US" dirty="0">
                <a:solidFill>
                  <a:srgbClr val="0100C8"/>
                </a:solidFill>
                <a:latin typeface="Helvetica Neue"/>
              </a:rPr>
              <a:t>:</a:t>
            </a:r>
            <a:r>
              <a:rPr lang="en-US" altLang="en-US" dirty="0">
                <a:solidFill>
                  <a:srgbClr val="0100C8"/>
                </a:solidFill>
                <a:latin typeface="Helvetica Neue"/>
                <a:sym typeface="Symbol" panose="05050102010706020507" pitchFamily="18" charset="2"/>
              </a:rPr>
              <a:t></a:t>
            </a:r>
            <a:r>
              <a:rPr lang="en-US" altLang="en-US" dirty="0">
                <a:solidFill>
                  <a:srgbClr val="0100C8"/>
                </a:solidFill>
                <a:latin typeface="Helvetica Neue"/>
              </a:rPr>
              <a:t> [ s</a:t>
            </a:r>
            <a:r>
              <a:rPr lang="en-US" altLang="en-US" baseline="-25000" dirty="0">
                <a:solidFill>
                  <a:srgbClr val="0100C8"/>
                </a:solidFill>
                <a:latin typeface="Helvetica Neue"/>
              </a:rPr>
              <a:t>o</a:t>
            </a:r>
            <a:r>
              <a:rPr lang="en-US" altLang="en-US" dirty="0">
                <a:solidFill>
                  <a:srgbClr val="0100C8"/>
                </a:solidFill>
                <a:latin typeface="Helvetica Neue"/>
              </a:rPr>
              <a:t> ]</a:t>
            </a:r>
            <a:r>
              <a:rPr lang="el-GR" altLang="en-US" dirty="0">
                <a:solidFill>
                  <a:srgbClr val="0100C8"/>
                </a:solidFill>
                <a:latin typeface="Helvetica Neue"/>
              </a:rPr>
              <a:t>, </a:t>
            </a:r>
            <a:r>
              <a:rPr lang="en-US" altLang="en-US" dirty="0">
                <a:solidFill>
                  <a:srgbClr val="0100C8"/>
                </a:solidFill>
                <a:latin typeface="Helvetica Neue"/>
              </a:rPr>
              <a:t>CLOSED</a:t>
            </a:r>
            <a:r>
              <a:rPr lang="el-GR" altLang="en-US" dirty="0">
                <a:solidFill>
                  <a:srgbClr val="0100C8"/>
                </a:solidFill>
                <a:latin typeface="Helvetica Neue"/>
              </a:rPr>
              <a:t> </a:t>
            </a:r>
            <a:r>
              <a:rPr lang="en-US" altLang="en-US" dirty="0">
                <a:solidFill>
                  <a:srgbClr val="0100C8"/>
                </a:solidFill>
                <a:latin typeface="Helvetica Neue"/>
              </a:rPr>
              <a:t>:</a:t>
            </a:r>
            <a:r>
              <a:rPr lang="en-US" altLang="en-US" dirty="0">
                <a:solidFill>
                  <a:srgbClr val="0100C8"/>
                </a:solidFill>
                <a:latin typeface="Helvetica Neue"/>
                <a:sym typeface="Symbol" panose="05050102010706020507" pitchFamily="18" charset="2"/>
              </a:rPr>
              <a:t></a:t>
            </a:r>
            <a:r>
              <a:rPr lang="en-US" altLang="en-US" dirty="0">
                <a:solidFill>
                  <a:srgbClr val="0100C8"/>
                </a:solidFill>
                <a:latin typeface="Helvetica Neue"/>
              </a:rPr>
              <a:t> [ ]</a:t>
            </a:r>
            <a:endParaRPr lang="el-GR" altLang="en-US" dirty="0">
              <a:solidFill>
                <a:srgbClr val="0100C8"/>
              </a:solidFill>
              <a:latin typeface="Helvetica Neue"/>
            </a:endParaRPr>
          </a:p>
          <a:p>
            <a:pPr eaLnBrk="1" hangingPunct="1">
              <a:spcBef>
                <a:spcPct val="0"/>
              </a:spcBef>
              <a:buFontTx/>
              <a:buNone/>
            </a:pPr>
            <a:endParaRPr lang="el-GR" altLang="en-US" sz="1600" dirty="0">
              <a:solidFill>
                <a:srgbClr val="0100C8"/>
              </a:solidFill>
              <a:latin typeface="Helvetica Neue"/>
            </a:endParaRPr>
          </a:p>
          <a:p>
            <a:pPr eaLnBrk="1" hangingPunct="1">
              <a:spcBef>
                <a:spcPct val="0"/>
              </a:spcBef>
              <a:buFontTx/>
              <a:buNone/>
            </a:pPr>
            <a:r>
              <a:rPr lang="el-GR" altLang="en-US" dirty="0">
                <a:solidFill>
                  <a:srgbClr val="0100C8"/>
                </a:solidFill>
                <a:latin typeface="Helvetica Neue"/>
              </a:rPr>
              <a:t>2.   </a:t>
            </a:r>
            <a:r>
              <a:rPr lang="en-US" altLang="en-US" dirty="0">
                <a:solidFill>
                  <a:srgbClr val="0100C8"/>
                </a:solidFill>
                <a:latin typeface="Helvetica Neue"/>
              </a:rPr>
              <a:t>If OPEN</a:t>
            </a:r>
            <a:r>
              <a:rPr lang="el-GR" altLang="en-US" dirty="0">
                <a:solidFill>
                  <a:srgbClr val="0100C8"/>
                </a:solidFill>
                <a:latin typeface="Helvetica Neue"/>
              </a:rPr>
              <a:t> </a:t>
            </a:r>
            <a:r>
              <a:rPr lang="el-GR" altLang="en-US" dirty="0">
                <a:solidFill>
                  <a:srgbClr val="0100C8"/>
                </a:solidFill>
                <a:latin typeface="Helvetica Neue"/>
                <a:sym typeface="Symbol" panose="05050102010706020507" pitchFamily="18" charset="2"/>
              </a:rPr>
              <a:t></a:t>
            </a:r>
            <a:r>
              <a:rPr lang="el-GR" altLang="en-US" dirty="0">
                <a:solidFill>
                  <a:srgbClr val="0100C8"/>
                </a:solidFill>
                <a:latin typeface="Helvetica Neue"/>
              </a:rPr>
              <a:t> [ ] </a:t>
            </a:r>
            <a:r>
              <a:rPr lang="en-US" altLang="en-US" dirty="0">
                <a:solidFill>
                  <a:srgbClr val="0100C8"/>
                </a:solidFill>
                <a:latin typeface="Helvetica Neue"/>
              </a:rPr>
              <a:t>terminate.</a:t>
            </a:r>
            <a:r>
              <a:rPr lang="el-GR" altLang="en-US" dirty="0">
                <a:solidFill>
                  <a:srgbClr val="0100C8"/>
                </a:solidFill>
                <a:latin typeface="Helvetica Neue"/>
              </a:rPr>
              <a:t> </a:t>
            </a:r>
            <a:r>
              <a:rPr lang="en-US" altLang="en-US" dirty="0">
                <a:solidFill>
                  <a:srgbClr val="0100C8"/>
                </a:solidFill>
                <a:latin typeface="Helvetica Neue"/>
              </a:rPr>
              <a:t>There is no solution</a:t>
            </a:r>
            <a:r>
              <a:rPr lang="el-GR" altLang="en-US" dirty="0">
                <a:solidFill>
                  <a:srgbClr val="0100C8"/>
                </a:solidFill>
                <a:latin typeface="Helvetica Neue"/>
              </a:rPr>
              <a:t>.</a:t>
            </a:r>
          </a:p>
          <a:p>
            <a:pPr eaLnBrk="1" hangingPunct="1">
              <a:spcBef>
                <a:spcPct val="0"/>
              </a:spcBef>
              <a:buFontTx/>
              <a:buNone/>
            </a:pPr>
            <a:endParaRPr lang="el-GR" altLang="en-US" sz="1600" dirty="0">
              <a:solidFill>
                <a:srgbClr val="0100C8"/>
              </a:solidFill>
              <a:latin typeface="Helvetica Neue"/>
            </a:endParaRPr>
          </a:p>
          <a:p>
            <a:pPr eaLnBrk="1" hangingPunct="1">
              <a:spcBef>
                <a:spcPct val="0"/>
              </a:spcBef>
              <a:buFontTx/>
              <a:buNone/>
            </a:pPr>
            <a:r>
              <a:rPr lang="el-GR" altLang="en-US" dirty="0">
                <a:solidFill>
                  <a:srgbClr val="0100C8"/>
                </a:solidFill>
                <a:latin typeface="Helvetica Neue"/>
              </a:rPr>
              <a:t>3.   </a:t>
            </a:r>
            <a:r>
              <a:rPr lang="en-US" altLang="en-US" dirty="0">
                <a:solidFill>
                  <a:srgbClr val="0100C8"/>
                </a:solidFill>
                <a:latin typeface="Helvetica Neue"/>
              </a:rPr>
              <a:t>Remove search node</a:t>
            </a:r>
            <a:r>
              <a:rPr lang="el-GR" altLang="en-US" dirty="0">
                <a:solidFill>
                  <a:srgbClr val="0100C8"/>
                </a:solidFill>
                <a:latin typeface="Helvetica Neue"/>
              </a:rPr>
              <a:t>, </a:t>
            </a:r>
            <a:r>
              <a:rPr lang="en-US" altLang="en-US" dirty="0" err="1">
                <a:solidFill>
                  <a:srgbClr val="0100C8"/>
                </a:solidFill>
                <a:latin typeface="Helvetica Neue"/>
              </a:rPr>
              <a:t>s</a:t>
            </a:r>
            <a:r>
              <a:rPr lang="en-US" altLang="en-US" baseline="-25000" dirty="0" err="1">
                <a:solidFill>
                  <a:srgbClr val="0100C8"/>
                </a:solidFill>
                <a:latin typeface="Helvetica Neue"/>
              </a:rPr>
              <a:t>i</a:t>
            </a:r>
            <a:r>
              <a:rPr lang="el-GR" altLang="en-US" dirty="0">
                <a:solidFill>
                  <a:srgbClr val="0100C8"/>
                </a:solidFill>
                <a:latin typeface="Helvetica Neue"/>
              </a:rPr>
              <a:t>, </a:t>
            </a:r>
            <a:r>
              <a:rPr lang="en-US" altLang="en-US" dirty="0">
                <a:solidFill>
                  <a:srgbClr val="0100C8"/>
                </a:solidFill>
                <a:latin typeface="Helvetica Neue"/>
              </a:rPr>
              <a:t>from OPEN</a:t>
            </a:r>
            <a:r>
              <a:rPr lang="el-GR" altLang="en-US" dirty="0">
                <a:solidFill>
                  <a:srgbClr val="0100C8"/>
                </a:solidFill>
                <a:latin typeface="Helvetica Neue"/>
              </a:rPr>
              <a:t>, </a:t>
            </a:r>
            <a:r>
              <a:rPr lang="en-US" altLang="en-US" dirty="0">
                <a:solidFill>
                  <a:srgbClr val="0100C8"/>
                </a:solidFill>
                <a:latin typeface="Helvetica Neue"/>
              </a:rPr>
              <a:t>for which</a:t>
            </a:r>
            <a:r>
              <a:rPr lang="el-GR" altLang="en-US" dirty="0">
                <a:solidFill>
                  <a:srgbClr val="0100C8"/>
                </a:solidFill>
                <a:latin typeface="Helvetica Neue"/>
              </a:rPr>
              <a:t> </a:t>
            </a:r>
            <a:r>
              <a:rPr lang="en-US" altLang="en-US" dirty="0">
                <a:solidFill>
                  <a:srgbClr val="0100C8"/>
                </a:solidFill>
                <a:latin typeface="Helvetica Neue"/>
              </a:rPr>
              <a:t>f</a:t>
            </a:r>
            <a:r>
              <a:rPr lang="el-GR" altLang="en-US" dirty="0">
                <a:solidFill>
                  <a:srgbClr val="0100C8"/>
                </a:solidFill>
                <a:latin typeface="Helvetica Neue"/>
              </a:rPr>
              <a:t>(</a:t>
            </a:r>
            <a:r>
              <a:rPr lang="en-US" altLang="en-US" dirty="0" err="1">
                <a:solidFill>
                  <a:srgbClr val="0100C8"/>
                </a:solidFill>
                <a:latin typeface="Helvetica Neue"/>
              </a:rPr>
              <a:t>s</a:t>
            </a:r>
            <a:r>
              <a:rPr lang="en-US" altLang="en-US" baseline="-25000" dirty="0" err="1">
                <a:solidFill>
                  <a:srgbClr val="0100C8"/>
                </a:solidFill>
                <a:latin typeface="Helvetica Neue"/>
              </a:rPr>
              <a:t>i</a:t>
            </a:r>
            <a:r>
              <a:rPr lang="el-GR" altLang="en-US" dirty="0">
                <a:solidFill>
                  <a:srgbClr val="0100C8"/>
                </a:solidFill>
                <a:latin typeface="Helvetica Neue"/>
              </a:rPr>
              <a:t>) </a:t>
            </a:r>
            <a:r>
              <a:rPr lang="en-US" altLang="en-US" dirty="0">
                <a:solidFill>
                  <a:srgbClr val="0100C8"/>
                </a:solidFill>
                <a:latin typeface="Helvetica Neue"/>
                <a:sym typeface="Symbol" panose="05050102010706020507" pitchFamily="18" charset="2"/>
              </a:rPr>
              <a:t></a:t>
            </a:r>
            <a:r>
              <a:rPr lang="el-GR" altLang="en-US" dirty="0">
                <a:solidFill>
                  <a:srgbClr val="0100C8"/>
                </a:solidFill>
                <a:latin typeface="Helvetica Neue"/>
              </a:rPr>
              <a:t> </a:t>
            </a:r>
            <a:r>
              <a:rPr lang="en-US" altLang="en-US" dirty="0">
                <a:solidFill>
                  <a:srgbClr val="0100C8"/>
                </a:solidFill>
                <a:latin typeface="Helvetica Neue"/>
              </a:rPr>
              <a:t>f</a:t>
            </a:r>
            <a:r>
              <a:rPr lang="el-GR" altLang="en-US" dirty="0">
                <a:solidFill>
                  <a:srgbClr val="0100C8"/>
                </a:solidFill>
                <a:latin typeface="Helvetica Neue"/>
              </a:rPr>
              <a:t>(</a:t>
            </a:r>
            <a:r>
              <a:rPr lang="en-US" altLang="en-US" dirty="0" err="1">
                <a:solidFill>
                  <a:srgbClr val="0100C8"/>
                </a:solidFill>
                <a:latin typeface="Helvetica Neue"/>
              </a:rPr>
              <a:t>s</a:t>
            </a:r>
            <a:r>
              <a:rPr lang="en-US" altLang="en-US" baseline="-25000" dirty="0" err="1">
                <a:solidFill>
                  <a:srgbClr val="0100C8"/>
                </a:solidFill>
                <a:latin typeface="Helvetica Neue"/>
              </a:rPr>
              <a:t>j</a:t>
            </a:r>
            <a:r>
              <a:rPr lang="el-GR" altLang="en-US" dirty="0">
                <a:solidFill>
                  <a:srgbClr val="0100C8"/>
                </a:solidFill>
                <a:latin typeface="Helvetica Neue"/>
              </a:rPr>
              <a:t>) </a:t>
            </a:r>
            <a:r>
              <a:rPr lang="en-US" altLang="en-US" dirty="0">
                <a:solidFill>
                  <a:srgbClr val="0100C8"/>
                </a:solidFill>
                <a:latin typeface="Helvetica Neue"/>
              </a:rPr>
              <a:t>for all other OPEN search nodes</a:t>
            </a:r>
            <a:r>
              <a:rPr lang="el-GR" altLang="en-US" dirty="0">
                <a:solidFill>
                  <a:srgbClr val="0100C8"/>
                </a:solidFill>
                <a:latin typeface="Helvetica Neue"/>
              </a:rPr>
              <a:t> </a:t>
            </a:r>
            <a:r>
              <a:rPr lang="en-US" altLang="en-US" dirty="0" err="1">
                <a:solidFill>
                  <a:srgbClr val="0100C8"/>
                </a:solidFill>
                <a:latin typeface="Helvetica Neue"/>
              </a:rPr>
              <a:t>s</a:t>
            </a:r>
            <a:r>
              <a:rPr lang="en-US" altLang="en-US" baseline="-25000" dirty="0" err="1">
                <a:solidFill>
                  <a:srgbClr val="0100C8"/>
                </a:solidFill>
                <a:latin typeface="Helvetica Neue"/>
              </a:rPr>
              <a:t>j</a:t>
            </a:r>
            <a:r>
              <a:rPr lang="en-US" altLang="en-US" baseline="-25000" dirty="0">
                <a:solidFill>
                  <a:srgbClr val="0100C8"/>
                </a:solidFill>
                <a:latin typeface="Helvetica Neue"/>
              </a:rPr>
              <a:t> </a:t>
            </a:r>
            <a:r>
              <a:rPr lang="en-US" altLang="en-US" dirty="0">
                <a:solidFill>
                  <a:srgbClr val="0100C8"/>
                </a:solidFill>
                <a:latin typeface="Helvetica Neue"/>
              </a:rPr>
              <a:t>and add it to CLOSED</a:t>
            </a:r>
            <a:r>
              <a:rPr lang="el-GR" altLang="en-US" dirty="0">
                <a:solidFill>
                  <a:srgbClr val="0100C8"/>
                </a:solidFill>
                <a:latin typeface="Helvetica Neue"/>
              </a:rPr>
              <a:t>.</a:t>
            </a:r>
          </a:p>
          <a:p>
            <a:pPr eaLnBrk="1" hangingPunct="1">
              <a:spcBef>
                <a:spcPct val="0"/>
              </a:spcBef>
              <a:buFontTx/>
              <a:buNone/>
            </a:pPr>
            <a:endParaRPr lang="el-GR" altLang="en-US" sz="1600" dirty="0">
              <a:solidFill>
                <a:srgbClr val="0100C8"/>
              </a:solidFill>
              <a:latin typeface="Helvetica Neue"/>
            </a:endParaRPr>
          </a:p>
          <a:p>
            <a:pPr eaLnBrk="1" hangingPunct="1">
              <a:spcBef>
                <a:spcPct val="0"/>
              </a:spcBef>
              <a:buFontTx/>
              <a:buNone/>
            </a:pPr>
            <a:r>
              <a:rPr lang="el-GR" altLang="en-US" dirty="0">
                <a:solidFill>
                  <a:srgbClr val="0100C8"/>
                </a:solidFill>
                <a:latin typeface="Helvetica Neue"/>
              </a:rPr>
              <a:t>4.   </a:t>
            </a:r>
            <a:r>
              <a:rPr lang="en-US" altLang="en-US" dirty="0">
                <a:solidFill>
                  <a:srgbClr val="0100C8"/>
                </a:solidFill>
                <a:latin typeface="Helvetica Neue"/>
              </a:rPr>
              <a:t>Compute the successors of</a:t>
            </a:r>
            <a:r>
              <a:rPr lang="el-GR" altLang="en-US" dirty="0">
                <a:solidFill>
                  <a:srgbClr val="0100C8"/>
                </a:solidFill>
                <a:latin typeface="Helvetica Neue"/>
              </a:rPr>
              <a:t> </a:t>
            </a:r>
            <a:r>
              <a:rPr lang="en-US" altLang="en-US" dirty="0" err="1">
                <a:solidFill>
                  <a:srgbClr val="0100C8"/>
                </a:solidFill>
                <a:latin typeface="Helvetica Neue"/>
              </a:rPr>
              <a:t>s</a:t>
            </a:r>
            <a:r>
              <a:rPr lang="en-US" altLang="en-US" baseline="-25000" dirty="0" err="1">
                <a:solidFill>
                  <a:srgbClr val="0100C8"/>
                </a:solidFill>
                <a:latin typeface="Helvetica Neue"/>
              </a:rPr>
              <a:t>i</a:t>
            </a:r>
            <a:r>
              <a:rPr lang="el-GR" altLang="en-US" dirty="0">
                <a:solidFill>
                  <a:srgbClr val="0100C8"/>
                </a:solidFill>
                <a:latin typeface="Helvetica Neue"/>
              </a:rPr>
              <a:t>, </a:t>
            </a:r>
            <a:r>
              <a:rPr lang="en-US" altLang="en-US" dirty="0">
                <a:solidFill>
                  <a:srgbClr val="0100C8"/>
                </a:solidFill>
                <a:latin typeface="Helvetica Neue"/>
              </a:rPr>
              <a:t>and consider</a:t>
            </a:r>
            <a:r>
              <a:rPr lang="el-GR" altLang="en-US" dirty="0">
                <a:solidFill>
                  <a:srgbClr val="0100C8"/>
                </a:solidFill>
                <a:latin typeface="Helvetica Neue"/>
              </a:rPr>
              <a:t> </a:t>
            </a:r>
            <a:r>
              <a:rPr lang="en-US" altLang="en-US" dirty="0" err="1">
                <a:solidFill>
                  <a:srgbClr val="0100C8"/>
                </a:solidFill>
                <a:latin typeface="Helvetica Neue"/>
              </a:rPr>
              <a:t>s</a:t>
            </a:r>
            <a:r>
              <a:rPr lang="en-US" altLang="en-US" baseline="-25000" dirty="0" err="1">
                <a:solidFill>
                  <a:srgbClr val="0100C8"/>
                </a:solidFill>
                <a:latin typeface="Helvetica Neue"/>
              </a:rPr>
              <a:t>i</a:t>
            </a:r>
            <a:r>
              <a:rPr lang="el-GR" altLang="en-US" dirty="0">
                <a:solidFill>
                  <a:srgbClr val="0100C8"/>
                </a:solidFill>
                <a:latin typeface="Helvetica Neue"/>
              </a:rPr>
              <a:t>, </a:t>
            </a:r>
            <a:r>
              <a:rPr lang="en-US" altLang="en-US" dirty="0">
                <a:solidFill>
                  <a:srgbClr val="0100C8"/>
                </a:solidFill>
                <a:latin typeface="Helvetica Neue"/>
              </a:rPr>
              <a:t>as the parent of each of them</a:t>
            </a:r>
            <a:r>
              <a:rPr lang="el-GR" altLang="en-US" dirty="0">
                <a:solidFill>
                  <a:srgbClr val="0100C8"/>
                </a:solidFill>
                <a:latin typeface="Helvetica Neue"/>
              </a:rPr>
              <a:t>.</a:t>
            </a:r>
          </a:p>
          <a:p>
            <a:pPr eaLnBrk="1" hangingPunct="1">
              <a:spcBef>
                <a:spcPct val="0"/>
              </a:spcBef>
              <a:buFontTx/>
              <a:buNone/>
            </a:pPr>
            <a:endParaRPr lang="el-GR" altLang="en-US" sz="1600" dirty="0">
              <a:solidFill>
                <a:srgbClr val="0100C8"/>
              </a:solidFill>
              <a:latin typeface="Helvetica Neue"/>
            </a:endParaRPr>
          </a:p>
          <a:p>
            <a:pPr eaLnBrk="1" hangingPunct="1">
              <a:spcBef>
                <a:spcPct val="0"/>
              </a:spcBef>
              <a:buFontTx/>
              <a:buNone/>
            </a:pPr>
            <a:r>
              <a:rPr lang="el-GR" altLang="en-US" dirty="0">
                <a:solidFill>
                  <a:srgbClr val="0100C8"/>
                </a:solidFill>
                <a:latin typeface="Helvetica Neue"/>
              </a:rPr>
              <a:t>5.   </a:t>
            </a:r>
            <a:r>
              <a:rPr lang="en-US" altLang="en-US" dirty="0">
                <a:solidFill>
                  <a:srgbClr val="0100C8"/>
                </a:solidFill>
                <a:latin typeface="Helvetica Neue"/>
              </a:rPr>
              <a:t>If</a:t>
            </a:r>
            <a:r>
              <a:rPr lang="el-GR" altLang="en-US" dirty="0">
                <a:solidFill>
                  <a:srgbClr val="0100C8"/>
                </a:solidFill>
                <a:latin typeface="Helvetica Neue"/>
              </a:rPr>
              <a:t> </a:t>
            </a:r>
            <a:r>
              <a:rPr lang="en-US" altLang="en-US" dirty="0">
                <a:solidFill>
                  <a:srgbClr val="0100C8"/>
                </a:solidFill>
                <a:latin typeface="Helvetica Neue"/>
              </a:rPr>
              <a:t>s</a:t>
            </a:r>
            <a:r>
              <a:rPr lang="en-US" altLang="en-US" baseline="-25000" dirty="0">
                <a:solidFill>
                  <a:srgbClr val="0100C8"/>
                </a:solidFill>
                <a:latin typeface="Helvetica Neue"/>
              </a:rPr>
              <a:t>g</a:t>
            </a:r>
            <a:r>
              <a:rPr lang="el-GR" altLang="en-US" dirty="0">
                <a:solidFill>
                  <a:srgbClr val="0100C8"/>
                </a:solidFill>
                <a:latin typeface="Helvetica Neue"/>
              </a:rPr>
              <a:t> </a:t>
            </a:r>
            <a:r>
              <a:rPr lang="en-US" altLang="en-US" dirty="0">
                <a:solidFill>
                  <a:srgbClr val="0100C8"/>
                </a:solidFill>
                <a:latin typeface="Helvetica Neue"/>
              </a:rPr>
              <a:t>is amongst the successors of</a:t>
            </a:r>
            <a:r>
              <a:rPr lang="el-GR" altLang="en-US" dirty="0">
                <a:solidFill>
                  <a:srgbClr val="0100C8"/>
                </a:solidFill>
                <a:latin typeface="Helvetica Neue"/>
              </a:rPr>
              <a:t> </a:t>
            </a:r>
            <a:r>
              <a:rPr lang="en-US" altLang="en-US" dirty="0" err="1">
                <a:solidFill>
                  <a:srgbClr val="0100C8"/>
                </a:solidFill>
                <a:latin typeface="Helvetica Neue"/>
              </a:rPr>
              <a:t>s</a:t>
            </a:r>
            <a:r>
              <a:rPr lang="en-US" altLang="en-US" baseline="-25000" dirty="0" err="1">
                <a:solidFill>
                  <a:srgbClr val="0100C8"/>
                </a:solidFill>
                <a:latin typeface="Helvetica Neue"/>
              </a:rPr>
              <a:t>i</a:t>
            </a:r>
            <a:r>
              <a:rPr lang="el-GR" altLang="en-US" dirty="0">
                <a:solidFill>
                  <a:srgbClr val="0100C8"/>
                </a:solidFill>
                <a:latin typeface="Helvetica Neue"/>
              </a:rPr>
              <a:t>, </a:t>
            </a:r>
            <a:r>
              <a:rPr lang="en-US" altLang="en-US" dirty="0">
                <a:solidFill>
                  <a:srgbClr val="0100C8"/>
                </a:solidFill>
                <a:latin typeface="Helvetica Neue"/>
              </a:rPr>
              <a:t>terminate and return the route from</a:t>
            </a:r>
            <a:r>
              <a:rPr lang="el-GR" altLang="en-US" dirty="0">
                <a:solidFill>
                  <a:srgbClr val="0100C8"/>
                </a:solidFill>
                <a:latin typeface="Helvetica Neue"/>
              </a:rPr>
              <a:t> </a:t>
            </a:r>
            <a:r>
              <a:rPr lang="en-US" altLang="en-US" dirty="0">
                <a:solidFill>
                  <a:srgbClr val="0100C8"/>
                </a:solidFill>
                <a:latin typeface="Helvetica Neue"/>
              </a:rPr>
              <a:t>s</a:t>
            </a:r>
            <a:r>
              <a:rPr lang="en-US" altLang="en-US" baseline="-25000" dirty="0">
                <a:solidFill>
                  <a:srgbClr val="0100C8"/>
                </a:solidFill>
                <a:latin typeface="Helvetica Neue"/>
              </a:rPr>
              <a:t>o</a:t>
            </a:r>
            <a:r>
              <a:rPr lang="el-GR" altLang="en-US" dirty="0">
                <a:solidFill>
                  <a:srgbClr val="0100C8"/>
                </a:solidFill>
                <a:latin typeface="Helvetica Neue"/>
              </a:rPr>
              <a:t> </a:t>
            </a:r>
            <a:r>
              <a:rPr lang="en-US" altLang="en-US" dirty="0">
                <a:solidFill>
                  <a:srgbClr val="0100C8"/>
                </a:solidFill>
                <a:latin typeface="Helvetica Neue"/>
              </a:rPr>
              <a:t>to</a:t>
            </a:r>
            <a:r>
              <a:rPr lang="el-GR" altLang="en-US" dirty="0">
                <a:solidFill>
                  <a:srgbClr val="0100C8"/>
                </a:solidFill>
                <a:latin typeface="Helvetica Neue"/>
              </a:rPr>
              <a:t> </a:t>
            </a:r>
            <a:r>
              <a:rPr lang="en-US" altLang="en-US" dirty="0">
                <a:solidFill>
                  <a:srgbClr val="0100C8"/>
                </a:solidFill>
                <a:latin typeface="Helvetica Neue"/>
              </a:rPr>
              <a:t>s</a:t>
            </a:r>
            <a:r>
              <a:rPr lang="en-US" altLang="en-US" baseline="-25000" dirty="0">
                <a:solidFill>
                  <a:srgbClr val="0100C8"/>
                </a:solidFill>
                <a:latin typeface="Helvetica Neue"/>
              </a:rPr>
              <a:t>g</a:t>
            </a:r>
            <a:r>
              <a:rPr lang="el-GR" altLang="en-US" dirty="0">
                <a:solidFill>
                  <a:srgbClr val="0100C8"/>
                </a:solidFill>
                <a:latin typeface="Helvetica Neue"/>
              </a:rPr>
              <a:t>.</a:t>
            </a:r>
          </a:p>
          <a:p>
            <a:pPr eaLnBrk="1" hangingPunct="1">
              <a:spcBef>
                <a:spcPct val="0"/>
              </a:spcBef>
              <a:buFontTx/>
              <a:buNone/>
            </a:pPr>
            <a:endParaRPr lang="el-GR" altLang="en-US" sz="1600" dirty="0">
              <a:solidFill>
                <a:srgbClr val="0100C8"/>
              </a:solidFill>
              <a:latin typeface="Helvetica Neue"/>
            </a:endParaRPr>
          </a:p>
          <a:p>
            <a:pPr eaLnBrk="1" hangingPunct="1">
              <a:spcBef>
                <a:spcPct val="0"/>
              </a:spcBef>
              <a:buFontTx/>
              <a:buNone/>
            </a:pPr>
            <a:r>
              <a:rPr lang="el-GR" altLang="en-US" dirty="0">
                <a:solidFill>
                  <a:srgbClr val="0100C8"/>
                </a:solidFill>
                <a:latin typeface="Helvetica Neue"/>
              </a:rPr>
              <a:t>6.   </a:t>
            </a:r>
            <a:r>
              <a:rPr lang="en-US" altLang="en-US" dirty="0">
                <a:solidFill>
                  <a:srgbClr val="0100C8"/>
                </a:solidFill>
                <a:latin typeface="Helvetica Neue"/>
              </a:rPr>
              <a:t>Otherwise repeat for every successor</a:t>
            </a:r>
            <a:r>
              <a:rPr lang="el-GR" altLang="en-US" dirty="0">
                <a:solidFill>
                  <a:srgbClr val="0100C8"/>
                </a:solidFill>
                <a:latin typeface="Helvetica Neue"/>
              </a:rPr>
              <a:t>, </a:t>
            </a:r>
            <a:r>
              <a:rPr lang="en-US" altLang="en-US" dirty="0" err="1">
                <a:solidFill>
                  <a:srgbClr val="0100C8"/>
                </a:solidFill>
                <a:latin typeface="Helvetica Neue"/>
              </a:rPr>
              <a:t>s</a:t>
            </a:r>
            <a:r>
              <a:rPr lang="en-US" altLang="en-US" baseline="-25000" dirty="0" err="1">
                <a:solidFill>
                  <a:srgbClr val="0100C8"/>
                </a:solidFill>
                <a:latin typeface="Helvetica Neue"/>
              </a:rPr>
              <a:t>j</a:t>
            </a:r>
            <a:r>
              <a:rPr lang="el-GR" altLang="en-US" dirty="0">
                <a:solidFill>
                  <a:srgbClr val="0100C8"/>
                </a:solidFill>
                <a:latin typeface="Helvetica Neue"/>
              </a:rPr>
              <a:t>, </a:t>
            </a:r>
            <a:r>
              <a:rPr lang="en-US" altLang="en-US" dirty="0">
                <a:solidFill>
                  <a:srgbClr val="0100C8"/>
                </a:solidFill>
                <a:latin typeface="Helvetica Neue"/>
              </a:rPr>
              <a:t>of</a:t>
            </a:r>
            <a:r>
              <a:rPr lang="el-GR" altLang="en-US" dirty="0">
                <a:solidFill>
                  <a:srgbClr val="0100C8"/>
                </a:solidFill>
                <a:latin typeface="Helvetica Neue"/>
              </a:rPr>
              <a:t> </a:t>
            </a:r>
            <a:r>
              <a:rPr lang="en-US" altLang="en-US" dirty="0" err="1">
                <a:solidFill>
                  <a:srgbClr val="0100C8"/>
                </a:solidFill>
                <a:latin typeface="Helvetica Neue"/>
              </a:rPr>
              <a:t>s</a:t>
            </a:r>
            <a:r>
              <a:rPr lang="en-US" altLang="en-US" baseline="-25000" dirty="0" err="1">
                <a:solidFill>
                  <a:srgbClr val="0100C8"/>
                </a:solidFill>
                <a:latin typeface="Helvetica Neue"/>
              </a:rPr>
              <a:t>i</a:t>
            </a:r>
            <a:r>
              <a:rPr lang="el-GR" altLang="en-US" dirty="0">
                <a:solidFill>
                  <a:srgbClr val="0100C8"/>
                </a:solidFill>
                <a:latin typeface="Helvetica Neue"/>
              </a:rPr>
              <a:t>:</a:t>
            </a:r>
          </a:p>
          <a:p>
            <a:pPr eaLnBrk="1" hangingPunct="1">
              <a:spcBef>
                <a:spcPct val="0"/>
              </a:spcBef>
              <a:buFontTx/>
              <a:buNone/>
            </a:pPr>
            <a:endParaRPr lang="el-GR" altLang="en-US" sz="1600" dirty="0">
              <a:solidFill>
                <a:srgbClr val="0100C8"/>
              </a:solidFill>
              <a:latin typeface="Helvetica Neue"/>
            </a:endParaRPr>
          </a:p>
          <a:p>
            <a:pPr eaLnBrk="1" hangingPunct="1">
              <a:spcBef>
                <a:spcPct val="0"/>
              </a:spcBef>
              <a:buFontTx/>
              <a:buNone/>
            </a:pPr>
            <a:r>
              <a:rPr lang="el-GR" altLang="en-US" dirty="0">
                <a:solidFill>
                  <a:srgbClr val="0100C8"/>
                </a:solidFill>
                <a:latin typeface="Helvetica Neue"/>
              </a:rPr>
              <a:t>	6.1     </a:t>
            </a:r>
            <a:r>
              <a:rPr lang="en-US" altLang="en-US" dirty="0">
                <a:solidFill>
                  <a:srgbClr val="0100C8"/>
                </a:solidFill>
                <a:latin typeface="Helvetica Neue"/>
              </a:rPr>
              <a:t>Compute the value of</a:t>
            </a:r>
            <a:r>
              <a:rPr lang="el-GR" altLang="en-US" dirty="0">
                <a:solidFill>
                  <a:srgbClr val="0100C8"/>
                </a:solidFill>
                <a:latin typeface="Helvetica Neue"/>
              </a:rPr>
              <a:t> </a:t>
            </a:r>
            <a:r>
              <a:rPr lang="en-US" altLang="en-US" dirty="0">
                <a:solidFill>
                  <a:srgbClr val="0100C8"/>
                </a:solidFill>
                <a:latin typeface="Helvetica Neue"/>
              </a:rPr>
              <a:t>f</a:t>
            </a:r>
            <a:r>
              <a:rPr lang="el-GR" altLang="en-US" dirty="0">
                <a:solidFill>
                  <a:srgbClr val="0100C8"/>
                </a:solidFill>
                <a:latin typeface="Helvetica Neue"/>
              </a:rPr>
              <a:t>(</a:t>
            </a:r>
            <a:r>
              <a:rPr lang="en-US" altLang="en-US" dirty="0" err="1">
                <a:solidFill>
                  <a:srgbClr val="0100C8"/>
                </a:solidFill>
                <a:latin typeface="Helvetica Neue"/>
              </a:rPr>
              <a:t>s</a:t>
            </a:r>
            <a:r>
              <a:rPr lang="en-US" altLang="en-US" baseline="-25000" dirty="0" err="1">
                <a:solidFill>
                  <a:srgbClr val="0100C8"/>
                </a:solidFill>
                <a:latin typeface="Helvetica Neue"/>
              </a:rPr>
              <a:t>j</a:t>
            </a:r>
            <a:r>
              <a:rPr lang="el-GR" altLang="en-US" dirty="0">
                <a:solidFill>
                  <a:srgbClr val="0100C8"/>
                </a:solidFill>
                <a:latin typeface="Helvetica Neue"/>
              </a:rPr>
              <a:t>).</a:t>
            </a:r>
          </a:p>
          <a:p>
            <a:pPr eaLnBrk="1" hangingPunct="1">
              <a:spcBef>
                <a:spcPct val="0"/>
              </a:spcBef>
              <a:buFontTx/>
              <a:buNone/>
            </a:pPr>
            <a:endParaRPr lang="el-GR" altLang="en-US" sz="1600" dirty="0">
              <a:solidFill>
                <a:srgbClr val="0100C8"/>
              </a:solidFill>
              <a:latin typeface="Helvetica Neue"/>
            </a:endParaRPr>
          </a:p>
          <a:p>
            <a:pPr eaLnBrk="1" hangingPunct="1">
              <a:spcBef>
                <a:spcPct val="0"/>
              </a:spcBef>
              <a:buFontTx/>
              <a:buNone/>
            </a:pPr>
            <a:r>
              <a:rPr lang="el-GR" altLang="en-US" dirty="0">
                <a:solidFill>
                  <a:srgbClr val="0100C8"/>
                </a:solidFill>
                <a:latin typeface="Helvetica Neue"/>
              </a:rPr>
              <a:t>	6.2     </a:t>
            </a:r>
            <a:r>
              <a:rPr lang="en-US" altLang="en-US" dirty="0">
                <a:solidFill>
                  <a:srgbClr val="0100C8"/>
                </a:solidFill>
                <a:latin typeface="Helvetica Neue"/>
              </a:rPr>
              <a:t>If no search node with the same problem state as</a:t>
            </a:r>
            <a:r>
              <a:rPr lang="el-GR" altLang="en-US" dirty="0">
                <a:solidFill>
                  <a:srgbClr val="0100C8"/>
                </a:solidFill>
                <a:latin typeface="Helvetica Neue"/>
              </a:rPr>
              <a:t> </a:t>
            </a:r>
            <a:r>
              <a:rPr lang="en-US" altLang="en-US" dirty="0" err="1">
                <a:solidFill>
                  <a:srgbClr val="0100C8"/>
                </a:solidFill>
                <a:latin typeface="Helvetica Neue"/>
              </a:rPr>
              <a:t>s</a:t>
            </a:r>
            <a:r>
              <a:rPr lang="en-US" altLang="en-US" baseline="-25000" dirty="0" err="1">
                <a:solidFill>
                  <a:srgbClr val="0100C8"/>
                </a:solidFill>
                <a:latin typeface="Helvetica Neue"/>
              </a:rPr>
              <a:t>j</a:t>
            </a:r>
            <a:r>
              <a:rPr lang="el-GR" altLang="en-US" dirty="0">
                <a:solidFill>
                  <a:srgbClr val="0100C8"/>
                </a:solidFill>
                <a:latin typeface="Helvetica Neue"/>
              </a:rPr>
              <a:t> </a:t>
            </a:r>
            <a:r>
              <a:rPr lang="en-US" altLang="en-US" dirty="0">
                <a:solidFill>
                  <a:srgbClr val="0100C8"/>
                </a:solidFill>
                <a:latin typeface="Helvetica Neue"/>
              </a:rPr>
              <a:t>is in OPEN</a:t>
            </a:r>
            <a:r>
              <a:rPr lang="el-GR" altLang="en-US" dirty="0">
                <a:solidFill>
                  <a:srgbClr val="0100C8"/>
                </a:solidFill>
                <a:latin typeface="Helvetica Neue"/>
              </a:rPr>
              <a:t>, </a:t>
            </a:r>
            <a:r>
              <a:rPr lang="en-US" altLang="en-US" dirty="0">
                <a:solidFill>
                  <a:srgbClr val="0100C8"/>
                </a:solidFill>
                <a:latin typeface="Helvetica Neue"/>
              </a:rPr>
              <a:t>or CLOSED</a:t>
            </a:r>
            <a:r>
              <a:rPr lang="el-GR" altLang="en-US" dirty="0">
                <a:solidFill>
                  <a:srgbClr val="0100C8"/>
                </a:solidFill>
                <a:latin typeface="Helvetica Neue"/>
              </a:rPr>
              <a:t>, </a:t>
            </a:r>
            <a:r>
              <a:rPr lang="en-US" altLang="en-US" dirty="0">
                <a:solidFill>
                  <a:srgbClr val="0100C8"/>
                </a:solidFill>
                <a:latin typeface="Helvetica Neue"/>
              </a:rPr>
              <a:t>add</a:t>
            </a:r>
            <a:r>
              <a:rPr lang="el-GR" altLang="en-US" dirty="0">
                <a:solidFill>
                  <a:srgbClr val="0100C8"/>
                </a:solidFill>
                <a:latin typeface="Helvetica Neue"/>
              </a:rPr>
              <a:t> </a:t>
            </a:r>
            <a:r>
              <a:rPr lang="en-US" altLang="en-US" dirty="0" err="1">
                <a:solidFill>
                  <a:srgbClr val="0100C8"/>
                </a:solidFill>
                <a:latin typeface="Helvetica Neue"/>
              </a:rPr>
              <a:t>s</a:t>
            </a:r>
            <a:r>
              <a:rPr lang="en-US" altLang="en-US" baseline="-25000" dirty="0" err="1">
                <a:solidFill>
                  <a:srgbClr val="0100C8"/>
                </a:solidFill>
                <a:latin typeface="Helvetica Neue"/>
              </a:rPr>
              <a:t>j</a:t>
            </a:r>
            <a:r>
              <a:rPr lang="el-GR" altLang="en-US" baseline="-25000" dirty="0">
                <a:solidFill>
                  <a:srgbClr val="0100C8"/>
                </a:solidFill>
                <a:latin typeface="Helvetica Neue"/>
              </a:rPr>
              <a:t> </a:t>
            </a:r>
            <a:r>
              <a:rPr lang="en-US" altLang="en-US" dirty="0">
                <a:solidFill>
                  <a:srgbClr val="0100C8"/>
                </a:solidFill>
                <a:latin typeface="Helvetica Neue"/>
              </a:rPr>
              <a:t>in OPEN</a:t>
            </a:r>
            <a:r>
              <a:rPr lang="el-GR" altLang="en-US" dirty="0">
                <a:solidFill>
                  <a:srgbClr val="0100C8"/>
                </a:solidFill>
                <a:latin typeface="Helvetica Neue"/>
              </a:rPr>
              <a:t>.</a:t>
            </a:r>
          </a:p>
          <a:p>
            <a:pPr eaLnBrk="1" hangingPunct="1">
              <a:spcBef>
                <a:spcPct val="0"/>
              </a:spcBef>
              <a:buFontTx/>
              <a:buNone/>
            </a:pPr>
            <a:endParaRPr lang="el-GR" altLang="en-US" sz="1600" dirty="0">
              <a:solidFill>
                <a:srgbClr val="0100C8"/>
              </a:solidFill>
              <a:latin typeface="Helvetica Neue"/>
            </a:endParaRPr>
          </a:p>
          <a:p>
            <a:pPr>
              <a:spcBef>
                <a:spcPct val="0"/>
              </a:spcBef>
              <a:buNone/>
            </a:pPr>
            <a:r>
              <a:rPr lang="el-GR" altLang="en-US" dirty="0">
                <a:solidFill>
                  <a:srgbClr val="0100C8"/>
                </a:solidFill>
                <a:latin typeface="Helvetica Neue"/>
              </a:rPr>
              <a:t>	6.3     </a:t>
            </a:r>
            <a:r>
              <a:rPr lang="en-US" altLang="en-US" dirty="0">
                <a:solidFill>
                  <a:srgbClr val="0100C8"/>
                </a:solidFill>
                <a:latin typeface="Helvetica Neue"/>
              </a:rPr>
              <a:t>If a search node </a:t>
            </a:r>
            <a:r>
              <a:rPr lang="en-US" altLang="en-US" dirty="0" err="1">
                <a:solidFill>
                  <a:srgbClr val="0100C8"/>
                </a:solidFill>
                <a:latin typeface="Helvetica Neue"/>
              </a:rPr>
              <a:t>s</a:t>
            </a:r>
            <a:r>
              <a:rPr lang="en-US" altLang="en-US" baseline="-25000" dirty="0" err="1">
                <a:solidFill>
                  <a:srgbClr val="0100C8"/>
                </a:solidFill>
                <a:latin typeface="Helvetica Neue"/>
              </a:rPr>
              <a:t>k</a:t>
            </a:r>
            <a:r>
              <a:rPr lang="en-US" altLang="en-US" dirty="0">
                <a:solidFill>
                  <a:srgbClr val="0100C8"/>
                </a:solidFill>
                <a:latin typeface="Helvetica Neue"/>
              </a:rPr>
              <a:t> with the same problem state as </a:t>
            </a:r>
            <a:r>
              <a:rPr lang="en-US" altLang="en-US" dirty="0" err="1">
                <a:solidFill>
                  <a:srgbClr val="0100C8"/>
                </a:solidFill>
                <a:latin typeface="Helvetica Neue"/>
              </a:rPr>
              <a:t>s</a:t>
            </a:r>
            <a:r>
              <a:rPr lang="en-US" altLang="en-US" baseline="-25000" dirty="0" err="1">
                <a:solidFill>
                  <a:srgbClr val="0100C8"/>
                </a:solidFill>
                <a:latin typeface="Helvetica Neue"/>
              </a:rPr>
              <a:t>j</a:t>
            </a:r>
            <a:r>
              <a:rPr lang="el-GR" altLang="en-US" dirty="0">
                <a:solidFill>
                  <a:srgbClr val="0100C8"/>
                </a:solidFill>
                <a:latin typeface="Helvetica Neue"/>
              </a:rPr>
              <a:t> </a:t>
            </a:r>
            <a:r>
              <a:rPr lang="en-US" altLang="en-US" dirty="0">
                <a:solidFill>
                  <a:srgbClr val="0100C8"/>
                </a:solidFill>
                <a:latin typeface="Helvetica Neue"/>
              </a:rPr>
              <a:t>is already in OPEN or</a:t>
            </a:r>
            <a:r>
              <a:rPr lang="el-GR" altLang="en-US" dirty="0">
                <a:solidFill>
                  <a:srgbClr val="0100C8"/>
                </a:solidFill>
                <a:latin typeface="Helvetica Neue"/>
              </a:rPr>
              <a:t> </a:t>
            </a:r>
            <a:r>
              <a:rPr lang="en-US" altLang="en-US" dirty="0">
                <a:solidFill>
                  <a:srgbClr val="0100C8"/>
                </a:solidFill>
                <a:latin typeface="Helvetica Neue"/>
              </a:rPr>
              <a:t>CLOSED, compare f</a:t>
            </a:r>
            <a:r>
              <a:rPr lang="el-GR" altLang="en-US" dirty="0">
                <a:solidFill>
                  <a:srgbClr val="0100C8"/>
                </a:solidFill>
                <a:latin typeface="Helvetica Neue"/>
              </a:rPr>
              <a:t>(</a:t>
            </a:r>
            <a:r>
              <a:rPr lang="en-US" altLang="en-US" dirty="0" err="1">
                <a:solidFill>
                  <a:srgbClr val="0100C8"/>
                </a:solidFill>
                <a:latin typeface="Helvetica Neue"/>
              </a:rPr>
              <a:t>s</a:t>
            </a:r>
            <a:r>
              <a:rPr lang="en-US" altLang="en-US" baseline="-25000" dirty="0" err="1">
                <a:solidFill>
                  <a:srgbClr val="0100C8"/>
                </a:solidFill>
                <a:latin typeface="Helvetica Neue"/>
              </a:rPr>
              <a:t>j</a:t>
            </a:r>
            <a:r>
              <a:rPr lang="el-GR" altLang="en-US" dirty="0">
                <a:solidFill>
                  <a:srgbClr val="0100C8"/>
                </a:solidFill>
                <a:latin typeface="Helvetica Neue"/>
              </a:rPr>
              <a:t>)</a:t>
            </a:r>
            <a:r>
              <a:rPr lang="en-US" altLang="en-US" dirty="0">
                <a:solidFill>
                  <a:srgbClr val="0100C8"/>
                </a:solidFill>
                <a:latin typeface="Helvetica Neue"/>
              </a:rPr>
              <a:t> with f</a:t>
            </a:r>
            <a:r>
              <a:rPr lang="el-GR" altLang="en-US" dirty="0">
                <a:solidFill>
                  <a:srgbClr val="0100C8"/>
                </a:solidFill>
                <a:latin typeface="Helvetica Neue"/>
              </a:rPr>
              <a:t>(</a:t>
            </a:r>
            <a:r>
              <a:rPr lang="en-US" altLang="en-US" dirty="0" err="1">
                <a:solidFill>
                  <a:srgbClr val="0100C8"/>
                </a:solidFill>
                <a:latin typeface="Helvetica Neue"/>
              </a:rPr>
              <a:t>s</a:t>
            </a:r>
            <a:r>
              <a:rPr lang="en-US" altLang="en-US" baseline="-25000" dirty="0" err="1">
                <a:solidFill>
                  <a:srgbClr val="0100C8"/>
                </a:solidFill>
                <a:latin typeface="Helvetica Neue"/>
              </a:rPr>
              <a:t>k</a:t>
            </a:r>
            <a:r>
              <a:rPr lang="el-GR" altLang="en-US" dirty="0">
                <a:solidFill>
                  <a:srgbClr val="0100C8"/>
                </a:solidFill>
                <a:latin typeface="Helvetica Neue"/>
              </a:rPr>
              <a:t>). </a:t>
            </a:r>
            <a:r>
              <a:rPr lang="en-US" altLang="en-US" dirty="0">
                <a:solidFill>
                  <a:srgbClr val="0100C8"/>
                </a:solidFill>
                <a:latin typeface="Helvetica Neue"/>
              </a:rPr>
              <a:t>If f</a:t>
            </a:r>
            <a:r>
              <a:rPr lang="el-GR" altLang="en-US" dirty="0">
                <a:solidFill>
                  <a:srgbClr val="0100C8"/>
                </a:solidFill>
                <a:latin typeface="Helvetica Neue"/>
              </a:rPr>
              <a:t>(</a:t>
            </a:r>
            <a:r>
              <a:rPr lang="en-US" altLang="en-US" dirty="0" err="1">
                <a:solidFill>
                  <a:srgbClr val="0100C8"/>
                </a:solidFill>
                <a:latin typeface="Helvetica Neue"/>
              </a:rPr>
              <a:t>s</a:t>
            </a:r>
            <a:r>
              <a:rPr lang="en-US" altLang="en-US" baseline="-25000" dirty="0" err="1">
                <a:solidFill>
                  <a:srgbClr val="0100C8"/>
                </a:solidFill>
                <a:latin typeface="Helvetica Neue"/>
              </a:rPr>
              <a:t>j</a:t>
            </a:r>
            <a:r>
              <a:rPr lang="el-GR" altLang="en-US" dirty="0">
                <a:solidFill>
                  <a:srgbClr val="0100C8"/>
                </a:solidFill>
                <a:latin typeface="Helvetica Neue"/>
              </a:rPr>
              <a:t>)</a:t>
            </a:r>
            <a:r>
              <a:rPr lang="en-US" altLang="en-US" dirty="0">
                <a:solidFill>
                  <a:srgbClr val="0100C8"/>
                </a:solidFill>
                <a:latin typeface="Helvetica Neue"/>
              </a:rPr>
              <a:t> ≥ f</a:t>
            </a:r>
            <a:r>
              <a:rPr lang="el-GR" altLang="en-US" dirty="0">
                <a:solidFill>
                  <a:srgbClr val="0100C8"/>
                </a:solidFill>
                <a:latin typeface="Helvetica Neue"/>
              </a:rPr>
              <a:t>(</a:t>
            </a:r>
            <a:r>
              <a:rPr lang="en-US" altLang="en-US" dirty="0" err="1">
                <a:solidFill>
                  <a:srgbClr val="0100C8"/>
                </a:solidFill>
                <a:latin typeface="Helvetica Neue"/>
              </a:rPr>
              <a:t>s</a:t>
            </a:r>
            <a:r>
              <a:rPr lang="en-US" altLang="en-US" baseline="-25000" dirty="0" err="1">
                <a:solidFill>
                  <a:srgbClr val="0100C8"/>
                </a:solidFill>
                <a:latin typeface="Helvetica Neue"/>
              </a:rPr>
              <a:t>k</a:t>
            </a:r>
            <a:r>
              <a:rPr lang="el-GR" altLang="en-US" dirty="0">
                <a:solidFill>
                  <a:srgbClr val="0100C8"/>
                </a:solidFill>
                <a:latin typeface="Helvetica Neue"/>
              </a:rPr>
              <a:t>)</a:t>
            </a:r>
            <a:r>
              <a:rPr lang="en-US" altLang="en-US" dirty="0">
                <a:solidFill>
                  <a:srgbClr val="0100C8"/>
                </a:solidFill>
                <a:latin typeface="Helvetica Neue"/>
              </a:rPr>
              <a:t> discard search node</a:t>
            </a:r>
            <a:r>
              <a:rPr lang="el-GR" altLang="en-US" dirty="0">
                <a:solidFill>
                  <a:srgbClr val="0100C8"/>
                </a:solidFill>
                <a:latin typeface="Helvetica Neue"/>
              </a:rPr>
              <a:t> </a:t>
            </a:r>
            <a:r>
              <a:rPr lang="en-US" altLang="en-US" dirty="0" err="1">
                <a:solidFill>
                  <a:srgbClr val="0100C8"/>
                </a:solidFill>
                <a:latin typeface="Helvetica Neue"/>
              </a:rPr>
              <a:t>s</a:t>
            </a:r>
            <a:r>
              <a:rPr lang="en-US" altLang="en-US" baseline="-25000" dirty="0" err="1">
                <a:solidFill>
                  <a:srgbClr val="0100C8"/>
                </a:solidFill>
                <a:latin typeface="Helvetica Neue"/>
              </a:rPr>
              <a:t>j</a:t>
            </a:r>
            <a:r>
              <a:rPr lang="el-GR" altLang="en-US" dirty="0">
                <a:solidFill>
                  <a:srgbClr val="0100C8"/>
                </a:solidFill>
                <a:latin typeface="Helvetica Neue"/>
              </a:rPr>
              <a:t>. </a:t>
            </a:r>
            <a:r>
              <a:rPr lang="en-US" altLang="en-US" dirty="0">
                <a:solidFill>
                  <a:srgbClr val="0100C8"/>
                </a:solidFill>
                <a:latin typeface="Helvetica Neue"/>
              </a:rPr>
              <a:t>Otherwise, change the parent of search node </a:t>
            </a:r>
            <a:r>
              <a:rPr lang="en-US" altLang="en-US" dirty="0" err="1">
                <a:solidFill>
                  <a:srgbClr val="0100C8"/>
                </a:solidFill>
                <a:latin typeface="Helvetica Neue"/>
              </a:rPr>
              <a:t>s</a:t>
            </a:r>
            <a:r>
              <a:rPr lang="en-US" altLang="en-US" baseline="-25000" dirty="0" err="1">
                <a:solidFill>
                  <a:srgbClr val="0100C8"/>
                </a:solidFill>
                <a:latin typeface="Helvetica Neue"/>
              </a:rPr>
              <a:t>k</a:t>
            </a:r>
            <a:r>
              <a:rPr lang="en-US" altLang="en-US" baseline="-25000" dirty="0">
                <a:solidFill>
                  <a:srgbClr val="0100C8"/>
                </a:solidFill>
                <a:latin typeface="Helvetica Neue"/>
              </a:rPr>
              <a:t> </a:t>
            </a:r>
            <a:r>
              <a:rPr lang="en-US" altLang="en-US" dirty="0">
                <a:solidFill>
                  <a:srgbClr val="0100C8"/>
                </a:solidFill>
                <a:latin typeface="Helvetica Neue"/>
              </a:rPr>
              <a:t>to search node </a:t>
            </a:r>
            <a:r>
              <a:rPr lang="en-US" altLang="en-US" dirty="0" err="1">
                <a:solidFill>
                  <a:srgbClr val="0100C8"/>
                </a:solidFill>
                <a:latin typeface="Helvetica Neue"/>
              </a:rPr>
              <a:t>s</a:t>
            </a:r>
            <a:r>
              <a:rPr lang="en-US" altLang="en-US" baseline="-25000" dirty="0" err="1">
                <a:solidFill>
                  <a:srgbClr val="0100C8"/>
                </a:solidFill>
                <a:latin typeface="Helvetica Neue"/>
              </a:rPr>
              <a:t>i</a:t>
            </a:r>
            <a:r>
              <a:rPr lang="en-US" altLang="en-US" dirty="0">
                <a:solidFill>
                  <a:srgbClr val="0100C8"/>
                </a:solidFill>
                <a:latin typeface="Helvetica Neue"/>
              </a:rPr>
              <a:t> and if </a:t>
            </a:r>
            <a:r>
              <a:rPr lang="en-US" altLang="en-US" dirty="0" err="1">
                <a:solidFill>
                  <a:srgbClr val="0100C8"/>
                </a:solidFill>
                <a:latin typeface="Helvetica Neue"/>
              </a:rPr>
              <a:t>s</a:t>
            </a:r>
            <a:r>
              <a:rPr lang="en-US" altLang="en-US" baseline="-25000" dirty="0" err="1">
                <a:solidFill>
                  <a:srgbClr val="0100C8"/>
                </a:solidFill>
                <a:latin typeface="Helvetica Neue"/>
              </a:rPr>
              <a:t>k</a:t>
            </a:r>
            <a:r>
              <a:rPr lang="en-US" altLang="en-US" dirty="0">
                <a:solidFill>
                  <a:srgbClr val="0100C8"/>
                </a:solidFill>
                <a:latin typeface="Helvetica Neue"/>
              </a:rPr>
              <a:t> is CLOSED transfer it to OPEN</a:t>
            </a:r>
            <a:r>
              <a:rPr lang="el-GR" altLang="en-US" dirty="0">
                <a:solidFill>
                  <a:srgbClr val="0100C8"/>
                </a:solidFill>
                <a:latin typeface="Helvetica Neue"/>
              </a:rPr>
              <a:t>. </a:t>
            </a:r>
          </a:p>
          <a:p>
            <a:pPr eaLnBrk="1" hangingPunct="1">
              <a:spcBef>
                <a:spcPct val="0"/>
              </a:spcBef>
              <a:buFontTx/>
              <a:buNone/>
            </a:pPr>
            <a:endParaRPr lang="el-GR" altLang="en-US" sz="1600" dirty="0">
              <a:solidFill>
                <a:srgbClr val="0100C8"/>
              </a:solidFill>
              <a:latin typeface="Helvetica Neue"/>
            </a:endParaRPr>
          </a:p>
          <a:p>
            <a:pPr eaLnBrk="1" hangingPunct="1">
              <a:spcBef>
                <a:spcPct val="0"/>
              </a:spcBef>
              <a:buFontTx/>
              <a:buNone/>
            </a:pPr>
            <a:r>
              <a:rPr lang="el-GR" altLang="en-US" dirty="0">
                <a:solidFill>
                  <a:srgbClr val="0100C8"/>
                </a:solidFill>
                <a:latin typeface="Helvetica Neue"/>
              </a:rPr>
              <a:t>7.    </a:t>
            </a:r>
            <a:r>
              <a:rPr lang="en-US" altLang="en-US" dirty="0">
                <a:solidFill>
                  <a:srgbClr val="0100C8"/>
                </a:solidFill>
                <a:latin typeface="Helvetica Neue"/>
              </a:rPr>
              <a:t>Repeat from 2</a:t>
            </a:r>
            <a:r>
              <a:rPr lang="el-GR" altLang="en-US" dirty="0">
                <a:solidFill>
                  <a:srgbClr val="0100C8"/>
                </a:solidFill>
                <a:latin typeface="Helvetica Neue"/>
              </a:rPr>
              <a:t>.</a:t>
            </a:r>
            <a:endParaRPr lang="en-US" altLang="en-US" dirty="0">
              <a:solidFill>
                <a:srgbClr val="0100C8"/>
              </a:solidFill>
              <a:latin typeface="Helvetica Neue"/>
            </a:endParaRPr>
          </a:p>
        </p:txBody>
      </p:sp>
      <p:pic>
        <p:nvPicPr>
          <p:cNvPr id="6" name="Picture 5" descr="A picture containing text, gear&#10;&#10;Description automatically generated">
            <a:extLst>
              <a:ext uri="{FF2B5EF4-FFF2-40B4-BE49-F238E27FC236}">
                <a16:creationId xmlns:a16="http://schemas.microsoft.com/office/drawing/2014/main" id="{59A5011B-6310-0108-5F4C-78F3BCD0EF9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6513" y="473012"/>
            <a:ext cx="3811300" cy="493913"/>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8853">
                                            <p:txEl>
                                              <p:pRg st="0" end="0"/>
                                            </p:txEl>
                                          </p:spTgt>
                                        </p:tgtEl>
                                        <p:attrNameLst>
                                          <p:attrName>style.visibility</p:attrName>
                                        </p:attrNameLst>
                                      </p:cBhvr>
                                      <p:to>
                                        <p:strVal val="visible"/>
                                      </p:to>
                                    </p:set>
                                    <p:anim calcmode="lin" valueType="num">
                                      <p:cBhvr additive="base">
                                        <p:cTn id="7" dur="500" fill="hold"/>
                                        <p:tgtEl>
                                          <p:spTgt spid="788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8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8853">
                                            <p:txEl>
                                              <p:pRg st="2" end="2"/>
                                            </p:txEl>
                                          </p:spTgt>
                                        </p:tgtEl>
                                        <p:attrNameLst>
                                          <p:attrName>style.visibility</p:attrName>
                                        </p:attrNameLst>
                                      </p:cBhvr>
                                      <p:to>
                                        <p:strVal val="visible"/>
                                      </p:to>
                                    </p:set>
                                    <p:anim calcmode="lin" valueType="num">
                                      <p:cBhvr additive="base">
                                        <p:cTn id="13" dur="500" fill="hold"/>
                                        <p:tgtEl>
                                          <p:spTgt spid="7885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88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8853">
                                            <p:txEl>
                                              <p:pRg st="4" end="4"/>
                                            </p:txEl>
                                          </p:spTgt>
                                        </p:tgtEl>
                                        <p:attrNameLst>
                                          <p:attrName>style.visibility</p:attrName>
                                        </p:attrNameLst>
                                      </p:cBhvr>
                                      <p:to>
                                        <p:strVal val="visible"/>
                                      </p:to>
                                    </p:set>
                                    <p:anim calcmode="lin" valueType="num">
                                      <p:cBhvr additive="base">
                                        <p:cTn id="19" dur="500" fill="hold"/>
                                        <p:tgtEl>
                                          <p:spTgt spid="7885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885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8853">
                                            <p:txEl>
                                              <p:pRg st="6" end="6"/>
                                            </p:txEl>
                                          </p:spTgt>
                                        </p:tgtEl>
                                        <p:attrNameLst>
                                          <p:attrName>style.visibility</p:attrName>
                                        </p:attrNameLst>
                                      </p:cBhvr>
                                      <p:to>
                                        <p:strVal val="visible"/>
                                      </p:to>
                                    </p:set>
                                    <p:anim calcmode="lin" valueType="num">
                                      <p:cBhvr additive="base">
                                        <p:cTn id="25" dur="500" fill="hold"/>
                                        <p:tgtEl>
                                          <p:spTgt spid="7885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885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78853">
                                            <p:txEl>
                                              <p:pRg st="8" end="8"/>
                                            </p:txEl>
                                          </p:spTgt>
                                        </p:tgtEl>
                                        <p:attrNameLst>
                                          <p:attrName>style.visibility</p:attrName>
                                        </p:attrNameLst>
                                      </p:cBhvr>
                                      <p:to>
                                        <p:strVal val="visible"/>
                                      </p:to>
                                    </p:set>
                                    <p:anim calcmode="lin" valueType="num">
                                      <p:cBhvr additive="base">
                                        <p:cTn id="31" dur="500" fill="hold"/>
                                        <p:tgtEl>
                                          <p:spTgt spid="7885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885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78853">
                                            <p:txEl>
                                              <p:pRg st="10" end="10"/>
                                            </p:txEl>
                                          </p:spTgt>
                                        </p:tgtEl>
                                        <p:attrNameLst>
                                          <p:attrName>style.visibility</p:attrName>
                                        </p:attrNameLst>
                                      </p:cBhvr>
                                      <p:to>
                                        <p:strVal val="visible"/>
                                      </p:to>
                                    </p:set>
                                    <p:anim calcmode="lin" valueType="num">
                                      <p:cBhvr additive="base">
                                        <p:cTn id="37" dur="500" fill="hold"/>
                                        <p:tgtEl>
                                          <p:spTgt spid="7885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885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78853">
                                            <p:txEl>
                                              <p:pRg st="12" end="12"/>
                                            </p:txEl>
                                          </p:spTgt>
                                        </p:tgtEl>
                                        <p:attrNameLst>
                                          <p:attrName>style.visibility</p:attrName>
                                        </p:attrNameLst>
                                      </p:cBhvr>
                                      <p:to>
                                        <p:strVal val="visible"/>
                                      </p:to>
                                    </p:set>
                                    <p:anim calcmode="lin" valueType="num">
                                      <p:cBhvr additive="base">
                                        <p:cTn id="43" dur="500" fill="hold"/>
                                        <p:tgtEl>
                                          <p:spTgt spid="7885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885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78853">
                                            <p:txEl>
                                              <p:pRg st="14" end="14"/>
                                            </p:txEl>
                                          </p:spTgt>
                                        </p:tgtEl>
                                        <p:attrNameLst>
                                          <p:attrName>style.visibility</p:attrName>
                                        </p:attrNameLst>
                                      </p:cBhvr>
                                      <p:to>
                                        <p:strVal val="visible"/>
                                      </p:to>
                                    </p:set>
                                    <p:anim calcmode="lin" valueType="num">
                                      <p:cBhvr additive="base">
                                        <p:cTn id="49" dur="500" fill="hold"/>
                                        <p:tgtEl>
                                          <p:spTgt spid="7885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885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78853">
                                            <p:txEl>
                                              <p:pRg st="16" end="16"/>
                                            </p:txEl>
                                          </p:spTgt>
                                        </p:tgtEl>
                                        <p:attrNameLst>
                                          <p:attrName>style.visibility</p:attrName>
                                        </p:attrNameLst>
                                      </p:cBhvr>
                                      <p:to>
                                        <p:strVal val="visible"/>
                                      </p:to>
                                    </p:set>
                                    <p:anim calcmode="lin" valueType="num">
                                      <p:cBhvr additive="base">
                                        <p:cTn id="55" dur="500" fill="hold"/>
                                        <p:tgtEl>
                                          <p:spTgt spid="78853">
                                            <p:txEl>
                                              <p:pRg st="16" end="1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885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78853">
                                            <p:txEl>
                                              <p:pRg st="18" end="18"/>
                                            </p:txEl>
                                          </p:spTgt>
                                        </p:tgtEl>
                                        <p:attrNameLst>
                                          <p:attrName>style.visibility</p:attrName>
                                        </p:attrNameLst>
                                      </p:cBhvr>
                                      <p:to>
                                        <p:strVal val="visible"/>
                                      </p:to>
                                    </p:set>
                                    <p:anim calcmode="lin" valueType="num">
                                      <p:cBhvr additive="base">
                                        <p:cTn id="61" dur="500" fill="hold"/>
                                        <p:tgtEl>
                                          <p:spTgt spid="78853">
                                            <p:txEl>
                                              <p:pRg st="18" end="1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885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53</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600200" y="2471351"/>
            <a:ext cx="21252360" cy="1342805"/>
          </a:xfrm>
        </p:spPr>
        <p:txBody>
          <a:bodyPr>
            <a:noAutofit/>
          </a:bodyPr>
          <a:lstStyle/>
          <a:p>
            <a:r>
              <a:rPr lang="en-US" sz="6000" dirty="0"/>
              <a:t>Remarks on A*</a:t>
            </a:r>
            <a:endParaRPr lang="en-CY" sz="6000" dirty="0"/>
          </a:p>
        </p:txBody>
      </p:sp>
      <p:sp>
        <p:nvSpPr>
          <p:cNvPr id="9" name="TextBox 8">
            <a:extLst>
              <a:ext uri="{FF2B5EF4-FFF2-40B4-BE49-F238E27FC236}">
                <a16:creationId xmlns:a16="http://schemas.microsoft.com/office/drawing/2014/main" id="{897E6185-3F20-596E-0691-29FD06176B7B}"/>
              </a:ext>
            </a:extLst>
          </p:cNvPr>
          <p:cNvSpPr txBox="1"/>
          <p:nvPr/>
        </p:nvSpPr>
        <p:spPr>
          <a:xfrm>
            <a:off x="1600199" y="4416659"/>
            <a:ext cx="21252359" cy="5632311"/>
          </a:xfrm>
          <a:prstGeom prst="rect">
            <a:avLst/>
          </a:prstGeom>
          <a:noFill/>
        </p:spPr>
        <p:txBody>
          <a:bodyPr wrap="square">
            <a:spAutoFit/>
          </a:bodyPr>
          <a:lstStyle/>
          <a:p>
            <a:pPr marL="571500" indent="-571500" eaLnBrk="1" hangingPunct="1">
              <a:spcBef>
                <a:spcPct val="0"/>
              </a:spcBef>
              <a:buFont typeface="Wingdings" panose="05000000000000000000" pitchFamily="2" charset="2"/>
              <a:buChar char="q"/>
            </a:pPr>
            <a:r>
              <a:rPr lang="en-US" altLang="en-US" sz="4000" dirty="0">
                <a:solidFill>
                  <a:srgbClr val="0100C8"/>
                </a:solidFill>
                <a:latin typeface="Helvetica Neue"/>
              </a:rPr>
              <a:t>OPEN search nodes are evaluated by function</a:t>
            </a:r>
            <a:r>
              <a:rPr lang="el-GR" altLang="en-US" sz="4000" dirty="0">
                <a:solidFill>
                  <a:srgbClr val="0100C8"/>
                </a:solidFill>
                <a:latin typeface="Helvetica Neue"/>
              </a:rPr>
              <a:t> </a:t>
            </a:r>
            <a:r>
              <a:rPr lang="en-US" altLang="en-US" sz="4000" dirty="0">
                <a:solidFill>
                  <a:srgbClr val="0100C8"/>
                </a:solidFill>
                <a:latin typeface="Helvetica Neue"/>
              </a:rPr>
              <a:t>f</a:t>
            </a:r>
            <a:r>
              <a:rPr lang="el-GR" altLang="en-US" sz="4000" dirty="0">
                <a:solidFill>
                  <a:srgbClr val="0100C8"/>
                </a:solidFill>
                <a:latin typeface="Helvetica Neue"/>
              </a:rPr>
              <a:t> </a:t>
            </a:r>
            <a:r>
              <a:rPr lang="en-US" altLang="en-US" sz="4000" dirty="0">
                <a:solidFill>
                  <a:srgbClr val="0100C8"/>
                </a:solidFill>
                <a:latin typeface="Helvetica Neue"/>
              </a:rPr>
              <a:t>and the search node with the smallest f value is selected for further exploration. </a:t>
            </a:r>
          </a:p>
          <a:p>
            <a:pPr eaLnBrk="1" hangingPunct="1">
              <a:spcBef>
                <a:spcPct val="0"/>
              </a:spcBef>
            </a:pPr>
            <a:endParaRPr lang="en-US" altLang="en-US" sz="4000" dirty="0">
              <a:solidFill>
                <a:srgbClr val="0100C8"/>
              </a:solidFill>
              <a:latin typeface="Helvetica Neue"/>
            </a:endParaRPr>
          </a:p>
          <a:p>
            <a:pPr marL="571500" indent="-571500" eaLnBrk="1" hangingPunct="1">
              <a:spcBef>
                <a:spcPct val="0"/>
              </a:spcBef>
              <a:buFont typeface="Wingdings" panose="05000000000000000000" pitchFamily="2" charset="2"/>
              <a:buChar char="q"/>
            </a:pPr>
            <a:r>
              <a:rPr lang="en-US" altLang="en-US" sz="4000" dirty="0">
                <a:solidFill>
                  <a:srgbClr val="0100C8"/>
                </a:solidFill>
                <a:latin typeface="Helvetica Neue"/>
              </a:rPr>
              <a:t>For the root search node s</a:t>
            </a:r>
            <a:r>
              <a:rPr lang="en-US" altLang="en-US" sz="4000" baseline="-25000" dirty="0">
                <a:solidFill>
                  <a:srgbClr val="0100C8"/>
                </a:solidFill>
                <a:latin typeface="Helvetica Neue"/>
              </a:rPr>
              <a:t>o</a:t>
            </a:r>
            <a:r>
              <a:rPr lang="en-US" altLang="en-US" sz="4000" dirty="0">
                <a:solidFill>
                  <a:srgbClr val="0100C8"/>
                </a:solidFill>
                <a:latin typeface="Helvetica Neue"/>
              </a:rPr>
              <a:t> representing the initial problem state</a:t>
            </a:r>
            <a:r>
              <a:rPr lang="el-GR" altLang="en-US" sz="4000" dirty="0">
                <a:solidFill>
                  <a:srgbClr val="0100C8"/>
                </a:solidFill>
                <a:latin typeface="Helvetica Neue"/>
              </a:rPr>
              <a:t>, </a:t>
            </a:r>
            <a:r>
              <a:rPr lang="en-US" altLang="en-US" sz="4000" dirty="0">
                <a:solidFill>
                  <a:srgbClr val="0100C8"/>
                </a:solidFill>
                <a:latin typeface="Helvetica Neue"/>
              </a:rPr>
              <a:t>f</a:t>
            </a:r>
            <a:r>
              <a:rPr lang="el-GR" altLang="en-US" sz="4000" dirty="0">
                <a:solidFill>
                  <a:srgbClr val="0100C8"/>
                </a:solidFill>
                <a:latin typeface="Helvetica Neue"/>
              </a:rPr>
              <a:t>(</a:t>
            </a:r>
            <a:r>
              <a:rPr lang="en-US" altLang="en-US" sz="4000" dirty="0">
                <a:solidFill>
                  <a:srgbClr val="0100C8"/>
                </a:solidFill>
                <a:latin typeface="Helvetica Neue"/>
              </a:rPr>
              <a:t>s</a:t>
            </a:r>
            <a:r>
              <a:rPr lang="en-US" altLang="en-US" sz="4000" baseline="-25000" dirty="0">
                <a:solidFill>
                  <a:srgbClr val="0100C8"/>
                </a:solidFill>
                <a:latin typeface="Helvetica Neue"/>
              </a:rPr>
              <a:t>o</a:t>
            </a:r>
            <a:r>
              <a:rPr lang="el-GR" altLang="en-US" sz="4000" dirty="0">
                <a:solidFill>
                  <a:srgbClr val="0100C8"/>
                </a:solidFill>
                <a:latin typeface="Helvetica Neue"/>
              </a:rPr>
              <a:t>) </a:t>
            </a:r>
            <a:r>
              <a:rPr lang="en-US" altLang="en-US" sz="4000" dirty="0">
                <a:solidFill>
                  <a:srgbClr val="0100C8"/>
                </a:solidFill>
                <a:latin typeface="Helvetica Neue"/>
                <a:sym typeface="Symbol" panose="05050102010706020507" pitchFamily="18" charset="2"/>
              </a:rPr>
              <a:t></a:t>
            </a:r>
            <a:r>
              <a:rPr lang="el-GR" altLang="en-US" sz="4000" dirty="0">
                <a:solidFill>
                  <a:srgbClr val="0100C8"/>
                </a:solidFill>
                <a:latin typeface="Helvetica Neue"/>
              </a:rPr>
              <a:t> h(</a:t>
            </a:r>
            <a:r>
              <a:rPr lang="el-GR" altLang="en-US" sz="4000" dirty="0" err="1">
                <a:solidFill>
                  <a:srgbClr val="0100C8"/>
                </a:solidFill>
                <a:latin typeface="Helvetica Neue"/>
              </a:rPr>
              <a:t>s</a:t>
            </a:r>
            <a:r>
              <a:rPr lang="el-GR" altLang="en-US" sz="4000" baseline="-25000" dirty="0" err="1">
                <a:solidFill>
                  <a:srgbClr val="0100C8"/>
                </a:solidFill>
                <a:latin typeface="Helvetica Neue"/>
              </a:rPr>
              <a:t>o</a:t>
            </a:r>
            <a:r>
              <a:rPr lang="el-GR" altLang="en-US" sz="4000" dirty="0">
                <a:solidFill>
                  <a:srgbClr val="0100C8"/>
                </a:solidFill>
                <a:latin typeface="Helvetica Neue"/>
              </a:rPr>
              <a:t>) </a:t>
            </a:r>
            <a:r>
              <a:rPr lang="en-US" altLang="en-US" sz="4000" dirty="0">
                <a:solidFill>
                  <a:srgbClr val="0100C8"/>
                </a:solidFill>
                <a:latin typeface="Helvetica Neue"/>
              </a:rPr>
              <a:t>and for the search node s</a:t>
            </a:r>
            <a:r>
              <a:rPr lang="en-US" altLang="en-US" sz="4000" baseline="-25000" dirty="0">
                <a:solidFill>
                  <a:srgbClr val="0100C8"/>
                </a:solidFill>
                <a:latin typeface="Helvetica Neue"/>
              </a:rPr>
              <a:t>g</a:t>
            </a:r>
            <a:r>
              <a:rPr lang="en-US" altLang="en-US" sz="4000" dirty="0">
                <a:solidFill>
                  <a:srgbClr val="0100C8"/>
                </a:solidFill>
                <a:latin typeface="Helvetica Neue"/>
              </a:rPr>
              <a:t> representing the goal state</a:t>
            </a:r>
            <a:r>
              <a:rPr lang="el-GR" altLang="en-US" sz="4000" dirty="0">
                <a:solidFill>
                  <a:srgbClr val="0100C8"/>
                </a:solidFill>
                <a:latin typeface="Helvetica Neue"/>
              </a:rPr>
              <a:t> </a:t>
            </a:r>
            <a:r>
              <a:rPr lang="en-US" altLang="en-US" sz="4000" dirty="0">
                <a:solidFill>
                  <a:srgbClr val="0100C8"/>
                </a:solidFill>
                <a:latin typeface="Helvetica Neue"/>
              </a:rPr>
              <a:t>f</a:t>
            </a:r>
            <a:r>
              <a:rPr lang="el-GR" altLang="en-US" sz="4000" dirty="0">
                <a:solidFill>
                  <a:srgbClr val="0100C8"/>
                </a:solidFill>
                <a:latin typeface="Helvetica Neue"/>
              </a:rPr>
              <a:t>(</a:t>
            </a:r>
            <a:r>
              <a:rPr lang="en-US" altLang="en-US" sz="4000" dirty="0">
                <a:solidFill>
                  <a:srgbClr val="0100C8"/>
                </a:solidFill>
                <a:latin typeface="Helvetica Neue"/>
              </a:rPr>
              <a:t>s</a:t>
            </a:r>
            <a:r>
              <a:rPr lang="en-US" altLang="en-US" sz="4000" baseline="-25000" dirty="0">
                <a:solidFill>
                  <a:srgbClr val="0100C8"/>
                </a:solidFill>
                <a:latin typeface="Helvetica Neue"/>
              </a:rPr>
              <a:t>g</a:t>
            </a:r>
            <a:r>
              <a:rPr lang="el-GR" altLang="en-US" sz="4000" dirty="0">
                <a:solidFill>
                  <a:srgbClr val="0100C8"/>
                </a:solidFill>
                <a:latin typeface="Helvetica Neue"/>
              </a:rPr>
              <a:t>) </a:t>
            </a:r>
            <a:r>
              <a:rPr lang="en-US" altLang="en-US" sz="4000" dirty="0">
                <a:solidFill>
                  <a:srgbClr val="0100C8"/>
                </a:solidFill>
                <a:latin typeface="Helvetica Neue"/>
                <a:sym typeface="Symbol" panose="05050102010706020507" pitchFamily="18" charset="2"/>
              </a:rPr>
              <a:t></a:t>
            </a:r>
            <a:r>
              <a:rPr lang="el-GR" altLang="en-US" sz="4000" dirty="0">
                <a:solidFill>
                  <a:srgbClr val="0100C8"/>
                </a:solidFill>
                <a:latin typeface="Helvetica Neue"/>
              </a:rPr>
              <a:t> </a:t>
            </a:r>
            <a:r>
              <a:rPr lang="en-US" altLang="en-US" sz="4000" dirty="0">
                <a:solidFill>
                  <a:srgbClr val="0100C8"/>
                </a:solidFill>
                <a:latin typeface="Helvetica Neue"/>
              </a:rPr>
              <a:t>g</a:t>
            </a:r>
            <a:r>
              <a:rPr lang="el-GR" altLang="en-US" sz="4000" dirty="0">
                <a:solidFill>
                  <a:srgbClr val="0100C8"/>
                </a:solidFill>
                <a:latin typeface="Helvetica Neue"/>
              </a:rPr>
              <a:t>(</a:t>
            </a:r>
            <a:r>
              <a:rPr lang="en-US" altLang="en-US" sz="4000" dirty="0">
                <a:solidFill>
                  <a:srgbClr val="0100C8"/>
                </a:solidFill>
                <a:latin typeface="Helvetica Neue"/>
              </a:rPr>
              <a:t>s</a:t>
            </a:r>
            <a:r>
              <a:rPr lang="en-US" altLang="en-US" sz="4000" baseline="-25000" dirty="0">
                <a:solidFill>
                  <a:srgbClr val="0100C8"/>
                </a:solidFill>
                <a:latin typeface="Helvetica Neue"/>
              </a:rPr>
              <a:t>g</a:t>
            </a:r>
            <a:r>
              <a:rPr lang="el-GR" altLang="en-US" sz="4000" dirty="0">
                <a:solidFill>
                  <a:srgbClr val="0100C8"/>
                </a:solidFill>
                <a:latin typeface="Helvetica Neue"/>
              </a:rPr>
              <a:t>). </a:t>
            </a:r>
          </a:p>
          <a:p>
            <a:pPr marL="571500" indent="-571500" eaLnBrk="1" hangingPunct="1">
              <a:spcBef>
                <a:spcPct val="0"/>
              </a:spcBef>
              <a:buFont typeface="Wingdings" panose="05000000000000000000" pitchFamily="2" charset="2"/>
              <a:buChar char="q"/>
            </a:pPr>
            <a:endParaRPr lang="el-GR" altLang="en-US" sz="4000" dirty="0">
              <a:solidFill>
                <a:srgbClr val="0100C8"/>
              </a:solidFill>
              <a:latin typeface="Helvetica Neue"/>
            </a:endParaRPr>
          </a:p>
          <a:p>
            <a:pPr marL="571500" indent="-571500" eaLnBrk="1" hangingPunct="1">
              <a:spcBef>
                <a:spcPct val="0"/>
              </a:spcBef>
              <a:buFont typeface="Wingdings" panose="05000000000000000000" pitchFamily="2" charset="2"/>
              <a:buChar char="q"/>
            </a:pPr>
            <a:r>
              <a:rPr lang="en-US" altLang="en-US" sz="4000" dirty="0">
                <a:solidFill>
                  <a:srgbClr val="0100C8"/>
                </a:solidFill>
                <a:latin typeface="Helvetica Neue"/>
              </a:rPr>
              <a:t>Lists OPEN and CLOSED have the same role as for depth-first and breadth-first. However, in A*, OPEN is an </a:t>
            </a:r>
            <a:r>
              <a:rPr lang="en-US" altLang="en-US" sz="4000" dirty="0">
                <a:solidFill>
                  <a:srgbClr val="FF2D64"/>
                </a:solidFill>
                <a:latin typeface="Helvetica Neue"/>
              </a:rPr>
              <a:t>ordered list</a:t>
            </a:r>
            <a:r>
              <a:rPr lang="en-US" altLang="en-US" sz="4000" dirty="0">
                <a:solidFill>
                  <a:srgbClr val="0100C8"/>
                </a:solidFill>
                <a:latin typeface="Helvetica Neue"/>
              </a:rPr>
              <a:t>.</a:t>
            </a:r>
            <a:r>
              <a:rPr lang="el-GR" altLang="en-US" sz="4000" dirty="0">
                <a:solidFill>
                  <a:srgbClr val="0100C8"/>
                </a:solidFill>
                <a:latin typeface="Helvetica Neue"/>
              </a:rPr>
              <a:t> </a:t>
            </a:r>
            <a:endParaRPr lang="en-US" altLang="en-US" sz="4000" dirty="0">
              <a:solidFill>
                <a:srgbClr val="0100C8"/>
              </a:solidFill>
              <a:latin typeface="Helvetica Neue"/>
            </a:endParaRPr>
          </a:p>
          <a:p>
            <a:pPr eaLnBrk="1" hangingPunct="1">
              <a:spcBef>
                <a:spcPct val="0"/>
              </a:spcBef>
            </a:pPr>
            <a:endParaRPr lang="en-US" altLang="en-US" sz="4000" dirty="0">
              <a:solidFill>
                <a:srgbClr val="0100C8"/>
              </a:solidFill>
              <a:latin typeface="Helvetica Neue"/>
            </a:endParaRPr>
          </a:p>
        </p:txBody>
      </p:sp>
    </p:spTree>
    <p:extLst>
      <p:ext uri="{BB962C8B-B14F-4D97-AF65-F5344CB8AC3E}">
        <p14:creationId xmlns:p14="http://schemas.microsoft.com/office/powerpoint/2010/main" val="13318433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54</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600199" y="2434280"/>
            <a:ext cx="21252360" cy="1643449"/>
          </a:xfrm>
        </p:spPr>
        <p:txBody>
          <a:bodyPr>
            <a:noAutofit/>
          </a:bodyPr>
          <a:lstStyle/>
          <a:p>
            <a:r>
              <a:rPr lang="en-US" sz="4800" b="0" dirty="0"/>
              <a:t>When in A* the explored search node, s, could become the new parent of an existing node, n</a:t>
            </a:r>
            <a:r>
              <a:rPr lang="en-US" sz="4800" b="0"/>
              <a:t>, in </a:t>
            </a:r>
            <a:r>
              <a:rPr lang="en-US" sz="4800" b="0" dirty="0"/>
              <a:t>the search tree</a:t>
            </a:r>
            <a:endParaRPr lang="en-CY" sz="4800" b="0" dirty="0"/>
          </a:p>
        </p:txBody>
      </p:sp>
      <p:sp>
        <p:nvSpPr>
          <p:cNvPr id="5" name="TextBox 4">
            <a:extLst>
              <a:ext uri="{FF2B5EF4-FFF2-40B4-BE49-F238E27FC236}">
                <a16:creationId xmlns:a16="http://schemas.microsoft.com/office/drawing/2014/main" id="{1FA58DFB-81AE-C962-52A6-AB7CB8D06309}"/>
              </a:ext>
            </a:extLst>
          </p:cNvPr>
          <p:cNvSpPr txBox="1"/>
          <p:nvPr/>
        </p:nvSpPr>
        <p:spPr>
          <a:xfrm>
            <a:off x="1600199" y="4416659"/>
            <a:ext cx="21252359" cy="7478970"/>
          </a:xfrm>
          <a:prstGeom prst="rect">
            <a:avLst/>
          </a:prstGeom>
          <a:noFill/>
        </p:spPr>
        <p:txBody>
          <a:bodyPr wrap="square">
            <a:spAutoFit/>
          </a:bodyPr>
          <a:lstStyle/>
          <a:p>
            <a:pPr marL="571500" indent="-571500" eaLnBrk="1" hangingPunct="1">
              <a:spcBef>
                <a:spcPct val="0"/>
              </a:spcBef>
              <a:buFont typeface="Wingdings" panose="05000000000000000000" pitchFamily="2" charset="2"/>
              <a:buChar char="q"/>
            </a:pPr>
            <a:r>
              <a:rPr lang="en-US" altLang="en-US" sz="4000" dirty="0">
                <a:solidFill>
                  <a:srgbClr val="0100C8"/>
                </a:solidFill>
                <a:latin typeface="Helvetica Neue"/>
              </a:rPr>
              <a:t>Is the path from the root node to n, via s, better than the path from the root node to n as currently depicted in the search tree? </a:t>
            </a:r>
          </a:p>
          <a:p>
            <a:pPr marL="1485900" lvl="1" indent="-571500">
              <a:spcBef>
                <a:spcPct val="0"/>
              </a:spcBef>
              <a:buFont typeface="Wingdings" panose="05000000000000000000" pitchFamily="2" charset="2"/>
              <a:buChar char="§"/>
            </a:pPr>
            <a:r>
              <a:rPr lang="en-US" altLang="en-US" sz="4000" dirty="0">
                <a:solidFill>
                  <a:srgbClr val="0100C8"/>
                </a:solidFill>
                <a:latin typeface="Helvetica Neue"/>
              </a:rPr>
              <a:t>Yes, if the evaluation function gives a smaller value for the new path to n, as a result of the smaller value of the g function; the value of the h function is independent of the path from the root to node n</a:t>
            </a:r>
          </a:p>
          <a:p>
            <a:pPr lvl="1">
              <a:spcBef>
                <a:spcPct val="0"/>
              </a:spcBef>
            </a:pPr>
            <a:endParaRPr lang="en-US" altLang="en-US" sz="4000" dirty="0">
              <a:solidFill>
                <a:srgbClr val="0100C8"/>
              </a:solidFill>
              <a:latin typeface="Helvetica Neue"/>
            </a:endParaRPr>
          </a:p>
          <a:p>
            <a:pPr marL="571500" indent="-571500">
              <a:spcBef>
                <a:spcPct val="0"/>
              </a:spcBef>
              <a:buFont typeface="Wingdings" panose="05000000000000000000" pitchFamily="2" charset="2"/>
              <a:buChar char="q"/>
            </a:pPr>
            <a:r>
              <a:rPr lang="en-US" altLang="en-US" sz="4000" dirty="0">
                <a:solidFill>
                  <a:srgbClr val="0100C8"/>
                </a:solidFill>
                <a:latin typeface="Helvetica Neue"/>
              </a:rPr>
              <a:t>If the path via s is better, the parent of n should be changed to s</a:t>
            </a:r>
          </a:p>
          <a:p>
            <a:pPr>
              <a:spcBef>
                <a:spcPct val="0"/>
              </a:spcBef>
            </a:pPr>
            <a:endParaRPr lang="en-US" altLang="en-US" sz="4000" dirty="0">
              <a:solidFill>
                <a:srgbClr val="0100C8"/>
              </a:solidFill>
              <a:latin typeface="Helvetica Neue"/>
            </a:endParaRPr>
          </a:p>
          <a:p>
            <a:pPr marL="571500" indent="-571500">
              <a:spcBef>
                <a:spcPct val="0"/>
              </a:spcBef>
              <a:buFont typeface="Wingdings" panose="05000000000000000000" pitchFamily="2" charset="2"/>
              <a:buChar char="q"/>
            </a:pPr>
            <a:r>
              <a:rPr lang="en-US" altLang="en-US" sz="4000" dirty="0">
                <a:solidFill>
                  <a:srgbClr val="0100C8"/>
                </a:solidFill>
                <a:latin typeface="Helvetica Neue"/>
              </a:rPr>
              <a:t>Moreover, if n is CLOSED, now that a better path to it via s is found, it should be re-</a:t>
            </a:r>
            <a:r>
              <a:rPr lang="en-US" altLang="en-US" sz="4000" dirty="0" err="1">
                <a:solidFill>
                  <a:srgbClr val="0100C8"/>
                </a:solidFill>
                <a:latin typeface="Helvetica Neue"/>
              </a:rPr>
              <a:t>OPENed</a:t>
            </a:r>
            <a:r>
              <a:rPr lang="en-US" altLang="en-US" sz="4000" dirty="0">
                <a:solidFill>
                  <a:srgbClr val="0100C8"/>
                </a:solidFill>
                <a:latin typeface="Helvetica Neue"/>
              </a:rPr>
              <a:t> so that if its now higher promise leads to its (re)exploration, its own successors will be (recursively) reassessed, </a:t>
            </a:r>
            <a:r>
              <a:rPr lang="en-US" altLang="en-US" sz="4000">
                <a:solidFill>
                  <a:srgbClr val="0100C8"/>
                </a:solidFill>
                <a:latin typeface="Helvetica Neue"/>
              </a:rPr>
              <a:t>possibly reinstating </a:t>
            </a:r>
            <a:r>
              <a:rPr lang="en-US" altLang="en-US" sz="4000" dirty="0">
                <a:solidFill>
                  <a:srgbClr val="0100C8"/>
                </a:solidFill>
                <a:latin typeface="Helvetica Neue"/>
              </a:rPr>
              <a:t>n as the parent of some of its successors that currently are given other search nodes as parents</a:t>
            </a:r>
          </a:p>
        </p:txBody>
      </p:sp>
    </p:spTree>
    <p:extLst>
      <p:ext uri="{BB962C8B-B14F-4D97-AF65-F5344CB8AC3E}">
        <p14:creationId xmlns:p14="http://schemas.microsoft.com/office/powerpoint/2010/main" val="26434994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55</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79250" y="1993405"/>
            <a:ext cx="21562099" cy="1260389"/>
          </a:xfrm>
        </p:spPr>
        <p:txBody>
          <a:bodyPr>
            <a:noAutofit/>
          </a:bodyPr>
          <a:lstStyle/>
          <a:p>
            <a:r>
              <a:rPr lang="en-US" sz="6000" dirty="0"/>
              <a:t>Branch-and-Bound and Best-First Search Methods</a:t>
            </a:r>
            <a:endParaRPr lang="en-CY" sz="6000" dirty="0"/>
          </a:p>
        </p:txBody>
      </p:sp>
      <p:sp>
        <p:nvSpPr>
          <p:cNvPr id="7" name="Rectangle 3">
            <a:extLst>
              <a:ext uri="{FF2B5EF4-FFF2-40B4-BE49-F238E27FC236}">
                <a16:creationId xmlns:a16="http://schemas.microsoft.com/office/drawing/2014/main" id="{930ABABA-CCE5-4A5C-69C4-44B88131D0FA}"/>
              </a:ext>
            </a:extLst>
          </p:cNvPr>
          <p:cNvSpPr txBox="1">
            <a:spLocks noChangeArrowheads="1"/>
          </p:cNvSpPr>
          <p:nvPr/>
        </p:nvSpPr>
        <p:spPr>
          <a:xfrm>
            <a:off x="1018611" y="3341492"/>
            <a:ext cx="21562099" cy="888102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eaLnBrk="1" hangingPunct="1">
              <a:buFont typeface="Wingdings" panose="05000000000000000000" pitchFamily="2" charset="2"/>
              <a:buChar char="q"/>
            </a:pPr>
            <a:r>
              <a:rPr lang="en-US" altLang="en-US" sz="4400" dirty="0">
                <a:solidFill>
                  <a:srgbClr val="0100C8"/>
                </a:solidFill>
                <a:latin typeface="Helvetica Neue"/>
              </a:rPr>
              <a:t> </a:t>
            </a:r>
            <a:r>
              <a:rPr lang="en-US" altLang="en-US" sz="4000" dirty="0">
                <a:solidFill>
                  <a:srgbClr val="0100C8"/>
                </a:solidFill>
                <a:latin typeface="Helvetica Neue"/>
              </a:rPr>
              <a:t>Can be considered variants of A*</a:t>
            </a:r>
          </a:p>
          <a:p>
            <a:pPr eaLnBrk="1" hangingPunct="1">
              <a:buFont typeface="Wingdings" panose="05000000000000000000" pitchFamily="2" charset="2"/>
              <a:buChar char="q"/>
            </a:pPr>
            <a:r>
              <a:rPr lang="en-US" altLang="en-US" sz="4000" dirty="0">
                <a:solidFill>
                  <a:srgbClr val="0100C8"/>
                </a:solidFill>
                <a:latin typeface="Helvetica Neue"/>
              </a:rPr>
              <a:t> Recall the evaluation function:</a:t>
            </a:r>
          </a:p>
          <a:p>
            <a:pPr eaLnBrk="1" hangingPunct="1">
              <a:buFont typeface="Wingdings" panose="05000000000000000000" pitchFamily="2" charset="2"/>
              <a:buChar char="q"/>
            </a:pPr>
            <a:r>
              <a:rPr lang="en-US" altLang="en-US" sz="4000" dirty="0">
                <a:solidFill>
                  <a:srgbClr val="FF2D64"/>
                </a:solidFill>
                <a:latin typeface="Helvetica Neue"/>
              </a:rPr>
              <a:t>Branch-and-Bound search</a:t>
            </a:r>
          </a:p>
          <a:p>
            <a:pPr lvl="1">
              <a:buFont typeface="Wingdings" panose="05000000000000000000" pitchFamily="2" charset="2"/>
              <a:buChar char="§"/>
            </a:pPr>
            <a:r>
              <a:rPr lang="en-US" altLang="en-US" sz="3600" dirty="0">
                <a:solidFill>
                  <a:srgbClr val="0100C8"/>
                </a:solidFill>
                <a:latin typeface="Helvetica Neue"/>
              </a:rPr>
              <a:t>The heuristic function is 0 for all problem states: h(s) = 0</a:t>
            </a:r>
          </a:p>
          <a:p>
            <a:pPr lvl="1">
              <a:buFont typeface="Wingdings" panose="05000000000000000000" pitchFamily="2" charset="2"/>
              <a:buChar char="§"/>
            </a:pPr>
            <a:r>
              <a:rPr lang="en-US" altLang="en-US" sz="3600" dirty="0">
                <a:solidFill>
                  <a:srgbClr val="0100C8"/>
                </a:solidFill>
                <a:latin typeface="Helvetica Neue"/>
              </a:rPr>
              <a:t>Only the g function is used in evaluating the OPEN search nodes</a:t>
            </a:r>
          </a:p>
          <a:p>
            <a:pPr lvl="2">
              <a:buFont typeface="Wingdings" panose="05000000000000000000" pitchFamily="2" charset="2"/>
              <a:buChar char="§"/>
            </a:pPr>
            <a:r>
              <a:rPr lang="en-US" altLang="en-US" sz="2800" dirty="0">
                <a:solidFill>
                  <a:srgbClr val="0100C8"/>
                </a:solidFill>
                <a:latin typeface="Helvetica Neue"/>
              </a:rPr>
              <a:t>However, unlike in the breadth-first search where minimum depth is considered and hence all operators are taken to have unit cost, here operators can have varying costs and a solution with a minimum accumulated cost is sought, e.g., consider a map traversal problem where distances between cities represent the cost of traversal operators </a:t>
            </a:r>
          </a:p>
          <a:p>
            <a:pPr lvl="2">
              <a:buFont typeface="Wingdings" panose="05000000000000000000" pitchFamily="2" charset="2"/>
              <a:buChar char="§"/>
            </a:pPr>
            <a:r>
              <a:rPr lang="en-US" altLang="en-US" sz="2800" dirty="0">
                <a:solidFill>
                  <a:srgbClr val="0100C8"/>
                </a:solidFill>
                <a:latin typeface="Helvetica Neue"/>
              </a:rPr>
              <a:t>Hence it can be considered the generalization of breadth-first</a:t>
            </a:r>
          </a:p>
          <a:p>
            <a:pPr lvl="2">
              <a:buFont typeface="Wingdings" panose="05000000000000000000" pitchFamily="2" charset="2"/>
              <a:buChar char="§"/>
            </a:pPr>
            <a:r>
              <a:rPr lang="en-US" altLang="en-US" sz="2800" dirty="0">
                <a:solidFill>
                  <a:srgbClr val="0100C8"/>
                </a:solidFill>
                <a:latin typeface="Helvetica Neue"/>
              </a:rPr>
              <a:t>It is </a:t>
            </a:r>
            <a:r>
              <a:rPr lang="en-US" altLang="en-US" sz="2800" dirty="0">
                <a:solidFill>
                  <a:srgbClr val="FF2D64"/>
                </a:solidFill>
                <a:latin typeface="Helvetica Neue"/>
              </a:rPr>
              <a:t>admissible</a:t>
            </a:r>
          </a:p>
          <a:p>
            <a:pPr>
              <a:buFont typeface="Wingdings" panose="05000000000000000000" pitchFamily="2" charset="2"/>
              <a:buChar char="q"/>
            </a:pPr>
            <a:r>
              <a:rPr lang="en-US" altLang="en-US" sz="4000" dirty="0">
                <a:solidFill>
                  <a:srgbClr val="FF2D64"/>
                </a:solidFill>
                <a:latin typeface="Helvetica Neue"/>
              </a:rPr>
              <a:t>Best-First search</a:t>
            </a:r>
          </a:p>
          <a:p>
            <a:pPr lvl="1">
              <a:buFont typeface="Wingdings" panose="05000000000000000000" pitchFamily="2" charset="2"/>
              <a:buChar char="§"/>
            </a:pPr>
            <a:r>
              <a:rPr lang="en-US" altLang="en-US" sz="3600" dirty="0">
                <a:solidFill>
                  <a:srgbClr val="0100C8"/>
                </a:solidFill>
                <a:latin typeface="Helvetica Neue"/>
              </a:rPr>
              <a:t>The g function is 0 for all problem states: g(s) = 0</a:t>
            </a:r>
          </a:p>
          <a:p>
            <a:pPr lvl="1">
              <a:buFont typeface="Wingdings" panose="05000000000000000000" pitchFamily="2" charset="2"/>
              <a:buChar char="§"/>
            </a:pPr>
            <a:r>
              <a:rPr lang="en-US" altLang="en-US" sz="3600" dirty="0">
                <a:solidFill>
                  <a:srgbClr val="0100C8"/>
                </a:solidFill>
                <a:latin typeface="Helvetica Neue"/>
              </a:rPr>
              <a:t>Only the heuristic function h is used in evaluating the OPEN search nodes</a:t>
            </a:r>
          </a:p>
          <a:p>
            <a:pPr lvl="2">
              <a:buFont typeface="Wingdings" panose="05000000000000000000" pitchFamily="2" charset="2"/>
              <a:buChar char="§"/>
            </a:pPr>
            <a:r>
              <a:rPr lang="en-US" altLang="en-US" sz="2800" dirty="0">
                <a:solidFill>
                  <a:srgbClr val="0100C8"/>
                </a:solidFill>
                <a:latin typeface="Helvetica Neue"/>
              </a:rPr>
              <a:t>Hence the search node that is estimated to be nearest the goal state is selected</a:t>
            </a:r>
          </a:p>
          <a:p>
            <a:pPr lvl="2">
              <a:buFont typeface="Wingdings" panose="05000000000000000000" pitchFamily="2" charset="2"/>
              <a:buChar char="§"/>
            </a:pPr>
            <a:r>
              <a:rPr lang="en-US" altLang="en-US" sz="2800" dirty="0">
                <a:solidFill>
                  <a:srgbClr val="0100C8"/>
                </a:solidFill>
                <a:latin typeface="Helvetica Neue"/>
              </a:rPr>
              <a:t>A </a:t>
            </a:r>
            <a:r>
              <a:rPr lang="en-US" altLang="en-US" sz="2800" dirty="0">
                <a:solidFill>
                  <a:srgbClr val="FF2D64"/>
                </a:solidFill>
                <a:latin typeface="Helvetica Neue"/>
              </a:rPr>
              <a:t>non admissible</a:t>
            </a:r>
            <a:r>
              <a:rPr lang="en-US" altLang="en-US" sz="2800" dirty="0">
                <a:solidFill>
                  <a:srgbClr val="0100C8"/>
                </a:solidFill>
                <a:latin typeface="Helvetica Neue"/>
              </a:rPr>
              <a:t>, greedy method</a:t>
            </a:r>
          </a:p>
          <a:p>
            <a:pPr marL="1828800" lvl="2" indent="0">
              <a:buNone/>
            </a:pPr>
            <a:endParaRPr lang="en-US" altLang="en-US" sz="2800" dirty="0">
              <a:solidFill>
                <a:srgbClr val="0100C8"/>
              </a:solidFill>
              <a:latin typeface="Helvetica Neue"/>
            </a:endParaRPr>
          </a:p>
          <a:p>
            <a:pPr marL="1828800" lvl="2" indent="0">
              <a:buNone/>
            </a:pPr>
            <a:endParaRPr lang="en-US" altLang="en-US" sz="2800" dirty="0">
              <a:solidFill>
                <a:srgbClr val="0100C8"/>
              </a:solidFill>
              <a:latin typeface="Helvetica Neue"/>
            </a:endParaRPr>
          </a:p>
          <a:p>
            <a:pPr marL="0" indent="0" eaLnBrk="1" hangingPunct="1">
              <a:buNone/>
            </a:pPr>
            <a:r>
              <a:rPr lang="en-US" altLang="en-US" sz="4400" dirty="0">
                <a:solidFill>
                  <a:srgbClr val="0100C8"/>
                </a:solidFill>
                <a:latin typeface="Helvetica Neue"/>
              </a:rPr>
              <a:t> </a:t>
            </a:r>
            <a:r>
              <a:rPr lang="el-GR" altLang="en-US" sz="4400" dirty="0">
                <a:solidFill>
                  <a:srgbClr val="0100C8"/>
                </a:solidFill>
                <a:latin typeface="Helvetica Neue"/>
              </a:rPr>
              <a:t> </a:t>
            </a:r>
            <a:endParaRPr lang="en-US" altLang="en-US" sz="4400" dirty="0">
              <a:solidFill>
                <a:srgbClr val="0100C8"/>
              </a:solidFill>
              <a:latin typeface="Helvetica Neue"/>
            </a:endParaRPr>
          </a:p>
          <a:p>
            <a:pPr eaLnBrk="1" hangingPunct="1">
              <a:buFont typeface="Wingdings" panose="05000000000000000000" pitchFamily="2" charset="2"/>
              <a:buChar char="q"/>
            </a:pPr>
            <a:endParaRPr lang="en-US" altLang="en-US" sz="4400" dirty="0">
              <a:solidFill>
                <a:srgbClr val="0100C8"/>
              </a:solidFill>
              <a:latin typeface="Helvetica Neue"/>
            </a:endParaRPr>
          </a:p>
          <a:p>
            <a:pPr marL="0" indent="0">
              <a:lnSpc>
                <a:spcPct val="80000"/>
              </a:lnSpc>
              <a:buNone/>
            </a:pPr>
            <a:endParaRPr lang="en-US" altLang="en-US" sz="4400" b="1" dirty="0">
              <a:solidFill>
                <a:srgbClr val="FF2D64"/>
              </a:solidFill>
              <a:latin typeface="Helvetica Neue"/>
            </a:endParaRPr>
          </a:p>
        </p:txBody>
      </p:sp>
      <p:sp>
        <p:nvSpPr>
          <p:cNvPr id="5" name="Text Box 27">
            <a:extLst>
              <a:ext uri="{FF2B5EF4-FFF2-40B4-BE49-F238E27FC236}">
                <a16:creationId xmlns:a16="http://schemas.microsoft.com/office/drawing/2014/main" id="{06BC23A6-6A5C-C981-02D1-2AD41E59C074}"/>
              </a:ext>
            </a:extLst>
          </p:cNvPr>
          <p:cNvSpPr txBox="1">
            <a:spLocks noChangeArrowheads="1"/>
          </p:cNvSpPr>
          <p:nvPr/>
        </p:nvSpPr>
        <p:spPr bwMode="auto">
          <a:xfrm>
            <a:off x="9534785" y="4117462"/>
            <a:ext cx="6343650" cy="1006474"/>
          </a:xfrm>
          <a:prstGeom prst="rect">
            <a:avLst/>
          </a:prstGeom>
          <a:solidFill>
            <a:schemeClr val="accent1">
              <a:lumMod val="20000"/>
              <a:lumOff val="80000"/>
            </a:schemeClr>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dirty="0">
                <a:latin typeface="Times New Roman" panose="02020603050405020304" pitchFamily="18" charset="0"/>
              </a:rPr>
              <a:t>f (S</a:t>
            </a:r>
            <a:r>
              <a:rPr lang="en-US" altLang="en-US" sz="4800" b="1" baseline="-25000" dirty="0">
                <a:latin typeface="Times New Roman" panose="02020603050405020304" pitchFamily="18" charset="0"/>
              </a:rPr>
              <a:t>i</a:t>
            </a:r>
            <a:r>
              <a:rPr lang="en-US" altLang="en-US" sz="4800" b="1" dirty="0">
                <a:latin typeface="Times New Roman" panose="02020603050405020304" pitchFamily="18" charset="0"/>
              </a:rPr>
              <a:t>) </a:t>
            </a:r>
            <a:r>
              <a:rPr lang="en-US" altLang="en-US" sz="4800" b="1" dirty="0">
                <a:latin typeface="Times New Roman" panose="02020603050405020304" pitchFamily="18" charset="0"/>
                <a:sym typeface="Symbol" panose="05050102010706020507" pitchFamily="18" charset="2"/>
              </a:rPr>
              <a:t></a:t>
            </a:r>
            <a:r>
              <a:rPr lang="en-US" altLang="en-US" sz="4800" b="1" dirty="0">
                <a:latin typeface="Times New Roman" panose="02020603050405020304" pitchFamily="18" charset="0"/>
              </a:rPr>
              <a:t> g(S</a:t>
            </a:r>
            <a:r>
              <a:rPr lang="en-US" altLang="en-US" sz="4800" b="1" baseline="-25000" dirty="0">
                <a:latin typeface="Times New Roman" panose="02020603050405020304" pitchFamily="18" charset="0"/>
              </a:rPr>
              <a:t>i</a:t>
            </a:r>
            <a:r>
              <a:rPr lang="en-US" altLang="en-US" sz="4800" b="1" dirty="0">
                <a:latin typeface="Times New Roman" panose="02020603050405020304" pitchFamily="18" charset="0"/>
              </a:rPr>
              <a:t>) + h(S</a:t>
            </a:r>
            <a:r>
              <a:rPr lang="en-US" altLang="en-US" sz="4800" b="1" baseline="-25000" dirty="0">
                <a:latin typeface="Times New Roman" panose="02020603050405020304" pitchFamily="18" charset="0"/>
              </a:rPr>
              <a:t>i</a:t>
            </a:r>
            <a:r>
              <a:rPr lang="en-US" altLang="en-US" sz="4800" b="1" dirty="0">
                <a:latin typeface="Times New Roman" panose="02020603050405020304" pitchFamily="18" charset="0"/>
              </a:rPr>
              <a:t>)</a:t>
            </a:r>
            <a:endParaRPr lang="en-US" altLang="en-US" sz="4800" b="1" dirty="0"/>
          </a:p>
        </p:txBody>
      </p:sp>
    </p:spTree>
    <p:extLst>
      <p:ext uri="{BB962C8B-B14F-4D97-AF65-F5344CB8AC3E}">
        <p14:creationId xmlns:p14="http://schemas.microsoft.com/office/powerpoint/2010/main" val="302728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1000"/>
                                        <p:tgtEl>
                                          <p:spTgt spid="7">
                                            <p:txEl>
                                              <p:pRg st="3" end="3"/>
                                            </p:txEl>
                                          </p:spTgt>
                                        </p:tgtEl>
                                      </p:cBhvr>
                                    </p:animEffect>
                                    <p:anim calcmode="lin" valueType="num">
                                      <p:cBhvr>
                                        <p:cTn id="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fade">
                                      <p:cBhvr>
                                        <p:cTn id="12" dur="1000"/>
                                        <p:tgtEl>
                                          <p:spTgt spid="7">
                                            <p:txEl>
                                              <p:pRg st="4" end="4"/>
                                            </p:txEl>
                                          </p:spTgt>
                                        </p:tgtEl>
                                      </p:cBhvr>
                                    </p:animEffect>
                                    <p:anim calcmode="lin" valueType="num">
                                      <p:cBhvr>
                                        <p:cTn id="1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9" end="9"/>
                                            </p:txEl>
                                          </p:spTgt>
                                        </p:tgtEl>
                                        <p:attrNameLst>
                                          <p:attrName>style.visibility</p:attrName>
                                        </p:attrNameLst>
                                      </p:cBhvr>
                                      <p:to>
                                        <p:strVal val="visible"/>
                                      </p:to>
                                    </p:set>
                                    <p:animEffect transition="in" filter="fade">
                                      <p:cBhvr>
                                        <p:cTn id="19" dur="1000"/>
                                        <p:tgtEl>
                                          <p:spTgt spid="7">
                                            <p:txEl>
                                              <p:pRg st="9" end="9"/>
                                            </p:txEl>
                                          </p:spTgt>
                                        </p:tgtEl>
                                      </p:cBhvr>
                                    </p:animEffect>
                                    <p:anim calcmode="lin" valueType="num">
                                      <p:cBhvr>
                                        <p:cTn id="20"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9" end="9"/>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10" end="10"/>
                                            </p:txEl>
                                          </p:spTgt>
                                        </p:tgtEl>
                                        <p:attrNameLst>
                                          <p:attrName>style.visibility</p:attrName>
                                        </p:attrNameLst>
                                      </p:cBhvr>
                                      <p:to>
                                        <p:strVal val="visible"/>
                                      </p:to>
                                    </p:set>
                                    <p:animEffect transition="in" filter="fade">
                                      <p:cBhvr>
                                        <p:cTn id="24" dur="1000"/>
                                        <p:tgtEl>
                                          <p:spTgt spid="7">
                                            <p:txEl>
                                              <p:pRg st="10" end="10"/>
                                            </p:txEl>
                                          </p:spTgt>
                                        </p:tgtEl>
                                      </p:cBhvr>
                                    </p:animEffect>
                                    <p:anim calcmode="lin" valueType="num">
                                      <p:cBhvr>
                                        <p:cTn id="25"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1000"/>
                                        <p:tgtEl>
                                          <p:spTgt spid="7">
                                            <p:txEl>
                                              <p:pRg st="5" end="5"/>
                                            </p:txEl>
                                          </p:spTgt>
                                        </p:tgtEl>
                                      </p:cBhvr>
                                    </p:animEffect>
                                    <p:anim calcmode="lin" valueType="num">
                                      <p:cBhvr>
                                        <p:cTn id="32"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7">
                                            <p:txEl>
                                              <p:pRg st="6" end="6"/>
                                            </p:txEl>
                                          </p:spTgt>
                                        </p:tgtEl>
                                        <p:attrNameLst>
                                          <p:attrName>style.visibility</p:attrName>
                                        </p:attrNameLst>
                                      </p:cBhvr>
                                      <p:to>
                                        <p:strVal val="visible"/>
                                      </p:to>
                                    </p:set>
                                    <p:animEffect transition="in" filter="fade">
                                      <p:cBhvr>
                                        <p:cTn id="36" dur="1000"/>
                                        <p:tgtEl>
                                          <p:spTgt spid="7">
                                            <p:txEl>
                                              <p:pRg st="6" end="6"/>
                                            </p:txEl>
                                          </p:spTgt>
                                        </p:tgtEl>
                                      </p:cBhvr>
                                    </p:animEffect>
                                    <p:anim calcmode="lin" valueType="num">
                                      <p:cBhvr>
                                        <p:cTn id="37"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7">
                                            <p:txEl>
                                              <p:pRg st="7" end="7"/>
                                            </p:txEl>
                                          </p:spTgt>
                                        </p:tgtEl>
                                        <p:attrNameLst>
                                          <p:attrName>style.visibility</p:attrName>
                                        </p:attrNameLst>
                                      </p:cBhvr>
                                      <p:to>
                                        <p:strVal val="visible"/>
                                      </p:to>
                                    </p:set>
                                    <p:animEffect transition="in" filter="fade">
                                      <p:cBhvr>
                                        <p:cTn id="41" dur="1000"/>
                                        <p:tgtEl>
                                          <p:spTgt spid="7">
                                            <p:txEl>
                                              <p:pRg st="7" end="7"/>
                                            </p:txEl>
                                          </p:spTgt>
                                        </p:tgtEl>
                                      </p:cBhvr>
                                    </p:animEffect>
                                    <p:anim calcmode="lin" valueType="num">
                                      <p:cBhvr>
                                        <p:cTn id="42"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7">
                                            <p:txEl>
                                              <p:pRg st="11" end="11"/>
                                            </p:txEl>
                                          </p:spTgt>
                                        </p:tgtEl>
                                        <p:attrNameLst>
                                          <p:attrName>style.visibility</p:attrName>
                                        </p:attrNameLst>
                                      </p:cBhvr>
                                      <p:to>
                                        <p:strVal val="visible"/>
                                      </p:to>
                                    </p:set>
                                    <p:animEffect transition="in" filter="fade">
                                      <p:cBhvr>
                                        <p:cTn id="48" dur="1000"/>
                                        <p:tgtEl>
                                          <p:spTgt spid="7">
                                            <p:txEl>
                                              <p:pRg st="11" end="11"/>
                                            </p:txEl>
                                          </p:spTgt>
                                        </p:tgtEl>
                                      </p:cBhvr>
                                    </p:animEffect>
                                    <p:anim calcmode="lin" valueType="num">
                                      <p:cBhvr>
                                        <p:cTn id="49"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11" end="11"/>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7">
                                            <p:txEl>
                                              <p:pRg st="12" end="12"/>
                                            </p:txEl>
                                          </p:spTgt>
                                        </p:tgtEl>
                                        <p:attrNameLst>
                                          <p:attrName>style.visibility</p:attrName>
                                        </p:attrNameLst>
                                      </p:cBhvr>
                                      <p:to>
                                        <p:strVal val="visible"/>
                                      </p:to>
                                    </p:set>
                                    <p:animEffect transition="in" filter="fade">
                                      <p:cBhvr>
                                        <p:cTn id="53" dur="1000"/>
                                        <p:tgtEl>
                                          <p:spTgt spid="7">
                                            <p:txEl>
                                              <p:pRg st="12" end="12"/>
                                            </p:txEl>
                                          </p:spTgt>
                                        </p:tgtEl>
                                      </p:cBhvr>
                                    </p:animEffect>
                                    <p:anim calcmode="lin" valueType="num">
                                      <p:cBhvr>
                                        <p:cTn id="54"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55" dur="1000" fill="hold"/>
                                        <p:tgtEl>
                                          <p:spTgt spid="7">
                                            <p:txEl>
                                              <p:pRg st="12" end="12"/>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7">
                                            <p:txEl>
                                              <p:pRg st="15" end="15"/>
                                            </p:txEl>
                                          </p:spTgt>
                                        </p:tgtEl>
                                        <p:attrNameLst>
                                          <p:attrName>style.visibility</p:attrName>
                                        </p:attrNameLst>
                                      </p:cBhvr>
                                      <p:to>
                                        <p:strVal val="visible"/>
                                      </p:to>
                                    </p:set>
                                    <p:animEffect transition="in" filter="fade">
                                      <p:cBhvr>
                                        <p:cTn id="58" dur="1000"/>
                                        <p:tgtEl>
                                          <p:spTgt spid="7">
                                            <p:txEl>
                                              <p:pRg st="15" end="15"/>
                                            </p:txEl>
                                          </p:spTgt>
                                        </p:tgtEl>
                                      </p:cBhvr>
                                    </p:animEffect>
                                    <p:anim calcmode="lin" valueType="num">
                                      <p:cBhvr>
                                        <p:cTn id="59" dur="1000" fill="hold"/>
                                        <p:tgtEl>
                                          <p:spTgt spid="7">
                                            <p:txEl>
                                              <p:pRg st="15" end="15"/>
                                            </p:txEl>
                                          </p:spTgt>
                                        </p:tgtEl>
                                        <p:attrNameLst>
                                          <p:attrName>ppt_x</p:attrName>
                                        </p:attrNameLst>
                                      </p:cBhvr>
                                      <p:tavLst>
                                        <p:tav tm="0">
                                          <p:val>
                                            <p:strVal val="#ppt_x"/>
                                          </p:val>
                                        </p:tav>
                                        <p:tav tm="100000">
                                          <p:val>
                                            <p:strVal val="#ppt_x"/>
                                          </p:val>
                                        </p:tav>
                                      </p:tavLst>
                                    </p:anim>
                                    <p:anim calcmode="lin" valueType="num">
                                      <p:cBhvr>
                                        <p:cTn id="60" dur="1000" fill="hold"/>
                                        <p:tgtEl>
                                          <p:spTgt spid="7">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4342E1F2-68FC-FDD3-630A-28D7AFB90B2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8676" name="Text Box 4">
            <a:extLst>
              <a:ext uri="{FF2B5EF4-FFF2-40B4-BE49-F238E27FC236}">
                <a16:creationId xmlns:a16="http://schemas.microsoft.com/office/drawing/2014/main" id="{FD672282-21CB-FE03-3DB9-CE3EC410796D}"/>
              </a:ext>
            </a:extLst>
          </p:cNvPr>
          <p:cNvSpPr txBox="1">
            <a:spLocks noChangeArrowheads="1"/>
          </p:cNvSpPr>
          <p:nvPr/>
        </p:nvSpPr>
        <p:spPr bwMode="auto">
          <a:xfrm>
            <a:off x="1435442" y="1875637"/>
            <a:ext cx="21513113" cy="707886"/>
          </a:xfrm>
          <a:prstGeom prst="rect">
            <a:avLst/>
          </a:prstGeom>
          <a:solidFill>
            <a:schemeClr val="accent1">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dirty="0">
                <a:solidFill>
                  <a:srgbClr val="0100C8"/>
                </a:solidFill>
                <a:latin typeface="Helvetica Neue"/>
              </a:rPr>
              <a:t>Solving a particular instance of the 8-puzzle with the various search methods</a:t>
            </a:r>
            <a:endParaRPr lang="el-GR" altLang="en-US" sz="4000" dirty="0">
              <a:solidFill>
                <a:srgbClr val="0100C8"/>
              </a:solidFill>
              <a:latin typeface="Helvetica Neue"/>
            </a:endParaRPr>
          </a:p>
        </p:txBody>
      </p:sp>
      <p:sp>
        <p:nvSpPr>
          <p:cNvPr id="28677" name="Rectangle 5">
            <a:extLst>
              <a:ext uri="{FF2B5EF4-FFF2-40B4-BE49-F238E27FC236}">
                <a16:creationId xmlns:a16="http://schemas.microsoft.com/office/drawing/2014/main" id="{9DD3134B-3060-1E4C-B4B6-37C82D44BE5E}"/>
              </a:ext>
            </a:extLst>
          </p:cNvPr>
          <p:cNvSpPr>
            <a:spLocks noChangeArrowheads="1"/>
          </p:cNvSpPr>
          <p:nvPr/>
        </p:nvSpPr>
        <p:spPr bwMode="auto">
          <a:xfrm>
            <a:off x="1676381" y="331021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2</a:t>
            </a:r>
            <a:endParaRPr lang="en-US" altLang="en-US" sz="2800" b="1" dirty="0"/>
          </a:p>
        </p:txBody>
      </p:sp>
      <p:sp>
        <p:nvSpPr>
          <p:cNvPr id="28678" name="Rectangle 6">
            <a:extLst>
              <a:ext uri="{FF2B5EF4-FFF2-40B4-BE49-F238E27FC236}">
                <a16:creationId xmlns:a16="http://schemas.microsoft.com/office/drawing/2014/main" id="{27ED80AE-09CE-1860-72A3-C416A0875A43}"/>
              </a:ext>
            </a:extLst>
          </p:cNvPr>
          <p:cNvSpPr>
            <a:spLocks noChangeArrowheads="1"/>
          </p:cNvSpPr>
          <p:nvPr/>
        </p:nvSpPr>
        <p:spPr bwMode="auto">
          <a:xfrm>
            <a:off x="2576494" y="418651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6</a:t>
            </a:r>
            <a:endParaRPr lang="en-US" altLang="en-US" sz="2800" b="1" dirty="0"/>
          </a:p>
        </p:txBody>
      </p:sp>
      <p:sp>
        <p:nvSpPr>
          <p:cNvPr id="28679" name="Rectangle 7">
            <a:extLst>
              <a:ext uri="{FF2B5EF4-FFF2-40B4-BE49-F238E27FC236}">
                <a16:creationId xmlns:a16="http://schemas.microsoft.com/office/drawing/2014/main" id="{1DE46D7F-BB22-F2CB-4CF4-6532D98BBA17}"/>
              </a:ext>
            </a:extLst>
          </p:cNvPr>
          <p:cNvSpPr>
            <a:spLocks noChangeArrowheads="1"/>
          </p:cNvSpPr>
          <p:nvPr/>
        </p:nvSpPr>
        <p:spPr bwMode="auto">
          <a:xfrm>
            <a:off x="7629507" y="347849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1</a:t>
            </a:r>
            <a:endParaRPr lang="en-US" altLang="en-US" sz="2800" b="1" dirty="0"/>
          </a:p>
        </p:txBody>
      </p:sp>
      <p:sp>
        <p:nvSpPr>
          <p:cNvPr id="28680" name="Line 8">
            <a:extLst>
              <a:ext uri="{FF2B5EF4-FFF2-40B4-BE49-F238E27FC236}">
                <a16:creationId xmlns:a16="http://schemas.microsoft.com/office/drawing/2014/main" id="{DB6814D0-46F7-DE1C-FBFF-F70F26F5F371}"/>
              </a:ext>
            </a:extLst>
          </p:cNvPr>
          <p:cNvSpPr>
            <a:spLocks noChangeShapeType="1"/>
          </p:cNvSpPr>
          <p:nvPr/>
        </p:nvSpPr>
        <p:spPr bwMode="auto">
          <a:xfrm>
            <a:off x="5102207" y="4732618"/>
            <a:ext cx="162560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8681" name="Rectangle 9">
            <a:extLst>
              <a:ext uri="{FF2B5EF4-FFF2-40B4-BE49-F238E27FC236}">
                <a16:creationId xmlns:a16="http://schemas.microsoft.com/office/drawing/2014/main" id="{2263380F-7180-A9FE-0FDD-A1FCC358FA93}"/>
              </a:ext>
            </a:extLst>
          </p:cNvPr>
          <p:cNvSpPr>
            <a:spLocks noChangeArrowheads="1"/>
          </p:cNvSpPr>
          <p:nvPr/>
        </p:nvSpPr>
        <p:spPr bwMode="auto">
          <a:xfrm>
            <a:off x="2578081" y="329751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8</a:t>
            </a:r>
            <a:endParaRPr lang="en-US" altLang="en-US" sz="2800" b="1" dirty="0"/>
          </a:p>
        </p:txBody>
      </p:sp>
      <p:sp>
        <p:nvSpPr>
          <p:cNvPr id="28682" name="Rectangle 10">
            <a:extLst>
              <a:ext uri="{FF2B5EF4-FFF2-40B4-BE49-F238E27FC236}">
                <a16:creationId xmlns:a16="http://schemas.microsoft.com/office/drawing/2014/main" id="{C2E3C729-D106-09DD-E8AC-977CEF40509C}"/>
              </a:ext>
            </a:extLst>
          </p:cNvPr>
          <p:cNvSpPr>
            <a:spLocks noChangeArrowheads="1"/>
          </p:cNvSpPr>
          <p:nvPr/>
        </p:nvSpPr>
        <p:spPr bwMode="auto">
          <a:xfrm>
            <a:off x="1676381" y="4199218"/>
            <a:ext cx="901700" cy="901700"/>
          </a:xfrm>
          <a:prstGeom prst="rect">
            <a:avLst/>
          </a:prstGeom>
          <a:solidFill>
            <a:schemeClr val="bg1"/>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t>1 </a:t>
            </a:r>
          </a:p>
          <a:p>
            <a:pPr eaLnBrk="1" hangingPunct="1"/>
            <a:endParaRPr lang="en-US" altLang="en-US" sz="2800" dirty="0"/>
          </a:p>
        </p:txBody>
      </p:sp>
      <p:sp>
        <p:nvSpPr>
          <p:cNvPr id="28683" name="Rectangle 11">
            <a:extLst>
              <a:ext uri="{FF2B5EF4-FFF2-40B4-BE49-F238E27FC236}">
                <a16:creationId xmlns:a16="http://schemas.microsoft.com/office/drawing/2014/main" id="{CADE1F63-D8BB-5B14-D86A-8EAF26081FC4}"/>
              </a:ext>
            </a:extLst>
          </p:cNvPr>
          <p:cNvSpPr>
            <a:spLocks noChangeArrowheads="1"/>
          </p:cNvSpPr>
          <p:nvPr/>
        </p:nvSpPr>
        <p:spPr bwMode="auto">
          <a:xfrm>
            <a:off x="3479781" y="329751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3</a:t>
            </a:r>
            <a:endParaRPr lang="en-US" altLang="en-US" sz="2800" b="1" dirty="0"/>
          </a:p>
        </p:txBody>
      </p:sp>
      <p:sp>
        <p:nvSpPr>
          <p:cNvPr id="28684" name="Rectangle 12">
            <a:extLst>
              <a:ext uri="{FF2B5EF4-FFF2-40B4-BE49-F238E27FC236}">
                <a16:creationId xmlns:a16="http://schemas.microsoft.com/office/drawing/2014/main" id="{1BE6B18F-DCB1-4A7B-0C2D-EDC25775ED14}"/>
              </a:ext>
            </a:extLst>
          </p:cNvPr>
          <p:cNvSpPr>
            <a:spLocks noChangeArrowheads="1"/>
          </p:cNvSpPr>
          <p:nvPr/>
        </p:nvSpPr>
        <p:spPr bwMode="auto">
          <a:xfrm>
            <a:off x="3479781" y="419921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4</a:t>
            </a:r>
            <a:endParaRPr lang="en-US" altLang="en-US" sz="2800" b="1" dirty="0"/>
          </a:p>
        </p:txBody>
      </p:sp>
      <p:sp>
        <p:nvSpPr>
          <p:cNvPr id="28685" name="Rectangle 13">
            <a:extLst>
              <a:ext uri="{FF2B5EF4-FFF2-40B4-BE49-F238E27FC236}">
                <a16:creationId xmlns:a16="http://schemas.microsoft.com/office/drawing/2014/main" id="{3C1BB1E9-821C-1917-5A3E-644F8AFC0E67}"/>
              </a:ext>
            </a:extLst>
          </p:cNvPr>
          <p:cNvSpPr>
            <a:spLocks noChangeArrowheads="1"/>
          </p:cNvSpPr>
          <p:nvPr/>
        </p:nvSpPr>
        <p:spPr bwMode="auto">
          <a:xfrm>
            <a:off x="3479781" y="510091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5</a:t>
            </a:r>
            <a:endParaRPr lang="en-US" altLang="en-US" sz="2800" b="1" dirty="0"/>
          </a:p>
        </p:txBody>
      </p:sp>
      <p:sp>
        <p:nvSpPr>
          <p:cNvPr id="28686" name="Rectangle 14">
            <a:extLst>
              <a:ext uri="{FF2B5EF4-FFF2-40B4-BE49-F238E27FC236}">
                <a16:creationId xmlns:a16="http://schemas.microsoft.com/office/drawing/2014/main" id="{66F9B8B7-B772-E609-3591-7F07D06A1CB3}"/>
              </a:ext>
            </a:extLst>
          </p:cNvPr>
          <p:cNvSpPr>
            <a:spLocks noChangeArrowheads="1"/>
          </p:cNvSpPr>
          <p:nvPr/>
        </p:nvSpPr>
        <p:spPr bwMode="auto">
          <a:xfrm>
            <a:off x="2580195" y="5104501"/>
            <a:ext cx="901700" cy="901700"/>
          </a:xfrm>
          <a:prstGeom prst="rect">
            <a:avLst/>
          </a:prstGeom>
          <a:solidFill>
            <a:schemeClr val="bg2"/>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dirty="0"/>
          </a:p>
        </p:txBody>
      </p:sp>
      <p:sp>
        <p:nvSpPr>
          <p:cNvPr id="28687" name="Rectangle 15">
            <a:extLst>
              <a:ext uri="{FF2B5EF4-FFF2-40B4-BE49-F238E27FC236}">
                <a16:creationId xmlns:a16="http://schemas.microsoft.com/office/drawing/2014/main" id="{4027099C-0623-3072-2F9E-B1E4EF282BA6}"/>
              </a:ext>
            </a:extLst>
          </p:cNvPr>
          <p:cNvSpPr>
            <a:spLocks noChangeArrowheads="1"/>
          </p:cNvSpPr>
          <p:nvPr/>
        </p:nvSpPr>
        <p:spPr bwMode="auto">
          <a:xfrm>
            <a:off x="1676381" y="5100918"/>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7</a:t>
            </a:r>
            <a:endParaRPr lang="en-US" altLang="en-US" sz="2800" b="1" dirty="0"/>
          </a:p>
        </p:txBody>
      </p:sp>
      <p:sp>
        <p:nvSpPr>
          <p:cNvPr id="28688" name="Rectangle 16">
            <a:extLst>
              <a:ext uri="{FF2B5EF4-FFF2-40B4-BE49-F238E27FC236}">
                <a16:creationId xmlns:a16="http://schemas.microsoft.com/office/drawing/2014/main" id="{C4C20800-D0CF-E8EA-BB3C-77774230E7C3}"/>
              </a:ext>
            </a:extLst>
          </p:cNvPr>
          <p:cNvSpPr>
            <a:spLocks noChangeArrowheads="1"/>
          </p:cNvSpPr>
          <p:nvPr/>
        </p:nvSpPr>
        <p:spPr bwMode="auto">
          <a:xfrm>
            <a:off x="8531207" y="347849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2</a:t>
            </a:r>
            <a:endParaRPr lang="en-US" altLang="en-US" sz="2800" b="1" dirty="0"/>
          </a:p>
        </p:txBody>
      </p:sp>
      <p:sp>
        <p:nvSpPr>
          <p:cNvPr id="28689" name="Rectangle 17">
            <a:extLst>
              <a:ext uri="{FF2B5EF4-FFF2-40B4-BE49-F238E27FC236}">
                <a16:creationId xmlns:a16="http://schemas.microsoft.com/office/drawing/2014/main" id="{FA7DFE95-F93B-A031-7C7A-4D033549FF26}"/>
              </a:ext>
            </a:extLst>
          </p:cNvPr>
          <p:cNvSpPr>
            <a:spLocks noChangeArrowheads="1"/>
          </p:cNvSpPr>
          <p:nvPr/>
        </p:nvSpPr>
        <p:spPr bwMode="auto">
          <a:xfrm>
            <a:off x="9432907" y="347849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3</a:t>
            </a:r>
            <a:endParaRPr lang="en-US" altLang="en-US" sz="2800" b="1" dirty="0"/>
          </a:p>
        </p:txBody>
      </p:sp>
      <p:sp>
        <p:nvSpPr>
          <p:cNvPr id="28690" name="Rectangle 18">
            <a:extLst>
              <a:ext uri="{FF2B5EF4-FFF2-40B4-BE49-F238E27FC236}">
                <a16:creationId xmlns:a16="http://schemas.microsoft.com/office/drawing/2014/main" id="{22E00E9E-4E74-FD37-3863-5EDB3FE4D6C1}"/>
              </a:ext>
            </a:extLst>
          </p:cNvPr>
          <p:cNvSpPr>
            <a:spLocks noChangeArrowheads="1"/>
          </p:cNvSpPr>
          <p:nvPr/>
        </p:nvSpPr>
        <p:spPr bwMode="auto">
          <a:xfrm>
            <a:off x="7624310" y="4373465"/>
            <a:ext cx="901700" cy="901700"/>
          </a:xfrm>
          <a:prstGeom prst="rect">
            <a:avLst/>
          </a:prstGeom>
          <a:solidFill>
            <a:schemeClr val="bg1"/>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dirty="0"/>
              <a:t> </a:t>
            </a:r>
            <a:r>
              <a:rPr lang="en-US" altLang="en-US" sz="2800" b="1" dirty="0"/>
              <a:t>8</a:t>
            </a:r>
          </a:p>
        </p:txBody>
      </p:sp>
      <p:sp>
        <p:nvSpPr>
          <p:cNvPr id="28691" name="Rectangle 19">
            <a:extLst>
              <a:ext uri="{FF2B5EF4-FFF2-40B4-BE49-F238E27FC236}">
                <a16:creationId xmlns:a16="http://schemas.microsoft.com/office/drawing/2014/main" id="{04DFF6E5-22A9-90B8-B57B-83BDA946CC2A}"/>
              </a:ext>
            </a:extLst>
          </p:cNvPr>
          <p:cNvSpPr>
            <a:spLocks noChangeArrowheads="1"/>
          </p:cNvSpPr>
          <p:nvPr/>
        </p:nvSpPr>
        <p:spPr bwMode="auto">
          <a:xfrm>
            <a:off x="8531207" y="4380194"/>
            <a:ext cx="901700" cy="901700"/>
          </a:xfrm>
          <a:prstGeom prst="rect">
            <a:avLst/>
          </a:prstGeom>
          <a:solidFill>
            <a:schemeClr val="bg2"/>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800" b="1" dirty="0"/>
          </a:p>
        </p:txBody>
      </p:sp>
      <p:sp>
        <p:nvSpPr>
          <p:cNvPr id="28692" name="Rectangle 20">
            <a:extLst>
              <a:ext uri="{FF2B5EF4-FFF2-40B4-BE49-F238E27FC236}">
                <a16:creationId xmlns:a16="http://schemas.microsoft.com/office/drawing/2014/main" id="{11DDBF01-D2C5-AEDC-6EEE-15786879710C}"/>
              </a:ext>
            </a:extLst>
          </p:cNvPr>
          <p:cNvSpPr>
            <a:spLocks noChangeArrowheads="1"/>
          </p:cNvSpPr>
          <p:nvPr/>
        </p:nvSpPr>
        <p:spPr bwMode="auto">
          <a:xfrm>
            <a:off x="9432907" y="438019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4</a:t>
            </a:r>
            <a:endParaRPr lang="en-US" altLang="en-US" sz="2800" b="1" dirty="0"/>
          </a:p>
        </p:txBody>
      </p:sp>
      <p:sp>
        <p:nvSpPr>
          <p:cNvPr id="28693" name="Rectangle 21">
            <a:extLst>
              <a:ext uri="{FF2B5EF4-FFF2-40B4-BE49-F238E27FC236}">
                <a16:creationId xmlns:a16="http://schemas.microsoft.com/office/drawing/2014/main" id="{E6CE351D-9403-3D6D-06A2-AF11BF60489E}"/>
              </a:ext>
            </a:extLst>
          </p:cNvPr>
          <p:cNvSpPr>
            <a:spLocks noChangeArrowheads="1"/>
          </p:cNvSpPr>
          <p:nvPr/>
        </p:nvSpPr>
        <p:spPr bwMode="auto">
          <a:xfrm>
            <a:off x="9432907" y="5281894"/>
            <a:ext cx="901700" cy="901700"/>
          </a:xfrm>
          <a:prstGeom prst="rect">
            <a:avLst/>
          </a:prstGeom>
          <a:solidFill>
            <a:schemeClr val="bg1"/>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t>5</a:t>
            </a:r>
          </a:p>
        </p:txBody>
      </p:sp>
      <p:sp>
        <p:nvSpPr>
          <p:cNvPr id="28694" name="Rectangle 22">
            <a:extLst>
              <a:ext uri="{FF2B5EF4-FFF2-40B4-BE49-F238E27FC236}">
                <a16:creationId xmlns:a16="http://schemas.microsoft.com/office/drawing/2014/main" id="{825719B3-8EEC-E7F4-F512-8F10D5998775}"/>
              </a:ext>
            </a:extLst>
          </p:cNvPr>
          <p:cNvSpPr>
            <a:spLocks noChangeArrowheads="1"/>
          </p:cNvSpPr>
          <p:nvPr/>
        </p:nvSpPr>
        <p:spPr bwMode="auto">
          <a:xfrm>
            <a:off x="8531207" y="528189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6</a:t>
            </a:r>
            <a:endParaRPr lang="en-US" altLang="en-US" sz="2800" b="1" dirty="0"/>
          </a:p>
        </p:txBody>
      </p:sp>
      <p:sp>
        <p:nvSpPr>
          <p:cNvPr id="28695" name="Rectangle 23">
            <a:extLst>
              <a:ext uri="{FF2B5EF4-FFF2-40B4-BE49-F238E27FC236}">
                <a16:creationId xmlns:a16="http://schemas.microsoft.com/office/drawing/2014/main" id="{5FA8A902-06BB-142E-2A68-D6A520B5AE06}"/>
              </a:ext>
            </a:extLst>
          </p:cNvPr>
          <p:cNvSpPr>
            <a:spLocks noChangeArrowheads="1"/>
          </p:cNvSpPr>
          <p:nvPr/>
        </p:nvSpPr>
        <p:spPr bwMode="auto">
          <a:xfrm>
            <a:off x="7629507" y="5281894"/>
            <a:ext cx="901700" cy="9017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7</a:t>
            </a:r>
            <a:endParaRPr lang="en-US" altLang="en-US" sz="2800" b="1" dirty="0"/>
          </a:p>
        </p:txBody>
      </p:sp>
      <p:sp>
        <p:nvSpPr>
          <p:cNvPr id="28696" name="Text Box 24">
            <a:extLst>
              <a:ext uri="{FF2B5EF4-FFF2-40B4-BE49-F238E27FC236}">
                <a16:creationId xmlns:a16="http://schemas.microsoft.com/office/drawing/2014/main" id="{1EFB0604-046B-EBB6-8AEB-F9201FCBA0CC}"/>
              </a:ext>
            </a:extLst>
          </p:cNvPr>
          <p:cNvSpPr txBox="1">
            <a:spLocks noChangeArrowheads="1"/>
          </p:cNvSpPr>
          <p:nvPr/>
        </p:nvSpPr>
        <p:spPr bwMode="auto">
          <a:xfrm>
            <a:off x="3616307" y="5768737"/>
            <a:ext cx="4419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dirty="0">
                <a:solidFill>
                  <a:srgbClr val="0100C8"/>
                </a:solidFill>
                <a:latin typeface="Helvetica Neue"/>
              </a:rPr>
              <a:t>solvable</a:t>
            </a:r>
          </a:p>
          <a:p>
            <a:pPr algn="ctr" eaLnBrk="1" hangingPunct="1">
              <a:spcBef>
                <a:spcPct val="50000"/>
              </a:spcBef>
            </a:pPr>
            <a:r>
              <a:rPr lang="en-US" altLang="en-US" sz="3200" dirty="0">
                <a:solidFill>
                  <a:srgbClr val="0100C8"/>
                </a:solidFill>
                <a:latin typeface="Helvetica Neue"/>
              </a:rPr>
              <a:t>6 inversions</a:t>
            </a:r>
          </a:p>
        </p:txBody>
      </p:sp>
      <p:pic>
        <p:nvPicPr>
          <p:cNvPr id="26" name="Picture 25" descr="A picture containing text, gear&#10;&#10;Description automatically generated">
            <a:extLst>
              <a:ext uri="{FF2B5EF4-FFF2-40B4-BE49-F238E27FC236}">
                <a16:creationId xmlns:a16="http://schemas.microsoft.com/office/drawing/2014/main" id="{2FF25B13-F6F9-BA13-ED01-637F6915F1B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602" y="713843"/>
            <a:ext cx="3811300" cy="493913"/>
          </a:xfrm>
          <a:prstGeom prst="rect">
            <a:avLst/>
          </a:prstGeom>
          <a:noFill/>
          <a:ln>
            <a:noFill/>
          </a:ln>
        </p:spPr>
      </p:pic>
      <p:sp>
        <p:nvSpPr>
          <p:cNvPr id="3" name="TextBox 2">
            <a:extLst>
              <a:ext uri="{FF2B5EF4-FFF2-40B4-BE49-F238E27FC236}">
                <a16:creationId xmlns:a16="http://schemas.microsoft.com/office/drawing/2014/main" id="{45E5F0A9-C068-B093-42B0-7DF218AFFC0B}"/>
              </a:ext>
            </a:extLst>
          </p:cNvPr>
          <p:cNvSpPr txBox="1"/>
          <p:nvPr/>
        </p:nvSpPr>
        <p:spPr>
          <a:xfrm>
            <a:off x="11620175" y="3478494"/>
            <a:ext cx="9284044" cy="4524315"/>
          </a:xfrm>
          <a:prstGeom prst="rect">
            <a:avLst/>
          </a:prstGeom>
          <a:noFill/>
        </p:spPr>
        <p:txBody>
          <a:bodyPr wrap="square" rtlCol="0">
            <a:spAutoFit/>
          </a:bodyPr>
          <a:lstStyle/>
          <a:p>
            <a:r>
              <a:rPr lang="en-US" dirty="0"/>
              <a:t>2, 8, 3, 1, 6, 4, 7, 5       initial state flattening</a:t>
            </a:r>
          </a:p>
          <a:p>
            <a:r>
              <a:rPr lang="en-US" dirty="0"/>
              <a:t>1, 2, 3, 8, 4, 7, 6, 5       goal state flattening</a:t>
            </a:r>
          </a:p>
          <a:p>
            <a:endParaRPr lang="en-US" dirty="0"/>
          </a:p>
          <a:p>
            <a:r>
              <a:rPr lang="en-US" dirty="0"/>
              <a:t>Inversions</a:t>
            </a:r>
          </a:p>
          <a:p>
            <a:r>
              <a:rPr lang="en-US" dirty="0"/>
              <a:t>(2,1)</a:t>
            </a:r>
          </a:p>
          <a:p>
            <a:r>
              <a:rPr lang="en-US" dirty="0"/>
              <a:t>(8,3) (8,1) </a:t>
            </a:r>
          </a:p>
          <a:p>
            <a:r>
              <a:rPr lang="en-US" dirty="0"/>
              <a:t>(3,1)</a:t>
            </a:r>
          </a:p>
          <a:p>
            <a:r>
              <a:rPr lang="en-US" dirty="0"/>
              <a:t>(6,4) (6,7)</a:t>
            </a:r>
          </a:p>
        </p:txBody>
      </p:sp>
      <p:sp>
        <p:nvSpPr>
          <p:cNvPr id="2" name="TextBox 1">
            <a:extLst>
              <a:ext uri="{FF2B5EF4-FFF2-40B4-BE49-F238E27FC236}">
                <a16:creationId xmlns:a16="http://schemas.microsoft.com/office/drawing/2014/main" id="{4590260A-8AD2-D153-8650-1F4456399E1D}"/>
              </a:ext>
            </a:extLst>
          </p:cNvPr>
          <p:cNvSpPr txBox="1"/>
          <p:nvPr/>
        </p:nvSpPr>
        <p:spPr>
          <a:xfrm>
            <a:off x="2014150" y="9274741"/>
            <a:ext cx="20746995" cy="2308324"/>
          </a:xfrm>
          <a:prstGeom prst="rect">
            <a:avLst/>
          </a:prstGeom>
          <a:noFill/>
        </p:spPr>
        <p:txBody>
          <a:bodyPr wrap="square" rtlCol="0">
            <a:spAutoFit/>
          </a:bodyPr>
          <a:lstStyle/>
          <a:p>
            <a:pPr marL="571500" indent="-571500">
              <a:buFont typeface="Wingdings" panose="05000000000000000000" pitchFamily="2" charset="2"/>
              <a:buChar char="q"/>
            </a:pPr>
            <a:r>
              <a:rPr lang="en-US" dirty="0"/>
              <a:t>Every operator has unit cost</a:t>
            </a:r>
          </a:p>
          <a:p>
            <a:pPr marL="571500" indent="-571500">
              <a:buFont typeface="Wingdings" panose="05000000000000000000" pitchFamily="2" charset="2"/>
              <a:buChar char="q"/>
            </a:pPr>
            <a:r>
              <a:rPr lang="en-US" dirty="0"/>
              <a:t>The heuristic function counts the number of tiles out of place – mismatch between some problem state and the goal state</a:t>
            </a:r>
          </a:p>
          <a:p>
            <a:pPr marL="1485900" lvl="1" indent="-571500">
              <a:buFont typeface="Wingdings" panose="05000000000000000000" pitchFamily="2" charset="2"/>
              <a:buChar char="§"/>
            </a:pPr>
            <a:r>
              <a:rPr lang="en-US" dirty="0"/>
              <a:t>It underestimates the true cost making the A* search method using it admissible</a:t>
            </a:r>
            <a:endParaRPr lang="en-CY" dirty="0"/>
          </a:p>
        </p:txBody>
      </p:sp>
    </p:spTree>
    <p:extLst>
      <p:ext uri="{BB962C8B-B14F-4D97-AF65-F5344CB8AC3E}">
        <p14:creationId xmlns:p14="http://schemas.microsoft.com/office/powerpoint/2010/main" val="32782309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4342E1F2-68FC-FDD3-630A-28D7AFB90B2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8676" name="Text Box 4">
            <a:extLst>
              <a:ext uri="{FF2B5EF4-FFF2-40B4-BE49-F238E27FC236}">
                <a16:creationId xmlns:a16="http://schemas.microsoft.com/office/drawing/2014/main" id="{FD672282-21CB-FE03-3DB9-CE3EC410796D}"/>
              </a:ext>
            </a:extLst>
          </p:cNvPr>
          <p:cNvSpPr txBox="1">
            <a:spLocks noChangeArrowheads="1"/>
          </p:cNvSpPr>
          <p:nvPr/>
        </p:nvSpPr>
        <p:spPr bwMode="auto">
          <a:xfrm>
            <a:off x="1435441" y="1470690"/>
            <a:ext cx="21513113" cy="707886"/>
          </a:xfrm>
          <a:prstGeom prst="rect">
            <a:avLst/>
          </a:prstGeom>
          <a:solidFill>
            <a:schemeClr val="accent1">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dirty="0">
                <a:solidFill>
                  <a:srgbClr val="0100C8"/>
                </a:solidFill>
                <a:latin typeface="Helvetica Neue"/>
              </a:rPr>
              <a:t>Breadth-First and Branch-and-Bound </a:t>
            </a:r>
            <a:endParaRPr lang="el-GR" altLang="en-US" sz="4000" dirty="0">
              <a:solidFill>
                <a:srgbClr val="0100C8"/>
              </a:solidFill>
              <a:latin typeface="Helvetica Neue"/>
            </a:endParaRPr>
          </a:p>
        </p:txBody>
      </p:sp>
      <p:pic>
        <p:nvPicPr>
          <p:cNvPr id="26" name="Picture 25" descr="A picture containing text, gear&#10;&#10;Description automatically generated">
            <a:extLst>
              <a:ext uri="{FF2B5EF4-FFF2-40B4-BE49-F238E27FC236}">
                <a16:creationId xmlns:a16="http://schemas.microsoft.com/office/drawing/2014/main" id="{2FF25B13-F6F9-BA13-ED01-637F6915F1B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602" y="713843"/>
            <a:ext cx="3811300" cy="493913"/>
          </a:xfrm>
          <a:prstGeom prst="rect">
            <a:avLst/>
          </a:prstGeom>
          <a:noFill/>
          <a:ln>
            <a:noFill/>
          </a:ln>
        </p:spPr>
      </p:pic>
      <p:sp>
        <p:nvSpPr>
          <p:cNvPr id="4" name="TextBox 3">
            <a:extLst>
              <a:ext uri="{FF2B5EF4-FFF2-40B4-BE49-F238E27FC236}">
                <a16:creationId xmlns:a16="http://schemas.microsoft.com/office/drawing/2014/main" id="{E1AEC8F5-F775-9558-1EB8-E4FEF3BC4697}"/>
              </a:ext>
            </a:extLst>
          </p:cNvPr>
          <p:cNvSpPr txBox="1"/>
          <p:nvPr/>
        </p:nvSpPr>
        <p:spPr>
          <a:xfrm>
            <a:off x="1435441" y="2273644"/>
            <a:ext cx="5607910" cy="10433625"/>
          </a:xfrm>
          <a:prstGeom prst="rect">
            <a:avLst/>
          </a:prstGeom>
          <a:noFill/>
        </p:spPr>
        <p:txBody>
          <a:bodyPr wrap="square" rtlCol="0">
            <a:spAutoFit/>
          </a:bodyPr>
          <a:lstStyle/>
          <a:p>
            <a:r>
              <a:rPr lang="en-US" sz="3200" dirty="0"/>
              <a:t>Starting Search</a:t>
            </a:r>
          </a:p>
          <a:p>
            <a:r>
              <a:rPr lang="en-US" sz="3200" dirty="0"/>
              <a:t>==========================</a:t>
            </a:r>
          </a:p>
          <a:p>
            <a:r>
              <a:rPr lang="en-US" sz="3200" dirty="0"/>
              <a:t>Search Succeeds</a:t>
            </a:r>
          </a:p>
          <a:p>
            <a:r>
              <a:rPr lang="en-US" sz="3200" dirty="0"/>
              <a:t>Efficiency </a:t>
            </a:r>
            <a:r>
              <a:rPr lang="en-US" sz="3200" dirty="0">
                <a:highlight>
                  <a:srgbClr val="FFFF00"/>
                </a:highlight>
              </a:rPr>
              <a:t>0.10344828</a:t>
            </a:r>
          </a:p>
          <a:p>
            <a:r>
              <a:rPr lang="en-US" sz="3200" dirty="0"/>
              <a:t>Solution Path</a:t>
            </a:r>
          </a:p>
          <a:p>
            <a:r>
              <a:rPr lang="en-US" sz="3200" dirty="0"/>
              <a:t>Node with state </a:t>
            </a:r>
          </a:p>
          <a:p>
            <a:r>
              <a:rPr lang="en-US" sz="3200" dirty="0"/>
              <a:t>2 8 3 </a:t>
            </a:r>
          </a:p>
          <a:p>
            <a:r>
              <a:rPr lang="en-US" sz="3200" dirty="0"/>
              <a:t>1 6 4 </a:t>
            </a:r>
          </a:p>
          <a:p>
            <a:r>
              <a:rPr lang="en-US" sz="3200" dirty="0"/>
              <a:t>7 0 5 </a:t>
            </a:r>
          </a:p>
          <a:p>
            <a:endParaRPr lang="en-US" sz="3200" dirty="0"/>
          </a:p>
          <a:p>
            <a:r>
              <a:rPr lang="en-US" sz="3200" dirty="0"/>
              <a:t>Node with state </a:t>
            </a:r>
          </a:p>
          <a:p>
            <a:r>
              <a:rPr lang="en-US" sz="3200" dirty="0"/>
              <a:t>2 8 3 </a:t>
            </a:r>
          </a:p>
          <a:p>
            <a:r>
              <a:rPr lang="en-US" sz="3200" dirty="0"/>
              <a:t>1 0 4 </a:t>
            </a:r>
          </a:p>
          <a:p>
            <a:r>
              <a:rPr lang="en-US" sz="3200" dirty="0"/>
              <a:t>7 6 5 </a:t>
            </a:r>
          </a:p>
          <a:p>
            <a:endParaRPr lang="en-US" sz="3200" dirty="0"/>
          </a:p>
          <a:p>
            <a:r>
              <a:rPr lang="en-US" sz="3200" dirty="0"/>
              <a:t>Node with state </a:t>
            </a:r>
          </a:p>
          <a:p>
            <a:r>
              <a:rPr lang="en-US" sz="3200" dirty="0"/>
              <a:t>2 0 3 </a:t>
            </a:r>
          </a:p>
          <a:p>
            <a:r>
              <a:rPr lang="en-US" sz="3200" dirty="0"/>
              <a:t>1 8 4 </a:t>
            </a:r>
          </a:p>
          <a:p>
            <a:r>
              <a:rPr lang="en-US" sz="3200" dirty="0"/>
              <a:t>7 6 5 </a:t>
            </a:r>
          </a:p>
          <a:p>
            <a:endParaRPr lang="en-US" sz="3200" dirty="0"/>
          </a:p>
          <a:p>
            <a:endParaRPr lang="en-US" sz="3200" dirty="0"/>
          </a:p>
        </p:txBody>
      </p:sp>
      <p:sp>
        <p:nvSpPr>
          <p:cNvPr id="28" name="TextBox 27">
            <a:extLst>
              <a:ext uri="{FF2B5EF4-FFF2-40B4-BE49-F238E27FC236}">
                <a16:creationId xmlns:a16="http://schemas.microsoft.com/office/drawing/2014/main" id="{704BF4ED-2246-E4CC-55EF-A97E34030F9C}"/>
              </a:ext>
            </a:extLst>
          </p:cNvPr>
          <p:cNvSpPr txBox="1"/>
          <p:nvPr/>
        </p:nvSpPr>
        <p:spPr>
          <a:xfrm>
            <a:off x="9090449" y="4413565"/>
            <a:ext cx="5607910" cy="7478970"/>
          </a:xfrm>
          <a:prstGeom prst="rect">
            <a:avLst/>
          </a:prstGeom>
          <a:noFill/>
        </p:spPr>
        <p:txBody>
          <a:bodyPr wrap="square" rtlCol="0">
            <a:spAutoFit/>
          </a:bodyPr>
          <a:lstStyle/>
          <a:p>
            <a:endParaRPr lang="en-US" sz="3200" dirty="0"/>
          </a:p>
          <a:p>
            <a:r>
              <a:rPr lang="en-US" sz="3200" dirty="0"/>
              <a:t>Node with state </a:t>
            </a:r>
          </a:p>
          <a:p>
            <a:r>
              <a:rPr lang="en-US" sz="3200" dirty="0"/>
              <a:t>0 2 3 </a:t>
            </a:r>
          </a:p>
          <a:p>
            <a:r>
              <a:rPr lang="en-US" sz="3200" dirty="0"/>
              <a:t>1 8 4 </a:t>
            </a:r>
          </a:p>
          <a:p>
            <a:r>
              <a:rPr lang="en-US" sz="3200" dirty="0"/>
              <a:t>7 6 5 </a:t>
            </a:r>
          </a:p>
          <a:p>
            <a:endParaRPr lang="en-US" sz="3200" dirty="0"/>
          </a:p>
          <a:p>
            <a:r>
              <a:rPr lang="en-US" sz="3200" dirty="0"/>
              <a:t>Node with state </a:t>
            </a:r>
          </a:p>
          <a:p>
            <a:r>
              <a:rPr lang="en-US" sz="3200" dirty="0"/>
              <a:t>1 2 3 </a:t>
            </a:r>
          </a:p>
          <a:p>
            <a:r>
              <a:rPr lang="en-US" sz="3200" dirty="0"/>
              <a:t>0 8 4 </a:t>
            </a:r>
          </a:p>
          <a:p>
            <a:r>
              <a:rPr lang="en-US" sz="3200" dirty="0"/>
              <a:t>7 6 5 </a:t>
            </a:r>
          </a:p>
          <a:p>
            <a:endParaRPr lang="en-US" sz="3200" dirty="0"/>
          </a:p>
          <a:p>
            <a:r>
              <a:rPr lang="en-US" sz="3200" dirty="0"/>
              <a:t>Node with state </a:t>
            </a:r>
          </a:p>
          <a:p>
            <a:r>
              <a:rPr lang="en-US" sz="3200" dirty="0"/>
              <a:t>1 2 3 </a:t>
            </a:r>
          </a:p>
          <a:p>
            <a:r>
              <a:rPr lang="en-US" sz="3200" dirty="0"/>
              <a:t>8 0 4 </a:t>
            </a:r>
          </a:p>
          <a:p>
            <a:r>
              <a:rPr lang="en-US" sz="3200" dirty="0"/>
              <a:t>7 6 5 </a:t>
            </a:r>
          </a:p>
        </p:txBody>
      </p:sp>
      <p:sp>
        <p:nvSpPr>
          <p:cNvPr id="5" name="Freeform: Shape 4">
            <a:extLst>
              <a:ext uri="{FF2B5EF4-FFF2-40B4-BE49-F238E27FC236}">
                <a16:creationId xmlns:a16="http://schemas.microsoft.com/office/drawing/2014/main" id="{81B5315B-849C-C7A7-F429-8A55CBCFF2B4}"/>
              </a:ext>
            </a:extLst>
          </p:cNvPr>
          <p:cNvSpPr/>
          <p:nvPr/>
        </p:nvSpPr>
        <p:spPr>
          <a:xfrm>
            <a:off x="2669059" y="5325763"/>
            <a:ext cx="6091882" cy="6820930"/>
          </a:xfrm>
          <a:custGeom>
            <a:avLst/>
            <a:gdLst>
              <a:gd name="connsiteX0" fmla="*/ 0 w 5399903"/>
              <a:gd name="connsiteY0" fmla="*/ 4003589 h 4300151"/>
              <a:gd name="connsiteX1" fmla="*/ 135925 w 5399903"/>
              <a:gd name="connsiteY1" fmla="*/ 4028302 h 4300151"/>
              <a:gd name="connsiteX2" fmla="*/ 172995 w 5399903"/>
              <a:gd name="connsiteY2" fmla="*/ 4053016 h 4300151"/>
              <a:gd name="connsiteX3" fmla="*/ 284206 w 5399903"/>
              <a:gd name="connsiteY3" fmla="*/ 4090086 h 4300151"/>
              <a:gd name="connsiteX4" fmla="*/ 444844 w 5399903"/>
              <a:gd name="connsiteY4" fmla="*/ 4164227 h 4300151"/>
              <a:gd name="connsiteX5" fmla="*/ 556055 w 5399903"/>
              <a:gd name="connsiteY5" fmla="*/ 4188940 h 4300151"/>
              <a:gd name="connsiteX6" fmla="*/ 704336 w 5399903"/>
              <a:gd name="connsiteY6" fmla="*/ 4238367 h 4300151"/>
              <a:gd name="connsiteX7" fmla="*/ 1075038 w 5399903"/>
              <a:gd name="connsiteY7" fmla="*/ 4300151 h 4300151"/>
              <a:gd name="connsiteX8" fmla="*/ 1285103 w 5399903"/>
              <a:gd name="connsiteY8" fmla="*/ 4275437 h 4300151"/>
              <a:gd name="connsiteX9" fmla="*/ 1408671 w 5399903"/>
              <a:gd name="connsiteY9" fmla="*/ 4226010 h 4300151"/>
              <a:gd name="connsiteX10" fmla="*/ 2248930 w 5399903"/>
              <a:gd name="connsiteY10" fmla="*/ 3472248 h 4300151"/>
              <a:gd name="connsiteX11" fmla="*/ 2421925 w 5399903"/>
              <a:gd name="connsiteY11" fmla="*/ 3262183 h 4300151"/>
              <a:gd name="connsiteX12" fmla="*/ 2681417 w 5399903"/>
              <a:gd name="connsiteY12" fmla="*/ 2854410 h 4300151"/>
              <a:gd name="connsiteX13" fmla="*/ 2891482 w 5399903"/>
              <a:gd name="connsiteY13" fmla="*/ 2347783 h 4300151"/>
              <a:gd name="connsiteX14" fmla="*/ 2953265 w 5399903"/>
              <a:gd name="connsiteY14" fmla="*/ 2150075 h 4300151"/>
              <a:gd name="connsiteX15" fmla="*/ 3175687 w 5399903"/>
              <a:gd name="connsiteY15" fmla="*/ 1779373 h 4300151"/>
              <a:gd name="connsiteX16" fmla="*/ 3274541 w 5399903"/>
              <a:gd name="connsiteY16" fmla="*/ 1581664 h 4300151"/>
              <a:gd name="connsiteX17" fmla="*/ 3546390 w 5399903"/>
              <a:gd name="connsiteY17" fmla="*/ 1173891 h 4300151"/>
              <a:gd name="connsiteX18" fmla="*/ 3669957 w 5399903"/>
              <a:gd name="connsiteY18" fmla="*/ 963827 h 4300151"/>
              <a:gd name="connsiteX19" fmla="*/ 3731741 w 5399903"/>
              <a:gd name="connsiteY19" fmla="*/ 815545 h 4300151"/>
              <a:gd name="connsiteX20" fmla="*/ 3966519 w 5399903"/>
              <a:gd name="connsiteY20" fmla="*/ 556054 h 4300151"/>
              <a:gd name="connsiteX21" fmla="*/ 4201298 w 5399903"/>
              <a:gd name="connsiteY21" fmla="*/ 308918 h 4300151"/>
              <a:gd name="connsiteX22" fmla="*/ 4349579 w 5399903"/>
              <a:gd name="connsiteY22" fmla="*/ 185351 h 4300151"/>
              <a:gd name="connsiteX23" fmla="*/ 4559644 w 5399903"/>
              <a:gd name="connsiteY23" fmla="*/ 12356 h 4300151"/>
              <a:gd name="connsiteX24" fmla="*/ 5399903 w 5399903"/>
              <a:gd name="connsiteY24" fmla="*/ 0 h 430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99903" h="4300151">
                <a:moveTo>
                  <a:pt x="0" y="4003589"/>
                </a:moveTo>
                <a:cubicBezTo>
                  <a:pt x="45308" y="4011827"/>
                  <a:pt x="91646" y="4015651"/>
                  <a:pt x="135925" y="4028302"/>
                </a:cubicBezTo>
                <a:cubicBezTo>
                  <a:pt x="150205" y="4032382"/>
                  <a:pt x="160101" y="4045648"/>
                  <a:pt x="172995" y="4053016"/>
                </a:cubicBezTo>
                <a:cubicBezTo>
                  <a:pt x="228087" y="4084497"/>
                  <a:pt x="219319" y="4077108"/>
                  <a:pt x="284206" y="4090086"/>
                </a:cubicBezTo>
                <a:cubicBezTo>
                  <a:pt x="317865" y="4106916"/>
                  <a:pt x="400052" y="4151429"/>
                  <a:pt x="444844" y="4164227"/>
                </a:cubicBezTo>
                <a:cubicBezTo>
                  <a:pt x="481357" y="4174659"/>
                  <a:pt x="519542" y="4178508"/>
                  <a:pt x="556055" y="4188940"/>
                </a:cubicBezTo>
                <a:cubicBezTo>
                  <a:pt x="606151" y="4203253"/>
                  <a:pt x="653791" y="4225731"/>
                  <a:pt x="704336" y="4238367"/>
                </a:cubicBezTo>
                <a:cubicBezTo>
                  <a:pt x="810563" y="4264924"/>
                  <a:pt x="964878" y="4284414"/>
                  <a:pt x="1075038" y="4300151"/>
                </a:cubicBezTo>
                <a:cubicBezTo>
                  <a:pt x="1145060" y="4291913"/>
                  <a:pt x="1216277" y="4290732"/>
                  <a:pt x="1285103" y="4275437"/>
                </a:cubicBezTo>
                <a:cubicBezTo>
                  <a:pt x="1328409" y="4265813"/>
                  <a:pt x="1372406" y="4251561"/>
                  <a:pt x="1408671" y="4226010"/>
                </a:cubicBezTo>
                <a:cubicBezTo>
                  <a:pt x="1675345" y="4038126"/>
                  <a:pt x="2044066" y="3721011"/>
                  <a:pt x="2248930" y="3472248"/>
                </a:cubicBezTo>
                <a:cubicBezTo>
                  <a:pt x="2306595" y="3402226"/>
                  <a:pt x="2366823" y="3334239"/>
                  <a:pt x="2421925" y="3262183"/>
                </a:cubicBezTo>
                <a:cubicBezTo>
                  <a:pt x="2517243" y="3137536"/>
                  <a:pt x="2613379" y="2996966"/>
                  <a:pt x="2681417" y="2854410"/>
                </a:cubicBezTo>
                <a:cubicBezTo>
                  <a:pt x="2714640" y="2784801"/>
                  <a:pt x="2847595" y="2475055"/>
                  <a:pt x="2891482" y="2347783"/>
                </a:cubicBezTo>
                <a:cubicBezTo>
                  <a:pt x="2913990" y="2282509"/>
                  <a:pt x="2922387" y="2211831"/>
                  <a:pt x="2953265" y="2150075"/>
                </a:cubicBezTo>
                <a:cubicBezTo>
                  <a:pt x="3017710" y="2021185"/>
                  <a:pt x="3111242" y="1908263"/>
                  <a:pt x="3175687" y="1779373"/>
                </a:cubicBezTo>
                <a:cubicBezTo>
                  <a:pt x="3208638" y="1713470"/>
                  <a:pt x="3236068" y="1644504"/>
                  <a:pt x="3274541" y="1581664"/>
                </a:cubicBezTo>
                <a:cubicBezTo>
                  <a:pt x="3359840" y="1442342"/>
                  <a:pt x="3463563" y="1314697"/>
                  <a:pt x="3546390" y="1173891"/>
                </a:cubicBezTo>
                <a:cubicBezTo>
                  <a:pt x="3587579" y="1103870"/>
                  <a:pt x="3632635" y="1035984"/>
                  <a:pt x="3669957" y="963827"/>
                </a:cubicBezTo>
                <a:cubicBezTo>
                  <a:pt x="3694557" y="916266"/>
                  <a:pt x="3700247" y="858850"/>
                  <a:pt x="3731741" y="815545"/>
                </a:cubicBezTo>
                <a:cubicBezTo>
                  <a:pt x="3800349" y="721209"/>
                  <a:pt x="3888333" y="642617"/>
                  <a:pt x="3966519" y="556054"/>
                </a:cubicBezTo>
                <a:cubicBezTo>
                  <a:pt x="4048639" y="465136"/>
                  <a:pt x="4110088" y="391836"/>
                  <a:pt x="4201298" y="308918"/>
                </a:cubicBezTo>
                <a:cubicBezTo>
                  <a:pt x="4248905" y="265639"/>
                  <a:pt x="4302727" y="229447"/>
                  <a:pt x="4349579" y="185351"/>
                </a:cubicBezTo>
                <a:cubicBezTo>
                  <a:pt x="4410568" y="127949"/>
                  <a:pt x="4456287" y="13876"/>
                  <a:pt x="4559644" y="12356"/>
                </a:cubicBezTo>
                <a:lnTo>
                  <a:pt x="5399903" y="0"/>
                </a:lnTo>
              </a:path>
            </a:pathLst>
          </a:custGeom>
          <a:noFill/>
          <a:ln w="57150">
            <a:solidFill>
              <a:schemeClr val="accent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6" name="TextBox 5">
            <a:extLst>
              <a:ext uri="{FF2B5EF4-FFF2-40B4-BE49-F238E27FC236}">
                <a16:creationId xmlns:a16="http://schemas.microsoft.com/office/drawing/2014/main" id="{2D91BE43-8E36-A951-0D5B-6075F7BB6C67}"/>
              </a:ext>
            </a:extLst>
          </p:cNvPr>
          <p:cNvSpPr txBox="1"/>
          <p:nvPr/>
        </p:nvSpPr>
        <p:spPr>
          <a:xfrm>
            <a:off x="15149383" y="4003589"/>
            <a:ext cx="5607909" cy="2862322"/>
          </a:xfrm>
          <a:prstGeom prst="rect">
            <a:avLst/>
          </a:prstGeom>
          <a:noFill/>
        </p:spPr>
        <p:txBody>
          <a:bodyPr wrap="square" rtlCol="0">
            <a:spAutoFit/>
          </a:bodyPr>
          <a:lstStyle/>
          <a:p>
            <a:r>
              <a:rPr lang="en-US" b="1" dirty="0">
                <a:solidFill>
                  <a:srgbClr val="0100C8"/>
                </a:solidFill>
                <a:latin typeface="Helvetica Neue"/>
              </a:rPr>
              <a:t>Efficiency</a:t>
            </a:r>
          </a:p>
          <a:p>
            <a:r>
              <a:rPr lang="en-US" dirty="0"/>
              <a:t>The solution path has 6 search nodes and in total 58 search nodes were visited, i.e., expanded</a:t>
            </a:r>
            <a:endParaRPr lang="en-CY" dirty="0"/>
          </a:p>
        </p:txBody>
      </p:sp>
    </p:spTree>
    <p:extLst>
      <p:ext uri="{BB962C8B-B14F-4D97-AF65-F5344CB8AC3E}">
        <p14:creationId xmlns:p14="http://schemas.microsoft.com/office/powerpoint/2010/main" val="28262144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4342E1F2-68FC-FDD3-630A-28D7AFB90B2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8676" name="Text Box 4">
            <a:extLst>
              <a:ext uri="{FF2B5EF4-FFF2-40B4-BE49-F238E27FC236}">
                <a16:creationId xmlns:a16="http://schemas.microsoft.com/office/drawing/2014/main" id="{FD672282-21CB-FE03-3DB9-CE3EC410796D}"/>
              </a:ext>
            </a:extLst>
          </p:cNvPr>
          <p:cNvSpPr txBox="1">
            <a:spLocks noChangeArrowheads="1"/>
          </p:cNvSpPr>
          <p:nvPr/>
        </p:nvSpPr>
        <p:spPr bwMode="auto">
          <a:xfrm>
            <a:off x="1435441" y="1470690"/>
            <a:ext cx="21513113" cy="707886"/>
          </a:xfrm>
          <a:prstGeom prst="rect">
            <a:avLst/>
          </a:prstGeom>
          <a:solidFill>
            <a:schemeClr val="accent1">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dirty="0">
                <a:solidFill>
                  <a:srgbClr val="0100C8"/>
                </a:solidFill>
                <a:latin typeface="Helvetica Neue"/>
              </a:rPr>
              <a:t>A* and Best-First</a:t>
            </a:r>
            <a:endParaRPr lang="el-GR" altLang="en-US" sz="4000" dirty="0">
              <a:solidFill>
                <a:srgbClr val="0100C8"/>
              </a:solidFill>
              <a:latin typeface="Helvetica Neue"/>
            </a:endParaRPr>
          </a:p>
        </p:txBody>
      </p:sp>
      <p:pic>
        <p:nvPicPr>
          <p:cNvPr id="26" name="Picture 25" descr="A picture containing text, gear&#10;&#10;Description automatically generated">
            <a:extLst>
              <a:ext uri="{FF2B5EF4-FFF2-40B4-BE49-F238E27FC236}">
                <a16:creationId xmlns:a16="http://schemas.microsoft.com/office/drawing/2014/main" id="{2FF25B13-F6F9-BA13-ED01-637F6915F1B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602" y="713843"/>
            <a:ext cx="3811300" cy="493913"/>
          </a:xfrm>
          <a:prstGeom prst="rect">
            <a:avLst/>
          </a:prstGeom>
          <a:noFill/>
          <a:ln>
            <a:noFill/>
          </a:ln>
        </p:spPr>
      </p:pic>
      <p:sp>
        <p:nvSpPr>
          <p:cNvPr id="4" name="TextBox 3">
            <a:extLst>
              <a:ext uri="{FF2B5EF4-FFF2-40B4-BE49-F238E27FC236}">
                <a16:creationId xmlns:a16="http://schemas.microsoft.com/office/drawing/2014/main" id="{E1AEC8F5-F775-9558-1EB8-E4FEF3BC4697}"/>
              </a:ext>
            </a:extLst>
          </p:cNvPr>
          <p:cNvSpPr txBox="1"/>
          <p:nvPr/>
        </p:nvSpPr>
        <p:spPr>
          <a:xfrm>
            <a:off x="1435441" y="2273644"/>
            <a:ext cx="5607910" cy="10433625"/>
          </a:xfrm>
          <a:prstGeom prst="rect">
            <a:avLst/>
          </a:prstGeom>
          <a:noFill/>
        </p:spPr>
        <p:txBody>
          <a:bodyPr wrap="square" rtlCol="0">
            <a:spAutoFit/>
          </a:bodyPr>
          <a:lstStyle/>
          <a:p>
            <a:r>
              <a:rPr lang="en-US" sz="3200" dirty="0"/>
              <a:t>Starting Search</a:t>
            </a:r>
          </a:p>
          <a:p>
            <a:r>
              <a:rPr lang="en-US" sz="3200" dirty="0"/>
              <a:t>==========================</a:t>
            </a:r>
          </a:p>
          <a:p>
            <a:r>
              <a:rPr lang="en-US" sz="3200" dirty="0"/>
              <a:t>Search Succeeds</a:t>
            </a:r>
          </a:p>
          <a:p>
            <a:r>
              <a:rPr lang="en-US" sz="3200" dirty="0"/>
              <a:t>Efficiency </a:t>
            </a:r>
            <a:r>
              <a:rPr lang="en-US" sz="3200" dirty="0">
                <a:highlight>
                  <a:srgbClr val="FFFF00"/>
                </a:highlight>
              </a:rPr>
              <a:t>0.85714287</a:t>
            </a:r>
          </a:p>
          <a:p>
            <a:r>
              <a:rPr lang="en-US" sz="3200" dirty="0"/>
              <a:t>Solution Path</a:t>
            </a:r>
          </a:p>
          <a:p>
            <a:r>
              <a:rPr lang="en-US" sz="3200" dirty="0"/>
              <a:t>Node with state </a:t>
            </a:r>
          </a:p>
          <a:p>
            <a:r>
              <a:rPr lang="en-US" sz="3200" dirty="0"/>
              <a:t>2 8 3 </a:t>
            </a:r>
          </a:p>
          <a:p>
            <a:r>
              <a:rPr lang="en-US" sz="3200" dirty="0"/>
              <a:t>1 6 4 </a:t>
            </a:r>
          </a:p>
          <a:p>
            <a:r>
              <a:rPr lang="en-US" sz="3200" dirty="0"/>
              <a:t>7 0 5 </a:t>
            </a:r>
          </a:p>
          <a:p>
            <a:endParaRPr lang="en-US" sz="3200" dirty="0"/>
          </a:p>
          <a:p>
            <a:r>
              <a:rPr lang="en-US" sz="3200" dirty="0"/>
              <a:t>Node with state </a:t>
            </a:r>
          </a:p>
          <a:p>
            <a:r>
              <a:rPr lang="en-US" sz="3200" dirty="0"/>
              <a:t>2 8 3 </a:t>
            </a:r>
          </a:p>
          <a:p>
            <a:r>
              <a:rPr lang="en-US" sz="3200" dirty="0"/>
              <a:t>1 0 4 </a:t>
            </a:r>
          </a:p>
          <a:p>
            <a:r>
              <a:rPr lang="en-US" sz="3200" dirty="0"/>
              <a:t>7 6 5 </a:t>
            </a:r>
          </a:p>
          <a:p>
            <a:endParaRPr lang="en-US" sz="3200" dirty="0"/>
          </a:p>
          <a:p>
            <a:r>
              <a:rPr lang="en-US" sz="3200" dirty="0"/>
              <a:t>Node with state </a:t>
            </a:r>
          </a:p>
          <a:p>
            <a:r>
              <a:rPr lang="en-US" sz="3200" dirty="0"/>
              <a:t>2 0 3 </a:t>
            </a:r>
          </a:p>
          <a:p>
            <a:r>
              <a:rPr lang="en-US" sz="3200" dirty="0"/>
              <a:t>1 8 4 </a:t>
            </a:r>
          </a:p>
          <a:p>
            <a:r>
              <a:rPr lang="en-US" sz="3200" dirty="0"/>
              <a:t>7 6 5 </a:t>
            </a:r>
          </a:p>
          <a:p>
            <a:endParaRPr lang="en-US" sz="3200" dirty="0"/>
          </a:p>
          <a:p>
            <a:endParaRPr lang="en-US" sz="3200" dirty="0"/>
          </a:p>
        </p:txBody>
      </p:sp>
      <p:sp>
        <p:nvSpPr>
          <p:cNvPr id="28" name="TextBox 27">
            <a:extLst>
              <a:ext uri="{FF2B5EF4-FFF2-40B4-BE49-F238E27FC236}">
                <a16:creationId xmlns:a16="http://schemas.microsoft.com/office/drawing/2014/main" id="{704BF4ED-2246-E4CC-55EF-A97E34030F9C}"/>
              </a:ext>
            </a:extLst>
          </p:cNvPr>
          <p:cNvSpPr txBox="1"/>
          <p:nvPr/>
        </p:nvSpPr>
        <p:spPr>
          <a:xfrm>
            <a:off x="9090449" y="4413565"/>
            <a:ext cx="5607910" cy="7478970"/>
          </a:xfrm>
          <a:prstGeom prst="rect">
            <a:avLst/>
          </a:prstGeom>
          <a:noFill/>
        </p:spPr>
        <p:txBody>
          <a:bodyPr wrap="square" rtlCol="0">
            <a:spAutoFit/>
          </a:bodyPr>
          <a:lstStyle/>
          <a:p>
            <a:endParaRPr lang="en-US" sz="3200" dirty="0"/>
          </a:p>
          <a:p>
            <a:r>
              <a:rPr lang="en-US" sz="3200" dirty="0"/>
              <a:t>Node with state </a:t>
            </a:r>
          </a:p>
          <a:p>
            <a:r>
              <a:rPr lang="en-US" sz="3200" dirty="0"/>
              <a:t>0 2 3 </a:t>
            </a:r>
          </a:p>
          <a:p>
            <a:r>
              <a:rPr lang="en-US" sz="3200" dirty="0"/>
              <a:t>1 8 4 </a:t>
            </a:r>
          </a:p>
          <a:p>
            <a:r>
              <a:rPr lang="en-US" sz="3200" dirty="0"/>
              <a:t>7 6 5 </a:t>
            </a:r>
          </a:p>
          <a:p>
            <a:endParaRPr lang="en-US" sz="3200" dirty="0"/>
          </a:p>
          <a:p>
            <a:r>
              <a:rPr lang="en-US" sz="3200" dirty="0"/>
              <a:t>Node with state </a:t>
            </a:r>
          </a:p>
          <a:p>
            <a:r>
              <a:rPr lang="en-US" sz="3200" dirty="0"/>
              <a:t>1 2 3 </a:t>
            </a:r>
          </a:p>
          <a:p>
            <a:r>
              <a:rPr lang="en-US" sz="3200" dirty="0"/>
              <a:t>0 8 4 </a:t>
            </a:r>
          </a:p>
          <a:p>
            <a:r>
              <a:rPr lang="en-US" sz="3200" dirty="0"/>
              <a:t>7 6 5 </a:t>
            </a:r>
          </a:p>
          <a:p>
            <a:endParaRPr lang="en-US" sz="3200" dirty="0"/>
          </a:p>
          <a:p>
            <a:r>
              <a:rPr lang="en-US" sz="3200" dirty="0"/>
              <a:t>Node with state </a:t>
            </a:r>
          </a:p>
          <a:p>
            <a:r>
              <a:rPr lang="en-US" sz="3200" dirty="0"/>
              <a:t>1 2 3 </a:t>
            </a:r>
          </a:p>
          <a:p>
            <a:r>
              <a:rPr lang="en-US" sz="3200" dirty="0"/>
              <a:t>8 0 4 </a:t>
            </a:r>
          </a:p>
          <a:p>
            <a:r>
              <a:rPr lang="en-US" sz="3200" dirty="0"/>
              <a:t>7 6 5 </a:t>
            </a:r>
          </a:p>
        </p:txBody>
      </p:sp>
      <p:sp>
        <p:nvSpPr>
          <p:cNvPr id="5" name="Freeform: Shape 4">
            <a:extLst>
              <a:ext uri="{FF2B5EF4-FFF2-40B4-BE49-F238E27FC236}">
                <a16:creationId xmlns:a16="http://schemas.microsoft.com/office/drawing/2014/main" id="{81B5315B-849C-C7A7-F429-8A55CBCFF2B4}"/>
              </a:ext>
            </a:extLst>
          </p:cNvPr>
          <p:cNvSpPr/>
          <p:nvPr/>
        </p:nvSpPr>
        <p:spPr>
          <a:xfrm>
            <a:off x="2669059" y="5325763"/>
            <a:ext cx="6091882" cy="6820930"/>
          </a:xfrm>
          <a:custGeom>
            <a:avLst/>
            <a:gdLst>
              <a:gd name="connsiteX0" fmla="*/ 0 w 5399903"/>
              <a:gd name="connsiteY0" fmla="*/ 4003589 h 4300151"/>
              <a:gd name="connsiteX1" fmla="*/ 135925 w 5399903"/>
              <a:gd name="connsiteY1" fmla="*/ 4028302 h 4300151"/>
              <a:gd name="connsiteX2" fmla="*/ 172995 w 5399903"/>
              <a:gd name="connsiteY2" fmla="*/ 4053016 h 4300151"/>
              <a:gd name="connsiteX3" fmla="*/ 284206 w 5399903"/>
              <a:gd name="connsiteY3" fmla="*/ 4090086 h 4300151"/>
              <a:gd name="connsiteX4" fmla="*/ 444844 w 5399903"/>
              <a:gd name="connsiteY4" fmla="*/ 4164227 h 4300151"/>
              <a:gd name="connsiteX5" fmla="*/ 556055 w 5399903"/>
              <a:gd name="connsiteY5" fmla="*/ 4188940 h 4300151"/>
              <a:gd name="connsiteX6" fmla="*/ 704336 w 5399903"/>
              <a:gd name="connsiteY6" fmla="*/ 4238367 h 4300151"/>
              <a:gd name="connsiteX7" fmla="*/ 1075038 w 5399903"/>
              <a:gd name="connsiteY7" fmla="*/ 4300151 h 4300151"/>
              <a:gd name="connsiteX8" fmla="*/ 1285103 w 5399903"/>
              <a:gd name="connsiteY8" fmla="*/ 4275437 h 4300151"/>
              <a:gd name="connsiteX9" fmla="*/ 1408671 w 5399903"/>
              <a:gd name="connsiteY9" fmla="*/ 4226010 h 4300151"/>
              <a:gd name="connsiteX10" fmla="*/ 2248930 w 5399903"/>
              <a:gd name="connsiteY10" fmla="*/ 3472248 h 4300151"/>
              <a:gd name="connsiteX11" fmla="*/ 2421925 w 5399903"/>
              <a:gd name="connsiteY11" fmla="*/ 3262183 h 4300151"/>
              <a:gd name="connsiteX12" fmla="*/ 2681417 w 5399903"/>
              <a:gd name="connsiteY12" fmla="*/ 2854410 h 4300151"/>
              <a:gd name="connsiteX13" fmla="*/ 2891482 w 5399903"/>
              <a:gd name="connsiteY13" fmla="*/ 2347783 h 4300151"/>
              <a:gd name="connsiteX14" fmla="*/ 2953265 w 5399903"/>
              <a:gd name="connsiteY14" fmla="*/ 2150075 h 4300151"/>
              <a:gd name="connsiteX15" fmla="*/ 3175687 w 5399903"/>
              <a:gd name="connsiteY15" fmla="*/ 1779373 h 4300151"/>
              <a:gd name="connsiteX16" fmla="*/ 3274541 w 5399903"/>
              <a:gd name="connsiteY16" fmla="*/ 1581664 h 4300151"/>
              <a:gd name="connsiteX17" fmla="*/ 3546390 w 5399903"/>
              <a:gd name="connsiteY17" fmla="*/ 1173891 h 4300151"/>
              <a:gd name="connsiteX18" fmla="*/ 3669957 w 5399903"/>
              <a:gd name="connsiteY18" fmla="*/ 963827 h 4300151"/>
              <a:gd name="connsiteX19" fmla="*/ 3731741 w 5399903"/>
              <a:gd name="connsiteY19" fmla="*/ 815545 h 4300151"/>
              <a:gd name="connsiteX20" fmla="*/ 3966519 w 5399903"/>
              <a:gd name="connsiteY20" fmla="*/ 556054 h 4300151"/>
              <a:gd name="connsiteX21" fmla="*/ 4201298 w 5399903"/>
              <a:gd name="connsiteY21" fmla="*/ 308918 h 4300151"/>
              <a:gd name="connsiteX22" fmla="*/ 4349579 w 5399903"/>
              <a:gd name="connsiteY22" fmla="*/ 185351 h 4300151"/>
              <a:gd name="connsiteX23" fmla="*/ 4559644 w 5399903"/>
              <a:gd name="connsiteY23" fmla="*/ 12356 h 4300151"/>
              <a:gd name="connsiteX24" fmla="*/ 5399903 w 5399903"/>
              <a:gd name="connsiteY24" fmla="*/ 0 h 4300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99903" h="4300151">
                <a:moveTo>
                  <a:pt x="0" y="4003589"/>
                </a:moveTo>
                <a:cubicBezTo>
                  <a:pt x="45308" y="4011827"/>
                  <a:pt x="91646" y="4015651"/>
                  <a:pt x="135925" y="4028302"/>
                </a:cubicBezTo>
                <a:cubicBezTo>
                  <a:pt x="150205" y="4032382"/>
                  <a:pt x="160101" y="4045648"/>
                  <a:pt x="172995" y="4053016"/>
                </a:cubicBezTo>
                <a:cubicBezTo>
                  <a:pt x="228087" y="4084497"/>
                  <a:pt x="219319" y="4077108"/>
                  <a:pt x="284206" y="4090086"/>
                </a:cubicBezTo>
                <a:cubicBezTo>
                  <a:pt x="317865" y="4106916"/>
                  <a:pt x="400052" y="4151429"/>
                  <a:pt x="444844" y="4164227"/>
                </a:cubicBezTo>
                <a:cubicBezTo>
                  <a:pt x="481357" y="4174659"/>
                  <a:pt x="519542" y="4178508"/>
                  <a:pt x="556055" y="4188940"/>
                </a:cubicBezTo>
                <a:cubicBezTo>
                  <a:pt x="606151" y="4203253"/>
                  <a:pt x="653791" y="4225731"/>
                  <a:pt x="704336" y="4238367"/>
                </a:cubicBezTo>
                <a:cubicBezTo>
                  <a:pt x="810563" y="4264924"/>
                  <a:pt x="964878" y="4284414"/>
                  <a:pt x="1075038" y="4300151"/>
                </a:cubicBezTo>
                <a:cubicBezTo>
                  <a:pt x="1145060" y="4291913"/>
                  <a:pt x="1216277" y="4290732"/>
                  <a:pt x="1285103" y="4275437"/>
                </a:cubicBezTo>
                <a:cubicBezTo>
                  <a:pt x="1328409" y="4265813"/>
                  <a:pt x="1372406" y="4251561"/>
                  <a:pt x="1408671" y="4226010"/>
                </a:cubicBezTo>
                <a:cubicBezTo>
                  <a:pt x="1675345" y="4038126"/>
                  <a:pt x="2044066" y="3721011"/>
                  <a:pt x="2248930" y="3472248"/>
                </a:cubicBezTo>
                <a:cubicBezTo>
                  <a:pt x="2306595" y="3402226"/>
                  <a:pt x="2366823" y="3334239"/>
                  <a:pt x="2421925" y="3262183"/>
                </a:cubicBezTo>
                <a:cubicBezTo>
                  <a:pt x="2517243" y="3137536"/>
                  <a:pt x="2613379" y="2996966"/>
                  <a:pt x="2681417" y="2854410"/>
                </a:cubicBezTo>
                <a:cubicBezTo>
                  <a:pt x="2714640" y="2784801"/>
                  <a:pt x="2847595" y="2475055"/>
                  <a:pt x="2891482" y="2347783"/>
                </a:cubicBezTo>
                <a:cubicBezTo>
                  <a:pt x="2913990" y="2282509"/>
                  <a:pt x="2922387" y="2211831"/>
                  <a:pt x="2953265" y="2150075"/>
                </a:cubicBezTo>
                <a:cubicBezTo>
                  <a:pt x="3017710" y="2021185"/>
                  <a:pt x="3111242" y="1908263"/>
                  <a:pt x="3175687" y="1779373"/>
                </a:cubicBezTo>
                <a:cubicBezTo>
                  <a:pt x="3208638" y="1713470"/>
                  <a:pt x="3236068" y="1644504"/>
                  <a:pt x="3274541" y="1581664"/>
                </a:cubicBezTo>
                <a:cubicBezTo>
                  <a:pt x="3359840" y="1442342"/>
                  <a:pt x="3463563" y="1314697"/>
                  <a:pt x="3546390" y="1173891"/>
                </a:cubicBezTo>
                <a:cubicBezTo>
                  <a:pt x="3587579" y="1103870"/>
                  <a:pt x="3632635" y="1035984"/>
                  <a:pt x="3669957" y="963827"/>
                </a:cubicBezTo>
                <a:cubicBezTo>
                  <a:pt x="3694557" y="916266"/>
                  <a:pt x="3700247" y="858850"/>
                  <a:pt x="3731741" y="815545"/>
                </a:cubicBezTo>
                <a:cubicBezTo>
                  <a:pt x="3800349" y="721209"/>
                  <a:pt x="3888333" y="642617"/>
                  <a:pt x="3966519" y="556054"/>
                </a:cubicBezTo>
                <a:cubicBezTo>
                  <a:pt x="4048639" y="465136"/>
                  <a:pt x="4110088" y="391836"/>
                  <a:pt x="4201298" y="308918"/>
                </a:cubicBezTo>
                <a:cubicBezTo>
                  <a:pt x="4248905" y="265639"/>
                  <a:pt x="4302727" y="229447"/>
                  <a:pt x="4349579" y="185351"/>
                </a:cubicBezTo>
                <a:cubicBezTo>
                  <a:pt x="4410568" y="127949"/>
                  <a:pt x="4456287" y="13876"/>
                  <a:pt x="4559644" y="12356"/>
                </a:cubicBezTo>
                <a:lnTo>
                  <a:pt x="5399903" y="0"/>
                </a:lnTo>
              </a:path>
            </a:pathLst>
          </a:custGeom>
          <a:noFill/>
          <a:ln w="57150">
            <a:solidFill>
              <a:schemeClr val="accent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6" name="TextBox 5">
            <a:extLst>
              <a:ext uri="{FF2B5EF4-FFF2-40B4-BE49-F238E27FC236}">
                <a16:creationId xmlns:a16="http://schemas.microsoft.com/office/drawing/2014/main" id="{2D91BE43-8E36-A951-0D5B-6075F7BB6C67}"/>
              </a:ext>
            </a:extLst>
          </p:cNvPr>
          <p:cNvSpPr txBox="1"/>
          <p:nvPr/>
        </p:nvSpPr>
        <p:spPr>
          <a:xfrm>
            <a:off x="15149384" y="4003589"/>
            <a:ext cx="6203092" cy="3416320"/>
          </a:xfrm>
          <a:prstGeom prst="rect">
            <a:avLst/>
          </a:prstGeom>
          <a:noFill/>
        </p:spPr>
        <p:txBody>
          <a:bodyPr wrap="square" rtlCol="0">
            <a:spAutoFit/>
          </a:bodyPr>
          <a:lstStyle/>
          <a:p>
            <a:r>
              <a:rPr lang="en-US" b="1" dirty="0">
                <a:solidFill>
                  <a:srgbClr val="0100C8"/>
                </a:solidFill>
                <a:latin typeface="Helvetica Neue"/>
              </a:rPr>
              <a:t>Efficiency</a:t>
            </a:r>
          </a:p>
          <a:p>
            <a:r>
              <a:rPr lang="en-US" dirty="0"/>
              <a:t>The solution path has 6 search nodes and in total only 7 search nodes were visited, i.e., expanded – it is almost the perfect efficiency of 1.0</a:t>
            </a:r>
            <a:endParaRPr lang="en-CY" dirty="0"/>
          </a:p>
        </p:txBody>
      </p:sp>
    </p:spTree>
    <p:extLst>
      <p:ext uri="{BB962C8B-B14F-4D97-AF65-F5344CB8AC3E}">
        <p14:creationId xmlns:p14="http://schemas.microsoft.com/office/powerpoint/2010/main" val="41483975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4342E1F2-68FC-FDD3-630A-28D7AFB90B2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8676" name="Text Box 4">
            <a:extLst>
              <a:ext uri="{FF2B5EF4-FFF2-40B4-BE49-F238E27FC236}">
                <a16:creationId xmlns:a16="http://schemas.microsoft.com/office/drawing/2014/main" id="{FD672282-21CB-FE03-3DB9-CE3EC410796D}"/>
              </a:ext>
            </a:extLst>
          </p:cNvPr>
          <p:cNvSpPr txBox="1">
            <a:spLocks noChangeArrowheads="1"/>
          </p:cNvSpPr>
          <p:nvPr/>
        </p:nvSpPr>
        <p:spPr bwMode="auto">
          <a:xfrm>
            <a:off x="1435441" y="1470690"/>
            <a:ext cx="21513113" cy="707886"/>
          </a:xfrm>
          <a:prstGeom prst="rect">
            <a:avLst/>
          </a:prstGeom>
          <a:solidFill>
            <a:schemeClr val="accent1">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dirty="0">
                <a:solidFill>
                  <a:srgbClr val="0100C8"/>
                </a:solidFill>
                <a:latin typeface="Helvetica Neue"/>
              </a:rPr>
              <a:t>Depth-First</a:t>
            </a:r>
            <a:endParaRPr lang="el-GR" altLang="en-US" sz="4000" dirty="0">
              <a:solidFill>
                <a:srgbClr val="0100C8"/>
              </a:solidFill>
              <a:latin typeface="Helvetica Neue"/>
            </a:endParaRPr>
          </a:p>
        </p:txBody>
      </p:sp>
      <p:pic>
        <p:nvPicPr>
          <p:cNvPr id="26" name="Picture 25" descr="A picture containing text, gear&#10;&#10;Description automatically generated">
            <a:extLst>
              <a:ext uri="{FF2B5EF4-FFF2-40B4-BE49-F238E27FC236}">
                <a16:creationId xmlns:a16="http://schemas.microsoft.com/office/drawing/2014/main" id="{2FF25B13-F6F9-BA13-ED01-637F6915F1B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602" y="713843"/>
            <a:ext cx="3811300" cy="493913"/>
          </a:xfrm>
          <a:prstGeom prst="rect">
            <a:avLst/>
          </a:prstGeom>
          <a:noFill/>
          <a:ln>
            <a:noFill/>
          </a:ln>
        </p:spPr>
      </p:pic>
      <p:sp>
        <p:nvSpPr>
          <p:cNvPr id="4" name="TextBox 3">
            <a:extLst>
              <a:ext uri="{FF2B5EF4-FFF2-40B4-BE49-F238E27FC236}">
                <a16:creationId xmlns:a16="http://schemas.microsoft.com/office/drawing/2014/main" id="{E1AEC8F5-F775-9558-1EB8-E4FEF3BC4697}"/>
              </a:ext>
            </a:extLst>
          </p:cNvPr>
          <p:cNvSpPr txBox="1"/>
          <p:nvPr/>
        </p:nvSpPr>
        <p:spPr>
          <a:xfrm>
            <a:off x="1324230" y="2594919"/>
            <a:ext cx="5607910" cy="9448740"/>
          </a:xfrm>
          <a:prstGeom prst="rect">
            <a:avLst/>
          </a:prstGeom>
          <a:noFill/>
        </p:spPr>
        <p:txBody>
          <a:bodyPr wrap="square" rtlCol="0">
            <a:spAutoFit/>
          </a:bodyPr>
          <a:lstStyle/>
          <a:p>
            <a:r>
              <a:rPr lang="en-US" sz="3200" dirty="0"/>
              <a:t>Starting Search</a:t>
            </a:r>
          </a:p>
          <a:p>
            <a:r>
              <a:rPr lang="en-US" sz="3200" dirty="0"/>
              <a:t>=========================</a:t>
            </a:r>
          </a:p>
          <a:p>
            <a:r>
              <a:rPr lang="en-US" sz="3200" dirty="0"/>
              <a:t>Search Succeeds</a:t>
            </a:r>
          </a:p>
          <a:p>
            <a:r>
              <a:rPr lang="en-US" sz="3200" dirty="0"/>
              <a:t>Efficiency </a:t>
            </a:r>
            <a:r>
              <a:rPr lang="en-US" sz="3200" dirty="0">
                <a:highlight>
                  <a:srgbClr val="FFFF00"/>
                </a:highlight>
              </a:rPr>
              <a:t>0.9555548</a:t>
            </a:r>
          </a:p>
          <a:p>
            <a:r>
              <a:rPr lang="en-US" sz="3200" dirty="0"/>
              <a:t>Nodes visited: </a:t>
            </a:r>
            <a:r>
              <a:rPr lang="en-US" sz="3200" dirty="0">
                <a:highlight>
                  <a:srgbClr val="FFFF00"/>
                </a:highlight>
              </a:rPr>
              <a:t>29317</a:t>
            </a:r>
          </a:p>
          <a:p>
            <a:endParaRPr lang="en-US" sz="3200" dirty="0"/>
          </a:p>
          <a:p>
            <a:r>
              <a:rPr lang="en-US" sz="3200" dirty="0"/>
              <a:t>Solution Path</a:t>
            </a:r>
          </a:p>
          <a:p>
            <a:r>
              <a:rPr lang="en-US" sz="3200" dirty="0"/>
              <a:t>Node with state </a:t>
            </a:r>
          </a:p>
          <a:p>
            <a:r>
              <a:rPr lang="en-US" sz="3200" dirty="0"/>
              <a:t>2 8 3 </a:t>
            </a:r>
          </a:p>
          <a:p>
            <a:r>
              <a:rPr lang="en-US" sz="3200" dirty="0"/>
              <a:t>1 6 4 </a:t>
            </a:r>
          </a:p>
          <a:p>
            <a:r>
              <a:rPr lang="en-US" sz="3200" dirty="0"/>
              <a:t>7 0 5</a:t>
            </a:r>
          </a:p>
          <a:p>
            <a:endParaRPr lang="en-US" sz="3200" dirty="0"/>
          </a:p>
          <a:p>
            <a:endParaRPr lang="en-US" sz="3200" dirty="0"/>
          </a:p>
          <a:p>
            <a:endParaRPr lang="en-US" sz="3200" dirty="0"/>
          </a:p>
          <a:p>
            <a:r>
              <a:rPr lang="en-US" sz="3200" dirty="0"/>
              <a:t>Node with state </a:t>
            </a:r>
          </a:p>
          <a:p>
            <a:r>
              <a:rPr lang="en-US" sz="3200" dirty="0"/>
              <a:t>1 2 3 </a:t>
            </a:r>
          </a:p>
          <a:p>
            <a:r>
              <a:rPr lang="en-US" sz="3200" dirty="0"/>
              <a:t>8 0 4 </a:t>
            </a:r>
          </a:p>
          <a:p>
            <a:r>
              <a:rPr lang="en-US" sz="3200" dirty="0"/>
              <a:t>7 6 5</a:t>
            </a:r>
          </a:p>
          <a:p>
            <a:endParaRPr lang="en-US" sz="3200" dirty="0"/>
          </a:p>
        </p:txBody>
      </p:sp>
      <p:sp>
        <p:nvSpPr>
          <p:cNvPr id="6" name="TextBox 5">
            <a:extLst>
              <a:ext uri="{FF2B5EF4-FFF2-40B4-BE49-F238E27FC236}">
                <a16:creationId xmlns:a16="http://schemas.microsoft.com/office/drawing/2014/main" id="{2D91BE43-8E36-A951-0D5B-6075F7BB6C67}"/>
              </a:ext>
            </a:extLst>
          </p:cNvPr>
          <p:cNvSpPr txBox="1"/>
          <p:nvPr/>
        </p:nvSpPr>
        <p:spPr>
          <a:xfrm>
            <a:off x="11961340" y="4114801"/>
            <a:ext cx="7488194" cy="3970318"/>
          </a:xfrm>
          <a:prstGeom prst="rect">
            <a:avLst/>
          </a:prstGeom>
          <a:noFill/>
        </p:spPr>
        <p:txBody>
          <a:bodyPr wrap="square" rtlCol="0">
            <a:spAutoFit/>
          </a:bodyPr>
          <a:lstStyle/>
          <a:p>
            <a:r>
              <a:rPr lang="en-US" b="1" dirty="0">
                <a:solidFill>
                  <a:srgbClr val="0100C8"/>
                </a:solidFill>
                <a:latin typeface="Helvetica Neue"/>
              </a:rPr>
              <a:t>Efficiency is high but solution is grossly away from optimality</a:t>
            </a:r>
          </a:p>
          <a:p>
            <a:r>
              <a:rPr lang="en-US" dirty="0"/>
              <a:t>The solution path has 28014 search nodes and in total 29317 search nodes were visited giving an efficiency of 0.9555548 that in this case does not reflect the quality of the search</a:t>
            </a:r>
            <a:endParaRPr lang="en-CY" dirty="0"/>
          </a:p>
        </p:txBody>
      </p:sp>
      <p:cxnSp>
        <p:nvCxnSpPr>
          <p:cNvPr id="7" name="Straight Arrow Connector 6">
            <a:extLst>
              <a:ext uri="{FF2B5EF4-FFF2-40B4-BE49-F238E27FC236}">
                <a16:creationId xmlns:a16="http://schemas.microsoft.com/office/drawing/2014/main" id="{DFA23701-6F65-CF50-5AD0-625BA70D40C9}"/>
              </a:ext>
            </a:extLst>
          </p:cNvPr>
          <p:cNvCxnSpPr/>
          <p:nvPr/>
        </p:nvCxnSpPr>
        <p:spPr>
          <a:xfrm>
            <a:off x="1940011" y="8192530"/>
            <a:ext cx="0" cy="963827"/>
          </a:xfrm>
          <a:prstGeom prst="straightConnector1">
            <a:avLst/>
          </a:prstGeom>
          <a:ln w="76200">
            <a:solidFill>
              <a:schemeClr val="accent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2CCF074-49C3-A845-605E-A37CBE2A2D5C}"/>
              </a:ext>
            </a:extLst>
          </p:cNvPr>
          <p:cNvSpPr txBox="1"/>
          <p:nvPr/>
        </p:nvSpPr>
        <p:spPr>
          <a:xfrm>
            <a:off x="6017738" y="7629974"/>
            <a:ext cx="3410465" cy="1754326"/>
          </a:xfrm>
          <a:prstGeom prst="rect">
            <a:avLst/>
          </a:prstGeom>
          <a:noFill/>
        </p:spPr>
        <p:txBody>
          <a:bodyPr wrap="square" rtlCol="0">
            <a:spAutoFit/>
          </a:bodyPr>
          <a:lstStyle/>
          <a:p>
            <a:r>
              <a:rPr lang="en-US" b="1" dirty="0">
                <a:solidFill>
                  <a:srgbClr val="C00000"/>
                </a:solidFill>
              </a:rPr>
              <a:t>28012 </a:t>
            </a:r>
            <a:r>
              <a:rPr lang="en-US" dirty="0"/>
              <a:t>intermediate states!!!</a:t>
            </a:r>
            <a:endParaRPr lang="en-CY" dirty="0"/>
          </a:p>
        </p:txBody>
      </p:sp>
      <p:cxnSp>
        <p:nvCxnSpPr>
          <p:cNvPr id="12" name="Straight Connector 11">
            <a:extLst>
              <a:ext uri="{FF2B5EF4-FFF2-40B4-BE49-F238E27FC236}">
                <a16:creationId xmlns:a16="http://schemas.microsoft.com/office/drawing/2014/main" id="{9C4C1EB2-53B1-D13C-9535-72BC033CF061}"/>
              </a:ext>
            </a:extLst>
          </p:cNvPr>
          <p:cNvCxnSpPr/>
          <p:nvPr/>
        </p:nvCxnSpPr>
        <p:spPr>
          <a:xfrm>
            <a:off x="2323070" y="8507137"/>
            <a:ext cx="345989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4565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76266" y="6961573"/>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Algorithmic Solution: Use the shortest path</a:t>
            </a:r>
            <a:endParaRPr lang="en-CY" sz="6000" dirty="0"/>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22697" y="7853652"/>
            <a:ext cx="21461694" cy="2862322"/>
          </a:xfrm>
        </p:spPr>
        <p:txBody>
          <a:bodyPr/>
          <a:lstStyle/>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Example</a:t>
            </a:r>
            <a:endParaRPr lang="en-CY" sz="6000" dirty="0"/>
          </a:p>
        </p:txBody>
      </p:sp>
      <p:sp>
        <p:nvSpPr>
          <p:cNvPr id="9" name="Text Box 5">
            <a:extLst>
              <a:ext uri="{FF2B5EF4-FFF2-40B4-BE49-F238E27FC236}">
                <a16:creationId xmlns:a16="http://schemas.microsoft.com/office/drawing/2014/main" id="{658ABC99-EEF9-60C8-41AD-47F35F97F5B2}"/>
              </a:ext>
            </a:extLst>
          </p:cNvPr>
          <p:cNvSpPr txBox="1">
            <a:spLocks noChangeArrowheads="1"/>
          </p:cNvSpPr>
          <p:nvPr/>
        </p:nvSpPr>
        <p:spPr bwMode="auto">
          <a:xfrm>
            <a:off x="1287095" y="3923355"/>
            <a:ext cx="21590490" cy="2862322"/>
          </a:xfrm>
          <a:prstGeom prst="rect">
            <a:avLst/>
          </a:prstGeom>
          <a:no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6000" dirty="0">
                <a:solidFill>
                  <a:srgbClr val="0100C8"/>
                </a:solidFill>
                <a:latin typeface="Helvetica Neue"/>
              </a:rPr>
              <a:t>Which route to follow to go from some town X to some town Y, using a road map giving the direct connections between towns?</a:t>
            </a:r>
          </a:p>
        </p:txBody>
      </p:sp>
      <p:sp>
        <p:nvSpPr>
          <p:cNvPr id="10" name="Text Box 5">
            <a:extLst>
              <a:ext uri="{FF2B5EF4-FFF2-40B4-BE49-F238E27FC236}">
                <a16:creationId xmlns:a16="http://schemas.microsoft.com/office/drawing/2014/main" id="{8EEE0809-25FF-0DDD-4E67-E31D68DD2DA9}"/>
              </a:ext>
            </a:extLst>
          </p:cNvPr>
          <p:cNvSpPr txBox="1">
            <a:spLocks noChangeArrowheads="1"/>
          </p:cNvSpPr>
          <p:nvPr/>
        </p:nvSpPr>
        <p:spPr bwMode="auto">
          <a:xfrm>
            <a:off x="1222697" y="8303085"/>
            <a:ext cx="21590490" cy="1938992"/>
          </a:xfrm>
          <a:prstGeom prst="rect">
            <a:avLst/>
          </a:prstGeom>
          <a:no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6000" dirty="0">
                <a:solidFill>
                  <a:srgbClr val="0100C8"/>
                </a:solidFill>
                <a:latin typeface="Helvetica Neue"/>
              </a:rPr>
              <a:t>A purely algorithmic method is a step-by-step method that takes the problem input and computes the requested solution. </a:t>
            </a:r>
          </a:p>
        </p:txBody>
      </p:sp>
      <p:sp>
        <p:nvSpPr>
          <p:cNvPr id="11" name="Text Placeholder 1">
            <a:extLst>
              <a:ext uri="{FF2B5EF4-FFF2-40B4-BE49-F238E27FC236}">
                <a16:creationId xmlns:a16="http://schemas.microsoft.com/office/drawing/2014/main" id="{83961350-4BBE-B8F8-87F9-31AE05205C2A}"/>
              </a:ext>
            </a:extLst>
          </p:cNvPr>
          <p:cNvSpPr txBox="1">
            <a:spLocks/>
          </p:cNvSpPr>
          <p:nvPr/>
        </p:nvSpPr>
        <p:spPr>
          <a:xfrm>
            <a:off x="1158299" y="10646422"/>
            <a:ext cx="21590490" cy="892079"/>
          </a:xfrm>
          <a:prstGeom prst="rect">
            <a:avLst/>
          </a:prstGeom>
          <a:solidFill>
            <a:srgbClr val="0000B0"/>
          </a:solidFill>
        </p:spPr>
        <p:txBody>
          <a:bodyPr lIns="365760" anchor="ctr">
            <a:no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6000" dirty="0"/>
              <a:t>A heuristic method deploys “heuristics”</a:t>
            </a:r>
            <a:endParaRPr lang="en-CY" sz="6000" dirty="0"/>
          </a:p>
        </p:txBody>
      </p:sp>
    </p:spTree>
    <p:extLst>
      <p:ext uri="{BB962C8B-B14F-4D97-AF65-F5344CB8AC3E}">
        <p14:creationId xmlns:p14="http://schemas.microsoft.com/office/powerpoint/2010/main" val="304549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11"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sz="6000" dirty="0"/>
              <a:t>Object-Based Design for a Generic Search Method</a:t>
            </a:r>
          </a:p>
          <a:p>
            <a:r>
              <a:rPr lang="en-US" sz="4400" dirty="0"/>
              <a:t>(See Appendix for Java code)</a:t>
            </a:r>
          </a:p>
        </p:txBody>
      </p:sp>
    </p:spTree>
    <p:extLst>
      <p:ext uri="{BB962C8B-B14F-4D97-AF65-F5344CB8AC3E}">
        <p14:creationId xmlns:p14="http://schemas.microsoft.com/office/powerpoint/2010/main" val="33671214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600200" y="2471351"/>
            <a:ext cx="21252360" cy="1342805"/>
          </a:xfrm>
        </p:spPr>
        <p:txBody>
          <a:bodyPr>
            <a:noAutofit/>
          </a:bodyPr>
          <a:lstStyle/>
          <a:p>
            <a:r>
              <a:rPr lang="en-US" sz="6000" dirty="0"/>
              <a:t>Key Objects</a:t>
            </a:r>
            <a:endParaRPr lang="en-CY" sz="6000" dirty="0"/>
          </a:p>
        </p:txBody>
      </p:sp>
      <p:sp>
        <p:nvSpPr>
          <p:cNvPr id="9" name="TextBox 8">
            <a:extLst>
              <a:ext uri="{FF2B5EF4-FFF2-40B4-BE49-F238E27FC236}">
                <a16:creationId xmlns:a16="http://schemas.microsoft.com/office/drawing/2014/main" id="{897E6185-3F20-596E-0691-29FD06176B7B}"/>
              </a:ext>
            </a:extLst>
          </p:cNvPr>
          <p:cNvSpPr txBox="1"/>
          <p:nvPr/>
        </p:nvSpPr>
        <p:spPr>
          <a:xfrm>
            <a:off x="1600199" y="4416659"/>
            <a:ext cx="21252359" cy="8094524"/>
          </a:xfrm>
          <a:prstGeom prst="rect">
            <a:avLst/>
          </a:prstGeom>
          <a:noFill/>
        </p:spPr>
        <p:txBody>
          <a:bodyPr wrap="square">
            <a:spAutoFit/>
          </a:bodyPr>
          <a:lstStyle/>
          <a:p>
            <a:pPr marL="571500" indent="-571500" eaLnBrk="1" hangingPunct="1">
              <a:spcBef>
                <a:spcPct val="0"/>
              </a:spcBef>
              <a:buFont typeface="Wingdings" panose="05000000000000000000" pitchFamily="2" charset="2"/>
              <a:buChar char="q"/>
            </a:pPr>
            <a:r>
              <a:rPr lang="en-US" altLang="en-US" sz="4000" b="1" dirty="0">
                <a:solidFill>
                  <a:srgbClr val="0100C8"/>
                </a:solidFill>
                <a:latin typeface="Helvetica Neue"/>
              </a:rPr>
              <a:t>Problem_State</a:t>
            </a:r>
          </a:p>
          <a:p>
            <a:pPr marL="1485900" lvl="1" indent="-571500">
              <a:spcBef>
                <a:spcPct val="0"/>
              </a:spcBef>
              <a:buFont typeface="Wingdings" panose="05000000000000000000" pitchFamily="2" charset="2"/>
              <a:buChar char="§"/>
            </a:pPr>
            <a:r>
              <a:rPr lang="en-US" altLang="en-US" dirty="0">
                <a:solidFill>
                  <a:srgbClr val="0100C8"/>
                </a:solidFill>
                <a:latin typeface="Helvetica Neue"/>
              </a:rPr>
              <a:t>Abstract object capturing the possible situations of some problem, thus (implicitly) capturing a state space </a:t>
            </a:r>
          </a:p>
          <a:p>
            <a:pPr marL="1485900" lvl="1" indent="-571500">
              <a:spcBef>
                <a:spcPct val="0"/>
              </a:spcBef>
              <a:buFont typeface="Wingdings" panose="05000000000000000000" pitchFamily="2" charset="2"/>
              <a:buChar char="§"/>
            </a:pPr>
            <a:r>
              <a:rPr lang="en-US" altLang="en-US" dirty="0">
                <a:solidFill>
                  <a:srgbClr val="0100C8"/>
                </a:solidFill>
                <a:latin typeface="Helvetica Neue"/>
              </a:rPr>
              <a:t>Concrete extensions represent the states of given problems</a:t>
            </a:r>
          </a:p>
          <a:p>
            <a:pPr eaLnBrk="1" hangingPunct="1">
              <a:spcBef>
                <a:spcPct val="0"/>
              </a:spcBef>
            </a:pPr>
            <a:endParaRPr lang="en-US" altLang="en-US" sz="4000" dirty="0">
              <a:solidFill>
                <a:srgbClr val="0100C8"/>
              </a:solidFill>
              <a:latin typeface="Helvetica Neue"/>
            </a:endParaRPr>
          </a:p>
          <a:p>
            <a:pPr marL="571500" indent="-571500" eaLnBrk="1" hangingPunct="1">
              <a:spcBef>
                <a:spcPct val="0"/>
              </a:spcBef>
              <a:buFont typeface="Wingdings" panose="05000000000000000000" pitchFamily="2" charset="2"/>
              <a:buChar char="q"/>
            </a:pPr>
            <a:r>
              <a:rPr lang="en-US" altLang="en-US" sz="4000" b="1" dirty="0">
                <a:solidFill>
                  <a:srgbClr val="0100C8"/>
                </a:solidFill>
                <a:latin typeface="Helvetica Neue"/>
              </a:rPr>
              <a:t>Search_Node</a:t>
            </a:r>
          </a:p>
          <a:p>
            <a:pPr marL="1485900" lvl="1" indent="-571500">
              <a:spcBef>
                <a:spcPct val="0"/>
              </a:spcBef>
              <a:buFont typeface="Wingdings" panose="05000000000000000000" pitchFamily="2" charset="2"/>
              <a:buChar char="§"/>
            </a:pPr>
            <a:r>
              <a:rPr lang="en-US" altLang="en-US" dirty="0">
                <a:solidFill>
                  <a:srgbClr val="0100C8"/>
                </a:solidFill>
                <a:latin typeface="Helvetica Neue"/>
              </a:rPr>
              <a:t>Concrete object representing the nodes of a search tree; a search tree explicates part of a state space in accordance with the deployed search method</a:t>
            </a:r>
          </a:p>
          <a:p>
            <a:pPr marL="1485900" lvl="1" indent="-571500">
              <a:spcBef>
                <a:spcPct val="0"/>
              </a:spcBef>
              <a:buFont typeface="Wingdings" panose="05000000000000000000" pitchFamily="2" charset="2"/>
              <a:buChar char="§"/>
            </a:pPr>
            <a:r>
              <a:rPr lang="en-US" altLang="en-US" dirty="0">
                <a:solidFill>
                  <a:srgbClr val="0100C8"/>
                </a:solidFill>
                <a:latin typeface="Helvetica Neue"/>
              </a:rPr>
              <a:t>It encapsulates a Problem_State</a:t>
            </a:r>
          </a:p>
          <a:p>
            <a:pPr eaLnBrk="1" hangingPunct="1">
              <a:spcBef>
                <a:spcPct val="0"/>
              </a:spcBef>
            </a:pPr>
            <a:endParaRPr lang="el-GR" altLang="en-US" sz="4000" dirty="0">
              <a:solidFill>
                <a:srgbClr val="0100C8"/>
              </a:solidFill>
              <a:latin typeface="Helvetica Neue"/>
            </a:endParaRPr>
          </a:p>
          <a:p>
            <a:pPr marL="571500" indent="-571500" eaLnBrk="1" hangingPunct="1">
              <a:spcBef>
                <a:spcPct val="0"/>
              </a:spcBef>
              <a:buFont typeface="Wingdings" panose="05000000000000000000" pitchFamily="2" charset="2"/>
              <a:buChar char="q"/>
            </a:pPr>
            <a:r>
              <a:rPr lang="en-US" altLang="en-US" sz="4000" b="1" dirty="0">
                <a:solidFill>
                  <a:srgbClr val="0100C8"/>
                </a:solidFill>
                <a:latin typeface="Helvetica Neue"/>
              </a:rPr>
              <a:t>Search</a:t>
            </a:r>
          </a:p>
          <a:p>
            <a:pPr marL="1485900" lvl="1" indent="-571500">
              <a:spcBef>
                <a:spcPct val="0"/>
              </a:spcBef>
              <a:buFont typeface="Wingdings" panose="05000000000000000000" pitchFamily="2" charset="2"/>
              <a:buChar char="§"/>
            </a:pPr>
            <a:r>
              <a:rPr lang="en-US" altLang="en-US" sz="3200" dirty="0">
                <a:solidFill>
                  <a:srgbClr val="0100C8"/>
                </a:solidFill>
                <a:latin typeface="Helvetica Neue"/>
              </a:rPr>
              <a:t>Abstract object capturing the generic features of the search methods discussed</a:t>
            </a:r>
          </a:p>
          <a:p>
            <a:pPr marL="1485900" lvl="1" indent="-571500">
              <a:spcBef>
                <a:spcPct val="0"/>
              </a:spcBef>
              <a:buFont typeface="Wingdings" panose="05000000000000000000" pitchFamily="2" charset="2"/>
              <a:buChar char="§"/>
            </a:pPr>
            <a:r>
              <a:rPr lang="en-US" altLang="en-US" sz="3200" dirty="0">
                <a:solidFill>
                  <a:srgbClr val="0100C8"/>
                </a:solidFill>
                <a:latin typeface="Helvetica Neue"/>
              </a:rPr>
              <a:t>Concrete extensions represent additional, problem specific elements</a:t>
            </a:r>
          </a:p>
          <a:p>
            <a:pPr eaLnBrk="1" hangingPunct="1">
              <a:spcBef>
                <a:spcPct val="0"/>
              </a:spcBef>
            </a:pPr>
            <a:endParaRPr lang="en-US" altLang="en-US" sz="4000" dirty="0">
              <a:solidFill>
                <a:srgbClr val="0100C8"/>
              </a:solidFill>
              <a:latin typeface="Helvetica Neue"/>
            </a:endParaRPr>
          </a:p>
        </p:txBody>
      </p:sp>
    </p:spTree>
    <p:extLst>
      <p:ext uri="{BB962C8B-B14F-4D97-AF65-F5344CB8AC3E}">
        <p14:creationId xmlns:p14="http://schemas.microsoft.com/office/powerpoint/2010/main" val="216277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1000"/>
                                        <p:tgtEl>
                                          <p:spTgt spid="9">
                                            <p:txEl>
                                              <p:pRg st="1" end="1"/>
                                            </p:txEl>
                                          </p:spTgt>
                                        </p:tgtEl>
                                      </p:cBhvr>
                                    </p:animEffect>
                                    <p:anim calcmode="lin" valueType="num">
                                      <p:cBhvr>
                                        <p:cTn id="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1000"/>
                                        <p:tgtEl>
                                          <p:spTgt spid="9">
                                            <p:txEl>
                                              <p:pRg st="2" end="2"/>
                                            </p:txEl>
                                          </p:spTgt>
                                        </p:tgtEl>
                                      </p:cBhvr>
                                    </p:animEffect>
                                    <p:anim calcmode="lin" valueType="num">
                                      <p:cBhvr>
                                        <p:cTn id="13"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Effect transition="in" filter="fade">
                                      <p:cBhvr>
                                        <p:cTn id="19" dur="1000"/>
                                        <p:tgtEl>
                                          <p:spTgt spid="9">
                                            <p:txEl>
                                              <p:pRg st="5" end="5"/>
                                            </p:txEl>
                                          </p:spTgt>
                                        </p:tgtEl>
                                      </p:cBhvr>
                                    </p:animEffect>
                                    <p:anim calcmode="lin" valueType="num">
                                      <p:cBhvr>
                                        <p:cTn id="2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9">
                                            <p:txEl>
                                              <p:pRg st="6" end="6"/>
                                            </p:txEl>
                                          </p:spTgt>
                                        </p:tgtEl>
                                        <p:attrNameLst>
                                          <p:attrName>style.visibility</p:attrName>
                                        </p:attrNameLst>
                                      </p:cBhvr>
                                      <p:to>
                                        <p:strVal val="visible"/>
                                      </p:to>
                                    </p:set>
                                    <p:animEffect transition="in" filter="fade">
                                      <p:cBhvr>
                                        <p:cTn id="24" dur="1000"/>
                                        <p:tgtEl>
                                          <p:spTgt spid="9">
                                            <p:txEl>
                                              <p:pRg st="6" end="6"/>
                                            </p:txEl>
                                          </p:spTgt>
                                        </p:tgtEl>
                                      </p:cBhvr>
                                    </p:animEffect>
                                    <p:anim calcmode="lin" valueType="num">
                                      <p:cBhvr>
                                        <p:cTn id="25"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animEffect transition="in" filter="fade">
                                      <p:cBhvr>
                                        <p:cTn id="31" dur="1000"/>
                                        <p:tgtEl>
                                          <p:spTgt spid="9">
                                            <p:txEl>
                                              <p:pRg st="9" end="9"/>
                                            </p:txEl>
                                          </p:spTgt>
                                        </p:tgtEl>
                                      </p:cBhvr>
                                    </p:animEffect>
                                    <p:anim calcmode="lin" valueType="num">
                                      <p:cBhvr>
                                        <p:cTn id="32" dur="10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9" end="9"/>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9">
                                            <p:txEl>
                                              <p:pRg st="10" end="10"/>
                                            </p:txEl>
                                          </p:spTgt>
                                        </p:tgtEl>
                                        <p:attrNameLst>
                                          <p:attrName>style.visibility</p:attrName>
                                        </p:attrNameLst>
                                      </p:cBhvr>
                                      <p:to>
                                        <p:strVal val="visible"/>
                                      </p:to>
                                    </p:set>
                                    <p:animEffect transition="in" filter="fade">
                                      <p:cBhvr>
                                        <p:cTn id="36" dur="1000"/>
                                        <p:tgtEl>
                                          <p:spTgt spid="9">
                                            <p:txEl>
                                              <p:pRg st="10" end="10"/>
                                            </p:txEl>
                                          </p:spTgt>
                                        </p:tgtEl>
                                      </p:cBhvr>
                                    </p:animEffect>
                                    <p:anim calcmode="lin" valueType="num">
                                      <p:cBhvr>
                                        <p:cTn id="37" dur="1000" fill="hold"/>
                                        <p:tgtEl>
                                          <p:spTgt spid="9">
                                            <p:txEl>
                                              <p:pRg st="10" end="10"/>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62</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600200" y="2965627"/>
            <a:ext cx="21252360" cy="1342805"/>
          </a:xfrm>
        </p:spPr>
        <p:txBody>
          <a:bodyPr>
            <a:noAutofit/>
          </a:bodyPr>
          <a:lstStyle/>
          <a:p>
            <a:r>
              <a:rPr lang="en-US" sz="6000" dirty="0"/>
              <a:t>Abstract Object Problem_State</a:t>
            </a:r>
            <a:endParaRPr lang="en-CY" sz="6000" dirty="0"/>
          </a:p>
        </p:txBody>
      </p:sp>
      <p:sp>
        <p:nvSpPr>
          <p:cNvPr id="9" name="TextBox 8">
            <a:extLst>
              <a:ext uri="{FF2B5EF4-FFF2-40B4-BE49-F238E27FC236}">
                <a16:creationId xmlns:a16="http://schemas.microsoft.com/office/drawing/2014/main" id="{897E6185-3F20-596E-0691-29FD06176B7B}"/>
              </a:ext>
            </a:extLst>
          </p:cNvPr>
          <p:cNvSpPr txBox="1"/>
          <p:nvPr/>
        </p:nvSpPr>
        <p:spPr>
          <a:xfrm>
            <a:off x="1600199" y="4910935"/>
            <a:ext cx="21252359" cy="3631763"/>
          </a:xfrm>
          <a:prstGeom prst="rect">
            <a:avLst/>
          </a:prstGeom>
          <a:noFill/>
        </p:spPr>
        <p:txBody>
          <a:bodyPr wrap="square">
            <a:spAutoFit/>
          </a:bodyPr>
          <a:lstStyle/>
          <a:p>
            <a:pPr eaLnBrk="1" hangingPunct="1">
              <a:spcBef>
                <a:spcPct val="0"/>
              </a:spcBef>
            </a:pPr>
            <a:r>
              <a:rPr lang="en-US" altLang="en-US" sz="4000" b="1" dirty="0">
                <a:solidFill>
                  <a:srgbClr val="0100C8"/>
                </a:solidFill>
                <a:latin typeface="Helvetica Neue"/>
              </a:rPr>
              <a:t>Functionality through abstract methods, to be concretely defined in its extensions: </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Is it a goal state under a given Search?</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What are its successor Problem_States in a given Search (i.e., its direct descendants)?</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Is it the same as another Problem_State?</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What is the transition cost from a given Problem_State to this? (relevant operator cost)</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What is the estimated cost from this to a goal Problem_State in a given Search?</a:t>
            </a:r>
          </a:p>
        </p:txBody>
      </p:sp>
      <p:sp>
        <p:nvSpPr>
          <p:cNvPr id="2" name="Oval 1">
            <a:extLst>
              <a:ext uri="{FF2B5EF4-FFF2-40B4-BE49-F238E27FC236}">
                <a16:creationId xmlns:a16="http://schemas.microsoft.com/office/drawing/2014/main" id="{44C3EC1C-34C7-3182-6953-F0E2F80EE1B7}"/>
              </a:ext>
            </a:extLst>
          </p:cNvPr>
          <p:cNvSpPr/>
          <p:nvPr/>
        </p:nvSpPr>
        <p:spPr>
          <a:xfrm>
            <a:off x="4436076" y="9502346"/>
            <a:ext cx="1606378" cy="1458097"/>
          </a:xfrm>
          <a:prstGeom prst="ellipse">
            <a:avLst/>
          </a:prstGeom>
          <a:solidFill>
            <a:schemeClr val="accent2">
              <a:lumMod val="40000"/>
              <a:lumOff val="60000"/>
            </a:schemeClr>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PS</a:t>
            </a:r>
            <a:endParaRPr lang="en-CY" dirty="0">
              <a:solidFill>
                <a:schemeClr val="accent2">
                  <a:lumMod val="75000"/>
                </a:schemeClr>
              </a:solidFill>
            </a:endParaRPr>
          </a:p>
        </p:txBody>
      </p:sp>
    </p:spTree>
    <p:extLst>
      <p:ext uri="{BB962C8B-B14F-4D97-AF65-F5344CB8AC3E}">
        <p14:creationId xmlns:p14="http://schemas.microsoft.com/office/powerpoint/2010/main" val="188516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1000"/>
                                        <p:tgtEl>
                                          <p:spTgt spid="9">
                                            <p:txEl>
                                              <p:pRg st="1" end="1"/>
                                            </p:txEl>
                                          </p:spTgt>
                                        </p:tgtEl>
                                      </p:cBhvr>
                                    </p:animEffect>
                                    <p:anim calcmode="lin" valueType="num">
                                      <p:cBhvr>
                                        <p:cTn id="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1000"/>
                                        <p:tgtEl>
                                          <p:spTgt spid="9">
                                            <p:txEl>
                                              <p:pRg st="3" end="3"/>
                                            </p:txEl>
                                          </p:spTgt>
                                        </p:tgtEl>
                                      </p:cBhvr>
                                    </p:animEffect>
                                    <p:anim calcmode="lin" valueType="num">
                                      <p:cBhvr>
                                        <p:cTn id="2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animEffect transition="in" filter="fade">
                                      <p:cBhvr>
                                        <p:cTn id="35" dur="1000"/>
                                        <p:tgtEl>
                                          <p:spTgt spid="9">
                                            <p:txEl>
                                              <p:pRg st="5" end="5"/>
                                            </p:txEl>
                                          </p:spTgt>
                                        </p:tgtEl>
                                      </p:cBhvr>
                                    </p:animEffect>
                                    <p:anim calcmode="lin" valueType="num">
                                      <p:cBhvr>
                                        <p:cTn id="36"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63</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2310719"/>
            <a:ext cx="21252360" cy="1342805"/>
          </a:xfrm>
        </p:spPr>
        <p:txBody>
          <a:bodyPr>
            <a:noAutofit/>
          </a:bodyPr>
          <a:lstStyle/>
          <a:p>
            <a:r>
              <a:rPr lang="en-US" sz="6000" dirty="0"/>
              <a:t>Concrete Object Search_Node</a:t>
            </a:r>
            <a:endParaRPr lang="en-CY" sz="6000" dirty="0"/>
          </a:p>
        </p:txBody>
      </p:sp>
      <p:sp>
        <p:nvSpPr>
          <p:cNvPr id="2" name="Oval 1">
            <a:extLst>
              <a:ext uri="{FF2B5EF4-FFF2-40B4-BE49-F238E27FC236}">
                <a16:creationId xmlns:a16="http://schemas.microsoft.com/office/drawing/2014/main" id="{6B88A10E-9608-92A2-466D-4DEFB318D900}"/>
              </a:ext>
            </a:extLst>
          </p:cNvPr>
          <p:cNvSpPr/>
          <p:nvPr/>
        </p:nvSpPr>
        <p:spPr>
          <a:xfrm>
            <a:off x="3608169" y="7556496"/>
            <a:ext cx="4065374" cy="384851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8A"/>
                </a:solidFill>
              </a:rPr>
              <a:t>SN</a:t>
            </a:r>
          </a:p>
          <a:p>
            <a:pPr algn="ctr"/>
            <a:endParaRPr lang="en-US" dirty="0"/>
          </a:p>
          <a:p>
            <a:r>
              <a:rPr lang="en-US" dirty="0"/>
              <a:t>state</a:t>
            </a:r>
          </a:p>
          <a:p>
            <a:r>
              <a:rPr lang="en-US" dirty="0"/>
              <a:t>parent</a:t>
            </a:r>
          </a:p>
          <a:p>
            <a:r>
              <a:rPr lang="en-US" dirty="0"/>
              <a:t>cost</a:t>
            </a:r>
          </a:p>
        </p:txBody>
      </p:sp>
      <p:sp>
        <p:nvSpPr>
          <p:cNvPr id="7" name="Oval 6">
            <a:extLst>
              <a:ext uri="{FF2B5EF4-FFF2-40B4-BE49-F238E27FC236}">
                <a16:creationId xmlns:a16="http://schemas.microsoft.com/office/drawing/2014/main" id="{BE08243E-E1C9-E243-45AF-3D491FE892A9}"/>
              </a:ext>
            </a:extLst>
          </p:cNvPr>
          <p:cNvSpPr/>
          <p:nvPr/>
        </p:nvSpPr>
        <p:spPr>
          <a:xfrm>
            <a:off x="7488195" y="6323264"/>
            <a:ext cx="1606378" cy="1458097"/>
          </a:xfrm>
          <a:prstGeom prst="ellipse">
            <a:avLst/>
          </a:prstGeom>
          <a:solidFill>
            <a:schemeClr val="accent2">
              <a:lumMod val="40000"/>
              <a:lumOff val="60000"/>
            </a:schemeClr>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PS</a:t>
            </a:r>
            <a:endParaRPr lang="en-CY" dirty="0">
              <a:solidFill>
                <a:schemeClr val="accent2">
                  <a:lumMod val="75000"/>
                </a:schemeClr>
              </a:solidFill>
            </a:endParaRPr>
          </a:p>
        </p:txBody>
      </p:sp>
      <p:sp>
        <p:nvSpPr>
          <p:cNvPr id="3" name="Rectangle 2">
            <a:extLst>
              <a:ext uri="{FF2B5EF4-FFF2-40B4-BE49-F238E27FC236}">
                <a16:creationId xmlns:a16="http://schemas.microsoft.com/office/drawing/2014/main" id="{5C95A28E-C648-D82F-208D-86B45F7AB91A}"/>
              </a:ext>
            </a:extLst>
          </p:cNvPr>
          <p:cNvSpPr/>
          <p:nvPr/>
        </p:nvSpPr>
        <p:spPr>
          <a:xfrm>
            <a:off x="5640856" y="9295403"/>
            <a:ext cx="722874" cy="3707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8" name="Rectangle 7">
            <a:extLst>
              <a:ext uri="{FF2B5EF4-FFF2-40B4-BE49-F238E27FC236}">
                <a16:creationId xmlns:a16="http://schemas.microsoft.com/office/drawing/2014/main" id="{CDA06D1F-B731-5851-9449-373086BA1090}"/>
              </a:ext>
            </a:extLst>
          </p:cNvPr>
          <p:cNvSpPr/>
          <p:nvPr/>
        </p:nvSpPr>
        <p:spPr>
          <a:xfrm>
            <a:off x="5640856" y="9832013"/>
            <a:ext cx="722874" cy="3707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1" name="Oval 10">
            <a:extLst>
              <a:ext uri="{FF2B5EF4-FFF2-40B4-BE49-F238E27FC236}">
                <a16:creationId xmlns:a16="http://schemas.microsoft.com/office/drawing/2014/main" id="{403CECA2-27A6-0A87-E17A-0BBDAEE39BCE}"/>
              </a:ext>
            </a:extLst>
          </p:cNvPr>
          <p:cNvSpPr/>
          <p:nvPr/>
        </p:nvSpPr>
        <p:spPr>
          <a:xfrm>
            <a:off x="11261121" y="4399006"/>
            <a:ext cx="4065374" cy="38485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dirty="0"/>
          </a:p>
          <a:p>
            <a:endParaRPr lang="en-US" dirty="0"/>
          </a:p>
        </p:txBody>
      </p:sp>
      <p:cxnSp>
        <p:nvCxnSpPr>
          <p:cNvPr id="12" name="Straight Arrow Connector 11">
            <a:extLst>
              <a:ext uri="{FF2B5EF4-FFF2-40B4-BE49-F238E27FC236}">
                <a16:creationId xmlns:a16="http://schemas.microsoft.com/office/drawing/2014/main" id="{441D2C1B-9C50-DC4F-7610-0B9BF94C9A94}"/>
              </a:ext>
            </a:extLst>
          </p:cNvPr>
          <p:cNvCxnSpPr>
            <a:endCxn id="7" idx="3"/>
          </p:cNvCxnSpPr>
          <p:nvPr/>
        </p:nvCxnSpPr>
        <p:spPr>
          <a:xfrm flipV="1">
            <a:off x="6067168" y="7567828"/>
            <a:ext cx="1656276" cy="1897448"/>
          </a:xfrm>
          <a:prstGeom prst="straightConnector1">
            <a:avLst/>
          </a:prstGeom>
          <a:ln w="762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4E071DE-30F1-E3C0-96B0-FBC1C5600A0D}"/>
              </a:ext>
            </a:extLst>
          </p:cNvPr>
          <p:cNvCxnSpPr/>
          <p:nvPr/>
        </p:nvCxnSpPr>
        <p:spPr>
          <a:xfrm flipV="1">
            <a:off x="6117066" y="6858000"/>
            <a:ext cx="5205840" cy="3212757"/>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478548A-D5CB-6C83-7CF3-0269B4FF675E}"/>
              </a:ext>
            </a:extLst>
          </p:cNvPr>
          <p:cNvSpPr txBox="1"/>
          <p:nvPr/>
        </p:nvSpPr>
        <p:spPr>
          <a:xfrm>
            <a:off x="5640856" y="10364603"/>
            <a:ext cx="624020" cy="646331"/>
          </a:xfrm>
          <a:prstGeom prst="rect">
            <a:avLst/>
          </a:prstGeom>
          <a:solidFill>
            <a:srgbClr val="92D050"/>
          </a:solidFill>
        </p:spPr>
        <p:txBody>
          <a:bodyPr wrap="square" rtlCol="0">
            <a:spAutoFit/>
          </a:bodyPr>
          <a:lstStyle/>
          <a:p>
            <a:pPr algn="ctr"/>
            <a:r>
              <a:rPr lang="en-US" dirty="0"/>
              <a:t>c</a:t>
            </a:r>
            <a:endParaRPr lang="en-CY" dirty="0"/>
          </a:p>
        </p:txBody>
      </p:sp>
    </p:spTree>
    <p:extLst>
      <p:ext uri="{BB962C8B-B14F-4D97-AF65-F5344CB8AC3E}">
        <p14:creationId xmlns:p14="http://schemas.microsoft.com/office/powerpoint/2010/main" val="12372604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64</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2310719"/>
            <a:ext cx="21252360" cy="1342805"/>
          </a:xfrm>
        </p:spPr>
        <p:txBody>
          <a:bodyPr>
            <a:noAutofit/>
          </a:bodyPr>
          <a:lstStyle/>
          <a:p>
            <a:r>
              <a:rPr lang="en-US" sz="6000" dirty="0"/>
              <a:t>Linking together a search tree through ‘parents’</a:t>
            </a:r>
            <a:endParaRPr lang="en-CY" sz="6000" dirty="0"/>
          </a:p>
        </p:txBody>
      </p:sp>
      <p:sp>
        <p:nvSpPr>
          <p:cNvPr id="2" name="Oval 1">
            <a:extLst>
              <a:ext uri="{FF2B5EF4-FFF2-40B4-BE49-F238E27FC236}">
                <a16:creationId xmlns:a16="http://schemas.microsoft.com/office/drawing/2014/main" id="{6B88A10E-9608-92A2-466D-4DEFB318D900}"/>
              </a:ext>
            </a:extLst>
          </p:cNvPr>
          <p:cNvSpPr/>
          <p:nvPr/>
        </p:nvSpPr>
        <p:spPr>
          <a:xfrm>
            <a:off x="3768486" y="9621095"/>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2800" b="1" dirty="0"/>
          </a:p>
          <a:p>
            <a:endParaRPr lang="en-US" sz="2800" b="1" dirty="0"/>
          </a:p>
          <a:p>
            <a:endParaRPr lang="en-US" sz="2800" b="1" dirty="0"/>
          </a:p>
          <a:p>
            <a:endParaRPr lang="en-US" sz="2800" b="1" dirty="0"/>
          </a:p>
          <a:p>
            <a:endParaRPr lang="en-US" sz="2800" b="1" dirty="0"/>
          </a:p>
        </p:txBody>
      </p:sp>
      <p:cxnSp>
        <p:nvCxnSpPr>
          <p:cNvPr id="14" name="Straight Arrow Connector 13">
            <a:extLst>
              <a:ext uri="{FF2B5EF4-FFF2-40B4-BE49-F238E27FC236}">
                <a16:creationId xmlns:a16="http://schemas.microsoft.com/office/drawing/2014/main" id="{24E071DE-30F1-E3C0-96B0-FBC1C5600A0D}"/>
              </a:ext>
            </a:extLst>
          </p:cNvPr>
          <p:cNvCxnSpPr>
            <a:cxnSpLocks/>
          </p:cNvCxnSpPr>
          <p:nvPr/>
        </p:nvCxnSpPr>
        <p:spPr>
          <a:xfrm flipV="1">
            <a:off x="5461686" y="8760940"/>
            <a:ext cx="1322173" cy="1136822"/>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22FAD5A2-7658-7AA1-5F8E-6647F649B793}"/>
              </a:ext>
            </a:extLst>
          </p:cNvPr>
          <p:cNvSpPr/>
          <p:nvPr/>
        </p:nvSpPr>
        <p:spPr>
          <a:xfrm>
            <a:off x="6783859" y="7587083"/>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2800" b="1" dirty="0"/>
          </a:p>
          <a:p>
            <a:endParaRPr lang="en-US" sz="2800" b="1" dirty="0"/>
          </a:p>
          <a:p>
            <a:endParaRPr lang="en-US" sz="2800" b="1" dirty="0"/>
          </a:p>
          <a:p>
            <a:endParaRPr lang="en-US" sz="2800" b="1" dirty="0"/>
          </a:p>
          <a:p>
            <a:endParaRPr lang="en-US" sz="2800" b="1" dirty="0"/>
          </a:p>
        </p:txBody>
      </p:sp>
      <p:cxnSp>
        <p:nvCxnSpPr>
          <p:cNvPr id="16" name="Straight Arrow Connector 15">
            <a:extLst>
              <a:ext uri="{FF2B5EF4-FFF2-40B4-BE49-F238E27FC236}">
                <a16:creationId xmlns:a16="http://schemas.microsoft.com/office/drawing/2014/main" id="{BA3D2CC3-5D01-C323-2D95-B1EE3A92F4E2}"/>
              </a:ext>
            </a:extLst>
          </p:cNvPr>
          <p:cNvCxnSpPr>
            <a:cxnSpLocks/>
            <a:stCxn id="13" idx="7"/>
          </p:cNvCxnSpPr>
          <p:nvPr/>
        </p:nvCxnSpPr>
        <p:spPr>
          <a:xfrm flipV="1">
            <a:off x="8365935" y="6727197"/>
            <a:ext cx="1593614" cy="1121174"/>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8F53852C-7C35-12A8-5297-89F724149E12}"/>
              </a:ext>
            </a:extLst>
          </p:cNvPr>
          <p:cNvSpPr/>
          <p:nvPr/>
        </p:nvSpPr>
        <p:spPr>
          <a:xfrm>
            <a:off x="9856333" y="5500491"/>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 parent</a:t>
            </a:r>
          </a:p>
          <a:p>
            <a:endParaRPr lang="en-US" sz="2800" b="1" dirty="0"/>
          </a:p>
          <a:p>
            <a:endParaRPr lang="en-US" sz="2800" b="1" dirty="0"/>
          </a:p>
          <a:p>
            <a:endParaRPr lang="en-US" sz="2800" b="1" dirty="0"/>
          </a:p>
          <a:p>
            <a:endParaRPr lang="en-US" sz="2800" b="1" dirty="0"/>
          </a:p>
          <a:p>
            <a:endParaRPr lang="en-US" sz="2800" b="1" dirty="0"/>
          </a:p>
        </p:txBody>
      </p:sp>
      <p:cxnSp>
        <p:nvCxnSpPr>
          <p:cNvPr id="18" name="Straight Arrow Connector 17">
            <a:extLst>
              <a:ext uri="{FF2B5EF4-FFF2-40B4-BE49-F238E27FC236}">
                <a16:creationId xmlns:a16="http://schemas.microsoft.com/office/drawing/2014/main" id="{6365ADB1-586B-EE7B-257E-63BF7702B11E}"/>
              </a:ext>
            </a:extLst>
          </p:cNvPr>
          <p:cNvCxnSpPr>
            <a:cxnSpLocks/>
          </p:cNvCxnSpPr>
          <p:nvPr/>
        </p:nvCxnSpPr>
        <p:spPr>
          <a:xfrm flipH="1" flipV="1">
            <a:off x="11536380" y="6928327"/>
            <a:ext cx="1289214" cy="1332470"/>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45339B6E-6F76-F7F8-E0FB-475E291A40A3}"/>
              </a:ext>
            </a:extLst>
          </p:cNvPr>
          <p:cNvSpPr/>
          <p:nvPr/>
        </p:nvSpPr>
        <p:spPr>
          <a:xfrm>
            <a:off x="12572505" y="8018839"/>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2800" b="1" dirty="0"/>
          </a:p>
          <a:p>
            <a:endParaRPr lang="en-US" sz="2800" b="1" dirty="0"/>
          </a:p>
          <a:p>
            <a:endParaRPr lang="en-US" sz="2800" b="1" dirty="0"/>
          </a:p>
          <a:p>
            <a:endParaRPr lang="en-US" sz="2800" b="1" dirty="0"/>
          </a:p>
          <a:p>
            <a:endParaRPr lang="en-US" sz="2800" b="1" dirty="0"/>
          </a:p>
        </p:txBody>
      </p:sp>
      <p:cxnSp>
        <p:nvCxnSpPr>
          <p:cNvPr id="20" name="Straight Arrow Connector 19">
            <a:extLst>
              <a:ext uri="{FF2B5EF4-FFF2-40B4-BE49-F238E27FC236}">
                <a16:creationId xmlns:a16="http://schemas.microsoft.com/office/drawing/2014/main" id="{19809452-4F1D-F9E8-CD08-AAD4E219E005}"/>
              </a:ext>
            </a:extLst>
          </p:cNvPr>
          <p:cNvCxnSpPr>
            <a:cxnSpLocks/>
          </p:cNvCxnSpPr>
          <p:nvPr/>
        </p:nvCxnSpPr>
        <p:spPr>
          <a:xfrm flipV="1">
            <a:off x="10361813" y="7262971"/>
            <a:ext cx="386151" cy="1995651"/>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52795627-A19F-6A63-680C-1F3E4CED43FB}"/>
              </a:ext>
            </a:extLst>
          </p:cNvPr>
          <p:cNvSpPr/>
          <p:nvPr/>
        </p:nvSpPr>
        <p:spPr>
          <a:xfrm>
            <a:off x="7996663" y="10133261"/>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2800" b="1" dirty="0"/>
          </a:p>
          <a:p>
            <a:endParaRPr lang="en-US" sz="2800" b="1" dirty="0"/>
          </a:p>
          <a:p>
            <a:endParaRPr lang="en-US" sz="2800" b="1" dirty="0"/>
          </a:p>
          <a:p>
            <a:endParaRPr lang="en-US" sz="2800" b="1" dirty="0"/>
          </a:p>
          <a:p>
            <a:endParaRPr lang="en-US" sz="2800" b="1" dirty="0"/>
          </a:p>
        </p:txBody>
      </p:sp>
      <p:cxnSp>
        <p:nvCxnSpPr>
          <p:cNvPr id="24" name="Straight Arrow Connector 23">
            <a:extLst>
              <a:ext uri="{FF2B5EF4-FFF2-40B4-BE49-F238E27FC236}">
                <a16:creationId xmlns:a16="http://schemas.microsoft.com/office/drawing/2014/main" id="{2C2B2ECC-7D24-A122-3E53-26FF60F5CE03}"/>
              </a:ext>
            </a:extLst>
          </p:cNvPr>
          <p:cNvCxnSpPr>
            <a:cxnSpLocks/>
          </p:cNvCxnSpPr>
          <p:nvPr/>
        </p:nvCxnSpPr>
        <p:spPr>
          <a:xfrm flipH="1" flipV="1">
            <a:off x="8135905" y="9236038"/>
            <a:ext cx="372391" cy="995117"/>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CA4147E2-1055-9AE3-68CE-D6F960189727}"/>
              </a:ext>
            </a:extLst>
          </p:cNvPr>
          <p:cNvSpPr/>
          <p:nvPr/>
        </p:nvSpPr>
        <p:spPr>
          <a:xfrm>
            <a:off x="9571694" y="8377905"/>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2800" b="1" dirty="0"/>
          </a:p>
          <a:p>
            <a:endParaRPr lang="en-US" sz="2800" b="1" dirty="0"/>
          </a:p>
          <a:p>
            <a:endParaRPr lang="en-US" sz="2800" b="1" dirty="0"/>
          </a:p>
          <a:p>
            <a:endParaRPr lang="en-US" sz="2800" b="1" dirty="0"/>
          </a:p>
          <a:p>
            <a:endParaRPr lang="en-US" sz="2800" b="1" dirty="0"/>
          </a:p>
        </p:txBody>
      </p:sp>
      <p:cxnSp>
        <p:nvCxnSpPr>
          <p:cNvPr id="5" name="Straight Connector 4">
            <a:extLst>
              <a:ext uri="{FF2B5EF4-FFF2-40B4-BE49-F238E27FC236}">
                <a16:creationId xmlns:a16="http://schemas.microsoft.com/office/drawing/2014/main" id="{A4BE7146-7E81-422B-4B2E-3B18A65D4667}"/>
              </a:ext>
            </a:extLst>
          </p:cNvPr>
          <p:cNvCxnSpPr/>
          <p:nvPr/>
        </p:nvCxnSpPr>
        <p:spPr>
          <a:xfrm>
            <a:off x="11536380" y="5869459"/>
            <a:ext cx="535131" cy="0"/>
          </a:xfrm>
          <a:prstGeom prst="line">
            <a:avLst/>
          </a:prstGeom>
          <a:ln w="76200">
            <a:solidFill>
              <a:srgbClr val="0000B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9059688-A757-D2D4-2A60-C12D999E192F}"/>
              </a:ext>
            </a:extLst>
          </p:cNvPr>
          <p:cNvCxnSpPr/>
          <p:nvPr/>
        </p:nvCxnSpPr>
        <p:spPr>
          <a:xfrm>
            <a:off x="12071511" y="5622324"/>
            <a:ext cx="0" cy="469557"/>
          </a:xfrm>
          <a:prstGeom prst="line">
            <a:avLst/>
          </a:prstGeom>
          <a:ln w="76200">
            <a:solidFill>
              <a:srgbClr val="0000B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A44A83D-E1DF-2913-72E4-AE252695C0E5}"/>
              </a:ext>
            </a:extLst>
          </p:cNvPr>
          <p:cNvSpPr txBox="1"/>
          <p:nvPr/>
        </p:nvSpPr>
        <p:spPr>
          <a:xfrm>
            <a:off x="14815751" y="5622324"/>
            <a:ext cx="7881930" cy="4401205"/>
          </a:xfrm>
          <a:prstGeom prst="rect">
            <a:avLst/>
          </a:prstGeom>
          <a:noFill/>
        </p:spPr>
        <p:txBody>
          <a:bodyPr wrap="square" rtlCol="0">
            <a:spAutoFit/>
          </a:bodyPr>
          <a:lstStyle/>
          <a:p>
            <a:r>
              <a:rPr lang="en-US" sz="4000" dirty="0"/>
              <a:t>At any time, each node N keeps its ‘best’ parent, P, i.e., that node P on the best route (less costly) so far from the root node to N; hence the parent of a node can subsequently change as the search for a solution progresses</a:t>
            </a:r>
            <a:endParaRPr lang="en-CY" sz="4000" dirty="0"/>
          </a:p>
        </p:txBody>
      </p:sp>
    </p:spTree>
    <p:extLst>
      <p:ext uri="{BB962C8B-B14F-4D97-AF65-F5344CB8AC3E}">
        <p14:creationId xmlns:p14="http://schemas.microsoft.com/office/powerpoint/2010/main" val="11386509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65</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600200" y="2965627"/>
            <a:ext cx="21252360" cy="1342805"/>
          </a:xfrm>
        </p:spPr>
        <p:txBody>
          <a:bodyPr>
            <a:noAutofit/>
          </a:bodyPr>
          <a:lstStyle/>
          <a:p>
            <a:r>
              <a:rPr lang="en-US" sz="6000" dirty="0"/>
              <a:t>Concrete Object Search_Node</a:t>
            </a:r>
            <a:endParaRPr lang="en-CY" sz="6000" dirty="0"/>
          </a:p>
        </p:txBody>
      </p:sp>
      <p:sp>
        <p:nvSpPr>
          <p:cNvPr id="9" name="TextBox 8">
            <a:extLst>
              <a:ext uri="{FF2B5EF4-FFF2-40B4-BE49-F238E27FC236}">
                <a16:creationId xmlns:a16="http://schemas.microsoft.com/office/drawing/2014/main" id="{897E6185-3F20-596E-0691-29FD06176B7B}"/>
              </a:ext>
            </a:extLst>
          </p:cNvPr>
          <p:cNvSpPr txBox="1"/>
          <p:nvPr/>
        </p:nvSpPr>
        <p:spPr>
          <a:xfrm>
            <a:off x="1600199" y="4910935"/>
            <a:ext cx="21252359" cy="8309967"/>
          </a:xfrm>
          <a:prstGeom prst="rect">
            <a:avLst/>
          </a:prstGeom>
          <a:noFill/>
        </p:spPr>
        <p:txBody>
          <a:bodyPr wrap="square">
            <a:spAutoFit/>
          </a:bodyPr>
          <a:lstStyle/>
          <a:p>
            <a:pPr eaLnBrk="1" hangingPunct="1">
              <a:spcBef>
                <a:spcPct val="0"/>
              </a:spcBef>
            </a:pPr>
            <a:r>
              <a:rPr lang="en-US" altLang="en-US" sz="4000" b="1" dirty="0">
                <a:solidFill>
                  <a:srgbClr val="0100C8"/>
                </a:solidFill>
                <a:latin typeface="Helvetica Neue"/>
              </a:rPr>
              <a:t>Functionality through concrete methods: </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What is its state, current parent, transition cost from its parent?</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Does it encapsulate the same state as another Search_Node?</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Change its parent to a new one </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Change the transition cost (i.e., when its parent changes)</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Does it encapsulate a goal Problem_State in a given Search?</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What is the (current) best path cost from it to the root Search_Node?</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What is the estimated transition cost from it to a goal Problem_State in a given Search?</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What is its overall promise in a given Search towards a solution?</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What are its successor Search_Nodes in a given Search (each of these designate it as its parent)</a:t>
            </a:r>
          </a:p>
          <a:p>
            <a:pPr marL="571500" indent="-571500">
              <a:spcBef>
                <a:spcPct val="0"/>
              </a:spcBef>
              <a:buFont typeface="Wingdings" panose="05000000000000000000" pitchFamily="2" charset="2"/>
              <a:buChar char="q"/>
            </a:pPr>
            <a:r>
              <a:rPr lang="en-US" altLang="en-US" sz="3800" dirty="0">
                <a:solidFill>
                  <a:srgbClr val="0100C8"/>
                </a:solidFill>
                <a:latin typeface="Helvetica Neue"/>
              </a:rPr>
              <a:t>How is it externally expressed?</a:t>
            </a:r>
          </a:p>
          <a:p>
            <a:pPr>
              <a:spcBef>
                <a:spcPct val="0"/>
              </a:spcBef>
            </a:pPr>
            <a:endParaRPr lang="en-US" altLang="en-US" sz="3800" dirty="0">
              <a:solidFill>
                <a:srgbClr val="0100C8"/>
              </a:solidFill>
              <a:latin typeface="Helvetica Neue"/>
            </a:endParaRPr>
          </a:p>
          <a:p>
            <a:pPr marL="571500" indent="-571500">
              <a:spcBef>
                <a:spcPct val="0"/>
              </a:spcBef>
              <a:buFont typeface="Wingdings" panose="05000000000000000000" pitchFamily="2" charset="2"/>
              <a:buChar char="q"/>
            </a:pPr>
            <a:endParaRPr lang="en-US" altLang="en-US" sz="3800" dirty="0">
              <a:solidFill>
                <a:srgbClr val="0100C8"/>
              </a:solidFill>
              <a:latin typeface="Helvetica Neue"/>
            </a:endParaRPr>
          </a:p>
        </p:txBody>
      </p:sp>
    </p:spTree>
    <p:extLst>
      <p:ext uri="{BB962C8B-B14F-4D97-AF65-F5344CB8AC3E}">
        <p14:creationId xmlns:p14="http://schemas.microsoft.com/office/powerpoint/2010/main" val="136924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1000"/>
                                        <p:tgtEl>
                                          <p:spTgt spid="9">
                                            <p:txEl>
                                              <p:pRg st="1" end="1"/>
                                            </p:txEl>
                                          </p:spTgt>
                                        </p:tgtEl>
                                      </p:cBhvr>
                                    </p:animEffect>
                                    <p:anim calcmode="lin" valueType="num">
                                      <p:cBhvr>
                                        <p:cTn id="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1000"/>
                                        <p:tgtEl>
                                          <p:spTgt spid="9">
                                            <p:txEl>
                                              <p:pRg st="3" end="3"/>
                                            </p:txEl>
                                          </p:spTgt>
                                        </p:tgtEl>
                                      </p:cBhvr>
                                    </p:animEffect>
                                    <p:anim calcmode="lin" valueType="num">
                                      <p:cBhvr>
                                        <p:cTn id="2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animEffect transition="in" filter="fade">
                                      <p:cBhvr>
                                        <p:cTn id="35" dur="1000"/>
                                        <p:tgtEl>
                                          <p:spTgt spid="9">
                                            <p:txEl>
                                              <p:pRg st="5" end="5"/>
                                            </p:txEl>
                                          </p:spTgt>
                                        </p:tgtEl>
                                      </p:cBhvr>
                                    </p:animEffect>
                                    <p:anim calcmode="lin" valueType="num">
                                      <p:cBhvr>
                                        <p:cTn id="36"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6" end="6"/>
                                            </p:txEl>
                                          </p:spTgt>
                                        </p:tgtEl>
                                        <p:attrNameLst>
                                          <p:attrName>style.visibility</p:attrName>
                                        </p:attrNameLst>
                                      </p:cBhvr>
                                      <p:to>
                                        <p:strVal val="visible"/>
                                      </p:to>
                                    </p:set>
                                    <p:animEffect transition="in" filter="fade">
                                      <p:cBhvr>
                                        <p:cTn id="42" dur="1000"/>
                                        <p:tgtEl>
                                          <p:spTgt spid="9">
                                            <p:txEl>
                                              <p:pRg st="6" end="6"/>
                                            </p:txEl>
                                          </p:spTgt>
                                        </p:tgtEl>
                                      </p:cBhvr>
                                    </p:animEffect>
                                    <p:anim calcmode="lin" valueType="num">
                                      <p:cBhvr>
                                        <p:cTn id="43"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9">
                                            <p:txEl>
                                              <p:pRg st="7" end="7"/>
                                            </p:txEl>
                                          </p:spTgt>
                                        </p:tgtEl>
                                        <p:attrNameLst>
                                          <p:attrName>style.visibility</p:attrName>
                                        </p:attrNameLst>
                                      </p:cBhvr>
                                      <p:to>
                                        <p:strVal val="visible"/>
                                      </p:to>
                                    </p:set>
                                    <p:animEffect transition="in" filter="fade">
                                      <p:cBhvr>
                                        <p:cTn id="49" dur="1000"/>
                                        <p:tgtEl>
                                          <p:spTgt spid="9">
                                            <p:txEl>
                                              <p:pRg st="7" end="7"/>
                                            </p:txEl>
                                          </p:spTgt>
                                        </p:tgtEl>
                                      </p:cBhvr>
                                    </p:animEffect>
                                    <p:anim calcmode="lin" valueType="num">
                                      <p:cBhvr>
                                        <p:cTn id="50"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9">
                                            <p:txEl>
                                              <p:pRg st="8" end="8"/>
                                            </p:txEl>
                                          </p:spTgt>
                                        </p:tgtEl>
                                        <p:attrNameLst>
                                          <p:attrName>style.visibility</p:attrName>
                                        </p:attrNameLst>
                                      </p:cBhvr>
                                      <p:to>
                                        <p:strVal val="visible"/>
                                      </p:to>
                                    </p:set>
                                    <p:animEffect transition="in" filter="fade">
                                      <p:cBhvr>
                                        <p:cTn id="56" dur="1000"/>
                                        <p:tgtEl>
                                          <p:spTgt spid="9">
                                            <p:txEl>
                                              <p:pRg st="8" end="8"/>
                                            </p:txEl>
                                          </p:spTgt>
                                        </p:tgtEl>
                                      </p:cBhvr>
                                    </p:animEffect>
                                    <p:anim calcmode="lin" valueType="num">
                                      <p:cBhvr>
                                        <p:cTn id="57"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9">
                                            <p:txEl>
                                              <p:pRg st="9" end="9"/>
                                            </p:txEl>
                                          </p:spTgt>
                                        </p:tgtEl>
                                        <p:attrNameLst>
                                          <p:attrName>style.visibility</p:attrName>
                                        </p:attrNameLst>
                                      </p:cBhvr>
                                      <p:to>
                                        <p:strVal val="visible"/>
                                      </p:to>
                                    </p:set>
                                    <p:animEffect transition="in" filter="fade">
                                      <p:cBhvr>
                                        <p:cTn id="63" dur="1000"/>
                                        <p:tgtEl>
                                          <p:spTgt spid="9">
                                            <p:txEl>
                                              <p:pRg st="9" end="9"/>
                                            </p:txEl>
                                          </p:spTgt>
                                        </p:tgtEl>
                                      </p:cBhvr>
                                    </p:animEffect>
                                    <p:anim calcmode="lin" valueType="num">
                                      <p:cBhvr>
                                        <p:cTn id="64" dur="10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9">
                                            <p:txEl>
                                              <p:pRg st="10" end="10"/>
                                            </p:txEl>
                                          </p:spTgt>
                                        </p:tgtEl>
                                        <p:attrNameLst>
                                          <p:attrName>style.visibility</p:attrName>
                                        </p:attrNameLst>
                                      </p:cBhvr>
                                      <p:to>
                                        <p:strVal val="visible"/>
                                      </p:to>
                                    </p:set>
                                    <p:animEffect transition="in" filter="fade">
                                      <p:cBhvr>
                                        <p:cTn id="70" dur="1000"/>
                                        <p:tgtEl>
                                          <p:spTgt spid="9">
                                            <p:txEl>
                                              <p:pRg st="10" end="10"/>
                                            </p:txEl>
                                          </p:spTgt>
                                        </p:tgtEl>
                                      </p:cBhvr>
                                    </p:animEffect>
                                    <p:anim calcmode="lin" valueType="num">
                                      <p:cBhvr>
                                        <p:cTn id="71" dur="1000" fill="hold"/>
                                        <p:tgtEl>
                                          <p:spTgt spid="9">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9">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a:xfrm>
            <a:off x="11155875" y="12296661"/>
            <a:ext cx="1014046" cy="730250"/>
          </a:xfrm>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69436" y="2205063"/>
            <a:ext cx="21043140" cy="828924"/>
          </a:xfrm>
        </p:spPr>
        <p:txBody>
          <a:bodyPr>
            <a:noAutofit/>
          </a:bodyPr>
          <a:lstStyle/>
          <a:p>
            <a:pPr algn="ctr"/>
            <a:r>
              <a:rPr lang="en-US" sz="4800" dirty="0"/>
              <a:t>Extending the search tree</a:t>
            </a:r>
            <a:endParaRPr lang="en-CY" sz="4800" dirty="0"/>
          </a:p>
        </p:txBody>
      </p:sp>
      <p:sp>
        <p:nvSpPr>
          <p:cNvPr id="2" name="Oval 1">
            <a:extLst>
              <a:ext uri="{FF2B5EF4-FFF2-40B4-BE49-F238E27FC236}">
                <a16:creationId xmlns:a16="http://schemas.microsoft.com/office/drawing/2014/main" id="{6B88A10E-9608-92A2-466D-4DEFB318D900}"/>
              </a:ext>
            </a:extLst>
          </p:cNvPr>
          <p:cNvSpPr/>
          <p:nvPr/>
        </p:nvSpPr>
        <p:spPr>
          <a:xfrm>
            <a:off x="3387981" y="7681084"/>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2800" b="1" dirty="0"/>
          </a:p>
          <a:p>
            <a:endParaRPr lang="en-US" sz="2800" b="1" dirty="0"/>
          </a:p>
          <a:p>
            <a:endParaRPr lang="en-US" sz="2800" b="1" dirty="0"/>
          </a:p>
          <a:p>
            <a:endParaRPr lang="en-US" sz="2800" b="1" dirty="0"/>
          </a:p>
          <a:p>
            <a:endParaRPr lang="en-US" sz="2800" b="1" dirty="0"/>
          </a:p>
        </p:txBody>
      </p:sp>
      <p:cxnSp>
        <p:nvCxnSpPr>
          <p:cNvPr id="14" name="Straight Arrow Connector 13">
            <a:extLst>
              <a:ext uri="{FF2B5EF4-FFF2-40B4-BE49-F238E27FC236}">
                <a16:creationId xmlns:a16="http://schemas.microsoft.com/office/drawing/2014/main" id="{24E071DE-30F1-E3C0-96B0-FBC1C5600A0D}"/>
              </a:ext>
            </a:extLst>
          </p:cNvPr>
          <p:cNvCxnSpPr>
            <a:cxnSpLocks/>
          </p:cNvCxnSpPr>
          <p:nvPr/>
        </p:nvCxnSpPr>
        <p:spPr>
          <a:xfrm flipV="1">
            <a:off x="5081181" y="6820929"/>
            <a:ext cx="1322173" cy="1136822"/>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22FAD5A2-7658-7AA1-5F8E-6647F649B793}"/>
              </a:ext>
            </a:extLst>
          </p:cNvPr>
          <p:cNvSpPr/>
          <p:nvPr/>
        </p:nvSpPr>
        <p:spPr>
          <a:xfrm>
            <a:off x="6403354" y="5647072"/>
            <a:ext cx="1853517" cy="1784186"/>
          </a:xfrm>
          <a:prstGeom prst="ellipse">
            <a:avLst/>
          </a:prstGeom>
          <a:solidFill>
            <a:schemeClr val="bg2">
              <a:lumMod val="50000"/>
            </a:schemeClr>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1000" b="1" dirty="0"/>
          </a:p>
          <a:p>
            <a:pPr algn="ctr"/>
            <a:r>
              <a:rPr lang="en-US" sz="2800" b="1" dirty="0">
                <a:solidFill>
                  <a:srgbClr val="0000B0"/>
                </a:solidFill>
              </a:rPr>
              <a:t>N2</a:t>
            </a:r>
          </a:p>
          <a:p>
            <a:endParaRPr lang="en-US" sz="2800" b="1" dirty="0"/>
          </a:p>
          <a:p>
            <a:endParaRPr lang="en-US" sz="2800" b="1" dirty="0"/>
          </a:p>
          <a:p>
            <a:endParaRPr lang="en-US" sz="2800" b="1" dirty="0"/>
          </a:p>
        </p:txBody>
      </p:sp>
      <p:cxnSp>
        <p:nvCxnSpPr>
          <p:cNvPr id="16" name="Straight Arrow Connector 15">
            <a:extLst>
              <a:ext uri="{FF2B5EF4-FFF2-40B4-BE49-F238E27FC236}">
                <a16:creationId xmlns:a16="http://schemas.microsoft.com/office/drawing/2014/main" id="{BA3D2CC3-5D01-C323-2D95-B1EE3A92F4E2}"/>
              </a:ext>
            </a:extLst>
          </p:cNvPr>
          <p:cNvCxnSpPr>
            <a:cxnSpLocks/>
            <a:stCxn id="13" idx="7"/>
          </p:cNvCxnSpPr>
          <p:nvPr/>
        </p:nvCxnSpPr>
        <p:spPr>
          <a:xfrm flipV="1">
            <a:off x="7985430" y="4787186"/>
            <a:ext cx="1593614" cy="1121174"/>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8F53852C-7C35-12A8-5297-89F724149E12}"/>
              </a:ext>
            </a:extLst>
          </p:cNvPr>
          <p:cNvSpPr/>
          <p:nvPr/>
        </p:nvSpPr>
        <p:spPr>
          <a:xfrm>
            <a:off x="9475828" y="3560480"/>
            <a:ext cx="1853517" cy="1784186"/>
          </a:xfrm>
          <a:prstGeom prst="ellipse">
            <a:avLst/>
          </a:prstGeom>
          <a:solidFill>
            <a:schemeClr val="bg2">
              <a:lumMod val="50000"/>
            </a:schemeClr>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 </a:t>
            </a:r>
          </a:p>
          <a:p>
            <a:r>
              <a:rPr lang="en-US" sz="2800" b="1" dirty="0"/>
              <a:t>parent</a:t>
            </a:r>
          </a:p>
          <a:p>
            <a:pPr algn="ctr"/>
            <a:endParaRPr lang="en-US" sz="800" b="1" dirty="0"/>
          </a:p>
          <a:p>
            <a:pPr algn="ctr"/>
            <a:r>
              <a:rPr lang="en-US" sz="2800" b="1" dirty="0"/>
              <a:t>R</a:t>
            </a:r>
          </a:p>
          <a:p>
            <a:endParaRPr lang="en-US" sz="2800" b="1" dirty="0"/>
          </a:p>
          <a:p>
            <a:endParaRPr lang="en-US" sz="2800" b="1" dirty="0"/>
          </a:p>
          <a:p>
            <a:endParaRPr lang="en-US" sz="2800" b="1" dirty="0"/>
          </a:p>
          <a:p>
            <a:endParaRPr lang="en-US" sz="2800" b="1" dirty="0"/>
          </a:p>
        </p:txBody>
      </p:sp>
      <p:cxnSp>
        <p:nvCxnSpPr>
          <p:cNvPr id="18" name="Straight Arrow Connector 17">
            <a:extLst>
              <a:ext uri="{FF2B5EF4-FFF2-40B4-BE49-F238E27FC236}">
                <a16:creationId xmlns:a16="http://schemas.microsoft.com/office/drawing/2014/main" id="{6365ADB1-586B-EE7B-257E-63BF7702B11E}"/>
              </a:ext>
            </a:extLst>
          </p:cNvPr>
          <p:cNvCxnSpPr>
            <a:cxnSpLocks/>
          </p:cNvCxnSpPr>
          <p:nvPr/>
        </p:nvCxnSpPr>
        <p:spPr>
          <a:xfrm flipH="1" flipV="1">
            <a:off x="11155875" y="4988316"/>
            <a:ext cx="1289214" cy="1332470"/>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45339B6E-6F76-F7F8-E0FB-475E291A40A3}"/>
              </a:ext>
            </a:extLst>
          </p:cNvPr>
          <p:cNvSpPr/>
          <p:nvPr/>
        </p:nvSpPr>
        <p:spPr>
          <a:xfrm>
            <a:off x="12192000" y="6078828"/>
            <a:ext cx="1853517" cy="1784186"/>
          </a:xfrm>
          <a:prstGeom prst="ellipse">
            <a:avLst/>
          </a:prstGeom>
          <a:solidFill>
            <a:srgbClr val="92D050"/>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pPr algn="ctr"/>
            <a:endParaRPr lang="en-US" sz="1000" b="1" dirty="0"/>
          </a:p>
          <a:p>
            <a:pPr algn="ctr"/>
            <a:r>
              <a:rPr lang="en-US" sz="2800" b="1" dirty="0">
                <a:solidFill>
                  <a:srgbClr val="0000B0"/>
                </a:solidFill>
              </a:rPr>
              <a:t>N1</a:t>
            </a:r>
          </a:p>
          <a:p>
            <a:endParaRPr lang="en-US" sz="2800" b="1" dirty="0"/>
          </a:p>
          <a:p>
            <a:endParaRPr lang="en-US" sz="2800" b="1" dirty="0"/>
          </a:p>
          <a:p>
            <a:endParaRPr lang="en-US" sz="2800" b="1" dirty="0"/>
          </a:p>
          <a:p>
            <a:endParaRPr lang="en-US" sz="2800" b="1" dirty="0"/>
          </a:p>
        </p:txBody>
      </p:sp>
      <p:cxnSp>
        <p:nvCxnSpPr>
          <p:cNvPr id="20" name="Straight Arrow Connector 19">
            <a:extLst>
              <a:ext uri="{FF2B5EF4-FFF2-40B4-BE49-F238E27FC236}">
                <a16:creationId xmlns:a16="http://schemas.microsoft.com/office/drawing/2014/main" id="{19809452-4F1D-F9E8-CD08-AAD4E219E005}"/>
              </a:ext>
            </a:extLst>
          </p:cNvPr>
          <p:cNvCxnSpPr>
            <a:cxnSpLocks/>
          </p:cNvCxnSpPr>
          <p:nvPr/>
        </p:nvCxnSpPr>
        <p:spPr>
          <a:xfrm flipV="1">
            <a:off x="9981308" y="5322960"/>
            <a:ext cx="386151" cy="1995651"/>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52795627-A19F-6A63-680C-1F3E4CED43FB}"/>
              </a:ext>
            </a:extLst>
          </p:cNvPr>
          <p:cNvSpPr/>
          <p:nvPr/>
        </p:nvSpPr>
        <p:spPr>
          <a:xfrm>
            <a:off x="7616158" y="8193250"/>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1200" b="1" dirty="0"/>
          </a:p>
          <a:p>
            <a:pPr algn="ctr"/>
            <a:r>
              <a:rPr lang="en-US" sz="2800" b="1" dirty="0">
                <a:solidFill>
                  <a:srgbClr val="0000B0"/>
                </a:solidFill>
              </a:rPr>
              <a:t>N3</a:t>
            </a:r>
          </a:p>
          <a:p>
            <a:endParaRPr lang="en-US" sz="2800" b="1" dirty="0"/>
          </a:p>
          <a:p>
            <a:endParaRPr lang="en-US" sz="2800" b="1" dirty="0"/>
          </a:p>
          <a:p>
            <a:endParaRPr lang="en-US" sz="2800" b="1" dirty="0"/>
          </a:p>
          <a:p>
            <a:endParaRPr lang="en-US" sz="2800" b="1" dirty="0"/>
          </a:p>
        </p:txBody>
      </p:sp>
      <p:cxnSp>
        <p:nvCxnSpPr>
          <p:cNvPr id="24" name="Straight Arrow Connector 23">
            <a:extLst>
              <a:ext uri="{FF2B5EF4-FFF2-40B4-BE49-F238E27FC236}">
                <a16:creationId xmlns:a16="http://schemas.microsoft.com/office/drawing/2014/main" id="{2C2B2ECC-7D24-A122-3E53-26FF60F5CE03}"/>
              </a:ext>
            </a:extLst>
          </p:cNvPr>
          <p:cNvCxnSpPr>
            <a:cxnSpLocks/>
          </p:cNvCxnSpPr>
          <p:nvPr/>
        </p:nvCxnSpPr>
        <p:spPr>
          <a:xfrm flipH="1" flipV="1">
            <a:off x="7755400" y="7296027"/>
            <a:ext cx="372391" cy="995117"/>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CA4147E2-1055-9AE3-68CE-D6F960189727}"/>
              </a:ext>
            </a:extLst>
          </p:cNvPr>
          <p:cNvSpPr/>
          <p:nvPr/>
        </p:nvSpPr>
        <p:spPr>
          <a:xfrm>
            <a:off x="9206061" y="6539165"/>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2800" b="1" dirty="0"/>
          </a:p>
          <a:p>
            <a:endParaRPr lang="en-US" sz="2800" b="1" dirty="0"/>
          </a:p>
          <a:p>
            <a:endParaRPr lang="en-US" sz="2800" b="1" dirty="0"/>
          </a:p>
          <a:p>
            <a:endParaRPr lang="en-US" sz="2800" b="1" dirty="0"/>
          </a:p>
          <a:p>
            <a:endParaRPr lang="en-US" sz="2800" b="1" dirty="0"/>
          </a:p>
        </p:txBody>
      </p:sp>
      <p:cxnSp>
        <p:nvCxnSpPr>
          <p:cNvPr id="5" name="Straight Connector 4">
            <a:extLst>
              <a:ext uri="{FF2B5EF4-FFF2-40B4-BE49-F238E27FC236}">
                <a16:creationId xmlns:a16="http://schemas.microsoft.com/office/drawing/2014/main" id="{A4BE7146-7E81-422B-4B2E-3B18A65D4667}"/>
              </a:ext>
            </a:extLst>
          </p:cNvPr>
          <p:cNvCxnSpPr/>
          <p:nvPr/>
        </p:nvCxnSpPr>
        <p:spPr>
          <a:xfrm>
            <a:off x="11155875" y="3929448"/>
            <a:ext cx="535131" cy="0"/>
          </a:xfrm>
          <a:prstGeom prst="line">
            <a:avLst/>
          </a:prstGeom>
          <a:ln w="76200">
            <a:solidFill>
              <a:srgbClr val="0000B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9059688-A757-D2D4-2A60-C12D999E192F}"/>
              </a:ext>
            </a:extLst>
          </p:cNvPr>
          <p:cNvCxnSpPr/>
          <p:nvPr/>
        </p:nvCxnSpPr>
        <p:spPr>
          <a:xfrm>
            <a:off x="11691006" y="3682313"/>
            <a:ext cx="0" cy="469557"/>
          </a:xfrm>
          <a:prstGeom prst="line">
            <a:avLst/>
          </a:prstGeom>
          <a:ln w="76200">
            <a:solidFill>
              <a:srgbClr val="0000B0"/>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0748BA00-DBD1-4BA3-F0FB-DB2DEA866A02}"/>
              </a:ext>
            </a:extLst>
          </p:cNvPr>
          <p:cNvSpPr/>
          <p:nvPr/>
        </p:nvSpPr>
        <p:spPr>
          <a:xfrm>
            <a:off x="15015412" y="7957751"/>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endParaRPr lang="en-US" sz="2800" b="1" dirty="0"/>
          </a:p>
          <a:p>
            <a:pPr algn="ctr"/>
            <a:r>
              <a:rPr lang="en-US" sz="2800" b="1" dirty="0">
                <a:solidFill>
                  <a:srgbClr val="0000B0"/>
                </a:solidFill>
              </a:rPr>
              <a:t>N5</a:t>
            </a:r>
          </a:p>
          <a:p>
            <a:endParaRPr lang="en-US" sz="2800" b="1" dirty="0"/>
          </a:p>
          <a:p>
            <a:endParaRPr lang="en-US" sz="2800" b="1" dirty="0"/>
          </a:p>
          <a:p>
            <a:endParaRPr lang="en-US" sz="2800" b="1" dirty="0"/>
          </a:p>
          <a:p>
            <a:endParaRPr lang="en-US" sz="2800" b="1" dirty="0"/>
          </a:p>
        </p:txBody>
      </p:sp>
      <p:sp>
        <p:nvSpPr>
          <p:cNvPr id="22" name="Oval 21">
            <a:extLst>
              <a:ext uri="{FF2B5EF4-FFF2-40B4-BE49-F238E27FC236}">
                <a16:creationId xmlns:a16="http://schemas.microsoft.com/office/drawing/2014/main" id="{FFE43A80-8EDF-6967-3992-5333758B68D5}"/>
              </a:ext>
            </a:extLst>
          </p:cNvPr>
          <p:cNvSpPr/>
          <p:nvPr/>
        </p:nvSpPr>
        <p:spPr>
          <a:xfrm>
            <a:off x="11662898" y="9154177"/>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endParaRPr lang="en-US" sz="2800" b="1" dirty="0"/>
          </a:p>
          <a:p>
            <a:pPr algn="ctr"/>
            <a:r>
              <a:rPr lang="en-US" sz="2800" b="1" dirty="0">
                <a:solidFill>
                  <a:srgbClr val="0000B0"/>
                </a:solidFill>
              </a:rPr>
              <a:t>N4</a:t>
            </a:r>
          </a:p>
          <a:p>
            <a:endParaRPr lang="en-US" sz="2800" b="1" dirty="0"/>
          </a:p>
          <a:p>
            <a:endParaRPr lang="en-US" sz="2800" b="1" dirty="0"/>
          </a:p>
          <a:p>
            <a:endParaRPr lang="en-US" sz="2800" b="1" dirty="0"/>
          </a:p>
          <a:p>
            <a:r>
              <a:rPr lang="en-US" sz="2800" b="1" dirty="0"/>
              <a:t>N</a:t>
            </a:r>
          </a:p>
        </p:txBody>
      </p:sp>
      <p:cxnSp>
        <p:nvCxnSpPr>
          <p:cNvPr id="11" name="Straight Arrow Connector 10">
            <a:extLst>
              <a:ext uri="{FF2B5EF4-FFF2-40B4-BE49-F238E27FC236}">
                <a16:creationId xmlns:a16="http://schemas.microsoft.com/office/drawing/2014/main" id="{F15D31B6-141E-4C0F-3978-F3082EF7A8A3}"/>
              </a:ext>
            </a:extLst>
          </p:cNvPr>
          <p:cNvCxnSpPr>
            <a:stCxn id="19" idx="4"/>
          </p:cNvCxnSpPr>
          <p:nvPr/>
        </p:nvCxnSpPr>
        <p:spPr>
          <a:xfrm flipH="1">
            <a:off x="12826314" y="7863014"/>
            <a:ext cx="292445" cy="1291163"/>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B5ABB2E-D84A-DD36-FE83-FC6285A204BA}"/>
              </a:ext>
            </a:extLst>
          </p:cNvPr>
          <p:cNvCxnSpPr/>
          <p:nvPr/>
        </p:nvCxnSpPr>
        <p:spPr>
          <a:xfrm>
            <a:off x="13851924" y="7431258"/>
            <a:ext cx="1519881" cy="761992"/>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A89EAF7-8146-A100-0EFA-9145DFD8280A}"/>
              </a:ext>
            </a:extLst>
          </p:cNvPr>
          <p:cNvCxnSpPr>
            <a:stCxn id="19" idx="3"/>
          </p:cNvCxnSpPr>
          <p:nvPr/>
        </p:nvCxnSpPr>
        <p:spPr>
          <a:xfrm flipH="1">
            <a:off x="9469675" y="7601726"/>
            <a:ext cx="2993766" cy="1665842"/>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5F9230F-BA3F-BB39-99A7-C3096FE9CB45}"/>
              </a:ext>
            </a:extLst>
          </p:cNvPr>
          <p:cNvCxnSpPr>
            <a:cxnSpLocks/>
          </p:cNvCxnSpPr>
          <p:nvPr/>
        </p:nvCxnSpPr>
        <p:spPr>
          <a:xfrm flipH="1" flipV="1">
            <a:off x="8127791" y="6078828"/>
            <a:ext cx="4064209" cy="460337"/>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724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1000"/>
                                        <p:tgtEl>
                                          <p:spTgt spid="26"/>
                                        </p:tgtEl>
                                      </p:cBhvr>
                                    </p:animEffect>
                                    <p:anim calcmode="lin" valueType="num">
                                      <p:cBhvr>
                                        <p:cTn id="15" dur="1000" fill="hold"/>
                                        <p:tgtEl>
                                          <p:spTgt spid="26"/>
                                        </p:tgtEl>
                                        <p:attrNameLst>
                                          <p:attrName>ppt_x</p:attrName>
                                        </p:attrNameLst>
                                      </p:cBhvr>
                                      <p:tavLst>
                                        <p:tav tm="0">
                                          <p:val>
                                            <p:strVal val="#ppt_x"/>
                                          </p:val>
                                        </p:tav>
                                        <p:tav tm="100000">
                                          <p:val>
                                            <p:strVal val="#ppt_x"/>
                                          </p:val>
                                        </p:tav>
                                      </p:tavLst>
                                    </p:anim>
                                    <p:anim calcmode="lin" valueType="num">
                                      <p:cBhvr>
                                        <p:cTn id="1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1000"/>
                                        <p:tgtEl>
                                          <p:spTgt spid="22"/>
                                        </p:tgtEl>
                                      </p:cBhvr>
                                    </p:animEffect>
                                    <p:anim calcmode="lin" valueType="num">
                                      <p:cBhvr>
                                        <p:cTn id="27" dur="1000" fill="hold"/>
                                        <p:tgtEl>
                                          <p:spTgt spid="22"/>
                                        </p:tgtEl>
                                        <p:attrNameLst>
                                          <p:attrName>ppt_x</p:attrName>
                                        </p:attrNameLst>
                                      </p:cBhvr>
                                      <p:tavLst>
                                        <p:tav tm="0">
                                          <p:val>
                                            <p:strVal val="#ppt_x"/>
                                          </p:val>
                                        </p:tav>
                                        <p:tav tm="100000">
                                          <p:val>
                                            <p:strVal val="#ppt_x"/>
                                          </p:val>
                                        </p:tav>
                                      </p:tavLst>
                                    </p:anim>
                                    <p:anim calcmode="lin" valueType="num">
                                      <p:cBhvr>
                                        <p:cTn id="28"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a:xfrm>
            <a:off x="11155875" y="12296661"/>
            <a:ext cx="1014046" cy="730250"/>
          </a:xfrm>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69436" y="2205063"/>
            <a:ext cx="21043140" cy="828924"/>
          </a:xfrm>
        </p:spPr>
        <p:txBody>
          <a:bodyPr>
            <a:noAutofit/>
          </a:bodyPr>
          <a:lstStyle/>
          <a:p>
            <a:pPr algn="ctr"/>
            <a:r>
              <a:rPr lang="en-US" sz="4800" dirty="0"/>
              <a:t>Extending the search tree</a:t>
            </a:r>
            <a:endParaRPr lang="en-CY" sz="4800" dirty="0"/>
          </a:p>
        </p:txBody>
      </p:sp>
      <p:sp>
        <p:nvSpPr>
          <p:cNvPr id="2" name="Oval 1">
            <a:extLst>
              <a:ext uri="{FF2B5EF4-FFF2-40B4-BE49-F238E27FC236}">
                <a16:creationId xmlns:a16="http://schemas.microsoft.com/office/drawing/2014/main" id="{6B88A10E-9608-92A2-466D-4DEFB318D900}"/>
              </a:ext>
            </a:extLst>
          </p:cNvPr>
          <p:cNvSpPr/>
          <p:nvPr/>
        </p:nvSpPr>
        <p:spPr>
          <a:xfrm>
            <a:off x="414058" y="7802917"/>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2800" b="1" dirty="0"/>
          </a:p>
          <a:p>
            <a:endParaRPr lang="en-US" sz="2800" b="1" dirty="0"/>
          </a:p>
          <a:p>
            <a:endParaRPr lang="en-US" sz="2800" b="1" dirty="0"/>
          </a:p>
          <a:p>
            <a:endParaRPr lang="en-US" sz="2800" b="1" dirty="0"/>
          </a:p>
          <a:p>
            <a:endParaRPr lang="en-US" sz="2800" b="1" dirty="0"/>
          </a:p>
        </p:txBody>
      </p:sp>
      <p:cxnSp>
        <p:nvCxnSpPr>
          <p:cNvPr id="14" name="Straight Arrow Connector 13">
            <a:extLst>
              <a:ext uri="{FF2B5EF4-FFF2-40B4-BE49-F238E27FC236}">
                <a16:creationId xmlns:a16="http://schemas.microsoft.com/office/drawing/2014/main" id="{24E071DE-30F1-E3C0-96B0-FBC1C5600A0D}"/>
              </a:ext>
            </a:extLst>
          </p:cNvPr>
          <p:cNvCxnSpPr>
            <a:cxnSpLocks/>
          </p:cNvCxnSpPr>
          <p:nvPr/>
        </p:nvCxnSpPr>
        <p:spPr>
          <a:xfrm flipV="1">
            <a:off x="2199179" y="7074650"/>
            <a:ext cx="1322173" cy="1136822"/>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22FAD5A2-7658-7AA1-5F8E-6647F649B793}"/>
              </a:ext>
            </a:extLst>
          </p:cNvPr>
          <p:cNvSpPr/>
          <p:nvPr/>
        </p:nvSpPr>
        <p:spPr>
          <a:xfrm>
            <a:off x="3429431" y="5768905"/>
            <a:ext cx="1853517" cy="1784186"/>
          </a:xfrm>
          <a:prstGeom prst="ellipse">
            <a:avLst/>
          </a:prstGeom>
          <a:solidFill>
            <a:schemeClr val="bg2">
              <a:lumMod val="50000"/>
            </a:schemeClr>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1000" b="1" dirty="0"/>
          </a:p>
          <a:p>
            <a:pPr algn="ctr"/>
            <a:r>
              <a:rPr lang="en-US" sz="2800" b="1" dirty="0">
                <a:solidFill>
                  <a:srgbClr val="0000B0"/>
                </a:solidFill>
              </a:rPr>
              <a:t>N2</a:t>
            </a:r>
          </a:p>
          <a:p>
            <a:endParaRPr lang="en-US" sz="2800" b="1" dirty="0"/>
          </a:p>
          <a:p>
            <a:endParaRPr lang="en-US" sz="2800" b="1" dirty="0"/>
          </a:p>
          <a:p>
            <a:endParaRPr lang="en-US" sz="2800" b="1" dirty="0"/>
          </a:p>
        </p:txBody>
      </p:sp>
      <p:cxnSp>
        <p:nvCxnSpPr>
          <p:cNvPr id="16" name="Straight Arrow Connector 15">
            <a:extLst>
              <a:ext uri="{FF2B5EF4-FFF2-40B4-BE49-F238E27FC236}">
                <a16:creationId xmlns:a16="http://schemas.microsoft.com/office/drawing/2014/main" id="{BA3D2CC3-5D01-C323-2D95-B1EE3A92F4E2}"/>
              </a:ext>
            </a:extLst>
          </p:cNvPr>
          <p:cNvCxnSpPr>
            <a:cxnSpLocks/>
            <a:stCxn id="13" idx="7"/>
          </p:cNvCxnSpPr>
          <p:nvPr/>
        </p:nvCxnSpPr>
        <p:spPr>
          <a:xfrm flipV="1">
            <a:off x="5011507" y="4909019"/>
            <a:ext cx="1593614" cy="1121174"/>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8F53852C-7C35-12A8-5297-89F724149E12}"/>
              </a:ext>
            </a:extLst>
          </p:cNvPr>
          <p:cNvSpPr/>
          <p:nvPr/>
        </p:nvSpPr>
        <p:spPr>
          <a:xfrm>
            <a:off x="6501905" y="3682313"/>
            <a:ext cx="1853517" cy="1784186"/>
          </a:xfrm>
          <a:prstGeom prst="ellipse">
            <a:avLst/>
          </a:prstGeom>
          <a:solidFill>
            <a:schemeClr val="bg2">
              <a:lumMod val="50000"/>
            </a:schemeClr>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endParaRPr lang="en-US" sz="2800" b="1" dirty="0"/>
          </a:p>
          <a:p>
            <a:r>
              <a:rPr lang="en-US" sz="2800" b="1" dirty="0"/>
              <a:t> parent</a:t>
            </a:r>
          </a:p>
          <a:p>
            <a:pPr algn="ctr"/>
            <a:endParaRPr lang="en-US" sz="900" b="1" dirty="0"/>
          </a:p>
          <a:p>
            <a:pPr algn="ctr"/>
            <a:r>
              <a:rPr lang="en-US" sz="2800" b="1" dirty="0"/>
              <a:t>R</a:t>
            </a:r>
          </a:p>
          <a:p>
            <a:endParaRPr lang="en-US" sz="2800" b="1" dirty="0"/>
          </a:p>
          <a:p>
            <a:endParaRPr lang="en-US" sz="2800" b="1" dirty="0"/>
          </a:p>
          <a:p>
            <a:endParaRPr lang="en-US" sz="2800" b="1" dirty="0"/>
          </a:p>
          <a:p>
            <a:endParaRPr lang="en-US" sz="2800" b="1" dirty="0"/>
          </a:p>
        </p:txBody>
      </p:sp>
      <p:cxnSp>
        <p:nvCxnSpPr>
          <p:cNvPr id="18" name="Straight Arrow Connector 17">
            <a:extLst>
              <a:ext uri="{FF2B5EF4-FFF2-40B4-BE49-F238E27FC236}">
                <a16:creationId xmlns:a16="http://schemas.microsoft.com/office/drawing/2014/main" id="{6365ADB1-586B-EE7B-257E-63BF7702B11E}"/>
              </a:ext>
            </a:extLst>
          </p:cNvPr>
          <p:cNvCxnSpPr>
            <a:cxnSpLocks/>
          </p:cNvCxnSpPr>
          <p:nvPr/>
        </p:nvCxnSpPr>
        <p:spPr>
          <a:xfrm flipH="1" flipV="1">
            <a:off x="8283039" y="5110149"/>
            <a:ext cx="1289214" cy="1332470"/>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45339B6E-6F76-F7F8-E0FB-475E291A40A3}"/>
              </a:ext>
            </a:extLst>
          </p:cNvPr>
          <p:cNvSpPr/>
          <p:nvPr/>
        </p:nvSpPr>
        <p:spPr>
          <a:xfrm>
            <a:off x="9263450" y="6200661"/>
            <a:ext cx="1853517" cy="1784186"/>
          </a:xfrm>
          <a:prstGeom prst="ellipse">
            <a:avLst/>
          </a:prstGeom>
          <a:solidFill>
            <a:srgbClr val="92D050"/>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pPr algn="ctr"/>
            <a:endParaRPr lang="en-US" sz="1000" b="1" dirty="0"/>
          </a:p>
          <a:p>
            <a:pPr algn="ctr"/>
            <a:r>
              <a:rPr lang="en-US" sz="2800" b="1" dirty="0">
                <a:solidFill>
                  <a:srgbClr val="0000B0"/>
                </a:solidFill>
              </a:rPr>
              <a:t>N1</a:t>
            </a:r>
          </a:p>
          <a:p>
            <a:endParaRPr lang="en-US" sz="2800" b="1" dirty="0"/>
          </a:p>
          <a:p>
            <a:endParaRPr lang="en-US" sz="2800" b="1" dirty="0"/>
          </a:p>
          <a:p>
            <a:endParaRPr lang="en-US" sz="2800" b="1" dirty="0"/>
          </a:p>
          <a:p>
            <a:endParaRPr lang="en-US" sz="2800" b="1" dirty="0"/>
          </a:p>
        </p:txBody>
      </p:sp>
      <p:cxnSp>
        <p:nvCxnSpPr>
          <p:cNvPr id="20" name="Straight Arrow Connector 19">
            <a:extLst>
              <a:ext uri="{FF2B5EF4-FFF2-40B4-BE49-F238E27FC236}">
                <a16:creationId xmlns:a16="http://schemas.microsoft.com/office/drawing/2014/main" id="{19809452-4F1D-F9E8-CD08-AAD4E219E005}"/>
              </a:ext>
            </a:extLst>
          </p:cNvPr>
          <p:cNvCxnSpPr>
            <a:cxnSpLocks/>
          </p:cNvCxnSpPr>
          <p:nvPr/>
        </p:nvCxnSpPr>
        <p:spPr>
          <a:xfrm flipV="1">
            <a:off x="6941336" y="5433004"/>
            <a:ext cx="386151" cy="1995651"/>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52795627-A19F-6A63-680C-1F3E4CED43FB}"/>
              </a:ext>
            </a:extLst>
          </p:cNvPr>
          <p:cNvSpPr/>
          <p:nvPr/>
        </p:nvSpPr>
        <p:spPr>
          <a:xfrm>
            <a:off x="4642235" y="8315083"/>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1200" b="1" dirty="0"/>
          </a:p>
          <a:p>
            <a:pPr algn="ctr"/>
            <a:r>
              <a:rPr lang="en-US" sz="2800" b="1" dirty="0">
                <a:solidFill>
                  <a:srgbClr val="0000B0"/>
                </a:solidFill>
              </a:rPr>
              <a:t>N3</a:t>
            </a:r>
          </a:p>
          <a:p>
            <a:endParaRPr lang="en-US" sz="2800" b="1" dirty="0"/>
          </a:p>
          <a:p>
            <a:endParaRPr lang="en-US" sz="2800" b="1" dirty="0"/>
          </a:p>
          <a:p>
            <a:endParaRPr lang="en-US" sz="2800" b="1" dirty="0"/>
          </a:p>
          <a:p>
            <a:endParaRPr lang="en-US" sz="2800" b="1" dirty="0"/>
          </a:p>
        </p:txBody>
      </p:sp>
      <p:cxnSp>
        <p:nvCxnSpPr>
          <p:cNvPr id="24" name="Straight Arrow Connector 23">
            <a:extLst>
              <a:ext uri="{FF2B5EF4-FFF2-40B4-BE49-F238E27FC236}">
                <a16:creationId xmlns:a16="http://schemas.microsoft.com/office/drawing/2014/main" id="{2C2B2ECC-7D24-A122-3E53-26FF60F5CE03}"/>
              </a:ext>
            </a:extLst>
          </p:cNvPr>
          <p:cNvCxnSpPr>
            <a:cxnSpLocks/>
          </p:cNvCxnSpPr>
          <p:nvPr/>
        </p:nvCxnSpPr>
        <p:spPr>
          <a:xfrm flipH="1" flipV="1">
            <a:off x="4882564" y="7417860"/>
            <a:ext cx="372391" cy="995117"/>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CA4147E2-1055-9AE3-68CE-D6F960189727}"/>
              </a:ext>
            </a:extLst>
          </p:cNvPr>
          <p:cNvSpPr/>
          <p:nvPr/>
        </p:nvSpPr>
        <p:spPr>
          <a:xfrm>
            <a:off x="6333225" y="6660998"/>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2800" b="1" dirty="0"/>
          </a:p>
          <a:p>
            <a:endParaRPr lang="en-US" sz="2800" b="1" dirty="0"/>
          </a:p>
          <a:p>
            <a:endParaRPr lang="en-US" sz="2800" b="1" dirty="0"/>
          </a:p>
          <a:p>
            <a:endParaRPr lang="en-US" sz="2800" b="1" dirty="0"/>
          </a:p>
          <a:p>
            <a:endParaRPr lang="en-US" sz="2800" b="1" dirty="0"/>
          </a:p>
        </p:txBody>
      </p:sp>
      <p:cxnSp>
        <p:nvCxnSpPr>
          <p:cNvPr id="5" name="Straight Connector 4">
            <a:extLst>
              <a:ext uri="{FF2B5EF4-FFF2-40B4-BE49-F238E27FC236}">
                <a16:creationId xmlns:a16="http://schemas.microsoft.com/office/drawing/2014/main" id="{A4BE7146-7E81-422B-4B2E-3B18A65D4667}"/>
              </a:ext>
            </a:extLst>
          </p:cNvPr>
          <p:cNvCxnSpPr/>
          <p:nvPr/>
        </p:nvCxnSpPr>
        <p:spPr>
          <a:xfrm>
            <a:off x="8181952" y="4051281"/>
            <a:ext cx="535131" cy="0"/>
          </a:xfrm>
          <a:prstGeom prst="line">
            <a:avLst/>
          </a:prstGeom>
          <a:ln w="76200">
            <a:solidFill>
              <a:srgbClr val="0000B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9059688-A757-D2D4-2A60-C12D999E192F}"/>
              </a:ext>
            </a:extLst>
          </p:cNvPr>
          <p:cNvCxnSpPr/>
          <p:nvPr/>
        </p:nvCxnSpPr>
        <p:spPr>
          <a:xfrm>
            <a:off x="8760576" y="3816502"/>
            <a:ext cx="0" cy="469557"/>
          </a:xfrm>
          <a:prstGeom prst="line">
            <a:avLst/>
          </a:prstGeom>
          <a:ln w="76200">
            <a:solidFill>
              <a:srgbClr val="0000B0"/>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0748BA00-DBD1-4BA3-F0FB-DB2DEA866A02}"/>
              </a:ext>
            </a:extLst>
          </p:cNvPr>
          <p:cNvSpPr/>
          <p:nvPr/>
        </p:nvSpPr>
        <p:spPr>
          <a:xfrm>
            <a:off x="12049791" y="7984847"/>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endParaRPr lang="en-US" sz="2800" b="1" dirty="0"/>
          </a:p>
          <a:p>
            <a:pPr algn="ctr"/>
            <a:r>
              <a:rPr lang="en-US" sz="2800" b="1" dirty="0">
                <a:solidFill>
                  <a:srgbClr val="0000B0"/>
                </a:solidFill>
              </a:rPr>
              <a:t>N5</a:t>
            </a:r>
          </a:p>
          <a:p>
            <a:endParaRPr lang="en-US" sz="2800" b="1" dirty="0"/>
          </a:p>
          <a:p>
            <a:endParaRPr lang="en-US" sz="2800" b="1" dirty="0"/>
          </a:p>
          <a:p>
            <a:endParaRPr lang="en-US" sz="2800" b="1" dirty="0"/>
          </a:p>
          <a:p>
            <a:endParaRPr lang="en-US" sz="2800" b="1" dirty="0"/>
          </a:p>
        </p:txBody>
      </p:sp>
      <p:sp>
        <p:nvSpPr>
          <p:cNvPr id="22" name="Oval 21">
            <a:extLst>
              <a:ext uri="{FF2B5EF4-FFF2-40B4-BE49-F238E27FC236}">
                <a16:creationId xmlns:a16="http://schemas.microsoft.com/office/drawing/2014/main" id="{FFE43A80-8EDF-6967-3992-5333758B68D5}"/>
              </a:ext>
            </a:extLst>
          </p:cNvPr>
          <p:cNvSpPr/>
          <p:nvPr/>
        </p:nvSpPr>
        <p:spPr>
          <a:xfrm>
            <a:off x="8734348" y="9276010"/>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endParaRPr lang="en-US" sz="2800" b="1" dirty="0"/>
          </a:p>
          <a:p>
            <a:pPr algn="ctr"/>
            <a:r>
              <a:rPr lang="en-US" sz="2800" b="1" dirty="0">
                <a:solidFill>
                  <a:srgbClr val="0000B0"/>
                </a:solidFill>
              </a:rPr>
              <a:t>N4</a:t>
            </a:r>
          </a:p>
          <a:p>
            <a:endParaRPr lang="en-US" sz="2800" b="1" dirty="0"/>
          </a:p>
          <a:p>
            <a:endParaRPr lang="en-US" sz="2800" b="1" dirty="0"/>
          </a:p>
          <a:p>
            <a:endParaRPr lang="en-US" sz="2800" b="1" dirty="0"/>
          </a:p>
          <a:p>
            <a:r>
              <a:rPr lang="en-US" sz="2800" b="1" dirty="0"/>
              <a:t>N</a:t>
            </a:r>
          </a:p>
        </p:txBody>
      </p:sp>
      <p:cxnSp>
        <p:nvCxnSpPr>
          <p:cNvPr id="11" name="Straight Arrow Connector 10">
            <a:extLst>
              <a:ext uri="{FF2B5EF4-FFF2-40B4-BE49-F238E27FC236}">
                <a16:creationId xmlns:a16="http://schemas.microsoft.com/office/drawing/2014/main" id="{F15D31B6-141E-4C0F-3978-F3082EF7A8A3}"/>
              </a:ext>
            </a:extLst>
          </p:cNvPr>
          <p:cNvCxnSpPr>
            <a:cxnSpLocks/>
          </p:cNvCxnSpPr>
          <p:nvPr/>
        </p:nvCxnSpPr>
        <p:spPr>
          <a:xfrm flipH="1">
            <a:off x="9953478" y="7984847"/>
            <a:ext cx="292445" cy="1291163"/>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B5ABB2E-D84A-DD36-FE83-FC6285A204BA}"/>
              </a:ext>
            </a:extLst>
          </p:cNvPr>
          <p:cNvCxnSpPr/>
          <p:nvPr/>
        </p:nvCxnSpPr>
        <p:spPr>
          <a:xfrm>
            <a:off x="10923374" y="7458354"/>
            <a:ext cx="1519881" cy="761992"/>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A89EAF7-8146-A100-0EFA-9145DFD8280A}"/>
              </a:ext>
            </a:extLst>
          </p:cNvPr>
          <p:cNvCxnSpPr>
            <a:cxnSpLocks/>
          </p:cNvCxnSpPr>
          <p:nvPr/>
        </p:nvCxnSpPr>
        <p:spPr>
          <a:xfrm flipH="1">
            <a:off x="6596839" y="7723559"/>
            <a:ext cx="2993766" cy="1665842"/>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5F9230F-BA3F-BB39-99A7-C3096FE9CB45}"/>
              </a:ext>
            </a:extLst>
          </p:cNvPr>
          <p:cNvCxnSpPr>
            <a:cxnSpLocks/>
          </p:cNvCxnSpPr>
          <p:nvPr/>
        </p:nvCxnSpPr>
        <p:spPr>
          <a:xfrm flipH="1" flipV="1">
            <a:off x="5254955" y="6200661"/>
            <a:ext cx="4064209" cy="460337"/>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4B3584CB-1F38-FE8D-08CC-FF41E0634CCA}"/>
              </a:ext>
            </a:extLst>
          </p:cNvPr>
          <p:cNvSpPr txBox="1"/>
          <p:nvPr/>
        </p:nvSpPr>
        <p:spPr>
          <a:xfrm>
            <a:off x="14605686" y="3303180"/>
            <a:ext cx="7158239" cy="8956298"/>
          </a:xfrm>
          <a:prstGeom prst="rect">
            <a:avLst/>
          </a:prstGeom>
          <a:noFill/>
        </p:spPr>
        <p:txBody>
          <a:bodyPr wrap="square" rtlCol="0">
            <a:spAutoFit/>
          </a:bodyPr>
          <a:lstStyle/>
          <a:p>
            <a:pPr marL="342900" indent="-342900">
              <a:buFont typeface="Wingdings" panose="05000000000000000000" pitchFamily="2" charset="2"/>
              <a:buChar char="q"/>
            </a:pPr>
            <a:r>
              <a:rPr lang="en-US" sz="2400" dirty="0"/>
              <a:t>OPEN node </a:t>
            </a:r>
            <a:r>
              <a:rPr lang="el-GR" sz="2400" dirty="0"/>
              <a:t>Ν1 </a:t>
            </a:r>
            <a:r>
              <a:rPr lang="en-US" sz="2400" dirty="0"/>
              <a:t>is the current search node; its direct descendants (potential successors) are the existing CLOSED node N2, the existing OPEN node N3 and two new search nodes N4 and N5</a:t>
            </a:r>
          </a:p>
          <a:p>
            <a:pPr marL="342900" indent="-342900">
              <a:buFont typeface="Wingdings" panose="05000000000000000000" pitchFamily="2" charset="2"/>
              <a:buChar char="q"/>
            </a:pPr>
            <a:r>
              <a:rPr lang="en-US" sz="2400" dirty="0"/>
              <a:t>N4 and N5 will be added in the OPEN list and N1 will be designated as their parent; so far only one route to them from the root node, R, has been found and this is through N1</a:t>
            </a:r>
          </a:p>
          <a:p>
            <a:pPr marL="342900" indent="-342900">
              <a:buFont typeface="Wingdings" panose="05000000000000000000" pitchFamily="2" charset="2"/>
              <a:buChar char="q"/>
            </a:pPr>
            <a:r>
              <a:rPr lang="en-US" sz="2400" dirty="0"/>
              <a:t>Regarding N3 the question raised is whether its parent should be changed from N2 to N1; this would depend on whether the new route R -&gt; N1 -&gt; N3 is better than the existing route R -&gt; N2 -&gt; N3 </a:t>
            </a:r>
          </a:p>
          <a:p>
            <a:pPr marL="342900" indent="-342900">
              <a:buFont typeface="Wingdings" panose="05000000000000000000" pitchFamily="2" charset="2"/>
              <a:buChar char="q"/>
            </a:pPr>
            <a:r>
              <a:rPr lang="en-US" sz="2400" dirty="0"/>
              <a:t>Regarding N2 again the question raised is whether the new route R -&gt; N1 -&gt; N2 is better that the existing (direct) route R -&gt; N2 (given that operators can have varying costs, the direct transition could be a rough passage whilst the combined transitions R -&gt; N1 and N1 -&gt; N2 could be much smoother, faster and cheaper); if the answer is yes, N1 becomes the new parent of N2 and at the same time N2 is </a:t>
            </a:r>
            <a:r>
              <a:rPr lang="en-US" sz="2400" dirty="0" err="1"/>
              <a:t>reOPENed</a:t>
            </a:r>
            <a:r>
              <a:rPr lang="en-US" sz="2400" dirty="0"/>
              <a:t>, and this recursively could result in some direct descendants of N2 that currently do not have N2 as their parent in the search tree, to change their parent to N2</a:t>
            </a:r>
            <a:endParaRPr lang="en-CY" sz="2400" dirty="0"/>
          </a:p>
        </p:txBody>
      </p:sp>
    </p:spTree>
    <p:extLst>
      <p:ext uri="{BB962C8B-B14F-4D97-AF65-F5344CB8AC3E}">
        <p14:creationId xmlns:p14="http://schemas.microsoft.com/office/powerpoint/2010/main" val="235774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a:xfrm>
            <a:off x="11155875" y="12296661"/>
            <a:ext cx="1014046" cy="730250"/>
          </a:xfrm>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169436" y="2205063"/>
            <a:ext cx="21043140" cy="828924"/>
          </a:xfrm>
        </p:spPr>
        <p:txBody>
          <a:bodyPr>
            <a:noAutofit/>
          </a:bodyPr>
          <a:lstStyle/>
          <a:p>
            <a:pPr algn="ctr"/>
            <a:r>
              <a:rPr lang="en-US" sz="4800" dirty="0"/>
              <a:t>Resulting extensions/changes</a:t>
            </a:r>
            <a:endParaRPr lang="en-CY" sz="4800" dirty="0"/>
          </a:p>
        </p:txBody>
      </p:sp>
      <p:sp>
        <p:nvSpPr>
          <p:cNvPr id="2" name="Oval 1">
            <a:extLst>
              <a:ext uri="{FF2B5EF4-FFF2-40B4-BE49-F238E27FC236}">
                <a16:creationId xmlns:a16="http://schemas.microsoft.com/office/drawing/2014/main" id="{6B88A10E-9608-92A2-466D-4DEFB318D900}"/>
              </a:ext>
            </a:extLst>
          </p:cNvPr>
          <p:cNvSpPr/>
          <p:nvPr/>
        </p:nvSpPr>
        <p:spPr>
          <a:xfrm>
            <a:off x="414058" y="7802917"/>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2800" b="1" dirty="0"/>
          </a:p>
          <a:p>
            <a:endParaRPr lang="en-US" sz="2800" b="1" dirty="0"/>
          </a:p>
          <a:p>
            <a:endParaRPr lang="en-US" sz="2800" b="1" dirty="0"/>
          </a:p>
          <a:p>
            <a:endParaRPr lang="en-US" sz="2800" b="1" dirty="0"/>
          </a:p>
          <a:p>
            <a:endParaRPr lang="en-US" sz="2800" b="1" dirty="0"/>
          </a:p>
        </p:txBody>
      </p:sp>
      <p:cxnSp>
        <p:nvCxnSpPr>
          <p:cNvPr id="14" name="Straight Arrow Connector 13">
            <a:extLst>
              <a:ext uri="{FF2B5EF4-FFF2-40B4-BE49-F238E27FC236}">
                <a16:creationId xmlns:a16="http://schemas.microsoft.com/office/drawing/2014/main" id="{24E071DE-30F1-E3C0-96B0-FBC1C5600A0D}"/>
              </a:ext>
            </a:extLst>
          </p:cNvPr>
          <p:cNvCxnSpPr>
            <a:cxnSpLocks/>
          </p:cNvCxnSpPr>
          <p:nvPr/>
        </p:nvCxnSpPr>
        <p:spPr>
          <a:xfrm flipV="1">
            <a:off x="2199179" y="7074650"/>
            <a:ext cx="1322173" cy="1136822"/>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22FAD5A2-7658-7AA1-5F8E-6647F649B793}"/>
              </a:ext>
            </a:extLst>
          </p:cNvPr>
          <p:cNvSpPr/>
          <p:nvPr/>
        </p:nvSpPr>
        <p:spPr>
          <a:xfrm>
            <a:off x="3429431" y="5768905"/>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1000" b="1" dirty="0"/>
          </a:p>
          <a:p>
            <a:pPr algn="ctr"/>
            <a:r>
              <a:rPr lang="en-US" sz="2800" b="1" dirty="0">
                <a:solidFill>
                  <a:srgbClr val="0000B0"/>
                </a:solidFill>
              </a:rPr>
              <a:t>N2</a:t>
            </a:r>
          </a:p>
          <a:p>
            <a:endParaRPr lang="en-US" sz="2800" b="1" dirty="0"/>
          </a:p>
          <a:p>
            <a:endParaRPr lang="en-US" sz="2800" b="1" dirty="0"/>
          </a:p>
          <a:p>
            <a:endParaRPr lang="en-US" sz="2800" b="1" dirty="0"/>
          </a:p>
        </p:txBody>
      </p:sp>
      <p:sp>
        <p:nvSpPr>
          <p:cNvPr id="17" name="Oval 16">
            <a:extLst>
              <a:ext uri="{FF2B5EF4-FFF2-40B4-BE49-F238E27FC236}">
                <a16:creationId xmlns:a16="http://schemas.microsoft.com/office/drawing/2014/main" id="{8F53852C-7C35-12A8-5297-89F724149E12}"/>
              </a:ext>
            </a:extLst>
          </p:cNvPr>
          <p:cNvSpPr/>
          <p:nvPr/>
        </p:nvSpPr>
        <p:spPr>
          <a:xfrm>
            <a:off x="6501905" y="3682313"/>
            <a:ext cx="1853517" cy="1784186"/>
          </a:xfrm>
          <a:prstGeom prst="ellipse">
            <a:avLst/>
          </a:prstGeom>
          <a:solidFill>
            <a:schemeClr val="bg2">
              <a:lumMod val="50000"/>
            </a:schemeClr>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endParaRPr lang="en-US" sz="2800" b="1" dirty="0"/>
          </a:p>
          <a:p>
            <a:r>
              <a:rPr lang="en-US" sz="2800" b="1" dirty="0"/>
              <a:t> parent</a:t>
            </a:r>
          </a:p>
          <a:p>
            <a:pPr algn="ctr"/>
            <a:endParaRPr lang="en-US" sz="900" b="1" dirty="0"/>
          </a:p>
          <a:p>
            <a:pPr algn="ctr"/>
            <a:r>
              <a:rPr lang="en-US" sz="2800" b="1" dirty="0"/>
              <a:t>R</a:t>
            </a:r>
          </a:p>
          <a:p>
            <a:endParaRPr lang="en-US" sz="2800" b="1" dirty="0"/>
          </a:p>
          <a:p>
            <a:endParaRPr lang="en-US" sz="2800" b="1" dirty="0"/>
          </a:p>
          <a:p>
            <a:endParaRPr lang="en-US" sz="2800" b="1" dirty="0"/>
          </a:p>
          <a:p>
            <a:endParaRPr lang="en-US" sz="2800" b="1" dirty="0"/>
          </a:p>
        </p:txBody>
      </p:sp>
      <p:cxnSp>
        <p:nvCxnSpPr>
          <p:cNvPr id="18" name="Straight Arrow Connector 17">
            <a:extLst>
              <a:ext uri="{FF2B5EF4-FFF2-40B4-BE49-F238E27FC236}">
                <a16:creationId xmlns:a16="http://schemas.microsoft.com/office/drawing/2014/main" id="{6365ADB1-586B-EE7B-257E-63BF7702B11E}"/>
              </a:ext>
            </a:extLst>
          </p:cNvPr>
          <p:cNvCxnSpPr>
            <a:cxnSpLocks/>
          </p:cNvCxnSpPr>
          <p:nvPr/>
        </p:nvCxnSpPr>
        <p:spPr>
          <a:xfrm flipH="1" flipV="1">
            <a:off x="8283039" y="5110149"/>
            <a:ext cx="1289214" cy="1332470"/>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45339B6E-6F76-F7F8-E0FB-475E291A40A3}"/>
              </a:ext>
            </a:extLst>
          </p:cNvPr>
          <p:cNvSpPr/>
          <p:nvPr/>
        </p:nvSpPr>
        <p:spPr>
          <a:xfrm>
            <a:off x="9233928" y="6165312"/>
            <a:ext cx="1853517" cy="1784186"/>
          </a:xfrm>
          <a:prstGeom prst="ellipse">
            <a:avLst/>
          </a:prstGeom>
          <a:solidFill>
            <a:schemeClr val="accent1">
              <a:lumMod val="60000"/>
              <a:lumOff val="40000"/>
            </a:schemeClr>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pPr algn="ctr"/>
            <a:endParaRPr lang="en-US" sz="1000" b="1" dirty="0"/>
          </a:p>
          <a:p>
            <a:pPr algn="ctr"/>
            <a:r>
              <a:rPr lang="en-US" sz="2800" b="1" dirty="0">
                <a:solidFill>
                  <a:srgbClr val="0000B0"/>
                </a:solidFill>
              </a:rPr>
              <a:t>N1</a:t>
            </a:r>
          </a:p>
          <a:p>
            <a:endParaRPr lang="en-US" sz="2800" b="1" dirty="0"/>
          </a:p>
          <a:p>
            <a:endParaRPr lang="en-US" sz="2800" b="1" dirty="0"/>
          </a:p>
          <a:p>
            <a:endParaRPr lang="en-US" sz="2800" b="1" dirty="0"/>
          </a:p>
          <a:p>
            <a:endParaRPr lang="en-US" sz="2800" b="1" dirty="0"/>
          </a:p>
        </p:txBody>
      </p:sp>
      <p:cxnSp>
        <p:nvCxnSpPr>
          <p:cNvPr id="20" name="Straight Arrow Connector 19">
            <a:extLst>
              <a:ext uri="{FF2B5EF4-FFF2-40B4-BE49-F238E27FC236}">
                <a16:creationId xmlns:a16="http://schemas.microsoft.com/office/drawing/2014/main" id="{19809452-4F1D-F9E8-CD08-AAD4E219E005}"/>
              </a:ext>
            </a:extLst>
          </p:cNvPr>
          <p:cNvCxnSpPr>
            <a:cxnSpLocks/>
          </p:cNvCxnSpPr>
          <p:nvPr/>
        </p:nvCxnSpPr>
        <p:spPr>
          <a:xfrm flipV="1">
            <a:off x="6941336" y="5433004"/>
            <a:ext cx="386151" cy="1995651"/>
          </a:xfrm>
          <a:prstGeom prst="straightConnector1">
            <a:avLst/>
          </a:prstGeom>
          <a:ln w="76200">
            <a:solidFill>
              <a:srgbClr val="00008A"/>
            </a:solidFill>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52795627-A19F-6A63-680C-1F3E4CED43FB}"/>
              </a:ext>
            </a:extLst>
          </p:cNvPr>
          <p:cNvSpPr/>
          <p:nvPr/>
        </p:nvSpPr>
        <p:spPr>
          <a:xfrm>
            <a:off x="4743322" y="8383917"/>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endParaRPr lang="en-US" sz="2800" b="1" dirty="0"/>
          </a:p>
          <a:p>
            <a:endParaRPr lang="en-US" sz="2800" b="1" dirty="0"/>
          </a:p>
          <a:p>
            <a:endParaRPr lang="en-US" sz="2800" b="1" dirty="0"/>
          </a:p>
          <a:p>
            <a:r>
              <a:rPr lang="en-US" sz="2800" b="1" dirty="0"/>
              <a:t>parent</a:t>
            </a:r>
          </a:p>
          <a:p>
            <a:endParaRPr lang="en-US" sz="1200" b="1" dirty="0"/>
          </a:p>
          <a:p>
            <a:pPr algn="ctr"/>
            <a:r>
              <a:rPr lang="en-US" sz="2800" b="1" dirty="0">
                <a:solidFill>
                  <a:srgbClr val="0000B0"/>
                </a:solidFill>
              </a:rPr>
              <a:t>N3</a:t>
            </a:r>
          </a:p>
          <a:p>
            <a:endParaRPr lang="en-US" sz="2800" b="1" dirty="0"/>
          </a:p>
          <a:p>
            <a:endParaRPr lang="en-US" sz="2800" b="1" dirty="0"/>
          </a:p>
          <a:p>
            <a:endParaRPr lang="en-US" sz="2800" b="1" dirty="0"/>
          </a:p>
          <a:p>
            <a:endParaRPr lang="en-US" sz="2800" b="1" dirty="0"/>
          </a:p>
        </p:txBody>
      </p:sp>
      <p:sp>
        <p:nvSpPr>
          <p:cNvPr id="27" name="Oval 26">
            <a:extLst>
              <a:ext uri="{FF2B5EF4-FFF2-40B4-BE49-F238E27FC236}">
                <a16:creationId xmlns:a16="http://schemas.microsoft.com/office/drawing/2014/main" id="{CA4147E2-1055-9AE3-68CE-D6F960189727}"/>
              </a:ext>
            </a:extLst>
          </p:cNvPr>
          <p:cNvSpPr/>
          <p:nvPr/>
        </p:nvSpPr>
        <p:spPr>
          <a:xfrm>
            <a:off x="6333225" y="6660998"/>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endParaRPr lang="en-US" sz="2800" b="1" dirty="0"/>
          </a:p>
          <a:p>
            <a:endParaRPr lang="en-US" sz="2800" b="1" dirty="0"/>
          </a:p>
          <a:p>
            <a:endParaRPr lang="en-US" sz="2800" b="1" dirty="0"/>
          </a:p>
          <a:p>
            <a:endParaRPr lang="en-US" sz="2800" b="1" dirty="0"/>
          </a:p>
          <a:p>
            <a:endParaRPr lang="en-US" sz="2800" b="1" dirty="0"/>
          </a:p>
        </p:txBody>
      </p:sp>
      <p:cxnSp>
        <p:nvCxnSpPr>
          <p:cNvPr id="5" name="Straight Connector 4">
            <a:extLst>
              <a:ext uri="{FF2B5EF4-FFF2-40B4-BE49-F238E27FC236}">
                <a16:creationId xmlns:a16="http://schemas.microsoft.com/office/drawing/2014/main" id="{A4BE7146-7E81-422B-4B2E-3B18A65D4667}"/>
              </a:ext>
            </a:extLst>
          </p:cNvPr>
          <p:cNvCxnSpPr/>
          <p:nvPr/>
        </p:nvCxnSpPr>
        <p:spPr>
          <a:xfrm>
            <a:off x="8181952" y="4051281"/>
            <a:ext cx="535131" cy="0"/>
          </a:xfrm>
          <a:prstGeom prst="line">
            <a:avLst/>
          </a:prstGeom>
          <a:ln w="76200">
            <a:solidFill>
              <a:srgbClr val="0000B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9059688-A757-D2D4-2A60-C12D999E192F}"/>
              </a:ext>
            </a:extLst>
          </p:cNvPr>
          <p:cNvCxnSpPr/>
          <p:nvPr/>
        </p:nvCxnSpPr>
        <p:spPr>
          <a:xfrm>
            <a:off x="8760576" y="3816502"/>
            <a:ext cx="0" cy="469557"/>
          </a:xfrm>
          <a:prstGeom prst="line">
            <a:avLst/>
          </a:prstGeom>
          <a:ln w="76200">
            <a:solidFill>
              <a:srgbClr val="0000B0"/>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0748BA00-DBD1-4BA3-F0FB-DB2DEA866A02}"/>
              </a:ext>
            </a:extLst>
          </p:cNvPr>
          <p:cNvSpPr/>
          <p:nvPr/>
        </p:nvSpPr>
        <p:spPr>
          <a:xfrm>
            <a:off x="12049791" y="7984847"/>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pPr algn="ctr"/>
            <a:r>
              <a:rPr lang="en-US" sz="2800" b="1" dirty="0">
                <a:solidFill>
                  <a:srgbClr val="0000B0"/>
                </a:solidFill>
              </a:rPr>
              <a:t>N5</a:t>
            </a:r>
          </a:p>
          <a:p>
            <a:endParaRPr lang="en-US" sz="2800" b="1" dirty="0"/>
          </a:p>
          <a:p>
            <a:endParaRPr lang="en-US" sz="2800" b="1" dirty="0"/>
          </a:p>
          <a:p>
            <a:endParaRPr lang="en-US" sz="2800" b="1" dirty="0"/>
          </a:p>
          <a:p>
            <a:endParaRPr lang="en-US" sz="2800" b="1" dirty="0"/>
          </a:p>
        </p:txBody>
      </p:sp>
      <p:sp>
        <p:nvSpPr>
          <p:cNvPr id="22" name="Oval 21">
            <a:extLst>
              <a:ext uri="{FF2B5EF4-FFF2-40B4-BE49-F238E27FC236}">
                <a16:creationId xmlns:a16="http://schemas.microsoft.com/office/drawing/2014/main" id="{FFE43A80-8EDF-6967-3992-5333758B68D5}"/>
              </a:ext>
            </a:extLst>
          </p:cNvPr>
          <p:cNvSpPr/>
          <p:nvPr/>
        </p:nvSpPr>
        <p:spPr>
          <a:xfrm>
            <a:off x="8734348" y="9276010"/>
            <a:ext cx="1853517" cy="1784186"/>
          </a:xfrm>
          <a:prstGeom prst="ellipse">
            <a:avLst/>
          </a:prstGeom>
          <a:solidFill>
            <a:schemeClr val="accent1"/>
          </a:solidFill>
          <a:ln w="57150">
            <a:solidFill>
              <a:srgbClr val="000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00008A"/>
              </a:solidFill>
            </a:endParaRPr>
          </a:p>
          <a:p>
            <a:pPr algn="ctr"/>
            <a:endParaRPr lang="en-US" b="1" dirty="0"/>
          </a:p>
          <a:p>
            <a:r>
              <a:rPr lang="en-US" sz="2800" b="1" dirty="0"/>
              <a:t>parent</a:t>
            </a:r>
          </a:p>
          <a:p>
            <a:pPr algn="ctr"/>
            <a:r>
              <a:rPr lang="en-US" sz="2800" b="1" dirty="0">
                <a:solidFill>
                  <a:srgbClr val="0000B0"/>
                </a:solidFill>
              </a:rPr>
              <a:t>N4</a:t>
            </a:r>
          </a:p>
          <a:p>
            <a:endParaRPr lang="en-US" sz="2800" b="1" dirty="0"/>
          </a:p>
          <a:p>
            <a:endParaRPr lang="en-US" sz="2800" b="1" dirty="0"/>
          </a:p>
          <a:p>
            <a:endParaRPr lang="en-US" sz="2800" b="1" dirty="0"/>
          </a:p>
          <a:p>
            <a:r>
              <a:rPr lang="en-US" sz="2800" b="1" dirty="0"/>
              <a:t>N</a:t>
            </a:r>
          </a:p>
        </p:txBody>
      </p:sp>
      <p:cxnSp>
        <p:nvCxnSpPr>
          <p:cNvPr id="11" name="Straight Arrow Connector 10">
            <a:extLst>
              <a:ext uri="{FF2B5EF4-FFF2-40B4-BE49-F238E27FC236}">
                <a16:creationId xmlns:a16="http://schemas.microsoft.com/office/drawing/2014/main" id="{F15D31B6-141E-4C0F-3978-F3082EF7A8A3}"/>
              </a:ext>
            </a:extLst>
          </p:cNvPr>
          <p:cNvCxnSpPr>
            <a:cxnSpLocks/>
          </p:cNvCxnSpPr>
          <p:nvPr/>
        </p:nvCxnSpPr>
        <p:spPr>
          <a:xfrm flipH="1">
            <a:off x="9953478" y="7984847"/>
            <a:ext cx="292445" cy="1291163"/>
          </a:xfrm>
          <a:prstGeom prst="straightConnector1">
            <a:avLst/>
          </a:prstGeom>
          <a:ln w="76200">
            <a:solidFill>
              <a:srgbClr val="00008A"/>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B5ABB2E-D84A-DD36-FE83-FC6285A204BA}"/>
              </a:ext>
            </a:extLst>
          </p:cNvPr>
          <p:cNvCxnSpPr/>
          <p:nvPr/>
        </p:nvCxnSpPr>
        <p:spPr>
          <a:xfrm>
            <a:off x="10923374" y="7458354"/>
            <a:ext cx="1519881" cy="761992"/>
          </a:xfrm>
          <a:prstGeom prst="straightConnector1">
            <a:avLst/>
          </a:prstGeom>
          <a:ln w="76200">
            <a:solidFill>
              <a:srgbClr val="00008A"/>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A89EAF7-8146-A100-0EFA-9145DFD8280A}"/>
              </a:ext>
            </a:extLst>
          </p:cNvPr>
          <p:cNvCxnSpPr>
            <a:cxnSpLocks/>
          </p:cNvCxnSpPr>
          <p:nvPr/>
        </p:nvCxnSpPr>
        <p:spPr>
          <a:xfrm flipH="1">
            <a:off x="6516294" y="7591490"/>
            <a:ext cx="2993766" cy="1665842"/>
          </a:xfrm>
          <a:prstGeom prst="straightConnector1">
            <a:avLst/>
          </a:prstGeom>
          <a:ln w="76200">
            <a:solidFill>
              <a:srgbClr val="00008A"/>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5F9230F-BA3F-BB39-99A7-C3096FE9CB45}"/>
              </a:ext>
            </a:extLst>
          </p:cNvPr>
          <p:cNvCxnSpPr>
            <a:cxnSpLocks/>
          </p:cNvCxnSpPr>
          <p:nvPr/>
        </p:nvCxnSpPr>
        <p:spPr>
          <a:xfrm flipH="1" flipV="1">
            <a:off x="5169719" y="6167526"/>
            <a:ext cx="4064209" cy="460337"/>
          </a:xfrm>
          <a:prstGeom prst="straightConnector1">
            <a:avLst/>
          </a:prstGeom>
          <a:ln w="76200">
            <a:solidFill>
              <a:srgbClr val="00008A"/>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4B3584CB-1F38-FE8D-08CC-FF41E0634CCA}"/>
              </a:ext>
            </a:extLst>
          </p:cNvPr>
          <p:cNvSpPr txBox="1"/>
          <p:nvPr/>
        </p:nvSpPr>
        <p:spPr>
          <a:xfrm>
            <a:off x="14580972" y="4017265"/>
            <a:ext cx="7722974" cy="3416320"/>
          </a:xfrm>
          <a:prstGeom prst="rect">
            <a:avLst/>
          </a:prstGeom>
          <a:noFill/>
        </p:spPr>
        <p:txBody>
          <a:bodyPr wrap="square" rtlCol="0">
            <a:spAutoFit/>
          </a:bodyPr>
          <a:lstStyle/>
          <a:p>
            <a:pPr marL="342900" indent="-342900">
              <a:buFont typeface="Wingdings" panose="05000000000000000000" pitchFamily="2" charset="2"/>
              <a:buChar char="q"/>
            </a:pPr>
            <a:r>
              <a:rPr lang="en-US" sz="2400" dirty="0"/>
              <a:t>Let’s say that the new route R -&gt; N1 -&gt; N3 is better than the existing route R -&gt; N2 -&gt; N3; hence N2 loses N3 as a successor </a:t>
            </a:r>
          </a:p>
          <a:p>
            <a:pPr marL="342900" indent="-342900">
              <a:buFont typeface="Wingdings" panose="05000000000000000000" pitchFamily="2" charset="2"/>
              <a:buChar char="q"/>
            </a:pPr>
            <a:r>
              <a:rPr lang="en-US" sz="2400" dirty="0"/>
              <a:t>Let’s also say that the new route R -&gt; N1 -&gt; N2 is better that the existing (direct) route R -&gt; N2 and N2 becomes a successor of N1 and is </a:t>
            </a:r>
            <a:r>
              <a:rPr lang="en-US" sz="2400" dirty="0" err="1"/>
              <a:t>reOPENed</a:t>
            </a:r>
            <a:r>
              <a:rPr lang="en-US" sz="2400" dirty="0"/>
              <a:t>, for potential future investigation; Could this reinstate N3 as a successor of N2? In other words, could the route R -&gt; N1 -&gt; N2 -&gt; N3 be better than the (existing route) R -&gt; N1 -&gt; N3?</a:t>
            </a:r>
            <a:endParaRPr lang="en-CY" sz="2400" dirty="0"/>
          </a:p>
        </p:txBody>
      </p:sp>
    </p:spTree>
    <p:extLst>
      <p:ext uri="{BB962C8B-B14F-4D97-AF65-F5344CB8AC3E}">
        <p14:creationId xmlns:p14="http://schemas.microsoft.com/office/powerpoint/2010/main" val="124740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2199508"/>
            <a:ext cx="21252360" cy="1342805"/>
          </a:xfrm>
        </p:spPr>
        <p:txBody>
          <a:bodyPr>
            <a:noAutofit/>
          </a:bodyPr>
          <a:lstStyle/>
          <a:p>
            <a:r>
              <a:rPr lang="en-US" sz="6000" dirty="0"/>
              <a:t>Abstract Object Search</a:t>
            </a:r>
            <a:endParaRPr lang="en-CY" sz="6000" dirty="0"/>
          </a:p>
        </p:txBody>
      </p:sp>
      <p:sp>
        <p:nvSpPr>
          <p:cNvPr id="9" name="TextBox 8">
            <a:extLst>
              <a:ext uri="{FF2B5EF4-FFF2-40B4-BE49-F238E27FC236}">
                <a16:creationId xmlns:a16="http://schemas.microsoft.com/office/drawing/2014/main" id="{897E6185-3F20-596E-0691-29FD06176B7B}"/>
              </a:ext>
            </a:extLst>
          </p:cNvPr>
          <p:cNvSpPr txBox="1"/>
          <p:nvPr/>
        </p:nvSpPr>
        <p:spPr>
          <a:xfrm>
            <a:off x="1445332" y="3734865"/>
            <a:ext cx="21252359" cy="8617744"/>
          </a:xfrm>
          <a:prstGeom prst="rect">
            <a:avLst/>
          </a:prstGeom>
          <a:noFill/>
        </p:spPr>
        <p:txBody>
          <a:bodyPr wrap="square">
            <a:spAutoFit/>
          </a:bodyPr>
          <a:lstStyle/>
          <a:p>
            <a:pPr eaLnBrk="1" hangingPunct="1">
              <a:spcBef>
                <a:spcPct val="0"/>
              </a:spcBef>
            </a:pPr>
            <a:r>
              <a:rPr lang="en-US" altLang="en-US" sz="4000" b="1" dirty="0">
                <a:solidFill>
                  <a:srgbClr val="0100C8"/>
                </a:solidFill>
                <a:latin typeface="Helvetica Neue"/>
              </a:rPr>
              <a:t>Encapsulates</a:t>
            </a:r>
          </a:p>
          <a:p>
            <a:pPr marL="571500" indent="-571500" eaLnBrk="1" hangingPunct="1">
              <a:spcBef>
                <a:spcPct val="0"/>
              </a:spcBef>
              <a:buFont typeface="Wingdings" panose="05000000000000000000" pitchFamily="2" charset="2"/>
              <a:buChar char="q"/>
            </a:pPr>
            <a:r>
              <a:rPr lang="en-US" altLang="en-US" sz="4000" dirty="0">
                <a:solidFill>
                  <a:srgbClr val="0100C8"/>
                </a:solidFill>
                <a:latin typeface="Helvetica Neue"/>
              </a:rPr>
              <a:t>The root Search_Node</a:t>
            </a:r>
          </a:p>
          <a:p>
            <a:pPr marL="571500" indent="-571500" eaLnBrk="1" hangingPunct="1">
              <a:spcBef>
                <a:spcPct val="0"/>
              </a:spcBef>
              <a:buFont typeface="Wingdings" panose="05000000000000000000" pitchFamily="2" charset="2"/>
              <a:buChar char="q"/>
            </a:pPr>
            <a:r>
              <a:rPr lang="en-US" altLang="en-US" sz="4000" dirty="0">
                <a:solidFill>
                  <a:srgbClr val="0100C8"/>
                </a:solidFill>
                <a:latin typeface="Helvetica Neue"/>
              </a:rPr>
              <a:t>The current Search_Node and its successor Search_Nodes</a:t>
            </a:r>
          </a:p>
          <a:p>
            <a:pPr marL="571500" indent="-571500" eaLnBrk="1" hangingPunct="1">
              <a:spcBef>
                <a:spcPct val="0"/>
              </a:spcBef>
              <a:buFont typeface="Wingdings" panose="05000000000000000000" pitchFamily="2" charset="2"/>
              <a:buChar char="q"/>
            </a:pPr>
            <a:r>
              <a:rPr lang="en-US" altLang="en-US" sz="4000" dirty="0">
                <a:solidFill>
                  <a:srgbClr val="0100C8"/>
                </a:solidFill>
                <a:latin typeface="Helvetica Neue"/>
              </a:rPr>
              <a:t>The OPEN and CLOSED Search_Nodes</a:t>
            </a:r>
          </a:p>
          <a:p>
            <a:pPr marL="571500" indent="-571500" eaLnBrk="1" hangingPunct="1">
              <a:spcBef>
                <a:spcPct val="0"/>
              </a:spcBef>
              <a:buFont typeface="Wingdings" panose="05000000000000000000" pitchFamily="2" charset="2"/>
              <a:buChar char="q"/>
            </a:pPr>
            <a:r>
              <a:rPr lang="en-US" altLang="en-US" sz="4000" dirty="0">
                <a:solidFill>
                  <a:srgbClr val="0100C8"/>
                </a:solidFill>
                <a:latin typeface="Helvetica Neue"/>
              </a:rPr>
              <a:t>If known, the goal Problem_State</a:t>
            </a:r>
          </a:p>
          <a:p>
            <a:pPr eaLnBrk="1" hangingPunct="1">
              <a:spcBef>
                <a:spcPct val="0"/>
              </a:spcBef>
            </a:pPr>
            <a:endParaRPr lang="en-US" altLang="en-US" sz="1000" b="1" dirty="0">
              <a:solidFill>
                <a:srgbClr val="0100C8"/>
              </a:solidFill>
              <a:latin typeface="Helvetica Neue"/>
            </a:endParaRPr>
          </a:p>
          <a:p>
            <a:pPr eaLnBrk="1" hangingPunct="1">
              <a:spcBef>
                <a:spcPct val="0"/>
              </a:spcBef>
            </a:pPr>
            <a:r>
              <a:rPr lang="en-US" altLang="en-US" sz="4000" b="1" dirty="0">
                <a:solidFill>
                  <a:srgbClr val="0100C8"/>
                </a:solidFill>
                <a:latin typeface="Helvetica Neue"/>
              </a:rPr>
              <a:t>Functionality </a:t>
            </a:r>
          </a:p>
          <a:p>
            <a:pPr marL="571500" indent="-571500">
              <a:spcBef>
                <a:spcPct val="0"/>
              </a:spcBef>
              <a:buFont typeface="Wingdings" panose="05000000000000000000" pitchFamily="2" charset="2"/>
              <a:buChar char="q"/>
            </a:pPr>
            <a:r>
              <a:rPr lang="en-US" altLang="en-US" dirty="0">
                <a:solidFill>
                  <a:srgbClr val="0100C8"/>
                </a:solidFill>
                <a:latin typeface="Helvetica Neue"/>
              </a:rPr>
              <a:t>Running the Search given an initial Problem_State, and possibly a goal Problem_State, plus the name of the search method to be used (depth_first, breadth_first, A_star, …..), until either there are no OPEN Search_Nodes (</a:t>
            </a:r>
            <a:r>
              <a:rPr lang="en-US" altLang="en-US" b="1" dirty="0">
                <a:solidFill>
                  <a:srgbClr val="0100C8"/>
                </a:solidFill>
                <a:latin typeface="Helvetica Neue"/>
              </a:rPr>
              <a:t>unsuccessful search</a:t>
            </a:r>
            <a:r>
              <a:rPr lang="en-US" altLang="en-US" dirty="0">
                <a:solidFill>
                  <a:srgbClr val="0100C8"/>
                </a:solidFill>
                <a:latin typeface="Helvetica Neue"/>
              </a:rPr>
              <a:t>) or a Search_Node encapsulating a goal Problem_State is found (</a:t>
            </a:r>
            <a:r>
              <a:rPr lang="en-US" altLang="en-US" b="1" dirty="0">
                <a:solidFill>
                  <a:srgbClr val="0100C8"/>
                </a:solidFill>
                <a:latin typeface="Helvetica Neue"/>
              </a:rPr>
              <a:t>successful search</a:t>
            </a:r>
            <a:r>
              <a:rPr lang="en-US" altLang="en-US" dirty="0">
                <a:solidFill>
                  <a:srgbClr val="0100C8"/>
                </a:solidFill>
                <a:latin typeface="Helvetica Neue"/>
              </a:rPr>
              <a:t>) :</a:t>
            </a:r>
          </a:p>
          <a:p>
            <a:pPr marL="1485900" lvl="1" indent="-571500">
              <a:spcBef>
                <a:spcPct val="0"/>
              </a:spcBef>
              <a:buFont typeface="Wingdings" panose="05000000000000000000" pitchFamily="2" charset="2"/>
              <a:buChar char="§"/>
            </a:pPr>
            <a:r>
              <a:rPr lang="en-US" altLang="en-US" sz="3200" dirty="0">
                <a:solidFill>
                  <a:srgbClr val="0100C8"/>
                </a:solidFill>
                <a:latin typeface="Helvetica Neue"/>
              </a:rPr>
              <a:t>Selecting current Search_Node</a:t>
            </a:r>
          </a:p>
          <a:p>
            <a:pPr marL="1485900" lvl="1" indent="-571500">
              <a:spcBef>
                <a:spcPct val="0"/>
              </a:spcBef>
              <a:buFont typeface="Wingdings" panose="05000000000000000000" pitchFamily="2" charset="2"/>
              <a:buChar char="§"/>
            </a:pPr>
            <a:r>
              <a:rPr lang="en-US" altLang="en-US" sz="3200" dirty="0">
                <a:solidFill>
                  <a:srgbClr val="0100C8"/>
                </a:solidFill>
                <a:latin typeface="Helvetica Neue"/>
              </a:rPr>
              <a:t>Expanding current Search_Node that includes the vetting of its successors, and processing vetted successors</a:t>
            </a:r>
          </a:p>
          <a:p>
            <a:pPr marL="1485900" lvl="1" indent="-571500">
              <a:spcBef>
                <a:spcPct val="0"/>
              </a:spcBef>
              <a:buFont typeface="Wingdings" panose="05000000000000000000" pitchFamily="2" charset="2"/>
              <a:buChar char="§"/>
            </a:pPr>
            <a:r>
              <a:rPr lang="en-US" altLang="en-US" sz="3200" dirty="0">
                <a:solidFill>
                  <a:srgbClr val="0100C8"/>
                </a:solidFill>
                <a:latin typeface="Helvetica Neue"/>
              </a:rPr>
              <a:t>Reporting success or failure and in the case of success displaying the solution path from the root Search_Node to the (discovered) goal Search_Node</a:t>
            </a:r>
          </a:p>
        </p:txBody>
      </p:sp>
    </p:spTree>
    <p:extLst>
      <p:ext uri="{BB962C8B-B14F-4D97-AF65-F5344CB8AC3E}">
        <p14:creationId xmlns:p14="http://schemas.microsoft.com/office/powerpoint/2010/main" val="70958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6" end="6"/>
                                            </p:txEl>
                                          </p:spTgt>
                                        </p:tgtEl>
                                        <p:attrNameLst>
                                          <p:attrName>style.visibility</p:attrName>
                                        </p:attrNameLst>
                                      </p:cBhvr>
                                      <p:to>
                                        <p:strVal val="visible"/>
                                      </p:to>
                                    </p:set>
                                    <p:animEffect transition="in" filter="fade">
                                      <p:cBhvr>
                                        <p:cTn id="7" dur="1000"/>
                                        <p:tgtEl>
                                          <p:spTgt spid="9">
                                            <p:txEl>
                                              <p:pRg st="6" end="6"/>
                                            </p:txEl>
                                          </p:spTgt>
                                        </p:tgtEl>
                                      </p:cBhvr>
                                    </p:animEffect>
                                    <p:anim calcmode="lin" valueType="num">
                                      <p:cBhvr>
                                        <p:cTn id="8"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xEl>
                                              <p:pRg st="7" end="7"/>
                                            </p:txEl>
                                          </p:spTgt>
                                        </p:tgtEl>
                                        <p:attrNameLst>
                                          <p:attrName>style.visibility</p:attrName>
                                        </p:attrNameLst>
                                      </p:cBhvr>
                                      <p:to>
                                        <p:strVal val="visible"/>
                                      </p:to>
                                    </p:set>
                                    <p:animEffect transition="in" filter="fade">
                                      <p:cBhvr>
                                        <p:cTn id="12" dur="1000"/>
                                        <p:tgtEl>
                                          <p:spTgt spid="9">
                                            <p:txEl>
                                              <p:pRg st="7" end="7"/>
                                            </p:txEl>
                                          </p:spTgt>
                                        </p:tgtEl>
                                      </p:cBhvr>
                                    </p:animEffect>
                                    <p:anim calcmode="lin" valueType="num">
                                      <p:cBhvr>
                                        <p:cTn id="13"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xEl>
                                              <p:pRg st="8" end="8"/>
                                            </p:txEl>
                                          </p:spTgt>
                                        </p:tgtEl>
                                        <p:attrNameLst>
                                          <p:attrName>style.visibility</p:attrName>
                                        </p:attrNameLst>
                                      </p:cBhvr>
                                      <p:to>
                                        <p:strVal val="visible"/>
                                      </p:to>
                                    </p:set>
                                    <p:animEffect transition="in" filter="fade">
                                      <p:cBhvr>
                                        <p:cTn id="19" dur="1000"/>
                                        <p:tgtEl>
                                          <p:spTgt spid="9">
                                            <p:txEl>
                                              <p:pRg st="8" end="8"/>
                                            </p:txEl>
                                          </p:spTgt>
                                        </p:tgtEl>
                                      </p:cBhvr>
                                    </p:animEffect>
                                    <p:anim calcmode="lin" valueType="num">
                                      <p:cBhvr>
                                        <p:cTn id="20"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
                                            <p:txEl>
                                              <p:pRg st="9" end="9"/>
                                            </p:txEl>
                                          </p:spTgt>
                                        </p:tgtEl>
                                        <p:attrNameLst>
                                          <p:attrName>style.visibility</p:attrName>
                                        </p:attrNameLst>
                                      </p:cBhvr>
                                      <p:to>
                                        <p:strVal val="visible"/>
                                      </p:to>
                                    </p:set>
                                    <p:animEffect transition="in" filter="fade">
                                      <p:cBhvr>
                                        <p:cTn id="26" dur="1000"/>
                                        <p:tgtEl>
                                          <p:spTgt spid="9">
                                            <p:txEl>
                                              <p:pRg st="9" end="9"/>
                                            </p:txEl>
                                          </p:spTgt>
                                        </p:tgtEl>
                                      </p:cBhvr>
                                    </p:animEffect>
                                    <p:anim calcmode="lin" valueType="num">
                                      <p:cBhvr>
                                        <p:cTn id="27" dur="10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xEl>
                                              <p:pRg st="10" end="10"/>
                                            </p:txEl>
                                          </p:spTgt>
                                        </p:tgtEl>
                                        <p:attrNameLst>
                                          <p:attrName>style.visibility</p:attrName>
                                        </p:attrNameLst>
                                      </p:cBhvr>
                                      <p:to>
                                        <p:strVal val="visible"/>
                                      </p:to>
                                    </p:set>
                                    <p:animEffect transition="in" filter="fade">
                                      <p:cBhvr>
                                        <p:cTn id="33" dur="1000"/>
                                        <p:tgtEl>
                                          <p:spTgt spid="9">
                                            <p:txEl>
                                              <p:pRg st="10" end="10"/>
                                            </p:txEl>
                                          </p:spTgt>
                                        </p:tgtEl>
                                      </p:cBhvr>
                                    </p:animEffect>
                                    <p:anim calcmode="lin" valueType="num">
                                      <p:cBhvr>
                                        <p:cTn id="34" dur="1000" fill="hold"/>
                                        <p:tgtEl>
                                          <p:spTgt spid="9">
                                            <p:txEl>
                                              <p:pRg st="10" end="10"/>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a:t>
            </a:fld>
            <a:endParaRPr lang="bg-BG">
              <a:solidFill>
                <a:srgbClr val="000000"/>
              </a:solidFill>
            </a:endParaRPr>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87095" y="7807157"/>
            <a:ext cx="21461694" cy="2862322"/>
          </a:xfrm>
        </p:spPr>
        <p:txBody>
          <a:bodyPr/>
          <a:lstStyle/>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noAutofit/>
          </a:bodyPr>
          <a:lstStyle/>
          <a:p>
            <a:r>
              <a:rPr lang="en-US" sz="6000" dirty="0"/>
              <a:t>Heuristics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512375" y="4234682"/>
            <a:ext cx="21172015" cy="760309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5400" dirty="0">
                <a:solidFill>
                  <a:srgbClr val="0100C8"/>
                </a:solidFill>
                <a:latin typeface="Helvetica Neue"/>
              </a:rPr>
              <a:t>Heuristics are rules</a:t>
            </a:r>
            <a:r>
              <a:rPr lang="el-GR" altLang="en-US" sz="5400" dirty="0">
                <a:solidFill>
                  <a:srgbClr val="0100C8"/>
                </a:solidFill>
                <a:latin typeface="Helvetica Neue"/>
              </a:rPr>
              <a:t> </a:t>
            </a:r>
            <a:r>
              <a:rPr lang="en-US" altLang="en-US" sz="5400" dirty="0">
                <a:solidFill>
                  <a:srgbClr val="0100C8"/>
                </a:solidFill>
                <a:latin typeface="Helvetica Neue"/>
              </a:rPr>
              <a:t>of</a:t>
            </a:r>
            <a:r>
              <a:rPr lang="el-GR" altLang="en-US" sz="5400" dirty="0">
                <a:solidFill>
                  <a:srgbClr val="0100C8"/>
                </a:solidFill>
                <a:latin typeface="Helvetica Neue"/>
              </a:rPr>
              <a:t> </a:t>
            </a:r>
            <a:r>
              <a:rPr lang="en-US" altLang="en-US" sz="5400" dirty="0">
                <a:solidFill>
                  <a:srgbClr val="0100C8"/>
                </a:solidFill>
                <a:latin typeface="Helvetica Neue"/>
              </a:rPr>
              <a:t>thumb</a:t>
            </a:r>
            <a:r>
              <a:rPr lang="el-GR" altLang="en-US" sz="5400" dirty="0">
                <a:solidFill>
                  <a:srgbClr val="0100C8"/>
                </a:solidFill>
                <a:latin typeface="Helvetica Neue"/>
              </a:rPr>
              <a:t>, </a:t>
            </a:r>
            <a:r>
              <a:rPr lang="en-US" altLang="en-US" sz="5400" dirty="0">
                <a:solidFill>
                  <a:srgbClr val="FF2D64"/>
                </a:solidFill>
                <a:latin typeface="Helvetica Neue"/>
              </a:rPr>
              <a:t>rules of good guessing</a:t>
            </a:r>
            <a:r>
              <a:rPr lang="en-US" altLang="en-US" sz="5400" dirty="0">
                <a:solidFill>
                  <a:srgbClr val="0100C8"/>
                </a:solidFill>
                <a:latin typeface="Helvetica Neue"/>
              </a:rPr>
              <a:t>; they are problem specific</a:t>
            </a:r>
            <a:endParaRPr lang="el-GR" altLang="en-US" sz="5400" dirty="0">
              <a:solidFill>
                <a:srgbClr val="0100C8"/>
              </a:solidFill>
              <a:latin typeface="Helvetica Neue"/>
            </a:endParaRPr>
          </a:p>
          <a:p>
            <a:pPr>
              <a:buFont typeface="Wingdings" panose="05000000000000000000" pitchFamily="2" charset="2"/>
              <a:buChar char="q"/>
            </a:pPr>
            <a:r>
              <a:rPr lang="en-US" altLang="en-US" sz="5400" dirty="0">
                <a:solidFill>
                  <a:srgbClr val="FF2D64"/>
                </a:solidFill>
                <a:latin typeface="Helvetica Neue"/>
              </a:rPr>
              <a:t>They do not guarantee success</a:t>
            </a:r>
            <a:r>
              <a:rPr lang="el-GR" altLang="en-US" sz="5400" dirty="0">
                <a:solidFill>
                  <a:srgbClr val="0100C8"/>
                </a:solidFill>
                <a:latin typeface="Helvetica Neue"/>
              </a:rPr>
              <a:t>, </a:t>
            </a:r>
            <a:r>
              <a:rPr lang="en-US" altLang="en-US" sz="5400" dirty="0">
                <a:solidFill>
                  <a:srgbClr val="0100C8"/>
                </a:solidFill>
                <a:latin typeface="Helvetica Neue"/>
              </a:rPr>
              <a:t>hence they are not infallible</a:t>
            </a:r>
            <a:r>
              <a:rPr lang="el-GR" altLang="en-US" sz="5400" dirty="0">
                <a:solidFill>
                  <a:srgbClr val="0100C8"/>
                </a:solidFill>
                <a:latin typeface="Helvetica Neue"/>
              </a:rPr>
              <a:t>, </a:t>
            </a:r>
            <a:r>
              <a:rPr lang="en-US" altLang="en-US" sz="5400" dirty="0">
                <a:solidFill>
                  <a:srgbClr val="0100C8"/>
                </a:solidFill>
                <a:latin typeface="Helvetica Neue"/>
              </a:rPr>
              <a:t>but they provide useful guidance in most cases of the problem, leading to satisfactory, or even optimal solutions, in a computationally effective/viable way.</a:t>
            </a:r>
            <a:endParaRPr lang="el-GR" altLang="en-US" sz="5400" dirty="0">
              <a:solidFill>
                <a:srgbClr val="0100C8"/>
              </a:solidFill>
              <a:latin typeface="Helvetica Neue"/>
            </a:endParaRPr>
          </a:p>
          <a:p>
            <a:pPr>
              <a:buFont typeface="Wingdings" panose="05000000000000000000" pitchFamily="2" charset="2"/>
              <a:buChar char="q"/>
            </a:pPr>
            <a:r>
              <a:rPr lang="en-US" altLang="en-US" sz="5400" dirty="0">
                <a:solidFill>
                  <a:srgbClr val="FF2D64"/>
                </a:solidFill>
                <a:latin typeface="Helvetica Neue"/>
              </a:rPr>
              <a:t>They do not negate the basic algorithmic approach </a:t>
            </a:r>
            <a:r>
              <a:rPr lang="en-US" altLang="en-US" sz="5400" dirty="0">
                <a:solidFill>
                  <a:srgbClr val="0100C8"/>
                </a:solidFill>
                <a:latin typeface="Helvetica Neue"/>
              </a:rPr>
              <a:t>in problem solving</a:t>
            </a:r>
            <a:r>
              <a:rPr lang="el-GR" altLang="en-US" sz="5400" dirty="0">
                <a:solidFill>
                  <a:srgbClr val="0100C8"/>
                </a:solidFill>
                <a:latin typeface="Helvetica Neue"/>
              </a:rPr>
              <a:t>, </a:t>
            </a:r>
            <a:r>
              <a:rPr lang="en-US" altLang="en-US" sz="5400" dirty="0">
                <a:solidFill>
                  <a:srgbClr val="0100C8"/>
                </a:solidFill>
                <a:latin typeface="Helvetica Neue"/>
              </a:rPr>
              <a:t>in other words the step-by-step search for some solution but augment them, bestowing them “intelligence”.</a:t>
            </a:r>
          </a:p>
        </p:txBody>
      </p:sp>
    </p:spTree>
    <p:extLst>
      <p:ext uri="{BB962C8B-B14F-4D97-AF65-F5344CB8AC3E}">
        <p14:creationId xmlns:p14="http://schemas.microsoft.com/office/powerpoint/2010/main" val="236968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 calcmode="lin" valueType="num">
                                      <p:cBhvr additive="base">
                                        <p:cTn id="7"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 calcmode="lin" valueType="num">
                                      <p:cBhvr additive="base">
                                        <p:cTn id="13"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70</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2199508"/>
            <a:ext cx="21252360" cy="1342805"/>
          </a:xfrm>
        </p:spPr>
        <p:txBody>
          <a:bodyPr>
            <a:noAutofit/>
          </a:bodyPr>
          <a:lstStyle/>
          <a:p>
            <a:pPr algn="ctr"/>
            <a:r>
              <a:rPr lang="en-US" sz="6000" dirty="0"/>
              <a:t>Using above objects to solve specific problems</a:t>
            </a:r>
            <a:endParaRPr lang="en-CY" sz="6000" dirty="0"/>
          </a:p>
        </p:txBody>
      </p:sp>
      <p:sp>
        <p:nvSpPr>
          <p:cNvPr id="2" name="Rectangle 1">
            <a:extLst>
              <a:ext uri="{FF2B5EF4-FFF2-40B4-BE49-F238E27FC236}">
                <a16:creationId xmlns:a16="http://schemas.microsoft.com/office/drawing/2014/main" id="{0D3093F8-F945-4286-4987-A17CE47D2E57}"/>
              </a:ext>
            </a:extLst>
          </p:cNvPr>
          <p:cNvSpPr/>
          <p:nvPr/>
        </p:nvSpPr>
        <p:spPr>
          <a:xfrm>
            <a:off x="3558750" y="4633781"/>
            <a:ext cx="2224216" cy="28544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Problem_State</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sp>
        <p:nvSpPr>
          <p:cNvPr id="7" name="Rectangle 6">
            <a:extLst>
              <a:ext uri="{FF2B5EF4-FFF2-40B4-BE49-F238E27FC236}">
                <a16:creationId xmlns:a16="http://schemas.microsoft.com/office/drawing/2014/main" id="{B6BAAB40-6FA1-EC6D-3377-E61250858EC8}"/>
              </a:ext>
            </a:extLst>
          </p:cNvPr>
          <p:cNvSpPr/>
          <p:nvPr/>
        </p:nvSpPr>
        <p:spPr>
          <a:xfrm>
            <a:off x="10340921" y="4522572"/>
            <a:ext cx="2224216" cy="2854411"/>
          </a:xfrm>
          <a:prstGeom prst="rect">
            <a:avLst/>
          </a:prstGeom>
          <a:solidFill>
            <a:srgbClr val="0000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Search_Node</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sp>
        <p:nvSpPr>
          <p:cNvPr id="8" name="Rectangle 7">
            <a:extLst>
              <a:ext uri="{FF2B5EF4-FFF2-40B4-BE49-F238E27FC236}">
                <a16:creationId xmlns:a16="http://schemas.microsoft.com/office/drawing/2014/main" id="{B6EAE854-D3F0-6329-9D03-98FD878E7BF5}"/>
              </a:ext>
            </a:extLst>
          </p:cNvPr>
          <p:cNvSpPr/>
          <p:nvPr/>
        </p:nvSpPr>
        <p:spPr>
          <a:xfrm>
            <a:off x="16418011" y="4521522"/>
            <a:ext cx="2224216" cy="28544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Search</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sp>
        <p:nvSpPr>
          <p:cNvPr id="10" name="Rectangle 9">
            <a:extLst>
              <a:ext uri="{FF2B5EF4-FFF2-40B4-BE49-F238E27FC236}">
                <a16:creationId xmlns:a16="http://schemas.microsoft.com/office/drawing/2014/main" id="{AECBBD8B-5843-22EA-9399-6B1AEF950123}"/>
              </a:ext>
            </a:extLst>
          </p:cNvPr>
          <p:cNvSpPr/>
          <p:nvPr/>
        </p:nvSpPr>
        <p:spPr>
          <a:xfrm>
            <a:off x="3175690" y="8760937"/>
            <a:ext cx="2718486" cy="2854411"/>
          </a:xfrm>
          <a:prstGeom prst="rect">
            <a:avLst/>
          </a:prstGeom>
          <a:solidFill>
            <a:srgbClr val="0000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Eight_Puzzle_State</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cxnSp>
        <p:nvCxnSpPr>
          <p:cNvPr id="5" name="Straight Arrow Connector 4">
            <a:extLst>
              <a:ext uri="{FF2B5EF4-FFF2-40B4-BE49-F238E27FC236}">
                <a16:creationId xmlns:a16="http://schemas.microsoft.com/office/drawing/2014/main" id="{C39795CF-30B1-77B2-180F-8E8E2C2A6E00}"/>
              </a:ext>
            </a:extLst>
          </p:cNvPr>
          <p:cNvCxnSpPr>
            <a:cxnSpLocks/>
          </p:cNvCxnSpPr>
          <p:nvPr/>
        </p:nvCxnSpPr>
        <p:spPr>
          <a:xfrm>
            <a:off x="4670858" y="7215292"/>
            <a:ext cx="0" cy="163004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3E93701-1575-E229-8E81-BE09D69A4ECF}"/>
              </a:ext>
            </a:extLst>
          </p:cNvPr>
          <p:cNvSpPr/>
          <p:nvPr/>
        </p:nvSpPr>
        <p:spPr>
          <a:xfrm>
            <a:off x="16199708" y="8666205"/>
            <a:ext cx="2891482" cy="1342806"/>
          </a:xfrm>
          <a:prstGeom prst="rect">
            <a:avLst/>
          </a:prstGeom>
          <a:solidFill>
            <a:srgbClr val="0000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Eight_Puzzle_Search</a:t>
            </a:r>
          </a:p>
          <a:p>
            <a:pPr algn="ctr"/>
            <a:endParaRPr lang="en-CY" sz="2400" b="1" dirty="0"/>
          </a:p>
        </p:txBody>
      </p:sp>
      <p:cxnSp>
        <p:nvCxnSpPr>
          <p:cNvPr id="12" name="Straight Arrow Connector 11">
            <a:extLst>
              <a:ext uri="{FF2B5EF4-FFF2-40B4-BE49-F238E27FC236}">
                <a16:creationId xmlns:a16="http://schemas.microsoft.com/office/drawing/2014/main" id="{2AB9B055-48B4-94A2-98EC-E95EC994FA8E}"/>
              </a:ext>
            </a:extLst>
          </p:cNvPr>
          <p:cNvCxnSpPr>
            <a:cxnSpLocks/>
          </p:cNvCxnSpPr>
          <p:nvPr/>
        </p:nvCxnSpPr>
        <p:spPr>
          <a:xfrm>
            <a:off x="17640582" y="7061800"/>
            <a:ext cx="4867" cy="160440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BC19637-204E-898F-27DE-B561D175A1E6}"/>
              </a:ext>
            </a:extLst>
          </p:cNvPr>
          <p:cNvSpPr/>
          <p:nvPr/>
        </p:nvSpPr>
        <p:spPr>
          <a:xfrm>
            <a:off x="10268058" y="10698853"/>
            <a:ext cx="2592859" cy="134280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endParaRPr lang="en-US" sz="2400" b="1" dirty="0"/>
          </a:p>
          <a:p>
            <a:pPr algn="ctr"/>
            <a:r>
              <a:rPr lang="en-US" sz="2400" b="1" dirty="0"/>
              <a:t>Running the Eight Puzzle Search</a:t>
            </a:r>
          </a:p>
          <a:p>
            <a:pPr algn="ctr"/>
            <a:endParaRPr lang="en-US" sz="2400" b="1" dirty="0"/>
          </a:p>
          <a:p>
            <a:pPr algn="ctr"/>
            <a:endParaRPr lang="en-CY" sz="2400" b="1" dirty="0"/>
          </a:p>
        </p:txBody>
      </p:sp>
      <p:cxnSp>
        <p:nvCxnSpPr>
          <p:cNvPr id="17" name="Straight Connector 16">
            <a:extLst>
              <a:ext uri="{FF2B5EF4-FFF2-40B4-BE49-F238E27FC236}">
                <a16:creationId xmlns:a16="http://schemas.microsoft.com/office/drawing/2014/main" id="{1FEF9CC6-0312-1E8F-5FAD-22C24E0AB0BC}"/>
              </a:ext>
            </a:extLst>
          </p:cNvPr>
          <p:cNvCxnSpPr>
            <a:cxnSpLocks/>
          </p:cNvCxnSpPr>
          <p:nvPr/>
        </p:nvCxnSpPr>
        <p:spPr>
          <a:xfrm>
            <a:off x="5894176" y="9514703"/>
            <a:ext cx="4664672" cy="1788611"/>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A639E46-CD3D-13C6-5108-C2069E6E1C8B}"/>
              </a:ext>
            </a:extLst>
          </p:cNvPr>
          <p:cNvCxnSpPr>
            <a:cxnSpLocks/>
            <a:stCxn id="7" idx="2"/>
          </p:cNvCxnSpPr>
          <p:nvPr/>
        </p:nvCxnSpPr>
        <p:spPr>
          <a:xfrm>
            <a:off x="11453029" y="7376983"/>
            <a:ext cx="0" cy="332187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71EF6A6-BFB5-758E-80E7-CA4380131F14}"/>
              </a:ext>
            </a:extLst>
          </p:cNvPr>
          <p:cNvCxnSpPr>
            <a:cxnSpLocks/>
          </p:cNvCxnSpPr>
          <p:nvPr/>
        </p:nvCxnSpPr>
        <p:spPr>
          <a:xfrm flipV="1">
            <a:off x="12860917" y="9209355"/>
            <a:ext cx="3338791" cy="206561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60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71</a:t>
            </a:fld>
            <a:endParaRPr lang="bg-BG" dirty="0">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2199508"/>
            <a:ext cx="21252360" cy="1342805"/>
          </a:xfrm>
        </p:spPr>
        <p:txBody>
          <a:bodyPr>
            <a:noAutofit/>
          </a:bodyPr>
          <a:lstStyle/>
          <a:p>
            <a:pPr algn="ctr"/>
            <a:r>
              <a:rPr lang="en-US" sz="6000" dirty="0"/>
              <a:t>Using above objects to solve specific problems</a:t>
            </a:r>
            <a:endParaRPr lang="en-CY" sz="6000" dirty="0"/>
          </a:p>
        </p:txBody>
      </p:sp>
      <p:sp>
        <p:nvSpPr>
          <p:cNvPr id="2" name="Rectangle 1">
            <a:extLst>
              <a:ext uri="{FF2B5EF4-FFF2-40B4-BE49-F238E27FC236}">
                <a16:creationId xmlns:a16="http://schemas.microsoft.com/office/drawing/2014/main" id="{0D3093F8-F945-4286-4987-A17CE47D2E57}"/>
              </a:ext>
            </a:extLst>
          </p:cNvPr>
          <p:cNvSpPr/>
          <p:nvPr/>
        </p:nvSpPr>
        <p:spPr>
          <a:xfrm>
            <a:off x="3558750" y="4633781"/>
            <a:ext cx="2224216" cy="28544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Problem_State</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sp>
        <p:nvSpPr>
          <p:cNvPr id="7" name="Rectangle 6">
            <a:extLst>
              <a:ext uri="{FF2B5EF4-FFF2-40B4-BE49-F238E27FC236}">
                <a16:creationId xmlns:a16="http://schemas.microsoft.com/office/drawing/2014/main" id="{B6BAAB40-6FA1-EC6D-3377-E61250858EC8}"/>
              </a:ext>
            </a:extLst>
          </p:cNvPr>
          <p:cNvSpPr/>
          <p:nvPr/>
        </p:nvSpPr>
        <p:spPr>
          <a:xfrm>
            <a:off x="10340921" y="4522572"/>
            <a:ext cx="2224216" cy="2854411"/>
          </a:xfrm>
          <a:prstGeom prst="rect">
            <a:avLst/>
          </a:prstGeom>
          <a:solidFill>
            <a:srgbClr val="0000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Search_Node</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sp>
        <p:nvSpPr>
          <p:cNvPr id="8" name="Rectangle 7">
            <a:extLst>
              <a:ext uri="{FF2B5EF4-FFF2-40B4-BE49-F238E27FC236}">
                <a16:creationId xmlns:a16="http://schemas.microsoft.com/office/drawing/2014/main" id="{B6EAE854-D3F0-6329-9D03-98FD878E7BF5}"/>
              </a:ext>
            </a:extLst>
          </p:cNvPr>
          <p:cNvSpPr/>
          <p:nvPr/>
        </p:nvSpPr>
        <p:spPr>
          <a:xfrm>
            <a:off x="16418011" y="4521522"/>
            <a:ext cx="2224216" cy="28544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Search</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sp>
        <p:nvSpPr>
          <p:cNvPr id="10" name="Rectangle 9">
            <a:extLst>
              <a:ext uri="{FF2B5EF4-FFF2-40B4-BE49-F238E27FC236}">
                <a16:creationId xmlns:a16="http://schemas.microsoft.com/office/drawing/2014/main" id="{AECBBD8B-5843-22EA-9399-6B1AEF950123}"/>
              </a:ext>
            </a:extLst>
          </p:cNvPr>
          <p:cNvSpPr/>
          <p:nvPr/>
        </p:nvSpPr>
        <p:spPr>
          <a:xfrm>
            <a:off x="3175690" y="8760937"/>
            <a:ext cx="2718486" cy="2854411"/>
          </a:xfrm>
          <a:prstGeom prst="rect">
            <a:avLst/>
          </a:prstGeom>
          <a:solidFill>
            <a:srgbClr val="0000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Juggs_State</a:t>
            </a:r>
          </a:p>
          <a:p>
            <a:pPr algn="ctr"/>
            <a:endParaRPr lang="en-US" sz="2400" b="1" dirty="0"/>
          </a:p>
          <a:p>
            <a:pPr algn="ctr"/>
            <a:endParaRPr lang="en-US" sz="2400" b="1" dirty="0"/>
          </a:p>
          <a:p>
            <a:pPr algn="ctr"/>
            <a:endParaRPr lang="en-US" sz="2400" b="1" dirty="0"/>
          </a:p>
          <a:p>
            <a:pPr algn="ctr"/>
            <a:endParaRPr lang="en-US" sz="2400" b="1" dirty="0"/>
          </a:p>
          <a:p>
            <a:pPr algn="ctr"/>
            <a:endParaRPr lang="en-US" sz="2400" b="1" dirty="0"/>
          </a:p>
          <a:p>
            <a:pPr algn="ctr"/>
            <a:endParaRPr lang="en-CY" sz="2400" b="1" dirty="0"/>
          </a:p>
        </p:txBody>
      </p:sp>
      <p:cxnSp>
        <p:nvCxnSpPr>
          <p:cNvPr id="5" name="Straight Arrow Connector 4">
            <a:extLst>
              <a:ext uri="{FF2B5EF4-FFF2-40B4-BE49-F238E27FC236}">
                <a16:creationId xmlns:a16="http://schemas.microsoft.com/office/drawing/2014/main" id="{C39795CF-30B1-77B2-180F-8E8E2C2A6E00}"/>
              </a:ext>
            </a:extLst>
          </p:cNvPr>
          <p:cNvCxnSpPr>
            <a:cxnSpLocks/>
          </p:cNvCxnSpPr>
          <p:nvPr/>
        </p:nvCxnSpPr>
        <p:spPr>
          <a:xfrm>
            <a:off x="4670858" y="7215292"/>
            <a:ext cx="0" cy="163004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3E93701-1575-E229-8E81-BE09D69A4ECF}"/>
              </a:ext>
            </a:extLst>
          </p:cNvPr>
          <p:cNvSpPr/>
          <p:nvPr/>
        </p:nvSpPr>
        <p:spPr>
          <a:xfrm>
            <a:off x="16199708" y="8666205"/>
            <a:ext cx="2891482" cy="1342806"/>
          </a:xfrm>
          <a:prstGeom prst="rect">
            <a:avLst/>
          </a:prstGeom>
          <a:solidFill>
            <a:srgbClr val="0000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Jugs_Search</a:t>
            </a:r>
          </a:p>
          <a:p>
            <a:pPr algn="ctr"/>
            <a:endParaRPr lang="en-CY" sz="2400" b="1" dirty="0"/>
          </a:p>
        </p:txBody>
      </p:sp>
      <p:cxnSp>
        <p:nvCxnSpPr>
          <p:cNvPr id="12" name="Straight Arrow Connector 11">
            <a:extLst>
              <a:ext uri="{FF2B5EF4-FFF2-40B4-BE49-F238E27FC236}">
                <a16:creationId xmlns:a16="http://schemas.microsoft.com/office/drawing/2014/main" id="{2AB9B055-48B4-94A2-98EC-E95EC994FA8E}"/>
              </a:ext>
            </a:extLst>
          </p:cNvPr>
          <p:cNvCxnSpPr>
            <a:cxnSpLocks/>
          </p:cNvCxnSpPr>
          <p:nvPr/>
        </p:nvCxnSpPr>
        <p:spPr>
          <a:xfrm>
            <a:off x="17640582" y="7061800"/>
            <a:ext cx="4867" cy="160440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BC19637-204E-898F-27DE-B561D175A1E6}"/>
              </a:ext>
            </a:extLst>
          </p:cNvPr>
          <p:cNvSpPr/>
          <p:nvPr/>
        </p:nvSpPr>
        <p:spPr>
          <a:xfrm>
            <a:off x="10268058" y="10698853"/>
            <a:ext cx="2592859" cy="134280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endParaRPr lang="en-US" sz="2400" b="1" dirty="0"/>
          </a:p>
          <a:p>
            <a:pPr algn="ctr"/>
            <a:r>
              <a:rPr lang="en-US" sz="2400" b="1" dirty="0"/>
              <a:t>Running the Jugs Search</a:t>
            </a:r>
          </a:p>
          <a:p>
            <a:pPr algn="ctr"/>
            <a:endParaRPr lang="en-US" sz="2400" b="1" dirty="0"/>
          </a:p>
          <a:p>
            <a:pPr algn="ctr"/>
            <a:endParaRPr lang="en-CY" sz="2400" b="1" dirty="0"/>
          </a:p>
        </p:txBody>
      </p:sp>
      <p:cxnSp>
        <p:nvCxnSpPr>
          <p:cNvPr id="17" name="Straight Connector 16">
            <a:extLst>
              <a:ext uri="{FF2B5EF4-FFF2-40B4-BE49-F238E27FC236}">
                <a16:creationId xmlns:a16="http://schemas.microsoft.com/office/drawing/2014/main" id="{1FEF9CC6-0312-1E8F-5FAD-22C24E0AB0BC}"/>
              </a:ext>
            </a:extLst>
          </p:cNvPr>
          <p:cNvCxnSpPr>
            <a:cxnSpLocks/>
          </p:cNvCxnSpPr>
          <p:nvPr/>
        </p:nvCxnSpPr>
        <p:spPr>
          <a:xfrm>
            <a:off x="5894176" y="9514703"/>
            <a:ext cx="4664672" cy="1788611"/>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A639E46-CD3D-13C6-5108-C2069E6E1C8B}"/>
              </a:ext>
            </a:extLst>
          </p:cNvPr>
          <p:cNvCxnSpPr>
            <a:cxnSpLocks/>
            <a:stCxn id="7" idx="2"/>
          </p:cNvCxnSpPr>
          <p:nvPr/>
        </p:nvCxnSpPr>
        <p:spPr>
          <a:xfrm>
            <a:off x="11453029" y="7376983"/>
            <a:ext cx="0" cy="332187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71EF6A6-BFB5-758E-80E7-CA4380131F14}"/>
              </a:ext>
            </a:extLst>
          </p:cNvPr>
          <p:cNvCxnSpPr>
            <a:cxnSpLocks/>
          </p:cNvCxnSpPr>
          <p:nvPr/>
        </p:nvCxnSpPr>
        <p:spPr>
          <a:xfrm flipV="1">
            <a:off x="12860917" y="9209355"/>
            <a:ext cx="3338791" cy="206561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115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sz="6000" dirty="0"/>
              <a:t>Frame Problem</a:t>
            </a:r>
          </a:p>
        </p:txBody>
      </p:sp>
    </p:spTree>
    <p:extLst>
      <p:ext uri="{BB962C8B-B14F-4D97-AF65-F5344CB8AC3E}">
        <p14:creationId xmlns:p14="http://schemas.microsoft.com/office/powerpoint/2010/main" val="40180733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73</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2199508"/>
            <a:ext cx="21252360" cy="1342805"/>
          </a:xfrm>
        </p:spPr>
        <p:txBody>
          <a:bodyPr>
            <a:noAutofit/>
          </a:bodyPr>
          <a:lstStyle/>
          <a:p>
            <a:r>
              <a:rPr lang="en-US" sz="6000" dirty="0"/>
              <a:t>Frame Problem – a term coined by McCarthy and Hays</a:t>
            </a:r>
            <a:endParaRPr lang="en-CY" sz="6000" dirty="0"/>
          </a:p>
        </p:txBody>
      </p:sp>
      <p:sp>
        <p:nvSpPr>
          <p:cNvPr id="5" name="Rectangle 3">
            <a:extLst>
              <a:ext uri="{FF2B5EF4-FFF2-40B4-BE49-F238E27FC236}">
                <a16:creationId xmlns:a16="http://schemas.microsoft.com/office/drawing/2014/main" id="{46FD5611-5912-56C8-8A3E-B864BBB98C38}"/>
              </a:ext>
            </a:extLst>
          </p:cNvPr>
          <p:cNvSpPr txBox="1">
            <a:spLocks noChangeArrowheads="1"/>
          </p:cNvSpPr>
          <p:nvPr/>
        </p:nvSpPr>
        <p:spPr>
          <a:xfrm>
            <a:off x="1445331" y="4131271"/>
            <a:ext cx="20982161" cy="738522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000" dirty="0">
                <a:solidFill>
                  <a:srgbClr val="0100C8"/>
                </a:solidFill>
                <a:latin typeface="Helvetica Neue"/>
              </a:rPr>
              <a:t>It arose in connection to </a:t>
            </a:r>
            <a:r>
              <a:rPr lang="en-US" altLang="en-US" sz="4000" b="1" dirty="0">
                <a:solidFill>
                  <a:srgbClr val="FF2D64"/>
                </a:solidFill>
                <a:latin typeface="Helvetica Neue"/>
              </a:rPr>
              <a:t>logic-based representations </a:t>
            </a:r>
            <a:r>
              <a:rPr lang="en-US" altLang="en-US" sz="4000" dirty="0">
                <a:solidFill>
                  <a:srgbClr val="0100C8"/>
                </a:solidFill>
                <a:latin typeface="Helvetica Neue"/>
              </a:rPr>
              <a:t>of problem states/situations</a:t>
            </a:r>
          </a:p>
          <a:p>
            <a:pPr>
              <a:buFont typeface="Wingdings" panose="05000000000000000000" pitchFamily="2" charset="2"/>
              <a:buChar char="q"/>
            </a:pPr>
            <a:r>
              <a:rPr lang="en-US" altLang="en-US" sz="4000" dirty="0">
                <a:solidFill>
                  <a:srgbClr val="0100C8"/>
                </a:solidFill>
                <a:latin typeface="Helvetica Neue"/>
              </a:rPr>
              <a:t>In such cases, deducing new sentences from the given axioms and sentences is a monotonic (additive) process where the new sentences are just added to a state/situation</a:t>
            </a:r>
          </a:p>
          <a:p>
            <a:pPr>
              <a:buFont typeface="Wingdings" panose="05000000000000000000" pitchFamily="2" charset="2"/>
              <a:buChar char="q"/>
            </a:pPr>
            <a:r>
              <a:rPr lang="en-US" altLang="en-US" sz="4000" dirty="0">
                <a:solidFill>
                  <a:srgbClr val="0100C8"/>
                </a:solidFill>
                <a:latin typeface="Helvetica Neue"/>
              </a:rPr>
              <a:t>But in many problem domains, e.g., in planning problems or robotics, </a:t>
            </a:r>
            <a:r>
              <a:rPr lang="en-US" altLang="en-US" sz="4000" b="1" dirty="0">
                <a:solidFill>
                  <a:srgbClr val="FF2D64"/>
                </a:solidFill>
                <a:latin typeface="Helvetica Neue"/>
              </a:rPr>
              <a:t>actions are not monotonic</a:t>
            </a:r>
            <a:r>
              <a:rPr lang="en-US" altLang="en-US" sz="4000" dirty="0">
                <a:solidFill>
                  <a:srgbClr val="0100C8"/>
                </a:solidFill>
                <a:latin typeface="Helvetica Neue"/>
              </a:rPr>
              <a:t>, i.e., their</a:t>
            </a:r>
            <a:r>
              <a:rPr lang="el-GR" altLang="en-US" sz="4000" dirty="0">
                <a:solidFill>
                  <a:srgbClr val="0100C8"/>
                </a:solidFill>
                <a:latin typeface="Helvetica Neue"/>
              </a:rPr>
              <a:t> </a:t>
            </a:r>
            <a:r>
              <a:rPr lang="en-US" altLang="en-US" sz="4000" dirty="0">
                <a:solidFill>
                  <a:srgbClr val="0100C8"/>
                </a:solidFill>
                <a:latin typeface="Helvetica Neue"/>
              </a:rPr>
              <a:t>effects on a problem state are both additive and subtractive. </a:t>
            </a:r>
          </a:p>
          <a:p>
            <a:pPr>
              <a:buFont typeface="Wingdings" panose="05000000000000000000" pitchFamily="2" charset="2"/>
              <a:buChar char="q"/>
            </a:pPr>
            <a:r>
              <a:rPr lang="en-US" altLang="en-US" sz="4000" dirty="0">
                <a:solidFill>
                  <a:srgbClr val="0100C8"/>
                </a:solidFill>
                <a:latin typeface="Helvetica Neue"/>
              </a:rPr>
              <a:t>The </a:t>
            </a:r>
            <a:r>
              <a:rPr lang="en-US" altLang="en-US" sz="4000" b="1" dirty="0">
                <a:solidFill>
                  <a:srgbClr val="FF2D64"/>
                </a:solidFill>
                <a:latin typeface="Helvetica Neue"/>
              </a:rPr>
              <a:t>frame problem </a:t>
            </a:r>
            <a:r>
              <a:rPr lang="en-US" altLang="en-US" sz="4000" dirty="0">
                <a:solidFill>
                  <a:srgbClr val="0100C8"/>
                </a:solidFill>
                <a:latin typeface="Helvetica Neue"/>
              </a:rPr>
              <a:t>is how to generally describe the effects of such non-monotonic actions, that is how to describe the changes on a problem state from the application of a non-monotonic action</a:t>
            </a:r>
          </a:p>
          <a:p>
            <a:pPr lvl="1">
              <a:buFont typeface="Wingdings" panose="05000000000000000000" pitchFamily="2" charset="2"/>
              <a:buChar char="q"/>
            </a:pPr>
            <a:r>
              <a:rPr lang="en-US" altLang="en-US" sz="3200" dirty="0">
                <a:solidFill>
                  <a:srgbClr val="0100C8"/>
                </a:solidFill>
                <a:latin typeface="Helvetica Neue"/>
              </a:rPr>
              <a:t>Adding and/or deleting sentences</a:t>
            </a:r>
          </a:p>
          <a:p>
            <a:pPr lvl="1">
              <a:buFont typeface="Wingdings" panose="05000000000000000000" pitchFamily="2" charset="2"/>
              <a:buChar char="q"/>
            </a:pPr>
            <a:r>
              <a:rPr lang="en-US" altLang="en-US" sz="3200" dirty="0">
                <a:solidFill>
                  <a:srgbClr val="0100C8"/>
                </a:solidFill>
                <a:latin typeface="Helvetica Neue"/>
              </a:rPr>
              <a:t>Such changes tend to be very local as the bulk of the sentences composing a problem state generally remain unaffected; hence </a:t>
            </a:r>
            <a:r>
              <a:rPr lang="en-US" sz="3200" dirty="0">
                <a:solidFill>
                  <a:srgbClr val="0100C8"/>
                </a:solidFill>
                <a:latin typeface="Helvetica Neue"/>
              </a:rPr>
              <a:t>the challenge is how to represent the effects of actions in logic without having to represent explicitly many intuitively obvious non-effects</a:t>
            </a:r>
            <a:endParaRPr lang="en-US" altLang="en-US" sz="3200" dirty="0">
              <a:solidFill>
                <a:srgbClr val="0100C8"/>
              </a:solidFill>
              <a:latin typeface="Helvetica Neue"/>
            </a:endParaRPr>
          </a:p>
        </p:txBody>
      </p:sp>
    </p:spTree>
    <p:extLst>
      <p:ext uri="{BB962C8B-B14F-4D97-AF65-F5344CB8AC3E}">
        <p14:creationId xmlns:p14="http://schemas.microsoft.com/office/powerpoint/2010/main" val="42475831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74</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2199508"/>
            <a:ext cx="21252360" cy="1342805"/>
          </a:xfrm>
        </p:spPr>
        <p:txBody>
          <a:bodyPr>
            <a:noAutofit/>
          </a:bodyPr>
          <a:lstStyle/>
          <a:p>
            <a:r>
              <a:rPr lang="en-US" sz="6000" dirty="0"/>
              <a:t>Frame Problem – is this still a problem?</a:t>
            </a:r>
            <a:endParaRPr lang="en-CY" sz="6000" dirty="0"/>
          </a:p>
        </p:txBody>
      </p:sp>
      <p:sp>
        <p:nvSpPr>
          <p:cNvPr id="5" name="Rectangle 3">
            <a:extLst>
              <a:ext uri="{FF2B5EF4-FFF2-40B4-BE49-F238E27FC236}">
                <a16:creationId xmlns:a16="http://schemas.microsoft.com/office/drawing/2014/main" id="{46FD5611-5912-56C8-8A3E-B864BBB98C38}"/>
              </a:ext>
            </a:extLst>
          </p:cNvPr>
          <p:cNvSpPr txBox="1">
            <a:spLocks noChangeArrowheads="1"/>
          </p:cNvSpPr>
          <p:nvPr/>
        </p:nvSpPr>
        <p:spPr>
          <a:xfrm>
            <a:off x="1445331" y="4131271"/>
            <a:ext cx="20982161" cy="738522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000" dirty="0">
                <a:solidFill>
                  <a:srgbClr val="0100C8"/>
                </a:solidFill>
                <a:latin typeface="Helvetica Neue"/>
              </a:rPr>
              <a:t>The frame problem attracted much attention from philosophers and epistemologists who viewed it from a general, theoretical perspective regarding human cognition and theories of  mind</a:t>
            </a:r>
          </a:p>
          <a:p>
            <a:pPr lvl="1">
              <a:buFont typeface="Wingdings" panose="05000000000000000000" pitchFamily="2" charset="2"/>
              <a:buChar char="q"/>
            </a:pPr>
            <a:r>
              <a:rPr lang="en-US" altLang="en-US" sz="3200" dirty="0">
                <a:solidFill>
                  <a:srgbClr val="0100C8"/>
                </a:solidFill>
                <a:latin typeface="Helvetica Neue"/>
              </a:rPr>
              <a:t>Particularly those who had approached AI very skeptically/critically </a:t>
            </a:r>
          </a:p>
          <a:p>
            <a:pPr lvl="1">
              <a:buFont typeface="Wingdings" panose="05000000000000000000" pitchFamily="2" charset="2"/>
              <a:buChar char="q"/>
            </a:pPr>
            <a:r>
              <a:rPr lang="en-US" altLang="en-US" sz="3200" dirty="0">
                <a:solidFill>
                  <a:srgbClr val="0100C8"/>
                </a:solidFill>
                <a:latin typeface="Helvetica Neue"/>
              </a:rPr>
              <a:t>And very much consider the frame problem as an </a:t>
            </a:r>
            <a:r>
              <a:rPr lang="en-US" altLang="en-US" sz="3200" b="1" dirty="0">
                <a:solidFill>
                  <a:srgbClr val="FF2D64"/>
                </a:solidFill>
                <a:latin typeface="Helvetica Neue"/>
              </a:rPr>
              <a:t>open problem </a:t>
            </a:r>
            <a:r>
              <a:rPr lang="en-US" altLang="en-US" sz="3200" dirty="0">
                <a:solidFill>
                  <a:srgbClr val="0100C8"/>
                </a:solidFill>
                <a:latin typeface="Helvetica Neue"/>
              </a:rPr>
              <a:t>that needs to be solved for AI to have an epistemologically viable basis</a:t>
            </a:r>
          </a:p>
          <a:p>
            <a:pPr lvl="1">
              <a:buFont typeface="Wingdings" panose="05000000000000000000" pitchFamily="2" charset="2"/>
              <a:buChar char="q"/>
            </a:pPr>
            <a:endParaRPr lang="en-US" altLang="en-US" sz="3200" dirty="0">
              <a:solidFill>
                <a:srgbClr val="0100C8"/>
              </a:solidFill>
              <a:latin typeface="Helvetica Neue"/>
            </a:endParaRPr>
          </a:p>
          <a:p>
            <a:pPr>
              <a:buFont typeface="Wingdings" panose="05000000000000000000" pitchFamily="2" charset="2"/>
              <a:buChar char="q"/>
            </a:pPr>
            <a:r>
              <a:rPr lang="en-US" altLang="en-US" sz="4000" dirty="0">
                <a:solidFill>
                  <a:srgbClr val="0100C8"/>
                </a:solidFill>
                <a:latin typeface="Helvetica Neue"/>
              </a:rPr>
              <a:t>In AI, the frame problem has always been considered a technical problem, namely an issue concerning symbolic, logic-based problem representations, and how classical approaches can be extended/reformulated to deal with the non-monotonicity of actions</a:t>
            </a:r>
          </a:p>
          <a:p>
            <a:pPr lvl="1">
              <a:buFont typeface="Wingdings" panose="05000000000000000000" pitchFamily="2" charset="2"/>
              <a:buChar char="q"/>
            </a:pPr>
            <a:r>
              <a:rPr lang="en-US" altLang="en-US" sz="3200" dirty="0">
                <a:solidFill>
                  <a:srgbClr val="0100C8"/>
                </a:solidFill>
                <a:latin typeface="Helvetica Neue"/>
              </a:rPr>
              <a:t>Many viable solutions have been proposed and it is now considered a </a:t>
            </a:r>
            <a:r>
              <a:rPr lang="en-US" altLang="en-US" sz="3200" b="1" dirty="0">
                <a:solidFill>
                  <a:srgbClr val="FF2D64"/>
                </a:solidFill>
                <a:latin typeface="Helvetica Neue"/>
              </a:rPr>
              <a:t>solved problem</a:t>
            </a:r>
          </a:p>
          <a:p>
            <a:pPr>
              <a:buFont typeface="Wingdings" panose="05000000000000000000" pitchFamily="2" charset="2"/>
              <a:buChar char="q"/>
            </a:pPr>
            <a:endParaRPr lang="en-US" altLang="en-US" sz="4000" dirty="0">
              <a:solidFill>
                <a:srgbClr val="0100C8"/>
              </a:solidFill>
              <a:latin typeface="Helvetica Neue"/>
            </a:endParaRPr>
          </a:p>
          <a:p>
            <a:pPr marL="0" indent="0">
              <a:buNone/>
            </a:pPr>
            <a:endParaRPr lang="en-US" altLang="en-US" sz="3200" dirty="0">
              <a:solidFill>
                <a:srgbClr val="0100C8"/>
              </a:solidFill>
              <a:latin typeface="Helvetica Neue"/>
            </a:endParaRPr>
          </a:p>
        </p:txBody>
      </p:sp>
    </p:spTree>
    <p:extLst>
      <p:ext uri="{BB962C8B-B14F-4D97-AF65-F5344CB8AC3E}">
        <p14:creationId xmlns:p14="http://schemas.microsoft.com/office/powerpoint/2010/main" val="129386737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sz="6000" dirty="0"/>
              <a:t>Classification and Synthesis Problems</a:t>
            </a:r>
          </a:p>
        </p:txBody>
      </p:sp>
    </p:spTree>
    <p:extLst>
      <p:ext uri="{BB962C8B-B14F-4D97-AF65-F5344CB8AC3E}">
        <p14:creationId xmlns:p14="http://schemas.microsoft.com/office/powerpoint/2010/main" val="40653096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76</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2706141"/>
            <a:ext cx="21252360" cy="1342805"/>
          </a:xfrm>
        </p:spPr>
        <p:txBody>
          <a:bodyPr>
            <a:noAutofit/>
          </a:bodyPr>
          <a:lstStyle/>
          <a:p>
            <a:r>
              <a:rPr lang="en-US" sz="6000" dirty="0"/>
              <a:t>Classification and Synthesis Problems</a:t>
            </a:r>
            <a:endParaRPr lang="en-CY" sz="6000" dirty="0"/>
          </a:p>
        </p:txBody>
      </p:sp>
      <p:sp>
        <p:nvSpPr>
          <p:cNvPr id="7" name="Rectangle 3">
            <a:extLst>
              <a:ext uri="{FF2B5EF4-FFF2-40B4-BE49-F238E27FC236}">
                <a16:creationId xmlns:a16="http://schemas.microsoft.com/office/drawing/2014/main" id="{BA79EB50-3F28-5484-5153-1730301166AA}"/>
              </a:ext>
            </a:extLst>
          </p:cNvPr>
          <p:cNvSpPr txBox="1">
            <a:spLocks noChangeArrowheads="1"/>
          </p:cNvSpPr>
          <p:nvPr/>
        </p:nvSpPr>
        <p:spPr>
          <a:xfrm>
            <a:off x="1569308" y="4751179"/>
            <a:ext cx="21031200" cy="555436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000" dirty="0">
                <a:solidFill>
                  <a:srgbClr val="0100C8"/>
                </a:solidFill>
                <a:latin typeface="Helvetica Neue"/>
              </a:rPr>
              <a:t> A </a:t>
            </a:r>
            <a:r>
              <a:rPr lang="en-US" altLang="en-US" sz="4000" b="1" dirty="0">
                <a:solidFill>
                  <a:srgbClr val="FF2D64"/>
                </a:solidFill>
                <a:latin typeface="Helvetica Neue"/>
              </a:rPr>
              <a:t>classification problem </a:t>
            </a:r>
            <a:r>
              <a:rPr lang="en-US" altLang="en-US" sz="4000" dirty="0">
                <a:solidFill>
                  <a:srgbClr val="0100C8"/>
                </a:solidFill>
                <a:latin typeface="Helvetica Neue"/>
              </a:rPr>
              <a:t>is solved by selecting a solution from a predefined set of solutions or solution categories</a:t>
            </a:r>
          </a:p>
          <a:p>
            <a:pPr lvl="1">
              <a:buFont typeface="Wingdings" panose="05000000000000000000" pitchFamily="2" charset="2"/>
              <a:buChar char="q"/>
            </a:pPr>
            <a:r>
              <a:rPr lang="en-US" altLang="en-US" sz="3200" dirty="0">
                <a:solidFill>
                  <a:srgbClr val="0100C8"/>
                </a:solidFill>
                <a:latin typeface="Helvetica Neue"/>
              </a:rPr>
              <a:t>The problem is recognized or classified as an instance of a given class</a:t>
            </a:r>
          </a:p>
          <a:p>
            <a:pPr lvl="1">
              <a:buFont typeface="Wingdings" panose="05000000000000000000" pitchFamily="2" charset="2"/>
              <a:buChar char="q"/>
            </a:pPr>
            <a:r>
              <a:rPr lang="en-US" altLang="en-US" sz="3200" dirty="0">
                <a:solidFill>
                  <a:srgbClr val="0100C8"/>
                </a:solidFill>
                <a:latin typeface="Helvetica Neue"/>
              </a:rPr>
              <a:t>Hence classification problems are also known as </a:t>
            </a:r>
            <a:r>
              <a:rPr lang="en-US" altLang="en-US" sz="3200" b="1" dirty="0">
                <a:solidFill>
                  <a:srgbClr val="FF2D64"/>
                </a:solidFill>
                <a:latin typeface="Helvetica Neue"/>
              </a:rPr>
              <a:t>recognition problems</a:t>
            </a:r>
            <a:r>
              <a:rPr lang="en-US" altLang="en-US" sz="3200" dirty="0">
                <a:solidFill>
                  <a:srgbClr val="0100C8"/>
                </a:solidFill>
                <a:latin typeface="Helvetica Neue"/>
              </a:rPr>
              <a:t>, as the essence is to derive/recognize a goal state as such a state is not known in advance</a:t>
            </a:r>
            <a:endParaRPr lang="el-GR" altLang="en-US" sz="4000" dirty="0">
              <a:solidFill>
                <a:srgbClr val="0100C8"/>
              </a:solidFill>
              <a:latin typeface="Helvetica Neue"/>
            </a:endParaRPr>
          </a:p>
          <a:p>
            <a:pPr>
              <a:buFont typeface="Wingdings" panose="05000000000000000000" pitchFamily="2" charset="2"/>
              <a:buChar char="q"/>
            </a:pPr>
            <a:r>
              <a:rPr lang="en-US" altLang="en-US" sz="4000" dirty="0">
                <a:solidFill>
                  <a:srgbClr val="0100C8"/>
                </a:solidFill>
                <a:latin typeface="Helvetica Neue"/>
              </a:rPr>
              <a:t> In contrast the solution of a </a:t>
            </a:r>
            <a:r>
              <a:rPr lang="en-US" altLang="en-US" sz="4000" b="1" dirty="0">
                <a:solidFill>
                  <a:srgbClr val="FF2D64"/>
                </a:solidFill>
                <a:latin typeface="Helvetica Neue"/>
              </a:rPr>
              <a:t>synthesis problem </a:t>
            </a:r>
            <a:r>
              <a:rPr lang="en-US" altLang="en-US" sz="4000" dirty="0">
                <a:solidFill>
                  <a:srgbClr val="0100C8"/>
                </a:solidFill>
                <a:latin typeface="Helvetica Neue"/>
              </a:rPr>
              <a:t>is constructed from simpler elements</a:t>
            </a:r>
          </a:p>
          <a:p>
            <a:pPr lvl="1">
              <a:buFont typeface="Wingdings" panose="05000000000000000000" pitchFamily="2" charset="2"/>
              <a:buChar char="q"/>
            </a:pPr>
            <a:r>
              <a:rPr lang="en-US" altLang="en-US" sz="3200" dirty="0">
                <a:solidFill>
                  <a:srgbClr val="0100C8"/>
                </a:solidFill>
                <a:latin typeface="Helvetica Neue"/>
              </a:rPr>
              <a:t>Hence synthesis problems are also known as </a:t>
            </a:r>
            <a:r>
              <a:rPr lang="en-US" altLang="en-US" sz="3200" b="1" dirty="0">
                <a:solidFill>
                  <a:srgbClr val="FF2D64"/>
                </a:solidFill>
                <a:latin typeface="Helvetica Neue"/>
              </a:rPr>
              <a:t>constructive or configuration problems</a:t>
            </a:r>
          </a:p>
          <a:p>
            <a:pPr lvl="1">
              <a:buFont typeface="Wingdings" panose="05000000000000000000" pitchFamily="2" charset="2"/>
              <a:buChar char="q"/>
            </a:pPr>
            <a:r>
              <a:rPr lang="en-US" altLang="en-US" sz="3200" dirty="0">
                <a:solidFill>
                  <a:srgbClr val="0100C8"/>
                </a:solidFill>
                <a:latin typeface="Helvetica Neue"/>
              </a:rPr>
              <a:t>Often the essence is to piece together a plan of actions to generate a goal state which is predefined concretely or as a set of constraints</a:t>
            </a:r>
          </a:p>
        </p:txBody>
      </p:sp>
    </p:spTree>
    <p:extLst>
      <p:ext uri="{BB962C8B-B14F-4D97-AF65-F5344CB8AC3E}">
        <p14:creationId xmlns:p14="http://schemas.microsoft.com/office/powerpoint/2010/main" val="15904680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77</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3027422"/>
            <a:ext cx="21252360" cy="1342805"/>
          </a:xfrm>
        </p:spPr>
        <p:txBody>
          <a:bodyPr>
            <a:noAutofit/>
          </a:bodyPr>
          <a:lstStyle/>
          <a:p>
            <a:r>
              <a:rPr lang="en-US" sz="6000" dirty="0"/>
              <a:t>Classification Problems</a:t>
            </a:r>
            <a:endParaRPr lang="en-CY" sz="6000" dirty="0"/>
          </a:p>
        </p:txBody>
      </p:sp>
      <p:sp>
        <p:nvSpPr>
          <p:cNvPr id="5" name="Rectangle 3">
            <a:extLst>
              <a:ext uri="{FF2B5EF4-FFF2-40B4-BE49-F238E27FC236}">
                <a16:creationId xmlns:a16="http://schemas.microsoft.com/office/drawing/2014/main" id="{E89F7837-7190-64B5-A11E-6A4EB422D3E4}"/>
              </a:ext>
            </a:extLst>
          </p:cNvPr>
          <p:cNvSpPr txBox="1">
            <a:spLocks noChangeArrowheads="1"/>
          </p:cNvSpPr>
          <p:nvPr/>
        </p:nvSpPr>
        <p:spPr>
          <a:xfrm>
            <a:off x="1445331" y="4842158"/>
            <a:ext cx="21252360" cy="430184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000" dirty="0">
                <a:solidFill>
                  <a:srgbClr val="0100C8"/>
                </a:solidFill>
                <a:latin typeface="Helvetica Neue"/>
              </a:rPr>
              <a:t> The </a:t>
            </a:r>
            <a:r>
              <a:rPr lang="en-US" altLang="en-US" sz="4000" b="1" dirty="0">
                <a:solidFill>
                  <a:srgbClr val="FF2D64"/>
                </a:solidFill>
                <a:latin typeface="Helvetica Neue"/>
              </a:rPr>
              <a:t>state space is hierarchical</a:t>
            </a:r>
            <a:r>
              <a:rPr lang="en-US" altLang="en-US" sz="4000" dirty="0">
                <a:solidFill>
                  <a:srgbClr val="0100C8"/>
                </a:solidFill>
                <a:latin typeface="Helvetica Neue"/>
              </a:rPr>
              <a:t>, where the solution categories form the leaf problem states</a:t>
            </a:r>
          </a:p>
          <a:p>
            <a:pPr lvl="1">
              <a:buFont typeface="Wingdings" panose="05000000000000000000" pitchFamily="2" charset="2"/>
              <a:buChar char="q"/>
            </a:pPr>
            <a:r>
              <a:rPr lang="en-US" altLang="en-US" sz="3200" dirty="0">
                <a:solidFill>
                  <a:srgbClr val="0100C8"/>
                </a:solidFill>
                <a:latin typeface="Helvetica Neue"/>
              </a:rPr>
              <a:t>The hierarchy needs to be specified in advance</a:t>
            </a:r>
            <a:endParaRPr lang="el-GR" altLang="en-US" sz="4000" dirty="0">
              <a:solidFill>
                <a:srgbClr val="0100C8"/>
              </a:solidFill>
              <a:latin typeface="Helvetica Neue"/>
            </a:endParaRPr>
          </a:p>
          <a:p>
            <a:pPr>
              <a:buFont typeface="Wingdings" panose="05000000000000000000" pitchFamily="2" charset="2"/>
              <a:buChar char="q"/>
            </a:pPr>
            <a:r>
              <a:rPr lang="en-US" altLang="en-US" sz="4000" dirty="0">
                <a:solidFill>
                  <a:srgbClr val="0100C8"/>
                </a:solidFill>
                <a:latin typeface="Helvetica Neue"/>
              </a:rPr>
              <a:t>The </a:t>
            </a:r>
            <a:r>
              <a:rPr lang="en-US" altLang="en-US" sz="4000" b="1" dirty="0">
                <a:solidFill>
                  <a:srgbClr val="FF2D64"/>
                </a:solidFill>
                <a:latin typeface="Helvetica Neue"/>
              </a:rPr>
              <a:t>goal state is sought </a:t>
            </a:r>
            <a:r>
              <a:rPr lang="en-US" altLang="en-US" sz="4000" dirty="0">
                <a:solidFill>
                  <a:srgbClr val="0100C8"/>
                </a:solidFill>
                <a:latin typeface="Helvetica Neue"/>
              </a:rPr>
              <a:t>amongst the leaf problem states</a:t>
            </a:r>
          </a:p>
          <a:p>
            <a:pPr lvl="1">
              <a:buFont typeface="Wingdings" panose="05000000000000000000" pitchFamily="2" charset="2"/>
              <a:buChar char="q"/>
            </a:pPr>
            <a:r>
              <a:rPr lang="en-US" altLang="en-US" sz="3200" dirty="0">
                <a:solidFill>
                  <a:srgbClr val="0100C8"/>
                </a:solidFill>
                <a:latin typeface="Helvetica Neue"/>
              </a:rPr>
              <a:t>The goal state is not known in advance since the ultimate objective is to recognize it</a:t>
            </a:r>
            <a:endParaRPr lang="el-GR" altLang="en-US" sz="4000" dirty="0">
              <a:solidFill>
                <a:srgbClr val="0100C8"/>
              </a:solidFill>
              <a:latin typeface="Helvetica Neue"/>
            </a:endParaRPr>
          </a:p>
          <a:p>
            <a:pPr>
              <a:buFont typeface="Wingdings" panose="05000000000000000000" pitchFamily="2" charset="2"/>
              <a:buChar char="q"/>
            </a:pPr>
            <a:r>
              <a:rPr lang="en-US" altLang="en-US" sz="4000" dirty="0">
                <a:solidFill>
                  <a:srgbClr val="0100C8"/>
                </a:solidFill>
                <a:latin typeface="Helvetica Neue"/>
              </a:rPr>
              <a:t>The general operator is the </a:t>
            </a:r>
            <a:r>
              <a:rPr lang="en-US" altLang="en-US" sz="4000" b="1" dirty="0">
                <a:solidFill>
                  <a:srgbClr val="FF2D64"/>
                </a:solidFill>
                <a:latin typeface="Helvetica Neue"/>
              </a:rPr>
              <a:t>differentiation</a:t>
            </a:r>
            <a:r>
              <a:rPr lang="el-GR" altLang="en-US" sz="4000" b="1" dirty="0">
                <a:solidFill>
                  <a:srgbClr val="FF2D64"/>
                </a:solidFill>
                <a:latin typeface="Helvetica Neue"/>
              </a:rPr>
              <a:t> </a:t>
            </a:r>
            <a:r>
              <a:rPr lang="en-US" altLang="en-US" sz="4000" b="1" dirty="0">
                <a:solidFill>
                  <a:srgbClr val="FF2D64"/>
                </a:solidFill>
                <a:latin typeface="Helvetica Neue"/>
              </a:rPr>
              <a:t>operator</a:t>
            </a:r>
            <a:r>
              <a:rPr lang="el-GR" altLang="en-US" sz="4000" b="1" dirty="0">
                <a:solidFill>
                  <a:srgbClr val="FF2D64"/>
                </a:solidFill>
                <a:latin typeface="Helvetica Neue"/>
              </a:rPr>
              <a:t> </a:t>
            </a:r>
            <a:endParaRPr lang="en-US" altLang="en-US" sz="4000" b="1" dirty="0">
              <a:solidFill>
                <a:srgbClr val="FF2D64"/>
              </a:solidFill>
              <a:latin typeface="Helvetica Neue"/>
            </a:endParaRPr>
          </a:p>
        </p:txBody>
      </p:sp>
    </p:spTree>
    <p:extLst>
      <p:ext uri="{BB962C8B-B14F-4D97-AF65-F5344CB8AC3E}">
        <p14:creationId xmlns:p14="http://schemas.microsoft.com/office/powerpoint/2010/main" val="218824010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3027422"/>
            <a:ext cx="21252360" cy="1342805"/>
          </a:xfrm>
        </p:spPr>
        <p:txBody>
          <a:bodyPr>
            <a:noAutofit/>
          </a:bodyPr>
          <a:lstStyle/>
          <a:p>
            <a:r>
              <a:rPr lang="en-US" sz="6000" dirty="0"/>
              <a:t>Differentiation Operator</a:t>
            </a:r>
            <a:endParaRPr lang="en-CY" sz="6000" dirty="0"/>
          </a:p>
        </p:txBody>
      </p:sp>
      <p:sp>
        <p:nvSpPr>
          <p:cNvPr id="7" name="Text Box 5">
            <a:extLst>
              <a:ext uri="{FF2B5EF4-FFF2-40B4-BE49-F238E27FC236}">
                <a16:creationId xmlns:a16="http://schemas.microsoft.com/office/drawing/2014/main" id="{5B697488-3B3E-A575-1397-ECE936CB2BD3}"/>
              </a:ext>
            </a:extLst>
          </p:cNvPr>
          <p:cNvSpPr txBox="1">
            <a:spLocks noChangeArrowheads="1"/>
          </p:cNvSpPr>
          <p:nvPr/>
        </p:nvSpPr>
        <p:spPr bwMode="auto">
          <a:xfrm>
            <a:off x="1334119" y="5338119"/>
            <a:ext cx="11924681" cy="193899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 typeface="Wingdings" panose="05000000000000000000" pitchFamily="2" charset="2"/>
              <a:buChar char="§"/>
            </a:pPr>
            <a:r>
              <a:rPr lang="en-US" altLang="en-US" sz="4000" dirty="0">
                <a:solidFill>
                  <a:srgbClr val="0100C8"/>
                </a:solidFill>
                <a:latin typeface="Helvetica Neue"/>
              </a:rPr>
              <a:t>If symptom</a:t>
            </a:r>
            <a:r>
              <a:rPr lang="el-GR" altLang="en-US" sz="4000" dirty="0">
                <a:solidFill>
                  <a:srgbClr val="0100C8"/>
                </a:solidFill>
                <a:latin typeface="Helvetica Neue"/>
              </a:rPr>
              <a:t> </a:t>
            </a:r>
            <a:r>
              <a:rPr lang="en-US" altLang="en-US" sz="4000" dirty="0">
                <a:solidFill>
                  <a:srgbClr val="0100C8"/>
                </a:solidFill>
                <a:latin typeface="Helvetica Neue"/>
              </a:rPr>
              <a:t>S</a:t>
            </a:r>
            <a:r>
              <a:rPr lang="el-GR" altLang="en-US" sz="4000" dirty="0">
                <a:solidFill>
                  <a:srgbClr val="0100C8"/>
                </a:solidFill>
                <a:latin typeface="Helvetica Neue"/>
              </a:rPr>
              <a:t> </a:t>
            </a:r>
            <a:r>
              <a:rPr lang="en-US" altLang="en-US" sz="4000" dirty="0">
                <a:solidFill>
                  <a:srgbClr val="0100C8"/>
                </a:solidFill>
                <a:latin typeface="Helvetica Neue"/>
              </a:rPr>
              <a:t>holds</a:t>
            </a:r>
            <a:r>
              <a:rPr lang="el-GR" altLang="en-US" sz="4000" dirty="0">
                <a:solidFill>
                  <a:srgbClr val="0100C8"/>
                </a:solidFill>
                <a:latin typeface="Helvetica Neue"/>
              </a:rPr>
              <a:t>, </a:t>
            </a:r>
            <a:r>
              <a:rPr lang="en-US" altLang="en-US" sz="4000" dirty="0">
                <a:solidFill>
                  <a:srgbClr val="0100C8"/>
                </a:solidFill>
                <a:latin typeface="Helvetica Neue"/>
              </a:rPr>
              <a:t>replace C with C.1</a:t>
            </a:r>
            <a:endParaRPr lang="el-GR" altLang="en-US" sz="4000" dirty="0">
              <a:solidFill>
                <a:srgbClr val="0100C8"/>
              </a:solidFill>
              <a:latin typeface="Helvetica Neue"/>
            </a:endParaRPr>
          </a:p>
          <a:p>
            <a:pPr eaLnBrk="1" hangingPunct="1">
              <a:spcBef>
                <a:spcPct val="0"/>
              </a:spcBef>
              <a:buFont typeface="Wingdings" panose="05000000000000000000" pitchFamily="2" charset="2"/>
              <a:buChar char="§"/>
            </a:pPr>
            <a:endParaRPr lang="el-GR" altLang="en-US" sz="4000" dirty="0">
              <a:solidFill>
                <a:srgbClr val="0100C8"/>
              </a:solidFill>
              <a:latin typeface="Helvetica Neue"/>
            </a:endParaRPr>
          </a:p>
          <a:p>
            <a:pPr eaLnBrk="1" hangingPunct="1">
              <a:spcBef>
                <a:spcPct val="0"/>
              </a:spcBef>
              <a:buFont typeface="Wingdings" panose="05000000000000000000" pitchFamily="2" charset="2"/>
              <a:buChar char="§"/>
            </a:pPr>
            <a:r>
              <a:rPr lang="en-US" altLang="en-US" sz="4000" dirty="0">
                <a:solidFill>
                  <a:srgbClr val="0100C8"/>
                </a:solidFill>
                <a:latin typeface="Helvetica Neue"/>
              </a:rPr>
              <a:t>If symptom</a:t>
            </a:r>
            <a:r>
              <a:rPr lang="el-GR" altLang="en-US" sz="4000" dirty="0">
                <a:solidFill>
                  <a:srgbClr val="0100C8"/>
                </a:solidFill>
                <a:latin typeface="Helvetica Neue"/>
              </a:rPr>
              <a:t> </a:t>
            </a:r>
            <a:r>
              <a:rPr lang="en-US" altLang="en-US" sz="4000" dirty="0">
                <a:solidFill>
                  <a:srgbClr val="0100C8"/>
                </a:solidFill>
                <a:latin typeface="Helvetica Neue"/>
              </a:rPr>
              <a:t>S</a:t>
            </a:r>
            <a:r>
              <a:rPr lang="el-GR" altLang="en-US" sz="4000" dirty="0">
                <a:solidFill>
                  <a:srgbClr val="0100C8"/>
                </a:solidFill>
                <a:latin typeface="Helvetica Neue"/>
              </a:rPr>
              <a:t> </a:t>
            </a:r>
            <a:r>
              <a:rPr lang="en-US" altLang="en-US" sz="4000" dirty="0">
                <a:solidFill>
                  <a:srgbClr val="0100C8"/>
                </a:solidFill>
                <a:latin typeface="Helvetica Neue"/>
              </a:rPr>
              <a:t>does not hold, replace C with C.2</a:t>
            </a:r>
          </a:p>
        </p:txBody>
      </p:sp>
      <p:sp>
        <p:nvSpPr>
          <p:cNvPr id="8" name="Text Box 6">
            <a:extLst>
              <a:ext uri="{FF2B5EF4-FFF2-40B4-BE49-F238E27FC236}">
                <a16:creationId xmlns:a16="http://schemas.microsoft.com/office/drawing/2014/main" id="{B9FDCCF5-C9BB-E4E4-7E32-3300A1D8E093}"/>
              </a:ext>
            </a:extLst>
          </p:cNvPr>
          <p:cNvSpPr txBox="1">
            <a:spLocks noChangeArrowheads="1"/>
          </p:cNvSpPr>
          <p:nvPr/>
        </p:nvSpPr>
        <p:spPr bwMode="auto">
          <a:xfrm>
            <a:off x="14210269" y="9897762"/>
            <a:ext cx="695685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4000" dirty="0">
                <a:latin typeface="Helvetica Neue"/>
              </a:rPr>
              <a:t>Symptom</a:t>
            </a:r>
            <a:r>
              <a:rPr lang="el-GR" altLang="en-US" sz="4000" dirty="0">
                <a:latin typeface="Helvetica Neue"/>
              </a:rPr>
              <a:t> </a:t>
            </a:r>
            <a:r>
              <a:rPr lang="en-US" altLang="en-US" sz="4000" dirty="0">
                <a:latin typeface="Helvetica Neue"/>
              </a:rPr>
              <a:t>S</a:t>
            </a:r>
            <a:r>
              <a:rPr lang="el-GR" altLang="en-US" sz="4000" dirty="0">
                <a:latin typeface="Helvetica Neue"/>
              </a:rPr>
              <a:t> </a:t>
            </a:r>
            <a:r>
              <a:rPr lang="en-US" altLang="en-US" sz="4000" dirty="0">
                <a:latin typeface="Helvetica Neue"/>
              </a:rPr>
              <a:t>constitutes the differentiation factor between the two subclasses</a:t>
            </a:r>
          </a:p>
        </p:txBody>
      </p:sp>
      <p:graphicFrame>
        <p:nvGraphicFramePr>
          <p:cNvPr id="2" name="Diagram 1">
            <a:extLst>
              <a:ext uri="{FF2B5EF4-FFF2-40B4-BE49-F238E27FC236}">
                <a16:creationId xmlns:a16="http://schemas.microsoft.com/office/drawing/2014/main" id="{A6E09119-6776-2D79-521C-95C0D978B978}"/>
              </a:ext>
            </a:extLst>
          </p:cNvPr>
          <p:cNvGraphicFramePr/>
          <p:nvPr>
            <p:extLst>
              <p:ext uri="{D42A27DB-BD31-4B8C-83A1-F6EECF244321}">
                <p14:modId xmlns:p14="http://schemas.microsoft.com/office/powerpoint/2010/main" val="1421714890"/>
              </p:ext>
            </p:extLst>
          </p:nvPr>
        </p:nvGraphicFramePr>
        <p:xfrm>
          <a:off x="13921946" y="4614407"/>
          <a:ext cx="7554097" cy="473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276404F4-01DE-ED69-F9AF-079B89EAE51F}"/>
              </a:ext>
            </a:extLst>
          </p:cNvPr>
          <p:cNvSpPr txBox="1"/>
          <p:nvPr/>
        </p:nvSpPr>
        <p:spPr>
          <a:xfrm>
            <a:off x="15557157" y="6150478"/>
            <a:ext cx="506627" cy="923330"/>
          </a:xfrm>
          <a:prstGeom prst="rect">
            <a:avLst/>
          </a:prstGeom>
          <a:noFill/>
        </p:spPr>
        <p:txBody>
          <a:bodyPr wrap="square" rtlCol="0">
            <a:spAutoFit/>
          </a:bodyPr>
          <a:lstStyle/>
          <a:p>
            <a:r>
              <a:rPr lang="en-US" sz="5400" dirty="0"/>
              <a:t>S</a:t>
            </a:r>
            <a:endParaRPr lang="en-CY" sz="5400" dirty="0"/>
          </a:p>
        </p:txBody>
      </p:sp>
      <p:sp>
        <p:nvSpPr>
          <p:cNvPr id="9" name="TextBox 8">
            <a:extLst>
              <a:ext uri="{FF2B5EF4-FFF2-40B4-BE49-F238E27FC236}">
                <a16:creationId xmlns:a16="http://schemas.microsoft.com/office/drawing/2014/main" id="{A7D7F812-3A01-6589-BCE0-AC7686E0EAE4}"/>
              </a:ext>
            </a:extLst>
          </p:cNvPr>
          <p:cNvSpPr txBox="1"/>
          <p:nvPr/>
        </p:nvSpPr>
        <p:spPr>
          <a:xfrm>
            <a:off x="19239470" y="6252129"/>
            <a:ext cx="1285103" cy="923330"/>
          </a:xfrm>
          <a:prstGeom prst="rect">
            <a:avLst/>
          </a:prstGeom>
          <a:noFill/>
        </p:spPr>
        <p:txBody>
          <a:bodyPr wrap="square" rtlCol="0">
            <a:spAutoFit/>
          </a:bodyPr>
          <a:lstStyle/>
          <a:p>
            <a:r>
              <a:rPr lang="en-US" sz="5400" dirty="0"/>
              <a:t>⌐S</a:t>
            </a:r>
            <a:endParaRPr lang="en-CY" sz="5400" dirty="0"/>
          </a:p>
        </p:txBody>
      </p:sp>
    </p:spTree>
    <p:extLst>
      <p:ext uri="{BB962C8B-B14F-4D97-AF65-F5344CB8AC3E}">
        <p14:creationId xmlns:p14="http://schemas.microsoft.com/office/powerpoint/2010/main" val="342007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Graphic spid="2" grpId="0">
        <p:bldAsOne/>
      </p:bldGraphic>
      <p:bldP spid="3" grpId="0"/>
      <p:bldP spid="9"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79</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3027422"/>
            <a:ext cx="21252360" cy="1342805"/>
          </a:xfrm>
        </p:spPr>
        <p:txBody>
          <a:bodyPr>
            <a:noAutofit/>
          </a:bodyPr>
          <a:lstStyle/>
          <a:p>
            <a:r>
              <a:rPr lang="en-US" sz="6000" dirty="0"/>
              <a:t>Search Mechanism for Classification Problems</a:t>
            </a:r>
            <a:endParaRPr lang="en-CY" sz="6000" dirty="0"/>
          </a:p>
        </p:txBody>
      </p:sp>
      <p:sp>
        <p:nvSpPr>
          <p:cNvPr id="7" name="Rectangle 3">
            <a:extLst>
              <a:ext uri="{FF2B5EF4-FFF2-40B4-BE49-F238E27FC236}">
                <a16:creationId xmlns:a16="http://schemas.microsoft.com/office/drawing/2014/main" id="{1342ECDE-7B8A-72BC-1328-EE26C911A6D0}"/>
              </a:ext>
            </a:extLst>
          </p:cNvPr>
          <p:cNvSpPr txBox="1">
            <a:spLocks noChangeArrowheads="1"/>
          </p:cNvSpPr>
          <p:nvPr/>
        </p:nvSpPr>
        <p:spPr>
          <a:xfrm>
            <a:off x="1631091" y="4936524"/>
            <a:ext cx="20944703" cy="4525963"/>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000" dirty="0">
                <a:solidFill>
                  <a:srgbClr val="0100C8"/>
                </a:solidFill>
                <a:latin typeface="Helvetica Neue"/>
              </a:rPr>
              <a:t>The search mechanism for classification problems is referred to as </a:t>
            </a:r>
            <a:r>
              <a:rPr lang="en-US" altLang="en-US" sz="4000" b="1" dirty="0">
                <a:solidFill>
                  <a:srgbClr val="FF2D64"/>
                </a:solidFill>
                <a:latin typeface="Helvetica Neue"/>
              </a:rPr>
              <a:t>top</a:t>
            </a:r>
            <a:r>
              <a:rPr lang="el-GR" altLang="en-US" sz="4000" b="1" dirty="0">
                <a:solidFill>
                  <a:srgbClr val="FF2D64"/>
                </a:solidFill>
                <a:latin typeface="Helvetica Neue"/>
              </a:rPr>
              <a:t>-</a:t>
            </a:r>
            <a:r>
              <a:rPr lang="en-US" altLang="en-US" sz="4000" b="1" dirty="0">
                <a:solidFill>
                  <a:srgbClr val="FF2D64"/>
                </a:solidFill>
                <a:latin typeface="Helvetica Neue"/>
              </a:rPr>
              <a:t>down</a:t>
            </a:r>
            <a:r>
              <a:rPr lang="el-GR" altLang="en-US" sz="4000" b="1" dirty="0">
                <a:solidFill>
                  <a:srgbClr val="FF2D64"/>
                </a:solidFill>
                <a:latin typeface="Helvetica Neue"/>
              </a:rPr>
              <a:t> </a:t>
            </a:r>
            <a:r>
              <a:rPr lang="en-US" altLang="en-US" sz="4000" b="1" dirty="0">
                <a:solidFill>
                  <a:srgbClr val="FF2D64"/>
                </a:solidFill>
                <a:latin typeface="Helvetica Neue"/>
              </a:rPr>
              <a:t>refinement </a:t>
            </a:r>
            <a:r>
              <a:rPr lang="en-US" altLang="en-US" sz="4000" dirty="0">
                <a:solidFill>
                  <a:srgbClr val="0100C8"/>
                </a:solidFill>
                <a:latin typeface="Helvetica Neue"/>
              </a:rPr>
              <a:t>or as</a:t>
            </a:r>
            <a:r>
              <a:rPr lang="el-GR" altLang="en-US" sz="4000" dirty="0">
                <a:solidFill>
                  <a:srgbClr val="0100C8"/>
                </a:solidFill>
                <a:latin typeface="Helvetica Neue"/>
              </a:rPr>
              <a:t> </a:t>
            </a:r>
            <a:r>
              <a:rPr lang="en-US" altLang="en-US" sz="4000" b="1" dirty="0">
                <a:solidFill>
                  <a:srgbClr val="FF2D64"/>
                </a:solidFill>
                <a:latin typeface="Helvetica Neue"/>
              </a:rPr>
              <a:t>test</a:t>
            </a:r>
            <a:r>
              <a:rPr lang="el-GR" altLang="en-US" sz="4000" b="1" dirty="0">
                <a:solidFill>
                  <a:srgbClr val="FF2D64"/>
                </a:solidFill>
                <a:latin typeface="Helvetica Neue"/>
              </a:rPr>
              <a:t> </a:t>
            </a:r>
            <a:r>
              <a:rPr lang="en-US" altLang="en-US" sz="4000" b="1" dirty="0">
                <a:solidFill>
                  <a:srgbClr val="FF2D64"/>
                </a:solidFill>
                <a:latin typeface="Helvetica Neue"/>
              </a:rPr>
              <a:t>and</a:t>
            </a:r>
            <a:r>
              <a:rPr lang="el-GR" altLang="en-US" sz="4000" b="1" dirty="0">
                <a:solidFill>
                  <a:srgbClr val="FF2D64"/>
                </a:solidFill>
                <a:latin typeface="Helvetica Neue"/>
              </a:rPr>
              <a:t> </a:t>
            </a:r>
            <a:r>
              <a:rPr lang="en-US" altLang="en-US" sz="4000" b="1" dirty="0">
                <a:solidFill>
                  <a:srgbClr val="FF2D64"/>
                </a:solidFill>
                <a:latin typeface="Helvetica Neue"/>
              </a:rPr>
              <a:t>select</a:t>
            </a:r>
            <a:endParaRPr lang="el-GR" altLang="en-US" sz="4000" b="1" dirty="0">
              <a:solidFill>
                <a:srgbClr val="FF2D64"/>
              </a:solidFill>
              <a:latin typeface="Helvetica Neue"/>
            </a:endParaRPr>
          </a:p>
          <a:p>
            <a:pPr lvl="1">
              <a:buFont typeface="Wingdings" panose="05000000000000000000" pitchFamily="2" charset="2"/>
              <a:buChar char="q"/>
            </a:pPr>
            <a:r>
              <a:rPr lang="en-US" altLang="en-US" sz="3200" dirty="0">
                <a:solidFill>
                  <a:srgbClr val="0100C8"/>
                </a:solidFill>
                <a:latin typeface="Helvetica Neue"/>
              </a:rPr>
              <a:t>Every non-terminal state represents a decision, which is taken based on some test expressed through the operators </a:t>
            </a:r>
          </a:p>
          <a:p>
            <a:pPr lvl="1">
              <a:buFont typeface="Wingdings" panose="05000000000000000000" pitchFamily="2" charset="2"/>
              <a:buChar char="q"/>
            </a:pPr>
            <a:r>
              <a:rPr lang="en-US" altLang="en-US" sz="3200" dirty="0">
                <a:solidFill>
                  <a:srgbClr val="0100C8"/>
                </a:solidFill>
                <a:latin typeface="Helvetica Neue"/>
              </a:rPr>
              <a:t>E.g., decision-trees</a:t>
            </a:r>
          </a:p>
        </p:txBody>
      </p:sp>
    </p:spTree>
    <p:extLst>
      <p:ext uri="{BB962C8B-B14F-4D97-AF65-F5344CB8AC3E}">
        <p14:creationId xmlns:p14="http://schemas.microsoft.com/office/powerpoint/2010/main" val="3253369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76266" y="2304893"/>
            <a:ext cx="21590490" cy="892079"/>
          </a:xfrm>
        </p:spPr>
        <p:txBody>
          <a:bodyPr>
            <a:noAutofit/>
          </a:bodyPr>
          <a:lstStyle/>
          <a:p>
            <a:r>
              <a:rPr lang="en-US" sz="6000" dirty="0"/>
              <a:t>Example heuristics for the route problem</a:t>
            </a:r>
            <a:endParaRPr lang="en-CY" sz="6000" dirty="0"/>
          </a:p>
        </p:txBody>
      </p:sp>
      <p:sp>
        <p:nvSpPr>
          <p:cNvPr id="7" name="Text Box 4">
            <a:extLst>
              <a:ext uri="{FF2B5EF4-FFF2-40B4-BE49-F238E27FC236}">
                <a16:creationId xmlns:a16="http://schemas.microsoft.com/office/drawing/2014/main" id="{E9CCAB64-806B-5D7B-56C2-FD62612B9E46}"/>
              </a:ext>
            </a:extLst>
          </p:cNvPr>
          <p:cNvSpPr txBox="1">
            <a:spLocks noChangeArrowheads="1"/>
          </p:cNvSpPr>
          <p:nvPr/>
        </p:nvSpPr>
        <p:spPr bwMode="auto">
          <a:xfrm>
            <a:off x="1310620" y="3439364"/>
            <a:ext cx="21820878" cy="193899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eaLnBrk="1" hangingPunct="1">
              <a:spcBef>
                <a:spcPct val="0"/>
              </a:spcBef>
              <a:buNone/>
            </a:pPr>
            <a:r>
              <a:rPr lang="en-US" altLang="en-US" sz="4000" b="1" dirty="0">
                <a:solidFill>
                  <a:srgbClr val="0100C8"/>
                </a:solidFill>
                <a:latin typeface="Helvetica Neue"/>
              </a:rPr>
              <a:t>Rule 1:</a:t>
            </a:r>
          </a:p>
          <a:p>
            <a:pPr marL="0" indent="0" eaLnBrk="1" hangingPunct="1">
              <a:spcBef>
                <a:spcPct val="0"/>
              </a:spcBef>
              <a:buNone/>
            </a:pPr>
            <a:r>
              <a:rPr lang="en-US" altLang="en-US" sz="4000" dirty="0">
                <a:solidFill>
                  <a:srgbClr val="0100C8"/>
                </a:solidFill>
                <a:latin typeface="Helvetica Neue"/>
              </a:rPr>
              <a:t>If the start is town-S and the destination is town-D and the day is Tuesday, do not consider routes through town-</a:t>
            </a:r>
            <a:r>
              <a:rPr lang="el-GR" altLang="en-US" sz="4000" dirty="0">
                <a:solidFill>
                  <a:srgbClr val="0100C8"/>
                </a:solidFill>
                <a:latin typeface="Helvetica Neue"/>
              </a:rPr>
              <a:t>Μ</a:t>
            </a:r>
            <a:endParaRPr lang="en-US" altLang="en-US" sz="4000" dirty="0">
              <a:solidFill>
                <a:srgbClr val="0100C8"/>
              </a:solidFill>
              <a:latin typeface="Helvetica Neue"/>
            </a:endParaRPr>
          </a:p>
        </p:txBody>
      </p:sp>
      <p:sp>
        <p:nvSpPr>
          <p:cNvPr id="9" name="Text Box 4">
            <a:extLst>
              <a:ext uri="{FF2B5EF4-FFF2-40B4-BE49-F238E27FC236}">
                <a16:creationId xmlns:a16="http://schemas.microsoft.com/office/drawing/2014/main" id="{1331CC92-BAB4-8EB1-378F-F468CD8AF5B8}"/>
              </a:ext>
            </a:extLst>
          </p:cNvPr>
          <p:cNvSpPr txBox="1">
            <a:spLocks noChangeArrowheads="1"/>
          </p:cNvSpPr>
          <p:nvPr/>
        </p:nvSpPr>
        <p:spPr bwMode="auto">
          <a:xfrm>
            <a:off x="1310620" y="8482231"/>
            <a:ext cx="22268112" cy="1323439"/>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eaLnBrk="1" hangingPunct="1">
              <a:spcBef>
                <a:spcPct val="0"/>
              </a:spcBef>
              <a:buNone/>
            </a:pPr>
            <a:r>
              <a:rPr lang="en-US" altLang="en-US" sz="4000" b="1" dirty="0">
                <a:solidFill>
                  <a:srgbClr val="0100C8"/>
                </a:solidFill>
                <a:latin typeface="Helvetica Neue"/>
              </a:rPr>
              <a:t>Rule 2:</a:t>
            </a:r>
          </a:p>
          <a:p>
            <a:pPr marL="0" indent="0" eaLnBrk="1" hangingPunct="1">
              <a:spcBef>
                <a:spcPct val="0"/>
              </a:spcBef>
              <a:buNone/>
            </a:pPr>
            <a:r>
              <a:rPr lang="en-US" altLang="en-US" sz="4000" dirty="0">
                <a:solidFill>
                  <a:srgbClr val="0100C8"/>
                </a:solidFill>
                <a:latin typeface="Helvetica Neue"/>
              </a:rPr>
              <a:t>If the start is</a:t>
            </a:r>
            <a:r>
              <a:rPr lang="el-GR" altLang="en-US" sz="4000" dirty="0">
                <a:solidFill>
                  <a:srgbClr val="0100C8"/>
                </a:solidFill>
                <a:latin typeface="Helvetica Neue"/>
              </a:rPr>
              <a:t> </a:t>
            </a:r>
            <a:r>
              <a:rPr lang="en-US" altLang="en-US" sz="4000" dirty="0">
                <a:solidFill>
                  <a:srgbClr val="0100C8"/>
                </a:solidFill>
                <a:latin typeface="Helvetica Neue"/>
              </a:rPr>
              <a:t>town</a:t>
            </a:r>
            <a:r>
              <a:rPr lang="el-GR" altLang="en-US" sz="4000" dirty="0">
                <a:solidFill>
                  <a:srgbClr val="0100C8"/>
                </a:solidFill>
                <a:latin typeface="Helvetica Neue"/>
              </a:rPr>
              <a:t>-Α </a:t>
            </a:r>
            <a:r>
              <a:rPr lang="en-US" altLang="en-US" sz="4000" dirty="0">
                <a:solidFill>
                  <a:srgbClr val="0100C8"/>
                </a:solidFill>
                <a:latin typeface="Helvetica Neue"/>
              </a:rPr>
              <a:t>and the destination is</a:t>
            </a:r>
            <a:r>
              <a:rPr lang="el-GR" altLang="en-US" sz="4000" dirty="0">
                <a:solidFill>
                  <a:srgbClr val="0100C8"/>
                </a:solidFill>
                <a:latin typeface="Helvetica Neue"/>
              </a:rPr>
              <a:t> </a:t>
            </a:r>
            <a:r>
              <a:rPr lang="en-US" altLang="en-US" sz="4000" dirty="0">
                <a:solidFill>
                  <a:srgbClr val="0100C8"/>
                </a:solidFill>
                <a:latin typeface="Helvetica Neue"/>
              </a:rPr>
              <a:t>town</a:t>
            </a:r>
            <a:r>
              <a:rPr lang="el-GR" altLang="en-US" sz="4000" dirty="0">
                <a:solidFill>
                  <a:srgbClr val="0100C8"/>
                </a:solidFill>
                <a:latin typeface="Helvetica Neue"/>
              </a:rPr>
              <a:t>-</a:t>
            </a:r>
            <a:r>
              <a:rPr lang="en-US" altLang="en-US" sz="4000">
                <a:solidFill>
                  <a:srgbClr val="0100C8"/>
                </a:solidFill>
                <a:latin typeface="Helvetica Neue"/>
              </a:rPr>
              <a:t>D</a:t>
            </a:r>
            <a:r>
              <a:rPr lang="el-GR" altLang="en-US" sz="4000">
                <a:solidFill>
                  <a:srgbClr val="0100C8"/>
                </a:solidFill>
                <a:latin typeface="Helvetica Neue"/>
              </a:rPr>
              <a:t>, </a:t>
            </a:r>
            <a:r>
              <a:rPr lang="en-US" altLang="en-US" sz="4000" dirty="0">
                <a:solidFill>
                  <a:srgbClr val="0100C8"/>
                </a:solidFill>
                <a:latin typeface="Helvetica Neue"/>
              </a:rPr>
              <a:t>use the route</a:t>
            </a:r>
            <a:r>
              <a:rPr lang="el-GR" altLang="en-US" sz="4000" dirty="0">
                <a:solidFill>
                  <a:srgbClr val="0100C8"/>
                </a:solidFill>
                <a:latin typeface="Helvetica Neue"/>
              </a:rPr>
              <a:t> ‘</a:t>
            </a:r>
            <a:r>
              <a:rPr lang="en-US" altLang="en-US" sz="4000" dirty="0">
                <a:solidFill>
                  <a:srgbClr val="0100C8"/>
                </a:solidFill>
                <a:latin typeface="Helvetica Neue"/>
              </a:rPr>
              <a:t>town</a:t>
            </a:r>
            <a:r>
              <a:rPr lang="el-GR" altLang="en-US" sz="4000" dirty="0">
                <a:solidFill>
                  <a:srgbClr val="0100C8"/>
                </a:solidFill>
                <a:latin typeface="Helvetica Neue"/>
              </a:rPr>
              <a:t>-Α, </a:t>
            </a:r>
            <a:r>
              <a:rPr lang="en-US" altLang="en-US" sz="4000" dirty="0">
                <a:solidFill>
                  <a:srgbClr val="0100C8"/>
                </a:solidFill>
                <a:latin typeface="Helvetica Neue"/>
              </a:rPr>
              <a:t>town</a:t>
            </a:r>
            <a:r>
              <a:rPr lang="el-GR" altLang="en-US" sz="4000" dirty="0">
                <a:solidFill>
                  <a:srgbClr val="0100C8"/>
                </a:solidFill>
                <a:latin typeface="Helvetica Neue"/>
              </a:rPr>
              <a:t>-</a:t>
            </a:r>
            <a:r>
              <a:rPr lang="en-US" altLang="en-US" sz="4000" dirty="0">
                <a:solidFill>
                  <a:srgbClr val="0100C8"/>
                </a:solidFill>
                <a:latin typeface="Helvetica Neue"/>
              </a:rPr>
              <a:t>B</a:t>
            </a:r>
            <a:r>
              <a:rPr lang="el-GR" altLang="en-US" sz="4000" dirty="0">
                <a:solidFill>
                  <a:srgbClr val="0100C8"/>
                </a:solidFill>
                <a:latin typeface="Helvetica Neue"/>
              </a:rPr>
              <a:t>, </a:t>
            </a:r>
            <a:r>
              <a:rPr lang="en-US" altLang="en-US" sz="4000" dirty="0">
                <a:solidFill>
                  <a:srgbClr val="0100C8"/>
                </a:solidFill>
                <a:latin typeface="Helvetica Neue"/>
              </a:rPr>
              <a:t>town</a:t>
            </a:r>
            <a:r>
              <a:rPr lang="el-GR" altLang="en-US" sz="4000" dirty="0">
                <a:solidFill>
                  <a:srgbClr val="0100C8"/>
                </a:solidFill>
                <a:latin typeface="Helvetica Neue"/>
              </a:rPr>
              <a:t>-</a:t>
            </a:r>
            <a:r>
              <a:rPr lang="en-US" altLang="en-US" sz="4000" dirty="0">
                <a:solidFill>
                  <a:srgbClr val="0100C8"/>
                </a:solidFill>
                <a:latin typeface="Helvetica Neue"/>
              </a:rPr>
              <a:t>C</a:t>
            </a:r>
            <a:r>
              <a:rPr lang="el-GR" altLang="en-US" sz="4000" dirty="0">
                <a:solidFill>
                  <a:srgbClr val="0100C8"/>
                </a:solidFill>
                <a:latin typeface="Helvetica Neue"/>
              </a:rPr>
              <a:t>, </a:t>
            </a:r>
            <a:r>
              <a:rPr lang="en-US" altLang="en-US" sz="4000" dirty="0">
                <a:solidFill>
                  <a:srgbClr val="0100C8"/>
                </a:solidFill>
                <a:latin typeface="Helvetica Neue"/>
              </a:rPr>
              <a:t>town</a:t>
            </a:r>
            <a:r>
              <a:rPr lang="el-GR" altLang="en-US" sz="4000" dirty="0">
                <a:solidFill>
                  <a:srgbClr val="0100C8"/>
                </a:solidFill>
                <a:latin typeface="Helvetica Neue"/>
              </a:rPr>
              <a:t>-</a:t>
            </a:r>
            <a:r>
              <a:rPr lang="en-US" altLang="en-US" sz="4000" dirty="0">
                <a:solidFill>
                  <a:srgbClr val="0100C8"/>
                </a:solidFill>
                <a:latin typeface="Helvetica Neue"/>
              </a:rPr>
              <a:t>D</a:t>
            </a:r>
            <a:r>
              <a:rPr lang="el-GR" altLang="en-US" sz="4000" dirty="0">
                <a:solidFill>
                  <a:srgbClr val="0100C8"/>
                </a:solidFill>
                <a:latin typeface="Helvetica Neue"/>
              </a:rPr>
              <a:t>’</a:t>
            </a:r>
            <a:endParaRPr lang="en-US" altLang="en-US" sz="4000" dirty="0">
              <a:solidFill>
                <a:srgbClr val="0100C8"/>
              </a:solidFill>
              <a:latin typeface="Helvetica Neue"/>
            </a:endParaRPr>
          </a:p>
        </p:txBody>
      </p:sp>
      <p:sp>
        <p:nvSpPr>
          <p:cNvPr id="5" name="Cloud 4">
            <a:extLst>
              <a:ext uri="{FF2B5EF4-FFF2-40B4-BE49-F238E27FC236}">
                <a16:creationId xmlns:a16="http://schemas.microsoft.com/office/drawing/2014/main" id="{98394D45-6869-9B0E-7C33-AA5B6DC9381A}"/>
              </a:ext>
            </a:extLst>
          </p:cNvPr>
          <p:cNvSpPr/>
          <p:nvPr/>
        </p:nvSpPr>
        <p:spPr>
          <a:xfrm>
            <a:off x="6382403" y="5089400"/>
            <a:ext cx="7139553" cy="307207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0" name="Cloud 9">
            <a:extLst>
              <a:ext uri="{FF2B5EF4-FFF2-40B4-BE49-F238E27FC236}">
                <a16:creationId xmlns:a16="http://schemas.microsoft.com/office/drawing/2014/main" id="{630CAC33-E6B5-0627-A751-5AFBCB7CDEC1}"/>
              </a:ext>
            </a:extLst>
          </p:cNvPr>
          <p:cNvSpPr/>
          <p:nvPr/>
        </p:nvSpPr>
        <p:spPr>
          <a:xfrm>
            <a:off x="7332161" y="6195962"/>
            <a:ext cx="2163150" cy="1182282"/>
          </a:xfrm>
          <a:prstGeom prst="clou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 name="Cloud 12">
            <a:extLst>
              <a:ext uri="{FF2B5EF4-FFF2-40B4-BE49-F238E27FC236}">
                <a16:creationId xmlns:a16="http://schemas.microsoft.com/office/drawing/2014/main" id="{90BCCE04-C263-3009-9423-D90F167CC4F9}"/>
              </a:ext>
            </a:extLst>
          </p:cNvPr>
          <p:cNvSpPr/>
          <p:nvPr/>
        </p:nvSpPr>
        <p:spPr>
          <a:xfrm>
            <a:off x="9588286" y="6039779"/>
            <a:ext cx="2138766" cy="1284569"/>
          </a:xfrm>
          <a:prstGeom prst="clou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1" name="Oval 10">
            <a:extLst>
              <a:ext uri="{FF2B5EF4-FFF2-40B4-BE49-F238E27FC236}">
                <a16:creationId xmlns:a16="http://schemas.microsoft.com/office/drawing/2014/main" id="{FF8BA758-1BA1-9C00-33DC-A0009A913B02}"/>
              </a:ext>
            </a:extLst>
          </p:cNvPr>
          <p:cNvSpPr/>
          <p:nvPr/>
        </p:nvSpPr>
        <p:spPr>
          <a:xfrm>
            <a:off x="9290592" y="6617925"/>
            <a:ext cx="396501" cy="33832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4" name="TextBox 13">
            <a:extLst>
              <a:ext uri="{FF2B5EF4-FFF2-40B4-BE49-F238E27FC236}">
                <a16:creationId xmlns:a16="http://schemas.microsoft.com/office/drawing/2014/main" id="{47EFDF15-258F-1A5D-7E27-B46C9C4AEBCB}"/>
              </a:ext>
            </a:extLst>
          </p:cNvPr>
          <p:cNvSpPr txBox="1"/>
          <p:nvPr/>
        </p:nvSpPr>
        <p:spPr>
          <a:xfrm>
            <a:off x="9053279" y="5807766"/>
            <a:ext cx="898901" cy="646331"/>
          </a:xfrm>
          <a:prstGeom prst="rect">
            <a:avLst/>
          </a:prstGeom>
          <a:noFill/>
        </p:spPr>
        <p:txBody>
          <a:bodyPr wrap="square" rtlCol="0">
            <a:spAutoFit/>
          </a:bodyPr>
          <a:lstStyle/>
          <a:p>
            <a:pPr algn="ctr"/>
            <a:r>
              <a:rPr lang="en-US" b="1" dirty="0"/>
              <a:t>M</a:t>
            </a:r>
            <a:endParaRPr lang="en-CY" b="1" dirty="0"/>
          </a:p>
        </p:txBody>
      </p:sp>
      <p:sp>
        <p:nvSpPr>
          <p:cNvPr id="16" name="TextBox 15">
            <a:extLst>
              <a:ext uri="{FF2B5EF4-FFF2-40B4-BE49-F238E27FC236}">
                <a16:creationId xmlns:a16="http://schemas.microsoft.com/office/drawing/2014/main" id="{0FC9108A-8B7A-639D-31AD-37DC8F39E759}"/>
              </a:ext>
            </a:extLst>
          </p:cNvPr>
          <p:cNvSpPr txBox="1"/>
          <p:nvPr/>
        </p:nvSpPr>
        <p:spPr>
          <a:xfrm>
            <a:off x="6916617" y="6075039"/>
            <a:ext cx="898901" cy="646331"/>
          </a:xfrm>
          <a:prstGeom prst="rect">
            <a:avLst/>
          </a:prstGeom>
          <a:noFill/>
        </p:spPr>
        <p:txBody>
          <a:bodyPr wrap="square" rtlCol="0">
            <a:spAutoFit/>
          </a:bodyPr>
          <a:lstStyle/>
          <a:p>
            <a:pPr algn="ctr"/>
            <a:r>
              <a:rPr lang="en-US" b="1" dirty="0"/>
              <a:t>S</a:t>
            </a:r>
            <a:endParaRPr lang="en-CY" b="1" dirty="0"/>
          </a:p>
        </p:txBody>
      </p:sp>
      <p:sp>
        <p:nvSpPr>
          <p:cNvPr id="17" name="Oval 16">
            <a:extLst>
              <a:ext uri="{FF2B5EF4-FFF2-40B4-BE49-F238E27FC236}">
                <a16:creationId xmlns:a16="http://schemas.microsoft.com/office/drawing/2014/main" id="{F87F9F01-1A2C-E425-CF5D-1481F4C4D99B}"/>
              </a:ext>
            </a:extLst>
          </p:cNvPr>
          <p:cNvSpPr/>
          <p:nvPr/>
        </p:nvSpPr>
        <p:spPr>
          <a:xfrm>
            <a:off x="11528801" y="6341043"/>
            <a:ext cx="396501" cy="33832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8" name="TextBox 17">
            <a:extLst>
              <a:ext uri="{FF2B5EF4-FFF2-40B4-BE49-F238E27FC236}">
                <a16:creationId xmlns:a16="http://schemas.microsoft.com/office/drawing/2014/main" id="{A7D81783-E4BB-B7E5-CCA3-F62B5BB3D1EE}"/>
              </a:ext>
            </a:extLst>
          </p:cNvPr>
          <p:cNvSpPr txBox="1"/>
          <p:nvPr/>
        </p:nvSpPr>
        <p:spPr>
          <a:xfrm>
            <a:off x="11322158" y="5632716"/>
            <a:ext cx="898901" cy="646331"/>
          </a:xfrm>
          <a:prstGeom prst="rect">
            <a:avLst/>
          </a:prstGeom>
          <a:noFill/>
        </p:spPr>
        <p:txBody>
          <a:bodyPr wrap="square" rtlCol="0">
            <a:spAutoFit/>
          </a:bodyPr>
          <a:lstStyle/>
          <a:p>
            <a:pPr algn="ctr"/>
            <a:r>
              <a:rPr lang="en-US" b="1" dirty="0"/>
              <a:t>D</a:t>
            </a:r>
            <a:endParaRPr lang="en-CY" b="1" dirty="0"/>
          </a:p>
        </p:txBody>
      </p:sp>
      <p:sp>
        <p:nvSpPr>
          <p:cNvPr id="19" name="Multiplication Sign 18">
            <a:extLst>
              <a:ext uri="{FF2B5EF4-FFF2-40B4-BE49-F238E27FC236}">
                <a16:creationId xmlns:a16="http://schemas.microsoft.com/office/drawing/2014/main" id="{1FD059F5-050A-1390-E206-F2B3A018101A}"/>
              </a:ext>
            </a:extLst>
          </p:cNvPr>
          <p:cNvSpPr/>
          <p:nvPr/>
        </p:nvSpPr>
        <p:spPr>
          <a:xfrm>
            <a:off x="14452171" y="5413535"/>
            <a:ext cx="2417735" cy="2147434"/>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0" name="TextBox 19">
            <a:extLst>
              <a:ext uri="{FF2B5EF4-FFF2-40B4-BE49-F238E27FC236}">
                <a16:creationId xmlns:a16="http://schemas.microsoft.com/office/drawing/2014/main" id="{BEE66787-857D-13E3-65B8-0F357DF07AC2}"/>
              </a:ext>
            </a:extLst>
          </p:cNvPr>
          <p:cNvSpPr txBox="1"/>
          <p:nvPr/>
        </p:nvSpPr>
        <p:spPr>
          <a:xfrm>
            <a:off x="16869905" y="6073856"/>
            <a:ext cx="4796725" cy="769441"/>
          </a:xfrm>
          <a:prstGeom prst="rect">
            <a:avLst/>
          </a:prstGeom>
          <a:noFill/>
        </p:spPr>
        <p:txBody>
          <a:bodyPr wrap="square" rtlCol="0">
            <a:spAutoFit/>
          </a:bodyPr>
          <a:lstStyle/>
          <a:p>
            <a:r>
              <a:rPr lang="en-US" sz="4400" b="1" dirty="0">
                <a:solidFill>
                  <a:srgbClr val="C00000"/>
                </a:solidFill>
              </a:rPr>
              <a:t>pruning heuristic</a:t>
            </a:r>
            <a:endParaRPr lang="en-CY" sz="4400" b="1" dirty="0">
              <a:solidFill>
                <a:srgbClr val="C00000"/>
              </a:solidFill>
            </a:endParaRPr>
          </a:p>
        </p:txBody>
      </p:sp>
      <p:sp>
        <p:nvSpPr>
          <p:cNvPr id="21" name="Cloud 20">
            <a:extLst>
              <a:ext uri="{FF2B5EF4-FFF2-40B4-BE49-F238E27FC236}">
                <a16:creationId xmlns:a16="http://schemas.microsoft.com/office/drawing/2014/main" id="{E369DBD3-E92E-C404-F9EA-81E2E33B2BD2}"/>
              </a:ext>
            </a:extLst>
          </p:cNvPr>
          <p:cNvSpPr/>
          <p:nvPr/>
        </p:nvSpPr>
        <p:spPr>
          <a:xfrm>
            <a:off x="6881101" y="9923999"/>
            <a:ext cx="7139553" cy="307207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2" name="Oval 21">
            <a:extLst>
              <a:ext uri="{FF2B5EF4-FFF2-40B4-BE49-F238E27FC236}">
                <a16:creationId xmlns:a16="http://schemas.microsoft.com/office/drawing/2014/main" id="{5B76A788-8881-FBB3-B15A-18169A1C19D6}"/>
              </a:ext>
            </a:extLst>
          </p:cNvPr>
          <p:cNvSpPr/>
          <p:nvPr/>
        </p:nvSpPr>
        <p:spPr>
          <a:xfrm>
            <a:off x="7202192" y="6660566"/>
            <a:ext cx="396501" cy="33832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3" name="Oval 22">
            <a:extLst>
              <a:ext uri="{FF2B5EF4-FFF2-40B4-BE49-F238E27FC236}">
                <a16:creationId xmlns:a16="http://schemas.microsoft.com/office/drawing/2014/main" id="{F2A85202-296A-47A9-2057-44CF99D367C1}"/>
              </a:ext>
            </a:extLst>
          </p:cNvPr>
          <p:cNvSpPr/>
          <p:nvPr/>
        </p:nvSpPr>
        <p:spPr>
          <a:xfrm>
            <a:off x="7849894" y="11265348"/>
            <a:ext cx="364208" cy="38937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4" name="Oval 23">
            <a:extLst>
              <a:ext uri="{FF2B5EF4-FFF2-40B4-BE49-F238E27FC236}">
                <a16:creationId xmlns:a16="http://schemas.microsoft.com/office/drawing/2014/main" id="{6B4CD39D-DBD4-E8C2-970F-B517BD58D49F}"/>
              </a:ext>
            </a:extLst>
          </p:cNvPr>
          <p:cNvSpPr/>
          <p:nvPr/>
        </p:nvSpPr>
        <p:spPr>
          <a:xfrm>
            <a:off x="9269293" y="10726532"/>
            <a:ext cx="396501" cy="33832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5" name="Oval 24">
            <a:extLst>
              <a:ext uri="{FF2B5EF4-FFF2-40B4-BE49-F238E27FC236}">
                <a16:creationId xmlns:a16="http://schemas.microsoft.com/office/drawing/2014/main" id="{87F7E42F-DF10-5BC3-ABAE-54F23BB703E5}"/>
              </a:ext>
            </a:extLst>
          </p:cNvPr>
          <p:cNvSpPr/>
          <p:nvPr/>
        </p:nvSpPr>
        <p:spPr>
          <a:xfrm>
            <a:off x="10459418" y="11316399"/>
            <a:ext cx="396501" cy="33832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26" name="Oval 25">
            <a:extLst>
              <a:ext uri="{FF2B5EF4-FFF2-40B4-BE49-F238E27FC236}">
                <a16:creationId xmlns:a16="http://schemas.microsoft.com/office/drawing/2014/main" id="{CBA4EE40-3B2F-42C5-AF1A-0B7DBF6D096A}"/>
              </a:ext>
            </a:extLst>
          </p:cNvPr>
          <p:cNvSpPr/>
          <p:nvPr/>
        </p:nvSpPr>
        <p:spPr>
          <a:xfrm>
            <a:off x="11925302" y="10883286"/>
            <a:ext cx="396501" cy="33832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28" name="Straight Connector 27">
            <a:extLst>
              <a:ext uri="{FF2B5EF4-FFF2-40B4-BE49-F238E27FC236}">
                <a16:creationId xmlns:a16="http://schemas.microsoft.com/office/drawing/2014/main" id="{2740E135-39B9-6F42-E69B-900190AFC4DE}"/>
              </a:ext>
            </a:extLst>
          </p:cNvPr>
          <p:cNvCxnSpPr>
            <a:cxnSpLocks/>
          </p:cNvCxnSpPr>
          <p:nvPr/>
        </p:nvCxnSpPr>
        <p:spPr>
          <a:xfrm flipV="1">
            <a:off x="8031998" y="11016881"/>
            <a:ext cx="1435545" cy="369653"/>
          </a:xfrm>
          <a:prstGeom prst="line">
            <a:avLst/>
          </a:prstGeom>
          <a:ln cmpd="sng">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838618-AC3B-E121-5AA5-188E56527266}"/>
              </a:ext>
            </a:extLst>
          </p:cNvPr>
          <p:cNvCxnSpPr>
            <a:stCxn id="24" idx="4"/>
            <a:endCxn id="25" idx="0"/>
          </p:cNvCxnSpPr>
          <p:nvPr/>
        </p:nvCxnSpPr>
        <p:spPr>
          <a:xfrm>
            <a:off x="9467544" y="11064858"/>
            <a:ext cx="1190125" cy="2515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4D6A14B-96E9-6867-0E01-B553F2D7D7F8}"/>
              </a:ext>
            </a:extLst>
          </p:cNvPr>
          <p:cNvCxnSpPr>
            <a:stCxn id="25" idx="0"/>
            <a:endCxn id="26" idx="3"/>
          </p:cNvCxnSpPr>
          <p:nvPr/>
        </p:nvCxnSpPr>
        <p:spPr>
          <a:xfrm flipV="1">
            <a:off x="10657669" y="11172065"/>
            <a:ext cx="1325699" cy="1443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F481383D-57A2-B518-BA90-579B040CA18D}"/>
              </a:ext>
            </a:extLst>
          </p:cNvPr>
          <p:cNvSpPr txBox="1"/>
          <p:nvPr/>
        </p:nvSpPr>
        <p:spPr>
          <a:xfrm>
            <a:off x="16869905" y="10690595"/>
            <a:ext cx="4658216" cy="769441"/>
          </a:xfrm>
          <a:prstGeom prst="rect">
            <a:avLst/>
          </a:prstGeom>
          <a:noFill/>
        </p:spPr>
        <p:txBody>
          <a:bodyPr wrap="square" rtlCol="0">
            <a:spAutoFit/>
          </a:bodyPr>
          <a:lstStyle/>
          <a:p>
            <a:r>
              <a:rPr lang="en-US" sz="4400" b="1" dirty="0"/>
              <a:t>homing heuristic</a:t>
            </a:r>
            <a:endParaRPr lang="en-CY" sz="4400" b="1" dirty="0"/>
          </a:p>
        </p:txBody>
      </p:sp>
      <p:sp>
        <p:nvSpPr>
          <p:cNvPr id="34" name="Arrow: Left 33">
            <a:extLst>
              <a:ext uri="{FF2B5EF4-FFF2-40B4-BE49-F238E27FC236}">
                <a16:creationId xmlns:a16="http://schemas.microsoft.com/office/drawing/2014/main" id="{61D7C7F2-7F59-ACDA-6BEE-4997C5EF253A}"/>
              </a:ext>
            </a:extLst>
          </p:cNvPr>
          <p:cNvSpPr/>
          <p:nvPr/>
        </p:nvSpPr>
        <p:spPr>
          <a:xfrm rot="10800000">
            <a:off x="14822832" y="10757515"/>
            <a:ext cx="1676411" cy="928193"/>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35" name="TextBox 34">
            <a:extLst>
              <a:ext uri="{FF2B5EF4-FFF2-40B4-BE49-F238E27FC236}">
                <a16:creationId xmlns:a16="http://schemas.microsoft.com/office/drawing/2014/main" id="{DC5A78F1-FDC1-6E0A-0A96-ABDA3657F2F9}"/>
              </a:ext>
            </a:extLst>
          </p:cNvPr>
          <p:cNvSpPr txBox="1"/>
          <p:nvPr/>
        </p:nvSpPr>
        <p:spPr>
          <a:xfrm>
            <a:off x="7523955" y="10687876"/>
            <a:ext cx="898901" cy="646331"/>
          </a:xfrm>
          <a:prstGeom prst="rect">
            <a:avLst/>
          </a:prstGeom>
          <a:noFill/>
        </p:spPr>
        <p:txBody>
          <a:bodyPr wrap="square" rtlCol="0">
            <a:spAutoFit/>
          </a:bodyPr>
          <a:lstStyle/>
          <a:p>
            <a:pPr algn="ctr"/>
            <a:r>
              <a:rPr lang="en-US" b="1" dirty="0"/>
              <a:t>A</a:t>
            </a:r>
            <a:endParaRPr lang="en-CY" b="1" dirty="0"/>
          </a:p>
        </p:txBody>
      </p:sp>
      <p:sp>
        <p:nvSpPr>
          <p:cNvPr id="36" name="TextBox 35">
            <a:extLst>
              <a:ext uri="{FF2B5EF4-FFF2-40B4-BE49-F238E27FC236}">
                <a16:creationId xmlns:a16="http://schemas.microsoft.com/office/drawing/2014/main" id="{D6F952EC-D798-93BA-1664-5A892685D16E}"/>
              </a:ext>
            </a:extLst>
          </p:cNvPr>
          <p:cNvSpPr txBox="1"/>
          <p:nvPr/>
        </p:nvSpPr>
        <p:spPr>
          <a:xfrm>
            <a:off x="9041571" y="10171263"/>
            <a:ext cx="898901" cy="646331"/>
          </a:xfrm>
          <a:prstGeom prst="rect">
            <a:avLst/>
          </a:prstGeom>
          <a:noFill/>
        </p:spPr>
        <p:txBody>
          <a:bodyPr wrap="square" rtlCol="0">
            <a:spAutoFit/>
          </a:bodyPr>
          <a:lstStyle/>
          <a:p>
            <a:pPr algn="ctr"/>
            <a:r>
              <a:rPr lang="en-US" b="1" dirty="0"/>
              <a:t>B</a:t>
            </a:r>
            <a:endParaRPr lang="en-CY" b="1" dirty="0"/>
          </a:p>
        </p:txBody>
      </p:sp>
      <p:sp>
        <p:nvSpPr>
          <p:cNvPr id="37" name="TextBox 36">
            <a:extLst>
              <a:ext uri="{FF2B5EF4-FFF2-40B4-BE49-F238E27FC236}">
                <a16:creationId xmlns:a16="http://schemas.microsoft.com/office/drawing/2014/main" id="{19457D0A-6E38-18FE-89BC-6F451C5C5849}"/>
              </a:ext>
            </a:extLst>
          </p:cNvPr>
          <p:cNvSpPr txBox="1"/>
          <p:nvPr/>
        </p:nvSpPr>
        <p:spPr>
          <a:xfrm>
            <a:off x="10232913" y="10669779"/>
            <a:ext cx="898901" cy="646331"/>
          </a:xfrm>
          <a:prstGeom prst="rect">
            <a:avLst/>
          </a:prstGeom>
          <a:noFill/>
        </p:spPr>
        <p:txBody>
          <a:bodyPr wrap="square" rtlCol="0">
            <a:spAutoFit/>
          </a:bodyPr>
          <a:lstStyle/>
          <a:p>
            <a:pPr algn="ctr"/>
            <a:r>
              <a:rPr lang="en-US" b="1" dirty="0"/>
              <a:t>C</a:t>
            </a:r>
            <a:endParaRPr lang="en-CY" b="1" dirty="0"/>
          </a:p>
        </p:txBody>
      </p:sp>
      <p:sp>
        <p:nvSpPr>
          <p:cNvPr id="38" name="TextBox 37">
            <a:extLst>
              <a:ext uri="{FF2B5EF4-FFF2-40B4-BE49-F238E27FC236}">
                <a16:creationId xmlns:a16="http://schemas.microsoft.com/office/drawing/2014/main" id="{F818E5E7-EEC3-F242-D0C2-6F46FF3F5B50}"/>
              </a:ext>
            </a:extLst>
          </p:cNvPr>
          <p:cNvSpPr txBox="1"/>
          <p:nvPr/>
        </p:nvSpPr>
        <p:spPr>
          <a:xfrm>
            <a:off x="11664135" y="10284628"/>
            <a:ext cx="898901" cy="646331"/>
          </a:xfrm>
          <a:prstGeom prst="rect">
            <a:avLst/>
          </a:prstGeom>
          <a:noFill/>
        </p:spPr>
        <p:txBody>
          <a:bodyPr wrap="square" rtlCol="0">
            <a:spAutoFit/>
          </a:bodyPr>
          <a:lstStyle/>
          <a:p>
            <a:pPr algn="ctr"/>
            <a:r>
              <a:rPr lang="en-US" b="1" dirty="0"/>
              <a:t>D</a:t>
            </a:r>
            <a:endParaRPr lang="en-CY" b="1" dirty="0"/>
          </a:p>
        </p:txBody>
      </p:sp>
    </p:spTree>
    <p:extLst>
      <p:ext uri="{BB962C8B-B14F-4D97-AF65-F5344CB8AC3E}">
        <p14:creationId xmlns:p14="http://schemas.microsoft.com/office/powerpoint/2010/main" val="259153762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80</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3027422"/>
            <a:ext cx="21252360" cy="1342805"/>
          </a:xfrm>
        </p:spPr>
        <p:txBody>
          <a:bodyPr>
            <a:noAutofit/>
          </a:bodyPr>
          <a:lstStyle/>
          <a:p>
            <a:r>
              <a:rPr lang="en-US" sz="6000" dirty="0"/>
              <a:t>Synthesis Problems</a:t>
            </a:r>
            <a:endParaRPr lang="en-CY" sz="6000" dirty="0"/>
          </a:p>
        </p:txBody>
      </p:sp>
      <p:sp>
        <p:nvSpPr>
          <p:cNvPr id="7" name="Rectangle 3">
            <a:extLst>
              <a:ext uri="{FF2B5EF4-FFF2-40B4-BE49-F238E27FC236}">
                <a16:creationId xmlns:a16="http://schemas.microsoft.com/office/drawing/2014/main" id="{C3E1ABFB-70FE-5929-FB47-F25A50FF8397}"/>
              </a:ext>
            </a:extLst>
          </p:cNvPr>
          <p:cNvSpPr txBox="1">
            <a:spLocks noChangeArrowheads="1"/>
          </p:cNvSpPr>
          <p:nvPr/>
        </p:nvSpPr>
        <p:spPr>
          <a:xfrm>
            <a:off x="1112107" y="4940643"/>
            <a:ext cx="21585583" cy="524132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000" dirty="0">
                <a:solidFill>
                  <a:srgbClr val="0100C8"/>
                </a:solidFill>
                <a:latin typeface="Helvetica Neue"/>
              </a:rPr>
              <a:t> The problem solution is constructed or assembled, step by step, from simpler elements defined in advance</a:t>
            </a:r>
            <a:endParaRPr lang="el-GR" altLang="en-US" sz="4000" dirty="0">
              <a:solidFill>
                <a:srgbClr val="0100C8"/>
              </a:solidFill>
              <a:latin typeface="Helvetica Neue"/>
            </a:endParaRPr>
          </a:p>
          <a:p>
            <a:pPr>
              <a:lnSpc>
                <a:spcPct val="80000"/>
              </a:lnSpc>
              <a:buFont typeface="Wingdings" panose="05000000000000000000" pitchFamily="2" charset="2"/>
              <a:buChar char="q"/>
            </a:pPr>
            <a:r>
              <a:rPr lang="en-US" altLang="en-US" sz="4000" dirty="0">
                <a:solidFill>
                  <a:srgbClr val="0100C8"/>
                </a:solidFill>
                <a:latin typeface="Helvetica Neue"/>
              </a:rPr>
              <a:t> The state space is not concretely defined </a:t>
            </a:r>
            <a:endParaRPr lang="el-GR" altLang="en-US" sz="4000" dirty="0">
              <a:solidFill>
                <a:srgbClr val="0100C8"/>
              </a:solidFill>
              <a:latin typeface="Helvetica Neue"/>
            </a:endParaRPr>
          </a:p>
          <a:p>
            <a:pPr>
              <a:lnSpc>
                <a:spcPct val="80000"/>
              </a:lnSpc>
              <a:buFont typeface="Wingdings" panose="05000000000000000000" pitchFamily="2" charset="2"/>
              <a:buChar char="q"/>
            </a:pPr>
            <a:r>
              <a:rPr lang="en-US" altLang="en-US" sz="4000" dirty="0">
                <a:solidFill>
                  <a:srgbClr val="0100C8"/>
                </a:solidFill>
                <a:latin typeface="Helvetica Neue"/>
              </a:rPr>
              <a:t> The route from the initial to the final state is the solution as it represents the sequence of actions for constructing the final state</a:t>
            </a:r>
          </a:p>
          <a:p>
            <a:pPr lvl="1">
              <a:lnSpc>
                <a:spcPct val="80000"/>
              </a:lnSpc>
              <a:buFont typeface="Wingdings" panose="05000000000000000000" pitchFamily="2" charset="2"/>
              <a:buChar char="q"/>
            </a:pPr>
            <a:r>
              <a:rPr lang="en-US" altLang="en-US" sz="3200" dirty="0">
                <a:solidFill>
                  <a:srgbClr val="0100C8"/>
                </a:solidFill>
                <a:latin typeface="Helvetica Neue"/>
              </a:rPr>
              <a:t>E.g., the 8-Puzzle belongs to this category of problems </a:t>
            </a:r>
            <a:endParaRPr lang="el-GR" altLang="en-US" sz="3200" dirty="0">
              <a:solidFill>
                <a:srgbClr val="0100C8"/>
              </a:solidFill>
              <a:latin typeface="Helvetica Neue"/>
            </a:endParaRPr>
          </a:p>
          <a:p>
            <a:pPr>
              <a:lnSpc>
                <a:spcPct val="80000"/>
              </a:lnSpc>
              <a:buFont typeface="Wingdings" panose="05000000000000000000" pitchFamily="2" charset="2"/>
              <a:buChar char="q"/>
            </a:pPr>
            <a:r>
              <a:rPr lang="en-US" altLang="en-US" sz="4000" dirty="0">
                <a:solidFill>
                  <a:srgbClr val="0100C8"/>
                </a:solidFill>
                <a:latin typeface="Helvetica Neue"/>
              </a:rPr>
              <a:t> The solution construction is underlined by various </a:t>
            </a:r>
            <a:r>
              <a:rPr lang="en-US" altLang="en-US" sz="4000" b="1" dirty="0">
                <a:solidFill>
                  <a:srgbClr val="FF2D64"/>
                </a:solidFill>
                <a:latin typeface="Helvetica Neue"/>
              </a:rPr>
              <a:t>constraints</a:t>
            </a:r>
            <a:r>
              <a:rPr lang="en-US" altLang="en-US" sz="4000" dirty="0">
                <a:solidFill>
                  <a:srgbClr val="0100C8"/>
                </a:solidFill>
                <a:latin typeface="Helvetica Neue"/>
              </a:rPr>
              <a:t>, such as temporal, spatial, or other constraints</a:t>
            </a:r>
          </a:p>
          <a:p>
            <a:pPr>
              <a:lnSpc>
                <a:spcPct val="80000"/>
              </a:lnSpc>
              <a:buFont typeface="Wingdings" panose="05000000000000000000" pitchFamily="2" charset="2"/>
              <a:buChar char="q"/>
            </a:pPr>
            <a:endParaRPr lang="en-US" altLang="en-US" sz="4000" dirty="0">
              <a:solidFill>
                <a:srgbClr val="0100C8"/>
              </a:solidFill>
              <a:latin typeface="Helvetica Neue"/>
            </a:endParaRPr>
          </a:p>
        </p:txBody>
      </p:sp>
    </p:spTree>
    <p:extLst>
      <p:ext uri="{BB962C8B-B14F-4D97-AF65-F5344CB8AC3E}">
        <p14:creationId xmlns:p14="http://schemas.microsoft.com/office/powerpoint/2010/main" val="26943192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81</a:t>
            </a:fld>
            <a:endParaRPr lang="bg-BG">
              <a:solidFill>
                <a:srgbClr val="000000"/>
              </a:solidFill>
            </a:endParaRPr>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445331" y="3027422"/>
            <a:ext cx="21252360" cy="1342805"/>
          </a:xfrm>
        </p:spPr>
        <p:txBody>
          <a:bodyPr>
            <a:noAutofit/>
          </a:bodyPr>
          <a:lstStyle/>
          <a:p>
            <a:r>
              <a:rPr lang="en-US" sz="6000" dirty="0"/>
              <a:t>Combining Classification and Synthesis</a:t>
            </a:r>
            <a:endParaRPr lang="en-CY" sz="6000" dirty="0"/>
          </a:p>
        </p:txBody>
      </p:sp>
      <p:sp>
        <p:nvSpPr>
          <p:cNvPr id="5" name="Rectangle 3">
            <a:extLst>
              <a:ext uri="{FF2B5EF4-FFF2-40B4-BE49-F238E27FC236}">
                <a16:creationId xmlns:a16="http://schemas.microsoft.com/office/drawing/2014/main" id="{DF8736D0-8697-5C45-37ED-74044B50ACF1}"/>
              </a:ext>
            </a:extLst>
          </p:cNvPr>
          <p:cNvSpPr txBox="1">
            <a:spLocks noChangeArrowheads="1"/>
          </p:cNvSpPr>
          <p:nvPr/>
        </p:nvSpPr>
        <p:spPr>
          <a:xfrm>
            <a:off x="1445331" y="5321699"/>
            <a:ext cx="21402312" cy="2710194"/>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000" dirty="0">
                <a:solidFill>
                  <a:srgbClr val="0100C8"/>
                </a:solidFill>
                <a:latin typeface="Helvetica Neue"/>
              </a:rPr>
              <a:t> In real problems, classification and synthesis can be combined where part of the problem is solved through classification and part through synthesis</a:t>
            </a:r>
            <a:endParaRPr lang="el-GR" altLang="en-US" sz="4000" dirty="0">
              <a:solidFill>
                <a:srgbClr val="0100C8"/>
              </a:solidFill>
              <a:latin typeface="Helvetica Neue"/>
            </a:endParaRPr>
          </a:p>
          <a:p>
            <a:pPr>
              <a:buFont typeface="Wingdings" panose="05000000000000000000" pitchFamily="2" charset="2"/>
              <a:buChar char="q"/>
            </a:pPr>
            <a:r>
              <a:rPr lang="en-US" altLang="en-US" sz="4000" dirty="0">
                <a:solidFill>
                  <a:srgbClr val="0100C8"/>
                </a:solidFill>
                <a:latin typeface="Helvetica Neue"/>
              </a:rPr>
              <a:t>For example</a:t>
            </a:r>
            <a:r>
              <a:rPr lang="el-GR" altLang="en-US" sz="4000" dirty="0">
                <a:solidFill>
                  <a:srgbClr val="0100C8"/>
                </a:solidFill>
                <a:latin typeface="Helvetica Neue"/>
              </a:rPr>
              <a:t>, </a:t>
            </a:r>
            <a:r>
              <a:rPr lang="en-US" altLang="en-US" sz="4000" dirty="0">
                <a:solidFill>
                  <a:srgbClr val="0100C8"/>
                </a:solidFill>
                <a:latin typeface="Helvetica Neue"/>
              </a:rPr>
              <a:t>a high level (abstract) plan of action is selected through classification, and this is subsequently concretized through synthesis</a:t>
            </a:r>
          </a:p>
        </p:txBody>
      </p:sp>
    </p:spTree>
    <p:extLst>
      <p:ext uri="{BB962C8B-B14F-4D97-AF65-F5344CB8AC3E}">
        <p14:creationId xmlns:p14="http://schemas.microsoft.com/office/powerpoint/2010/main" val="135009130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97901" y="2400546"/>
            <a:ext cx="21590490" cy="8893529"/>
          </a:xfrm>
        </p:spPr>
        <p:txBody>
          <a:bodyPr/>
          <a:lstStyle/>
          <a:p>
            <a:r>
              <a:rPr lang="en-US" sz="6000" dirty="0"/>
              <a:t>Summary</a:t>
            </a:r>
          </a:p>
          <a:p>
            <a:pPr marL="685800" indent="-685800">
              <a:buFont typeface="Wingdings" panose="05000000000000000000" pitchFamily="2" charset="2"/>
              <a:buChar char="q"/>
            </a:pPr>
            <a:r>
              <a:rPr lang="en-US" sz="5400" b="0" dirty="0"/>
              <a:t>Algorithms and Heuristics</a:t>
            </a:r>
          </a:p>
          <a:p>
            <a:pPr marL="685800" indent="-685800">
              <a:buFont typeface="Wingdings" panose="05000000000000000000" pitchFamily="2" charset="2"/>
              <a:buChar char="q"/>
            </a:pPr>
            <a:r>
              <a:rPr lang="en-US" sz="5400" b="0" dirty="0"/>
              <a:t>Representation Problem</a:t>
            </a:r>
          </a:p>
          <a:p>
            <a:pPr marL="685800" indent="-685800">
              <a:buFont typeface="Wingdings" panose="05000000000000000000" pitchFamily="2" charset="2"/>
              <a:buChar char="q"/>
            </a:pPr>
            <a:r>
              <a:rPr lang="en-US" sz="5400" b="0" dirty="0"/>
              <a:t>Depth-First and Breadth-First Search Methods – Blind Methods</a:t>
            </a:r>
          </a:p>
          <a:p>
            <a:pPr marL="685800" indent="-685800">
              <a:buFont typeface="Wingdings" panose="05000000000000000000" pitchFamily="2" charset="2"/>
              <a:buChar char="q"/>
            </a:pPr>
            <a:r>
              <a:rPr lang="en-US" sz="5400" b="0" dirty="0"/>
              <a:t>Heuristic Search – Algorithm A* and its variants Branch-and-Bound and Best-First Search Methods</a:t>
            </a:r>
          </a:p>
          <a:p>
            <a:pPr marL="685800" indent="-685800">
              <a:buFont typeface="Wingdings" panose="05000000000000000000" pitchFamily="2" charset="2"/>
              <a:buChar char="q"/>
            </a:pPr>
            <a:r>
              <a:rPr lang="en-US" sz="5400" b="0" dirty="0"/>
              <a:t>Generic, Object-Based Generic Method</a:t>
            </a:r>
          </a:p>
          <a:p>
            <a:pPr marL="685800" indent="-685800">
              <a:buFont typeface="Wingdings" panose="05000000000000000000" pitchFamily="2" charset="2"/>
              <a:buChar char="q"/>
            </a:pPr>
            <a:r>
              <a:rPr lang="en-US" sz="5400" b="0" dirty="0"/>
              <a:t>Frame Problem</a:t>
            </a:r>
          </a:p>
          <a:p>
            <a:pPr marL="685800" indent="-685800">
              <a:buFont typeface="Wingdings" panose="05000000000000000000" pitchFamily="2" charset="2"/>
              <a:buChar char="q"/>
            </a:pPr>
            <a:r>
              <a:rPr lang="en-US" sz="5400" b="0" dirty="0"/>
              <a:t>Classification and Synthesis Problems</a:t>
            </a:r>
          </a:p>
          <a:p>
            <a:pPr marL="685800" indent="-685800">
              <a:buFont typeface="Wingdings" panose="05000000000000000000" pitchFamily="2" charset="2"/>
              <a:buChar char="q"/>
            </a:pPr>
            <a:endParaRPr lang="en-US" sz="5400" b="0" dirty="0"/>
          </a:p>
        </p:txBody>
      </p:sp>
    </p:spTree>
    <p:extLst>
      <p:ext uri="{BB962C8B-B14F-4D97-AF65-F5344CB8AC3E}">
        <p14:creationId xmlns:p14="http://schemas.microsoft.com/office/powerpoint/2010/main" val="168119742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F6C225-053B-8D06-E1EE-CE7B49EA68C5}"/>
              </a:ext>
            </a:extLst>
          </p:cNvPr>
          <p:cNvSpPr>
            <a:spLocks noGrp="1"/>
          </p:cNvSpPr>
          <p:nvPr>
            <p:ph type="body" sz="quarter" idx="16"/>
          </p:nvPr>
        </p:nvSpPr>
        <p:spPr/>
        <p:txBody>
          <a:bodyPr/>
          <a:lstStyle/>
          <a:p>
            <a:r>
              <a:rPr lang="en-US" sz="8000" dirty="0"/>
              <a:t>Appendix: </a:t>
            </a:r>
          </a:p>
          <a:p>
            <a:r>
              <a:rPr lang="en-US" sz="5400" dirty="0"/>
              <a:t>Java implementation of Problem_State, Search_Node and Search</a:t>
            </a:r>
            <a:endParaRPr lang="en-CY" sz="5400" dirty="0"/>
          </a:p>
        </p:txBody>
      </p:sp>
    </p:spTree>
    <p:extLst>
      <p:ext uri="{BB962C8B-B14F-4D97-AF65-F5344CB8AC3E}">
        <p14:creationId xmlns:p14="http://schemas.microsoft.com/office/powerpoint/2010/main" val="10922181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2AC277A-78F0-C816-F739-7F3A4B06841E}"/>
              </a:ext>
            </a:extLst>
          </p:cNvPr>
          <p:cNvSpPr>
            <a:spLocks noGrp="1"/>
          </p:cNvSpPr>
          <p:nvPr>
            <p:ph type="sldNum" idx="11"/>
          </p:nvPr>
        </p:nvSpPr>
        <p:spPr/>
        <p:txBody>
          <a:bodyPr/>
          <a:lstStyle/>
          <a:p>
            <a:pPr>
              <a:defRPr/>
            </a:pPr>
            <a:fld id="{2AC05CB6-9B26-4742-B540-C75B4FF4B091}" type="slidenum">
              <a:rPr lang="el-GR" altLang="en-CY" smtClean="0"/>
              <a:pPr>
                <a:defRPr/>
              </a:pPr>
              <a:t>84</a:t>
            </a:fld>
            <a:endParaRPr lang="el-GR" altLang="en-CY" dirty="0"/>
          </a:p>
        </p:txBody>
      </p:sp>
      <p:sp>
        <p:nvSpPr>
          <p:cNvPr id="3" name="TextBox 2">
            <a:extLst>
              <a:ext uri="{FF2B5EF4-FFF2-40B4-BE49-F238E27FC236}">
                <a16:creationId xmlns:a16="http://schemas.microsoft.com/office/drawing/2014/main" id="{3DEA8259-0A2E-68FA-16B0-0717080506B6}"/>
              </a:ext>
            </a:extLst>
          </p:cNvPr>
          <p:cNvSpPr txBox="1"/>
          <p:nvPr/>
        </p:nvSpPr>
        <p:spPr>
          <a:xfrm>
            <a:off x="1487949" y="2471352"/>
            <a:ext cx="21167124" cy="5078313"/>
          </a:xfrm>
          <a:prstGeom prst="rect">
            <a:avLst/>
          </a:prstGeom>
          <a:solidFill>
            <a:schemeClr val="bg1">
              <a:lumMod val="95000"/>
            </a:schemeClr>
          </a:solidFill>
          <a:ln>
            <a:solidFill>
              <a:schemeClr val="bg1">
                <a:lumMod val="95000"/>
              </a:schemeClr>
            </a:solidFill>
          </a:ln>
        </p:spPr>
        <p:txBody>
          <a:bodyPr wrap="square" rtlCol="0">
            <a:spAutoFit/>
          </a:bodyPr>
          <a:lstStyle/>
          <a:p>
            <a:r>
              <a:rPr lang="en-US" dirty="0"/>
              <a:t>import java.util.*;</a:t>
            </a:r>
          </a:p>
          <a:p>
            <a:endParaRPr lang="en-US" dirty="0"/>
          </a:p>
          <a:p>
            <a:r>
              <a:rPr lang="en-US" dirty="0">
                <a:highlight>
                  <a:srgbClr val="FFFF00"/>
                </a:highlight>
              </a:rPr>
              <a:t>public abstract class Problem_State </a:t>
            </a:r>
            <a:r>
              <a:rPr lang="en-US" dirty="0"/>
              <a:t>{</a:t>
            </a:r>
          </a:p>
          <a:p>
            <a:r>
              <a:rPr lang="en-US" dirty="0"/>
              <a:t>   abstract boolean goalP(Search searcher);</a:t>
            </a:r>
          </a:p>
          <a:p>
            <a:r>
              <a:rPr lang="en-US" dirty="0"/>
              <a:t>   abstract ArrayList&lt;Problem_State&gt; get_Successors(Search searcher);</a:t>
            </a:r>
          </a:p>
          <a:p>
            <a:r>
              <a:rPr lang="en-US" dirty="0"/>
              <a:t>   abstract boolean same_State(Problem_State n2);</a:t>
            </a:r>
          </a:p>
          <a:p>
            <a:r>
              <a:rPr lang="en-US" dirty="0"/>
              <a:t>   abstract int cost_from (Problem_State from);</a:t>
            </a:r>
          </a:p>
          <a:p>
            <a:r>
              <a:rPr lang="en-US" dirty="0"/>
              <a:t>   abstract int difference (Problem_State goal);</a:t>
            </a:r>
          </a:p>
          <a:p>
            <a:r>
              <a:rPr lang="en-US" dirty="0"/>
              <a:t>}</a:t>
            </a:r>
          </a:p>
        </p:txBody>
      </p:sp>
    </p:spTree>
    <p:extLst>
      <p:ext uri="{BB962C8B-B14F-4D97-AF65-F5344CB8AC3E}">
        <p14:creationId xmlns:p14="http://schemas.microsoft.com/office/powerpoint/2010/main" val="28041577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2A8E76-173A-6048-B01B-B2E05AD190A9}"/>
              </a:ext>
            </a:extLst>
          </p:cNvPr>
          <p:cNvSpPr>
            <a:spLocks noGrp="1"/>
          </p:cNvSpPr>
          <p:nvPr>
            <p:ph type="sldNum" idx="11"/>
          </p:nvPr>
        </p:nvSpPr>
        <p:spPr/>
        <p:txBody>
          <a:bodyPr/>
          <a:lstStyle/>
          <a:p>
            <a:pPr>
              <a:defRPr/>
            </a:pPr>
            <a:fld id="{2AC05CB6-9B26-4742-B540-C75B4FF4B091}" type="slidenum">
              <a:rPr lang="el-GR" altLang="en-CY" smtClean="0"/>
              <a:pPr>
                <a:defRPr/>
              </a:pPr>
              <a:t>85</a:t>
            </a:fld>
            <a:endParaRPr lang="el-GR" altLang="en-CY" dirty="0"/>
          </a:p>
        </p:txBody>
      </p:sp>
      <p:sp>
        <p:nvSpPr>
          <p:cNvPr id="3" name="TextBox 2">
            <a:extLst>
              <a:ext uri="{FF2B5EF4-FFF2-40B4-BE49-F238E27FC236}">
                <a16:creationId xmlns:a16="http://schemas.microsoft.com/office/drawing/2014/main" id="{7CF13DBB-55B4-BC08-EF73-70D7936B91DC}"/>
              </a:ext>
            </a:extLst>
          </p:cNvPr>
          <p:cNvSpPr txBox="1"/>
          <p:nvPr/>
        </p:nvSpPr>
        <p:spPr>
          <a:xfrm>
            <a:off x="1173892" y="540808"/>
            <a:ext cx="9193427" cy="11717095"/>
          </a:xfrm>
          <a:prstGeom prst="rect">
            <a:avLst/>
          </a:prstGeom>
          <a:solidFill>
            <a:schemeClr val="bg1">
              <a:lumMod val="95000"/>
            </a:schemeClr>
          </a:solidFill>
          <a:ln>
            <a:solidFill>
              <a:schemeClr val="bg1">
                <a:lumMod val="95000"/>
              </a:schemeClr>
            </a:solidFill>
          </a:ln>
        </p:spPr>
        <p:txBody>
          <a:bodyPr wrap="square" rtlCol="0">
            <a:spAutoFit/>
          </a:bodyPr>
          <a:lstStyle/>
          <a:p>
            <a:r>
              <a:rPr lang="en-US" sz="2000" b="1" dirty="0"/>
              <a:t>import java.util.*;</a:t>
            </a:r>
          </a:p>
          <a:p>
            <a:endParaRPr lang="en-US" sz="2000" b="1" dirty="0"/>
          </a:p>
          <a:p>
            <a:r>
              <a:rPr lang="en-US" sz="2000" b="1" dirty="0">
                <a:highlight>
                  <a:srgbClr val="FFFF00"/>
                </a:highlight>
              </a:rPr>
              <a:t>public class Search_Node</a:t>
            </a:r>
            <a:r>
              <a:rPr lang="en-US" sz="2000" b="1" dirty="0"/>
              <a:t>{</a:t>
            </a:r>
          </a:p>
          <a:p>
            <a:endParaRPr lang="en-US" sz="2000" b="1" dirty="0"/>
          </a:p>
          <a:p>
            <a:r>
              <a:rPr lang="en-US" sz="2000" b="1" dirty="0"/>
              <a:t>  private Problem_State state;</a:t>
            </a:r>
          </a:p>
          <a:p>
            <a:r>
              <a:rPr lang="en-US" sz="2000" b="1" dirty="0"/>
              <a:t>  private Search_Node parent;</a:t>
            </a:r>
          </a:p>
          <a:p>
            <a:r>
              <a:rPr lang="en-US" sz="2000" b="1" dirty="0"/>
              <a:t>  private int cost;</a:t>
            </a:r>
          </a:p>
          <a:p>
            <a:r>
              <a:rPr lang="en-US" sz="2000" b="1" dirty="0"/>
              <a:t>  public Problem_State get_State(){return state;}</a:t>
            </a:r>
          </a:p>
          <a:p>
            <a:r>
              <a:rPr lang="en-US" sz="2000" b="1" dirty="0"/>
              <a:t>  public Search_Node get_parent(){return parent;}</a:t>
            </a:r>
          </a:p>
          <a:p>
            <a:r>
              <a:rPr lang="en-US" sz="2000" b="1" dirty="0"/>
              <a:t>  public void put_parent(Search_Node p){parent = p;}</a:t>
            </a:r>
          </a:p>
          <a:p>
            <a:r>
              <a:rPr lang="en-US" sz="2000" b="1" dirty="0"/>
              <a:t>  public int get_cost(){return cost;}</a:t>
            </a:r>
          </a:p>
          <a:p>
            <a:r>
              <a:rPr lang="en-US" sz="2000" b="1" dirty="0"/>
              <a:t>  public void put_cost(int c){cost = c;}</a:t>
            </a:r>
          </a:p>
          <a:p>
            <a:r>
              <a:rPr lang="en-US" sz="2000" b="1" dirty="0"/>
              <a:t>  </a:t>
            </a:r>
          </a:p>
          <a:p>
            <a:r>
              <a:rPr lang="en-US" sz="2000" b="1" dirty="0"/>
              <a:t>  public Search_Node(Problem_State s, Search_Node p){</a:t>
            </a:r>
          </a:p>
          <a:p>
            <a:r>
              <a:rPr lang="en-US" sz="2000" b="1" dirty="0"/>
              <a:t>    state = s; parent = p; cost = 1;</a:t>
            </a:r>
          </a:p>
          <a:p>
            <a:r>
              <a:rPr lang="en-US" sz="2000" b="1" dirty="0"/>
              <a:t>  } </a:t>
            </a:r>
          </a:p>
          <a:p>
            <a:endParaRPr lang="en-US" sz="2000" b="1" dirty="0"/>
          </a:p>
          <a:p>
            <a:r>
              <a:rPr lang="en-US" sz="2000" b="1" dirty="0"/>
              <a:t>  public Search_Node(Problem_State s, Search_Node p, int c){</a:t>
            </a:r>
          </a:p>
          <a:p>
            <a:r>
              <a:rPr lang="en-US" sz="2000" b="1" dirty="0"/>
              <a:t>    state = s; parent = p; cost = c;</a:t>
            </a:r>
          </a:p>
          <a:p>
            <a:r>
              <a:rPr lang="en-US" sz="2000" b="1" dirty="0"/>
              <a:t>  } </a:t>
            </a:r>
          </a:p>
          <a:p>
            <a:endParaRPr lang="en-US" sz="2000" b="1" dirty="0"/>
          </a:p>
          <a:p>
            <a:r>
              <a:rPr lang="en-US" sz="2000" b="1" dirty="0"/>
              <a:t>  public boolean goalP(Search searcher){</a:t>
            </a:r>
          </a:p>
          <a:p>
            <a:r>
              <a:rPr lang="en-US" sz="2000" b="1" dirty="0"/>
              <a:t>      return state.goalP(searcher);</a:t>
            </a:r>
          </a:p>
          <a:p>
            <a:r>
              <a:rPr lang="en-US" sz="2000" b="1" dirty="0"/>
              <a:t>  }</a:t>
            </a:r>
          </a:p>
          <a:p>
            <a:endParaRPr lang="en-US" sz="2000" b="1" dirty="0"/>
          </a:p>
          <a:p>
            <a:r>
              <a:rPr lang="en-US" sz="2000" b="1" dirty="0"/>
              <a:t>  public int difference (Problem_State goal){ </a:t>
            </a:r>
          </a:p>
          <a:p>
            <a:r>
              <a:rPr lang="en-US" sz="2000" b="1" dirty="0"/>
              <a:t>      return state.difference(goal);</a:t>
            </a:r>
          </a:p>
          <a:p>
            <a:r>
              <a:rPr lang="en-US" sz="2000" b="1" dirty="0"/>
              <a:t>  }</a:t>
            </a:r>
          </a:p>
          <a:p>
            <a:endParaRPr lang="en-US" sz="2000" b="1" dirty="0"/>
          </a:p>
          <a:p>
            <a:r>
              <a:rPr lang="en-US" sz="2000" b="1" dirty="0"/>
              <a:t>  public int best_path_cost(){</a:t>
            </a:r>
          </a:p>
          <a:p>
            <a:r>
              <a:rPr lang="en-US" sz="2000" b="1" dirty="0"/>
              <a:t>    int cos = 0;</a:t>
            </a:r>
          </a:p>
          <a:p>
            <a:r>
              <a:rPr lang="en-US" sz="2000" b="1" dirty="0"/>
              <a:t>    Search_Node n = this;</a:t>
            </a:r>
          </a:p>
          <a:p>
            <a:r>
              <a:rPr lang="en-US" sz="2000" b="1" dirty="0"/>
              <a:t>    while (n.parent != null){</a:t>
            </a:r>
          </a:p>
          <a:p>
            <a:r>
              <a:rPr lang="en-US" sz="2000" b="1" dirty="0"/>
              <a:t>      cos += n.cost;</a:t>
            </a:r>
          </a:p>
          <a:p>
            <a:r>
              <a:rPr lang="en-US" sz="2000" b="1" dirty="0"/>
              <a:t>      n = n.parent;</a:t>
            </a:r>
          </a:p>
          <a:p>
            <a:r>
              <a:rPr lang="en-US" sz="2000" b="1" dirty="0"/>
              <a:t>    }</a:t>
            </a:r>
          </a:p>
          <a:p>
            <a:r>
              <a:rPr lang="en-US" sz="2000" b="1" dirty="0"/>
              <a:t>    return cos;</a:t>
            </a:r>
          </a:p>
          <a:p>
            <a:r>
              <a:rPr lang="en-US" sz="2000" b="1" dirty="0"/>
              <a:t>   } </a:t>
            </a:r>
            <a:endParaRPr lang="en-CY" sz="2000" b="1" dirty="0"/>
          </a:p>
        </p:txBody>
      </p:sp>
      <p:sp>
        <p:nvSpPr>
          <p:cNvPr id="4" name="TextBox 3">
            <a:extLst>
              <a:ext uri="{FF2B5EF4-FFF2-40B4-BE49-F238E27FC236}">
                <a16:creationId xmlns:a16="http://schemas.microsoft.com/office/drawing/2014/main" id="{8CDC0AA3-CEC3-891C-3955-07B69CDE1D06}"/>
              </a:ext>
            </a:extLst>
          </p:cNvPr>
          <p:cNvSpPr txBox="1"/>
          <p:nvPr/>
        </p:nvSpPr>
        <p:spPr>
          <a:xfrm>
            <a:off x="12071511" y="540808"/>
            <a:ext cx="9452919" cy="7786747"/>
          </a:xfrm>
          <a:prstGeom prst="rect">
            <a:avLst/>
          </a:prstGeom>
          <a:solidFill>
            <a:schemeClr val="bg1">
              <a:lumMod val="95000"/>
            </a:schemeClr>
          </a:solidFill>
          <a:ln>
            <a:solidFill>
              <a:schemeClr val="bg1">
                <a:lumMod val="95000"/>
              </a:schemeClr>
            </a:solidFill>
          </a:ln>
        </p:spPr>
        <p:txBody>
          <a:bodyPr wrap="square" rtlCol="0">
            <a:spAutoFit/>
          </a:bodyPr>
          <a:lstStyle/>
          <a:p>
            <a:endParaRPr lang="en-US" sz="2000" b="1" dirty="0"/>
          </a:p>
          <a:p>
            <a:r>
              <a:rPr lang="en-US" sz="2000" b="1" dirty="0"/>
              <a:t>  public int evaluation_fn(Problem_State goal){</a:t>
            </a:r>
          </a:p>
          <a:p>
            <a:r>
              <a:rPr lang="en-US" sz="2000" b="1" dirty="0"/>
              <a:t>    return difference(goal) + best_path_cost();</a:t>
            </a:r>
          </a:p>
          <a:p>
            <a:r>
              <a:rPr lang="en-US" sz="2000" b="1" dirty="0"/>
              <a:t>  }</a:t>
            </a:r>
          </a:p>
          <a:p>
            <a:endParaRPr lang="en-US" sz="2000" b="1" dirty="0"/>
          </a:p>
          <a:p>
            <a:r>
              <a:rPr lang="en-US" sz="2000" b="1" dirty="0"/>
              <a:t>  public ArrayList&lt;Search_Node&gt; get_Successors(Search searcher){</a:t>
            </a:r>
          </a:p>
          <a:p>
            <a:r>
              <a:rPr lang="en-US" sz="2000" b="1" dirty="0"/>
              <a:t>    ArrayList&lt;Problem_State&gt; slis = state.get_Successors(searcher);</a:t>
            </a:r>
          </a:p>
          <a:p>
            <a:r>
              <a:rPr lang="en-US" sz="2000" b="1" dirty="0"/>
              <a:t>    ArrayList&lt;Search_Node&gt; nlis = new ArrayList&lt;Search_Node&gt;();</a:t>
            </a:r>
          </a:p>
          <a:p>
            <a:r>
              <a:rPr lang="en-US" sz="2000" b="1" dirty="0"/>
              <a:t>    for (Problem_State suc_state: slis){</a:t>
            </a:r>
          </a:p>
          <a:p>
            <a:r>
              <a:rPr lang="en-US" sz="2000" b="1" dirty="0"/>
              <a:t>            Search_Node n = new Search_Node(suc_state, searcher.get_current_node(), </a:t>
            </a:r>
          </a:p>
          <a:p>
            <a:r>
              <a:rPr lang="en-US" sz="2000" b="1" dirty="0"/>
              <a:t>                                            suc_state.cost_from(searcher.get_current_node().get_State()));</a:t>
            </a:r>
          </a:p>
          <a:p>
            <a:r>
              <a:rPr lang="en-US" sz="2000" b="1" dirty="0"/>
              <a:t>            nlis.add(n);</a:t>
            </a:r>
          </a:p>
          <a:p>
            <a:r>
              <a:rPr lang="en-US" sz="2000" b="1" dirty="0"/>
              <a:t>    }</a:t>
            </a:r>
          </a:p>
          <a:p>
            <a:r>
              <a:rPr lang="en-US" sz="2000" b="1" dirty="0"/>
              <a:t>    return nlis;</a:t>
            </a:r>
          </a:p>
          <a:p>
            <a:r>
              <a:rPr lang="en-US" sz="2000" b="1" dirty="0"/>
              <a:t>  } </a:t>
            </a:r>
          </a:p>
          <a:p>
            <a:endParaRPr lang="en-US" sz="2000" b="1" dirty="0"/>
          </a:p>
          <a:p>
            <a:r>
              <a:rPr lang="en-US" sz="2000" b="1" dirty="0"/>
              <a:t> public boolean same_State(Search_Node n2){</a:t>
            </a:r>
          </a:p>
          <a:p>
            <a:r>
              <a:rPr lang="en-US" sz="2000" b="1" dirty="0"/>
              <a:t>    return state.same_State(n2.get_State());</a:t>
            </a:r>
          </a:p>
          <a:p>
            <a:r>
              <a:rPr lang="en-US" sz="2000" b="1" dirty="0"/>
              <a:t> }</a:t>
            </a:r>
          </a:p>
          <a:p>
            <a:endParaRPr lang="en-US" sz="2000" b="1" dirty="0"/>
          </a:p>
          <a:p>
            <a:r>
              <a:rPr lang="en-US" sz="2000" b="1" dirty="0"/>
              <a:t> public String toString(){</a:t>
            </a:r>
          </a:p>
          <a:p>
            <a:r>
              <a:rPr lang="en-US" sz="2000" b="1" dirty="0"/>
              <a:t>   return "Node with state " + state.toString();</a:t>
            </a:r>
          </a:p>
          <a:p>
            <a:r>
              <a:rPr lang="en-US" sz="2000" b="1" dirty="0"/>
              <a:t> }</a:t>
            </a:r>
          </a:p>
          <a:p>
            <a:endParaRPr lang="en-US" sz="2000" b="1" dirty="0"/>
          </a:p>
          <a:p>
            <a:r>
              <a:rPr lang="en-US" sz="2000" b="1" dirty="0"/>
              <a:t>}</a:t>
            </a:r>
            <a:endParaRPr lang="en-CY" sz="2000" b="1" dirty="0"/>
          </a:p>
        </p:txBody>
      </p:sp>
    </p:spTree>
    <p:extLst>
      <p:ext uri="{BB962C8B-B14F-4D97-AF65-F5344CB8AC3E}">
        <p14:creationId xmlns:p14="http://schemas.microsoft.com/office/powerpoint/2010/main" val="1272781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2A8E76-173A-6048-B01B-B2E05AD190A9}"/>
              </a:ext>
            </a:extLst>
          </p:cNvPr>
          <p:cNvSpPr>
            <a:spLocks noGrp="1"/>
          </p:cNvSpPr>
          <p:nvPr>
            <p:ph type="sldNum" idx="11"/>
          </p:nvPr>
        </p:nvSpPr>
        <p:spPr/>
        <p:txBody>
          <a:bodyPr/>
          <a:lstStyle/>
          <a:p>
            <a:pPr>
              <a:defRPr/>
            </a:pPr>
            <a:fld id="{2AC05CB6-9B26-4742-B540-C75B4FF4B091}" type="slidenum">
              <a:rPr lang="el-GR" altLang="en-CY" smtClean="0"/>
              <a:pPr>
                <a:defRPr/>
              </a:pPr>
              <a:t>86</a:t>
            </a:fld>
            <a:endParaRPr lang="el-GR" altLang="en-CY" dirty="0"/>
          </a:p>
        </p:txBody>
      </p:sp>
      <p:sp>
        <p:nvSpPr>
          <p:cNvPr id="3" name="TextBox 2">
            <a:extLst>
              <a:ext uri="{FF2B5EF4-FFF2-40B4-BE49-F238E27FC236}">
                <a16:creationId xmlns:a16="http://schemas.microsoft.com/office/drawing/2014/main" id="{7CF13DBB-55B4-BC08-EF73-70D7936B91DC}"/>
              </a:ext>
            </a:extLst>
          </p:cNvPr>
          <p:cNvSpPr txBox="1"/>
          <p:nvPr/>
        </p:nvSpPr>
        <p:spPr>
          <a:xfrm>
            <a:off x="1173892" y="540808"/>
            <a:ext cx="9193427" cy="11787842"/>
          </a:xfrm>
          <a:prstGeom prst="rect">
            <a:avLst/>
          </a:prstGeom>
          <a:solidFill>
            <a:schemeClr val="bg1">
              <a:lumMod val="95000"/>
            </a:schemeClr>
          </a:solidFill>
          <a:ln>
            <a:solidFill>
              <a:schemeClr val="bg1">
                <a:lumMod val="95000"/>
              </a:schemeClr>
            </a:solidFill>
          </a:ln>
        </p:spPr>
        <p:txBody>
          <a:bodyPr wrap="square" rtlCol="0">
            <a:spAutoFit/>
          </a:bodyPr>
          <a:lstStyle/>
          <a:p>
            <a:r>
              <a:rPr lang="en-US" sz="2000" b="1" dirty="0"/>
              <a:t>import java.util.*;</a:t>
            </a:r>
          </a:p>
          <a:p>
            <a:endParaRPr lang="en-US" sz="2000" b="1" dirty="0"/>
          </a:p>
          <a:p>
            <a:r>
              <a:rPr lang="en-US" sz="2000" b="1" dirty="0">
                <a:highlight>
                  <a:srgbClr val="FFFF00"/>
                </a:highlight>
              </a:rPr>
              <a:t>public abstract class Search </a:t>
            </a:r>
            <a:r>
              <a:rPr lang="en-US" sz="2000" b="1" dirty="0"/>
              <a:t>{</a:t>
            </a:r>
          </a:p>
          <a:p>
            <a:endParaRPr lang="en-US" sz="2000" b="1" dirty="0"/>
          </a:p>
          <a:p>
            <a:r>
              <a:rPr lang="en-US" sz="2000" b="1" dirty="0"/>
              <a:t>  protected Search_Node init_node;</a:t>
            </a:r>
          </a:p>
          <a:p>
            <a:r>
              <a:rPr lang="en-US" sz="2000" b="1" dirty="0"/>
              <a:t>  protected Search_Node current_Node;</a:t>
            </a:r>
          </a:p>
          <a:p>
            <a:r>
              <a:rPr lang="en-US" sz="2000" b="1" dirty="0"/>
              <a:t>  protected ArrayList&lt;Search_Node&gt; open; </a:t>
            </a:r>
          </a:p>
          <a:p>
            <a:r>
              <a:rPr lang="en-US" sz="2000" b="1" dirty="0"/>
              <a:t>  protected ArrayList&lt;Search_Node&gt; closed;</a:t>
            </a:r>
          </a:p>
          <a:p>
            <a:r>
              <a:rPr lang="en-US" sz="2000" b="1" dirty="0"/>
              <a:t>  protected ArrayList&lt;Search_Node&gt; successor_nodes;</a:t>
            </a:r>
          </a:p>
          <a:p>
            <a:r>
              <a:rPr lang="en-US" sz="2000" b="1" dirty="0"/>
              <a:t>  protected Problem_State goal_state;</a:t>
            </a:r>
          </a:p>
          <a:p>
            <a:endParaRPr lang="en-US" sz="2000" b="1" dirty="0"/>
          </a:p>
          <a:p>
            <a:r>
              <a:rPr lang="en-US" sz="2000" b="1" dirty="0"/>
              <a:t>  public Problem_State get_Goal(){return goal_state;}</a:t>
            </a:r>
          </a:p>
          <a:p>
            <a:r>
              <a:rPr lang="en-US" sz="2000" b="1" dirty="0"/>
              <a:t>  public void put_Goal(Problem_State goal){goal_state = goal;}</a:t>
            </a:r>
          </a:p>
          <a:p>
            <a:r>
              <a:rPr lang="en-US" sz="2000" b="1" dirty="0"/>
              <a:t>  public Search_Node get_current_node(){return current_Node;}</a:t>
            </a:r>
          </a:p>
          <a:p>
            <a:endParaRPr lang="en-US" sz="2000" b="1" dirty="0"/>
          </a:p>
          <a:p>
            <a:endParaRPr lang="en-US" sz="2000" b="1" dirty="0"/>
          </a:p>
          <a:p>
            <a:r>
              <a:rPr lang="en-US" sz="2000" b="1" dirty="0"/>
              <a:t>  public String run_Search(Problem_State init_state, Problem_State g_state, </a:t>
            </a:r>
          </a:p>
          <a:p>
            <a:r>
              <a:rPr lang="en-US" sz="2000" b="1" dirty="0"/>
              <a:t>                                                String search_method){</a:t>
            </a:r>
          </a:p>
          <a:p>
            <a:r>
              <a:rPr lang="en-US" sz="2000" b="1" dirty="0"/>
              <a:t>      goal_state = g_state;</a:t>
            </a:r>
          </a:p>
          <a:p>
            <a:r>
              <a:rPr lang="en-US" sz="2000" b="1" dirty="0"/>
              <a:t>      return run_Search(init_state, search_method);</a:t>
            </a:r>
          </a:p>
          <a:p>
            <a:r>
              <a:rPr lang="en-US" sz="2000" b="1" dirty="0"/>
              <a:t>  }</a:t>
            </a:r>
          </a:p>
          <a:p>
            <a:endParaRPr lang="en-US" sz="2000" b="1" dirty="0"/>
          </a:p>
          <a:p>
            <a:r>
              <a:rPr lang="en-US" sz="2000" b="1" dirty="0"/>
              <a:t>  public String run_Search(Problem_State init_state, String search_method){</a:t>
            </a:r>
          </a:p>
          <a:p>
            <a:r>
              <a:rPr lang="en-US" sz="2000" b="1" dirty="0"/>
              <a:t>    init_node = new Search_Node(init_state, null);</a:t>
            </a:r>
          </a:p>
          <a:p>
            <a:r>
              <a:rPr lang="en-US" sz="2000" b="1" dirty="0"/>
              <a:t>    System.out.println("\nStarting Search");</a:t>
            </a:r>
          </a:p>
          <a:p>
            <a:r>
              <a:rPr lang="en-US" sz="2000" b="1" dirty="0"/>
              <a:t>    open = new ArrayList&lt;Search_Node&gt;();</a:t>
            </a:r>
          </a:p>
          <a:p>
            <a:r>
              <a:rPr lang="en-US" sz="2000" b="1" dirty="0"/>
              <a:t>    open.add(init_node);</a:t>
            </a:r>
          </a:p>
          <a:p>
            <a:r>
              <a:rPr lang="en-US" sz="2000" b="1" dirty="0"/>
              <a:t>    closed = new ArrayList&lt;Search_Node&gt;();</a:t>
            </a:r>
          </a:p>
          <a:p>
            <a:r>
              <a:rPr lang="en-US" sz="2000" b="1" dirty="0"/>
              <a:t>    int cnum = 1;</a:t>
            </a:r>
          </a:p>
          <a:p>
            <a:r>
              <a:rPr lang="en-US" sz="2000" b="1" dirty="0"/>
              <a:t>    while(!open.isEmpty()){</a:t>
            </a:r>
          </a:p>
          <a:p>
            <a:r>
              <a:rPr lang="en-US" sz="2000" b="1" dirty="0"/>
              <a:t>       select_Node(search_method); // puts value to current_Node</a:t>
            </a:r>
          </a:p>
          <a:p>
            <a:r>
              <a:rPr lang="en-US" sz="2000" b="1" dirty="0"/>
              <a:t>       if (current_Node.goalP(this)) return report_Success();//"Search Succeeds";</a:t>
            </a:r>
          </a:p>
          <a:p>
            <a:r>
              <a:rPr lang="en-US" sz="2000" b="1" dirty="0"/>
              <a:t>       expand(search_method); // successor_nodes of current_Node</a:t>
            </a:r>
          </a:p>
          <a:p>
            <a:r>
              <a:rPr lang="en-US" sz="2000" b="1" dirty="0"/>
              <a:t>       closed.add(current_Node);</a:t>
            </a:r>
          </a:p>
          <a:p>
            <a:r>
              <a:rPr lang="en-US" sz="2000" b="1" dirty="0"/>
              <a:t>       cnum++;</a:t>
            </a:r>
          </a:p>
          <a:p>
            <a:r>
              <a:rPr lang="en-US" sz="2000" b="1" dirty="0"/>
              <a:t>     }</a:t>
            </a:r>
          </a:p>
          <a:p>
            <a:r>
              <a:rPr lang="en-US" sz="2000" b="1" dirty="0"/>
              <a:t>     return "Search Fails";</a:t>
            </a:r>
          </a:p>
          <a:p>
            <a:r>
              <a:rPr lang="en-US" sz="2000" b="1" dirty="0"/>
              <a:t>   }</a:t>
            </a:r>
            <a:endParaRPr lang="en-CY" sz="2000" b="1" dirty="0"/>
          </a:p>
        </p:txBody>
      </p:sp>
      <p:sp>
        <p:nvSpPr>
          <p:cNvPr id="4" name="TextBox 3">
            <a:extLst>
              <a:ext uri="{FF2B5EF4-FFF2-40B4-BE49-F238E27FC236}">
                <a16:creationId xmlns:a16="http://schemas.microsoft.com/office/drawing/2014/main" id="{8CDC0AA3-CEC3-891C-3955-07B69CDE1D06}"/>
              </a:ext>
            </a:extLst>
          </p:cNvPr>
          <p:cNvSpPr txBox="1">
            <a:spLocks noGrp="1" noRot="1" noMove="1" noResize="1" noEditPoints="1" noAdjustHandles="1" noChangeArrowheads="1" noChangeShapeType="1"/>
          </p:cNvSpPr>
          <p:nvPr/>
        </p:nvSpPr>
        <p:spPr>
          <a:xfrm>
            <a:off x="10923374" y="540808"/>
            <a:ext cx="11479426" cy="13018949"/>
          </a:xfrm>
          <a:prstGeom prst="rect">
            <a:avLst/>
          </a:prstGeom>
          <a:solidFill>
            <a:schemeClr val="bg1">
              <a:lumMod val="95000"/>
            </a:schemeClr>
          </a:solidFill>
          <a:ln>
            <a:solidFill>
              <a:schemeClr val="bg1">
                <a:lumMod val="95000"/>
              </a:schemeClr>
            </a:solidFill>
          </a:ln>
        </p:spPr>
        <p:txBody>
          <a:bodyPr wrap="square" rtlCol="0">
            <a:spAutoFit/>
          </a:bodyPr>
          <a:lstStyle/>
          <a:p>
            <a:r>
              <a:rPr lang="en-US" sz="2000" b="1" dirty="0"/>
              <a:t>private void expand(String search_method){</a:t>
            </a:r>
          </a:p>
          <a:p>
            <a:r>
              <a:rPr lang="en-US" sz="2000" b="1" dirty="0"/>
              <a:t>      successor_nodes = current_Node.get_Successors(this);</a:t>
            </a:r>
          </a:p>
          <a:p>
            <a:r>
              <a:rPr lang="en-US" sz="2000" b="1" dirty="0"/>
              <a:t>      vet_Successors(search_method);</a:t>
            </a:r>
          </a:p>
          <a:p>
            <a:r>
              <a:rPr lang="en-US" sz="2000" b="1" dirty="0"/>
              <a:t>      switch (search_method){</a:t>
            </a:r>
          </a:p>
          <a:p>
            <a:r>
              <a:rPr lang="en-US" sz="2000" b="1" dirty="0"/>
              <a:t>       case "depth_first":</a:t>
            </a:r>
          </a:p>
          <a:p>
            <a:r>
              <a:rPr lang="en-US" sz="2000" b="1" dirty="0"/>
              <a:t>        for (Search_Node </a:t>
            </a:r>
            <a:r>
              <a:rPr lang="en-US" sz="2000" b="1" dirty="0" err="1"/>
              <a:t>i</a:t>
            </a:r>
            <a:r>
              <a:rPr lang="en-US" sz="2000" b="1" dirty="0"/>
              <a:t> : successor_nodes){open.add(0,i);}</a:t>
            </a:r>
          </a:p>
          <a:p>
            <a:r>
              <a:rPr lang="en-US" sz="2000" b="1" dirty="0"/>
              <a:t>        break;</a:t>
            </a:r>
          </a:p>
          <a:p>
            <a:r>
              <a:rPr lang="en-US" sz="2000" b="1" dirty="0"/>
              <a:t>       default:</a:t>
            </a:r>
          </a:p>
          <a:p>
            <a:r>
              <a:rPr lang="en-US" sz="2000" b="1" dirty="0"/>
              <a:t>        for (Search_Node </a:t>
            </a:r>
            <a:r>
              <a:rPr lang="en-US" sz="2000" b="1" dirty="0" err="1"/>
              <a:t>i</a:t>
            </a:r>
            <a:r>
              <a:rPr lang="en-US" sz="2000" b="1" dirty="0"/>
              <a:t> : successor_nodes){open.add(</a:t>
            </a:r>
            <a:r>
              <a:rPr lang="en-US" sz="2000" b="1" dirty="0" err="1"/>
              <a:t>i</a:t>
            </a:r>
            <a:r>
              <a:rPr lang="en-US" sz="2000" b="1" dirty="0"/>
              <a:t>);}</a:t>
            </a:r>
          </a:p>
          <a:p>
            <a:r>
              <a:rPr lang="en-US" sz="2000" b="1" dirty="0"/>
              <a:t>      }</a:t>
            </a:r>
          </a:p>
          <a:p>
            <a:r>
              <a:rPr lang="en-US" sz="2000" b="1" dirty="0"/>
              <a:t>   }</a:t>
            </a:r>
          </a:p>
          <a:p>
            <a:endParaRPr lang="en-US" sz="2000" b="1" dirty="0"/>
          </a:p>
          <a:p>
            <a:r>
              <a:rPr lang="en-US" sz="2000" b="1" dirty="0"/>
              <a:t>   private void vet_Successors(String search_method){ </a:t>
            </a:r>
          </a:p>
          <a:p>
            <a:r>
              <a:rPr lang="en-US" sz="2000" b="1" dirty="0"/>
              <a:t>      ArrayList&lt;Search_Node&gt; vslis = new ArrayList&lt;Search_Node&gt;();</a:t>
            </a:r>
          </a:p>
          <a:p>
            <a:r>
              <a:rPr lang="en-US" sz="2000" b="1" dirty="0"/>
              <a:t>      switch (search_method){</a:t>
            </a:r>
          </a:p>
          <a:p>
            <a:r>
              <a:rPr lang="en-US" sz="2000" b="1" dirty="0"/>
              <a:t>        case "depth_first": case "breadth_first": case "best_first":</a:t>
            </a:r>
          </a:p>
          <a:p>
            <a:r>
              <a:rPr lang="en-US" sz="2000" b="1" dirty="0"/>
              <a:t>           for (Search_Node snode : successor_nodes){</a:t>
            </a:r>
          </a:p>
          <a:p>
            <a:r>
              <a:rPr lang="en-US" sz="2000" b="1" dirty="0"/>
              <a:t>              if (!(on_Closed(snode)) &amp;&amp; !(on_Open(snode))) vslis.add(snode);</a:t>
            </a:r>
          </a:p>
          <a:p>
            <a:r>
              <a:rPr lang="en-US" sz="2000" b="1" dirty="0"/>
              <a:t>           };</a:t>
            </a:r>
          </a:p>
          <a:p>
            <a:r>
              <a:rPr lang="en-US" sz="2000" b="1" dirty="0"/>
              <a:t>           break;</a:t>
            </a:r>
          </a:p>
          <a:p>
            <a:r>
              <a:rPr lang="en-US" sz="2000" b="1" dirty="0"/>
              <a:t>        case "branch_and_bound": </a:t>
            </a:r>
          </a:p>
          <a:p>
            <a:r>
              <a:rPr lang="en-US" sz="2000" b="1" dirty="0"/>
              <a:t>           for (Search_Node snode : successor_nodes){</a:t>
            </a:r>
          </a:p>
          <a:p>
            <a:r>
              <a:rPr lang="en-US" sz="2000" b="1" dirty="0"/>
              <a:t>              if (!(on_Closed(snode)) &amp;&amp; !(on_Open(snode))) vslis.add(snode);</a:t>
            </a:r>
          </a:p>
          <a:p>
            <a:r>
              <a:rPr lang="en-US" sz="2000" b="1" dirty="0"/>
              <a:t>              else if (on_Open(snode)){</a:t>
            </a:r>
          </a:p>
          <a:p>
            <a:r>
              <a:rPr lang="en-US" sz="2000" b="1" dirty="0"/>
              <a:t>                        int </a:t>
            </a:r>
            <a:r>
              <a:rPr lang="en-US" sz="2000" b="1" dirty="0" err="1"/>
              <a:t>i</a:t>
            </a:r>
            <a:r>
              <a:rPr lang="en-US" sz="2000" b="1" dirty="0"/>
              <a:t> = pos_Open(snode);</a:t>
            </a:r>
          </a:p>
          <a:p>
            <a:r>
              <a:rPr lang="en-US" sz="2000" b="1" dirty="0"/>
              <a:t>                        if (snode.best_path_cost() &lt; open.get(</a:t>
            </a:r>
            <a:r>
              <a:rPr lang="en-US" sz="2000" b="1" dirty="0" err="1"/>
              <a:t>i</a:t>
            </a:r>
            <a:r>
              <a:rPr lang="en-US" sz="2000" b="1" dirty="0"/>
              <a:t>).best_path_cost()){</a:t>
            </a:r>
          </a:p>
          <a:p>
            <a:r>
              <a:rPr lang="en-US" sz="2000" b="1" dirty="0"/>
              <a:t>                               open.remove(</a:t>
            </a:r>
            <a:r>
              <a:rPr lang="en-US" sz="2000" b="1" dirty="0" err="1"/>
              <a:t>i</a:t>
            </a:r>
            <a:r>
              <a:rPr lang="en-US" sz="2000" b="1" dirty="0"/>
              <a:t>);</a:t>
            </a:r>
          </a:p>
          <a:p>
            <a:r>
              <a:rPr lang="en-US" sz="2000" b="1" dirty="0"/>
              <a:t>                               open.add(snode);</a:t>
            </a:r>
          </a:p>
          <a:p>
            <a:r>
              <a:rPr lang="en-US" sz="2000" b="1" dirty="0"/>
              <a:t>                               vslis.add(snode);</a:t>
            </a:r>
          </a:p>
          <a:p>
            <a:r>
              <a:rPr lang="en-US" sz="2000" b="1" dirty="0"/>
              <a:t>                         }</a:t>
            </a:r>
          </a:p>
          <a:p>
            <a:r>
              <a:rPr lang="en-US" sz="2000" b="1" dirty="0"/>
              <a:t>                     }</a:t>
            </a:r>
          </a:p>
          <a:p>
            <a:r>
              <a:rPr lang="en-US" sz="2000" b="1" dirty="0"/>
              <a:t>               else if (on_Closed(snode)){</a:t>
            </a:r>
          </a:p>
          <a:p>
            <a:r>
              <a:rPr lang="en-US" sz="2000" b="1" dirty="0"/>
              <a:t>                         int </a:t>
            </a:r>
            <a:r>
              <a:rPr lang="en-US" sz="2000" b="1" dirty="0" err="1"/>
              <a:t>i</a:t>
            </a:r>
            <a:r>
              <a:rPr lang="en-US" sz="2000" b="1" dirty="0"/>
              <a:t> = pos_Closed(snode);</a:t>
            </a:r>
          </a:p>
          <a:p>
            <a:r>
              <a:rPr lang="en-US" sz="2000" b="1" dirty="0"/>
              <a:t>                         if (snode.best_path_cost() &lt; closed.get(</a:t>
            </a:r>
            <a:r>
              <a:rPr lang="en-US" sz="2000" b="1" dirty="0" err="1"/>
              <a:t>i</a:t>
            </a:r>
            <a:r>
              <a:rPr lang="en-US" sz="2000" b="1" dirty="0"/>
              <a:t>).best_path_cost()){</a:t>
            </a:r>
          </a:p>
          <a:p>
            <a:r>
              <a:rPr lang="en-US" sz="2000" b="1" dirty="0"/>
              <a:t>                               closed.remove(</a:t>
            </a:r>
            <a:r>
              <a:rPr lang="en-US" sz="2000" b="1" dirty="0" err="1"/>
              <a:t>i</a:t>
            </a:r>
            <a:r>
              <a:rPr lang="en-US" sz="2000" b="1" dirty="0"/>
              <a:t>);</a:t>
            </a:r>
          </a:p>
          <a:p>
            <a:r>
              <a:rPr lang="en-US" sz="2000" b="1" dirty="0"/>
              <a:t>                               open.add(snode);</a:t>
            </a:r>
          </a:p>
          <a:p>
            <a:r>
              <a:rPr lang="en-US" sz="2000" b="1" dirty="0"/>
              <a:t>                               vslis.add(snode);</a:t>
            </a:r>
          </a:p>
          <a:p>
            <a:r>
              <a:rPr lang="en-US" sz="2000" b="1" dirty="0"/>
              <a:t>                          }</a:t>
            </a:r>
          </a:p>
          <a:p>
            <a:r>
              <a:rPr lang="en-US" sz="2000" b="1" dirty="0"/>
              <a:t>                     }</a:t>
            </a:r>
          </a:p>
          <a:p>
            <a:r>
              <a:rPr lang="en-US" sz="2000" b="1" dirty="0"/>
              <a:t>                        </a:t>
            </a:r>
          </a:p>
          <a:p>
            <a:r>
              <a:rPr lang="en-US" sz="2000" b="1" dirty="0"/>
              <a:t>             };</a:t>
            </a:r>
          </a:p>
          <a:p>
            <a:r>
              <a:rPr lang="en-US" sz="2000" b="1" dirty="0"/>
              <a:t>           break;</a:t>
            </a:r>
            <a:endParaRPr lang="en-CY" sz="2000" b="1" dirty="0"/>
          </a:p>
        </p:txBody>
      </p:sp>
    </p:spTree>
    <p:extLst>
      <p:ext uri="{BB962C8B-B14F-4D97-AF65-F5344CB8AC3E}">
        <p14:creationId xmlns:p14="http://schemas.microsoft.com/office/powerpoint/2010/main" val="203157947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2A8E76-173A-6048-B01B-B2E05AD190A9}"/>
              </a:ext>
            </a:extLst>
          </p:cNvPr>
          <p:cNvSpPr>
            <a:spLocks noGrp="1"/>
          </p:cNvSpPr>
          <p:nvPr>
            <p:ph type="sldNum" idx="11"/>
          </p:nvPr>
        </p:nvSpPr>
        <p:spPr/>
        <p:txBody>
          <a:bodyPr/>
          <a:lstStyle/>
          <a:p>
            <a:pPr>
              <a:defRPr/>
            </a:pPr>
            <a:fld id="{2AC05CB6-9B26-4742-B540-C75B4FF4B091}" type="slidenum">
              <a:rPr lang="el-GR" altLang="en-CY" smtClean="0"/>
              <a:pPr>
                <a:defRPr/>
              </a:pPr>
              <a:t>87</a:t>
            </a:fld>
            <a:endParaRPr lang="el-GR" altLang="en-CY" dirty="0"/>
          </a:p>
        </p:txBody>
      </p:sp>
      <p:sp>
        <p:nvSpPr>
          <p:cNvPr id="3" name="TextBox 2">
            <a:extLst>
              <a:ext uri="{FF2B5EF4-FFF2-40B4-BE49-F238E27FC236}">
                <a16:creationId xmlns:a16="http://schemas.microsoft.com/office/drawing/2014/main" id="{7CF13DBB-55B4-BC08-EF73-70D7936B91DC}"/>
              </a:ext>
            </a:extLst>
          </p:cNvPr>
          <p:cNvSpPr txBox="1"/>
          <p:nvPr/>
        </p:nvSpPr>
        <p:spPr>
          <a:xfrm>
            <a:off x="1050325" y="194637"/>
            <a:ext cx="9193427" cy="13326725"/>
          </a:xfrm>
          <a:prstGeom prst="rect">
            <a:avLst/>
          </a:prstGeom>
          <a:solidFill>
            <a:schemeClr val="bg1">
              <a:lumMod val="95000"/>
            </a:schemeClr>
          </a:solidFill>
          <a:ln>
            <a:solidFill>
              <a:schemeClr val="bg1">
                <a:lumMod val="95000"/>
              </a:schemeClr>
            </a:solidFill>
          </a:ln>
        </p:spPr>
        <p:txBody>
          <a:bodyPr wrap="square" rtlCol="0">
            <a:spAutoFit/>
          </a:bodyPr>
          <a:lstStyle/>
          <a:p>
            <a:r>
              <a:rPr lang="en-US" sz="2000" b="1" dirty="0"/>
              <a:t>case "A_star":</a:t>
            </a:r>
          </a:p>
          <a:p>
            <a:r>
              <a:rPr lang="en-US" sz="2000" b="1" dirty="0"/>
              <a:t>           for (Search_Node snode : successor_nodes){</a:t>
            </a:r>
          </a:p>
          <a:p>
            <a:r>
              <a:rPr lang="en-US" sz="2000" b="1" dirty="0"/>
              <a:t>              if (!(on_Closed(snode)) &amp;&amp; !(on_Open(snode))) vslis.add(snode);</a:t>
            </a:r>
          </a:p>
          <a:p>
            <a:r>
              <a:rPr lang="en-US" sz="2000" b="1" dirty="0"/>
              <a:t>              else if (on_Open(snode)){</a:t>
            </a:r>
          </a:p>
          <a:p>
            <a:r>
              <a:rPr lang="en-US" sz="2000" b="1" dirty="0"/>
              <a:t>                        int </a:t>
            </a:r>
            <a:r>
              <a:rPr lang="en-US" sz="2000" b="1" dirty="0" err="1"/>
              <a:t>i</a:t>
            </a:r>
            <a:r>
              <a:rPr lang="en-US" sz="2000" b="1" dirty="0"/>
              <a:t> = pos_Open(snode);</a:t>
            </a:r>
          </a:p>
          <a:p>
            <a:r>
              <a:rPr lang="en-US" sz="2000" b="1" dirty="0"/>
              <a:t>                        if (snode.evaluation_fn(goal_state) &lt;</a:t>
            </a:r>
          </a:p>
          <a:p>
            <a:r>
              <a:rPr lang="en-US" sz="2000" b="1" dirty="0"/>
              <a:t>                             open.get(</a:t>
            </a:r>
            <a:r>
              <a:rPr lang="en-US" sz="2000" b="1" dirty="0" err="1"/>
              <a:t>i</a:t>
            </a:r>
            <a:r>
              <a:rPr lang="en-US" sz="2000" b="1" dirty="0"/>
              <a:t>).evaluation_fn(goal_state)){</a:t>
            </a:r>
          </a:p>
          <a:p>
            <a:r>
              <a:rPr lang="en-US" sz="2000" b="1" dirty="0"/>
              <a:t>                               open.remove(</a:t>
            </a:r>
            <a:r>
              <a:rPr lang="en-US" sz="2000" b="1" dirty="0" err="1"/>
              <a:t>i</a:t>
            </a:r>
            <a:r>
              <a:rPr lang="en-US" sz="2000" b="1" dirty="0"/>
              <a:t>);</a:t>
            </a:r>
          </a:p>
          <a:p>
            <a:r>
              <a:rPr lang="en-US" sz="2000" b="1" dirty="0"/>
              <a:t>                               open.add(snode);</a:t>
            </a:r>
          </a:p>
          <a:p>
            <a:r>
              <a:rPr lang="en-US" sz="2000" b="1" dirty="0"/>
              <a:t>                               vslis.add(snode);</a:t>
            </a:r>
          </a:p>
          <a:p>
            <a:r>
              <a:rPr lang="en-US" sz="2000" b="1" dirty="0"/>
              <a:t>                         }</a:t>
            </a:r>
          </a:p>
          <a:p>
            <a:r>
              <a:rPr lang="en-US" sz="2000" b="1" dirty="0"/>
              <a:t>                     }</a:t>
            </a:r>
          </a:p>
          <a:p>
            <a:r>
              <a:rPr lang="en-US" sz="2000" b="1" dirty="0"/>
              <a:t>               else if (on_Closed(snode)){</a:t>
            </a:r>
          </a:p>
          <a:p>
            <a:r>
              <a:rPr lang="en-US" sz="2000" b="1" dirty="0"/>
              <a:t>                         int </a:t>
            </a:r>
            <a:r>
              <a:rPr lang="en-US" sz="2000" b="1" dirty="0" err="1"/>
              <a:t>i</a:t>
            </a:r>
            <a:r>
              <a:rPr lang="en-US" sz="2000" b="1" dirty="0"/>
              <a:t> = pos_Closed(snode);</a:t>
            </a:r>
          </a:p>
          <a:p>
            <a:r>
              <a:rPr lang="en-US" sz="2000" b="1" dirty="0"/>
              <a:t>                         if (snode.evaluation_fn(goal_state) &lt;</a:t>
            </a:r>
          </a:p>
          <a:p>
            <a:r>
              <a:rPr lang="en-US" sz="2000" b="1" dirty="0"/>
              <a:t>                              closed.get(</a:t>
            </a:r>
            <a:r>
              <a:rPr lang="en-US" sz="2000" b="1" dirty="0" err="1"/>
              <a:t>i</a:t>
            </a:r>
            <a:r>
              <a:rPr lang="en-US" sz="2000" b="1" dirty="0"/>
              <a:t>).evaluation_fn(goal_state)){</a:t>
            </a:r>
          </a:p>
          <a:p>
            <a:r>
              <a:rPr lang="en-US" sz="2000" b="1" dirty="0"/>
              <a:t>                               closed.remove(</a:t>
            </a:r>
            <a:r>
              <a:rPr lang="en-US" sz="2000" b="1" dirty="0" err="1"/>
              <a:t>i</a:t>
            </a:r>
            <a:r>
              <a:rPr lang="en-US" sz="2000" b="1" dirty="0"/>
              <a:t>);</a:t>
            </a:r>
          </a:p>
          <a:p>
            <a:r>
              <a:rPr lang="en-US" sz="2000" b="1" dirty="0"/>
              <a:t>                               open.add(snode);</a:t>
            </a:r>
          </a:p>
          <a:p>
            <a:r>
              <a:rPr lang="en-US" sz="2000" b="1" dirty="0"/>
              <a:t>                               vslis.add(snode);</a:t>
            </a:r>
          </a:p>
          <a:p>
            <a:r>
              <a:rPr lang="en-US" sz="2000" b="1" dirty="0"/>
              <a:t>                          }</a:t>
            </a:r>
          </a:p>
          <a:p>
            <a:r>
              <a:rPr lang="en-US" sz="2000" b="1" dirty="0"/>
              <a:t>                     }</a:t>
            </a:r>
          </a:p>
          <a:p>
            <a:r>
              <a:rPr lang="en-US" sz="2000" b="1" dirty="0"/>
              <a:t>                        </a:t>
            </a:r>
          </a:p>
          <a:p>
            <a:r>
              <a:rPr lang="en-US" sz="2000" b="1" dirty="0"/>
              <a:t>             };</a:t>
            </a:r>
          </a:p>
          <a:p>
            <a:r>
              <a:rPr lang="en-US" sz="2000" b="1" dirty="0"/>
              <a:t>            </a:t>
            </a:r>
          </a:p>
          <a:p>
            <a:r>
              <a:rPr lang="en-US" sz="2000" b="1" dirty="0"/>
              <a:t>      }</a:t>
            </a:r>
          </a:p>
          <a:p>
            <a:r>
              <a:rPr lang="en-US" sz="2000" b="1" dirty="0"/>
              <a:t>      successor_nodes = vslis;</a:t>
            </a:r>
          </a:p>
          <a:p>
            <a:r>
              <a:rPr lang="en-US" sz="2000" b="1" dirty="0"/>
              <a:t>   }</a:t>
            </a:r>
          </a:p>
          <a:p>
            <a:endParaRPr lang="en-US" sz="2000" b="1" dirty="0"/>
          </a:p>
          <a:p>
            <a:r>
              <a:rPr lang="en-US" sz="2000" b="1" dirty="0"/>
              <a:t>   private boolean on_Closed(Search_Node new_node){</a:t>
            </a:r>
          </a:p>
          <a:p>
            <a:r>
              <a:rPr lang="en-US" sz="2000" b="1" dirty="0"/>
              <a:t>      boolean ans = false;</a:t>
            </a:r>
          </a:p>
          <a:p>
            <a:r>
              <a:rPr lang="en-US" sz="2000" b="1" dirty="0"/>
              <a:t>      for (Search_Node closed_node : closed){</a:t>
            </a:r>
          </a:p>
          <a:p>
            <a:r>
              <a:rPr lang="en-US" sz="2000" b="1" dirty="0"/>
              <a:t>         if (new_node.same_State(closed_node)) ans = true;</a:t>
            </a:r>
          </a:p>
          <a:p>
            <a:r>
              <a:rPr lang="en-US" sz="2000" b="1" dirty="0"/>
              <a:t>      }</a:t>
            </a:r>
          </a:p>
          <a:p>
            <a:r>
              <a:rPr lang="en-US" sz="2000" b="1" dirty="0"/>
              <a:t>      return ans;</a:t>
            </a:r>
          </a:p>
          <a:p>
            <a:r>
              <a:rPr lang="en-US" sz="2000" b="1" dirty="0"/>
              <a:t>   }</a:t>
            </a:r>
          </a:p>
          <a:p>
            <a:endParaRPr lang="en-US" sz="2000" b="1" dirty="0"/>
          </a:p>
          <a:p>
            <a:r>
              <a:rPr lang="en-US" sz="2000" b="1" dirty="0"/>
              <a:t>   private boolean on_Open(Search_Node new_node){</a:t>
            </a:r>
          </a:p>
          <a:p>
            <a:r>
              <a:rPr lang="en-US" sz="2000" b="1" dirty="0"/>
              <a:t>      boolean ans = false; </a:t>
            </a:r>
          </a:p>
          <a:p>
            <a:r>
              <a:rPr lang="en-US" sz="2000" b="1" dirty="0"/>
              <a:t>      for (Search_Node open_node : open){</a:t>
            </a:r>
          </a:p>
          <a:p>
            <a:r>
              <a:rPr lang="en-US" sz="2000" b="1" dirty="0"/>
              <a:t>         if (new_node.same_State(open_node)) ans = true;</a:t>
            </a:r>
          </a:p>
          <a:p>
            <a:r>
              <a:rPr lang="en-US" sz="2000" b="1" dirty="0"/>
              <a:t>      }</a:t>
            </a:r>
          </a:p>
          <a:p>
            <a:r>
              <a:rPr lang="en-US" sz="2000" b="1" dirty="0"/>
              <a:t>      return ans;</a:t>
            </a:r>
          </a:p>
          <a:p>
            <a:r>
              <a:rPr lang="en-US" sz="2000" b="1" dirty="0"/>
              <a:t>   }</a:t>
            </a:r>
          </a:p>
        </p:txBody>
      </p:sp>
      <p:sp>
        <p:nvSpPr>
          <p:cNvPr id="4" name="TextBox 3">
            <a:extLst>
              <a:ext uri="{FF2B5EF4-FFF2-40B4-BE49-F238E27FC236}">
                <a16:creationId xmlns:a16="http://schemas.microsoft.com/office/drawing/2014/main" id="{8CDC0AA3-CEC3-891C-3955-07B69CDE1D06}"/>
              </a:ext>
            </a:extLst>
          </p:cNvPr>
          <p:cNvSpPr txBox="1"/>
          <p:nvPr/>
        </p:nvSpPr>
        <p:spPr>
          <a:xfrm>
            <a:off x="10466174" y="216461"/>
            <a:ext cx="11479426" cy="11480066"/>
          </a:xfrm>
          <a:prstGeom prst="rect">
            <a:avLst/>
          </a:prstGeom>
          <a:solidFill>
            <a:schemeClr val="bg1">
              <a:lumMod val="95000"/>
            </a:schemeClr>
          </a:solidFill>
          <a:ln>
            <a:solidFill>
              <a:schemeClr val="bg1">
                <a:lumMod val="95000"/>
              </a:schemeClr>
            </a:solidFill>
          </a:ln>
        </p:spPr>
        <p:txBody>
          <a:bodyPr wrap="square" rtlCol="0">
            <a:spAutoFit/>
          </a:bodyPr>
          <a:lstStyle/>
          <a:p>
            <a:r>
              <a:rPr lang="en-US" sz="2000" b="1" dirty="0"/>
              <a:t> private void select_Node(String search_method){</a:t>
            </a:r>
          </a:p>
          <a:p>
            <a:r>
              <a:rPr lang="en-US" sz="2000" b="1" dirty="0"/>
              <a:t>     int </a:t>
            </a:r>
            <a:r>
              <a:rPr lang="en-US" sz="2000" b="1" dirty="0" err="1"/>
              <a:t>i</a:t>
            </a:r>
            <a:r>
              <a:rPr lang="en-US" sz="2000" b="1" dirty="0"/>
              <a:t> = 0, min = 0;</a:t>
            </a:r>
          </a:p>
          <a:p>
            <a:r>
              <a:rPr lang="en-US" sz="2000" b="1" dirty="0"/>
              <a:t>     switch (search_method){</a:t>
            </a:r>
          </a:p>
          <a:p>
            <a:r>
              <a:rPr lang="en-US" sz="2000" b="1" dirty="0"/>
              <a:t>       case "depth_first": </a:t>
            </a:r>
          </a:p>
          <a:p>
            <a:r>
              <a:rPr lang="en-US" sz="2000" b="1" dirty="0"/>
              <a:t>          int osize = open.size();</a:t>
            </a:r>
          </a:p>
          <a:p>
            <a:r>
              <a:rPr lang="en-US" sz="2000" b="1" dirty="0"/>
              <a:t>          current_Node = open.get(0);// open is a stack; 0 element is last in</a:t>
            </a:r>
          </a:p>
          <a:p>
            <a:r>
              <a:rPr lang="en-US" sz="2000" b="1" dirty="0"/>
              <a:t>          open.remove(0);</a:t>
            </a:r>
          </a:p>
          <a:p>
            <a:r>
              <a:rPr lang="en-US" sz="2000" b="1" dirty="0"/>
              <a:t>          break;</a:t>
            </a:r>
          </a:p>
          <a:p>
            <a:r>
              <a:rPr lang="en-US" sz="2000" b="1" dirty="0"/>
              <a:t>      case "breadth_first":</a:t>
            </a:r>
          </a:p>
          <a:p>
            <a:r>
              <a:rPr lang="en-US" sz="2000" b="1" dirty="0"/>
              <a:t>          current_Node = open.get(0);// open is a queue; 0 element is first in</a:t>
            </a:r>
          </a:p>
          <a:p>
            <a:r>
              <a:rPr lang="en-US" sz="2000" b="1" dirty="0"/>
              <a:t>          open.remove(0);</a:t>
            </a:r>
          </a:p>
          <a:p>
            <a:r>
              <a:rPr lang="en-US" sz="2000" b="1" dirty="0"/>
              <a:t>          break;</a:t>
            </a:r>
          </a:p>
          <a:p>
            <a:r>
              <a:rPr lang="en-US" sz="2000" b="1" dirty="0"/>
              <a:t>      case "branch_and_bound":</a:t>
            </a:r>
          </a:p>
          <a:p>
            <a:r>
              <a:rPr lang="en-US" sz="2000" b="1" dirty="0"/>
              <a:t>          </a:t>
            </a:r>
            <a:r>
              <a:rPr lang="en-US" sz="2000" b="1" dirty="0" err="1"/>
              <a:t>i</a:t>
            </a:r>
            <a:r>
              <a:rPr lang="en-US" sz="2000" b="1" dirty="0"/>
              <a:t> = 0; min = open.get(0).best_path_cost();</a:t>
            </a:r>
          </a:p>
          <a:p>
            <a:r>
              <a:rPr lang="en-US" sz="2000" b="1" dirty="0"/>
              <a:t>          for (int j = 1; j &lt; open.size(); j++){</a:t>
            </a:r>
          </a:p>
          <a:p>
            <a:r>
              <a:rPr lang="en-US" sz="2000" b="1" dirty="0"/>
              <a:t>              if (open.get(j).best_path_cost() &lt; min){</a:t>
            </a:r>
            <a:r>
              <a:rPr lang="en-US" sz="2000" b="1" dirty="0" err="1"/>
              <a:t>i</a:t>
            </a:r>
            <a:r>
              <a:rPr lang="en-US" sz="2000" b="1" dirty="0"/>
              <a:t> = j; min = open.get(j).best_path_cost();}</a:t>
            </a:r>
          </a:p>
          <a:p>
            <a:r>
              <a:rPr lang="en-US" sz="2000" b="1" dirty="0"/>
              <a:t>          }</a:t>
            </a:r>
          </a:p>
          <a:p>
            <a:r>
              <a:rPr lang="en-US" sz="2000" b="1" dirty="0"/>
              <a:t>          current_Node = open.get(</a:t>
            </a:r>
            <a:r>
              <a:rPr lang="en-US" sz="2000" b="1" dirty="0" err="1"/>
              <a:t>i</a:t>
            </a:r>
            <a:r>
              <a:rPr lang="en-US" sz="2000" b="1" dirty="0"/>
              <a:t>);</a:t>
            </a:r>
          </a:p>
          <a:p>
            <a:r>
              <a:rPr lang="en-US" sz="2000" b="1" dirty="0"/>
              <a:t>          open.remove(</a:t>
            </a:r>
            <a:r>
              <a:rPr lang="en-US" sz="2000" b="1" dirty="0" err="1"/>
              <a:t>i</a:t>
            </a:r>
            <a:r>
              <a:rPr lang="en-US" sz="2000" b="1" dirty="0"/>
              <a:t>);</a:t>
            </a:r>
          </a:p>
          <a:p>
            <a:r>
              <a:rPr lang="en-US" sz="2000" b="1" dirty="0"/>
              <a:t>          break;</a:t>
            </a:r>
          </a:p>
          <a:p>
            <a:r>
              <a:rPr lang="en-US" sz="2000" b="1" dirty="0"/>
              <a:t>       case "best_first":</a:t>
            </a:r>
          </a:p>
          <a:p>
            <a:r>
              <a:rPr lang="en-US" sz="2000" b="1" dirty="0"/>
              <a:t>          </a:t>
            </a:r>
            <a:r>
              <a:rPr lang="en-US" sz="2000" b="1" dirty="0" err="1"/>
              <a:t>i</a:t>
            </a:r>
            <a:r>
              <a:rPr lang="en-US" sz="2000" b="1" dirty="0"/>
              <a:t> = 0; min = open.get(0).difference(goal_state);</a:t>
            </a:r>
          </a:p>
          <a:p>
            <a:r>
              <a:rPr lang="en-US" sz="2000" b="1" dirty="0"/>
              <a:t>          for (int j = 1; j &lt; open.size(); j++){</a:t>
            </a:r>
          </a:p>
          <a:p>
            <a:r>
              <a:rPr lang="en-US" sz="2000" b="1" dirty="0"/>
              <a:t>              if (open.get(j).difference(goal_state) &lt; min){</a:t>
            </a:r>
            <a:r>
              <a:rPr lang="en-US" sz="2000" b="1" dirty="0" err="1"/>
              <a:t>i</a:t>
            </a:r>
            <a:r>
              <a:rPr lang="en-US" sz="2000" b="1" dirty="0"/>
              <a:t> = j; min = open.get(j).difference(goal_state);}</a:t>
            </a:r>
          </a:p>
          <a:p>
            <a:r>
              <a:rPr lang="en-US" sz="2000" b="1" dirty="0"/>
              <a:t>          }</a:t>
            </a:r>
          </a:p>
          <a:p>
            <a:r>
              <a:rPr lang="en-US" sz="2000" b="1" dirty="0"/>
              <a:t>          current_Node = open.get(</a:t>
            </a:r>
            <a:r>
              <a:rPr lang="en-US" sz="2000" b="1" dirty="0" err="1"/>
              <a:t>i</a:t>
            </a:r>
            <a:r>
              <a:rPr lang="en-US" sz="2000" b="1" dirty="0"/>
              <a:t>);  </a:t>
            </a:r>
          </a:p>
          <a:p>
            <a:r>
              <a:rPr lang="en-US" sz="2000" b="1" dirty="0"/>
              <a:t>          open.remove(</a:t>
            </a:r>
            <a:r>
              <a:rPr lang="en-US" sz="2000" b="1" dirty="0" err="1"/>
              <a:t>i</a:t>
            </a:r>
            <a:r>
              <a:rPr lang="en-US" sz="2000" b="1" dirty="0"/>
              <a:t>);</a:t>
            </a:r>
          </a:p>
          <a:p>
            <a:r>
              <a:rPr lang="en-US" sz="2000" b="1" dirty="0"/>
              <a:t>          break;</a:t>
            </a:r>
          </a:p>
          <a:p>
            <a:r>
              <a:rPr lang="en-US" sz="2000" b="1" dirty="0"/>
              <a:t>       case "A_star":</a:t>
            </a:r>
          </a:p>
          <a:p>
            <a:r>
              <a:rPr lang="en-US" sz="2000" b="1" dirty="0"/>
              <a:t>          </a:t>
            </a:r>
            <a:r>
              <a:rPr lang="en-US" sz="2000" b="1" dirty="0" err="1"/>
              <a:t>i</a:t>
            </a:r>
            <a:r>
              <a:rPr lang="en-US" sz="2000" b="1" dirty="0"/>
              <a:t> = 0; min = open.get(0).evaluation_fn(goal_state);</a:t>
            </a:r>
          </a:p>
          <a:p>
            <a:r>
              <a:rPr lang="en-US" sz="2000" b="1" dirty="0"/>
              <a:t>          for (int j = 1; j &lt; open.size(); j++){</a:t>
            </a:r>
          </a:p>
          <a:p>
            <a:r>
              <a:rPr lang="en-US" sz="2000" b="1" dirty="0"/>
              <a:t>              if (open.get(j).evaluation_fn(goal_state) &lt; min){</a:t>
            </a:r>
            <a:r>
              <a:rPr lang="en-US" sz="2000" b="1" dirty="0" err="1"/>
              <a:t>i</a:t>
            </a:r>
            <a:r>
              <a:rPr lang="en-US" sz="2000" b="1" dirty="0"/>
              <a:t> = j; min = open.get(j).evaluation_fn(goal_state);}</a:t>
            </a:r>
          </a:p>
          <a:p>
            <a:r>
              <a:rPr lang="en-US" sz="2000" b="1" dirty="0"/>
              <a:t>          }</a:t>
            </a:r>
          </a:p>
          <a:p>
            <a:r>
              <a:rPr lang="en-US" sz="2000" b="1" dirty="0"/>
              <a:t>          current_Node = open.get(</a:t>
            </a:r>
            <a:r>
              <a:rPr lang="en-US" sz="2000" b="1" dirty="0" err="1"/>
              <a:t>i</a:t>
            </a:r>
            <a:r>
              <a:rPr lang="en-US" sz="2000" b="1" dirty="0"/>
              <a:t>);  </a:t>
            </a:r>
          </a:p>
          <a:p>
            <a:r>
              <a:rPr lang="en-US" sz="2000" b="1" dirty="0"/>
              <a:t>          open.remove(</a:t>
            </a:r>
            <a:r>
              <a:rPr lang="en-US" sz="2000" b="1" dirty="0" err="1"/>
              <a:t>i</a:t>
            </a:r>
            <a:r>
              <a:rPr lang="en-US" sz="2000" b="1" dirty="0"/>
              <a:t>);</a:t>
            </a:r>
          </a:p>
          <a:p>
            <a:r>
              <a:rPr lang="en-US" sz="2000" b="1" dirty="0"/>
              <a:t>     } </a:t>
            </a:r>
          </a:p>
          <a:p>
            <a:r>
              <a:rPr lang="en-US" sz="2000" b="1" dirty="0"/>
              <a:t>   }</a:t>
            </a:r>
            <a:endParaRPr lang="en-CY" sz="2000" b="1" dirty="0"/>
          </a:p>
        </p:txBody>
      </p:sp>
    </p:spTree>
    <p:extLst>
      <p:ext uri="{BB962C8B-B14F-4D97-AF65-F5344CB8AC3E}">
        <p14:creationId xmlns:p14="http://schemas.microsoft.com/office/powerpoint/2010/main" val="3796951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2A8E76-173A-6048-B01B-B2E05AD190A9}"/>
              </a:ext>
            </a:extLst>
          </p:cNvPr>
          <p:cNvSpPr>
            <a:spLocks noGrp="1"/>
          </p:cNvSpPr>
          <p:nvPr>
            <p:ph type="sldNum" idx="11"/>
          </p:nvPr>
        </p:nvSpPr>
        <p:spPr/>
        <p:txBody>
          <a:bodyPr/>
          <a:lstStyle/>
          <a:p>
            <a:pPr>
              <a:defRPr/>
            </a:pPr>
            <a:fld id="{2AC05CB6-9B26-4742-B540-C75B4FF4B091}" type="slidenum">
              <a:rPr lang="el-GR" altLang="en-CY" smtClean="0"/>
              <a:pPr>
                <a:defRPr/>
              </a:pPr>
              <a:t>88</a:t>
            </a:fld>
            <a:endParaRPr lang="el-GR" altLang="en-CY" dirty="0"/>
          </a:p>
        </p:txBody>
      </p:sp>
      <p:sp>
        <p:nvSpPr>
          <p:cNvPr id="3" name="TextBox 2">
            <a:extLst>
              <a:ext uri="{FF2B5EF4-FFF2-40B4-BE49-F238E27FC236}">
                <a16:creationId xmlns:a16="http://schemas.microsoft.com/office/drawing/2014/main" id="{7CF13DBB-55B4-BC08-EF73-70D7936B91DC}"/>
              </a:ext>
            </a:extLst>
          </p:cNvPr>
          <p:cNvSpPr txBox="1"/>
          <p:nvPr/>
        </p:nvSpPr>
        <p:spPr>
          <a:xfrm>
            <a:off x="1173892" y="540808"/>
            <a:ext cx="9193427" cy="9325630"/>
          </a:xfrm>
          <a:prstGeom prst="rect">
            <a:avLst/>
          </a:prstGeom>
          <a:solidFill>
            <a:schemeClr val="bg1">
              <a:lumMod val="95000"/>
            </a:schemeClr>
          </a:solidFill>
          <a:ln>
            <a:solidFill>
              <a:schemeClr val="bg1">
                <a:lumMod val="95000"/>
              </a:schemeClr>
            </a:solidFill>
          </a:ln>
        </p:spPr>
        <p:txBody>
          <a:bodyPr wrap="square" rtlCol="0">
            <a:spAutoFit/>
          </a:bodyPr>
          <a:lstStyle/>
          <a:p>
            <a:r>
              <a:rPr lang="en-US" sz="2000" b="1" dirty="0"/>
              <a:t> private String report_Success(){</a:t>
            </a:r>
          </a:p>
          <a:p>
            <a:r>
              <a:rPr lang="en-US" sz="2000" b="1" dirty="0"/>
              <a:t>     Search_Node n = current_Node;</a:t>
            </a:r>
          </a:p>
          <a:p>
            <a:r>
              <a:rPr lang="en-US" sz="2000" b="1" dirty="0"/>
              <a:t>     StringBuffer buf = new StringBuffer(n.toString());</a:t>
            </a:r>
          </a:p>
          <a:p>
            <a:r>
              <a:rPr lang="en-US" sz="2000" b="1" dirty="0"/>
              <a:t>     int plen = 1;</a:t>
            </a:r>
          </a:p>
          <a:p>
            <a:r>
              <a:rPr lang="en-US" sz="2000" b="1" dirty="0"/>
              <a:t>     while (n.get_parent() != null){</a:t>
            </a:r>
          </a:p>
          <a:p>
            <a:r>
              <a:rPr lang="en-US" sz="2000" b="1" dirty="0"/>
              <a:t>       buf.insert(0,"\n");</a:t>
            </a:r>
          </a:p>
          <a:p>
            <a:r>
              <a:rPr lang="en-US" sz="2000" b="1" dirty="0"/>
              <a:t>       n = n.get_parent();</a:t>
            </a:r>
          </a:p>
          <a:p>
            <a:r>
              <a:rPr lang="en-US" sz="2000" b="1" dirty="0"/>
              <a:t>       buf.insert(0, n.toString());</a:t>
            </a:r>
          </a:p>
          <a:p>
            <a:r>
              <a:rPr lang="en-US" sz="2000" b="1" dirty="0"/>
              <a:t>       plen++;</a:t>
            </a:r>
          </a:p>
          <a:p>
            <a:r>
              <a:rPr lang="en-US" sz="2000" b="1" dirty="0"/>
              <a:t>     }</a:t>
            </a:r>
          </a:p>
          <a:p>
            <a:r>
              <a:rPr lang="en-US" sz="2000" b="1" dirty="0"/>
              <a:t>     System.out.println("===============================");</a:t>
            </a:r>
          </a:p>
          <a:p>
            <a:r>
              <a:rPr lang="en-US" sz="2000" b="1" dirty="0"/>
              <a:t>     System.out.println("Search Succeeds");</a:t>
            </a:r>
          </a:p>
          <a:p>
            <a:r>
              <a:rPr lang="en-US" sz="2000" b="1" dirty="0"/>
              <a:t>     System.out.println("Efficiency " + ((float)plen/(closed.size()+1)));</a:t>
            </a:r>
          </a:p>
          <a:p>
            <a:r>
              <a:rPr lang="en-US" sz="2000" b="1" dirty="0"/>
              <a:t>     System.out.println("Nodes visited: " + (closed.size()+1));</a:t>
            </a:r>
          </a:p>
          <a:p>
            <a:r>
              <a:rPr lang="en-US" sz="2000" b="1" dirty="0"/>
              <a:t>     System.out.println("Solution Path");</a:t>
            </a:r>
          </a:p>
          <a:p>
            <a:r>
              <a:rPr lang="en-US" sz="2000" b="1" dirty="0"/>
              <a:t>     return buf.toString();</a:t>
            </a:r>
          </a:p>
          <a:p>
            <a:r>
              <a:rPr lang="en-US" sz="2000" b="1" dirty="0"/>
              <a:t>   }</a:t>
            </a:r>
          </a:p>
          <a:p>
            <a:endParaRPr lang="en-US" sz="2000" b="1" dirty="0"/>
          </a:p>
          <a:p>
            <a:r>
              <a:rPr lang="en-US" sz="2000" b="1" dirty="0"/>
              <a:t>   private int pos_Open(Search_Node new_node){</a:t>
            </a:r>
          </a:p>
          <a:p>
            <a:r>
              <a:rPr lang="en-US" sz="2000" b="1" dirty="0"/>
              <a:t>     for (int </a:t>
            </a:r>
            <a:r>
              <a:rPr lang="en-US" sz="2000" b="1" dirty="0" err="1"/>
              <a:t>i</a:t>
            </a:r>
            <a:r>
              <a:rPr lang="en-US" sz="2000" b="1" dirty="0"/>
              <a:t> = 0; </a:t>
            </a:r>
            <a:r>
              <a:rPr lang="en-US" sz="2000" b="1" dirty="0" err="1"/>
              <a:t>i</a:t>
            </a:r>
            <a:r>
              <a:rPr lang="en-US" sz="2000" b="1" dirty="0"/>
              <a:t> &lt; open.size(); </a:t>
            </a:r>
            <a:r>
              <a:rPr lang="en-US" sz="2000" b="1" dirty="0" err="1"/>
              <a:t>i</a:t>
            </a:r>
            <a:r>
              <a:rPr lang="en-US" sz="2000" b="1" dirty="0"/>
              <a:t>++)</a:t>
            </a:r>
          </a:p>
          <a:p>
            <a:r>
              <a:rPr lang="en-US" sz="2000" b="1" dirty="0"/>
              <a:t>           if (new_node.same_State(open.get(</a:t>
            </a:r>
            <a:r>
              <a:rPr lang="en-US" sz="2000" b="1" dirty="0" err="1"/>
              <a:t>i</a:t>
            </a:r>
            <a:r>
              <a:rPr lang="en-US" sz="2000" b="1" dirty="0"/>
              <a:t>))) return </a:t>
            </a:r>
            <a:r>
              <a:rPr lang="en-US" sz="2000" b="1" dirty="0" err="1"/>
              <a:t>i</a:t>
            </a:r>
            <a:r>
              <a:rPr lang="en-US" sz="2000" b="1" dirty="0"/>
              <a:t>;</a:t>
            </a:r>
          </a:p>
          <a:p>
            <a:r>
              <a:rPr lang="en-US" sz="2000" b="1" dirty="0"/>
              <a:t>     return -1;</a:t>
            </a:r>
          </a:p>
          <a:p>
            <a:r>
              <a:rPr lang="en-US" sz="2000" b="1" dirty="0"/>
              <a:t>   }</a:t>
            </a:r>
          </a:p>
          <a:p>
            <a:endParaRPr lang="en-US" sz="2000" b="1" dirty="0"/>
          </a:p>
          <a:p>
            <a:r>
              <a:rPr lang="en-US" sz="2000" b="1" dirty="0"/>
              <a:t>   private int pos_Closed(Search_Node new_node){</a:t>
            </a:r>
          </a:p>
          <a:p>
            <a:r>
              <a:rPr lang="en-US" sz="2000" b="1" dirty="0"/>
              <a:t>     for (int </a:t>
            </a:r>
            <a:r>
              <a:rPr lang="en-US" sz="2000" b="1" dirty="0" err="1"/>
              <a:t>i</a:t>
            </a:r>
            <a:r>
              <a:rPr lang="en-US" sz="2000" b="1" dirty="0"/>
              <a:t> = 0; </a:t>
            </a:r>
            <a:r>
              <a:rPr lang="en-US" sz="2000" b="1" dirty="0" err="1"/>
              <a:t>i</a:t>
            </a:r>
            <a:r>
              <a:rPr lang="en-US" sz="2000" b="1" dirty="0"/>
              <a:t> &lt; closed.size(); </a:t>
            </a:r>
            <a:r>
              <a:rPr lang="en-US" sz="2000" b="1" dirty="0" err="1"/>
              <a:t>i</a:t>
            </a:r>
            <a:r>
              <a:rPr lang="en-US" sz="2000" b="1" dirty="0"/>
              <a:t>++)</a:t>
            </a:r>
          </a:p>
          <a:p>
            <a:r>
              <a:rPr lang="en-US" sz="2000" b="1" dirty="0"/>
              <a:t>           if (new_node.same_State(closed.get(</a:t>
            </a:r>
            <a:r>
              <a:rPr lang="en-US" sz="2000" b="1" dirty="0" err="1"/>
              <a:t>i</a:t>
            </a:r>
            <a:r>
              <a:rPr lang="en-US" sz="2000" b="1" dirty="0"/>
              <a:t>))) return </a:t>
            </a:r>
            <a:r>
              <a:rPr lang="en-US" sz="2000" b="1" dirty="0" err="1"/>
              <a:t>i</a:t>
            </a:r>
            <a:r>
              <a:rPr lang="en-US" sz="2000" b="1" dirty="0"/>
              <a:t>;</a:t>
            </a:r>
          </a:p>
          <a:p>
            <a:r>
              <a:rPr lang="en-US" sz="2000" b="1" dirty="0"/>
              <a:t>     return -1;</a:t>
            </a:r>
          </a:p>
          <a:p>
            <a:r>
              <a:rPr lang="en-US" sz="2000" b="1" dirty="0"/>
              <a:t>   }</a:t>
            </a:r>
          </a:p>
          <a:p>
            <a:r>
              <a:rPr lang="en-US" sz="2000" b="1" dirty="0"/>
              <a:t>}</a:t>
            </a:r>
          </a:p>
        </p:txBody>
      </p:sp>
    </p:spTree>
    <p:extLst>
      <p:ext uri="{BB962C8B-B14F-4D97-AF65-F5344CB8AC3E}">
        <p14:creationId xmlns:p14="http://schemas.microsoft.com/office/powerpoint/2010/main" val="4284105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a:t>
            </a:fld>
            <a:endParaRPr lang="bg-BG">
              <a:solidFill>
                <a:srgbClr val="000000"/>
              </a:solidFill>
            </a:endParaRPr>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87095" y="7807157"/>
            <a:ext cx="21461694" cy="2862322"/>
          </a:xfrm>
        </p:spPr>
        <p:txBody>
          <a:bodyPr/>
          <a:lstStyle/>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a:xfrm>
            <a:off x="1287095" y="3423735"/>
            <a:ext cx="21590490" cy="892079"/>
          </a:xfrm>
        </p:spPr>
        <p:txBody>
          <a:bodyPr>
            <a:noAutofit/>
          </a:bodyPr>
          <a:lstStyle/>
          <a:p>
            <a:r>
              <a:rPr lang="en-US" sz="6000" dirty="0"/>
              <a:t>Highlights</a:t>
            </a:r>
            <a:endParaRPr lang="en-CY" sz="6000" dirty="0"/>
          </a:p>
        </p:txBody>
      </p:sp>
      <p:sp>
        <p:nvSpPr>
          <p:cNvPr id="12" name="Rectangle 3">
            <a:extLst>
              <a:ext uri="{FF2B5EF4-FFF2-40B4-BE49-F238E27FC236}">
                <a16:creationId xmlns:a16="http://schemas.microsoft.com/office/drawing/2014/main" id="{5BAF5483-2298-2F7D-2527-9BD813D8CCA0}"/>
              </a:ext>
            </a:extLst>
          </p:cNvPr>
          <p:cNvSpPr txBox="1">
            <a:spLocks noChangeArrowheads="1"/>
          </p:cNvSpPr>
          <p:nvPr/>
        </p:nvSpPr>
        <p:spPr>
          <a:xfrm>
            <a:off x="1287095" y="5371071"/>
            <a:ext cx="21172015" cy="483182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5400" dirty="0">
                <a:solidFill>
                  <a:srgbClr val="0100C8"/>
                </a:solidFill>
                <a:latin typeface="Helvetica Neue"/>
              </a:rPr>
              <a:t> The rationale behind the given heuristics is not explicated</a:t>
            </a:r>
            <a:endParaRPr lang="el-GR" altLang="en-US" sz="5400" dirty="0">
              <a:solidFill>
                <a:srgbClr val="0100C8"/>
              </a:solidFill>
              <a:latin typeface="Helvetica Neue"/>
            </a:endParaRPr>
          </a:p>
          <a:p>
            <a:pPr>
              <a:buFont typeface="Wingdings" panose="05000000000000000000" pitchFamily="2" charset="2"/>
              <a:buChar char="q"/>
            </a:pPr>
            <a:r>
              <a:rPr lang="el-GR" altLang="en-US" sz="5400" dirty="0">
                <a:solidFill>
                  <a:srgbClr val="0100C8"/>
                </a:solidFill>
                <a:latin typeface="Helvetica Neue"/>
              </a:rPr>
              <a:t> </a:t>
            </a:r>
            <a:r>
              <a:rPr lang="en-US" altLang="en-US" sz="5400" dirty="0">
                <a:solidFill>
                  <a:srgbClr val="0100C8"/>
                </a:solidFill>
                <a:latin typeface="Helvetica Neue"/>
              </a:rPr>
              <a:t>These heuristics are very specific as they refer to actual towns by name</a:t>
            </a:r>
            <a:endParaRPr lang="el-GR" altLang="en-US" sz="5400" dirty="0">
              <a:solidFill>
                <a:srgbClr val="0100C8"/>
              </a:solidFill>
              <a:latin typeface="Helvetica Neue"/>
            </a:endParaRPr>
          </a:p>
          <a:p>
            <a:pPr>
              <a:buFont typeface="Wingdings" panose="05000000000000000000" pitchFamily="2" charset="2"/>
              <a:buChar char="q"/>
            </a:pPr>
            <a:r>
              <a:rPr lang="en-US" altLang="en-US" sz="5400" dirty="0">
                <a:solidFill>
                  <a:srgbClr val="0100C8"/>
                </a:solidFill>
                <a:latin typeface="Helvetica Neue"/>
              </a:rPr>
              <a:t> A plethora of such very specific</a:t>
            </a:r>
            <a:r>
              <a:rPr lang="el-GR" altLang="en-US" sz="5400" dirty="0">
                <a:solidFill>
                  <a:srgbClr val="0100C8"/>
                </a:solidFill>
                <a:latin typeface="Helvetica Neue"/>
              </a:rPr>
              <a:t> </a:t>
            </a:r>
            <a:r>
              <a:rPr lang="en-US" altLang="en-US" sz="5400" dirty="0">
                <a:solidFill>
                  <a:srgbClr val="0100C8"/>
                </a:solidFill>
                <a:latin typeface="Helvetica Neue"/>
              </a:rPr>
              <a:t>heuristics could surpass their utility</a:t>
            </a:r>
          </a:p>
        </p:txBody>
      </p:sp>
    </p:spTree>
    <p:extLst>
      <p:ext uri="{BB962C8B-B14F-4D97-AF65-F5344CB8AC3E}">
        <p14:creationId xmlns:p14="http://schemas.microsoft.com/office/powerpoint/2010/main" val="389540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 calcmode="lin" valueType="num">
                                      <p:cBhvr additive="base">
                                        <p:cTn id="7"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 calcmode="lin" valueType="num">
                                      <p:cBhvr additive="base">
                                        <p:cTn id="13"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4884</TotalTime>
  <Words>9855</Words>
  <Application>Microsoft Office PowerPoint</Application>
  <PresentationFormat>Custom</PresentationFormat>
  <Paragraphs>1491</Paragraphs>
  <Slides>88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88</vt:i4>
      </vt:variant>
    </vt:vector>
  </HeadingPairs>
  <TitlesOfParts>
    <vt:vector size="94" baseType="lpstr">
      <vt:lpstr>Arial</vt:lpstr>
      <vt:lpstr>Calibri</vt:lpstr>
      <vt:lpstr>Helvetica Neue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ASmr</dc:creator>
  <cp:lastModifiedBy>Elpida Keravnou</cp:lastModifiedBy>
  <cp:revision>143</cp:revision>
  <dcterms:created xsi:type="dcterms:W3CDTF">2021-06-27T10:17:46Z</dcterms:created>
  <dcterms:modified xsi:type="dcterms:W3CDTF">2022-09-13T17:20:56Z</dcterms:modified>
</cp:coreProperties>
</file>