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122"/>
  </p:notesMasterIdLst>
  <p:handoutMasterIdLst>
    <p:handoutMasterId r:id="rId123"/>
  </p:handoutMasterIdLst>
  <p:sldIdLst>
    <p:sldId id="256" r:id="rId2"/>
    <p:sldId id="262" r:id="rId3"/>
    <p:sldId id="263" r:id="rId4"/>
    <p:sldId id="264" r:id="rId5"/>
    <p:sldId id="420" r:id="rId6"/>
    <p:sldId id="418" r:id="rId7"/>
    <p:sldId id="265" r:id="rId8"/>
    <p:sldId id="266" r:id="rId9"/>
    <p:sldId id="273" r:id="rId10"/>
    <p:sldId id="274" r:id="rId11"/>
    <p:sldId id="275" r:id="rId12"/>
    <p:sldId id="276" r:id="rId13"/>
    <p:sldId id="277" r:id="rId14"/>
    <p:sldId id="299" r:id="rId15"/>
    <p:sldId id="279" r:id="rId16"/>
    <p:sldId id="282" r:id="rId17"/>
    <p:sldId id="281" r:id="rId18"/>
    <p:sldId id="283" r:id="rId19"/>
    <p:sldId id="278" r:id="rId20"/>
    <p:sldId id="284" r:id="rId21"/>
    <p:sldId id="285" r:id="rId22"/>
    <p:sldId id="286" r:id="rId23"/>
    <p:sldId id="314" r:id="rId24"/>
    <p:sldId id="315" r:id="rId25"/>
    <p:sldId id="316" r:id="rId26"/>
    <p:sldId id="317" r:id="rId27"/>
    <p:sldId id="318" r:id="rId28"/>
    <p:sldId id="319" r:id="rId29"/>
    <p:sldId id="320" r:id="rId30"/>
    <p:sldId id="321" r:id="rId31"/>
    <p:sldId id="322" r:id="rId32"/>
    <p:sldId id="323" r:id="rId33"/>
    <p:sldId id="324" r:id="rId34"/>
    <p:sldId id="340" r:id="rId35"/>
    <p:sldId id="325" r:id="rId36"/>
    <p:sldId id="344" r:id="rId37"/>
    <p:sldId id="338" r:id="rId38"/>
    <p:sldId id="341" r:id="rId39"/>
    <p:sldId id="342" r:id="rId40"/>
    <p:sldId id="343" r:id="rId41"/>
    <p:sldId id="345" r:id="rId42"/>
    <p:sldId id="348" r:id="rId43"/>
    <p:sldId id="349" r:id="rId44"/>
    <p:sldId id="352" r:id="rId45"/>
    <p:sldId id="346" r:id="rId46"/>
    <p:sldId id="351" r:id="rId47"/>
    <p:sldId id="350" r:id="rId48"/>
    <p:sldId id="353" r:id="rId49"/>
    <p:sldId id="354" r:id="rId50"/>
    <p:sldId id="355" r:id="rId51"/>
    <p:sldId id="356" r:id="rId52"/>
    <p:sldId id="357" r:id="rId53"/>
    <p:sldId id="358" r:id="rId54"/>
    <p:sldId id="364" r:id="rId55"/>
    <p:sldId id="268" r:id="rId56"/>
    <p:sldId id="363" r:id="rId57"/>
    <p:sldId id="365" r:id="rId58"/>
    <p:sldId id="366" r:id="rId59"/>
    <p:sldId id="368" r:id="rId60"/>
    <p:sldId id="267" r:id="rId61"/>
    <p:sldId id="369" r:id="rId62"/>
    <p:sldId id="370" r:id="rId63"/>
    <p:sldId id="371" r:id="rId64"/>
    <p:sldId id="373" r:id="rId65"/>
    <p:sldId id="416" r:id="rId66"/>
    <p:sldId id="417" r:id="rId67"/>
    <p:sldId id="359" r:id="rId68"/>
    <p:sldId id="360" r:id="rId69"/>
    <p:sldId id="361" r:id="rId70"/>
    <p:sldId id="362" r:id="rId71"/>
    <p:sldId id="374" r:id="rId72"/>
    <p:sldId id="422" r:id="rId73"/>
    <p:sldId id="382" r:id="rId74"/>
    <p:sldId id="383" r:id="rId75"/>
    <p:sldId id="384" r:id="rId76"/>
    <p:sldId id="375" r:id="rId77"/>
    <p:sldId id="385" r:id="rId78"/>
    <p:sldId id="386" r:id="rId79"/>
    <p:sldId id="387" r:id="rId80"/>
    <p:sldId id="388" r:id="rId81"/>
    <p:sldId id="389" r:id="rId82"/>
    <p:sldId id="376" r:id="rId83"/>
    <p:sldId id="377" r:id="rId84"/>
    <p:sldId id="378" r:id="rId85"/>
    <p:sldId id="379" r:id="rId86"/>
    <p:sldId id="390" r:id="rId87"/>
    <p:sldId id="391" r:id="rId88"/>
    <p:sldId id="392" r:id="rId89"/>
    <p:sldId id="380" r:id="rId90"/>
    <p:sldId id="393" r:id="rId91"/>
    <p:sldId id="394" r:id="rId92"/>
    <p:sldId id="395" r:id="rId93"/>
    <p:sldId id="381" r:id="rId94"/>
    <p:sldId id="396" r:id="rId95"/>
    <p:sldId id="397" r:id="rId96"/>
    <p:sldId id="423" r:id="rId97"/>
    <p:sldId id="399" r:id="rId98"/>
    <p:sldId id="398" r:id="rId99"/>
    <p:sldId id="400" r:id="rId100"/>
    <p:sldId id="401" r:id="rId101"/>
    <p:sldId id="402" r:id="rId102"/>
    <p:sldId id="403" r:id="rId103"/>
    <p:sldId id="404" r:id="rId104"/>
    <p:sldId id="405" r:id="rId105"/>
    <p:sldId id="424" r:id="rId106"/>
    <p:sldId id="425" r:id="rId107"/>
    <p:sldId id="426" r:id="rId108"/>
    <p:sldId id="427" r:id="rId109"/>
    <p:sldId id="428" r:id="rId110"/>
    <p:sldId id="429" r:id="rId111"/>
    <p:sldId id="406" r:id="rId112"/>
    <p:sldId id="407" r:id="rId113"/>
    <p:sldId id="408" r:id="rId114"/>
    <p:sldId id="409" r:id="rId115"/>
    <p:sldId id="410" r:id="rId116"/>
    <p:sldId id="413" r:id="rId117"/>
    <p:sldId id="411" r:id="rId118"/>
    <p:sldId id="414" r:id="rId119"/>
    <p:sldId id="415" r:id="rId120"/>
    <p:sldId id="421" r:id="rId121"/>
  </p:sldIdLst>
  <p:sldSz cx="24384000" cy="13716000"/>
  <p:notesSz cx="7102475" cy="9388475"/>
  <p:defaultTextStyle>
    <a:defPPr>
      <a:defRPr lang="bg-BG"/>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20" userDrawn="1">
          <p15:clr>
            <a:srgbClr val="A4A3A4"/>
          </p15:clr>
        </p15:guide>
        <p15:guide id="2" pos="76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00C8"/>
    <a:srgbClr val="FF2D64"/>
    <a:srgbClr val="0000B0"/>
    <a:srgbClr val="0000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32" d="100"/>
          <a:sy n="32" d="100"/>
        </p:scale>
        <p:origin x="729" y="60"/>
      </p:cViewPr>
      <p:guideLst>
        <p:guide orient="horz" pos="4320"/>
        <p:guide pos="7680"/>
      </p:guideLst>
    </p:cSldViewPr>
  </p:slideViewPr>
  <p:notesTextViewPr>
    <p:cViewPr>
      <p:scale>
        <a:sx n="1" d="1"/>
        <a:sy n="1" d="1"/>
      </p:scale>
      <p:origin x="0" y="0"/>
    </p:cViewPr>
  </p:notesTextViewPr>
  <p:sorterViewPr>
    <p:cViewPr>
      <p:scale>
        <a:sx n="158" d="100"/>
        <a:sy n="158" d="100"/>
      </p:scale>
      <p:origin x="0" y="-4986"/>
    </p:cViewPr>
  </p:sorterViewPr>
  <p:notesViewPr>
    <p:cSldViewPr snapToGrid="0">
      <p:cViewPr varScale="1">
        <p:scale>
          <a:sx n="67" d="100"/>
          <a:sy n="67" d="100"/>
        </p:scale>
        <p:origin x="3120" y="77"/>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handoutMaster" Target="handoutMasters/handout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presProps" Target="pres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E6B0F28D-45F5-4A29-B270-D2DAE0255279}" type="datetimeFigureOut">
              <a:rPr lang="en-US" smtClean="0"/>
              <a:t>9/26/2022</a:t>
            </a:fld>
            <a:endParaRPr lang="en-US"/>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770237A2-49EC-40F2-A331-12A168298958}" type="slidenum">
              <a:rPr lang="en-US" smtClean="0"/>
              <a:t>‹#›</a:t>
            </a:fld>
            <a:endParaRPr lang="en-US"/>
          </a:p>
        </p:txBody>
      </p:sp>
    </p:spTree>
    <p:extLst>
      <p:ext uri="{BB962C8B-B14F-4D97-AF65-F5344CB8AC3E}">
        <p14:creationId xmlns:p14="http://schemas.microsoft.com/office/powerpoint/2010/main" val="34358451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bg-BG"/>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031CE506-2B29-4F6F-9F8A-36F280EE95DD}" type="datetimeFigureOut">
              <a:rPr lang="bg-BG" smtClean="0"/>
              <a:t>26.9.2022 г.</a:t>
            </a:fld>
            <a:endParaRPr lang="bg-BG"/>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bg-BG"/>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bg-BG"/>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5A55F51D-27DF-4E3A-AE07-DCE3D1AD7219}" type="slidenum">
              <a:rPr lang="bg-BG" smtClean="0"/>
              <a:t>‹#›</a:t>
            </a:fld>
            <a:endParaRPr lang="bg-BG"/>
          </a:p>
        </p:txBody>
      </p:sp>
    </p:spTree>
    <p:extLst>
      <p:ext uri="{BB962C8B-B14F-4D97-AF65-F5344CB8AC3E}">
        <p14:creationId xmlns:p14="http://schemas.microsoft.com/office/powerpoint/2010/main" val="2210666718"/>
      </p:ext>
    </p:extLst>
  </p:cSld>
  <p:clrMap bg1="lt1" tx1="dk1" bg2="lt2" tx2="dk2" accent1="accent1" accent2="accent2" accent3="accent3" accent4="accent4" accent5="accent5" accent6="accent6" hlink="hlink" folHlink="folHlink"/>
  <p:notesStyle>
    <a:lvl1pPr marL="0" algn="l" defTabSz="1828800" rtl="0" eaLnBrk="1" latinLnBrk="0" hangingPunct="1">
      <a:defRPr sz="2400" kern="1200">
        <a:solidFill>
          <a:schemeClr val="tx1"/>
        </a:solidFill>
        <a:latin typeface="+mn-lt"/>
        <a:ea typeface="+mn-ea"/>
        <a:cs typeface="+mn-cs"/>
      </a:defRPr>
    </a:lvl1pPr>
    <a:lvl2pPr marL="914400" algn="l" defTabSz="1828800" rtl="0" eaLnBrk="1" latinLnBrk="0" hangingPunct="1">
      <a:defRPr sz="2400" kern="1200">
        <a:solidFill>
          <a:schemeClr val="tx1"/>
        </a:solidFill>
        <a:latin typeface="+mn-lt"/>
        <a:ea typeface="+mn-ea"/>
        <a:cs typeface="+mn-cs"/>
      </a:defRPr>
    </a:lvl2pPr>
    <a:lvl3pPr marL="1828800" algn="l" defTabSz="1828800" rtl="0" eaLnBrk="1" latinLnBrk="0" hangingPunct="1">
      <a:defRPr sz="2400" kern="1200">
        <a:solidFill>
          <a:schemeClr val="tx1"/>
        </a:solidFill>
        <a:latin typeface="+mn-lt"/>
        <a:ea typeface="+mn-ea"/>
        <a:cs typeface="+mn-cs"/>
      </a:defRPr>
    </a:lvl3pPr>
    <a:lvl4pPr marL="2743200" algn="l" defTabSz="1828800" rtl="0" eaLnBrk="1" latinLnBrk="0" hangingPunct="1">
      <a:defRPr sz="2400" kern="1200">
        <a:solidFill>
          <a:schemeClr val="tx1"/>
        </a:solidFill>
        <a:latin typeface="+mn-lt"/>
        <a:ea typeface="+mn-ea"/>
        <a:cs typeface="+mn-cs"/>
      </a:defRPr>
    </a:lvl4pPr>
    <a:lvl5pPr marL="3657600" algn="l" defTabSz="1828800" rtl="0" eaLnBrk="1" latinLnBrk="0" hangingPunct="1">
      <a:defRPr sz="2400" kern="1200">
        <a:solidFill>
          <a:schemeClr val="tx1"/>
        </a:solidFill>
        <a:latin typeface="+mn-lt"/>
        <a:ea typeface="+mn-ea"/>
        <a:cs typeface="+mn-cs"/>
      </a:defRPr>
    </a:lvl5pPr>
    <a:lvl6pPr marL="4572000" algn="l" defTabSz="1828800" rtl="0" eaLnBrk="1" latinLnBrk="0" hangingPunct="1">
      <a:defRPr sz="2400" kern="1200">
        <a:solidFill>
          <a:schemeClr val="tx1"/>
        </a:solidFill>
        <a:latin typeface="+mn-lt"/>
        <a:ea typeface="+mn-ea"/>
        <a:cs typeface="+mn-cs"/>
      </a:defRPr>
    </a:lvl6pPr>
    <a:lvl7pPr marL="5486400" algn="l" defTabSz="1828800" rtl="0" eaLnBrk="1" latinLnBrk="0" hangingPunct="1">
      <a:defRPr sz="2400" kern="1200">
        <a:solidFill>
          <a:schemeClr val="tx1"/>
        </a:solidFill>
        <a:latin typeface="+mn-lt"/>
        <a:ea typeface="+mn-ea"/>
        <a:cs typeface="+mn-cs"/>
      </a:defRPr>
    </a:lvl7pPr>
    <a:lvl8pPr marL="6400800" algn="l" defTabSz="1828800" rtl="0" eaLnBrk="1" latinLnBrk="0" hangingPunct="1">
      <a:defRPr sz="2400" kern="1200">
        <a:solidFill>
          <a:schemeClr val="tx1"/>
        </a:solidFill>
        <a:latin typeface="+mn-lt"/>
        <a:ea typeface="+mn-ea"/>
        <a:cs typeface="+mn-cs"/>
      </a:defRPr>
    </a:lvl8pPr>
    <a:lvl9pPr marL="7315200" algn="l" defTabSz="1828800" rtl="0" eaLnBrk="1" latinLnBrk="0" hangingPunct="1">
      <a:defRPr sz="2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bg>
      <p:bgPr>
        <a:solidFill>
          <a:srgbClr val="0000B0"/>
        </a:solidFill>
        <a:effectLst/>
      </p:bgPr>
    </p:bg>
    <p:spTree>
      <p:nvGrpSpPr>
        <p:cNvPr id="1" name=""/>
        <p:cNvGrpSpPr/>
        <p:nvPr/>
      </p:nvGrpSpPr>
      <p:grpSpPr>
        <a:xfrm>
          <a:off x="0" y="0"/>
          <a:ext cx="0" cy="0"/>
          <a:chOff x="0" y="0"/>
          <a:chExt cx="0" cy="0"/>
        </a:xfrm>
      </p:grpSpPr>
      <p:sp>
        <p:nvSpPr>
          <p:cNvPr id="19" name="Text Placeholder 2">
            <a:extLst>
              <a:ext uri="{FF2B5EF4-FFF2-40B4-BE49-F238E27FC236}">
                <a16:creationId xmlns:a16="http://schemas.microsoft.com/office/drawing/2014/main" id="{C4620EE8-4506-F748-BA2F-9F7D7888F37E}"/>
              </a:ext>
            </a:extLst>
          </p:cNvPr>
          <p:cNvSpPr>
            <a:spLocks noGrp="1"/>
          </p:cNvSpPr>
          <p:nvPr>
            <p:ph type="body" sz="quarter" idx="16" hasCustomPrompt="1"/>
          </p:nvPr>
        </p:nvSpPr>
        <p:spPr>
          <a:xfrm>
            <a:off x="1287095" y="3595918"/>
            <a:ext cx="21590490" cy="1146758"/>
          </a:xfrm>
          <a:prstGeom prst="rect">
            <a:avLst/>
          </a:prstGeom>
        </p:spPr>
        <p:txBody>
          <a:bodyPr>
            <a:normAutofit/>
          </a:bodyPr>
          <a:lstStyle>
            <a:lvl1pPr marL="0" indent="0">
              <a:buNone/>
              <a:defRPr sz="600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University Name</a:t>
            </a:r>
            <a:endParaRPr lang="x-none" dirty="0"/>
          </a:p>
        </p:txBody>
      </p:sp>
      <p:sp>
        <p:nvSpPr>
          <p:cNvPr id="22" name="Text Placeholder 14">
            <a:extLst>
              <a:ext uri="{FF2B5EF4-FFF2-40B4-BE49-F238E27FC236}">
                <a16:creationId xmlns:a16="http://schemas.microsoft.com/office/drawing/2014/main" id="{B917EA4C-AF1A-F844-9E6F-5DF8EB2EDBC3}"/>
              </a:ext>
            </a:extLst>
          </p:cNvPr>
          <p:cNvSpPr>
            <a:spLocks noGrp="1"/>
          </p:cNvSpPr>
          <p:nvPr>
            <p:ph type="body" sz="quarter" idx="19" hasCustomPrompt="1"/>
          </p:nvPr>
        </p:nvSpPr>
        <p:spPr>
          <a:xfrm>
            <a:off x="1287095" y="10603155"/>
            <a:ext cx="5470525" cy="527387"/>
          </a:xfrm>
          <a:prstGeom prst="rect">
            <a:avLst/>
          </a:prstGeom>
        </p:spPr>
        <p:txBody>
          <a:bodyPr/>
          <a:lstStyle>
            <a:lvl1pPr marL="0" indent="0">
              <a:buNone/>
              <a:defRPr sz="3000">
                <a:solidFill>
                  <a:schemeClr val="bg1"/>
                </a:solidFill>
                <a:latin typeface="Helvetica Neue"/>
              </a:defRPr>
            </a:lvl1pPr>
          </a:lstStyle>
          <a:p>
            <a:pPr lvl="0"/>
            <a:r>
              <a:rPr lang="x-none" dirty="0"/>
              <a:t>Month, Year</a:t>
            </a:r>
          </a:p>
        </p:txBody>
      </p:sp>
      <p:sp>
        <p:nvSpPr>
          <p:cNvPr id="33" name="Text Placeholder 2">
            <a:extLst>
              <a:ext uri="{FF2B5EF4-FFF2-40B4-BE49-F238E27FC236}">
                <a16:creationId xmlns:a16="http://schemas.microsoft.com/office/drawing/2014/main" id="{C4620EE8-4506-F748-BA2F-9F7D7888F37E}"/>
              </a:ext>
            </a:extLst>
          </p:cNvPr>
          <p:cNvSpPr>
            <a:spLocks noGrp="1"/>
          </p:cNvSpPr>
          <p:nvPr>
            <p:ph type="body" sz="quarter" idx="21" hasCustomPrompt="1"/>
          </p:nvPr>
        </p:nvSpPr>
        <p:spPr>
          <a:xfrm>
            <a:off x="1287095" y="5033579"/>
            <a:ext cx="21590490" cy="3410063"/>
          </a:xfrm>
          <a:prstGeom prst="rect">
            <a:avLst/>
          </a:prstGeom>
        </p:spPr>
        <p:txBody>
          <a:bodyPr>
            <a:normAutofit/>
          </a:bodyPr>
          <a:lstStyle>
            <a:lvl1pPr marL="0" indent="0">
              <a:lnSpc>
                <a:spcPts val="10000"/>
              </a:lnSpc>
              <a:spcBef>
                <a:spcPts val="0"/>
              </a:spcBef>
              <a:buNone/>
              <a:defRPr sz="10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COURSE NAME USING CAPITAL LETTERS</a:t>
            </a:r>
          </a:p>
        </p:txBody>
      </p:sp>
      <p:pic>
        <p:nvPicPr>
          <p:cNvPr id="26" name="Picture 2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70948" cy="644668"/>
          </a:xfrm>
          <a:prstGeom prst="rect">
            <a:avLst/>
          </a:prstGeom>
        </p:spPr>
      </p:pic>
      <p:cxnSp>
        <p:nvCxnSpPr>
          <p:cNvPr id="38" name="Straight Connector 37"/>
          <p:cNvCxnSpPr/>
          <p:nvPr userDrawn="1"/>
        </p:nvCxnSpPr>
        <p:spPr>
          <a:xfrm>
            <a:off x="6995131" y="919655"/>
            <a:ext cx="1" cy="93952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7" name="TextBox 46"/>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dirty="0">
                <a:solidFill>
                  <a:schemeClr val="bg1"/>
                </a:solidFill>
                <a:latin typeface="Helvetica Neue"/>
              </a:rPr>
              <a:t>Master programmes in Artificial</a:t>
            </a:r>
            <a:br>
              <a:rPr lang="en-GB" sz="2500" dirty="0">
                <a:solidFill>
                  <a:schemeClr val="bg1"/>
                </a:solidFill>
                <a:latin typeface="Helvetica Neue"/>
              </a:rPr>
            </a:br>
            <a:r>
              <a:rPr lang="en-GB" sz="2500" dirty="0">
                <a:solidFill>
                  <a:schemeClr val="bg1"/>
                </a:solidFill>
                <a:latin typeface="Helvetica Neue"/>
              </a:rPr>
              <a:t>Intelligence 4 Careers in Europe</a:t>
            </a:r>
            <a:endParaRPr lang="en-US" sz="2500" dirty="0">
              <a:solidFill>
                <a:schemeClr val="bg1"/>
              </a:solidFill>
              <a:latin typeface="Helvetica Neue"/>
            </a:endParaRPr>
          </a:p>
        </p:txBody>
      </p:sp>
      <p:pic>
        <p:nvPicPr>
          <p:cNvPr id="48" name="Picture 4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468491" y="9671571"/>
            <a:ext cx="2409093" cy="1606837"/>
          </a:xfrm>
          <a:prstGeom prst="rect">
            <a:avLst/>
          </a:prstGeom>
        </p:spPr>
      </p:pic>
      <p:sp>
        <p:nvSpPr>
          <p:cNvPr id="51" name="Text Placeholder 10">
            <a:extLst>
              <a:ext uri="{FF2B5EF4-FFF2-40B4-BE49-F238E27FC236}">
                <a16:creationId xmlns:a16="http://schemas.microsoft.com/office/drawing/2014/main" id="{9B3CD9D9-3717-8045-BBE0-D00561474EA1}"/>
              </a:ext>
            </a:extLst>
          </p:cNvPr>
          <p:cNvSpPr>
            <a:spLocks noGrp="1"/>
          </p:cNvSpPr>
          <p:nvPr>
            <p:ph type="body" sz="quarter" idx="23" hasCustomPrompt="1"/>
          </p:nvPr>
        </p:nvSpPr>
        <p:spPr>
          <a:xfrm>
            <a:off x="1287095" y="9962474"/>
            <a:ext cx="21438091" cy="494125"/>
          </a:xfrm>
          <a:prstGeom prst="rect">
            <a:avLst/>
          </a:prstGeom>
        </p:spPr>
        <p:txBody>
          <a:bodyPr>
            <a:noAutofit/>
          </a:bodyPr>
          <a:lstStyle>
            <a:lvl1pPr marL="0" indent="0">
              <a:buNone/>
              <a:defRPr sz="4000" b="1" baseline="0">
                <a:solidFill>
                  <a:schemeClr val="bg1"/>
                </a:solidFill>
                <a:latin typeface="Helvetica Neue"/>
              </a:defRPr>
            </a:lvl1pPr>
            <a:lvl2pPr marL="609600" indent="0">
              <a:buNone/>
              <a:defRPr>
                <a:solidFill>
                  <a:schemeClr val="bg1"/>
                </a:solidFill>
              </a:defRPr>
            </a:lvl2pPr>
            <a:lvl3pPr marL="1219200" indent="0">
              <a:buNone/>
              <a:defRPr>
                <a:solidFill>
                  <a:schemeClr val="bg1"/>
                </a:solidFill>
              </a:defRPr>
            </a:lvl3pPr>
            <a:lvl4pPr marL="1828800" indent="0">
              <a:buNone/>
              <a:defRPr>
                <a:solidFill>
                  <a:schemeClr val="bg1"/>
                </a:solidFill>
              </a:defRPr>
            </a:lvl4pPr>
            <a:lvl5pPr marL="2438400" indent="0">
              <a:buNone/>
              <a:defRPr>
                <a:solidFill>
                  <a:schemeClr val="bg1"/>
                </a:solidFill>
              </a:defRPr>
            </a:lvl5pPr>
          </a:lstStyle>
          <a:p>
            <a:pPr lvl="0"/>
            <a:r>
              <a:rPr lang="en-GB" dirty="0"/>
              <a:t>Presenter’s Name &amp; Surname</a:t>
            </a:r>
            <a:endParaRPr lang="x-none" dirty="0"/>
          </a:p>
        </p:txBody>
      </p:sp>
    </p:spTree>
    <p:extLst>
      <p:ext uri="{BB962C8B-B14F-4D97-AF65-F5344CB8AC3E}">
        <p14:creationId xmlns:p14="http://schemas.microsoft.com/office/powerpoint/2010/main" val="203451396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ecture title &amp; contents">
    <p:spTree>
      <p:nvGrpSpPr>
        <p:cNvPr id="1" name=""/>
        <p:cNvGrpSpPr/>
        <p:nvPr/>
      </p:nvGrpSpPr>
      <p:grpSpPr>
        <a:xfrm>
          <a:off x="0" y="0"/>
          <a:ext cx="0" cy="0"/>
          <a:chOff x="0" y="0"/>
          <a:chExt cx="0" cy="0"/>
        </a:xfrm>
      </p:grpSpPr>
      <p:cxnSp>
        <p:nvCxnSpPr>
          <p:cNvPr id="5" name="Straight Connector 4"/>
          <p:cNvCxnSpPr/>
          <p:nvPr userDrawn="1"/>
        </p:nvCxnSpPr>
        <p:spPr>
          <a:xfrm>
            <a:off x="6995131" y="919655"/>
            <a:ext cx="1" cy="939521"/>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dirty="0">
                <a:solidFill>
                  <a:srgbClr val="0000B0"/>
                </a:solidFill>
                <a:latin typeface="Helvetica Neue"/>
              </a:rPr>
              <a:t>Master programmes in Artificial</a:t>
            </a:r>
            <a:br>
              <a:rPr lang="en-GB" sz="2500" dirty="0">
                <a:solidFill>
                  <a:srgbClr val="0000B0"/>
                </a:solidFill>
                <a:latin typeface="Helvetica Neue"/>
              </a:rPr>
            </a:br>
            <a:r>
              <a:rPr lang="en-GB" sz="2500" dirty="0">
                <a:solidFill>
                  <a:srgbClr val="0000B0"/>
                </a:solidFill>
                <a:latin typeface="Helvetica Neue"/>
              </a:rPr>
              <a:t>Intelligence 4 Careers in Europe</a:t>
            </a:r>
            <a:endParaRPr lang="en-US" sz="2500" dirty="0">
              <a:solidFill>
                <a:srgbClr val="0000B0"/>
              </a:solidFill>
              <a:latin typeface="Helvetica Neue"/>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60058" cy="644668"/>
          </a:xfrm>
          <a:prstGeom prst="rect">
            <a:avLst/>
          </a:prstGeom>
        </p:spPr>
      </p:pic>
      <p:sp>
        <p:nvSpPr>
          <p:cNvPr id="17" name="Text Placeholder 2">
            <a:extLst>
              <a:ext uri="{FF2B5EF4-FFF2-40B4-BE49-F238E27FC236}">
                <a16:creationId xmlns:a16="http://schemas.microsoft.com/office/drawing/2014/main" id="{C4620EE8-4506-F748-BA2F-9F7D7888F37E}"/>
              </a:ext>
            </a:extLst>
          </p:cNvPr>
          <p:cNvSpPr>
            <a:spLocks noGrp="1"/>
          </p:cNvSpPr>
          <p:nvPr>
            <p:ph type="body" sz="quarter" idx="22" hasCustomPrompt="1"/>
          </p:nvPr>
        </p:nvSpPr>
        <p:spPr>
          <a:xfrm>
            <a:off x="1287095" y="8067233"/>
            <a:ext cx="10397882" cy="3267116"/>
          </a:xfrm>
          <a:prstGeom prst="rect">
            <a:avLst/>
          </a:prstGeom>
        </p:spPr>
        <p:txBody>
          <a:bodyPr>
            <a:normAutofit/>
          </a:bodyPr>
          <a:lstStyle>
            <a:lvl1pPr marL="514350" marR="0" indent="-514350" algn="l" defTabSz="1828800" rtl="0" eaLnBrk="1" fontAlgn="auto" latinLnBrk="0" hangingPunct="1">
              <a:lnSpc>
                <a:spcPct val="90000"/>
              </a:lnSpc>
              <a:spcBef>
                <a:spcPts val="2000"/>
              </a:spcBef>
              <a:spcAft>
                <a:spcPts val="0"/>
              </a:spcAft>
              <a:buClrTx/>
              <a:buSzTx/>
              <a:buFont typeface="+mj-lt"/>
              <a:buAutoNum type="arabicPeriod"/>
              <a:tabLst/>
              <a:defRPr sz="30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a:t>
            </a:r>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a:t>
            </a:r>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endParaRPr lang="en-GB" dirty="0"/>
          </a:p>
        </p:txBody>
      </p:sp>
      <p:sp>
        <p:nvSpPr>
          <p:cNvPr id="19" name="Text Placeholder 2">
            <a:extLst>
              <a:ext uri="{FF2B5EF4-FFF2-40B4-BE49-F238E27FC236}">
                <a16:creationId xmlns:a16="http://schemas.microsoft.com/office/drawing/2014/main" id="{C4620EE8-4506-F748-BA2F-9F7D7888F37E}"/>
              </a:ext>
            </a:extLst>
          </p:cNvPr>
          <p:cNvSpPr>
            <a:spLocks noGrp="1"/>
          </p:cNvSpPr>
          <p:nvPr>
            <p:ph type="body" sz="quarter" idx="23" hasCustomPrompt="1"/>
          </p:nvPr>
        </p:nvSpPr>
        <p:spPr>
          <a:xfrm>
            <a:off x="12479703" y="8067233"/>
            <a:ext cx="10397882" cy="3267116"/>
          </a:xfrm>
          <a:prstGeom prst="rect">
            <a:avLst/>
          </a:prstGeom>
        </p:spPr>
        <p:txBody>
          <a:bodyPr>
            <a:normAutofit/>
          </a:bodyPr>
          <a:lstStyle>
            <a:lvl1pPr marL="514350" marR="0" indent="-514350" algn="l" defTabSz="1828800" rtl="0" eaLnBrk="1" fontAlgn="auto" latinLnBrk="0" hangingPunct="1">
              <a:lnSpc>
                <a:spcPct val="90000"/>
              </a:lnSpc>
              <a:spcBef>
                <a:spcPts val="2000"/>
              </a:spcBef>
              <a:spcAft>
                <a:spcPts val="0"/>
              </a:spcAft>
              <a:buClrTx/>
              <a:buSzTx/>
              <a:buFont typeface="+mj-lt"/>
              <a:buAutoNum type="arabicPeriod" startAt="6"/>
              <a:tabLst/>
              <a:defRPr sz="30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a:t>
            </a:r>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a:t>
            </a:r>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endParaRPr lang="en-GB" dirty="0"/>
          </a:p>
        </p:txBody>
      </p:sp>
      <p:cxnSp>
        <p:nvCxnSpPr>
          <p:cNvPr id="20" name="Straight Connector 19"/>
          <p:cNvCxnSpPr/>
          <p:nvPr userDrawn="1"/>
        </p:nvCxnSpPr>
        <p:spPr>
          <a:xfrm>
            <a:off x="12082338" y="8067233"/>
            <a:ext cx="0" cy="3267116"/>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22" name="Text Placeholder 2">
            <a:extLst>
              <a:ext uri="{FF2B5EF4-FFF2-40B4-BE49-F238E27FC236}">
                <a16:creationId xmlns:a16="http://schemas.microsoft.com/office/drawing/2014/main" id="{C4620EE8-4506-F748-BA2F-9F7D7888F37E}"/>
              </a:ext>
            </a:extLst>
          </p:cNvPr>
          <p:cNvSpPr>
            <a:spLocks noGrp="1"/>
          </p:cNvSpPr>
          <p:nvPr>
            <p:ph type="body" sz="quarter" idx="24" hasCustomPrompt="1"/>
          </p:nvPr>
        </p:nvSpPr>
        <p:spPr>
          <a:xfrm>
            <a:off x="1287095" y="2710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LECTURE 1</a:t>
            </a:r>
            <a:endParaRPr lang="x-none" dirty="0"/>
          </a:p>
        </p:txBody>
      </p:sp>
      <p:sp>
        <p:nvSpPr>
          <p:cNvPr id="23" name="Text Placeholder 2">
            <a:extLst>
              <a:ext uri="{FF2B5EF4-FFF2-40B4-BE49-F238E27FC236}">
                <a16:creationId xmlns:a16="http://schemas.microsoft.com/office/drawing/2014/main" id="{C4620EE8-4506-F748-BA2F-9F7D7888F37E}"/>
              </a:ext>
            </a:extLst>
          </p:cNvPr>
          <p:cNvSpPr>
            <a:spLocks noGrp="1"/>
          </p:cNvSpPr>
          <p:nvPr>
            <p:ph type="body" sz="quarter" idx="25" hasCustomPrompt="1"/>
          </p:nvPr>
        </p:nvSpPr>
        <p:spPr>
          <a:xfrm>
            <a:off x="1287095" y="3891139"/>
            <a:ext cx="21590490" cy="2407535"/>
          </a:xfrm>
          <a:prstGeom prst="rect">
            <a:avLst/>
          </a:prstGeom>
        </p:spPr>
        <p:txBody>
          <a:bodyPr>
            <a:normAutofit/>
          </a:bodyPr>
          <a:lstStyle>
            <a:lvl1pPr marL="0" indent="0">
              <a:lnSpc>
                <a:spcPts val="7000"/>
              </a:lnSpc>
              <a:spcBef>
                <a:spcPts val="0"/>
              </a:spcBef>
              <a:buNone/>
              <a:defRPr sz="6000" b="1" baseline="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lecture 1 title</a:t>
            </a:r>
          </a:p>
        </p:txBody>
      </p:sp>
      <p:sp>
        <p:nvSpPr>
          <p:cNvPr id="24" name="Text Placeholder 2">
            <a:extLst>
              <a:ext uri="{FF2B5EF4-FFF2-40B4-BE49-F238E27FC236}">
                <a16:creationId xmlns:a16="http://schemas.microsoft.com/office/drawing/2014/main" id="{C4620EE8-4506-F748-BA2F-9F7D7888F37E}"/>
              </a:ext>
            </a:extLst>
          </p:cNvPr>
          <p:cNvSpPr>
            <a:spLocks noGrp="1"/>
          </p:cNvSpPr>
          <p:nvPr>
            <p:ph type="body" sz="quarter" idx="26" hasCustomPrompt="1"/>
          </p:nvPr>
        </p:nvSpPr>
        <p:spPr>
          <a:xfrm>
            <a:off x="1287093" y="6845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CONTENTS</a:t>
            </a:r>
            <a:endParaRPr lang="x-none" dirty="0"/>
          </a:p>
        </p:txBody>
      </p:sp>
      <p:sp>
        <p:nvSpPr>
          <p:cNvPr id="15"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dirty="0">
              <a:solidFill>
                <a:srgbClr val="000000"/>
              </a:solidFill>
            </a:endParaRPr>
          </a:p>
        </p:txBody>
      </p:sp>
    </p:spTree>
    <p:extLst>
      <p:ext uri="{BB962C8B-B14F-4D97-AF65-F5344CB8AC3E}">
        <p14:creationId xmlns:p14="http://schemas.microsoft.com/office/powerpoint/2010/main" val="4008648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analysis in text">
    <p:spTree>
      <p:nvGrpSpPr>
        <p:cNvPr id="1" name=""/>
        <p:cNvGrpSpPr/>
        <p:nvPr/>
      </p:nvGrpSpPr>
      <p:grpSpPr>
        <a:xfrm>
          <a:off x="0" y="0"/>
          <a:ext cx="0" cy="0"/>
          <a:chOff x="0" y="0"/>
          <a:chExt cx="0" cy="0"/>
        </a:xfrm>
      </p:grpSpPr>
      <p:cxnSp>
        <p:nvCxnSpPr>
          <p:cNvPr id="14" name="Straight Connector 13"/>
          <p:cNvCxnSpPr/>
          <p:nvPr userDrawn="1"/>
        </p:nvCxnSpPr>
        <p:spPr>
          <a:xfrm>
            <a:off x="6995131" y="919655"/>
            <a:ext cx="1" cy="939521"/>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dirty="0">
                <a:solidFill>
                  <a:srgbClr val="0000B0"/>
                </a:solidFill>
                <a:latin typeface="Helvetica Neue"/>
              </a:rPr>
              <a:t>Master programmes in Artificial</a:t>
            </a:r>
            <a:br>
              <a:rPr lang="en-GB" sz="2500" dirty="0">
                <a:solidFill>
                  <a:srgbClr val="0000B0"/>
                </a:solidFill>
                <a:latin typeface="Helvetica Neue"/>
              </a:rPr>
            </a:br>
            <a:r>
              <a:rPr lang="en-GB" sz="2500" dirty="0">
                <a:solidFill>
                  <a:srgbClr val="0000B0"/>
                </a:solidFill>
                <a:latin typeface="Helvetica Neue"/>
              </a:rPr>
              <a:t>Intelligence 4 Careers in Europe</a:t>
            </a:r>
            <a:endParaRPr lang="en-US" sz="2500" dirty="0">
              <a:solidFill>
                <a:srgbClr val="0000B0"/>
              </a:solidFill>
              <a:latin typeface="Helvetica Neue"/>
            </a:endParaRPr>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60058" cy="644668"/>
          </a:xfrm>
          <a:prstGeom prst="rect">
            <a:avLst/>
          </a:prstGeom>
        </p:spPr>
      </p:pic>
      <p:sp>
        <p:nvSpPr>
          <p:cNvPr id="18" name="Text Placeholder 2">
            <a:extLst>
              <a:ext uri="{FF2B5EF4-FFF2-40B4-BE49-F238E27FC236}">
                <a16:creationId xmlns:a16="http://schemas.microsoft.com/office/drawing/2014/main" id="{C4620EE8-4506-F748-BA2F-9F7D7888F37E}"/>
              </a:ext>
            </a:extLst>
          </p:cNvPr>
          <p:cNvSpPr>
            <a:spLocks noGrp="1"/>
          </p:cNvSpPr>
          <p:nvPr>
            <p:ph type="body" sz="quarter" idx="24" hasCustomPrompt="1"/>
          </p:nvPr>
        </p:nvSpPr>
        <p:spPr>
          <a:xfrm>
            <a:off x="1287095" y="2710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CONTENT 1</a:t>
            </a:r>
            <a:endParaRPr lang="x-none" dirty="0"/>
          </a:p>
        </p:txBody>
      </p:sp>
      <p:sp>
        <p:nvSpPr>
          <p:cNvPr id="20" name="Text Placeholder 2">
            <a:extLst>
              <a:ext uri="{FF2B5EF4-FFF2-40B4-BE49-F238E27FC236}">
                <a16:creationId xmlns:a16="http://schemas.microsoft.com/office/drawing/2014/main" id="{C4620EE8-4506-F748-BA2F-9F7D7888F37E}"/>
              </a:ext>
            </a:extLst>
          </p:cNvPr>
          <p:cNvSpPr>
            <a:spLocks noGrp="1"/>
          </p:cNvSpPr>
          <p:nvPr>
            <p:ph type="body" sz="quarter" idx="22" hasCustomPrompt="1"/>
          </p:nvPr>
        </p:nvSpPr>
        <p:spPr>
          <a:xfrm>
            <a:off x="1287095" y="5246669"/>
            <a:ext cx="10397882" cy="6457950"/>
          </a:xfrm>
          <a:prstGeom prst="rect">
            <a:avLst/>
          </a:prstGeom>
        </p:spPr>
        <p:txBody>
          <a:bodyPr>
            <a:noAutofit/>
          </a:bodyPr>
          <a:lstStyle>
            <a:lvl1pPr marL="0" marR="0" indent="0" algn="l" defTabSz="1828800" rtl="0" eaLnBrk="1" fontAlgn="auto" latinLnBrk="0" hangingPunct="1">
              <a:lnSpc>
                <a:spcPct val="100000"/>
              </a:lnSpc>
              <a:spcBef>
                <a:spcPts val="2000"/>
              </a:spcBef>
              <a:spcAft>
                <a:spcPts val="0"/>
              </a:spcAft>
              <a:buClrTx/>
              <a:buSzTx/>
              <a:buFont typeface="+mj-lt"/>
              <a:buNone/>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lvl="0"/>
            <a:endParaRPr lang="en-GB" dirty="0"/>
          </a:p>
        </p:txBody>
      </p:sp>
      <p:sp>
        <p:nvSpPr>
          <p:cNvPr id="21" name="Text Placeholder 2">
            <a:extLst>
              <a:ext uri="{FF2B5EF4-FFF2-40B4-BE49-F238E27FC236}">
                <a16:creationId xmlns:a16="http://schemas.microsoft.com/office/drawing/2014/main" id="{C4620EE8-4506-F748-BA2F-9F7D7888F37E}"/>
              </a:ext>
            </a:extLst>
          </p:cNvPr>
          <p:cNvSpPr>
            <a:spLocks noGrp="1"/>
          </p:cNvSpPr>
          <p:nvPr>
            <p:ph type="body" sz="quarter" idx="26" hasCustomPrompt="1"/>
          </p:nvPr>
        </p:nvSpPr>
        <p:spPr>
          <a:xfrm>
            <a:off x="12479703" y="5246669"/>
            <a:ext cx="10397882" cy="6457950"/>
          </a:xfrm>
          <a:prstGeom prst="rect">
            <a:avLst/>
          </a:prstGeom>
        </p:spPr>
        <p:txBody>
          <a:bodyPr>
            <a:noAutofit/>
          </a:bodyPr>
          <a:lstStyle>
            <a:lvl1pPr marL="0" marR="0" indent="0" algn="l" defTabSz="1828800" rtl="0" eaLnBrk="1" fontAlgn="auto" latinLnBrk="0" hangingPunct="1">
              <a:lnSpc>
                <a:spcPct val="100000"/>
              </a:lnSpc>
              <a:spcBef>
                <a:spcPts val="2000"/>
              </a:spcBef>
              <a:spcAft>
                <a:spcPts val="0"/>
              </a:spcAft>
              <a:buClrTx/>
              <a:buSzTx/>
              <a:buFont typeface="+mj-lt"/>
              <a:buNone/>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lvl="0"/>
            <a:endParaRPr lang="en-GB" dirty="0"/>
          </a:p>
        </p:txBody>
      </p:sp>
      <p:sp>
        <p:nvSpPr>
          <p:cNvPr id="22" name="Text Placeholder 2">
            <a:extLst>
              <a:ext uri="{FF2B5EF4-FFF2-40B4-BE49-F238E27FC236}">
                <a16:creationId xmlns:a16="http://schemas.microsoft.com/office/drawing/2014/main" id="{C4620EE8-4506-F748-BA2F-9F7D7888F37E}"/>
              </a:ext>
            </a:extLst>
          </p:cNvPr>
          <p:cNvSpPr>
            <a:spLocks noGrp="1"/>
          </p:cNvSpPr>
          <p:nvPr>
            <p:ph type="body" sz="quarter" idx="25" hasCustomPrompt="1"/>
          </p:nvPr>
        </p:nvSpPr>
        <p:spPr>
          <a:xfrm>
            <a:off x="1287095" y="3891139"/>
            <a:ext cx="21590490" cy="1138061"/>
          </a:xfrm>
          <a:prstGeom prst="rect">
            <a:avLst/>
          </a:prstGeom>
        </p:spPr>
        <p:txBody>
          <a:bodyPr>
            <a:normAutofit/>
          </a:bodyPr>
          <a:lstStyle>
            <a:lvl1pPr marL="0" indent="0">
              <a:lnSpc>
                <a:spcPts val="7000"/>
              </a:lnSpc>
              <a:spcBef>
                <a:spcPts val="0"/>
              </a:spcBef>
              <a:buNone/>
              <a:defRPr sz="6000" b="1" baseline="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content 1 title</a:t>
            </a:r>
          </a:p>
        </p:txBody>
      </p:sp>
      <p:sp>
        <p:nvSpPr>
          <p:cNvPr id="19"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dirty="0">
              <a:solidFill>
                <a:srgbClr val="000000"/>
              </a:solidFill>
            </a:endParaRPr>
          </a:p>
        </p:txBody>
      </p:sp>
    </p:spTree>
    <p:extLst>
      <p:ext uri="{BB962C8B-B14F-4D97-AF65-F5344CB8AC3E}">
        <p14:creationId xmlns:p14="http://schemas.microsoft.com/office/powerpoint/2010/main" val="1649261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nalysis in text with image">
    <p:spTree>
      <p:nvGrpSpPr>
        <p:cNvPr id="1" name=""/>
        <p:cNvGrpSpPr/>
        <p:nvPr/>
      </p:nvGrpSpPr>
      <p:grpSpPr>
        <a:xfrm>
          <a:off x="0" y="0"/>
          <a:ext cx="0" cy="0"/>
          <a:chOff x="0" y="0"/>
          <a:chExt cx="0" cy="0"/>
        </a:xfrm>
      </p:grpSpPr>
      <p:cxnSp>
        <p:nvCxnSpPr>
          <p:cNvPr id="4" name="Straight Connector 3"/>
          <p:cNvCxnSpPr/>
          <p:nvPr userDrawn="1"/>
        </p:nvCxnSpPr>
        <p:spPr>
          <a:xfrm>
            <a:off x="6995131" y="919655"/>
            <a:ext cx="1" cy="939521"/>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dirty="0">
                <a:solidFill>
                  <a:srgbClr val="0000B0"/>
                </a:solidFill>
                <a:latin typeface="Helvetica Neue"/>
              </a:rPr>
              <a:t>Master programmes in Artificial</a:t>
            </a:r>
            <a:br>
              <a:rPr lang="en-GB" sz="2500" dirty="0">
                <a:solidFill>
                  <a:srgbClr val="0000B0"/>
                </a:solidFill>
                <a:latin typeface="Helvetica Neue"/>
              </a:rPr>
            </a:br>
            <a:r>
              <a:rPr lang="en-GB" sz="2500" dirty="0">
                <a:solidFill>
                  <a:srgbClr val="0000B0"/>
                </a:solidFill>
                <a:latin typeface="Helvetica Neue"/>
              </a:rPr>
              <a:t>Intelligence 4 Careers in Europe</a:t>
            </a:r>
            <a:endParaRPr lang="en-US" sz="2500" dirty="0">
              <a:solidFill>
                <a:srgbClr val="0000B0"/>
              </a:solidFill>
              <a:latin typeface="Helvetica Neue"/>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60058" cy="644668"/>
          </a:xfrm>
          <a:prstGeom prst="rect">
            <a:avLst/>
          </a:prstGeom>
        </p:spPr>
      </p:pic>
      <p:sp>
        <p:nvSpPr>
          <p:cNvPr id="8" name="Text Placeholder 2">
            <a:extLst>
              <a:ext uri="{FF2B5EF4-FFF2-40B4-BE49-F238E27FC236}">
                <a16:creationId xmlns:a16="http://schemas.microsoft.com/office/drawing/2014/main" id="{C4620EE8-4506-F748-BA2F-9F7D7888F37E}"/>
              </a:ext>
            </a:extLst>
          </p:cNvPr>
          <p:cNvSpPr>
            <a:spLocks noGrp="1"/>
          </p:cNvSpPr>
          <p:nvPr>
            <p:ph type="body" sz="quarter" idx="24" hasCustomPrompt="1"/>
          </p:nvPr>
        </p:nvSpPr>
        <p:spPr>
          <a:xfrm>
            <a:off x="1287095" y="2710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CONTENT 2</a:t>
            </a:r>
            <a:endParaRPr lang="x-none" dirty="0"/>
          </a:p>
        </p:txBody>
      </p:sp>
      <p:sp>
        <p:nvSpPr>
          <p:cNvPr id="10" name="Text Placeholder 2">
            <a:extLst>
              <a:ext uri="{FF2B5EF4-FFF2-40B4-BE49-F238E27FC236}">
                <a16:creationId xmlns:a16="http://schemas.microsoft.com/office/drawing/2014/main" id="{C4620EE8-4506-F748-BA2F-9F7D7888F37E}"/>
              </a:ext>
            </a:extLst>
          </p:cNvPr>
          <p:cNvSpPr>
            <a:spLocks noGrp="1"/>
          </p:cNvSpPr>
          <p:nvPr>
            <p:ph type="body" sz="quarter" idx="22" hasCustomPrompt="1"/>
          </p:nvPr>
        </p:nvSpPr>
        <p:spPr>
          <a:xfrm>
            <a:off x="1287095" y="5246669"/>
            <a:ext cx="10397882" cy="6457950"/>
          </a:xfrm>
          <a:prstGeom prst="rect">
            <a:avLst/>
          </a:prstGeom>
        </p:spPr>
        <p:txBody>
          <a:bodyPr>
            <a:noAutofit/>
          </a:bodyPr>
          <a:lstStyle>
            <a:lvl1pPr marL="0" marR="0" indent="0" algn="l" defTabSz="1828800" rtl="0" eaLnBrk="1" fontAlgn="auto" latinLnBrk="0" hangingPunct="1">
              <a:lnSpc>
                <a:spcPct val="100000"/>
              </a:lnSpc>
              <a:spcBef>
                <a:spcPts val="2000"/>
              </a:spcBef>
              <a:spcAft>
                <a:spcPts val="0"/>
              </a:spcAft>
              <a:buClrTx/>
              <a:buSzTx/>
              <a:buFont typeface="+mj-lt"/>
              <a:buNone/>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lvl="0"/>
            <a:endParaRPr lang="en-GB" dirty="0"/>
          </a:p>
        </p:txBody>
      </p:sp>
      <p:sp>
        <p:nvSpPr>
          <p:cNvPr id="14" name="Picture Placeholder 12"/>
          <p:cNvSpPr>
            <a:spLocks noGrp="1"/>
          </p:cNvSpPr>
          <p:nvPr>
            <p:ph type="pic" sz="quarter" idx="27" hasCustomPrompt="1"/>
          </p:nvPr>
        </p:nvSpPr>
        <p:spPr>
          <a:xfrm>
            <a:off x="12479703" y="5246669"/>
            <a:ext cx="10397882" cy="6457950"/>
          </a:xfrm>
          <a:prstGeom prst="rect">
            <a:avLst/>
          </a:prstGeom>
          <a:solidFill>
            <a:schemeClr val="bg1">
              <a:lumMod val="85000"/>
            </a:schemeClr>
          </a:solidFill>
        </p:spPr>
        <p:txBody>
          <a:bodyPr anchor="ctr"/>
          <a:lstStyle>
            <a:lvl1pPr marL="0" indent="0" algn="ctr">
              <a:buNone/>
              <a:defRPr sz="3000" baseline="0">
                <a:latin typeface="Helvetica Neue"/>
              </a:defRPr>
            </a:lvl1pPr>
          </a:lstStyle>
          <a:p>
            <a:r>
              <a:rPr lang="en-US" dirty="0"/>
              <a:t>Insert Picture</a:t>
            </a:r>
            <a:br>
              <a:rPr lang="en-US" dirty="0"/>
            </a:br>
            <a:r>
              <a:rPr lang="en-US" dirty="0"/>
              <a:t>related to content 2</a:t>
            </a:r>
          </a:p>
        </p:txBody>
      </p:sp>
      <p:sp>
        <p:nvSpPr>
          <p:cNvPr id="15" name="Text Placeholder 2">
            <a:extLst>
              <a:ext uri="{FF2B5EF4-FFF2-40B4-BE49-F238E27FC236}">
                <a16:creationId xmlns:a16="http://schemas.microsoft.com/office/drawing/2014/main" id="{C4620EE8-4506-F748-BA2F-9F7D7888F37E}"/>
              </a:ext>
            </a:extLst>
          </p:cNvPr>
          <p:cNvSpPr>
            <a:spLocks noGrp="1"/>
          </p:cNvSpPr>
          <p:nvPr>
            <p:ph type="body" sz="quarter" idx="25" hasCustomPrompt="1"/>
          </p:nvPr>
        </p:nvSpPr>
        <p:spPr>
          <a:xfrm>
            <a:off x="1287095" y="3891139"/>
            <a:ext cx="21590490" cy="1138061"/>
          </a:xfrm>
          <a:prstGeom prst="rect">
            <a:avLst/>
          </a:prstGeom>
        </p:spPr>
        <p:txBody>
          <a:bodyPr>
            <a:normAutofit/>
          </a:bodyPr>
          <a:lstStyle>
            <a:lvl1pPr marL="0" indent="0">
              <a:lnSpc>
                <a:spcPts val="7000"/>
              </a:lnSpc>
              <a:spcBef>
                <a:spcPts val="0"/>
              </a:spcBef>
              <a:buNone/>
              <a:defRPr sz="6000" b="1" baseline="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content 2 title</a:t>
            </a:r>
          </a:p>
        </p:txBody>
      </p:sp>
      <p:sp>
        <p:nvSpPr>
          <p:cNvPr id="13"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dirty="0">
              <a:solidFill>
                <a:srgbClr val="000000"/>
              </a:solidFill>
            </a:endParaRPr>
          </a:p>
        </p:txBody>
      </p:sp>
    </p:spTree>
    <p:extLst>
      <p:ext uri="{BB962C8B-B14F-4D97-AF65-F5344CB8AC3E}">
        <p14:creationId xmlns:p14="http://schemas.microsoft.com/office/powerpoint/2010/main" val="4253331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alysis in points">
    <p:spTree>
      <p:nvGrpSpPr>
        <p:cNvPr id="1" name=""/>
        <p:cNvGrpSpPr/>
        <p:nvPr/>
      </p:nvGrpSpPr>
      <p:grpSpPr>
        <a:xfrm>
          <a:off x="0" y="0"/>
          <a:ext cx="0" cy="0"/>
          <a:chOff x="0" y="0"/>
          <a:chExt cx="0" cy="0"/>
        </a:xfrm>
      </p:grpSpPr>
      <p:cxnSp>
        <p:nvCxnSpPr>
          <p:cNvPr id="4" name="Straight Connector 3"/>
          <p:cNvCxnSpPr/>
          <p:nvPr userDrawn="1"/>
        </p:nvCxnSpPr>
        <p:spPr>
          <a:xfrm>
            <a:off x="6995131" y="919655"/>
            <a:ext cx="1" cy="939521"/>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dirty="0">
                <a:solidFill>
                  <a:srgbClr val="0000B0"/>
                </a:solidFill>
                <a:latin typeface="Helvetica Neue"/>
              </a:rPr>
              <a:t>Master programmes in Artificial</a:t>
            </a:r>
            <a:br>
              <a:rPr lang="en-GB" sz="2500" dirty="0">
                <a:solidFill>
                  <a:srgbClr val="0000B0"/>
                </a:solidFill>
                <a:latin typeface="Helvetica Neue"/>
              </a:rPr>
            </a:br>
            <a:r>
              <a:rPr lang="en-GB" sz="2500" dirty="0">
                <a:solidFill>
                  <a:srgbClr val="0000B0"/>
                </a:solidFill>
                <a:latin typeface="Helvetica Neue"/>
              </a:rPr>
              <a:t>Intelligence 4 Careers in Europe</a:t>
            </a:r>
            <a:endParaRPr lang="en-US" sz="2500" dirty="0">
              <a:solidFill>
                <a:srgbClr val="0000B0"/>
              </a:solidFill>
              <a:latin typeface="Helvetica Neue"/>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60058" cy="644668"/>
          </a:xfrm>
          <a:prstGeom prst="rect">
            <a:avLst/>
          </a:prstGeom>
        </p:spPr>
      </p:pic>
      <p:sp>
        <p:nvSpPr>
          <p:cNvPr id="8" name="Text Placeholder 2">
            <a:extLst>
              <a:ext uri="{FF2B5EF4-FFF2-40B4-BE49-F238E27FC236}">
                <a16:creationId xmlns:a16="http://schemas.microsoft.com/office/drawing/2014/main" id="{C4620EE8-4506-F748-BA2F-9F7D7888F37E}"/>
              </a:ext>
            </a:extLst>
          </p:cNvPr>
          <p:cNvSpPr>
            <a:spLocks noGrp="1"/>
          </p:cNvSpPr>
          <p:nvPr>
            <p:ph type="body" sz="quarter" idx="24" hasCustomPrompt="1"/>
          </p:nvPr>
        </p:nvSpPr>
        <p:spPr>
          <a:xfrm>
            <a:off x="1287095" y="2710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CONTENT 3</a:t>
            </a:r>
            <a:endParaRPr lang="x-none" dirty="0"/>
          </a:p>
        </p:txBody>
      </p:sp>
      <p:sp>
        <p:nvSpPr>
          <p:cNvPr id="9" name="Text Placeholder 2">
            <a:extLst>
              <a:ext uri="{FF2B5EF4-FFF2-40B4-BE49-F238E27FC236}">
                <a16:creationId xmlns:a16="http://schemas.microsoft.com/office/drawing/2014/main" id="{C4620EE8-4506-F748-BA2F-9F7D7888F37E}"/>
              </a:ext>
            </a:extLst>
          </p:cNvPr>
          <p:cNvSpPr>
            <a:spLocks noGrp="1"/>
          </p:cNvSpPr>
          <p:nvPr>
            <p:ph type="body" sz="quarter" idx="22" hasCustomPrompt="1"/>
          </p:nvPr>
        </p:nvSpPr>
        <p:spPr>
          <a:xfrm>
            <a:off x="1287095" y="5246669"/>
            <a:ext cx="10397882" cy="6457950"/>
          </a:xfrm>
          <a:prstGeom prst="rect">
            <a:avLst/>
          </a:prstGeom>
        </p:spPr>
        <p:txBody>
          <a:bodyPr>
            <a:noAutofit/>
          </a:bodyPr>
          <a:lstStyle>
            <a:lvl1pPr marL="457200" marR="0" indent="-457200" algn="l" defTabSz="1828800" rtl="0" eaLnBrk="1" fontAlgn="auto" latinLnBrk="0" hangingPunct="1">
              <a:lnSpc>
                <a:spcPct val="100000"/>
              </a:lnSpc>
              <a:spcBef>
                <a:spcPts val="2000"/>
              </a:spcBef>
              <a:spcAft>
                <a:spcPts val="0"/>
              </a:spcAft>
              <a:buClrTx/>
              <a:buSzTx/>
              <a:buFont typeface="+mj-lt"/>
              <a:buAutoNum type="arabicPeriod"/>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a:t>
            </a:r>
            <a:endParaRPr lang="el-GR" dirty="0"/>
          </a:p>
        </p:txBody>
      </p:sp>
      <p:sp>
        <p:nvSpPr>
          <p:cNvPr id="11" name="Text Placeholder 2">
            <a:extLst>
              <a:ext uri="{FF2B5EF4-FFF2-40B4-BE49-F238E27FC236}">
                <a16:creationId xmlns:a16="http://schemas.microsoft.com/office/drawing/2014/main" id="{C4620EE8-4506-F748-BA2F-9F7D7888F37E}"/>
              </a:ext>
            </a:extLst>
          </p:cNvPr>
          <p:cNvSpPr>
            <a:spLocks noGrp="1"/>
          </p:cNvSpPr>
          <p:nvPr>
            <p:ph type="body" sz="quarter" idx="25" hasCustomPrompt="1"/>
          </p:nvPr>
        </p:nvSpPr>
        <p:spPr>
          <a:xfrm>
            <a:off x="1287095" y="3891139"/>
            <a:ext cx="21590490" cy="1138061"/>
          </a:xfrm>
          <a:prstGeom prst="rect">
            <a:avLst/>
          </a:prstGeom>
        </p:spPr>
        <p:txBody>
          <a:bodyPr>
            <a:normAutofit/>
          </a:bodyPr>
          <a:lstStyle>
            <a:lvl1pPr marL="0" indent="0">
              <a:lnSpc>
                <a:spcPts val="7000"/>
              </a:lnSpc>
              <a:spcBef>
                <a:spcPts val="0"/>
              </a:spcBef>
              <a:buNone/>
              <a:defRPr sz="6000" b="1" baseline="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content 3 title</a:t>
            </a:r>
          </a:p>
        </p:txBody>
      </p:sp>
      <p:sp>
        <p:nvSpPr>
          <p:cNvPr id="14" name="Text Placeholder 2">
            <a:extLst>
              <a:ext uri="{FF2B5EF4-FFF2-40B4-BE49-F238E27FC236}">
                <a16:creationId xmlns:a16="http://schemas.microsoft.com/office/drawing/2014/main" id="{C4620EE8-4506-F748-BA2F-9F7D7888F37E}"/>
              </a:ext>
            </a:extLst>
          </p:cNvPr>
          <p:cNvSpPr>
            <a:spLocks noGrp="1"/>
          </p:cNvSpPr>
          <p:nvPr>
            <p:ph type="body" sz="quarter" idx="26" hasCustomPrompt="1"/>
          </p:nvPr>
        </p:nvSpPr>
        <p:spPr>
          <a:xfrm>
            <a:off x="12479703" y="5246669"/>
            <a:ext cx="10397882" cy="6457950"/>
          </a:xfrm>
          <a:prstGeom prst="rect">
            <a:avLst/>
          </a:prstGeom>
        </p:spPr>
        <p:txBody>
          <a:bodyPr>
            <a:noAutofit/>
          </a:bodyPr>
          <a:lstStyle>
            <a:lvl1pPr marL="457200" marR="0" indent="-457200" algn="l" defTabSz="1828800" rtl="0" eaLnBrk="1" fontAlgn="auto" latinLnBrk="0" hangingPunct="1">
              <a:lnSpc>
                <a:spcPct val="100000"/>
              </a:lnSpc>
              <a:spcBef>
                <a:spcPts val="2000"/>
              </a:spcBef>
              <a:spcAft>
                <a:spcPts val="0"/>
              </a:spcAft>
              <a:buClrTx/>
              <a:buSzTx/>
              <a:buFont typeface="+mj-lt"/>
              <a:buAutoNum type="arabicPeriod" startAt="8"/>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a:t>
            </a:r>
            <a:endParaRPr lang="el-GR" dirty="0"/>
          </a:p>
        </p:txBody>
      </p:sp>
      <p:sp>
        <p:nvSpPr>
          <p:cNvPr id="13"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dirty="0">
              <a:solidFill>
                <a:srgbClr val="000000"/>
              </a:solidFill>
            </a:endParaRPr>
          </a:p>
        </p:txBody>
      </p:sp>
    </p:spTree>
    <p:extLst>
      <p:ext uri="{BB962C8B-B14F-4D97-AF65-F5344CB8AC3E}">
        <p14:creationId xmlns:p14="http://schemas.microsoft.com/office/powerpoint/2010/main" val="3050328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rgbClr val="0000B0"/>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70948" cy="644668"/>
          </a:xfrm>
          <a:prstGeom prst="rect">
            <a:avLst/>
          </a:prstGeom>
        </p:spPr>
      </p:pic>
      <p:cxnSp>
        <p:nvCxnSpPr>
          <p:cNvPr id="6" name="Straight Connector 5"/>
          <p:cNvCxnSpPr/>
          <p:nvPr userDrawn="1"/>
        </p:nvCxnSpPr>
        <p:spPr>
          <a:xfrm>
            <a:off x="6995131" y="919655"/>
            <a:ext cx="1" cy="93952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dirty="0">
                <a:solidFill>
                  <a:schemeClr val="bg1"/>
                </a:solidFill>
                <a:latin typeface="Helvetica Neue"/>
              </a:rPr>
              <a:t>Master programmes in Artificial</a:t>
            </a:r>
            <a:br>
              <a:rPr lang="en-GB" sz="2500" dirty="0">
                <a:solidFill>
                  <a:schemeClr val="bg1"/>
                </a:solidFill>
                <a:latin typeface="Helvetica Neue"/>
              </a:rPr>
            </a:br>
            <a:r>
              <a:rPr lang="en-GB" sz="2500" dirty="0">
                <a:solidFill>
                  <a:schemeClr val="bg1"/>
                </a:solidFill>
                <a:latin typeface="Helvetica Neue"/>
              </a:rPr>
              <a:t>Intelligence 4 Careers in Europe</a:t>
            </a:r>
            <a:endParaRPr lang="en-US" sz="2500" dirty="0">
              <a:solidFill>
                <a:schemeClr val="bg1"/>
              </a:solidFill>
              <a:latin typeface="Helvetica Neue"/>
            </a:endParaRPr>
          </a:p>
        </p:txBody>
      </p:sp>
      <p:sp>
        <p:nvSpPr>
          <p:cNvPr id="13" name="Text Placeholder 2">
            <a:extLst>
              <a:ext uri="{FF2B5EF4-FFF2-40B4-BE49-F238E27FC236}">
                <a16:creationId xmlns:a16="http://schemas.microsoft.com/office/drawing/2014/main" id="{C4620EE8-4506-F748-BA2F-9F7D7888F37E}"/>
              </a:ext>
            </a:extLst>
          </p:cNvPr>
          <p:cNvSpPr>
            <a:spLocks noGrp="1"/>
          </p:cNvSpPr>
          <p:nvPr>
            <p:ph type="body" sz="quarter" idx="16" hasCustomPrompt="1"/>
          </p:nvPr>
        </p:nvSpPr>
        <p:spPr>
          <a:xfrm>
            <a:off x="1287095" y="5440309"/>
            <a:ext cx="21590490" cy="2416757"/>
          </a:xfrm>
          <a:prstGeom prst="rect">
            <a:avLst/>
          </a:prstGeom>
        </p:spPr>
        <p:txBody>
          <a:bodyPr>
            <a:noAutofit/>
          </a:bodyPr>
          <a:lstStyle>
            <a:lvl1pPr marL="0" indent="0">
              <a:buNone/>
              <a:defRPr sz="15000" b="1">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Thank you.</a:t>
            </a:r>
            <a:endParaRPr lang="x-none" dirty="0"/>
          </a:p>
        </p:txBody>
      </p:sp>
    </p:spTree>
    <p:extLst>
      <p:ext uri="{BB962C8B-B14F-4D97-AF65-F5344CB8AC3E}">
        <p14:creationId xmlns:p14="http://schemas.microsoft.com/office/powerpoint/2010/main" val="4265268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Rectangle 65">
            <a:extLst>
              <a:ext uri="{FF2B5EF4-FFF2-40B4-BE49-F238E27FC236}">
                <a16:creationId xmlns:a16="http://schemas.microsoft.com/office/drawing/2014/main" id="{1EBB0F02-ACC9-E3D6-F80D-FF8A9560415E}"/>
              </a:ext>
            </a:extLst>
          </p:cNvPr>
          <p:cNvSpPr>
            <a:spLocks noGrp="1" noChangeArrowheads="1"/>
          </p:cNvSpPr>
          <p:nvPr>
            <p:ph type="dt" sz="half" idx="10"/>
          </p:nvPr>
        </p:nvSpPr>
        <p:spPr>
          <a:ln/>
        </p:spPr>
        <p:txBody>
          <a:bodyPr/>
          <a:lstStyle>
            <a:lvl1pPr>
              <a:defRPr/>
            </a:lvl1pPr>
          </a:lstStyle>
          <a:p>
            <a:pPr>
              <a:defRPr/>
            </a:pPr>
            <a:endParaRPr lang="en-US" altLang="el-GR"/>
          </a:p>
        </p:txBody>
      </p:sp>
      <p:sp>
        <p:nvSpPr>
          <p:cNvPr id="4" name="Rectangle 66">
            <a:extLst>
              <a:ext uri="{FF2B5EF4-FFF2-40B4-BE49-F238E27FC236}">
                <a16:creationId xmlns:a16="http://schemas.microsoft.com/office/drawing/2014/main" id="{7514204C-AAB6-2511-1BC1-7CEBB1F42BDC}"/>
              </a:ext>
            </a:extLst>
          </p:cNvPr>
          <p:cNvSpPr>
            <a:spLocks noGrp="1" noChangeArrowheads="1"/>
          </p:cNvSpPr>
          <p:nvPr>
            <p:ph type="ftr" sz="quarter" idx="11"/>
          </p:nvPr>
        </p:nvSpPr>
        <p:spPr>
          <a:ln/>
        </p:spPr>
        <p:txBody>
          <a:bodyPr/>
          <a:lstStyle>
            <a:lvl1pPr>
              <a:defRPr/>
            </a:lvl1pPr>
          </a:lstStyle>
          <a:p>
            <a:pPr>
              <a:defRPr/>
            </a:pPr>
            <a:endParaRPr lang="en-US" altLang="el-GR"/>
          </a:p>
        </p:txBody>
      </p:sp>
      <p:sp>
        <p:nvSpPr>
          <p:cNvPr id="5" name="Rectangle 67">
            <a:extLst>
              <a:ext uri="{FF2B5EF4-FFF2-40B4-BE49-F238E27FC236}">
                <a16:creationId xmlns:a16="http://schemas.microsoft.com/office/drawing/2014/main" id="{A752571D-B829-AB24-0BF4-F6F2D45352FF}"/>
              </a:ext>
            </a:extLst>
          </p:cNvPr>
          <p:cNvSpPr>
            <a:spLocks noGrp="1" noChangeArrowheads="1"/>
          </p:cNvSpPr>
          <p:nvPr>
            <p:ph type="sldNum" sz="quarter" idx="12"/>
          </p:nvPr>
        </p:nvSpPr>
        <p:spPr>
          <a:ln/>
        </p:spPr>
        <p:txBody>
          <a:bodyPr/>
          <a:lstStyle>
            <a:lvl1pPr>
              <a:defRPr/>
            </a:lvl1pPr>
          </a:lstStyle>
          <a:p>
            <a:pPr>
              <a:defRPr/>
            </a:pPr>
            <a:fld id="{5A1A483A-283A-4BF4-B6BB-2BF59F274EAA}" type="slidenum">
              <a:rPr lang="en-US" altLang="el-GR"/>
              <a:pPr>
                <a:defRPr/>
              </a:pPr>
              <a:t>‹#›</a:t>
            </a:fld>
            <a:endParaRPr lang="en-US" altLang="el-GR"/>
          </a:p>
        </p:txBody>
      </p:sp>
    </p:spTree>
    <p:extLst>
      <p:ext uri="{BB962C8B-B14F-4D97-AF65-F5344CB8AC3E}">
        <p14:creationId xmlns:p14="http://schemas.microsoft.com/office/powerpoint/2010/main" val="1776545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F259EAF3-6DF0-E38E-799F-01D4E4600A41}"/>
              </a:ext>
            </a:extLst>
          </p:cNvPr>
          <p:cNvSpPr>
            <a:spLocks noGrp="1" noChangeArrowheads="1"/>
          </p:cNvSpPr>
          <p:nvPr>
            <p:ph type="dt" sz="half" idx="10"/>
          </p:nvPr>
        </p:nvSpPr>
        <p:spPr>
          <a:ln/>
        </p:spPr>
        <p:txBody>
          <a:bodyPr/>
          <a:lstStyle>
            <a:lvl1pPr>
              <a:defRPr/>
            </a:lvl1pPr>
          </a:lstStyle>
          <a:p>
            <a:pPr>
              <a:defRPr/>
            </a:pPr>
            <a:endParaRPr lang="el-GR"/>
          </a:p>
        </p:txBody>
      </p:sp>
      <p:sp>
        <p:nvSpPr>
          <p:cNvPr id="3" name="Rectangle 5">
            <a:extLst>
              <a:ext uri="{FF2B5EF4-FFF2-40B4-BE49-F238E27FC236}">
                <a16:creationId xmlns:a16="http://schemas.microsoft.com/office/drawing/2014/main" id="{0E8A1157-7E36-387C-F470-D829A0F892B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28F27CE4-10EA-B657-5FAF-C974521D20CB}"/>
              </a:ext>
            </a:extLst>
          </p:cNvPr>
          <p:cNvSpPr>
            <a:spLocks noGrp="1" noChangeArrowheads="1"/>
          </p:cNvSpPr>
          <p:nvPr>
            <p:ph type="sldNum" sz="quarter" idx="12"/>
          </p:nvPr>
        </p:nvSpPr>
        <p:spPr>
          <a:ln/>
        </p:spPr>
        <p:txBody>
          <a:bodyPr/>
          <a:lstStyle>
            <a:lvl1pPr>
              <a:defRPr/>
            </a:lvl1pPr>
          </a:lstStyle>
          <a:p>
            <a:pPr>
              <a:defRPr/>
            </a:pPr>
            <a:r>
              <a:rPr lang="en-US" altLang="en-CY"/>
              <a:t>XVI</a:t>
            </a:r>
            <a:r>
              <a:rPr lang="el-GR" altLang="en-CY"/>
              <a:t>-</a:t>
            </a:r>
            <a:fld id="{DC27C008-AA86-42F5-BE67-DE32607BECDD}" type="slidenum">
              <a:rPr lang="el-GR" altLang="en-CY" smtClean="0"/>
              <a:pPr>
                <a:defRPr/>
              </a:pPr>
              <a:t>‹#›</a:t>
            </a:fld>
            <a:endParaRPr lang="el-GR" altLang="en-CY"/>
          </a:p>
        </p:txBody>
      </p:sp>
    </p:spTree>
    <p:extLst>
      <p:ext uri="{BB962C8B-B14F-4D97-AF65-F5344CB8AC3E}">
        <p14:creationId xmlns:p14="http://schemas.microsoft.com/office/powerpoint/2010/main" val="3474987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Rectangle 4">
            <a:extLst>
              <a:ext uri="{FF2B5EF4-FFF2-40B4-BE49-F238E27FC236}">
                <a16:creationId xmlns:a16="http://schemas.microsoft.com/office/drawing/2014/main" id="{E3699B5B-1E36-B8F5-02F3-8CA500647D3A}"/>
              </a:ext>
            </a:extLst>
          </p:cNvPr>
          <p:cNvSpPr>
            <a:spLocks noGrp="1" noChangeArrowheads="1"/>
          </p:cNvSpPr>
          <p:nvPr>
            <p:ph type="dt" sz="half" idx="10"/>
          </p:nvPr>
        </p:nvSpPr>
        <p:spPr>
          <a:ln/>
        </p:spPr>
        <p:txBody>
          <a:bodyPr/>
          <a:lstStyle>
            <a:lvl1pPr>
              <a:defRPr/>
            </a:lvl1pPr>
          </a:lstStyle>
          <a:p>
            <a:pPr>
              <a:defRPr/>
            </a:pPr>
            <a:endParaRPr lang="el-GR"/>
          </a:p>
        </p:txBody>
      </p:sp>
      <p:sp>
        <p:nvSpPr>
          <p:cNvPr id="5" name="Rectangle 5">
            <a:extLst>
              <a:ext uri="{FF2B5EF4-FFF2-40B4-BE49-F238E27FC236}">
                <a16:creationId xmlns:a16="http://schemas.microsoft.com/office/drawing/2014/main" id="{D21CB63D-5AF7-4CF0-BC7B-C666B7683F4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32D9AB2-3986-4FE4-8A21-FB2103E7100A}"/>
              </a:ext>
            </a:extLst>
          </p:cNvPr>
          <p:cNvSpPr>
            <a:spLocks noGrp="1" noChangeArrowheads="1"/>
          </p:cNvSpPr>
          <p:nvPr>
            <p:ph type="sldNum" sz="quarter" idx="12"/>
          </p:nvPr>
        </p:nvSpPr>
        <p:spPr>
          <a:ln/>
        </p:spPr>
        <p:txBody>
          <a:bodyPr/>
          <a:lstStyle>
            <a:lvl1pPr>
              <a:defRPr/>
            </a:lvl1pPr>
          </a:lstStyle>
          <a:p>
            <a:pPr>
              <a:defRPr/>
            </a:pPr>
            <a:r>
              <a:rPr lang="en-US" altLang="en-CY"/>
              <a:t>XVI</a:t>
            </a:r>
            <a:r>
              <a:rPr lang="el-GR" altLang="en-CY"/>
              <a:t>-</a:t>
            </a:r>
            <a:fld id="{A00B23A7-1C60-4C9D-9245-C73255193773}" type="slidenum">
              <a:rPr lang="el-GR" altLang="en-CY" smtClean="0"/>
              <a:pPr>
                <a:defRPr/>
              </a:pPr>
              <a:t>‹#›</a:t>
            </a:fld>
            <a:endParaRPr lang="el-GR" altLang="en-CY"/>
          </a:p>
        </p:txBody>
      </p:sp>
    </p:spTree>
    <p:extLst>
      <p:ext uri="{BB962C8B-B14F-4D97-AF65-F5344CB8AC3E}">
        <p14:creationId xmlns:p14="http://schemas.microsoft.com/office/powerpoint/2010/main" val="2955278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 name="Rectangle 18"/>
          <p:cNvSpPr/>
          <p:nvPr userDrawn="1"/>
        </p:nvSpPr>
        <p:spPr>
          <a:xfrm>
            <a:off x="0" y="11904133"/>
            <a:ext cx="24384000" cy="18118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20614363" y="12170893"/>
            <a:ext cx="2192882" cy="1083616"/>
          </a:xfrm>
          <a:prstGeom prst="rect">
            <a:avLst/>
          </a:prstGeom>
        </p:spPr>
      </p:pic>
      <p:sp>
        <p:nvSpPr>
          <p:cNvPr id="21" name="Text Placeholder 10">
            <a:extLst>
              <a:ext uri="{FF2B5EF4-FFF2-40B4-BE49-F238E27FC236}">
                <a16:creationId xmlns:a16="http://schemas.microsoft.com/office/drawing/2014/main" id="{9B3CD9D9-3717-8045-BBE0-D00561474EA1}"/>
              </a:ext>
            </a:extLst>
          </p:cNvPr>
          <p:cNvSpPr txBox="1">
            <a:spLocks/>
          </p:cNvSpPr>
          <p:nvPr userDrawn="1"/>
        </p:nvSpPr>
        <p:spPr>
          <a:xfrm>
            <a:off x="13732934" y="12562731"/>
            <a:ext cx="6473093" cy="691778"/>
          </a:xfrm>
          <a:prstGeom prst="rect">
            <a:avLst/>
          </a:prstGeom>
        </p:spPr>
        <p:txBody>
          <a:bodyPr anchor="ctr">
            <a:noAutofit/>
          </a:bodyPr>
          <a:lstStyle>
            <a:lvl1pPr marL="0" indent="0" algn="r" defTabSz="1828800" rtl="0" eaLnBrk="1" latinLnBrk="0" hangingPunct="1">
              <a:lnSpc>
                <a:spcPct val="90000"/>
              </a:lnSpc>
              <a:spcBef>
                <a:spcPts val="2000"/>
              </a:spcBef>
              <a:buFont typeface="Arial" panose="020B0604020202020204" pitchFamily="34" charset="0"/>
              <a:buNone/>
              <a:defRPr sz="2000" b="0" kern="1200" baseline="0">
                <a:solidFill>
                  <a:schemeClr val="tx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48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4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36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36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1600" b="0" i="0" kern="1200" baseline="0" dirty="0">
                <a:solidFill>
                  <a:schemeClr val="tx1"/>
                </a:solidFill>
                <a:effectLst/>
                <a:latin typeface="Helvetica Neue"/>
                <a:ea typeface="+mn-ea"/>
                <a:cs typeface="+mn-cs"/>
              </a:rPr>
              <a:t>This Master is run under the context of Action</a:t>
            </a:r>
            <a:br>
              <a:rPr lang="en-US" sz="1600" b="0" i="0" kern="1200" baseline="0" dirty="0">
                <a:solidFill>
                  <a:schemeClr val="tx1"/>
                </a:solidFill>
                <a:effectLst/>
                <a:latin typeface="Helvetica Neue"/>
                <a:ea typeface="+mn-ea"/>
                <a:cs typeface="+mn-cs"/>
              </a:rPr>
            </a:br>
            <a:r>
              <a:rPr lang="en-US" sz="1600" b="0" i="0" kern="1200" baseline="0" dirty="0">
                <a:solidFill>
                  <a:schemeClr val="tx1"/>
                </a:solidFill>
                <a:effectLst/>
                <a:latin typeface="Helvetica Neue"/>
                <a:ea typeface="+mn-ea"/>
                <a:cs typeface="+mn-cs"/>
              </a:rPr>
              <a:t>No 2020-EU-IA-0087, co-financed by the EU CEF Telecom</a:t>
            </a:r>
            <a:br>
              <a:rPr lang="en-US" sz="1600" b="0" i="0" kern="1200" baseline="0" dirty="0">
                <a:solidFill>
                  <a:schemeClr val="tx1"/>
                </a:solidFill>
                <a:effectLst/>
                <a:latin typeface="Helvetica Neue"/>
                <a:ea typeface="+mn-ea"/>
                <a:cs typeface="+mn-cs"/>
              </a:rPr>
            </a:br>
            <a:r>
              <a:rPr lang="en-US" sz="1600" b="0" i="0" kern="1200" baseline="0" dirty="0">
                <a:solidFill>
                  <a:schemeClr val="tx1"/>
                </a:solidFill>
                <a:effectLst/>
                <a:latin typeface="Helvetica Neue"/>
                <a:ea typeface="+mn-ea"/>
                <a:cs typeface="+mn-cs"/>
              </a:rPr>
              <a:t>under GA nr. INEA/CEF/ICT/A2020/2267423</a:t>
            </a:r>
            <a:endParaRPr lang="x-none" sz="1600" dirty="0">
              <a:latin typeface="Helvetica Neue"/>
            </a:endParaRPr>
          </a:p>
        </p:txBody>
      </p:sp>
      <p:pic>
        <p:nvPicPr>
          <p:cNvPr id="22" name="Picture 21"/>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176665" y="12490766"/>
            <a:ext cx="5568959" cy="747511"/>
          </a:xfrm>
          <a:prstGeom prst="rect">
            <a:avLst/>
          </a:prstGeom>
        </p:spPr>
      </p:pic>
      <p:sp>
        <p:nvSpPr>
          <p:cNvPr id="13"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dirty="0">
              <a:solidFill>
                <a:srgbClr val="000000"/>
              </a:solidFill>
            </a:endParaRPr>
          </a:p>
        </p:txBody>
      </p:sp>
    </p:spTree>
    <p:extLst>
      <p:ext uri="{BB962C8B-B14F-4D97-AF65-F5344CB8AC3E}">
        <p14:creationId xmlns:p14="http://schemas.microsoft.com/office/powerpoint/2010/main" val="2065785542"/>
      </p:ext>
    </p:extLst>
  </p:cSld>
  <p:clrMap bg1="lt1" tx1="dk1" bg2="lt2" tx2="dk2" accent1="accent1" accent2="accent2" accent3="accent3" accent4="accent4" accent5="accent5" accent6="accent6" hlink="hlink" folHlink="folHlink"/>
  <p:sldLayoutIdLst>
    <p:sldLayoutId id="2147483684" r:id="rId1"/>
    <p:sldLayoutId id="2147483697" r:id="rId2"/>
    <p:sldLayoutId id="2147483699" r:id="rId3"/>
    <p:sldLayoutId id="2147483698" r:id="rId4"/>
    <p:sldLayoutId id="2147483700" r:id="rId5"/>
    <p:sldLayoutId id="2147483714" r:id="rId6"/>
    <p:sldLayoutId id="2147483715" r:id="rId7"/>
    <p:sldLayoutId id="2147483716" r:id="rId8"/>
    <p:sldLayoutId id="2147483717" r:id="rId9"/>
  </p:sldLayoutIdLst>
  <p:hf hdr="0" ftr="0" dt="0"/>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8.xml"/><Relationship Id="rId4" Type="http://schemas.openxmlformats.org/officeDocument/2006/relationships/image" Target="../media/image16.png"/></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 Id="rId5" Type="http://schemas.openxmlformats.org/officeDocument/2006/relationships/image" Target="../media/image10.jpeg"/><Relationship Id="rId4" Type="http://schemas.openxmlformats.org/officeDocument/2006/relationships/image" Target="../media/image9.jpeg"/></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8.xml"/><Relationship Id="rId4" Type="http://schemas.openxmlformats.org/officeDocument/2006/relationships/image" Target="../media/image19.png"/></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en-US" dirty="0"/>
              <a:t>University of Cyprus</a:t>
            </a:r>
          </a:p>
        </p:txBody>
      </p:sp>
      <p:sp>
        <p:nvSpPr>
          <p:cNvPr id="3" name="Text Placeholder 2"/>
          <p:cNvSpPr>
            <a:spLocks noGrp="1"/>
          </p:cNvSpPr>
          <p:nvPr>
            <p:ph type="body" sz="quarter" idx="19"/>
          </p:nvPr>
        </p:nvSpPr>
        <p:spPr/>
        <p:txBody>
          <a:bodyPr/>
          <a:lstStyle/>
          <a:p>
            <a:r>
              <a:rPr lang="en-US" dirty="0"/>
              <a:t>September – December 2022</a:t>
            </a:r>
          </a:p>
        </p:txBody>
      </p:sp>
      <p:sp>
        <p:nvSpPr>
          <p:cNvPr id="4" name="Text Placeholder 3"/>
          <p:cNvSpPr>
            <a:spLocks noGrp="1"/>
          </p:cNvSpPr>
          <p:nvPr>
            <p:ph type="body" sz="quarter" idx="21"/>
          </p:nvPr>
        </p:nvSpPr>
        <p:spPr/>
        <p:txBody>
          <a:bodyPr/>
          <a:lstStyle/>
          <a:p>
            <a:r>
              <a:rPr lang="en-US" dirty="0"/>
              <a:t>MAI611 Fundamentals of Artificial Intelligence</a:t>
            </a:r>
          </a:p>
          <a:p>
            <a:endParaRPr lang="en-US" dirty="0"/>
          </a:p>
        </p:txBody>
      </p:sp>
      <p:sp>
        <p:nvSpPr>
          <p:cNvPr id="5" name="Text Placeholder 4"/>
          <p:cNvSpPr>
            <a:spLocks noGrp="1"/>
          </p:cNvSpPr>
          <p:nvPr>
            <p:ph type="body" sz="quarter" idx="23"/>
          </p:nvPr>
        </p:nvSpPr>
        <p:spPr/>
        <p:txBody>
          <a:bodyPr/>
          <a:lstStyle/>
          <a:p>
            <a:r>
              <a:rPr lang="en-US" dirty="0"/>
              <a:t>Elpida Keravnou-Papailiou</a:t>
            </a:r>
          </a:p>
        </p:txBody>
      </p:sp>
      <p:pic>
        <p:nvPicPr>
          <p:cNvPr id="6" name="Picture 5">
            <a:extLst>
              <a:ext uri="{FF2B5EF4-FFF2-40B4-BE49-F238E27FC236}">
                <a16:creationId xmlns:a16="http://schemas.microsoft.com/office/drawing/2014/main" id="{DC5D81DC-1CF7-F83A-D9C7-7A86A027BD96}"/>
              </a:ext>
            </a:extLst>
          </p:cNvPr>
          <p:cNvPicPr/>
          <p:nvPr/>
        </p:nvPicPr>
        <p:blipFill>
          <a:blip r:embed="rId2"/>
          <a:srcRect t="9007" r="76766" b="20964"/>
          <a:stretch>
            <a:fillRect/>
          </a:stretch>
        </p:blipFill>
        <p:spPr>
          <a:xfrm>
            <a:off x="20798724" y="630083"/>
            <a:ext cx="1900637" cy="1880642"/>
          </a:xfrm>
          <a:prstGeom prst="rect">
            <a:avLst/>
          </a:prstGeom>
          <a:noFill/>
          <a:ln>
            <a:noFill/>
            <a:prstDash/>
          </a:ln>
        </p:spPr>
      </p:pic>
    </p:spTree>
    <p:extLst>
      <p:ext uri="{BB962C8B-B14F-4D97-AF65-F5344CB8AC3E}">
        <p14:creationId xmlns:p14="http://schemas.microsoft.com/office/powerpoint/2010/main" val="1302962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10</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p:txBody>
          <a:bodyPr>
            <a:noAutofit/>
          </a:bodyPr>
          <a:lstStyle/>
          <a:p>
            <a:r>
              <a:rPr lang="en-US" sz="6000" dirty="0"/>
              <a:t>Constraint Satisfaction Problem - Solution</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512375" y="4234682"/>
            <a:ext cx="21172015" cy="7603091"/>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000" dirty="0">
                <a:solidFill>
                  <a:srgbClr val="0100C8"/>
                </a:solidFill>
                <a:latin typeface="Helvetica Neue"/>
              </a:rPr>
              <a:t>Set of Variables {X1, X2, …, Xn}</a:t>
            </a:r>
            <a:endParaRPr lang="el-GR" altLang="en-US" sz="4000" dirty="0">
              <a:solidFill>
                <a:srgbClr val="0100C8"/>
              </a:solidFill>
              <a:latin typeface="Helvetica Neue"/>
            </a:endParaRPr>
          </a:p>
          <a:p>
            <a:pPr>
              <a:buFont typeface="Wingdings" panose="05000000000000000000" pitchFamily="2" charset="2"/>
              <a:buChar char="q"/>
            </a:pPr>
            <a:r>
              <a:rPr lang="en-US" altLang="en-US" sz="4000" dirty="0">
                <a:solidFill>
                  <a:srgbClr val="0100C8"/>
                </a:solidFill>
                <a:latin typeface="Helvetica Neue"/>
              </a:rPr>
              <a:t> Each variable Xi has a domain Di of possible values; often Di is discrete and finite</a:t>
            </a:r>
          </a:p>
          <a:p>
            <a:pPr>
              <a:buFont typeface="Wingdings" panose="05000000000000000000" pitchFamily="2" charset="2"/>
              <a:buChar char="q"/>
            </a:pPr>
            <a:r>
              <a:rPr lang="en-US" altLang="en-US" sz="4000" dirty="0">
                <a:solidFill>
                  <a:srgbClr val="0100C8"/>
                </a:solidFill>
                <a:latin typeface="Helvetica Neue"/>
              </a:rPr>
              <a:t>Set of constraints {C1, C2, …, Cp}</a:t>
            </a:r>
          </a:p>
          <a:p>
            <a:pPr>
              <a:buFont typeface="Wingdings" panose="05000000000000000000" pitchFamily="2" charset="2"/>
              <a:buChar char="q"/>
            </a:pPr>
            <a:r>
              <a:rPr lang="en-US" altLang="en-US" sz="4000" dirty="0">
                <a:solidFill>
                  <a:srgbClr val="0100C8"/>
                </a:solidFill>
                <a:latin typeface="Helvetica Neue"/>
              </a:rPr>
              <a:t> Each constraint Ck concerns a subset of the variables</a:t>
            </a:r>
            <a:r>
              <a:rPr lang="el-GR" altLang="en-US" sz="4000" dirty="0">
                <a:solidFill>
                  <a:srgbClr val="0100C8"/>
                </a:solidFill>
                <a:latin typeface="Helvetica Neue"/>
              </a:rPr>
              <a:t> </a:t>
            </a:r>
            <a:r>
              <a:rPr lang="en-US" altLang="en-US" sz="4000" dirty="0">
                <a:solidFill>
                  <a:srgbClr val="0100C8"/>
                </a:solidFill>
                <a:latin typeface="Helvetica Neue"/>
              </a:rPr>
              <a:t>and specifies the permitted combinations of values for these variables </a:t>
            </a:r>
          </a:p>
          <a:p>
            <a:pPr>
              <a:buFont typeface="Wingdings" panose="05000000000000000000" pitchFamily="2" charset="2"/>
              <a:buChar char="q"/>
            </a:pPr>
            <a:endParaRPr lang="en-US" altLang="en-US" sz="4000" dirty="0">
              <a:solidFill>
                <a:srgbClr val="0100C8"/>
              </a:solidFill>
              <a:latin typeface="Helvetica Neue"/>
            </a:endParaRPr>
          </a:p>
          <a:p>
            <a:pPr>
              <a:buFont typeface="Wingdings" panose="05000000000000000000" pitchFamily="2" charset="2"/>
              <a:buChar char="v"/>
            </a:pPr>
            <a:r>
              <a:rPr lang="en-US" altLang="en-US" sz="6000" dirty="0">
                <a:solidFill>
                  <a:srgbClr val="0100C8"/>
                </a:solidFill>
                <a:latin typeface="Helvetica Neue"/>
              </a:rPr>
              <a:t>Assign a value to each variable Vi, </a:t>
            </a:r>
            <a:r>
              <a:rPr lang="en-US" altLang="en-US" sz="6000" dirty="0" err="1">
                <a:solidFill>
                  <a:srgbClr val="0100C8"/>
                </a:solidFill>
                <a:latin typeface="Helvetica Neue"/>
              </a:rPr>
              <a:t>i</a:t>
            </a:r>
            <a:r>
              <a:rPr lang="en-US" altLang="en-US" sz="6000" dirty="0">
                <a:solidFill>
                  <a:srgbClr val="0100C8"/>
                </a:solidFill>
                <a:latin typeface="Helvetica Neue"/>
              </a:rPr>
              <a:t> = 1, .., n, such that all constraints Cj, j = 1, …, p,  are satisfied</a:t>
            </a:r>
          </a:p>
        </p:txBody>
      </p:sp>
    </p:spTree>
    <p:extLst>
      <p:ext uri="{BB962C8B-B14F-4D97-AF65-F5344CB8AC3E}">
        <p14:creationId xmlns:p14="http://schemas.microsoft.com/office/powerpoint/2010/main" val="1670888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xEl>
                                              <p:pRg st="5" end="5"/>
                                            </p:txEl>
                                          </p:spTgt>
                                        </p:tgtEl>
                                        <p:attrNameLst>
                                          <p:attrName>style.visibility</p:attrName>
                                        </p:attrNameLst>
                                      </p:cBhvr>
                                      <p:to>
                                        <p:strVal val="visible"/>
                                      </p:to>
                                    </p:set>
                                    <p:animEffect transition="in" filter="fade">
                                      <p:cBhvr>
                                        <p:cTn id="7" dur="1000"/>
                                        <p:tgtEl>
                                          <p:spTgt spid="12">
                                            <p:txEl>
                                              <p:pRg st="5" end="5"/>
                                            </p:txEl>
                                          </p:spTgt>
                                        </p:tgtEl>
                                      </p:cBhvr>
                                    </p:animEffect>
                                    <p:anim calcmode="lin" valueType="num">
                                      <p:cBhvr>
                                        <p:cTn id="8" dur="1000" fill="hold"/>
                                        <p:tgtEl>
                                          <p:spTgt spid="12">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marL="0" marR="0" lvl="0" indent="0" algn="ctr" defTabSz="1828800" rtl="0" eaLnBrk="1" fontAlgn="base" latinLnBrk="0" hangingPunct="1">
              <a:lnSpc>
                <a:spcPct val="100000"/>
              </a:lnSpc>
              <a:spcBef>
                <a:spcPct val="0"/>
              </a:spcBef>
              <a:spcAft>
                <a:spcPct val="0"/>
              </a:spcAft>
              <a:buClrTx/>
              <a:buSzTx/>
              <a:buFontTx/>
              <a:buNone/>
              <a:tabLst/>
              <a:defRPr/>
            </a:pPr>
            <a:fld id="{DD9F0740-C59C-4AD6-B752-7CC1CE13501A}" type="slidenum">
              <a:rPr kumimoji="0" lang="bg-BG" sz="24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ctr" defTabSz="1828800" rtl="0" eaLnBrk="1" fontAlgn="base" latinLnBrk="0" hangingPunct="1">
                <a:lnSpc>
                  <a:spcPct val="100000"/>
                </a:lnSpc>
                <a:spcBef>
                  <a:spcPct val="0"/>
                </a:spcBef>
                <a:spcAft>
                  <a:spcPct val="0"/>
                </a:spcAft>
                <a:buClrTx/>
                <a:buSzTx/>
                <a:buFontTx/>
                <a:buNone/>
                <a:tabLst/>
                <a:defRPr/>
              </a:pPr>
              <a:t>100</a:t>
            </a:fld>
            <a:endParaRPr kumimoji="0" lang="bg-BG" sz="24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82215" y="2755561"/>
            <a:ext cx="21537984" cy="1334525"/>
          </a:xfrm>
        </p:spPr>
        <p:txBody>
          <a:bodyPr>
            <a:noAutofit/>
          </a:bodyPr>
          <a:lstStyle/>
          <a:p>
            <a:r>
              <a:rPr lang="en-US" sz="5400" dirty="0"/>
              <a:t>Assumptions </a:t>
            </a:r>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82215" y="4510217"/>
            <a:ext cx="21537984" cy="7463481"/>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600" dirty="0">
                <a:solidFill>
                  <a:srgbClr val="FF2D64"/>
                </a:solidFill>
                <a:latin typeface="Helvetica Neue"/>
              </a:rPr>
              <a:t>Indivisible actions</a:t>
            </a:r>
          </a:p>
          <a:p>
            <a:pPr lvl="1">
              <a:buFont typeface="Wingdings" panose="05000000000000000000" pitchFamily="2" charset="2"/>
              <a:buChar char="q"/>
            </a:pPr>
            <a:r>
              <a:rPr lang="en-US" altLang="en-US" sz="3800" dirty="0">
                <a:solidFill>
                  <a:srgbClr val="0100C8"/>
                </a:solidFill>
                <a:latin typeface="Helvetica Neue"/>
              </a:rPr>
              <a:t>No concern about the world state during the execution of an action</a:t>
            </a:r>
            <a:endParaRPr lang="el-GR" altLang="en-US" sz="3800" dirty="0">
              <a:solidFill>
                <a:srgbClr val="0100C8"/>
              </a:solidFill>
              <a:latin typeface="Helvetica Neue"/>
            </a:endParaRPr>
          </a:p>
          <a:p>
            <a:pPr>
              <a:buFont typeface="Wingdings" panose="05000000000000000000" pitchFamily="2" charset="2"/>
              <a:buChar char="q"/>
            </a:pPr>
            <a:r>
              <a:rPr lang="en-US" altLang="en-US" sz="4600" dirty="0">
                <a:solidFill>
                  <a:srgbClr val="FF2D64"/>
                </a:solidFill>
                <a:latin typeface="Helvetica Neue"/>
              </a:rPr>
              <a:t>Deterministic effects of actions</a:t>
            </a:r>
          </a:p>
          <a:p>
            <a:pPr>
              <a:buFont typeface="Wingdings" panose="05000000000000000000" pitchFamily="2" charset="2"/>
              <a:buChar char="q"/>
            </a:pPr>
            <a:r>
              <a:rPr lang="en-US" altLang="en-US" sz="4600" dirty="0">
                <a:solidFill>
                  <a:srgbClr val="FF2D64"/>
                </a:solidFill>
                <a:latin typeface="Helvetica Neue"/>
              </a:rPr>
              <a:t>Omniscience</a:t>
            </a:r>
          </a:p>
          <a:p>
            <a:pPr lvl="1">
              <a:buFont typeface="Wingdings" panose="05000000000000000000" pitchFamily="2" charset="2"/>
              <a:buChar char="q"/>
            </a:pPr>
            <a:r>
              <a:rPr lang="en-US" altLang="en-US" sz="3800" dirty="0">
                <a:solidFill>
                  <a:srgbClr val="0100C8"/>
                </a:solidFill>
                <a:latin typeface="Helvetica Neue"/>
              </a:rPr>
              <a:t>The planning system has full knowledge of the current world state and of its own abilities</a:t>
            </a:r>
          </a:p>
          <a:p>
            <a:pPr>
              <a:buFont typeface="Wingdings" panose="05000000000000000000" pitchFamily="2" charset="2"/>
              <a:buChar char="q"/>
            </a:pPr>
            <a:r>
              <a:rPr lang="en-US" altLang="en-US" sz="4600" dirty="0">
                <a:solidFill>
                  <a:srgbClr val="FF2D64"/>
                </a:solidFill>
                <a:latin typeface="Helvetica Neue"/>
              </a:rPr>
              <a:t>Closed-world assumption</a:t>
            </a:r>
          </a:p>
          <a:p>
            <a:pPr lvl="1">
              <a:buFont typeface="Wingdings" panose="05000000000000000000" pitchFamily="2" charset="2"/>
              <a:buChar char="q"/>
            </a:pPr>
            <a:r>
              <a:rPr lang="en-US" altLang="en-US" sz="3800" dirty="0">
                <a:solidFill>
                  <a:srgbClr val="0100C8"/>
                </a:solidFill>
                <a:latin typeface="Helvetica Neue"/>
              </a:rPr>
              <a:t>Whatever has not been declared as true in the initial state, is considered to be false</a:t>
            </a:r>
          </a:p>
          <a:p>
            <a:pPr>
              <a:buFont typeface="Wingdings" panose="05000000000000000000" pitchFamily="2" charset="2"/>
              <a:buChar char="q"/>
            </a:pPr>
            <a:r>
              <a:rPr lang="en-US" altLang="en-US" sz="4600" dirty="0">
                <a:solidFill>
                  <a:srgbClr val="FF2D64"/>
                </a:solidFill>
                <a:latin typeface="Helvetica Neue"/>
              </a:rPr>
              <a:t>Static world</a:t>
            </a:r>
          </a:p>
          <a:p>
            <a:pPr lvl="1">
              <a:buFont typeface="Wingdings" panose="05000000000000000000" pitchFamily="2" charset="2"/>
              <a:buChar char="q"/>
            </a:pPr>
            <a:r>
              <a:rPr lang="en-US" altLang="en-US" sz="3800" dirty="0">
                <a:solidFill>
                  <a:srgbClr val="0100C8"/>
                </a:solidFill>
                <a:latin typeface="Helvetica Neue"/>
              </a:rPr>
              <a:t>The world changes only through the actions of the planning system</a:t>
            </a:r>
          </a:p>
          <a:p>
            <a:pPr marL="914400" lvl="1" indent="0">
              <a:buNone/>
            </a:pPr>
            <a:endParaRPr lang="en-US" altLang="en-US" sz="3800" dirty="0">
              <a:solidFill>
                <a:srgbClr val="0100C8"/>
              </a:solidFill>
              <a:latin typeface="Helvetica Neue"/>
            </a:endParaRPr>
          </a:p>
          <a:p>
            <a:pPr marL="914400" lvl="1" indent="0">
              <a:buNone/>
            </a:pPr>
            <a:endParaRPr lang="en-US" altLang="en-US" sz="3800" dirty="0">
              <a:solidFill>
                <a:srgbClr val="0100C8"/>
              </a:solidFill>
              <a:latin typeface="Helvetica Neue"/>
            </a:endParaRPr>
          </a:p>
          <a:p>
            <a:pPr marL="0" indent="0">
              <a:buNone/>
            </a:pPr>
            <a:endParaRPr lang="en-US" altLang="en-US" sz="4600" dirty="0">
              <a:solidFill>
                <a:srgbClr val="0100C8"/>
              </a:solidFill>
              <a:latin typeface="Helvetica Neue"/>
            </a:endParaRPr>
          </a:p>
          <a:p>
            <a:pPr marL="0" indent="0">
              <a:buNone/>
            </a:pPr>
            <a:endParaRPr lang="en-US" altLang="en-US" sz="4600" dirty="0">
              <a:solidFill>
                <a:srgbClr val="0100C8"/>
              </a:solidFill>
              <a:latin typeface="Helvetica Neue"/>
            </a:endParaRPr>
          </a:p>
          <a:p>
            <a:pPr marL="914400" lvl="1" indent="0">
              <a:spcBef>
                <a:spcPts val="2000"/>
              </a:spcBef>
              <a:buNone/>
            </a:pPr>
            <a:endParaRPr kumimoji="0" lang="en-US" altLang="en-US" sz="3800" b="0" i="0" u="none" strike="noStrike" kern="1200" cap="none" spc="0" normalizeH="0" dirty="0">
              <a:ln>
                <a:noFill/>
              </a:ln>
              <a:solidFill>
                <a:srgbClr val="0100C8"/>
              </a:solidFill>
              <a:effectLst/>
              <a:uLnTx/>
              <a:uFillTx/>
              <a:latin typeface="Helvetica Neue"/>
              <a:ea typeface="+mn-ea"/>
              <a:cs typeface="+mn-cs"/>
            </a:endParaRPr>
          </a:p>
          <a:p>
            <a:pPr marL="914400" lvl="1" indent="0">
              <a:spcBef>
                <a:spcPts val="2000"/>
              </a:spcBef>
              <a:buNone/>
            </a:pPr>
            <a:endParaRPr kumimoji="0" lang="en-US" altLang="en-US" sz="3800" b="0" i="0" u="none" strike="noStrike" kern="1200" cap="none" spc="0" normalizeH="0" baseline="0" noProof="0" dirty="0">
              <a:ln>
                <a:noFill/>
              </a:ln>
              <a:solidFill>
                <a:srgbClr val="0100C8"/>
              </a:solidFill>
              <a:effectLst/>
              <a:uLnTx/>
              <a:uFillTx/>
              <a:latin typeface="Helvetica Neue"/>
              <a:ea typeface="+mn-ea"/>
              <a:cs typeface="+mn-cs"/>
            </a:endParaRPr>
          </a:p>
        </p:txBody>
      </p:sp>
    </p:spTree>
    <p:extLst>
      <p:ext uri="{BB962C8B-B14F-4D97-AF65-F5344CB8AC3E}">
        <p14:creationId xmlns:p14="http://schemas.microsoft.com/office/powerpoint/2010/main" val="59980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xEl>
                                              <p:pRg st="2" end="2"/>
                                            </p:txEl>
                                          </p:spTgt>
                                        </p:tgtEl>
                                        <p:attrNameLst>
                                          <p:attrName>style.visibility</p:attrName>
                                        </p:attrNameLst>
                                      </p:cBhvr>
                                      <p:to>
                                        <p:strVal val="visible"/>
                                      </p:to>
                                    </p:set>
                                    <p:animEffect transition="in" filter="fade">
                                      <p:cBhvr>
                                        <p:cTn id="7" dur="1000"/>
                                        <p:tgtEl>
                                          <p:spTgt spid="12">
                                            <p:txEl>
                                              <p:pRg st="2" end="2"/>
                                            </p:txEl>
                                          </p:spTgt>
                                        </p:tgtEl>
                                      </p:cBhvr>
                                    </p:animEffect>
                                    <p:anim calcmode="lin" valueType="num">
                                      <p:cBhvr>
                                        <p:cTn id="8"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2">
                                            <p:txEl>
                                              <p:pRg st="3" end="3"/>
                                            </p:txEl>
                                          </p:spTgt>
                                        </p:tgtEl>
                                        <p:attrNameLst>
                                          <p:attrName>style.visibility</p:attrName>
                                        </p:attrNameLst>
                                      </p:cBhvr>
                                      <p:to>
                                        <p:strVal val="visible"/>
                                      </p:to>
                                    </p:set>
                                    <p:animEffect transition="in" filter="fade">
                                      <p:cBhvr>
                                        <p:cTn id="14" dur="1000"/>
                                        <p:tgtEl>
                                          <p:spTgt spid="12">
                                            <p:txEl>
                                              <p:pRg st="3" end="3"/>
                                            </p:txEl>
                                          </p:spTgt>
                                        </p:tgtEl>
                                      </p:cBhvr>
                                    </p:animEffect>
                                    <p:anim calcmode="lin" valueType="num">
                                      <p:cBhvr>
                                        <p:cTn id="15" dur="1000" fill="hold"/>
                                        <p:tgtEl>
                                          <p:spTgt spid="12">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12">
                                            <p:txEl>
                                              <p:pRg st="3" end="3"/>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2">
                                            <p:txEl>
                                              <p:pRg st="4" end="4"/>
                                            </p:txEl>
                                          </p:spTgt>
                                        </p:tgtEl>
                                        <p:attrNameLst>
                                          <p:attrName>style.visibility</p:attrName>
                                        </p:attrNameLst>
                                      </p:cBhvr>
                                      <p:to>
                                        <p:strVal val="visible"/>
                                      </p:to>
                                    </p:set>
                                    <p:animEffect transition="in" filter="fade">
                                      <p:cBhvr>
                                        <p:cTn id="19" dur="1000"/>
                                        <p:tgtEl>
                                          <p:spTgt spid="12">
                                            <p:txEl>
                                              <p:pRg st="4" end="4"/>
                                            </p:txEl>
                                          </p:spTgt>
                                        </p:tgtEl>
                                      </p:cBhvr>
                                    </p:animEffect>
                                    <p:anim calcmode="lin" valueType="num">
                                      <p:cBhvr>
                                        <p:cTn id="20" dur="1000" fill="hold"/>
                                        <p:tgtEl>
                                          <p:spTgt spid="12">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1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2">
                                            <p:txEl>
                                              <p:pRg st="5" end="5"/>
                                            </p:txEl>
                                          </p:spTgt>
                                        </p:tgtEl>
                                        <p:attrNameLst>
                                          <p:attrName>style.visibility</p:attrName>
                                        </p:attrNameLst>
                                      </p:cBhvr>
                                      <p:to>
                                        <p:strVal val="visible"/>
                                      </p:to>
                                    </p:set>
                                    <p:animEffect transition="in" filter="fade">
                                      <p:cBhvr>
                                        <p:cTn id="26" dur="1000"/>
                                        <p:tgtEl>
                                          <p:spTgt spid="12">
                                            <p:txEl>
                                              <p:pRg st="5" end="5"/>
                                            </p:txEl>
                                          </p:spTgt>
                                        </p:tgtEl>
                                      </p:cBhvr>
                                    </p:animEffect>
                                    <p:anim calcmode="lin" valueType="num">
                                      <p:cBhvr>
                                        <p:cTn id="27" dur="1000" fill="hold"/>
                                        <p:tgtEl>
                                          <p:spTgt spid="12">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12">
                                            <p:txEl>
                                              <p:pRg st="5" end="5"/>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12">
                                            <p:txEl>
                                              <p:pRg st="6" end="6"/>
                                            </p:txEl>
                                          </p:spTgt>
                                        </p:tgtEl>
                                        <p:attrNameLst>
                                          <p:attrName>style.visibility</p:attrName>
                                        </p:attrNameLst>
                                      </p:cBhvr>
                                      <p:to>
                                        <p:strVal val="visible"/>
                                      </p:to>
                                    </p:set>
                                    <p:animEffect transition="in" filter="fade">
                                      <p:cBhvr>
                                        <p:cTn id="31" dur="1000"/>
                                        <p:tgtEl>
                                          <p:spTgt spid="12">
                                            <p:txEl>
                                              <p:pRg st="6" end="6"/>
                                            </p:txEl>
                                          </p:spTgt>
                                        </p:tgtEl>
                                      </p:cBhvr>
                                    </p:animEffect>
                                    <p:anim calcmode="lin" valueType="num">
                                      <p:cBhvr>
                                        <p:cTn id="32" dur="1000" fill="hold"/>
                                        <p:tgtEl>
                                          <p:spTgt spid="12">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1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12">
                                            <p:txEl>
                                              <p:pRg st="7" end="7"/>
                                            </p:txEl>
                                          </p:spTgt>
                                        </p:tgtEl>
                                        <p:attrNameLst>
                                          <p:attrName>style.visibility</p:attrName>
                                        </p:attrNameLst>
                                      </p:cBhvr>
                                      <p:to>
                                        <p:strVal val="visible"/>
                                      </p:to>
                                    </p:set>
                                    <p:animEffect transition="in" filter="fade">
                                      <p:cBhvr>
                                        <p:cTn id="38" dur="1000"/>
                                        <p:tgtEl>
                                          <p:spTgt spid="12">
                                            <p:txEl>
                                              <p:pRg st="7" end="7"/>
                                            </p:txEl>
                                          </p:spTgt>
                                        </p:tgtEl>
                                      </p:cBhvr>
                                    </p:animEffect>
                                    <p:anim calcmode="lin" valueType="num">
                                      <p:cBhvr>
                                        <p:cTn id="39" dur="1000" fill="hold"/>
                                        <p:tgtEl>
                                          <p:spTgt spid="12">
                                            <p:txEl>
                                              <p:pRg st="7" end="7"/>
                                            </p:txEl>
                                          </p:spTgt>
                                        </p:tgtEl>
                                        <p:attrNameLst>
                                          <p:attrName>ppt_x</p:attrName>
                                        </p:attrNameLst>
                                      </p:cBhvr>
                                      <p:tavLst>
                                        <p:tav tm="0">
                                          <p:val>
                                            <p:strVal val="#ppt_x"/>
                                          </p:val>
                                        </p:tav>
                                        <p:tav tm="100000">
                                          <p:val>
                                            <p:strVal val="#ppt_x"/>
                                          </p:val>
                                        </p:tav>
                                      </p:tavLst>
                                    </p:anim>
                                    <p:anim calcmode="lin" valueType="num">
                                      <p:cBhvr>
                                        <p:cTn id="40" dur="1000" fill="hold"/>
                                        <p:tgtEl>
                                          <p:spTgt spid="12">
                                            <p:txEl>
                                              <p:pRg st="7" end="7"/>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12">
                                            <p:txEl>
                                              <p:pRg st="8" end="8"/>
                                            </p:txEl>
                                          </p:spTgt>
                                        </p:tgtEl>
                                        <p:attrNameLst>
                                          <p:attrName>style.visibility</p:attrName>
                                        </p:attrNameLst>
                                      </p:cBhvr>
                                      <p:to>
                                        <p:strVal val="visible"/>
                                      </p:to>
                                    </p:set>
                                    <p:animEffect transition="in" filter="fade">
                                      <p:cBhvr>
                                        <p:cTn id="43" dur="1000"/>
                                        <p:tgtEl>
                                          <p:spTgt spid="12">
                                            <p:txEl>
                                              <p:pRg st="8" end="8"/>
                                            </p:txEl>
                                          </p:spTgt>
                                        </p:tgtEl>
                                      </p:cBhvr>
                                    </p:animEffect>
                                    <p:anim calcmode="lin" valueType="num">
                                      <p:cBhvr>
                                        <p:cTn id="44" dur="1000" fill="hold"/>
                                        <p:tgtEl>
                                          <p:spTgt spid="12">
                                            <p:txEl>
                                              <p:pRg st="8" end="8"/>
                                            </p:txEl>
                                          </p:spTgt>
                                        </p:tgtEl>
                                        <p:attrNameLst>
                                          <p:attrName>ppt_x</p:attrName>
                                        </p:attrNameLst>
                                      </p:cBhvr>
                                      <p:tavLst>
                                        <p:tav tm="0">
                                          <p:val>
                                            <p:strVal val="#ppt_x"/>
                                          </p:val>
                                        </p:tav>
                                        <p:tav tm="100000">
                                          <p:val>
                                            <p:strVal val="#ppt_x"/>
                                          </p:val>
                                        </p:tav>
                                      </p:tavLst>
                                    </p:anim>
                                    <p:anim calcmode="lin" valueType="num">
                                      <p:cBhvr>
                                        <p:cTn id="45" dur="1000" fill="hold"/>
                                        <p:tgtEl>
                                          <p:spTgt spid="1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a:xfrm>
            <a:off x="11684977" y="12444941"/>
            <a:ext cx="1014046" cy="730250"/>
          </a:xfrm>
        </p:spPr>
        <p:txBody>
          <a:bodyPr/>
          <a:lstStyle/>
          <a:p>
            <a:pPr marL="0" marR="0" lvl="0" indent="0" algn="ctr" defTabSz="1828800" rtl="0" eaLnBrk="1" fontAlgn="base" latinLnBrk="0" hangingPunct="1">
              <a:lnSpc>
                <a:spcPct val="100000"/>
              </a:lnSpc>
              <a:spcBef>
                <a:spcPct val="0"/>
              </a:spcBef>
              <a:spcAft>
                <a:spcPct val="0"/>
              </a:spcAft>
              <a:buClrTx/>
              <a:buSzTx/>
              <a:buFontTx/>
              <a:buNone/>
              <a:tabLst/>
              <a:defRPr/>
            </a:pPr>
            <a:fld id="{DD9F0740-C59C-4AD6-B752-7CC1CE13501A}" type="slidenum">
              <a:rPr kumimoji="0" lang="bg-BG" sz="24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ctr" defTabSz="1828800" rtl="0" eaLnBrk="1" fontAlgn="base" latinLnBrk="0" hangingPunct="1">
                <a:lnSpc>
                  <a:spcPct val="100000"/>
                </a:lnSpc>
                <a:spcBef>
                  <a:spcPct val="0"/>
                </a:spcBef>
                <a:spcAft>
                  <a:spcPct val="0"/>
                </a:spcAft>
                <a:buClrTx/>
                <a:buSzTx/>
                <a:buFontTx/>
                <a:buNone/>
                <a:tabLst/>
                <a:defRPr/>
              </a:pPr>
              <a:t>101</a:t>
            </a:fld>
            <a:endParaRPr kumimoji="0" lang="bg-BG" sz="24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126445" y="2526960"/>
            <a:ext cx="21537984" cy="1135783"/>
          </a:xfrm>
        </p:spPr>
        <p:txBody>
          <a:bodyPr>
            <a:noAutofit/>
          </a:bodyPr>
          <a:lstStyle/>
          <a:p>
            <a:r>
              <a:rPr lang="en-US" sz="5400" dirty="0"/>
              <a:t>States in PDDL </a:t>
            </a:r>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126445" y="4133332"/>
            <a:ext cx="21537984" cy="4466971"/>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600" dirty="0">
                <a:solidFill>
                  <a:srgbClr val="0100C8"/>
                </a:solidFill>
                <a:latin typeface="Helvetica Neue"/>
              </a:rPr>
              <a:t>A </a:t>
            </a:r>
            <a:r>
              <a:rPr lang="en-US" altLang="en-US" sz="4600" dirty="0">
                <a:solidFill>
                  <a:srgbClr val="FF0000"/>
                </a:solidFill>
                <a:latin typeface="Helvetica Neue"/>
              </a:rPr>
              <a:t>state</a:t>
            </a:r>
            <a:r>
              <a:rPr lang="en-US" altLang="en-US" sz="4600" dirty="0">
                <a:solidFill>
                  <a:srgbClr val="0100C8"/>
                </a:solidFill>
                <a:latin typeface="Helvetica Neue"/>
              </a:rPr>
              <a:t> is a conjunction of ground, atomic, fluents:</a:t>
            </a:r>
          </a:p>
          <a:p>
            <a:pPr lvl="1">
              <a:buFont typeface="Wingdings" panose="05000000000000000000" pitchFamily="2" charset="2"/>
              <a:buChar char="q"/>
            </a:pPr>
            <a:r>
              <a:rPr lang="en-US" altLang="en-US" sz="3800" dirty="0">
                <a:solidFill>
                  <a:srgbClr val="FF0000"/>
                </a:solidFill>
                <a:latin typeface="Helvetica Neue"/>
              </a:rPr>
              <a:t>Ground</a:t>
            </a:r>
            <a:r>
              <a:rPr lang="en-US" altLang="en-US" sz="3800" dirty="0">
                <a:solidFill>
                  <a:srgbClr val="0100C8"/>
                </a:solidFill>
                <a:latin typeface="Helvetica Neue"/>
              </a:rPr>
              <a:t>: has no variables</a:t>
            </a:r>
          </a:p>
          <a:p>
            <a:pPr lvl="1">
              <a:buFont typeface="Wingdings" panose="05000000000000000000" pitchFamily="2" charset="2"/>
              <a:buChar char="q"/>
            </a:pPr>
            <a:r>
              <a:rPr lang="en-US" altLang="en-US" sz="3800" dirty="0">
                <a:solidFill>
                  <a:srgbClr val="FF0000"/>
                </a:solidFill>
                <a:latin typeface="Helvetica Neue"/>
              </a:rPr>
              <a:t>Fluent</a:t>
            </a:r>
            <a:r>
              <a:rPr lang="en-US" altLang="en-US" sz="3800" dirty="0">
                <a:solidFill>
                  <a:srgbClr val="0100C8"/>
                </a:solidFill>
                <a:latin typeface="Helvetica Neue"/>
              </a:rPr>
              <a:t>: can change over time (it is true and then becomes false, or vice versa)</a:t>
            </a:r>
          </a:p>
          <a:p>
            <a:pPr lvl="1">
              <a:buFont typeface="Wingdings" panose="05000000000000000000" pitchFamily="2" charset="2"/>
              <a:buChar char="q"/>
            </a:pPr>
            <a:r>
              <a:rPr lang="en-US" altLang="en-US" sz="3800" dirty="0">
                <a:solidFill>
                  <a:srgbClr val="FF0000"/>
                </a:solidFill>
                <a:latin typeface="Helvetica Neue"/>
              </a:rPr>
              <a:t>Ground atomic</a:t>
            </a:r>
            <a:r>
              <a:rPr lang="en-US" altLang="en-US" sz="3800" dirty="0">
                <a:solidFill>
                  <a:srgbClr val="0100C8"/>
                </a:solidFill>
                <a:latin typeface="Helvetica Neue"/>
              </a:rPr>
              <a:t>: there is a single predicate, and it there are arguments, they are constant</a:t>
            </a:r>
          </a:p>
          <a:p>
            <a:pPr>
              <a:buFont typeface="Wingdings" panose="05000000000000000000" pitchFamily="2" charset="2"/>
              <a:buChar char="q"/>
            </a:pPr>
            <a:r>
              <a:rPr lang="en-US" altLang="en-US" sz="4600" dirty="0">
                <a:solidFill>
                  <a:srgbClr val="0100C8"/>
                </a:solidFill>
                <a:latin typeface="Helvetica Neue"/>
              </a:rPr>
              <a:t>Hence states are defined as sets of specific facts (or statements) that are true</a:t>
            </a:r>
          </a:p>
          <a:p>
            <a:pPr lvl="1">
              <a:buFont typeface="Wingdings" panose="05000000000000000000" pitchFamily="2" charset="2"/>
              <a:buChar char="q"/>
            </a:pPr>
            <a:r>
              <a:rPr lang="en-US" altLang="en-US" sz="3800" dirty="0">
                <a:solidFill>
                  <a:srgbClr val="0100C8"/>
                </a:solidFill>
                <a:latin typeface="Helvetica Neue"/>
              </a:rPr>
              <a:t>Example</a:t>
            </a:r>
          </a:p>
          <a:p>
            <a:pPr marL="914400" lvl="1" indent="0">
              <a:spcBef>
                <a:spcPts val="2000"/>
              </a:spcBef>
              <a:buNone/>
            </a:pPr>
            <a:endParaRPr kumimoji="0" lang="en-US" altLang="en-US" sz="3800" b="0" i="0" u="none" strike="noStrike" kern="1200" cap="none" spc="0" normalizeH="0" dirty="0">
              <a:ln>
                <a:noFill/>
              </a:ln>
              <a:solidFill>
                <a:srgbClr val="0100C8"/>
              </a:solidFill>
              <a:effectLst/>
              <a:uLnTx/>
              <a:uFillTx/>
              <a:latin typeface="Helvetica Neue"/>
              <a:ea typeface="+mn-ea"/>
              <a:cs typeface="+mn-cs"/>
            </a:endParaRPr>
          </a:p>
          <a:p>
            <a:pPr marL="914400" lvl="1" indent="0">
              <a:spcBef>
                <a:spcPts val="2000"/>
              </a:spcBef>
              <a:buNone/>
            </a:pPr>
            <a:endParaRPr kumimoji="0" lang="en-US" altLang="en-US" sz="3800" b="0" i="0" u="none" strike="noStrike" kern="1200" cap="none" spc="0" normalizeH="0" baseline="0" noProof="0" dirty="0">
              <a:ln>
                <a:noFill/>
              </a:ln>
              <a:solidFill>
                <a:srgbClr val="0100C8"/>
              </a:solidFill>
              <a:effectLst/>
              <a:uLnTx/>
              <a:uFillTx/>
              <a:latin typeface="Helvetica Neue"/>
              <a:ea typeface="+mn-ea"/>
              <a:cs typeface="+mn-cs"/>
            </a:endParaRPr>
          </a:p>
        </p:txBody>
      </p:sp>
      <p:sp>
        <p:nvSpPr>
          <p:cNvPr id="3" name="TextBox 2">
            <a:extLst>
              <a:ext uri="{FF2B5EF4-FFF2-40B4-BE49-F238E27FC236}">
                <a16:creationId xmlns:a16="http://schemas.microsoft.com/office/drawing/2014/main" id="{03BF035A-1F7F-1EAE-DB98-06F13D3ED789}"/>
              </a:ext>
            </a:extLst>
          </p:cNvPr>
          <p:cNvSpPr txBox="1"/>
          <p:nvPr/>
        </p:nvSpPr>
        <p:spPr>
          <a:xfrm>
            <a:off x="3212757" y="8563227"/>
            <a:ext cx="1013254" cy="646331"/>
          </a:xfrm>
          <a:prstGeom prst="rect">
            <a:avLst/>
          </a:prstGeom>
          <a:solidFill>
            <a:schemeClr val="accent2"/>
          </a:solidFill>
          <a:ln w="28575">
            <a:solidFill>
              <a:schemeClr val="tx1"/>
            </a:solidFill>
          </a:ln>
        </p:spPr>
        <p:txBody>
          <a:bodyPr wrap="square" rtlCol="0">
            <a:spAutoFit/>
          </a:bodyPr>
          <a:lstStyle/>
          <a:p>
            <a:pPr algn="ctr"/>
            <a:r>
              <a:rPr lang="en-US" b="1" dirty="0"/>
              <a:t>C</a:t>
            </a:r>
            <a:endParaRPr lang="en-CY" b="1" dirty="0"/>
          </a:p>
        </p:txBody>
      </p:sp>
      <p:sp>
        <p:nvSpPr>
          <p:cNvPr id="7" name="TextBox 6">
            <a:extLst>
              <a:ext uri="{FF2B5EF4-FFF2-40B4-BE49-F238E27FC236}">
                <a16:creationId xmlns:a16="http://schemas.microsoft.com/office/drawing/2014/main" id="{01DAD10F-9331-538B-61E9-4039DB9DB389}"/>
              </a:ext>
            </a:extLst>
          </p:cNvPr>
          <p:cNvSpPr txBox="1"/>
          <p:nvPr/>
        </p:nvSpPr>
        <p:spPr>
          <a:xfrm>
            <a:off x="3212757" y="9209558"/>
            <a:ext cx="1013254" cy="646331"/>
          </a:xfrm>
          <a:prstGeom prst="rect">
            <a:avLst/>
          </a:prstGeom>
          <a:solidFill>
            <a:srgbClr val="92D050"/>
          </a:solidFill>
          <a:ln w="28575">
            <a:solidFill>
              <a:schemeClr val="tx1"/>
            </a:solidFill>
          </a:ln>
        </p:spPr>
        <p:txBody>
          <a:bodyPr wrap="square" rtlCol="0">
            <a:spAutoFit/>
          </a:bodyPr>
          <a:lstStyle/>
          <a:p>
            <a:pPr algn="ctr"/>
            <a:r>
              <a:rPr lang="en-US" b="1" dirty="0"/>
              <a:t>A</a:t>
            </a:r>
            <a:endParaRPr lang="en-CY" b="1" dirty="0"/>
          </a:p>
        </p:txBody>
      </p:sp>
      <p:sp>
        <p:nvSpPr>
          <p:cNvPr id="8" name="TextBox 7">
            <a:extLst>
              <a:ext uri="{FF2B5EF4-FFF2-40B4-BE49-F238E27FC236}">
                <a16:creationId xmlns:a16="http://schemas.microsoft.com/office/drawing/2014/main" id="{642608BC-0C9C-7520-1BE6-75B78362022E}"/>
              </a:ext>
            </a:extLst>
          </p:cNvPr>
          <p:cNvSpPr txBox="1"/>
          <p:nvPr/>
        </p:nvSpPr>
        <p:spPr>
          <a:xfrm>
            <a:off x="4773827" y="9209558"/>
            <a:ext cx="1013254" cy="646331"/>
          </a:xfrm>
          <a:prstGeom prst="rect">
            <a:avLst/>
          </a:prstGeom>
          <a:solidFill>
            <a:srgbClr val="FFFF00"/>
          </a:solidFill>
          <a:ln w="28575">
            <a:solidFill>
              <a:schemeClr val="tx1"/>
            </a:solidFill>
          </a:ln>
        </p:spPr>
        <p:txBody>
          <a:bodyPr wrap="square" rtlCol="0">
            <a:spAutoFit/>
          </a:bodyPr>
          <a:lstStyle/>
          <a:p>
            <a:pPr algn="ctr"/>
            <a:r>
              <a:rPr lang="en-US" b="1" dirty="0"/>
              <a:t>B</a:t>
            </a:r>
            <a:endParaRPr lang="en-CY" b="1" dirty="0"/>
          </a:p>
        </p:txBody>
      </p:sp>
      <p:cxnSp>
        <p:nvCxnSpPr>
          <p:cNvPr id="9" name="Straight Connector 8">
            <a:extLst>
              <a:ext uri="{FF2B5EF4-FFF2-40B4-BE49-F238E27FC236}">
                <a16:creationId xmlns:a16="http://schemas.microsoft.com/office/drawing/2014/main" id="{83164C6B-93F1-FBCB-769C-02809C777855}"/>
              </a:ext>
            </a:extLst>
          </p:cNvPr>
          <p:cNvCxnSpPr/>
          <p:nvPr/>
        </p:nvCxnSpPr>
        <p:spPr>
          <a:xfrm>
            <a:off x="1853514" y="9855889"/>
            <a:ext cx="515276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6C6024A0-945B-1280-0F8A-1AA04694C5D5}"/>
              </a:ext>
            </a:extLst>
          </p:cNvPr>
          <p:cNvSpPr txBox="1"/>
          <p:nvPr/>
        </p:nvSpPr>
        <p:spPr>
          <a:xfrm>
            <a:off x="1729946" y="10206675"/>
            <a:ext cx="9675340" cy="1754326"/>
          </a:xfrm>
          <a:prstGeom prst="rect">
            <a:avLst/>
          </a:prstGeom>
          <a:noFill/>
        </p:spPr>
        <p:txBody>
          <a:bodyPr wrap="square" rtlCol="0">
            <a:spAutoFit/>
          </a:bodyPr>
          <a:lstStyle/>
          <a:p>
            <a:r>
              <a:rPr lang="en-US" altLang="en-US" dirty="0">
                <a:solidFill>
                  <a:srgbClr val="FF2D64"/>
                </a:solidFill>
                <a:sym typeface="Symbol" panose="05050102010706020507" pitchFamily="18" charset="2"/>
              </a:rPr>
              <a:t>initial state</a:t>
            </a:r>
          </a:p>
          <a:p>
            <a:r>
              <a:rPr lang="en-US" altLang="en-US" dirty="0">
                <a:sym typeface="Symbol" panose="05050102010706020507" pitchFamily="18" charset="2"/>
              </a:rPr>
              <a:t>Init(Block(A) </a:t>
            </a:r>
            <a:r>
              <a:rPr lang="el-GR" altLang="en-US" dirty="0">
                <a:sym typeface="Symbol" panose="05050102010706020507" pitchFamily="18" charset="2"/>
              </a:rPr>
              <a:t></a:t>
            </a:r>
            <a:r>
              <a:rPr lang="en-US" altLang="en-US" dirty="0">
                <a:sym typeface="Symbol" panose="05050102010706020507" pitchFamily="18" charset="2"/>
              </a:rPr>
              <a:t> Block(B) </a:t>
            </a:r>
            <a:r>
              <a:rPr lang="el-GR" altLang="en-US" dirty="0">
                <a:sym typeface="Symbol" panose="05050102010706020507" pitchFamily="18" charset="2"/>
              </a:rPr>
              <a:t></a:t>
            </a:r>
            <a:r>
              <a:rPr lang="en-US" altLang="en-US" dirty="0">
                <a:sym typeface="Symbol" panose="05050102010706020507" pitchFamily="18" charset="2"/>
              </a:rPr>
              <a:t> Block(C) </a:t>
            </a:r>
            <a:r>
              <a:rPr lang="el-GR" altLang="en-US" dirty="0">
                <a:sym typeface="Symbol" panose="05050102010706020507" pitchFamily="18" charset="2"/>
              </a:rPr>
              <a:t></a:t>
            </a:r>
            <a:r>
              <a:rPr lang="en-US" altLang="en-US" dirty="0">
                <a:sym typeface="Symbol" panose="05050102010706020507" pitchFamily="18" charset="2"/>
              </a:rPr>
              <a:t> On(C,A) </a:t>
            </a:r>
            <a:r>
              <a:rPr lang="el-GR" altLang="en-US" dirty="0">
                <a:sym typeface="Symbol" panose="05050102010706020507" pitchFamily="18" charset="2"/>
              </a:rPr>
              <a:t></a:t>
            </a:r>
            <a:r>
              <a:rPr lang="en-US" altLang="en-US" dirty="0">
                <a:sym typeface="Symbol" panose="05050102010706020507" pitchFamily="18" charset="2"/>
              </a:rPr>
              <a:t> </a:t>
            </a:r>
          </a:p>
          <a:p>
            <a:r>
              <a:rPr lang="en-US" altLang="en-US" dirty="0">
                <a:sym typeface="Symbol" panose="05050102010706020507" pitchFamily="18" charset="2"/>
              </a:rPr>
              <a:t>      On(A,Table) </a:t>
            </a:r>
            <a:r>
              <a:rPr lang="el-GR" altLang="en-US" dirty="0">
                <a:sym typeface="Symbol" panose="05050102010706020507" pitchFamily="18" charset="2"/>
              </a:rPr>
              <a:t></a:t>
            </a:r>
            <a:r>
              <a:rPr lang="en-US" altLang="en-US" dirty="0">
                <a:sym typeface="Symbol" panose="05050102010706020507" pitchFamily="18" charset="2"/>
              </a:rPr>
              <a:t> On(B,Table) </a:t>
            </a:r>
            <a:r>
              <a:rPr lang="el-GR" altLang="en-US" dirty="0">
                <a:sym typeface="Symbol" panose="05050102010706020507" pitchFamily="18" charset="2"/>
              </a:rPr>
              <a:t></a:t>
            </a:r>
            <a:r>
              <a:rPr lang="en-US" altLang="en-US" dirty="0">
                <a:sym typeface="Symbol" panose="05050102010706020507" pitchFamily="18" charset="2"/>
              </a:rPr>
              <a:t> Clear(B) </a:t>
            </a:r>
            <a:r>
              <a:rPr lang="el-GR" altLang="en-US" dirty="0">
                <a:sym typeface="Symbol" panose="05050102010706020507" pitchFamily="18" charset="2"/>
              </a:rPr>
              <a:t></a:t>
            </a:r>
            <a:r>
              <a:rPr lang="en-US" altLang="en-US" dirty="0">
                <a:sym typeface="Symbol" panose="05050102010706020507" pitchFamily="18" charset="2"/>
              </a:rPr>
              <a:t> Clear(C))</a:t>
            </a:r>
            <a:endParaRPr lang="en-CY" dirty="0"/>
          </a:p>
        </p:txBody>
      </p:sp>
      <p:sp>
        <p:nvSpPr>
          <p:cNvPr id="14" name="TextBox 13">
            <a:extLst>
              <a:ext uri="{FF2B5EF4-FFF2-40B4-BE49-F238E27FC236}">
                <a16:creationId xmlns:a16="http://schemas.microsoft.com/office/drawing/2014/main" id="{35908F5E-3C7B-7149-AEBD-432264C6A042}"/>
              </a:ext>
            </a:extLst>
          </p:cNvPr>
          <p:cNvSpPr txBox="1"/>
          <p:nvPr/>
        </p:nvSpPr>
        <p:spPr>
          <a:xfrm>
            <a:off x="13757189" y="9304627"/>
            <a:ext cx="1013254" cy="646331"/>
          </a:xfrm>
          <a:prstGeom prst="rect">
            <a:avLst/>
          </a:prstGeom>
          <a:solidFill>
            <a:schemeClr val="accent2"/>
          </a:solidFill>
          <a:ln w="28575">
            <a:solidFill>
              <a:schemeClr val="tx1"/>
            </a:solidFill>
          </a:ln>
        </p:spPr>
        <p:txBody>
          <a:bodyPr wrap="square" rtlCol="0">
            <a:spAutoFit/>
          </a:bodyPr>
          <a:lstStyle/>
          <a:p>
            <a:pPr algn="ctr"/>
            <a:r>
              <a:rPr lang="en-US" b="1" dirty="0"/>
              <a:t>C</a:t>
            </a:r>
            <a:endParaRPr lang="en-CY" b="1" dirty="0"/>
          </a:p>
        </p:txBody>
      </p:sp>
      <p:sp>
        <p:nvSpPr>
          <p:cNvPr id="15" name="TextBox 14">
            <a:extLst>
              <a:ext uri="{FF2B5EF4-FFF2-40B4-BE49-F238E27FC236}">
                <a16:creationId xmlns:a16="http://schemas.microsoft.com/office/drawing/2014/main" id="{C55B89C6-3822-9312-7C04-438A3D3FDC0E}"/>
              </a:ext>
            </a:extLst>
          </p:cNvPr>
          <p:cNvSpPr txBox="1"/>
          <p:nvPr/>
        </p:nvSpPr>
        <p:spPr>
          <a:xfrm>
            <a:off x="13753070" y="8011965"/>
            <a:ext cx="1013254" cy="646331"/>
          </a:xfrm>
          <a:prstGeom prst="rect">
            <a:avLst/>
          </a:prstGeom>
          <a:solidFill>
            <a:srgbClr val="92D050"/>
          </a:solidFill>
          <a:ln w="28575">
            <a:solidFill>
              <a:schemeClr val="tx1"/>
            </a:solidFill>
          </a:ln>
        </p:spPr>
        <p:txBody>
          <a:bodyPr wrap="square" rtlCol="0">
            <a:spAutoFit/>
          </a:bodyPr>
          <a:lstStyle/>
          <a:p>
            <a:pPr algn="ctr"/>
            <a:r>
              <a:rPr lang="en-US" b="1" dirty="0"/>
              <a:t>A</a:t>
            </a:r>
            <a:endParaRPr lang="en-CY" b="1" dirty="0"/>
          </a:p>
        </p:txBody>
      </p:sp>
      <p:sp>
        <p:nvSpPr>
          <p:cNvPr id="16" name="TextBox 15">
            <a:extLst>
              <a:ext uri="{FF2B5EF4-FFF2-40B4-BE49-F238E27FC236}">
                <a16:creationId xmlns:a16="http://schemas.microsoft.com/office/drawing/2014/main" id="{7D6AB85F-0D40-6103-4CAD-E7638FBCE611}"/>
              </a:ext>
            </a:extLst>
          </p:cNvPr>
          <p:cNvSpPr txBox="1"/>
          <p:nvPr/>
        </p:nvSpPr>
        <p:spPr>
          <a:xfrm>
            <a:off x="13753070" y="8669099"/>
            <a:ext cx="1013254" cy="646331"/>
          </a:xfrm>
          <a:prstGeom prst="rect">
            <a:avLst/>
          </a:prstGeom>
          <a:solidFill>
            <a:srgbClr val="FFFF00"/>
          </a:solidFill>
          <a:ln w="28575">
            <a:solidFill>
              <a:schemeClr val="tx1"/>
            </a:solidFill>
          </a:ln>
        </p:spPr>
        <p:txBody>
          <a:bodyPr wrap="square" rtlCol="0">
            <a:spAutoFit/>
          </a:bodyPr>
          <a:lstStyle/>
          <a:p>
            <a:pPr algn="ctr"/>
            <a:r>
              <a:rPr lang="en-US" b="1" dirty="0"/>
              <a:t>B</a:t>
            </a:r>
            <a:endParaRPr lang="en-CY" b="1" dirty="0"/>
          </a:p>
        </p:txBody>
      </p:sp>
      <p:cxnSp>
        <p:nvCxnSpPr>
          <p:cNvPr id="17" name="Straight Connector 16">
            <a:extLst>
              <a:ext uri="{FF2B5EF4-FFF2-40B4-BE49-F238E27FC236}">
                <a16:creationId xmlns:a16="http://schemas.microsoft.com/office/drawing/2014/main" id="{1ECB8398-4B6A-85AD-0633-6C08A8150EDC}"/>
              </a:ext>
            </a:extLst>
          </p:cNvPr>
          <p:cNvCxnSpPr/>
          <p:nvPr/>
        </p:nvCxnSpPr>
        <p:spPr>
          <a:xfrm>
            <a:off x="12455610" y="9950958"/>
            <a:ext cx="515276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EFDF3E54-A5AB-CCD3-1059-A653AF2BF752}"/>
              </a:ext>
            </a:extLst>
          </p:cNvPr>
          <p:cNvSpPr txBox="1"/>
          <p:nvPr/>
        </p:nvSpPr>
        <p:spPr>
          <a:xfrm>
            <a:off x="12455610" y="10144167"/>
            <a:ext cx="9069859" cy="1200329"/>
          </a:xfrm>
          <a:prstGeom prst="rect">
            <a:avLst/>
          </a:prstGeom>
          <a:noFill/>
        </p:spPr>
        <p:txBody>
          <a:bodyPr wrap="square" rtlCol="0">
            <a:spAutoFit/>
          </a:bodyPr>
          <a:lstStyle/>
          <a:p>
            <a:r>
              <a:rPr lang="en-US" altLang="en-US" dirty="0">
                <a:solidFill>
                  <a:srgbClr val="FF2D64"/>
                </a:solidFill>
                <a:sym typeface="Symbol" panose="05050102010706020507" pitchFamily="18" charset="2"/>
              </a:rPr>
              <a:t>goal state</a:t>
            </a:r>
          </a:p>
          <a:p>
            <a:r>
              <a:rPr lang="en-US" altLang="en-US" dirty="0">
                <a:sym typeface="Symbol" panose="05050102010706020507" pitchFamily="18" charset="2"/>
              </a:rPr>
              <a:t>Goal(On(B,C) </a:t>
            </a:r>
            <a:r>
              <a:rPr lang="el-GR" altLang="en-US" dirty="0">
                <a:sym typeface="Symbol" panose="05050102010706020507" pitchFamily="18" charset="2"/>
              </a:rPr>
              <a:t></a:t>
            </a:r>
            <a:r>
              <a:rPr lang="en-US" altLang="en-US" dirty="0">
                <a:sym typeface="Symbol" panose="05050102010706020507" pitchFamily="18" charset="2"/>
              </a:rPr>
              <a:t> On(A,B))</a:t>
            </a:r>
            <a:endParaRPr lang="en-CY" dirty="0"/>
          </a:p>
        </p:txBody>
      </p:sp>
    </p:spTree>
    <p:extLst>
      <p:ext uri="{BB962C8B-B14F-4D97-AF65-F5344CB8AC3E}">
        <p14:creationId xmlns:p14="http://schemas.microsoft.com/office/powerpoint/2010/main" val="3655656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xEl>
                                              <p:pRg st="4" end="4"/>
                                            </p:txEl>
                                          </p:spTgt>
                                        </p:tgtEl>
                                        <p:attrNameLst>
                                          <p:attrName>style.visibility</p:attrName>
                                        </p:attrNameLst>
                                      </p:cBhvr>
                                      <p:to>
                                        <p:strVal val="visible"/>
                                      </p:to>
                                    </p:set>
                                    <p:animEffect transition="in" filter="fade">
                                      <p:cBhvr>
                                        <p:cTn id="7" dur="1000"/>
                                        <p:tgtEl>
                                          <p:spTgt spid="12">
                                            <p:txEl>
                                              <p:pRg st="4" end="4"/>
                                            </p:txEl>
                                          </p:spTgt>
                                        </p:tgtEl>
                                      </p:cBhvr>
                                    </p:animEffect>
                                    <p:anim calcmode="lin" valueType="num">
                                      <p:cBhvr>
                                        <p:cTn id="8" dur="1000" fill="hold"/>
                                        <p:tgtEl>
                                          <p:spTgt spid="12">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2">
                                            <p:txEl>
                                              <p:pRg st="5" end="5"/>
                                            </p:txEl>
                                          </p:spTgt>
                                        </p:tgtEl>
                                        <p:attrNameLst>
                                          <p:attrName>style.visibility</p:attrName>
                                        </p:attrNameLst>
                                      </p:cBhvr>
                                      <p:to>
                                        <p:strVal val="visible"/>
                                      </p:to>
                                    </p:set>
                                    <p:animEffect transition="in" filter="fade">
                                      <p:cBhvr>
                                        <p:cTn id="12" dur="1000"/>
                                        <p:tgtEl>
                                          <p:spTgt spid="12">
                                            <p:txEl>
                                              <p:pRg st="5" end="5"/>
                                            </p:txEl>
                                          </p:spTgt>
                                        </p:tgtEl>
                                      </p:cBhvr>
                                    </p:animEffect>
                                    <p:anim calcmode="lin" valueType="num">
                                      <p:cBhvr>
                                        <p:cTn id="13" dur="1000" fill="hold"/>
                                        <p:tgtEl>
                                          <p:spTgt spid="12">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1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1000" fill="hold"/>
                                        <p:tgtEl>
                                          <p:spTgt spid="8"/>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1000"/>
                                        <p:tgtEl>
                                          <p:spTgt spid="9"/>
                                        </p:tgtEl>
                                      </p:cBhvr>
                                    </p:animEffect>
                                    <p:anim calcmode="lin" valueType="num">
                                      <p:cBhvr>
                                        <p:cTn id="35" dur="1000" fill="hold"/>
                                        <p:tgtEl>
                                          <p:spTgt spid="9"/>
                                        </p:tgtEl>
                                        <p:attrNameLst>
                                          <p:attrName>ppt_x</p:attrName>
                                        </p:attrNameLst>
                                      </p:cBhvr>
                                      <p:tavLst>
                                        <p:tav tm="0">
                                          <p:val>
                                            <p:strVal val="#ppt_x"/>
                                          </p:val>
                                        </p:tav>
                                        <p:tav tm="100000">
                                          <p:val>
                                            <p:strVal val="#ppt_x"/>
                                          </p:val>
                                        </p:tav>
                                      </p:tavLst>
                                    </p:anim>
                                    <p:anim calcmode="lin" valueType="num">
                                      <p:cBhvr>
                                        <p:cTn id="3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fade">
                                      <p:cBhvr>
                                        <p:cTn id="41" dur="1000"/>
                                        <p:tgtEl>
                                          <p:spTgt spid="13"/>
                                        </p:tgtEl>
                                      </p:cBhvr>
                                    </p:animEffect>
                                    <p:anim calcmode="lin" valueType="num">
                                      <p:cBhvr>
                                        <p:cTn id="42" dur="1000" fill="hold"/>
                                        <p:tgtEl>
                                          <p:spTgt spid="13"/>
                                        </p:tgtEl>
                                        <p:attrNameLst>
                                          <p:attrName>ppt_x</p:attrName>
                                        </p:attrNameLst>
                                      </p:cBhvr>
                                      <p:tavLst>
                                        <p:tav tm="0">
                                          <p:val>
                                            <p:strVal val="#ppt_x"/>
                                          </p:val>
                                        </p:tav>
                                        <p:tav tm="100000">
                                          <p:val>
                                            <p:strVal val="#ppt_x"/>
                                          </p:val>
                                        </p:tav>
                                      </p:tavLst>
                                    </p:anim>
                                    <p:anim calcmode="lin" valueType="num">
                                      <p:cBhvr>
                                        <p:cTn id="4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fade">
                                      <p:cBhvr>
                                        <p:cTn id="48" dur="1000"/>
                                        <p:tgtEl>
                                          <p:spTgt spid="15"/>
                                        </p:tgtEl>
                                      </p:cBhvr>
                                    </p:animEffect>
                                    <p:anim calcmode="lin" valueType="num">
                                      <p:cBhvr>
                                        <p:cTn id="49" dur="1000" fill="hold"/>
                                        <p:tgtEl>
                                          <p:spTgt spid="15"/>
                                        </p:tgtEl>
                                        <p:attrNameLst>
                                          <p:attrName>ppt_x</p:attrName>
                                        </p:attrNameLst>
                                      </p:cBhvr>
                                      <p:tavLst>
                                        <p:tav tm="0">
                                          <p:val>
                                            <p:strVal val="#ppt_x"/>
                                          </p:val>
                                        </p:tav>
                                        <p:tav tm="100000">
                                          <p:val>
                                            <p:strVal val="#ppt_x"/>
                                          </p:val>
                                        </p:tav>
                                      </p:tavLst>
                                    </p:anim>
                                    <p:anim calcmode="lin" valueType="num">
                                      <p:cBhvr>
                                        <p:cTn id="50" dur="1000" fill="hold"/>
                                        <p:tgtEl>
                                          <p:spTgt spid="15"/>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fade">
                                      <p:cBhvr>
                                        <p:cTn id="53" dur="1000"/>
                                        <p:tgtEl>
                                          <p:spTgt spid="16"/>
                                        </p:tgtEl>
                                      </p:cBhvr>
                                    </p:animEffect>
                                    <p:anim calcmode="lin" valueType="num">
                                      <p:cBhvr>
                                        <p:cTn id="54" dur="1000" fill="hold"/>
                                        <p:tgtEl>
                                          <p:spTgt spid="16"/>
                                        </p:tgtEl>
                                        <p:attrNameLst>
                                          <p:attrName>ppt_x</p:attrName>
                                        </p:attrNameLst>
                                      </p:cBhvr>
                                      <p:tavLst>
                                        <p:tav tm="0">
                                          <p:val>
                                            <p:strVal val="#ppt_x"/>
                                          </p:val>
                                        </p:tav>
                                        <p:tav tm="100000">
                                          <p:val>
                                            <p:strVal val="#ppt_x"/>
                                          </p:val>
                                        </p:tav>
                                      </p:tavLst>
                                    </p:anim>
                                    <p:anim calcmode="lin" valueType="num">
                                      <p:cBhvr>
                                        <p:cTn id="55" dur="1000" fill="hold"/>
                                        <p:tgtEl>
                                          <p:spTgt spid="16"/>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14"/>
                                        </p:tgtEl>
                                        <p:attrNameLst>
                                          <p:attrName>style.visibility</p:attrName>
                                        </p:attrNameLst>
                                      </p:cBhvr>
                                      <p:to>
                                        <p:strVal val="visible"/>
                                      </p:to>
                                    </p:set>
                                    <p:animEffect transition="in" filter="fade">
                                      <p:cBhvr>
                                        <p:cTn id="58" dur="1000"/>
                                        <p:tgtEl>
                                          <p:spTgt spid="14"/>
                                        </p:tgtEl>
                                      </p:cBhvr>
                                    </p:animEffect>
                                    <p:anim calcmode="lin" valueType="num">
                                      <p:cBhvr>
                                        <p:cTn id="59" dur="1000" fill="hold"/>
                                        <p:tgtEl>
                                          <p:spTgt spid="14"/>
                                        </p:tgtEl>
                                        <p:attrNameLst>
                                          <p:attrName>ppt_x</p:attrName>
                                        </p:attrNameLst>
                                      </p:cBhvr>
                                      <p:tavLst>
                                        <p:tav tm="0">
                                          <p:val>
                                            <p:strVal val="#ppt_x"/>
                                          </p:val>
                                        </p:tav>
                                        <p:tav tm="100000">
                                          <p:val>
                                            <p:strVal val="#ppt_x"/>
                                          </p:val>
                                        </p:tav>
                                      </p:tavLst>
                                    </p:anim>
                                    <p:anim calcmode="lin" valueType="num">
                                      <p:cBhvr>
                                        <p:cTn id="60" dur="1000" fill="hold"/>
                                        <p:tgtEl>
                                          <p:spTgt spid="14"/>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fade">
                                      <p:cBhvr>
                                        <p:cTn id="63" dur="1000"/>
                                        <p:tgtEl>
                                          <p:spTgt spid="17"/>
                                        </p:tgtEl>
                                      </p:cBhvr>
                                    </p:animEffect>
                                    <p:anim calcmode="lin" valueType="num">
                                      <p:cBhvr>
                                        <p:cTn id="64" dur="1000" fill="hold"/>
                                        <p:tgtEl>
                                          <p:spTgt spid="17"/>
                                        </p:tgtEl>
                                        <p:attrNameLst>
                                          <p:attrName>ppt_x</p:attrName>
                                        </p:attrNameLst>
                                      </p:cBhvr>
                                      <p:tavLst>
                                        <p:tav tm="0">
                                          <p:val>
                                            <p:strVal val="#ppt_x"/>
                                          </p:val>
                                        </p:tav>
                                        <p:tav tm="100000">
                                          <p:val>
                                            <p:strVal val="#ppt_x"/>
                                          </p:val>
                                        </p:tav>
                                      </p:tavLst>
                                    </p:anim>
                                    <p:anim calcmode="lin" valueType="num">
                                      <p:cBhvr>
                                        <p:cTn id="65" dur="1000" fill="hold"/>
                                        <p:tgtEl>
                                          <p:spTgt spid="17"/>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18"/>
                                        </p:tgtEl>
                                        <p:attrNameLst>
                                          <p:attrName>style.visibility</p:attrName>
                                        </p:attrNameLst>
                                      </p:cBhvr>
                                      <p:to>
                                        <p:strVal val="visible"/>
                                      </p:to>
                                    </p:set>
                                    <p:animEffect transition="in" filter="fade">
                                      <p:cBhvr>
                                        <p:cTn id="68" dur="1000"/>
                                        <p:tgtEl>
                                          <p:spTgt spid="18"/>
                                        </p:tgtEl>
                                      </p:cBhvr>
                                    </p:animEffect>
                                    <p:anim calcmode="lin" valueType="num">
                                      <p:cBhvr>
                                        <p:cTn id="69" dur="1000" fill="hold"/>
                                        <p:tgtEl>
                                          <p:spTgt spid="18"/>
                                        </p:tgtEl>
                                        <p:attrNameLst>
                                          <p:attrName>ppt_x</p:attrName>
                                        </p:attrNameLst>
                                      </p:cBhvr>
                                      <p:tavLst>
                                        <p:tav tm="0">
                                          <p:val>
                                            <p:strVal val="#ppt_x"/>
                                          </p:val>
                                        </p:tav>
                                        <p:tav tm="100000">
                                          <p:val>
                                            <p:strVal val="#ppt_x"/>
                                          </p:val>
                                        </p:tav>
                                      </p:tavLst>
                                    </p:anim>
                                    <p:anim calcmode="lin" valueType="num">
                                      <p:cBhvr>
                                        <p:cTn id="70"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13" grpId="0"/>
      <p:bldP spid="14" grpId="0" animBg="1"/>
      <p:bldP spid="15" grpId="0" animBg="1"/>
      <p:bldP spid="16" grpId="0" animBg="1"/>
      <p:bldP spid="18" grpId="0"/>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marL="0" marR="0" lvl="0" indent="0" algn="ctr" defTabSz="1828800" rtl="0" eaLnBrk="1" fontAlgn="base" latinLnBrk="0" hangingPunct="1">
              <a:lnSpc>
                <a:spcPct val="100000"/>
              </a:lnSpc>
              <a:spcBef>
                <a:spcPct val="0"/>
              </a:spcBef>
              <a:spcAft>
                <a:spcPct val="0"/>
              </a:spcAft>
              <a:buClrTx/>
              <a:buSzTx/>
              <a:buFontTx/>
              <a:buNone/>
              <a:tabLst/>
              <a:defRPr/>
            </a:pPr>
            <a:fld id="{DD9F0740-C59C-4AD6-B752-7CC1CE13501A}" type="slidenum">
              <a:rPr kumimoji="0" lang="bg-BG" sz="24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ctr" defTabSz="1828800" rtl="0" eaLnBrk="1" fontAlgn="base" latinLnBrk="0" hangingPunct="1">
                <a:lnSpc>
                  <a:spcPct val="100000"/>
                </a:lnSpc>
                <a:spcBef>
                  <a:spcPct val="0"/>
                </a:spcBef>
                <a:spcAft>
                  <a:spcPct val="0"/>
                </a:spcAft>
                <a:buClrTx/>
                <a:buSzTx/>
                <a:buFontTx/>
                <a:buNone/>
                <a:tabLst/>
                <a:defRPr/>
              </a:pPr>
              <a:t>102</a:t>
            </a:fld>
            <a:endParaRPr kumimoji="0" lang="bg-BG" sz="24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82215" y="2286326"/>
            <a:ext cx="21537984" cy="1124467"/>
          </a:xfrm>
        </p:spPr>
        <p:txBody>
          <a:bodyPr>
            <a:noAutofit/>
          </a:bodyPr>
          <a:lstStyle/>
          <a:p>
            <a:r>
              <a:rPr lang="en-US" sz="5400" dirty="0"/>
              <a:t>Action Schemas in PDDL </a:t>
            </a:r>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302519" y="3855304"/>
            <a:ext cx="21537984" cy="1643450"/>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600" dirty="0">
                <a:solidFill>
                  <a:srgbClr val="0100C8"/>
                </a:solidFill>
                <a:latin typeface="Helvetica Neue"/>
              </a:rPr>
              <a:t>An</a:t>
            </a:r>
            <a:r>
              <a:rPr lang="en-US" altLang="en-US" sz="4600" dirty="0">
                <a:solidFill>
                  <a:srgbClr val="FF2D64"/>
                </a:solidFill>
                <a:latin typeface="Helvetica Neue"/>
              </a:rPr>
              <a:t> action schema </a:t>
            </a:r>
            <a:r>
              <a:rPr lang="en-US" altLang="en-US" sz="4600" dirty="0">
                <a:solidFill>
                  <a:srgbClr val="0100C8"/>
                </a:solidFill>
                <a:latin typeface="Helvetica Neue"/>
              </a:rPr>
              <a:t>represents a family of ground actions</a:t>
            </a:r>
            <a:endParaRPr lang="en-US" altLang="en-US" sz="4600" dirty="0">
              <a:solidFill>
                <a:srgbClr val="FF2D64"/>
              </a:solidFill>
              <a:latin typeface="Helvetica Neue"/>
            </a:endParaRPr>
          </a:p>
          <a:p>
            <a:pPr>
              <a:buFont typeface="Wingdings" panose="05000000000000000000" pitchFamily="2" charset="2"/>
              <a:buChar char="q"/>
            </a:pPr>
            <a:r>
              <a:rPr lang="en-US" altLang="en-US" sz="4600" dirty="0">
                <a:solidFill>
                  <a:srgbClr val="0100C8"/>
                </a:solidFill>
                <a:latin typeface="Helvetica Neue"/>
              </a:rPr>
              <a:t>Examples</a:t>
            </a:r>
          </a:p>
          <a:p>
            <a:pPr marL="0" indent="0">
              <a:buNone/>
            </a:pPr>
            <a:r>
              <a:rPr lang="en-US" altLang="en-US" sz="4600" dirty="0">
                <a:solidFill>
                  <a:srgbClr val="0100C8"/>
                </a:solidFill>
                <a:latin typeface="Helvetica Neue"/>
              </a:rPr>
              <a:t>	</a:t>
            </a:r>
            <a:endParaRPr lang="en-US" altLang="en-US" sz="3800" dirty="0">
              <a:solidFill>
                <a:srgbClr val="0100C8"/>
              </a:solidFill>
              <a:latin typeface="Helvetica Neue"/>
            </a:endParaRPr>
          </a:p>
          <a:p>
            <a:pPr marL="914400" lvl="1" indent="0">
              <a:buNone/>
            </a:pPr>
            <a:endParaRPr lang="en-US" altLang="en-US" sz="3800" dirty="0">
              <a:solidFill>
                <a:srgbClr val="0100C8"/>
              </a:solidFill>
              <a:latin typeface="Helvetica Neue"/>
            </a:endParaRPr>
          </a:p>
          <a:p>
            <a:pPr marL="0" indent="0">
              <a:buNone/>
            </a:pPr>
            <a:endParaRPr lang="en-US" altLang="en-US" sz="4600" dirty="0">
              <a:solidFill>
                <a:srgbClr val="0100C8"/>
              </a:solidFill>
              <a:latin typeface="Helvetica Neue"/>
            </a:endParaRPr>
          </a:p>
          <a:p>
            <a:pPr marL="0" indent="0">
              <a:buNone/>
            </a:pPr>
            <a:endParaRPr lang="en-US" altLang="en-US" sz="4600" dirty="0">
              <a:solidFill>
                <a:srgbClr val="0100C8"/>
              </a:solidFill>
              <a:latin typeface="Helvetica Neue"/>
            </a:endParaRPr>
          </a:p>
          <a:p>
            <a:pPr marL="914400" lvl="1" indent="0">
              <a:spcBef>
                <a:spcPts val="2000"/>
              </a:spcBef>
              <a:buNone/>
            </a:pPr>
            <a:endParaRPr kumimoji="0" lang="en-US" altLang="en-US" sz="3800" b="0" i="0" u="none" strike="noStrike" kern="1200" cap="none" spc="0" normalizeH="0" dirty="0">
              <a:ln>
                <a:noFill/>
              </a:ln>
              <a:solidFill>
                <a:srgbClr val="0100C8"/>
              </a:solidFill>
              <a:effectLst/>
              <a:uLnTx/>
              <a:uFillTx/>
              <a:latin typeface="Helvetica Neue"/>
              <a:ea typeface="+mn-ea"/>
              <a:cs typeface="+mn-cs"/>
            </a:endParaRPr>
          </a:p>
          <a:p>
            <a:pPr marL="914400" lvl="1" indent="0">
              <a:spcBef>
                <a:spcPts val="2000"/>
              </a:spcBef>
              <a:buNone/>
            </a:pPr>
            <a:endParaRPr kumimoji="0" lang="en-US" altLang="en-US" sz="3800" b="0" i="0" u="none" strike="noStrike" kern="1200" cap="none" spc="0" normalizeH="0" baseline="0" noProof="0" dirty="0">
              <a:ln>
                <a:noFill/>
              </a:ln>
              <a:solidFill>
                <a:srgbClr val="0100C8"/>
              </a:solidFill>
              <a:effectLst/>
              <a:uLnTx/>
              <a:uFillTx/>
              <a:latin typeface="Helvetica Neue"/>
              <a:ea typeface="+mn-ea"/>
              <a:cs typeface="+mn-cs"/>
            </a:endParaRPr>
          </a:p>
        </p:txBody>
      </p:sp>
      <p:sp>
        <p:nvSpPr>
          <p:cNvPr id="5" name="TextBox 4">
            <a:extLst>
              <a:ext uri="{FF2B5EF4-FFF2-40B4-BE49-F238E27FC236}">
                <a16:creationId xmlns:a16="http://schemas.microsoft.com/office/drawing/2014/main" id="{9AF8A609-D10A-31AE-406D-262E5F0F8488}"/>
              </a:ext>
            </a:extLst>
          </p:cNvPr>
          <p:cNvSpPr txBox="1"/>
          <p:nvPr/>
        </p:nvSpPr>
        <p:spPr>
          <a:xfrm>
            <a:off x="1841157" y="5498072"/>
            <a:ext cx="12245545" cy="1569660"/>
          </a:xfrm>
          <a:prstGeom prst="rect">
            <a:avLst/>
          </a:prstGeom>
          <a:noFill/>
        </p:spPr>
        <p:txBody>
          <a:bodyPr wrap="square" rtlCol="0">
            <a:spAutoFit/>
          </a:bodyPr>
          <a:lstStyle/>
          <a:p>
            <a:r>
              <a:rPr lang="en-US" altLang="en-US" sz="3200" dirty="0">
                <a:sym typeface="Symbol" panose="05050102010706020507" pitchFamily="18" charset="2"/>
              </a:rPr>
              <a:t>Action(</a:t>
            </a:r>
            <a:r>
              <a:rPr lang="en-US" altLang="en-US" sz="3200" b="1" dirty="0">
                <a:sym typeface="Symbol" panose="05050102010706020507" pitchFamily="18" charset="2"/>
              </a:rPr>
              <a:t>Pickup</a:t>
            </a:r>
            <a:r>
              <a:rPr lang="en-US" altLang="en-US" sz="3200" dirty="0">
                <a:sym typeface="Symbol" panose="05050102010706020507" pitchFamily="18" charset="2"/>
              </a:rPr>
              <a:t>(x),</a:t>
            </a:r>
          </a:p>
          <a:p>
            <a:r>
              <a:rPr lang="en-US" altLang="en-US" sz="3200" dirty="0">
                <a:sym typeface="Symbol" panose="05050102010706020507" pitchFamily="18" charset="2"/>
              </a:rPr>
              <a:t>    PRECOND: On(x,Table) </a:t>
            </a:r>
            <a:r>
              <a:rPr lang="el-GR" altLang="en-US" sz="3200" dirty="0">
                <a:sym typeface="Symbol" panose="05050102010706020507" pitchFamily="18" charset="2"/>
              </a:rPr>
              <a:t></a:t>
            </a:r>
            <a:r>
              <a:rPr lang="en-US" altLang="en-US" sz="3200" dirty="0">
                <a:sym typeface="Symbol" panose="05050102010706020507" pitchFamily="18" charset="2"/>
              </a:rPr>
              <a:t> Clear(x) </a:t>
            </a:r>
            <a:r>
              <a:rPr lang="el-GR" altLang="en-US" sz="3200" dirty="0">
                <a:sym typeface="Symbol" panose="05050102010706020507" pitchFamily="18" charset="2"/>
              </a:rPr>
              <a:t></a:t>
            </a:r>
            <a:r>
              <a:rPr lang="en-US" altLang="en-US" sz="3200" dirty="0">
                <a:sym typeface="Symbol" panose="05050102010706020507" pitchFamily="18" charset="2"/>
              </a:rPr>
              <a:t> Handempty</a:t>
            </a:r>
          </a:p>
          <a:p>
            <a:r>
              <a:rPr lang="en-US" altLang="en-US" sz="3200" dirty="0">
                <a:sym typeface="Symbol" panose="05050102010706020507" pitchFamily="18" charset="2"/>
              </a:rPr>
              <a:t>    EFFECT: ~Handempty </a:t>
            </a:r>
            <a:r>
              <a:rPr lang="el-GR" altLang="en-US" sz="3200" dirty="0">
                <a:sym typeface="Symbol" panose="05050102010706020507" pitchFamily="18" charset="2"/>
              </a:rPr>
              <a:t> </a:t>
            </a:r>
            <a:r>
              <a:rPr lang="en-US" altLang="en-US" sz="3200" dirty="0">
                <a:sym typeface="Symbol" panose="05050102010706020507" pitchFamily="18" charset="2"/>
              </a:rPr>
              <a:t>~ On(x,Table) </a:t>
            </a:r>
            <a:r>
              <a:rPr lang="el-GR" altLang="en-US" sz="3200" dirty="0">
                <a:sym typeface="Symbol" panose="05050102010706020507" pitchFamily="18" charset="2"/>
              </a:rPr>
              <a:t></a:t>
            </a:r>
            <a:r>
              <a:rPr lang="en-US" altLang="en-US" sz="3200" dirty="0">
                <a:sym typeface="Symbol" panose="05050102010706020507" pitchFamily="18" charset="2"/>
              </a:rPr>
              <a:t> ~Clear(x) </a:t>
            </a:r>
            <a:r>
              <a:rPr lang="el-GR" altLang="en-US" sz="3200" dirty="0">
                <a:sym typeface="Symbol" panose="05050102010706020507" pitchFamily="18" charset="2"/>
              </a:rPr>
              <a:t></a:t>
            </a:r>
            <a:r>
              <a:rPr lang="en-US" altLang="en-US" sz="3200" dirty="0">
                <a:sym typeface="Symbol" panose="05050102010706020507" pitchFamily="18" charset="2"/>
              </a:rPr>
              <a:t> Holding(x))</a:t>
            </a:r>
            <a:endParaRPr lang="en-CY" sz="3200" dirty="0"/>
          </a:p>
        </p:txBody>
      </p:sp>
      <p:sp>
        <p:nvSpPr>
          <p:cNvPr id="7" name="TextBox 6">
            <a:extLst>
              <a:ext uri="{FF2B5EF4-FFF2-40B4-BE49-F238E27FC236}">
                <a16:creationId xmlns:a16="http://schemas.microsoft.com/office/drawing/2014/main" id="{6E83E7B1-C060-500B-AF73-96E62BCE387B}"/>
              </a:ext>
            </a:extLst>
          </p:cNvPr>
          <p:cNvSpPr txBox="1"/>
          <p:nvPr/>
        </p:nvSpPr>
        <p:spPr>
          <a:xfrm>
            <a:off x="1841157" y="7153194"/>
            <a:ext cx="11850130" cy="1569660"/>
          </a:xfrm>
          <a:prstGeom prst="rect">
            <a:avLst/>
          </a:prstGeom>
          <a:noFill/>
        </p:spPr>
        <p:txBody>
          <a:bodyPr wrap="square" rtlCol="0">
            <a:spAutoFit/>
          </a:bodyPr>
          <a:lstStyle/>
          <a:p>
            <a:r>
              <a:rPr lang="en-US" altLang="en-US" sz="3200" dirty="0">
                <a:sym typeface="Symbol" panose="05050102010706020507" pitchFamily="18" charset="2"/>
              </a:rPr>
              <a:t>Action(</a:t>
            </a:r>
            <a:r>
              <a:rPr lang="en-US" altLang="en-US" sz="3200" b="1" dirty="0">
                <a:sym typeface="Symbol" panose="05050102010706020507" pitchFamily="18" charset="2"/>
              </a:rPr>
              <a:t>Putdown</a:t>
            </a:r>
            <a:r>
              <a:rPr lang="en-US" altLang="en-US" sz="3200" dirty="0">
                <a:sym typeface="Symbol" panose="05050102010706020507" pitchFamily="18" charset="2"/>
              </a:rPr>
              <a:t>(x),</a:t>
            </a:r>
          </a:p>
          <a:p>
            <a:r>
              <a:rPr lang="en-US" altLang="en-US" sz="3200" dirty="0">
                <a:sym typeface="Symbol" panose="05050102010706020507" pitchFamily="18" charset="2"/>
              </a:rPr>
              <a:t>    PRECOND: Holding(x)</a:t>
            </a:r>
          </a:p>
          <a:p>
            <a:r>
              <a:rPr lang="en-US" altLang="en-US" sz="3200" dirty="0">
                <a:sym typeface="Symbol" panose="05050102010706020507" pitchFamily="18" charset="2"/>
              </a:rPr>
              <a:t>    EFFECT: ~Holding(x) </a:t>
            </a:r>
            <a:r>
              <a:rPr lang="el-GR" altLang="en-US" sz="3200" dirty="0">
                <a:sym typeface="Symbol" panose="05050102010706020507" pitchFamily="18" charset="2"/>
              </a:rPr>
              <a:t></a:t>
            </a:r>
            <a:r>
              <a:rPr lang="en-US" altLang="en-US" sz="3200" dirty="0">
                <a:sym typeface="Symbol" panose="05050102010706020507" pitchFamily="18" charset="2"/>
              </a:rPr>
              <a:t> On(x,Table) </a:t>
            </a:r>
            <a:r>
              <a:rPr lang="el-GR" altLang="en-US" sz="3200" dirty="0">
                <a:sym typeface="Symbol" panose="05050102010706020507" pitchFamily="18" charset="2"/>
              </a:rPr>
              <a:t></a:t>
            </a:r>
            <a:r>
              <a:rPr lang="en-US" altLang="en-US" sz="3200" dirty="0">
                <a:sym typeface="Symbol" panose="05050102010706020507" pitchFamily="18" charset="2"/>
              </a:rPr>
              <a:t> Clear(x) </a:t>
            </a:r>
            <a:r>
              <a:rPr lang="el-GR" altLang="en-US" sz="3200" dirty="0">
                <a:sym typeface="Symbol" panose="05050102010706020507" pitchFamily="18" charset="2"/>
              </a:rPr>
              <a:t></a:t>
            </a:r>
            <a:r>
              <a:rPr lang="en-US" altLang="en-US" sz="3200" dirty="0">
                <a:sym typeface="Symbol" panose="05050102010706020507" pitchFamily="18" charset="2"/>
              </a:rPr>
              <a:t> Handempty)</a:t>
            </a:r>
            <a:endParaRPr lang="en-CY" sz="3200" dirty="0"/>
          </a:p>
        </p:txBody>
      </p:sp>
      <p:sp>
        <p:nvSpPr>
          <p:cNvPr id="8" name="TextBox 7">
            <a:extLst>
              <a:ext uri="{FF2B5EF4-FFF2-40B4-BE49-F238E27FC236}">
                <a16:creationId xmlns:a16="http://schemas.microsoft.com/office/drawing/2014/main" id="{824B3E27-F6A3-6853-971B-32F7F2B28F4D}"/>
              </a:ext>
            </a:extLst>
          </p:cNvPr>
          <p:cNvSpPr txBox="1"/>
          <p:nvPr/>
        </p:nvSpPr>
        <p:spPr>
          <a:xfrm>
            <a:off x="1841157" y="8808316"/>
            <a:ext cx="12753609" cy="1569660"/>
          </a:xfrm>
          <a:prstGeom prst="rect">
            <a:avLst/>
          </a:prstGeom>
          <a:noFill/>
        </p:spPr>
        <p:txBody>
          <a:bodyPr wrap="square" rtlCol="0">
            <a:spAutoFit/>
          </a:bodyPr>
          <a:lstStyle/>
          <a:p>
            <a:r>
              <a:rPr lang="en-US" altLang="en-US" sz="3200" dirty="0">
                <a:sym typeface="Symbol" panose="05050102010706020507" pitchFamily="18" charset="2"/>
              </a:rPr>
              <a:t>Action(</a:t>
            </a:r>
            <a:r>
              <a:rPr lang="en-US" altLang="en-US" sz="3200" b="1" dirty="0">
                <a:sym typeface="Symbol" panose="05050102010706020507" pitchFamily="18" charset="2"/>
              </a:rPr>
              <a:t>Stack</a:t>
            </a:r>
            <a:r>
              <a:rPr lang="en-US" altLang="en-US" sz="3200" dirty="0">
                <a:sym typeface="Symbol" panose="05050102010706020507" pitchFamily="18" charset="2"/>
              </a:rPr>
              <a:t>(x,y),</a:t>
            </a:r>
          </a:p>
          <a:p>
            <a:r>
              <a:rPr lang="en-US" altLang="en-US" sz="3200" dirty="0">
                <a:sym typeface="Symbol" panose="05050102010706020507" pitchFamily="18" charset="2"/>
              </a:rPr>
              <a:t>    PRECOND: Holding(x) </a:t>
            </a:r>
            <a:r>
              <a:rPr lang="el-GR" altLang="en-US" sz="3200" dirty="0">
                <a:sym typeface="Symbol" panose="05050102010706020507" pitchFamily="18" charset="2"/>
              </a:rPr>
              <a:t></a:t>
            </a:r>
            <a:r>
              <a:rPr lang="en-US" altLang="en-US" sz="3200" dirty="0">
                <a:sym typeface="Symbol" panose="05050102010706020507" pitchFamily="18" charset="2"/>
              </a:rPr>
              <a:t> Clear(y) </a:t>
            </a:r>
          </a:p>
          <a:p>
            <a:r>
              <a:rPr lang="en-US" altLang="en-US" sz="3200" dirty="0">
                <a:sym typeface="Symbol" panose="05050102010706020507" pitchFamily="18" charset="2"/>
              </a:rPr>
              <a:t>    EFFECT: ~Holding(x) </a:t>
            </a:r>
            <a:r>
              <a:rPr lang="el-GR" altLang="en-US" sz="3200" dirty="0">
                <a:sym typeface="Symbol" panose="05050102010706020507" pitchFamily="18" charset="2"/>
              </a:rPr>
              <a:t></a:t>
            </a:r>
            <a:r>
              <a:rPr lang="en-US" altLang="en-US" sz="3200" dirty="0">
                <a:sym typeface="Symbol" panose="05050102010706020507" pitchFamily="18" charset="2"/>
              </a:rPr>
              <a:t> ~Clear(y) </a:t>
            </a:r>
            <a:r>
              <a:rPr lang="el-GR" altLang="en-US" sz="3200" dirty="0">
                <a:sym typeface="Symbol" panose="05050102010706020507" pitchFamily="18" charset="2"/>
              </a:rPr>
              <a:t></a:t>
            </a:r>
            <a:r>
              <a:rPr lang="en-US" altLang="en-US" sz="3200" dirty="0">
                <a:sym typeface="Symbol" panose="05050102010706020507" pitchFamily="18" charset="2"/>
              </a:rPr>
              <a:t> Handempty </a:t>
            </a:r>
            <a:r>
              <a:rPr lang="el-GR" altLang="en-US" sz="3200" dirty="0">
                <a:sym typeface="Symbol" panose="05050102010706020507" pitchFamily="18" charset="2"/>
              </a:rPr>
              <a:t> </a:t>
            </a:r>
            <a:r>
              <a:rPr lang="en-US" altLang="en-US" sz="3200" dirty="0">
                <a:sym typeface="Symbol" panose="05050102010706020507" pitchFamily="18" charset="2"/>
              </a:rPr>
              <a:t>On(x,y) </a:t>
            </a:r>
            <a:r>
              <a:rPr lang="el-GR" altLang="en-US" sz="3200" dirty="0">
                <a:sym typeface="Symbol" panose="05050102010706020507" pitchFamily="18" charset="2"/>
              </a:rPr>
              <a:t></a:t>
            </a:r>
            <a:r>
              <a:rPr lang="en-US" altLang="en-US" sz="3200" dirty="0">
                <a:sym typeface="Symbol" panose="05050102010706020507" pitchFamily="18" charset="2"/>
              </a:rPr>
              <a:t> Clear(x))</a:t>
            </a:r>
            <a:endParaRPr lang="en-CY" sz="3200" dirty="0"/>
          </a:p>
        </p:txBody>
      </p:sp>
      <p:sp>
        <p:nvSpPr>
          <p:cNvPr id="9" name="TextBox 8">
            <a:extLst>
              <a:ext uri="{FF2B5EF4-FFF2-40B4-BE49-F238E27FC236}">
                <a16:creationId xmlns:a16="http://schemas.microsoft.com/office/drawing/2014/main" id="{CCDF079A-C39A-4632-6751-6E7168693802}"/>
              </a:ext>
            </a:extLst>
          </p:cNvPr>
          <p:cNvSpPr txBox="1"/>
          <p:nvPr/>
        </p:nvSpPr>
        <p:spPr>
          <a:xfrm>
            <a:off x="1841157" y="10463438"/>
            <a:ext cx="15656011" cy="1569660"/>
          </a:xfrm>
          <a:prstGeom prst="rect">
            <a:avLst/>
          </a:prstGeom>
          <a:noFill/>
        </p:spPr>
        <p:txBody>
          <a:bodyPr wrap="square" rtlCol="0">
            <a:spAutoFit/>
          </a:bodyPr>
          <a:lstStyle/>
          <a:p>
            <a:r>
              <a:rPr lang="en-US" altLang="en-US" sz="3200" dirty="0">
                <a:sym typeface="Symbol" panose="05050102010706020507" pitchFamily="18" charset="2"/>
              </a:rPr>
              <a:t>Action(</a:t>
            </a:r>
            <a:r>
              <a:rPr lang="en-US" altLang="en-US" sz="3200" b="1" dirty="0">
                <a:sym typeface="Symbol" panose="05050102010706020507" pitchFamily="18" charset="2"/>
              </a:rPr>
              <a:t>Unstack</a:t>
            </a:r>
            <a:r>
              <a:rPr lang="en-US" altLang="en-US" sz="3200" dirty="0">
                <a:sym typeface="Symbol" panose="05050102010706020507" pitchFamily="18" charset="2"/>
              </a:rPr>
              <a:t>(x,y),</a:t>
            </a:r>
          </a:p>
          <a:p>
            <a:r>
              <a:rPr lang="en-US" altLang="en-US" sz="3200" dirty="0">
                <a:sym typeface="Symbol" panose="05050102010706020507" pitchFamily="18" charset="2"/>
              </a:rPr>
              <a:t>    PRECOND: Handempty </a:t>
            </a:r>
            <a:r>
              <a:rPr lang="el-GR" altLang="en-US" sz="3200" dirty="0">
                <a:sym typeface="Symbol" panose="05050102010706020507" pitchFamily="18" charset="2"/>
              </a:rPr>
              <a:t></a:t>
            </a:r>
            <a:r>
              <a:rPr lang="en-US" altLang="en-US" sz="3200" dirty="0">
                <a:sym typeface="Symbol" panose="05050102010706020507" pitchFamily="18" charset="2"/>
              </a:rPr>
              <a:t> Clear(x) </a:t>
            </a:r>
            <a:r>
              <a:rPr lang="el-GR" altLang="en-US" sz="3200" dirty="0">
                <a:sym typeface="Symbol" panose="05050102010706020507" pitchFamily="18" charset="2"/>
              </a:rPr>
              <a:t></a:t>
            </a:r>
            <a:r>
              <a:rPr lang="en-US" altLang="en-US" sz="3200" dirty="0">
                <a:sym typeface="Symbol" panose="05050102010706020507" pitchFamily="18" charset="2"/>
              </a:rPr>
              <a:t> On(x,y) </a:t>
            </a:r>
          </a:p>
          <a:p>
            <a:r>
              <a:rPr lang="en-US" altLang="en-US" sz="3200" dirty="0">
                <a:sym typeface="Symbol" panose="05050102010706020507" pitchFamily="18" charset="2"/>
              </a:rPr>
              <a:t>    EFFECT: ~Handempty </a:t>
            </a:r>
            <a:r>
              <a:rPr lang="el-GR" altLang="en-US" sz="3200" dirty="0">
                <a:sym typeface="Symbol" panose="05050102010706020507" pitchFamily="18" charset="2"/>
              </a:rPr>
              <a:t></a:t>
            </a:r>
            <a:r>
              <a:rPr lang="en-US" altLang="en-US" sz="3200" dirty="0">
                <a:sym typeface="Symbol" panose="05050102010706020507" pitchFamily="18" charset="2"/>
              </a:rPr>
              <a:t> ~Clear(x) </a:t>
            </a:r>
            <a:r>
              <a:rPr lang="el-GR" altLang="en-US" sz="3200" dirty="0">
                <a:sym typeface="Symbol" panose="05050102010706020507" pitchFamily="18" charset="2"/>
              </a:rPr>
              <a:t></a:t>
            </a:r>
            <a:r>
              <a:rPr lang="en-US" altLang="en-US" sz="3200" dirty="0">
                <a:sym typeface="Symbol" panose="05050102010706020507" pitchFamily="18" charset="2"/>
              </a:rPr>
              <a:t> ~On(x,y) </a:t>
            </a:r>
            <a:r>
              <a:rPr lang="el-GR" altLang="en-US" sz="3200" dirty="0">
                <a:sym typeface="Symbol" panose="05050102010706020507" pitchFamily="18" charset="2"/>
              </a:rPr>
              <a:t> </a:t>
            </a:r>
            <a:r>
              <a:rPr lang="en-US" altLang="en-US" sz="3200" dirty="0">
                <a:sym typeface="Symbol" panose="05050102010706020507" pitchFamily="18" charset="2"/>
              </a:rPr>
              <a:t>Holding(x) </a:t>
            </a:r>
            <a:r>
              <a:rPr lang="el-GR" altLang="en-US" sz="3200" dirty="0">
                <a:sym typeface="Symbol" panose="05050102010706020507" pitchFamily="18" charset="2"/>
              </a:rPr>
              <a:t></a:t>
            </a:r>
            <a:r>
              <a:rPr lang="en-US" altLang="en-US" sz="3200" dirty="0">
                <a:sym typeface="Symbol" panose="05050102010706020507" pitchFamily="18" charset="2"/>
              </a:rPr>
              <a:t> Clear(y))</a:t>
            </a:r>
            <a:endParaRPr lang="en-CY" sz="3200" dirty="0"/>
          </a:p>
        </p:txBody>
      </p:sp>
    </p:spTree>
    <p:extLst>
      <p:ext uri="{BB962C8B-B14F-4D97-AF65-F5344CB8AC3E}">
        <p14:creationId xmlns:p14="http://schemas.microsoft.com/office/powerpoint/2010/main" val="579434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marL="0" marR="0" lvl="0" indent="0" algn="ctr" defTabSz="1828800" rtl="0" eaLnBrk="1" fontAlgn="base" latinLnBrk="0" hangingPunct="1">
              <a:lnSpc>
                <a:spcPct val="100000"/>
              </a:lnSpc>
              <a:spcBef>
                <a:spcPct val="0"/>
              </a:spcBef>
              <a:spcAft>
                <a:spcPct val="0"/>
              </a:spcAft>
              <a:buClrTx/>
              <a:buSzTx/>
              <a:buFontTx/>
              <a:buNone/>
              <a:tabLst/>
              <a:defRPr/>
            </a:pPr>
            <a:fld id="{DD9F0740-C59C-4AD6-B752-7CC1CE13501A}" type="slidenum">
              <a:rPr kumimoji="0" lang="bg-BG" sz="24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ctr" defTabSz="1828800" rtl="0" eaLnBrk="1" fontAlgn="base" latinLnBrk="0" hangingPunct="1">
                <a:lnSpc>
                  <a:spcPct val="100000"/>
                </a:lnSpc>
                <a:spcBef>
                  <a:spcPct val="0"/>
                </a:spcBef>
                <a:spcAft>
                  <a:spcPct val="0"/>
                </a:spcAft>
                <a:buClrTx/>
                <a:buSzTx/>
                <a:buFontTx/>
                <a:buNone/>
                <a:tabLst/>
                <a:defRPr/>
              </a:pPr>
              <a:t>103</a:t>
            </a:fld>
            <a:endParaRPr kumimoji="0" lang="bg-BG" sz="24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423008" y="2087449"/>
            <a:ext cx="21537984" cy="1051168"/>
          </a:xfrm>
        </p:spPr>
        <p:txBody>
          <a:bodyPr>
            <a:noAutofit/>
          </a:bodyPr>
          <a:lstStyle/>
          <a:p>
            <a:r>
              <a:rPr lang="en-US" sz="5400" dirty="0"/>
              <a:t>Applicable action instances </a:t>
            </a:r>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423008" y="3509318"/>
            <a:ext cx="21537984" cy="8563233"/>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600" dirty="0">
                <a:solidFill>
                  <a:srgbClr val="0100C8"/>
                </a:solidFill>
                <a:latin typeface="Helvetica Neue"/>
              </a:rPr>
              <a:t>A </a:t>
            </a:r>
            <a:r>
              <a:rPr lang="en-US" altLang="en-US" sz="4600" dirty="0">
                <a:solidFill>
                  <a:srgbClr val="FF2D64"/>
                </a:solidFill>
                <a:latin typeface="Helvetica Neue"/>
              </a:rPr>
              <a:t>ground action</a:t>
            </a:r>
            <a:r>
              <a:rPr lang="en-US" altLang="en-US" sz="4600" dirty="0">
                <a:solidFill>
                  <a:srgbClr val="0100C8"/>
                </a:solidFill>
                <a:latin typeface="Helvetica Neue"/>
              </a:rPr>
              <a:t>, or an action instance, is obtained from the action schema by replacing variables with constants</a:t>
            </a:r>
          </a:p>
          <a:p>
            <a:pPr>
              <a:buFont typeface="Wingdings" panose="05000000000000000000" pitchFamily="2" charset="2"/>
              <a:buChar char="q"/>
            </a:pPr>
            <a:r>
              <a:rPr lang="en-US" altLang="en-US" sz="4600" dirty="0">
                <a:solidFill>
                  <a:srgbClr val="0100C8"/>
                </a:solidFill>
                <a:latin typeface="Helvetica Neue"/>
              </a:rPr>
              <a:t>A ground action, </a:t>
            </a:r>
            <a:r>
              <a:rPr lang="en-US" altLang="en-US" sz="4600" b="1" dirty="0">
                <a:solidFill>
                  <a:srgbClr val="0100C8"/>
                </a:solidFill>
                <a:latin typeface="Helvetica Neue"/>
              </a:rPr>
              <a:t>a</a:t>
            </a:r>
            <a:r>
              <a:rPr lang="en-US" altLang="en-US" sz="4600" dirty="0">
                <a:solidFill>
                  <a:srgbClr val="0100C8"/>
                </a:solidFill>
                <a:latin typeface="Helvetica Neue"/>
              </a:rPr>
              <a:t>, is </a:t>
            </a:r>
            <a:r>
              <a:rPr lang="en-US" altLang="en-US" sz="4600" dirty="0">
                <a:solidFill>
                  <a:srgbClr val="FF2D64"/>
                </a:solidFill>
                <a:latin typeface="Helvetica Neue"/>
              </a:rPr>
              <a:t>applicable</a:t>
            </a:r>
            <a:r>
              <a:rPr lang="en-US" altLang="en-US" sz="4600" dirty="0">
                <a:solidFill>
                  <a:srgbClr val="0100C8"/>
                </a:solidFill>
                <a:latin typeface="Helvetica Neue"/>
              </a:rPr>
              <a:t> in state </a:t>
            </a:r>
            <a:r>
              <a:rPr lang="en-US" altLang="en-US" sz="4600" b="1" dirty="0">
                <a:solidFill>
                  <a:srgbClr val="0100C8"/>
                </a:solidFill>
                <a:latin typeface="Helvetica Neue"/>
              </a:rPr>
              <a:t>s</a:t>
            </a:r>
            <a:r>
              <a:rPr lang="en-US" altLang="en-US" sz="4600" dirty="0">
                <a:solidFill>
                  <a:srgbClr val="0100C8"/>
                </a:solidFill>
                <a:latin typeface="Helvetica Neue"/>
              </a:rPr>
              <a:t>, if </a:t>
            </a:r>
            <a:r>
              <a:rPr lang="en-US" altLang="en-US" sz="4600" b="1" dirty="0">
                <a:solidFill>
                  <a:srgbClr val="0100C8"/>
                </a:solidFill>
                <a:latin typeface="Helvetica Neue"/>
              </a:rPr>
              <a:t>s</a:t>
            </a:r>
            <a:r>
              <a:rPr lang="en-US" altLang="en-US" sz="4600" dirty="0">
                <a:solidFill>
                  <a:srgbClr val="0100C8"/>
                </a:solidFill>
                <a:latin typeface="Helvetica Neue"/>
              </a:rPr>
              <a:t> entails the precondition of </a:t>
            </a:r>
            <a:r>
              <a:rPr lang="en-US" altLang="en-US" sz="4600" b="1" dirty="0">
                <a:solidFill>
                  <a:srgbClr val="0100C8"/>
                </a:solidFill>
                <a:latin typeface="Helvetica Neue"/>
              </a:rPr>
              <a:t>a</a:t>
            </a:r>
            <a:r>
              <a:rPr lang="en-US" altLang="en-US" sz="4600" dirty="0">
                <a:solidFill>
                  <a:srgbClr val="0100C8"/>
                </a:solidFill>
                <a:latin typeface="Helvetica Neue"/>
              </a:rPr>
              <a:t>:</a:t>
            </a:r>
          </a:p>
          <a:p>
            <a:pPr lvl="1">
              <a:buFont typeface="Wingdings" panose="05000000000000000000" pitchFamily="2" charset="2"/>
              <a:buChar char="q"/>
            </a:pPr>
            <a:r>
              <a:rPr lang="en-US" altLang="en-US" sz="3800" dirty="0">
                <a:solidFill>
                  <a:srgbClr val="0100C8"/>
                </a:solidFill>
                <a:latin typeface="Helvetica Neue"/>
              </a:rPr>
              <a:t>Every positive literal in the precondition is in s and every negative literal is not</a:t>
            </a:r>
          </a:p>
          <a:p>
            <a:pPr>
              <a:buFont typeface="Wingdings" panose="05000000000000000000" pitchFamily="2" charset="2"/>
              <a:buChar char="q"/>
            </a:pPr>
            <a:r>
              <a:rPr lang="en-US" altLang="en-US" sz="4600" dirty="0">
                <a:solidFill>
                  <a:srgbClr val="0100C8"/>
                </a:solidFill>
                <a:latin typeface="Helvetica Neue"/>
              </a:rPr>
              <a:t>The </a:t>
            </a:r>
            <a:r>
              <a:rPr lang="en-US" altLang="en-US" sz="4600" dirty="0">
                <a:solidFill>
                  <a:srgbClr val="FF2D64"/>
                </a:solidFill>
                <a:latin typeface="Helvetica Neue"/>
              </a:rPr>
              <a:t>effect</a:t>
            </a:r>
            <a:r>
              <a:rPr lang="en-US" altLang="en-US" sz="4600" dirty="0">
                <a:solidFill>
                  <a:srgbClr val="0100C8"/>
                </a:solidFill>
                <a:latin typeface="Helvetica Neue"/>
              </a:rPr>
              <a:t> of </a:t>
            </a:r>
            <a:r>
              <a:rPr lang="en-US" altLang="en-US" sz="4600" b="1" dirty="0">
                <a:solidFill>
                  <a:srgbClr val="0100C8"/>
                </a:solidFill>
                <a:latin typeface="Helvetica Neue"/>
              </a:rPr>
              <a:t>a</a:t>
            </a:r>
            <a:r>
              <a:rPr lang="en-US" altLang="en-US" sz="4600" dirty="0">
                <a:solidFill>
                  <a:srgbClr val="0100C8"/>
                </a:solidFill>
                <a:latin typeface="Helvetica Neue"/>
              </a:rPr>
              <a:t> can be divided into </a:t>
            </a:r>
          </a:p>
          <a:p>
            <a:pPr lvl="1">
              <a:buFont typeface="Wingdings" panose="05000000000000000000" pitchFamily="2" charset="2"/>
              <a:buChar char="q"/>
            </a:pPr>
            <a:r>
              <a:rPr lang="en-US" altLang="en-US" sz="3800" dirty="0">
                <a:solidFill>
                  <a:srgbClr val="0100C8"/>
                </a:solidFill>
                <a:latin typeface="Helvetica Neue"/>
              </a:rPr>
              <a:t>a </a:t>
            </a:r>
            <a:r>
              <a:rPr lang="en-US" altLang="en-US" sz="3800" dirty="0">
                <a:solidFill>
                  <a:srgbClr val="FF2D64"/>
                </a:solidFill>
                <a:latin typeface="Helvetica Neue"/>
              </a:rPr>
              <a:t>delete list</a:t>
            </a:r>
            <a:r>
              <a:rPr lang="en-US" altLang="en-US" sz="3800" dirty="0">
                <a:solidFill>
                  <a:srgbClr val="0100C8"/>
                </a:solidFill>
                <a:latin typeface="Helvetica Neue"/>
              </a:rPr>
              <a:t>, or DEL(a), consisting of the negative literals</a:t>
            </a:r>
          </a:p>
          <a:p>
            <a:pPr lvl="1">
              <a:buFont typeface="Wingdings" panose="05000000000000000000" pitchFamily="2" charset="2"/>
              <a:buChar char="q"/>
            </a:pPr>
            <a:r>
              <a:rPr lang="en-US" altLang="en-US" sz="3800" dirty="0">
                <a:solidFill>
                  <a:srgbClr val="0100C8"/>
                </a:solidFill>
                <a:latin typeface="Helvetica Neue"/>
              </a:rPr>
              <a:t>an </a:t>
            </a:r>
            <a:r>
              <a:rPr lang="en-US" altLang="en-US" sz="3800" dirty="0">
                <a:solidFill>
                  <a:srgbClr val="FF2D64"/>
                </a:solidFill>
                <a:latin typeface="Helvetica Neue"/>
              </a:rPr>
              <a:t>add list</a:t>
            </a:r>
            <a:r>
              <a:rPr lang="en-US" altLang="en-US" sz="3800" dirty="0">
                <a:solidFill>
                  <a:srgbClr val="0100C8"/>
                </a:solidFill>
                <a:latin typeface="Helvetica Neue"/>
              </a:rPr>
              <a:t>, or ADD(a), consisting of the positive literals</a:t>
            </a:r>
          </a:p>
          <a:p>
            <a:pPr>
              <a:buFont typeface="Wingdings" panose="05000000000000000000" pitchFamily="2" charset="2"/>
              <a:buChar char="q"/>
            </a:pPr>
            <a:r>
              <a:rPr lang="en-US" altLang="en-US" sz="4600" dirty="0">
                <a:solidFill>
                  <a:srgbClr val="0100C8"/>
                </a:solidFill>
                <a:latin typeface="Helvetica Neue"/>
              </a:rPr>
              <a:t>The </a:t>
            </a:r>
            <a:r>
              <a:rPr lang="en-US" altLang="en-US" sz="4600" dirty="0">
                <a:solidFill>
                  <a:srgbClr val="FF2D64"/>
                </a:solidFill>
                <a:latin typeface="Helvetica Neue"/>
              </a:rPr>
              <a:t>result </a:t>
            </a:r>
            <a:r>
              <a:rPr lang="en-US" altLang="en-US" sz="4600" dirty="0">
                <a:solidFill>
                  <a:srgbClr val="0100C8"/>
                </a:solidFill>
                <a:latin typeface="Helvetica Neue"/>
              </a:rPr>
              <a:t>of executing </a:t>
            </a:r>
            <a:r>
              <a:rPr lang="en-US" altLang="en-US" sz="4600" b="1" dirty="0">
                <a:solidFill>
                  <a:srgbClr val="0100C8"/>
                </a:solidFill>
                <a:latin typeface="Helvetica Neue"/>
              </a:rPr>
              <a:t>a</a:t>
            </a:r>
            <a:r>
              <a:rPr lang="en-US" altLang="en-US" sz="4600" dirty="0">
                <a:solidFill>
                  <a:srgbClr val="0100C8"/>
                </a:solidFill>
                <a:latin typeface="Helvetica Neue"/>
              </a:rPr>
              <a:t> in </a:t>
            </a:r>
            <a:r>
              <a:rPr lang="en-US" altLang="en-US" sz="4600" b="1" dirty="0">
                <a:solidFill>
                  <a:srgbClr val="0100C8"/>
                </a:solidFill>
                <a:latin typeface="Helvetica Neue"/>
              </a:rPr>
              <a:t>s</a:t>
            </a:r>
            <a:r>
              <a:rPr lang="en-US" altLang="en-US" sz="4600" dirty="0">
                <a:solidFill>
                  <a:srgbClr val="0100C8"/>
                </a:solidFill>
                <a:latin typeface="Helvetica Neue"/>
              </a:rPr>
              <a:t> is a new state </a:t>
            </a:r>
            <a:r>
              <a:rPr lang="en-US" altLang="en-US" sz="4600" b="1" dirty="0">
                <a:solidFill>
                  <a:srgbClr val="0100C8"/>
                </a:solidFill>
                <a:latin typeface="Helvetica Neue"/>
              </a:rPr>
              <a:t>s’</a:t>
            </a:r>
            <a:r>
              <a:rPr lang="en-US" altLang="en-US" sz="4600" dirty="0">
                <a:solidFill>
                  <a:srgbClr val="0100C8"/>
                </a:solidFill>
                <a:latin typeface="Helvetica Neue"/>
              </a:rPr>
              <a:t> obtained by removing from </a:t>
            </a:r>
            <a:r>
              <a:rPr lang="en-US" altLang="en-US" sz="4600" b="1" dirty="0">
                <a:solidFill>
                  <a:srgbClr val="0100C8"/>
                </a:solidFill>
                <a:latin typeface="Helvetica Neue"/>
              </a:rPr>
              <a:t>s</a:t>
            </a:r>
            <a:r>
              <a:rPr lang="en-US" altLang="en-US" sz="4600" dirty="0">
                <a:solidFill>
                  <a:srgbClr val="0100C8"/>
                </a:solidFill>
                <a:latin typeface="Helvetica Neue"/>
              </a:rPr>
              <a:t> the fluents that appear in DEL(a) and adding the fluents that appear in ADD(a)</a:t>
            </a:r>
          </a:p>
          <a:p>
            <a:pPr lvl="1">
              <a:buFont typeface="Wingdings" panose="05000000000000000000" pitchFamily="2" charset="2"/>
              <a:buChar char="q"/>
            </a:pPr>
            <a:r>
              <a:rPr lang="en-US" altLang="en-US" sz="3800" dirty="0">
                <a:solidFill>
                  <a:srgbClr val="0100C8"/>
                </a:solidFill>
                <a:latin typeface="Helvetica Neue"/>
              </a:rPr>
              <a:t>RESULT(s, a) = (s – DEL(a)) </a:t>
            </a:r>
            <a:r>
              <a:rPr lang="en-US" altLang="en-US" sz="3800" dirty="0">
                <a:solidFill>
                  <a:srgbClr val="0100C8"/>
                </a:solidFill>
                <a:latin typeface="Calibri" panose="020F0502020204030204" pitchFamily="34" charset="0"/>
                <a:cs typeface="Calibri" panose="020F0502020204030204" pitchFamily="34" charset="0"/>
              </a:rPr>
              <a:t>U ADD(a)</a:t>
            </a:r>
          </a:p>
          <a:p>
            <a:pPr lvl="1">
              <a:buFont typeface="Wingdings" panose="05000000000000000000" pitchFamily="2" charset="2"/>
              <a:buChar char="q"/>
            </a:pPr>
            <a:r>
              <a:rPr lang="en-US" altLang="en-US" sz="3800" dirty="0">
                <a:solidFill>
                  <a:srgbClr val="0100C8"/>
                </a:solidFill>
                <a:latin typeface="Helvetica Neue"/>
              </a:rPr>
              <a:t>Recall the </a:t>
            </a:r>
            <a:r>
              <a:rPr lang="en-US" altLang="en-US" sz="3800" dirty="0">
                <a:solidFill>
                  <a:srgbClr val="FF2D64"/>
                </a:solidFill>
                <a:latin typeface="Helvetica Neue"/>
              </a:rPr>
              <a:t>frame problem</a:t>
            </a:r>
            <a:r>
              <a:rPr lang="en-US" altLang="en-US" sz="3800" dirty="0">
                <a:solidFill>
                  <a:srgbClr val="0100C8"/>
                </a:solidFill>
                <a:latin typeface="Helvetica Neue"/>
              </a:rPr>
              <a:t>: specifying which formulae in a state description should change and which should not</a:t>
            </a:r>
          </a:p>
          <a:p>
            <a:pPr>
              <a:buFont typeface="Wingdings" panose="05000000000000000000" pitchFamily="2" charset="2"/>
              <a:buChar char="q"/>
            </a:pPr>
            <a:endParaRPr lang="en-US" altLang="en-US" sz="4600" dirty="0">
              <a:solidFill>
                <a:srgbClr val="0100C8"/>
              </a:solidFill>
              <a:latin typeface="Helvetica Neue"/>
            </a:endParaRPr>
          </a:p>
          <a:p>
            <a:pPr marL="914400" lvl="1" indent="0">
              <a:buNone/>
            </a:pPr>
            <a:endParaRPr lang="en-US" altLang="en-US" sz="3800" dirty="0">
              <a:solidFill>
                <a:srgbClr val="0100C8"/>
              </a:solidFill>
              <a:latin typeface="Helvetica Neue"/>
            </a:endParaRPr>
          </a:p>
          <a:p>
            <a:pPr marL="0" indent="0">
              <a:buNone/>
            </a:pPr>
            <a:endParaRPr lang="en-US" altLang="en-US" sz="4600" dirty="0">
              <a:solidFill>
                <a:srgbClr val="0100C8"/>
              </a:solidFill>
              <a:latin typeface="Helvetica Neue"/>
            </a:endParaRPr>
          </a:p>
          <a:p>
            <a:pPr marL="0" indent="0">
              <a:buNone/>
            </a:pPr>
            <a:endParaRPr lang="en-US" altLang="en-US" sz="4600" dirty="0">
              <a:solidFill>
                <a:srgbClr val="0100C8"/>
              </a:solidFill>
              <a:latin typeface="Helvetica Neue"/>
            </a:endParaRPr>
          </a:p>
          <a:p>
            <a:pPr marL="914400" lvl="1" indent="0">
              <a:spcBef>
                <a:spcPts val="2000"/>
              </a:spcBef>
              <a:buNone/>
            </a:pPr>
            <a:endParaRPr kumimoji="0" lang="en-US" altLang="en-US" sz="3800" b="0" i="0" u="none" strike="noStrike" kern="1200" cap="none" spc="0" normalizeH="0" dirty="0">
              <a:ln>
                <a:noFill/>
              </a:ln>
              <a:solidFill>
                <a:srgbClr val="0100C8"/>
              </a:solidFill>
              <a:effectLst/>
              <a:uLnTx/>
              <a:uFillTx/>
              <a:latin typeface="Helvetica Neue"/>
              <a:ea typeface="+mn-ea"/>
              <a:cs typeface="+mn-cs"/>
            </a:endParaRPr>
          </a:p>
          <a:p>
            <a:pPr marL="914400" lvl="1" indent="0">
              <a:spcBef>
                <a:spcPts val="2000"/>
              </a:spcBef>
              <a:buNone/>
            </a:pPr>
            <a:endParaRPr kumimoji="0" lang="en-US" altLang="en-US" sz="3800" b="0" i="0" u="none" strike="noStrike" kern="1200" cap="none" spc="0" normalizeH="0" baseline="0" noProof="0" dirty="0">
              <a:ln>
                <a:noFill/>
              </a:ln>
              <a:solidFill>
                <a:srgbClr val="0100C8"/>
              </a:solidFill>
              <a:effectLst/>
              <a:uLnTx/>
              <a:uFillTx/>
              <a:latin typeface="Helvetica Neue"/>
              <a:ea typeface="+mn-ea"/>
              <a:cs typeface="+mn-cs"/>
            </a:endParaRPr>
          </a:p>
        </p:txBody>
      </p:sp>
    </p:spTree>
    <p:extLst>
      <p:ext uri="{BB962C8B-B14F-4D97-AF65-F5344CB8AC3E}">
        <p14:creationId xmlns:p14="http://schemas.microsoft.com/office/powerpoint/2010/main" val="370939005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a:xfrm>
            <a:off x="11684977" y="12444941"/>
            <a:ext cx="1014046" cy="730250"/>
          </a:xfrm>
        </p:spPr>
        <p:txBody>
          <a:bodyPr/>
          <a:lstStyle/>
          <a:p>
            <a:pPr marL="0" marR="0" lvl="0" indent="0" algn="ctr" defTabSz="1828800" rtl="0" eaLnBrk="1" fontAlgn="base" latinLnBrk="0" hangingPunct="1">
              <a:lnSpc>
                <a:spcPct val="100000"/>
              </a:lnSpc>
              <a:spcBef>
                <a:spcPct val="0"/>
              </a:spcBef>
              <a:spcAft>
                <a:spcPct val="0"/>
              </a:spcAft>
              <a:buClrTx/>
              <a:buSzTx/>
              <a:buFontTx/>
              <a:buNone/>
              <a:tabLst/>
              <a:defRPr/>
            </a:pPr>
            <a:fld id="{DD9F0740-C59C-4AD6-B752-7CC1CE13501A}" type="slidenum">
              <a:rPr kumimoji="0" lang="bg-BG" sz="24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ctr" defTabSz="1828800" rtl="0" eaLnBrk="1" fontAlgn="base" latinLnBrk="0" hangingPunct="1">
                <a:lnSpc>
                  <a:spcPct val="100000"/>
                </a:lnSpc>
                <a:spcBef>
                  <a:spcPct val="0"/>
                </a:spcBef>
                <a:spcAft>
                  <a:spcPct val="0"/>
                </a:spcAft>
                <a:buClrTx/>
                <a:buSzTx/>
                <a:buFontTx/>
                <a:buNone/>
                <a:tabLst/>
                <a:defRPr/>
              </a:pPr>
              <a:t>104</a:t>
            </a:fld>
            <a:endParaRPr kumimoji="0" lang="bg-BG" sz="24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52074" y="2107557"/>
            <a:ext cx="21537984" cy="860671"/>
          </a:xfrm>
        </p:spPr>
        <p:txBody>
          <a:bodyPr>
            <a:noAutofit/>
          </a:bodyPr>
          <a:lstStyle/>
          <a:p>
            <a:r>
              <a:rPr lang="en-US" sz="5400" dirty="0"/>
              <a:t>Example Linear Plan </a:t>
            </a:r>
          </a:p>
        </p:txBody>
      </p:sp>
      <p:sp>
        <p:nvSpPr>
          <p:cNvPr id="3" name="TextBox 2">
            <a:extLst>
              <a:ext uri="{FF2B5EF4-FFF2-40B4-BE49-F238E27FC236}">
                <a16:creationId xmlns:a16="http://schemas.microsoft.com/office/drawing/2014/main" id="{03BF035A-1F7F-1EAE-DB98-06F13D3ED789}"/>
              </a:ext>
            </a:extLst>
          </p:cNvPr>
          <p:cNvSpPr txBox="1"/>
          <p:nvPr/>
        </p:nvSpPr>
        <p:spPr>
          <a:xfrm>
            <a:off x="3212757" y="3432437"/>
            <a:ext cx="1013254" cy="646331"/>
          </a:xfrm>
          <a:prstGeom prst="rect">
            <a:avLst/>
          </a:prstGeom>
          <a:solidFill>
            <a:schemeClr val="accent2"/>
          </a:solidFill>
          <a:ln w="28575">
            <a:solidFill>
              <a:schemeClr val="tx1"/>
            </a:solidFill>
          </a:ln>
        </p:spPr>
        <p:txBody>
          <a:bodyPr wrap="square" rtlCol="0">
            <a:spAutoFit/>
          </a:bodyPr>
          <a:lstStyle/>
          <a:p>
            <a:pPr algn="ctr"/>
            <a:r>
              <a:rPr lang="en-US" b="1" dirty="0"/>
              <a:t>C</a:t>
            </a:r>
            <a:endParaRPr lang="en-CY" b="1" dirty="0"/>
          </a:p>
        </p:txBody>
      </p:sp>
      <p:sp>
        <p:nvSpPr>
          <p:cNvPr id="7" name="TextBox 6">
            <a:extLst>
              <a:ext uri="{FF2B5EF4-FFF2-40B4-BE49-F238E27FC236}">
                <a16:creationId xmlns:a16="http://schemas.microsoft.com/office/drawing/2014/main" id="{01DAD10F-9331-538B-61E9-4039DB9DB389}"/>
              </a:ext>
            </a:extLst>
          </p:cNvPr>
          <p:cNvSpPr txBox="1"/>
          <p:nvPr/>
        </p:nvSpPr>
        <p:spPr>
          <a:xfrm>
            <a:off x="3212757" y="4078768"/>
            <a:ext cx="1013254" cy="646331"/>
          </a:xfrm>
          <a:prstGeom prst="rect">
            <a:avLst/>
          </a:prstGeom>
          <a:solidFill>
            <a:srgbClr val="92D050"/>
          </a:solidFill>
          <a:ln w="28575">
            <a:solidFill>
              <a:schemeClr val="tx1"/>
            </a:solidFill>
          </a:ln>
        </p:spPr>
        <p:txBody>
          <a:bodyPr wrap="square" rtlCol="0">
            <a:spAutoFit/>
          </a:bodyPr>
          <a:lstStyle/>
          <a:p>
            <a:pPr algn="ctr"/>
            <a:r>
              <a:rPr lang="en-US" b="1" dirty="0"/>
              <a:t>A</a:t>
            </a:r>
            <a:endParaRPr lang="en-CY" b="1" dirty="0"/>
          </a:p>
        </p:txBody>
      </p:sp>
      <p:sp>
        <p:nvSpPr>
          <p:cNvPr id="8" name="TextBox 7">
            <a:extLst>
              <a:ext uri="{FF2B5EF4-FFF2-40B4-BE49-F238E27FC236}">
                <a16:creationId xmlns:a16="http://schemas.microsoft.com/office/drawing/2014/main" id="{642608BC-0C9C-7520-1BE6-75B78362022E}"/>
              </a:ext>
            </a:extLst>
          </p:cNvPr>
          <p:cNvSpPr txBox="1"/>
          <p:nvPr/>
        </p:nvSpPr>
        <p:spPr>
          <a:xfrm>
            <a:off x="4773827" y="4093839"/>
            <a:ext cx="1013254" cy="646331"/>
          </a:xfrm>
          <a:prstGeom prst="rect">
            <a:avLst/>
          </a:prstGeom>
          <a:solidFill>
            <a:srgbClr val="FFFF00"/>
          </a:solidFill>
          <a:ln w="28575">
            <a:solidFill>
              <a:schemeClr val="tx1"/>
            </a:solidFill>
          </a:ln>
        </p:spPr>
        <p:txBody>
          <a:bodyPr wrap="square" rtlCol="0">
            <a:spAutoFit/>
          </a:bodyPr>
          <a:lstStyle/>
          <a:p>
            <a:pPr algn="ctr"/>
            <a:r>
              <a:rPr lang="en-US" b="1" dirty="0"/>
              <a:t>B</a:t>
            </a:r>
            <a:endParaRPr lang="en-CY" b="1" dirty="0"/>
          </a:p>
        </p:txBody>
      </p:sp>
      <p:cxnSp>
        <p:nvCxnSpPr>
          <p:cNvPr id="9" name="Straight Connector 8">
            <a:extLst>
              <a:ext uri="{FF2B5EF4-FFF2-40B4-BE49-F238E27FC236}">
                <a16:creationId xmlns:a16="http://schemas.microsoft.com/office/drawing/2014/main" id="{83164C6B-93F1-FBCB-769C-02809C777855}"/>
              </a:ext>
            </a:extLst>
          </p:cNvPr>
          <p:cNvCxnSpPr/>
          <p:nvPr/>
        </p:nvCxnSpPr>
        <p:spPr>
          <a:xfrm>
            <a:off x="1853514" y="4740170"/>
            <a:ext cx="515276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35908F5E-3C7B-7149-AEBD-432264C6A042}"/>
              </a:ext>
            </a:extLst>
          </p:cNvPr>
          <p:cNvSpPr txBox="1"/>
          <p:nvPr/>
        </p:nvSpPr>
        <p:spPr>
          <a:xfrm>
            <a:off x="3266268" y="9798903"/>
            <a:ext cx="1013254" cy="646331"/>
          </a:xfrm>
          <a:prstGeom prst="rect">
            <a:avLst/>
          </a:prstGeom>
          <a:solidFill>
            <a:schemeClr val="accent2"/>
          </a:solidFill>
          <a:ln w="28575">
            <a:solidFill>
              <a:schemeClr val="tx1"/>
            </a:solidFill>
          </a:ln>
        </p:spPr>
        <p:txBody>
          <a:bodyPr wrap="square" rtlCol="0">
            <a:spAutoFit/>
          </a:bodyPr>
          <a:lstStyle/>
          <a:p>
            <a:pPr algn="ctr"/>
            <a:r>
              <a:rPr lang="en-US" b="1" dirty="0"/>
              <a:t>C</a:t>
            </a:r>
            <a:endParaRPr lang="en-CY" b="1" dirty="0"/>
          </a:p>
        </p:txBody>
      </p:sp>
      <p:sp>
        <p:nvSpPr>
          <p:cNvPr id="15" name="TextBox 14">
            <a:extLst>
              <a:ext uri="{FF2B5EF4-FFF2-40B4-BE49-F238E27FC236}">
                <a16:creationId xmlns:a16="http://schemas.microsoft.com/office/drawing/2014/main" id="{C55B89C6-3822-9312-7C04-438A3D3FDC0E}"/>
              </a:ext>
            </a:extLst>
          </p:cNvPr>
          <p:cNvSpPr txBox="1"/>
          <p:nvPr/>
        </p:nvSpPr>
        <p:spPr>
          <a:xfrm>
            <a:off x="3262149" y="8503526"/>
            <a:ext cx="1013254" cy="646331"/>
          </a:xfrm>
          <a:prstGeom prst="rect">
            <a:avLst/>
          </a:prstGeom>
          <a:solidFill>
            <a:srgbClr val="92D050"/>
          </a:solidFill>
          <a:ln w="28575">
            <a:solidFill>
              <a:schemeClr val="tx1"/>
            </a:solidFill>
          </a:ln>
        </p:spPr>
        <p:txBody>
          <a:bodyPr wrap="square" rtlCol="0">
            <a:spAutoFit/>
          </a:bodyPr>
          <a:lstStyle/>
          <a:p>
            <a:pPr algn="ctr"/>
            <a:r>
              <a:rPr lang="en-US" b="1" dirty="0"/>
              <a:t>A</a:t>
            </a:r>
            <a:endParaRPr lang="en-CY" b="1" dirty="0"/>
          </a:p>
        </p:txBody>
      </p:sp>
      <p:sp>
        <p:nvSpPr>
          <p:cNvPr id="16" name="TextBox 15">
            <a:extLst>
              <a:ext uri="{FF2B5EF4-FFF2-40B4-BE49-F238E27FC236}">
                <a16:creationId xmlns:a16="http://schemas.microsoft.com/office/drawing/2014/main" id="{7D6AB85F-0D40-6103-4CAD-E7638FBCE611}"/>
              </a:ext>
            </a:extLst>
          </p:cNvPr>
          <p:cNvSpPr txBox="1"/>
          <p:nvPr/>
        </p:nvSpPr>
        <p:spPr>
          <a:xfrm>
            <a:off x="3262149" y="9163375"/>
            <a:ext cx="1013254" cy="646331"/>
          </a:xfrm>
          <a:prstGeom prst="rect">
            <a:avLst/>
          </a:prstGeom>
          <a:solidFill>
            <a:srgbClr val="FFFF00"/>
          </a:solidFill>
          <a:ln w="28575">
            <a:solidFill>
              <a:schemeClr val="tx1"/>
            </a:solidFill>
          </a:ln>
        </p:spPr>
        <p:txBody>
          <a:bodyPr wrap="square" rtlCol="0">
            <a:spAutoFit/>
          </a:bodyPr>
          <a:lstStyle/>
          <a:p>
            <a:pPr algn="ctr"/>
            <a:r>
              <a:rPr lang="en-US" b="1" dirty="0"/>
              <a:t>B</a:t>
            </a:r>
            <a:endParaRPr lang="en-CY" b="1" dirty="0"/>
          </a:p>
        </p:txBody>
      </p:sp>
      <p:cxnSp>
        <p:nvCxnSpPr>
          <p:cNvPr id="17" name="Straight Connector 16">
            <a:extLst>
              <a:ext uri="{FF2B5EF4-FFF2-40B4-BE49-F238E27FC236}">
                <a16:creationId xmlns:a16="http://schemas.microsoft.com/office/drawing/2014/main" id="{1ECB8398-4B6A-85AD-0633-6C08A8150EDC}"/>
              </a:ext>
            </a:extLst>
          </p:cNvPr>
          <p:cNvCxnSpPr/>
          <p:nvPr/>
        </p:nvCxnSpPr>
        <p:spPr>
          <a:xfrm>
            <a:off x="1964689" y="10430162"/>
            <a:ext cx="515276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9E94934F-D535-123D-9C0D-FEB507A8AEC6}"/>
              </a:ext>
            </a:extLst>
          </p:cNvPr>
          <p:cNvCxnSpPr>
            <a:cxnSpLocks/>
          </p:cNvCxnSpPr>
          <p:nvPr/>
        </p:nvCxnSpPr>
        <p:spPr>
          <a:xfrm>
            <a:off x="6091881" y="3447508"/>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AF40B32-F4C4-4FFF-3FD5-85CF9CCD866A}"/>
              </a:ext>
            </a:extLst>
          </p:cNvPr>
          <p:cNvCxnSpPr/>
          <p:nvPr/>
        </p:nvCxnSpPr>
        <p:spPr>
          <a:xfrm>
            <a:off x="6104237" y="3447508"/>
            <a:ext cx="803189"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E6BB943-BE6C-A41E-4D8D-19C9D88B835C}"/>
              </a:ext>
            </a:extLst>
          </p:cNvPr>
          <p:cNvCxnSpPr>
            <a:cxnSpLocks/>
          </p:cNvCxnSpPr>
          <p:nvPr/>
        </p:nvCxnSpPr>
        <p:spPr>
          <a:xfrm>
            <a:off x="6907426" y="3447508"/>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09695EAE-EF16-B49B-C419-FA76E8D10735}"/>
              </a:ext>
            </a:extLst>
          </p:cNvPr>
          <p:cNvCxnSpPr/>
          <p:nvPr/>
        </p:nvCxnSpPr>
        <p:spPr>
          <a:xfrm>
            <a:off x="6493475" y="3163330"/>
            <a:ext cx="0" cy="28417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5D96E092-2C43-D4C3-4687-FD4A66F4EF69}"/>
              </a:ext>
            </a:extLst>
          </p:cNvPr>
          <p:cNvCxnSpPr>
            <a:cxnSpLocks/>
          </p:cNvCxnSpPr>
          <p:nvPr/>
        </p:nvCxnSpPr>
        <p:spPr>
          <a:xfrm>
            <a:off x="5346357" y="8370830"/>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68472616-CFDC-D57B-F8A9-2102829D28CF}"/>
              </a:ext>
            </a:extLst>
          </p:cNvPr>
          <p:cNvCxnSpPr/>
          <p:nvPr/>
        </p:nvCxnSpPr>
        <p:spPr>
          <a:xfrm>
            <a:off x="5358713" y="8370830"/>
            <a:ext cx="803189"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CCD567B-C44E-3AD9-DB79-8C03A7C286E6}"/>
              </a:ext>
            </a:extLst>
          </p:cNvPr>
          <p:cNvCxnSpPr>
            <a:cxnSpLocks/>
          </p:cNvCxnSpPr>
          <p:nvPr/>
        </p:nvCxnSpPr>
        <p:spPr>
          <a:xfrm>
            <a:off x="6161902" y="8370830"/>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7D75E5C8-3AE7-39E5-B575-2F388ACCF964}"/>
              </a:ext>
            </a:extLst>
          </p:cNvPr>
          <p:cNvCxnSpPr/>
          <p:nvPr/>
        </p:nvCxnSpPr>
        <p:spPr>
          <a:xfrm>
            <a:off x="5747951" y="8086652"/>
            <a:ext cx="0" cy="284178"/>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199146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a:xfrm>
            <a:off x="11684977" y="12444941"/>
            <a:ext cx="1014046" cy="730250"/>
          </a:xfrm>
        </p:spPr>
        <p:txBody>
          <a:bodyPr/>
          <a:lstStyle/>
          <a:p>
            <a:pPr marL="0" marR="0" lvl="0" indent="0" algn="ctr" defTabSz="1828800" rtl="0" eaLnBrk="1" fontAlgn="base" latinLnBrk="0" hangingPunct="1">
              <a:lnSpc>
                <a:spcPct val="100000"/>
              </a:lnSpc>
              <a:spcBef>
                <a:spcPct val="0"/>
              </a:spcBef>
              <a:spcAft>
                <a:spcPct val="0"/>
              </a:spcAft>
              <a:buClrTx/>
              <a:buSzTx/>
              <a:buFontTx/>
              <a:buNone/>
              <a:tabLst/>
              <a:defRPr/>
            </a:pPr>
            <a:fld id="{DD9F0740-C59C-4AD6-B752-7CC1CE13501A}" type="slidenum">
              <a:rPr kumimoji="0" lang="bg-BG" sz="24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ctr" defTabSz="1828800" rtl="0" eaLnBrk="1" fontAlgn="base" latinLnBrk="0" hangingPunct="1">
                <a:lnSpc>
                  <a:spcPct val="100000"/>
                </a:lnSpc>
                <a:spcBef>
                  <a:spcPct val="0"/>
                </a:spcBef>
                <a:spcAft>
                  <a:spcPct val="0"/>
                </a:spcAft>
                <a:buClrTx/>
                <a:buSzTx/>
                <a:buFontTx/>
                <a:buNone/>
                <a:tabLst/>
                <a:defRPr/>
              </a:pPr>
              <a:t>105</a:t>
            </a:fld>
            <a:endParaRPr kumimoji="0" lang="bg-BG" sz="24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52074" y="2107557"/>
            <a:ext cx="21537984" cy="860671"/>
          </a:xfrm>
        </p:spPr>
        <p:txBody>
          <a:bodyPr>
            <a:noAutofit/>
          </a:bodyPr>
          <a:lstStyle/>
          <a:p>
            <a:r>
              <a:rPr lang="en-US" sz="5400" dirty="0"/>
              <a:t>Example Linear Plan </a:t>
            </a:r>
          </a:p>
        </p:txBody>
      </p:sp>
      <p:sp>
        <p:nvSpPr>
          <p:cNvPr id="3" name="TextBox 2">
            <a:extLst>
              <a:ext uri="{FF2B5EF4-FFF2-40B4-BE49-F238E27FC236}">
                <a16:creationId xmlns:a16="http://schemas.microsoft.com/office/drawing/2014/main" id="{03BF035A-1F7F-1EAE-DB98-06F13D3ED789}"/>
              </a:ext>
            </a:extLst>
          </p:cNvPr>
          <p:cNvSpPr txBox="1"/>
          <p:nvPr/>
        </p:nvSpPr>
        <p:spPr>
          <a:xfrm>
            <a:off x="3212757" y="3432437"/>
            <a:ext cx="1013254" cy="646331"/>
          </a:xfrm>
          <a:prstGeom prst="rect">
            <a:avLst/>
          </a:prstGeom>
          <a:solidFill>
            <a:schemeClr val="accent2"/>
          </a:solidFill>
          <a:ln w="28575">
            <a:solidFill>
              <a:schemeClr val="tx1"/>
            </a:solidFill>
          </a:ln>
        </p:spPr>
        <p:txBody>
          <a:bodyPr wrap="square" rtlCol="0">
            <a:spAutoFit/>
          </a:bodyPr>
          <a:lstStyle/>
          <a:p>
            <a:pPr algn="ctr"/>
            <a:r>
              <a:rPr lang="en-US" b="1" dirty="0"/>
              <a:t>C</a:t>
            </a:r>
            <a:endParaRPr lang="en-CY" b="1" dirty="0"/>
          </a:p>
        </p:txBody>
      </p:sp>
      <p:sp>
        <p:nvSpPr>
          <p:cNvPr id="7" name="TextBox 6">
            <a:extLst>
              <a:ext uri="{FF2B5EF4-FFF2-40B4-BE49-F238E27FC236}">
                <a16:creationId xmlns:a16="http://schemas.microsoft.com/office/drawing/2014/main" id="{01DAD10F-9331-538B-61E9-4039DB9DB389}"/>
              </a:ext>
            </a:extLst>
          </p:cNvPr>
          <p:cNvSpPr txBox="1"/>
          <p:nvPr/>
        </p:nvSpPr>
        <p:spPr>
          <a:xfrm>
            <a:off x="3212757" y="4078768"/>
            <a:ext cx="1013254" cy="646331"/>
          </a:xfrm>
          <a:prstGeom prst="rect">
            <a:avLst/>
          </a:prstGeom>
          <a:solidFill>
            <a:srgbClr val="92D050"/>
          </a:solidFill>
          <a:ln w="28575">
            <a:solidFill>
              <a:schemeClr val="tx1"/>
            </a:solidFill>
          </a:ln>
        </p:spPr>
        <p:txBody>
          <a:bodyPr wrap="square" rtlCol="0">
            <a:spAutoFit/>
          </a:bodyPr>
          <a:lstStyle/>
          <a:p>
            <a:pPr algn="ctr"/>
            <a:r>
              <a:rPr lang="en-US" b="1" dirty="0"/>
              <a:t>A</a:t>
            </a:r>
            <a:endParaRPr lang="en-CY" b="1" dirty="0"/>
          </a:p>
        </p:txBody>
      </p:sp>
      <p:sp>
        <p:nvSpPr>
          <p:cNvPr id="8" name="TextBox 7">
            <a:extLst>
              <a:ext uri="{FF2B5EF4-FFF2-40B4-BE49-F238E27FC236}">
                <a16:creationId xmlns:a16="http://schemas.microsoft.com/office/drawing/2014/main" id="{642608BC-0C9C-7520-1BE6-75B78362022E}"/>
              </a:ext>
            </a:extLst>
          </p:cNvPr>
          <p:cNvSpPr txBox="1"/>
          <p:nvPr/>
        </p:nvSpPr>
        <p:spPr>
          <a:xfrm>
            <a:off x="4773827" y="4093839"/>
            <a:ext cx="1013254" cy="646331"/>
          </a:xfrm>
          <a:prstGeom prst="rect">
            <a:avLst/>
          </a:prstGeom>
          <a:solidFill>
            <a:srgbClr val="FFFF00"/>
          </a:solidFill>
          <a:ln w="28575">
            <a:solidFill>
              <a:schemeClr val="tx1"/>
            </a:solidFill>
          </a:ln>
        </p:spPr>
        <p:txBody>
          <a:bodyPr wrap="square" rtlCol="0">
            <a:spAutoFit/>
          </a:bodyPr>
          <a:lstStyle/>
          <a:p>
            <a:pPr algn="ctr"/>
            <a:r>
              <a:rPr lang="en-US" b="1" dirty="0"/>
              <a:t>B</a:t>
            </a:r>
            <a:endParaRPr lang="en-CY" b="1" dirty="0"/>
          </a:p>
        </p:txBody>
      </p:sp>
      <p:cxnSp>
        <p:nvCxnSpPr>
          <p:cNvPr id="9" name="Straight Connector 8">
            <a:extLst>
              <a:ext uri="{FF2B5EF4-FFF2-40B4-BE49-F238E27FC236}">
                <a16:creationId xmlns:a16="http://schemas.microsoft.com/office/drawing/2014/main" id="{83164C6B-93F1-FBCB-769C-02809C777855}"/>
              </a:ext>
            </a:extLst>
          </p:cNvPr>
          <p:cNvCxnSpPr/>
          <p:nvPr/>
        </p:nvCxnSpPr>
        <p:spPr>
          <a:xfrm>
            <a:off x="1853514" y="4740170"/>
            <a:ext cx="515276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35908F5E-3C7B-7149-AEBD-432264C6A042}"/>
              </a:ext>
            </a:extLst>
          </p:cNvPr>
          <p:cNvSpPr txBox="1"/>
          <p:nvPr/>
        </p:nvSpPr>
        <p:spPr>
          <a:xfrm>
            <a:off x="3266268" y="9798903"/>
            <a:ext cx="1013254" cy="646331"/>
          </a:xfrm>
          <a:prstGeom prst="rect">
            <a:avLst/>
          </a:prstGeom>
          <a:solidFill>
            <a:schemeClr val="accent2"/>
          </a:solidFill>
          <a:ln w="28575">
            <a:solidFill>
              <a:schemeClr val="tx1"/>
            </a:solidFill>
          </a:ln>
        </p:spPr>
        <p:txBody>
          <a:bodyPr wrap="square" rtlCol="0">
            <a:spAutoFit/>
          </a:bodyPr>
          <a:lstStyle/>
          <a:p>
            <a:pPr algn="ctr"/>
            <a:r>
              <a:rPr lang="en-US" b="1" dirty="0"/>
              <a:t>C</a:t>
            </a:r>
            <a:endParaRPr lang="en-CY" b="1" dirty="0"/>
          </a:p>
        </p:txBody>
      </p:sp>
      <p:sp>
        <p:nvSpPr>
          <p:cNvPr id="15" name="TextBox 14">
            <a:extLst>
              <a:ext uri="{FF2B5EF4-FFF2-40B4-BE49-F238E27FC236}">
                <a16:creationId xmlns:a16="http://schemas.microsoft.com/office/drawing/2014/main" id="{C55B89C6-3822-9312-7C04-438A3D3FDC0E}"/>
              </a:ext>
            </a:extLst>
          </p:cNvPr>
          <p:cNvSpPr txBox="1"/>
          <p:nvPr/>
        </p:nvSpPr>
        <p:spPr>
          <a:xfrm>
            <a:off x="3262149" y="8503526"/>
            <a:ext cx="1013254" cy="646331"/>
          </a:xfrm>
          <a:prstGeom prst="rect">
            <a:avLst/>
          </a:prstGeom>
          <a:solidFill>
            <a:srgbClr val="92D050"/>
          </a:solidFill>
          <a:ln w="28575">
            <a:solidFill>
              <a:schemeClr val="tx1"/>
            </a:solidFill>
          </a:ln>
        </p:spPr>
        <p:txBody>
          <a:bodyPr wrap="square" rtlCol="0">
            <a:spAutoFit/>
          </a:bodyPr>
          <a:lstStyle/>
          <a:p>
            <a:pPr algn="ctr"/>
            <a:r>
              <a:rPr lang="en-US" b="1" dirty="0"/>
              <a:t>A</a:t>
            </a:r>
            <a:endParaRPr lang="en-CY" b="1" dirty="0"/>
          </a:p>
        </p:txBody>
      </p:sp>
      <p:sp>
        <p:nvSpPr>
          <p:cNvPr id="16" name="TextBox 15">
            <a:extLst>
              <a:ext uri="{FF2B5EF4-FFF2-40B4-BE49-F238E27FC236}">
                <a16:creationId xmlns:a16="http://schemas.microsoft.com/office/drawing/2014/main" id="{7D6AB85F-0D40-6103-4CAD-E7638FBCE611}"/>
              </a:ext>
            </a:extLst>
          </p:cNvPr>
          <p:cNvSpPr txBox="1"/>
          <p:nvPr/>
        </p:nvSpPr>
        <p:spPr>
          <a:xfrm>
            <a:off x="3262149" y="9163375"/>
            <a:ext cx="1013254" cy="646331"/>
          </a:xfrm>
          <a:prstGeom prst="rect">
            <a:avLst/>
          </a:prstGeom>
          <a:solidFill>
            <a:srgbClr val="FFFF00"/>
          </a:solidFill>
          <a:ln w="28575">
            <a:solidFill>
              <a:schemeClr val="tx1"/>
            </a:solidFill>
          </a:ln>
        </p:spPr>
        <p:txBody>
          <a:bodyPr wrap="square" rtlCol="0">
            <a:spAutoFit/>
          </a:bodyPr>
          <a:lstStyle/>
          <a:p>
            <a:pPr algn="ctr"/>
            <a:r>
              <a:rPr lang="en-US" b="1" dirty="0"/>
              <a:t>B</a:t>
            </a:r>
            <a:endParaRPr lang="en-CY" b="1" dirty="0"/>
          </a:p>
        </p:txBody>
      </p:sp>
      <p:cxnSp>
        <p:nvCxnSpPr>
          <p:cNvPr id="17" name="Straight Connector 16">
            <a:extLst>
              <a:ext uri="{FF2B5EF4-FFF2-40B4-BE49-F238E27FC236}">
                <a16:creationId xmlns:a16="http://schemas.microsoft.com/office/drawing/2014/main" id="{1ECB8398-4B6A-85AD-0633-6C08A8150EDC}"/>
              </a:ext>
            </a:extLst>
          </p:cNvPr>
          <p:cNvCxnSpPr/>
          <p:nvPr/>
        </p:nvCxnSpPr>
        <p:spPr>
          <a:xfrm>
            <a:off x="1964689" y="10430162"/>
            <a:ext cx="515276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9E94934F-D535-123D-9C0D-FEB507A8AEC6}"/>
              </a:ext>
            </a:extLst>
          </p:cNvPr>
          <p:cNvCxnSpPr>
            <a:cxnSpLocks/>
          </p:cNvCxnSpPr>
          <p:nvPr/>
        </p:nvCxnSpPr>
        <p:spPr>
          <a:xfrm>
            <a:off x="6091881" y="3447508"/>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AF40B32-F4C4-4FFF-3FD5-85CF9CCD866A}"/>
              </a:ext>
            </a:extLst>
          </p:cNvPr>
          <p:cNvCxnSpPr/>
          <p:nvPr/>
        </p:nvCxnSpPr>
        <p:spPr>
          <a:xfrm>
            <a:off x="6104237" y="3447508"/>
            <a:ext cx="803189"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E6BB943-BE6C-A41E-4D8D-19C9D88B835C}"/>
              </a:ext>
            </a:extLst>
          </p:cNvPr>
          <p:cNvCxnSpPr>
            <a:cxnSpLocks/>
          </p:cNvCxnSpPr>
          <p:nvPr/>
        </p:nvCxnSpPr>
        <p:spPr>
          <a:xfrm>
            <a:off x="6907426" y="3447508"/>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09695EAE-EF16-B49B-C419-FA76E8D10735}"/>
              </a:ext>
            </a:extLst>
          </p:cNvPr>
          <p:cNvCxnSpPr/>
          <p:nvPr/>
        </p:nvCxnSpPr>
        <p:spPr>
          <a:xfrm>
            <a:off x="6493475" y="3163330"/>
            <a:ext cx="0" cy="28417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593FAD4E-3C18-E9BD-5186-F6DDB6111193}"/>
              </a:ext>
            </a:extLst>
          </p:cNvPr>
          <p:cNvSpPr txBox="1"/>
          <p:nvPr/>
        </p:nvSpPr>
        <p:spPr>
          <a:xfrm>
            <a:off x="13578015" y="3519785"/>
            <a:ext cx="1013254" cy="646331"/>
          </a:xfrm>
          <a:prstGeom prst="rect">
            <a:avLst/>
          </a:prstGeom>
          <a:solidFill>
            <a:schemeClr val="accent2"/>
          </a:solidFill>
          <a:ln w="28575">
            <a:solidFill>
              <a:schemeClr val="tx1"/>
            </a:solidFill>
          </a:ln>
        </p:spPr>
        <p:txBody>
          <a:bodyPr wrap="square" rtlCol="0">
            <a:spAutoFit/>
          </a:bodyPr>
          <a:lstStyle/>
          <a:p>
            <a:pPr algn="ctr"/>
            <a:r>
              <a:rPr lang="en-US" b="1" dirty="0"/>
              <a:t>C</a:t>
            </a:r>
            <a:endParaRPr lang="en-CY" b="1" dirty="0"/>
          </a:p>
        </p:txBody>
      </p:sp>
      <p:sp>
        <p:nvSpPr>
          <p:cNvPr id="27" name="TextBox 26">
            <a:extLst>
              <a:ext uri="{FF2B5EF4-FFF2-40B4-BE49-F238E27FC236}">
                <a16:creationId xmlns:a16="http://schemas.microsoft.com/office/drawing/2014/main" id="{94D6A1F2-D444-17B0-8CF3-405EC494DF5A}"/>
              </a:ext>
            </a:extLst>
          </p:cNvPr>
          <p:cNvSpPr txBox="1"/>
          <p:nvPr/>
        </p:nvSpPr>
        <p:spPr>
          <a:xfrm>
            <a:off x="10803925" y="4126085"/>
            <a:ext cx="1013254" cy="646331"/>
          </a:xfrm>
          <a:prstGeom prst="rect">
            <a:avLst/>
          </a:prstGeom>
          <a:solidFill>
            <a:srgbClr val="92D050"/>
          </a:solidFill>
          <a:ln w="28575">
            <a:solidFill>
              <a:schemeClr val="tx1"/>
            </a:solidFill>
          </a:ln>
        </p:spPr>
        <p:txBody>
          <a:bodyPr wrap="square" rtlCol="0">
            <a:spAutoFit/>
          </a:bodyPr>
          <a:lstStyle/>
          <a:p>
            <a:pPr algn="ctr"/>
            <a:r>
              <a:rPr lang="en-US" b="1" dirty="0"/>
              <a:t>A</a:t>
            </a:r>
            <a:endParaRPr lang="en-CY" b="1" dirty="0"/>
          </a:p>
        </p:txBody>
      </p:sp>
      <p:sp>
        <p:nvSpPr>
          <p:cNvPr id="28" name="TextBox 27">
            <a:extLst>
              <a:ext uri="{FF2B5EF4-FFF2-40B4-BE49-F238E27FC236}">
                <a16:creationId xmlns:a16="http://schemas.microsoft.com/office/drawing/2014/main" id="{083B3248-B8E5-A326-9285-E6A594EF958C}"/>
              </a:ext>
            </a:extLst>
          </p:cNvPr>
          <p:cNvSpPr txBox="1"/>
          <p:nvPr/>
        </p:nvSpPr>
        <p:spPr>
          <a:xfrm>
            <a:off x="12364995" y="4126085"/>
            <a:ext cx="1013254" cy="646331"/>
          </a:xfrm>
          <a:prstGeom prst="rect">
            <a:avLst/>
          </a:prstGeom>
          <a:solidFill>
            <a:srgbClr val="FFFF00"/>
          </a:solidFill>
          <a:ln w="28575">
            <a:solidFill>
              <a:schemeClr val="tx1"/>
            </a:solidFill>
          </a:ln>
        </p:spPr>
        <p:txBody>
          <a:bodyPr wrap="square" rtlCol="0">
            <a:spAutoFit/>
          </a:bodyPr>
          <a:lstStyle/>
          <a:p>
            <a:pPr algn="ctr"/>
            <a:r>
              <a:rPr lang="en-US" b="1" dirty="0"/>
              <a:t>B</a:t>
            </a:r>
            <a:endParaRPr lang="en-CY" b="1" dirty="0"/>
          </a:p>
        </p:txBody>
      </p:sp>
      <p:cxnSp>
        <p:nvCxnSpPr>
          <p:cNvPr id="29" name="Straight Connector 28">
            <a:extLst>
              <a:ext uri="{FF2B5EF4-FFF2-40B4-BE49-F238E27FC236}">
                <a16:creationId xmlns:a16="http://schemas.microsoft.com/office/drawing/2014/main" id="{591039DB-1897-1744-97B7-1B2B980AD171}"/>
              </a:ext>
            </a:extLst>
          </p:cNvPr>
          <p:cNvCxnSpPr/>
          <p:nvPr/>
        </p:nvCxnSpPr>
        <p:spPr>
          <a:xfrm>
            <a:off x="9444682" y="4772416"/>
            <a:ext cx="515276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472C50C-71F2-444B-FB8C-7BC45C139BEA}"/>
              </a:ext>
            </a:extLst>
          </p:cNvPr>
          <p:cNvCxnSpPr>
            <a:cxnSpLocks/>
          </p:cNvCxnSpPr>
          <p:nvPr/>
        </p:nvCxnSpPr>
        <p:spPr>
          <a:xfrm>
            <a:off x="13578015" y="3529374"/>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23EB277-7D06-F9E4-6274-AAFB586A956D}"/>
              </a:ext>
            </a:extLst>
          </p:cNvPr>
          <p:cNvCxnSpPr>
            <a:cxnSpLocks/>
          </p:cNvCxnSpPr>
          <p:nvPr/>
        </p:nvCxnSpPr>
        <p:spPr>
          <a:xfrm>
            <a:off x="14620101" y="3519785"/>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31981EDB-E22D-C814-6D14-9C2FEDAD35D4}"/>
              </a:ext>
            </a:extLst>
          </p:cNvPr>
          <p:cNvCxnSpPr/>
          <p:nvPr/>
        </p:nvCxnSpPr>
        <p:spPr>
          <a:xfrm>
            <a:off x="14084643" y="3195576"/>
            <a:ext cx="0" cy="28417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4849DCFC-6478-A8AC-BFF8-2B570EB4A426}"/>
              </a:ext>
            </a:extLst>
          </p:cNvPr>
          <p:cNvCxnSpPr>
            <a:cxnSpLocks/>
          </p:cNvCxnSpPr>
          <p:nvPr/>
        </p:nvCxnSpPr>
        <p:spPr>
          <a:xfrm>
            <a:off x="13578015" y="3479754"/>
            <a:ext cx="1013254"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2D11E5E8-B347-0C04-DFE2-48FA2E925B5D}"/>
              </a:ext>
            </a:extLst>
          </p:cNvPr>
          <p:cNvSpPr txBox="1"/>
          <p:nvPr/>
        </p:nvSpPr>
        <p:spPr>
          <a:xfrm>
            <a:off x="7179276" y="3889080"/>
            <a:ext cx="3101546" cy="654909"/>
          </a:xfrm>
          <a:prstGeom prst="rect">
            <a:avLst/>
          </a:prstGeom>
          <a:noFill/>
        </p:spPr>
        <p:txBody>
          <a:bodyPr wrap="square" rtlCol="0">
            <a:spAutoFit/>
          </a:bodyPr>
          <a:lstStyle/>
          <a:p>
            <a:r>
              <a:rPr lang="en-US" dirty="0"/>
              <a:t>Unstack(C,A)</a:t>
            </a:r>
            <a:endParaRPr lang="en-CY" dirty="0"/>
          </a:p>
        </p:txBody>
      </p:sp>
      <p:sp>
        <p:nvSpPr>
          <p:cNvPr id="38" name="Arrow: Right 37">
            <a:extLst>
              <a:ext uri="{FF2B5EF4-FFF2-40B4-BE49-F238E27FC236}">
                <a16:creationId xmlns:a16="http://schemas.microsoft.com/office/drawing/2014/main" id="{9F322B75-8CA4-6106-2E8B-5D3F51480CCF}"/>
              </a:ext>
            </a:extLst>
          </p:cNvPr>
          <p:cNvSpPr/>
          <p:nvPr/>
        </p:nvSpPr>
        <p:spPr>
          <a:xfrm>
            <a:off x="7620001" y="4543989"/>
            <a:ext cx="1351004" cy="32457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cxnSp>
        <p:nvCxnSpPr>
          <p:cNvPr id="87" name="Straight Connector 86">
            <a:extLst>
              <a:ext uri="{FF2B5EF4-FFF2-40B4-BE49-F238E27FC236}">
                <a16:creationId xmlns:a16="http://schemas.microsoft.com/office/drawing/2014/main" id="{5D96E092-2C43-D4C3-4687-FD4A66F4EF69}"/>
              </a:ext>
            </a:extLst>
          </p:cNvPr>
          <p:cNvCxnSpPr>
            <a:cxnSpLocks/>
          </p:cNvCxnSpPr>
          <p:nvPr/>
        </p:nvCxnSpPr>
        <p:spPr>
          <a:xfrm>
            <a:off x="5346357" y="8370830"/>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68472616-CFDC-D57B-F8A9-2102829D28CF}"/>
              </a:ext>
            </a:extLst>
          </p:cNvPr>
          <p:cNvCxnSpPr/>
          <p:nvPr/>
        </p:nvCxnSpPr>
        <p:spPr>
          <a:xfrm>
            <a:off x="5358713" y="8370830"/>
            <a:ext cx="803189"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CCD567B-C44E-3AD9-DB79-8C03A7C286E6}"/>
              </a:ext>
            </a:extLst>
          </p:cNvPr>
          <p:cNvCxnSpPr>
            <a:cxnSpLocks/>
          </p:cNvCxnSpPr>
          <p:nvPr/>
        </p:nvCxnSpPr>
        <p:spPr>
          <a:xfrm>
            <a:off x="6161902" y="8370830"/>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7D75E5C8-3AE7-39E5-B575-2F388ACCF964}"/>
              </a:ext>
            </a:extLst>
          </p:cNvPr>
          <p:cNvCxnSpPr/>
          <p:nvPr/>
        </p:nvCxnSpPr>
        <p:spPr>
          <a:xfrm>
            <a:off x="5747951" y="8086652"/>
            <a:ext cx="0" cy="284178"/>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250142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a:xfrm>
            <a:off x="11684977" y="12444941"/>
            <a:ext cx="1014046" cy="730250"/>
          </a:xfrm>
        </p:spPr>
        <p:txBody>
          <a:bodyPr/>
          <a:lstStyle/>
          <a:p>
            <a:pPr marL="0" marR="0" lvl="0" indent="0" algn="ctr" defTabSz="1828800" rtl="0" eaLnBrk="1" fontAlgn="base" latinLnBrk="0" hangingPunct="1">
              <a:lnSpc>
                <a:spcPct val="100000"/>
              </a:lnSpc>
              <a:spcBef>
                <a:spcPct val="0"/>
              </a:spcBef>
              <a:spcAft>
                <a:spcPct val="0"/>
              </a:spcAft>
              <a:buClrTx/>
              <a:buSzTx/>
              <a:buFontTx/>
              <a:buNone/>
              <a:tabLst/>
              <a:defRPr/>
            </a:pPr>
            <a:fld id="{DD9F0740-C59C-4AD6-B752-7CC1CE13501A}" type="slidenum">
              <a:rPr kumimoji="0" lang="bg-BG" sz="24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ctr" defTabSz="1828800" rtl="0" eaLnBrk="1" fontAlgn="base" latinLnBrk="0" hangingPunct="1">
                <a:lnSpc>
                  <a:spcPct val="100000"/>
                </a:lnSpc>
                <a:spcBef>
                  <a:spcPct val="0"/>
                </a:spcBef>
                <a:spcAft>
                  <a:spcPct val="0"/>
                </a:spcAft>
                <a:buClrTx/>
                <a:buSzTx/>
                <a:buFontTx/>
                <a:buNone/>
                <a:tabLst/>
                <a:defRPr/>
              </a:pPr>
              <a:t>106</a:t>
            </a:fld>
            <a:endParaRPr kumimoji="0" lang="bg-BG" sz="24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52074" y="2107557"/>
            <a:ext cx="21537984" cy="860671"/>
          </a:xfrm>
        </p:spPr>
        <p:txBody>
          <a:bodyPr>
            <a:noAutofit/>
          </a:bodyPr>
          <a:lstStyle/>
          <a:p>
            <a:r>
              <a:rPr lang="en-US" sz="5400" dirty="0"/>
              <a:t>Example Linear Plan </a:t>
            </a:r>
          </a:p>
        </p:txBody>
      </p:sp>
      <p:sp>
        <p:nvSpPr>
          <p:cNvPr id="3" name="TextBox 2">
            <a:extLst>
              <a:ext uri="{FF2B5EF4-FFF2-40B4-BE49-F238E27FC236}">
                <a16:creationId xmlns:a16="http://schemas.microsoft.com/office/drawing/2014/main" id="{03BF035A-1F7F-1EAE-DB98-06F13D3ED789}"/>
              </a:ext>
            </a:extLst>
          </p:cNvPr>
          <p:cNvSpPr txBox="1"/>
          <p:nvPr/>
        </p:nvSpPr>
        <p:spPr>
          <a:xfrm>
            <a:off x="3212757" y="3432437"/>
            <a:ext cx="1013254" cy="646331"/>
          </a:xfrm>
          <a:prstGeom prst="rect">
            <a:avLst/>
          </a:prstGeom>
          <a:solidFill>
            <a:schemeClr val="accent2"/>
          </a:solidFill>
          <a:ln w="28575">
            <a:solidFill>
              <a:schemeClr val="tx1"/>
            </a:solidFill>
          </a:ln>
        </p:spPr>
        <p:txBody>
          <a:bodyPr wrap="square" rtlCol="0">
            <a:spAutoFit/>
          </a:bodyPr>
          <a:lstStyle/>
          <a:p>
            <a:pPr algn="ctr"/>
            <a:r>
              <a:rPr lang="en-US" b="1" dirty="0"/>
              <a:t>C</a:t>
            </a:r>
            <a:endParaRPr lang="en-CY" b="1" dirty="0"/>
          </a:p>
        </p:txBody>
      </p:sp>
      <p:sp>
        <p:nvSpPr>
          <p:cNvPr id="7" name="TextBox 6">
            <a:extLst>
              <a:ext uri="{FF2B5EF4-FFF2-40B4-BE49-F238E27FC236}">
                <a16:creationId xmlns:a16="http://schemas.microsoft.com/office/drawing/2014/main" id="{01DAD10F-9331-538B-61E9-4039DB9DB389}"/>
              </a:ext>
            </a:extLst>
          </p:cNvPr>
          <p:cNvSpPr txBox="1"/>
          <p:nvPr/>
        </p:nvSpPr>
        <p:spPr>
          <a:xfrm>
            <a:off x="3212757" y="4078768"/>
            <a:ext cx="1013254" cy="646331"/>
          </a:xfrm>
          <a:prstGeom prst="rect">
            <a:avLst/>
          </a:prstGeom>
          <a:solidFill>
            <a:srgbClr val="92D050"/>
          </a:solidFill>
          <a:ln w="28575">
            <a:solidFill>
              <a:schemeClr val="tx1"/>
            </a:solidFill>
          </a:ln>
        </p:spPr>
        <p:txBody>
          <a:bodyPr wrap="square" rtlCol="0">
            <a:spAutoFit/>
          </a:bodyPr>
          <a:lstStyle/>
          <a:p>
            <a:pPr algn="ctr"/>
            <a:r>
              <a:rPr lang="en-US" b="1" dirty="0"/>
              <a:t>A</a:t>
            </a:r>
            <a:endParaRPr lang="en-CY" b="1" dirty="0"/>
          </a:p>
        </p:txBody>
      </p:sp>
      <p:sp>
        <p:nvSpPr>
          <p:cNvPr id="8" name="TextBox 7">
            <a:extLst>
              <a:ext uri="{FF2B5EF4-FFF2-40B4-BE49-F238E27FC236}">
                <a16:creationId xmlns:a16="http://schemas.microsoft.com/office/drawing/2014/main" id="{642608BC-0C9C-7520-1BE6-75B78362022E}"/>
              </a:ext>
            </a:extLst>
          </p:cNvPr>
          <p:cNvSpPr txBox="1"/>
          <p:nvPr/>
        </p:nvSpPr>
        <p:spPr>
          <a:xfrm>
            <a:off x="4773827" y="4093839"/>
            <a:ext cx="1013254" cy="646331"/>
          </a:xfrm>
          <a:prstGeom prst="rect">
            <a:avLst/>
          </a:prstGeom>
          <a:solidFill>
            <a:srgbClr val="FFFF00"/>
          </a:solidFill>
          <a:ln w="28575">
            <a:solidFill>
              <a:schemeClr val="tx1"/>
            </a:solidFill>
          </a:ln>
        </p:spPr>
        <p:txBody>
          <a:bodyPr wrap="square" rtlCol="0">
            <a:spAutoFit/>
          </a:bodyPr>
          <a:lstStyle/>
          <a:p>
            <a:pPr algn="ctr"/>
            <a:r>
              <a:rPr lang="en-US" b="1" dirty="0"/>
              <a:t>B</a:t>
            </a:r>
            <a:endParaRPr lang="en-CY" b="1" dirty="0"/>
          </a:p>
        </p:txBody>
      </p:sp>
      <p:cxnSp>
        <p:nvCxnSpPr>
          <p:cNvPr id="9" name="Straight Connector 8">
            <a:extLst>
              <a:ext uri="{FF2B5EF4-FFF2-40B4-BE49-F238E27FC236}">
                <a16:creationId xmlns:a16="http://schemas.microsoft.com/office/drawing/2014/main" id="{83164C6B-93F1-FBCB-769C-02809C777855}"/>
              </a:ext>
            </a:extLst>
          </p:cNvPr>
          <p:cNvCxnSpPr/>
          <p:nvPr/>
        </p:nvCxnSpPr>
        <p:spPr>
          <a:xfrm>
            <a:off x="1853514" y="4740170"/>
            <a:ext cx="515276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35908F5E-3C7B-7149-AEBD-432264C6A042}"/>
              </a:ext>
            </a:extLst>
          </p:cNvPr>
          <p:cNvSpPr txBox="1"/>
          <p:nvPr/>
        </p:nvSpPr>
        <p:spPr>
          <a:xfrm>
            <a:off x="3266268" y="9798903"/>
            <a:ext cx="1013254" cy="646331"/>
          </a:xfrm>
          <a:prstGeom prst="rect">
            <a:avLst/>
          </a:prstGeom>
          <a:solidFill>
            <a:schemeClr val="accent2"/>
          </a:solidFill>
          <a:ln w="28575">
            <a:solidFill>
              <a:schemeClr val="tx1"/>
            </a:solidFill>
          </a:ln>
        </p:spPr>
        <p:txBody>
          <a:bodyPr wrap="square" rtlCol="0">
            <a:spAutoFit/>
          </a:bodyPr>
          <a:lstStyle/>
          <a:p>
            <a:pPr algn="ctr"/>
            <a:r>
              <a:rPr lang="en-US" b="1" dirty="0"/>
              <a:t>C</a:t>
            </a:r>
            <a:endParaRPr lang="en-CY" b="1" dirty="0"/>
          </a:p>
        </p:txBody>
      </p:sp>
      <p:sp>
        <p:nvSpPr>
          <p:cNvPr id="15" name="TextBox 14">
            <a:extLst>
              <a:ext uri="{FF2B5EF4-FFF2-40B4-BE49-F238E27FC236}">
                <a16:creationId xmlns:a16="http://schemas.microsoft.com/office/drawing/2014/main" id="{C55B89C6-3822-9312-7C04-438A3D3FDC0E}"/>
              </a:ext>
            </a:extLst>
          </p:cNvPr>
          <p:cNvSpPr txBox="1"/>
          <p:nvPr/>
        </p:nvSpPr>
        <p:spPr>
          <a:xfrm>
            <a:off x="3262149" y="8503526"/>
            <a:ext cx="1013254" cy="646331"/>
          </a:xfrm>
          <a:prstGeom prst="rect">
            <a:avLst/>
          </a:prstGeom>
          <a:solidFill>
            <a:srgbClr val="92D050"/>
          </a:solidFill>
          <a:ln w="28575">
            <a:solidFill>
              <a:schemeClr val="tx1"/>
            </a:solidFill>
          </a:ln>
        </p:spPr>
        <p:txBody>
          <a:bodyPr wrap="square" rtlCol="0">
            <a:spAutoFit/>
          </a:bodyPr>
          <a:lstStyle/>
          <a:p>
            <a:pPr algn="ctr"/>
            <a:r>
              <a:rPr lang="en-US" b="1" dirty="0"/>
              <a:t>A</a:t>
            </a:r>
            <a:endParaRPr lang="en-CY" b="1" dirty="0"/>
          </a:p>
        </p:txBody>
      </p:sp>
      <p:sp>
        <p:nvSpPr>
          <p:cNvPr id="16" name="TextBox 15">
            <a:extLst>
              <a:ext uri="{FF2B5EF4-FFF2-40B4-BE49-F238E27FC236}">
                <a16:creationId xmlns:a16="http://schemas.microsoft.com/office/drawing/2014/main" id="{7D6AB85F-0D40-6103-4CAD-E7638FBCE611}"/>
              </a:ext>
            </a:extLst>
          </p:cNvPr>
          <p:cNvSpPr txBox="1"/>
          <p:nvPr/>
        </p:nvSpPr>
        <p:spPr>
          <a:xfrm>
            <a:off x="3262149" y="9163375"/>
            <a:ext cx="1013254" cy="646331"/>
          </a:xfrm>
          <a:prstGeom prst="rect">
            <a:avLst/>
          </a:prstGeom>
          <a:solidFill>
            <a:srgbClr val="FFFF00"/>
          </a:solidFill>
          <a:ln w="28575">
            <a:solidFill>
              <a:schemeClr val="tx1"/>
            </a:solidFill>
          </a:ln>
        </p:spPr>
        <p:txBody>
          <a:bodyPr wrap="square" rtlCol="0">
            <a:spAutoFit/>
          </a:bodyPr>
          <a:lstStyle/>
          <a:p>
            <a:pPr algn="ctr"/>
            <a:r>
              <a:rPr lang="en-US" b="1" dirty="0"/>
              <a:t>B</a:t>
            </a:r>
            <a:endParaRPr lang="en-CY" b="1" dirty="0"/>
          </a:p>
        </p:txBody>
      </p:sp>
      <p:cxnSp>
        <p:nvCxnSpPr>
          <p:cNvPr id="17" name="Straight Connector 16">
            <a:extLst>
              <a:ext uri="{FF2B5EF4-FFF2-40B4-BE49-F238E27FC236}">
                <a16:creationId xmlns:a16="http://schemas.microsoft.com/office/drawing/2014/main" id="{1ECB8398-4B6A-85AD-0633-6C08A8150EDC}"/>
              </a:ext>
            </a:extLst>
          </p:cNvPr>
          <p:cNvCxnSpPr/>
          <p:nvPr/>
        </p:nvCxnSpPr>
        <p:spPr>
          <a:xfrm>
            <a:off x="1964689" y="10430162"/>
            <a:ext cx="515276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9E94934F-D535-123D-9C0D-FEB507A8AEC6}"/>
              </a:ext>
            </a:extLst>
          </p:cNvPr>
          <p:cNvCxnSpPr>
            <a:cxnSpLocks/>
          </p:cNvCxnSpPr>
          <p:nvPr/>
        </p:nvCxnSpPr>
        <p:spPr>
          <a:xfrm>
            <a:off x="6091881" y="3447508"/>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AF40B32-F4C4-4FFF-3FD5-85CF9CCD866A}"/>
              </a:ext>
            </a:extLst>
          </p:cNvPr>
          <p:cNvCxnSpPr/>
          <p:nvPr/>
        </p:nvCxnSpPr>
        <p:spPr>
          <a:xfrm>
            <a:off x="6104237" y="3447508"/>
            <a:ext cx="803189"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E6BB943-BE6C-A41E-4D8D-19C9D88B835C}"/>
              </a:ext>
            </a:extLst>
          </p:cNvPr>
          <p:cNvCxnSpPr>
            <a:cxnSpLocks/>
          </p:cNvCxnSpPr>
          <p:nvPr/>
        </p:nvCxnSpPr>
        <p:spPr>
          <a:xfrm>
            <a:off x="6907426" y="3447508"/>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09695EAE-EF16-B49B-C419-FA76E8D10735}"/>
              </a:ext>
            </a:extLst>
          </p:cNvPr>
          <p:cNvCxnSpPr/>
          <p:nvPr/>
        </p:nvCxnSpPr>
        <p:spPr>
          <a:xfrm>
            <a:off x="6493475" y="3163330"/>
            <a:ext cx="0" cy="28417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593FAD4E-3C18-E9BD-5186-F6DDB6111193}"/>
              </a:ext>
            </a:extLst>
          </p:cNvPr>
          <p:cNvSpPr txBox="1"/>
          <p:nvPr/>
        </p:nvSpPr>
        <p:spPr>
          <a:xfrm>
            <a:off x="13578015" y="3519785"/>
            <a:ext cx="1013254" cy="646331"/>
          </a:xfrm>
          <a:prstGeom prst="rect">
            <a:avLst/>
          </a:prstGeom>
          <a:solidFill>
            <a:schemeClr val="accent2"/>
          </a:solidFill>
          <a:ln w="28575">
            <a:solidFill>
              <a:schemeClr val="tx1"/>
            </a:solidFill>
          </a:ln>
        </p:spPr>
        <p:txBody>
          <a:bodyPr wrap="square" rtlCol="0">
            <a:spAutoFit/>
          </a:bodyPr>
          <a:lstStyle/>
          <a:p>
            <a:pPr algn="ctr"/>
            <a:r>
              <a:rPr lang="en-US" b="1" dirty="0"/>
              <a:t>C</a:t>
            </a:r>
            <a:endParaRPr lang="en-CY" b="1" dirty="0"/>
          </a:p>
        </p:txBody>
      </p:sp>
      <p:sp>
        <p:nvSpPr>
          <p:cNvPr id="27" name="TextBox 26">
            <a:extLst>
              <a:ext uri="{FF2B5EF4-FFF2-40B4-BE49-F238E27FC236}">
                <a16:creationId xmlns:a16="http://schemas.microsoft.com/office/drawing/2014/main" id="{94D6A1F2-D444-17B0-8CF3-405EC494DF5A}"/>
              </a:ext>
            </a:extLst>
          </p:cNvPr>
          <p:cNvSpPr txBox="1"/>
          <p:nvPr/>
        </p:nvSpPr>
        <p:spPr>
          <a:xfrm>
            <a:off x="10803925" y="4126085"/>
            <a:ext cx="1013254" cy="646331"/>
          </a:xfrm>
          <a:prstGeom prst="rect">
            <a:avLst/>
          </a:prstGeom>
          <a:solidFill>
            <a:srgbClr val="92D050"/>
          </a:solidFill>
          <a:ln w="28575">
            <a:solidFill>
              <a:schemeClr val="tx1"/>
            </a:solidFill>
          </a:ln>
        </p:spPr>
        <p:txBody>
          <a:bodyPr wrap="square" rtlCol="0">
            <a:spAutoFit/>
          </a:bodyPr>
          <a:lstStyle/>
          <a:p>
            <a:pPr algn="ctr"/>
            <a:r>
              <a:rPr lang="en-US" b="1" dirty="0"/>
              <a:t>A</a:t>
            </a:r>
            <a:endParaRPr lang="en-CY" b="1" dirty="0"/>
          </a:p>
        </p:txBody>
      </p:sp>
      <p:sp>
        <p:nvSpPr>
          <p:cNvPr id="28" name="TextBox 27">
            <a:extLst>
              <a:ext uri="{FF2B5EF4-FFF2-40B4-BE49-F238E27FC236}">
                <a16:creationId xmlns:a16="http://schemas.microsoft.com/office/drawing/2014/main" id="{083B3248-B8E5-A326-9285-E6A594EF958C}"/>
              </a:ext>
            </a:extLst>
          </p:cNvPr>
          <p:cNvSpPr txBox="1"/>
          <p:nvPr/>
        </p:nvSpPr>
        <p:spPr>
          <a:xfrm>
            <a:off x="12364995" y="4126085"/>
            <a:ext cx="1013254" cy="646331"/>
          </a:xfrm>
          <a:prstGeom prst="rect">
            <a:avLst/>
          </a:prstGeom>
          <a:solidFill>
            <a:srgbClr val="FFFF00"/>
          </a:solidFill>
          <a:ln w="28575">
            <a:solidFill>
              <a:schemeClr val="tx1"/>
            </a:solidFill>
          </a:ln>
        </p:spPr>
        <p:txBody>
          <a:bodyPr wrap="square" rtlCol="0">
            <a:spAutoFit/>
          </a:bodyPr>
          <a:lstStyle/>
          <a:p>
            <a:pPr algn="ctr"/>
            <a:r>
              <a:rPr lang="en-US" b="1" dirty="0"/>
              <a:t>B</a:t>
            </a:r>
            <a:endParaRPr lang="en-CY" b="1" dirty="0"/>
          </a:p>
        </p:txBody>
      </p:sp>
      <p:cxnSp>
        <p:nvCxnSpPr>
          <p:cNvPr id="29" name="Straight Connector 28">
            <a:extLst>
              <a:ext uri="{FF2B5EF4-FFF2-40B4-BE49-F238E27FC236}">
                <a16:creationId xmlns:a16="http://schemas.microsoft.com/office/drawing/2014/main" id="{591039DB-1897-1744-97B7-1B2B980AD171}"/>
              </a:ext>
            </a:extLst>
          </p:cNvPr>
          <p:cNvCxnSpPr/>
          <p:nvPr/>
        </p:nvCxnSpPr>
        <p:spPr>
          <a:xfrm>
            <a:off x="9444682" y="4772416"/>
            <a:ext cx="515276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472C50C-71F2-444B-FB8C-7BC45C139BEA}"/>
              </a:ext>
            </a:extLst>
          </p:cNvPr>
          <p:cNvCxnSpPr>
            <a:cxnSpLocks/>
          </p:cNvCxnSpPr>
          <p:nvPr/>
        </p:nvCxnSpPr>
        <p:spPr>
          <a:xfrm>
            <a:off x="13578015" y="3529374"/>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23EB277-7D06-F9E4-6274-AAFB586A956D}"/>
              </a:ext>
            </a:extLst>
          </p:cNvPr>
          <p:cNvCxnSpPr>
            <a:cxnSpLocks/>
          </p:cNvCxnSpPr>
          <p:nvPr/>
        </p:nvCxnSpPr>
        <p:spPr>
          <a:xfrm>
            <a:off x="14620101" y="3519785"/>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31981EDB-E22D-C814-6D14-9C2FEDAD35D4}"/>
              </a:ext>
            </a:extLst>
          </p:cNvPr>
          <p:cNvCxnSpPr/>
          <p:nvPr/>
        </p:nvCxnSpPr>
        <p:spPr>
          <a:xfrm>
            <a:off x="14084643" y="3195576"/>
            <a:ext cx="0" cy="28417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4849DCFC-6478-A8AC-BFF8-2B570EB4A426}"/>
              </a:ext>
            </a:extLst>
          </p:cNvPr>
          <p:cNvCxnSpPr>
            <a:cxnSpLocks/>
          </p:cNvCxnSpPr>
          <p:nvPr/>
        </p:nvCxnSpPr>
        <p:spPr>
          <a:xfrm>
            <a:off x="13578015" y="3479754"/>
            <a:ext cx="1013254"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2D11E5E8-B347-0C04-DFE2-48FA2E925B5D}"/>
              </a:ext>
            </a:extLst>
          </p:cNvPr>
          <p:cNvSpPr txBox="1"/>
          <p:nvPr/>
        </p:nvSpPr>
        <p:spPr>
          <a:xfrm>
            <a:off x="7179276" y="3889080"/>
            <a:ext cx="3101546" cy="654909"/>
          </a:xfrm>
          <a:prstGeom prst="rect">
            <a:avLst/>
          </a:prstGeom>
          <a:noFill/>
        </p:spPr>
        <p:txBody>
          <a:bodyPr wrap="square" rtlCol="0">
            <a:spAutoFit/>
          </a:bodyPr>
          <a:lstStyle/>
          <a:p>
            <a:r>
              <a:rPr lang="en-US" dirty="0"/>
              <a:t>Unstack(C,A)</a:t>
            </a:r>
            <a:endParaRPr lang="en-CY" dirty="0"/>
          </a:p>
        </p:txBody>
      </p:sp>
      <p:sp>
        <p:nvSpPr>
          <p:cNvPr id="38" name="Arrow: Right 37">
            <a:extLst>
              <a:ext uri="{FF2B5EF4-FFF2-40B4-BE49-F238E27FC236}">
                <a16:creationId xmlns:a16="http://schemas.microsoft.com/office/drawing/2014/main" id="{9F322B75-8CA4-6106-2E8B-5D3F51480CCF}"/>
              </a:ext>
            </a:extLst>
          </p:cNvPr>
          <p:cNvSpPr/>
          <p:nvPr/>
        </p:nvSpPr>
        <p:spPr>
          <a:xfrm>
            <a:off x="7620001" y="4543989"/>
            <a:ext cx="1351004" cy="32457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39" name="TextBox 38">
            <a:extLst>
              <a:ext uri="{FF2B5EF4-FFF2-40B4-BE49-F238E27FC236}">
                <a16:creationId xmlns:a16="http://schemas.microsoft.com/office/drawing/2014/main" id="{513E31A1-DB21-79C7-5EE0-0E7C753AB1BF}"/>
              </a:ext>
            </a:extLst>
          </p:cNvPr>
          <p:cNvSpPr txBox="1"/>
          <p:nvPr/>
        </p:nvSpPr>
        <p:spPr>
          <a:xfrm>
            <a:off x="21080626" y="4228695"/>
            <a:ext cx="1013254" cy="646331"/>
          </a:xfrm>
          <a:prstGeom prst="rect">
            <a:avLst/>
          </a:prstGeom>
          <a:solidFill>
            <a:schemeClr val="accent2"/>
          </a:solidFill>
          <a:ln w="28575">
            <a:solidFill>
              <a:schemeClr val="tx1"/>
            </a:solidFill>
          </a:ln>
        </p:spPr>
        <p:txBody>
          <a:bodyPr wrap="square" rtlCol="0">
            <a:spAutoFit/>
          </a:bodyPr>
          <a:lstStyle/>
          <a:p>
            <a:pPr algn="ctr"/>
            <a:r>
              <a:rPr lang="en-US" b="1" dirty="0"/>
              <a:t>C</a:t>
            </a:r>
            <a:endParaRPr lang="en-CY" b="1" dirty="0"/>
          </a:p>
        </p:txBody>
      </p:sp>
      <p:sp>
        <p:nvSpPr>
          <p:cNvPr id="40" name="TextBox 39">
            <a:extLst>
              <a:ext uri="{FF2B5EF4-FFF2-40B4-BE49-F238E27FC236}">
                <a16:creationId xmlns:a16="http://schemas.microsoft.com/office/drawing/2014/main" id="{890AFC20-ECE9-08C4-465B-6CE7EB7AA922}"/>
              </a:ext>
            </a:extLst>
          </p:cNvPr>
          <p:cNvSpPr txBox="1"/>
          <p:nvPr/>
        </p:nvSpPr>
        <p:spPr>
          <a:xfrm>
            <a:off x="18234452" y="4213624"/>
            <a:ext cx="1013254" cy="646331"/>
          </a:xfrm>
          <a:prstGeom prst="rect">
            <a:avLst/>
          </a:prstGeom>
          <a:solidFill>
            <a:srgbClr val="92D050"/>
          </a:solidFill>
          <a:ln w="28575">
            <a:solidFill>
              <a:schemeClr val="tx1"/>
            </a:solidFill>
          </a:ln>
        </p:spPr>
        <p:txBody>
          <a:bodyPr wrap="square" rtlCol="0">
            <a:spAutoFit/>
          </a:bodyPr>
          <a:lstStyle/>
          <a:p>
            <a:pPr algn="ctr"/>
            <a:r>
              <a:rPr lang="en-US" b="1" dirty="0"/>
              <a:t>A</a:t>
            </a:r>
            <a:endParaRPr lang="en-CY" b="1" dirty="0"/>
          </a:p>
        </p:txBody>
      </p:sp>
      <p:sp>
        <p:nvSpPr>
          <p:cNvPr id="41" name="TextBox 40">
            <a:extLst>
              <a:ext uri="{FF2B5EF4-FFF2-40B4-BE49-F238E27FC236}">
                <a16:creationId xmlns:a16="http://schemas.microsoft.com/office/drawing/2014/main" id="{775E4F56-A4AC-2B21-F622-FC975653C450}"/>
              </a:ext>
            </a:extLst>
          </p:cNvPr>
          <p:cNvSpPr txBox="1"/>
          <p:nvPr/>
        </p:nvSpPr>
        <p:spPr>
          <a:xfrm>
            <a:off x="19795522" y="4228695"/>
            <a:ext cx="1013254" cy="646331"/>
          </a:xfrm>
          <a:prstGeom prst="rect">
            <a:avLst/>
          </a:prstGeom>
          <a:solidFill>
            <a:srgbClr val="FFFF00"/>
          </a:solidFill>
          <a:ln w="28575">
            <a:solidFill>
              <a:schemeClr val="tx1"/>
            </a:solidFill>
          </a:ln>
        </p:spPr>
        <p:txBody>
          <a:bodyPr wrap="square" rtlCol="0">
            <a:spAutoFit/>
          </a:bodyPr>
          <a:lstStyle/>
          <a:p>
            <a:pPr algn="ctr"/>
            <a:r>
              <a:rPr lang="en-US" b="1" dirty="0"/>
              <a:t>B</a:t>
            </a:r>
            <a:endParaRPr lang="en-CY" b="1" dirty="0"/>
          </a:p>
        </p:txBody>
      </p:sp>
      <p:cxnSp>
        <p:nvCxnSpPr>
          <p:cNvPr id="42" name="Straight Connector 41">
            <a:extLst>
              <a:ext uri="{FF2B5EF4-FFF2-40B4-BE49-F238E27FC236}">
                <a16:creationId xmlns:a16="http://schemas.microsoft.com/office/drawing/2014/main" id="{32DC362D-5D04-ECC0-1C51-0C6A7EAFF366}"/>
              </a:ext>
            </a:extLst>
          </p:cNvPr>
          <p:cNvCxnSpPr>
            <a:cxnSpLocks/>
          </p:cNvCxnSpPr>
          <p:nvPr/>
        </p:nvCxnSpPr>
        <p:spPr>
          <a:xfrm>
            <a:off x="16875209" y="4868561"/>
            <a:ext cx="5700586" cy="6465"/>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4BFCF212-F6A1-EB2D-F453-829A33589089}"/>
              </a:ext>
            </a:extLst>
          </p:cNvPr>
          <p:cNvCxnSpPr>
            <a:cxnSpLocks/>
          </p:cNvCxnSpPr>
          <p:nvPr/>
        </p:nvCxnSpPr>
        <p:spPr>
          <a:xfrm>
            <a:off x="21113576" y="3513030"/>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137F372-B24B-19E8-A3FC-169B0F67D76E}"/>
              </a:ext>
            </a:extLst>
          </p:cNvPr>
          <p:cNvCxnSpPr>
            <a:cxnSpLocks/>
          </p:cNvCxnSpPr>
          <p:nvPr/>
        </p:nvCxnSpPr>
        <p:spPr>
          <a:xfrm>
            <a:off x="22093880" y="3501331"/>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FABD55AC-9B29-950A-21CF-F8A2BF5E89D0}"/>
              </a:ext>
            </a:extLst>
          </p:cNvPr>
          <p:cNvCxnSpPr/>
          <p:nvPr/>
        </p:nvCxnSpPr>
        <p:spPr>
          <a:xfrm>
            <a:off x="21576952" y="3280022"/>
            <a:ext cx="0" cy="28417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00B81FE4-6C0D-26A4-0EDE-3C198CD26E6A}"/>
              </a:ext>
            </a:extLst>
          </p:cNvPr>
          <p:cNvCxnSpPr>
            <a:cxnSpLocks/>
          </p:cNvCxnSpPr>
          <p:nvPr/>
        </p:nvCxnSpPr>
        <p:spPr>
          <a:xfrm flipV="1">
            <a:off x="21080626" y="3466505"/>
            <a:ext cx="1013254" cy="46525"/>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A167A0C9-56C9-52DC-4C16-94DED3B10C77}"/>
              </a:ext>
            </a:extLst>
          </p:cNvPr>
          <p:cNvSpPr txBox="1"/>
          <p:nvPr/>
        </p:nvSpPr>
        <p:spPr>
          <a:xfrm>
            <a:off x="15070094" y="3688807"/>
            <a:ext cx="3101546" cy="654909"/>
          </a:xfrm>
          <a:prstGeom prst="rect">
            <a:avLst/>
          </a:prstGeom>
          <a:noFill/>
        </p:spPr>
        <p:txBody>
          <a:bodyPr wrap="square" rtlCol="0">
            <a:spAutoFit/>
          </a:bodyPr>
          <a:lstStyle/>
          <a:p>
            <a:r>
              <a:rPr lang="en-US" dirty="0"/>
              <a:t>Putdown(C)</a:t>
            </a:r>
            <a:endParaRPr lang="en-CY" dirty="0"/>
          </a:p>
        </p:txBody>
      </p:sp>
      <p:sp>
        <p:nvSpPr>
          <p:cNvPr id="50" name="Arrow: Right 49">
            <a:extLst>
              <a:ext uri="{FF2B5EF4-FFF2-40B4-BE49-F238E27FC236}">
                <a16:creationId xmlns:a16="http://schemas.microsoft.com/office/drawing/2014/main" id="{60B18636-9B3E-C5D0-5775-776ABD94895D}"/>
              </a:ext>
            </a:extLst>
          </p:cNvPr>
          <p:cNvSpPr/>
          <p:nvPr/>
        </p:nvSpPr>
        <p:spPr>
          <a:xfrm>
            <a:off x="15510819" y="4374252"/>
            <a:ext cx="1351004" cy="32457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cxnSp>
        <p:nvCxnSpPr>
          <p:cNvPr id="87" name="Straight Connector 86">
            <a:extLst>
              <a:ext uri="{FF2B5EF4-FFF2-40B4-BE49-F238E27FC236}">
                <a16:creationId xmlns:a16="http://schemas.microsoft.com/office/drawing/2014/main" id="{5D96E092-2C43-D4C3-4687-FD4A66F4EF69}"/>
              </a:ext>
            </a:extLst>
          </p:cNvPr>
          <p:cNvCxnSpPr>
            <a:cxnSpLocks/>
          </p:cNvCxnSpPr>
          <p:nvPr/>
        </p:nvCxnSpPr>
        <p:spPr>
          <a:xfrm>
            <a:off x="5346357" y="8370830"/>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68472616-CFDC-D57B-F8A9-2102829D28CF}"/>
              </a:ext>
            </a:extLst>
          </p:cNvPr>
          <p:cNvCxnSpPr/>
          <p:nvPr/>
        </p:nvCxnSpPr>
        <p:spPr>
          <a:xfrm>
            <a:off x="5358713" y="8370830"/>
            <a:ext cx="803189"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CCD567B-C44E-3AD9-DB79-8C03A7C286E6}"/>
              </a:ext>
            </a:extLst>
          </p:cNvPr>
          <p:cNvCxnSpPr>
            <a:cxnSpLocks/>
          </p:cNvCxnSpPr>
          <p:nvPr/>
        </p:nvCxnSpPr>
        <p:spPr>
          <a:xfrm>
            <a:off x="6161902" y="8370830"/>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7D75E5C8-3AE7-39E5-B575-2F388ACCF964}"/>
              </a:ext>
            </a:extLst>
          </p:cNvPr>
          <p:cNvCxnSpPr/>
          <p:nvPr/>
        </p:nvCxnSpPr>
        <p:spPr>
          <a:xfrm>
            <a:off x="5747951" y="8086652"/>
            <a:ext cx="0" cy="284178"/>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005797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a:xfrm>
            <a:off x="11684977" y="12444941"/>
            <a:ext cx="1014046" cy="730250"/>
          </a:xfrm>
        </p:spPr>
        <p:txBody>
          <a:bodyPr/>
          <a:lstStyle/>
          <a:p>
            <a:pPr marL="0" marR="0" lvl="0" indent="0" algn="ctr" defTabSz="1828800" rtl="0" eaLnBrk="1" fontAlgn="base" latinLnBrk="0" hangingPunct="1">
              <a:lnSpc>
                <a:spcPct val="100000"/>
              </a:lnSpc>
              <a:spcBef>
                <a:spcPct val="0"/>
              </a:spcBef>
              <a:spcAft>
                <a:spcPct val="0"/>
              </a:spcAft>
              <a:buClrTx/>
              <a:buSzTx/>
              <a:buFontTx/>
              <a:buNone/>
              <a:tabLst/>
              <a:defRPr/>
            </a:pPr>
            <a:fld id="{DD9F0740-C59C-4AD6-B752-7CC1CE13501A}" type="slidenum">
              <a:rPr kumimoji="0" lang="bg-BG" sz="24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ctr" defTabSz="1828800" rtl="0" eaLnBrk="1" fontAlgn="base" latinLnBrk="0" hangingPunct="1">
                <a:lnSpc>
                  <a:spcPct val="100000"/>
                </a:lnSpc>
                <a:spcBef>
                  <a:spcPct val="0"/>
                </a:spcBef>
                <a:spcAft>
                  <a:spcPct val="0"/>
                </a:spcAft>
                <a:buClrTx/>
                <a:buSzTx/>
                <a:buFontTx/>
                <a:buNone/>
                <a:tabLst/>
                <a:defRPr/>
              </a:pPr>
              <a:t>107</a:t>
            </a:fld>
            <a:endParaRPr kumimoji="0" lang="bg-BG" sz="24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52074" y="2107557"/>
            <a:ext cx="21537984" cy="860671"/>
          </a:xfrm>
        </p:spPr>
        <p:txBody>
          <a:bodyPr>
            <a:noAutofit/>
          </a:bodyPr>
          <a:lstStyle/>
          <a:p>
            <a:r>
              <a:rPr lang="en-US" sz="5400" dirty="0"/>
              <a:t>Example Linear Plan </a:t>
            </a:r>
          </a:p>
        </p:txBody>
      </p:sp>
      <p:sp>
        <p:nvSpPr>
          <p:cNvPr id="3" name="TextBox 2">
            <a:extLst>
              <a:ext uri="{FF2B5EF4-FFF2-40B4-BE49-F238E27FC236}">
                <a16:creationId xmlns:a16="http://schemas.microsoft.com/office/drawing/2014/main" id="{03BF035A-1F7F-1EAE-DB98-06F13D3ED789}"/>
              </a:ext>
            </a:extLst>
          </p:cNvPr>
          <p:cNvSpPr txBox="1"/>
          <p:nvPr/>
        </p:nvSpPr>
        <p:spPr>
          <a:xfrm>
            <a:off x="3212757" y="3432437"/>
            <a:ext cx="1013254" cy="646331"/>
          </a:xfrm>
          <a:prstGeom prst="rect">
            <a:avLst/>
          </a:prstGeom>
          <a:solidFill>
            <a:schemeClr val="accent2"/>
          </a:solidFill>
          <a:ln w="28575">
            <a:solidFill>
              <a:schemeClr val="tx1"/>
            </a:solidFill>
          </a:ln>
        </p:spPr>
        <p:txBody>
          <a:bodyPr wrap="square" rtlCol="0">
            <a:spAutoFit/>
          </a:bodyPr>
          <a:lstStyle/>
          <a:p>
            <a:pPr algn="ctr"/>
            <a:r>
              <a:rPr lang="en-US" b="1" dirty="0"/>
              <a:t>C</a:t>
            </a:r>
            <a:endParaRPr lang="en-CY" b="1" dirty="0"/>
          </a:p>
        </p:txBody>
      </p:sp>
      <p:sp>
        <p:nvSpPr>
          <p:cNvPr id="7" name="TextBox 6">
            <a:extLst>
              <a:ext uri="{FF2B5EF4-FFF2-40B4-BE49-F238E27FC236}">
                <a16:creationId xmlns:a16="http://schemas.microsoft.com/office/drawing/2014/main" id="{01DAD10F-9331-538B-61E9-4039DB9DB389}"/>
              </a:ext>
            </a:extLst>
          </p:cNvPr>
          <p:cNvSpPr txBox="1"/>
          <p:nvPr/>
        </p:nvSpPr>
        <p:spPr>
          <a:xfrm>
            <a:off x="3212757" y="4078768"/>
            <a:ext cx="1013254" cy="646331"/>
          </a:xfrm>
          <a:prstGeom prst="rect">
            <a:avLst/>
          </a:prstGeom>
          <a:solidFill>
            <a:srgbClr val="92D050"/>
          </a:solidFill>
          <a:ln w="28575">
            <a:solidFill>
              <a:schemeClr val="tx1"/>
            </a:solidFill>
          </a:ln>
        </p:spPr>
        <p:txBody>
          <a:bodyPr wrap="square" rtlCol="0">
            <a:spAutoFit/>
          </a:bodyPr>
          <a:lstStyle/>
          <a:p>
            <a:pPr algn="ctr"/>
            <a:r>
              <a:rPr lang="en-US" b="1" dirty="0"/>
              <a:t>A</a:t>
            </a:r>
            <a:endParaRPr lang="en-CY" b="1" dirty="0"/>
          </a:p>
        </p:txBody>
      </p:sp>
      <p:sp>
        <p:nvSpPr>
          <p:cNvPr id="8" name="TextBox 7">
            <a:extLst>
              <a:ext uri="{FF2B5EF4-FFF2-40B4-BE49-F238E27FC236}">
                <a16:creationId xmlns:a16="http://schemas.microsoft.com/office/drawing/2014/main" id="{642608BC-0C9C-7520-1BE6-75B78362022E}"/>
              </a:ext>
            </a:extLst>
          </p:cNvPr>
          <p:cNvSpPr txBox="1"/>
          <p:nvPr/>
        </p:nvSpPr>
        <p:spPr>
          <a:xfrm>
            <a:off x="4773827" y="4093839"/>
            <a:ext cx="1013254" cy="646331"/>
          </a:xfrm>
          <a:prstGeom prst="rect">
            <a:avLst/>
          </a:prstGeom>
          <a:solidFill>
            <a:srgbClr val="FFFF00"/>
          </a:solidFill>
          <a:ln w="28575">
            <a:solidFill>
              <a:schemeClr val="tx1"/>
            </a:solidFill>
          </a:ln>
        </p:spPr>
        <p:txBody>
          <a:bodyPr wrap="square" rtlCol="0">
            <a:spAutoFit/>
          </a:bodyPr>
          <a:lstStyle/>
          <a:p>
            <a:pPr algn="ctr"/>
            <a:r>
              <a:rPr lang="en-US" b="1" dirty="0"/>
              <a:t>B</a:t>
            </a:r>
            <a:endParaRPr lang="en-CY" b="1" dirty="0"/>
          </a:p>
        </p:txBody>
      </p:sp>
      <p:cxnSp>
        <p:nvCxnSpPr>
          <p:cNvPr id="9" name="Straight Connector 8">
            <a:extLst>
              <a:ext uri="{FF2B5EF4-FFF2-40B4-BE49-F238E27FC236}">
                <a16:creationId xmlns:a16="http://schemas.microsoft.com/office/drawing/2014/main" id="{83164C6B-93F1-FBCB-769C-02809C777855}"/>
              </a:ext>
            </a:extLst>
          </p:cNvPr>
          <p:cNvCxnSpPr/>
          <p:nvPr/>
        </p:nvCxnSpPr>
        <p:spPr>
          <a:xfrm>
            <a:off x="1853514" y="4740170"/>
            <a:ext cx="515276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35908F5E-3C7B-7149-AEBD-432264C6A042}"/>
              </a:ext>
            </a:extLst>
          </p:cNvPr>
          <p:cNvSpPr txBox="1"/>
          <p:nvPr/>
        </p:nvSpPr>
        <p:spPr>
          <a:xfrm>
            <a:off x="3266268" y="9798903"/>
            <a:ext cx="1013254" cy="646331"/>
          </a:xfrm>
          <a:prstGeom prst="rect">
            <a:avLst/>
          </a:prstGeom>
          <a:solidFill>
            <a:schemeClr val="accent2"/>
          </a:solidFill>
          <a:ln w="28575">
            <a:solidFill>
              <a:schemeClr val="tx1"/>
            </a:solidFill>
          </a:ln>
        </p:spPr>
        <p:txBody>
          <a:bodyPr wrap="square" rtlCol="0">
            <a:spAutoFit/>
          </a:bodyPr>
          <a:lstStyle/>
          <a:p>
            <a:pPr algn="ctr"/>
            <a:r>
              <a:rPr lang="en-US" b="1" dirty="0"/>
              <a:t>C</a:t>
            </a:r>
            <a:endParaRPr lang="en-CY" b="1" dirty="0"/>
          </a:p>
        </p:txBody>
      </p:sp>
      <p:sp>
        <p:nvSpPr>
          <p:cNvPr id="15" name="TextBox 14">
            <a:extLst>
              <a:ext uri="{FF2B5EF4-FFF2-40B4-BE49-F238E27FC236}">
                <a16:creationId xmlns:a16="http://schemas.microsoft.com/office/drawing/2014/main" id="{C55B89C6-3822-9312-7C04-438A3D3FDC0E}"/>
              </a:ext>
            </a:extLst>
          </p:cNvPr>
          <p:cNvSpPr txBox="1"/>
          <p:nvPr/>
        </p:nvSpPr>
        <p:spPr>
          <a:xfrm>
            <a:off x="3262149" y="8503526"/>
            <a:ext cx="1013254" cy="646331"/>
          </a:xfrm>
          <a:prstGeom prst="rect">
            <a:avLst/>
          </a:prstGeom>
          <a:solidFill>
            <a:srgbClr val="92D050"/>
          </a:solidFill>
          <a:ln w="28575">
            <a:solidFill>
              <a:schemeClr val="tx1"/>
            </a:solidFill>
          </a:ln>
        </p:spPr>
        <p:txBody>
          <a:bodyPr wrap="square" rtlCol="0">
            <a:spAutoFit/>
          </a:bodyPr>
          <a:lstStyle/>
          <a:p>
            <a:pPr algn="ctr"/>
            <a:r>
              <a:rPr lang="en-US" b="1" dirty="0"/>
              <a:t>A</a:t>
            </a:r>
            <a:endParaRPr lang="en-CY" b="1" dirty="0"/>
          </a:p>
        </p:txBody>
      </p:sp>
      <p:sp>
        <p:nvSpPr>
          <p:cNvPr id="16" name="TextBox 15">
            <a:extLst>
              <a:ext uri="{FF2B5EF4-FFF2-40B4-BE49-F238E27FC236}">
                <a16:creationId xmlns:a16="http://schemas.microsoft.com/office/drawing/2014/main" id="{7D6AB85F-0D40-6103-4CAD-E7638FBCE611}"/>
              </a:ext>
            </a:extLst>
          </p:cNvPr>
          <p:cNvSpPr txBox="1"/>
          <p:nvPr/>
        </p:nvSpPr>
        <p:spPr>
          <a:xfrm>
            <a:off x="3262149" y="9163375"/>
            <a:ext cx="1013254" cy="646331"/>
          </a:xfrm>
          <a:prstGeom prst="rect">
            <a:avLst/>
          </a:prstGeom>
          <a:solidFill>
            <a:srgbClr val="FFFF00"/>
          </a:solidFill>
          <a:ln w="28575">
            <a:solidFill>
              <a:schemeClr val="tx1"/>
            </a:solidFill>
          </a:ln>
        </p:spPr>
        <p:txBody>
          <a:bodyPr wrap="square" rtlCol="0">
            <a:spAutoFit/>
          </a:bodyPr>
          <a:lstStyle/>
          <a:p>
            <a:pPr algn="ctr"/>
            <a:r>
              <a:rPr lang="en-US" b="1" dirty="0"/>
              <a:t>B</a:t>
            </a:r>
            <a:endParaRPr lang="en-CY" b="1" dirty="0"/>
          </a:p>
        </p:txBody>
      </p:sp>
      <p:cxnSp>
        <p:nvCxnSpPr>
          <p:cNvPr id="17" name="Straight Connector 16">
            <a:extLst>
              <a:ext uri="{FF2B5EF4-FFF2-40B4-BE49-F238E27FC236}">
                <a16:creationId xmlns:a16="http://schemas.microsoft.com/office/drawing/2014/main" id="{1ECB8398-4B6A-85AD-0633-6C08A8150EDC}"/>
              </a:ext>
            </a:extLst>
          </p:cNvPr>
          <p:cNvCxnSpPr/>
          <p:nvPr/>
        </p:nvCxnSpPr>
        <p:spPr>
          <a:xfrm>
            <a:off x="1964689" y="10430162"/>
            <a:ext cx="515276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9E94934F-D535-123D-9C0D-FEB507A8AEC6}"/>
              </a:ext>
            </a:extLst>
          </p:cNvPr>
          <p:cNvCxnSpPr>
            <a:cxnSpLocks/>
          </p:cNvCxnSpPr>
          <p:nvPr/>
        </p:nvCxnSpPr>
        <p:spPr>
          <a:xfrm>
            <a:off x="6091881" y="3447508"/>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AF40B32-F4C4-4FFF-3FD5-85CF9CCD866A}"/>
              </a:ext>
            </a:extLst>
          </p:cNvPr>
          <p:cNvCxnSpPr/>
          <p:nvPr/>
        </p:nvCxnSpPr>
        <p:spPr>
          <a:xfrm>
            <a:off x="6104237" y="3447508"/>
            <a:ext cx="803189"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E6BB943-BE6C-A41E-4D8D-19C9D88B835C}"/>
              </a:ext>
            </a:extLst>
          </p:cNvPr>
          <p:cNvCxnSpPr>
            <a:cxnSpLocks/>
          </p:cNvCxnSpPr>
          <p:nvPr/>
        </p:nvCxnSpPr>
        <p:spPr>
          <a:xfrm>
            <a:off x="6907426" y="3447508"/>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09695EAE-EF16-B49B-C419-FA76E8D10735}"/>
              </a:ext>
            </a:extLst>
          </p:cNvPr>
          <p:cNvCxnSpPr/>
          <p:nvPr/>
        </p:nvCxnSpPr>
        <p:spPr>
          <a:xfrm>
            <a:off x="6493475" y="3163330"/>
            <a:ext cx="0" cy="28417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593FAD4E-3C18-E9BD-5186-F6DDB6111193}"/>
              </a:ext>
            </a:extLst>
          </p:cNvPr>
          <p:cNvSpPr txBox="1"/>
          <p:nvPr/>
        </p:nvSpPr>
        <p:spPr>
          <a:xfrm>
            <a:off x="13578015" y="3519785"/>
            <a:ext cx="1013254" cy="646331"/>
          </a:xfrm>
          <a:prstGeom prst="rect">
            <a:avLst/>
          </a:prstGeom>
          <a:solidFill>
            <a:schemeClr val="accent2"/>
          </a:solidFill>
          <a:ln w="28575">
            <a:solidFill>
              <a:schemeClr val="tx1"/>
            </a:solidFill>
          </a:ln>
        </p:spPr>
        <p:txBody>
          <a:bodyPr wrap="square" rtlCol="0">
            <a:spAutoFit/>
          </a:bodyPr>
          <a:lstStyle/>
          <a:p>
            <a:pPr algn="ctr"/>
            <a:r>
              <a:rPr lang="en-US" b="1" dirty="0"/>
              <a:t>C</a:t>
            </a:r>
            <a:endParaRPr lang="en-CY" b="1" dirty="0"/>
          </a:p>
        </p:txBody>
      </p:sp>
      <p:sp>
        <p:nvSpPr>
          <p:cNvPr id="27" name="TextBox 26">
            <a:extLst>
              <a:ext uri="{FF2B5EF4-FFF2-40B4-BE49-F238E27FC236}">
                <a16:creationId xmlns:a16="http://schemas.microsoft.com/office/drawing/2014/main" id="{94D6A1F2-D444-17B0-8CF3-405EC494DF5A}"/>
              </a:ext>
            </a:extLst>
          </p:cNvPr>
          <p:cNvSpPr txBox="1"/>
          <p:nvPr/>
        </p:nvSpPr>
        <p:spPr>
          <a:xfrm>
            <a:off x="10803925" y="4126085"/>
            <a:ext cx="1013254" cy="646331"/>
          </a:xfrm>
          <a:prstGeom prst="rect">
            <a:avLst/>
          </a:prstGeom>
          <a:solidFill>
            <a:srgbClr val="92D050"/>
          </a:solidFill>
          <a:ln w="28575">
            <a:solidFill>
              <a:schemeClr val="tx1"/>
            </a:solidFill>
          </a:ln>
        </p:spPr>
        <p:txBody>
          <a:bodyPr wrap="square" rtlCol="0">
            <a:spAutoFit/>
          </a:bodyPr>
          <a:lstStyle/>
          <a:p>
            <a:pPr algn="ctr"/>
            <a:r>
              <a:rPr lang="en-US" b="1" dirty="0"/>
              <a:t>A</a:t>
            </a:r>
            <a:endParaRPr lang="en-CY" b="1" dirty="0"/>
          </a:p>
        </p:txBody>
      </p:sp>
      <p:sp>
        <p:nvSpPr>
          <p:cNvPr id="28" name="TextBox 27">
            <a:extLst>
              <a:ext uri="{FF2B5EF4-FFF2-40B4-BE49-F238E27FC236}">
                <a16:creationId xmlns:a16="http://schemas.microsoft.com/office/drawing/2014/main" id="{083B3248-B8E5-A326-9285-E6A594EF958C}"/>
              </a:ext>
            </a:extLst>
          </p:cNvPr>
          <p:cNvSpPr txBox="1"/>
          <p:nvPr/>
        </p:nvSpPr>
        <p:spPr>
          <a:xfrm>
            <a:off x="12364995" y="4126085"/>
            <a:ext cx="1013254" cy="646331"/>
          </a:xfrm>
          <a:prstGeom prst="rect">
            <a:avLst/>
          </a:prstGeom>
          <a:solidFill>
            <a:srgbClr val="FFFF00"/>
          </a:solidFill>
          <a:ln w="28575">
            <a:solidFill>
              <a:schemeClr val="tx1"/>
            </a:solidFill>
          </a:ln>
        </p:spPr>
        <p:txBody>
          <a:bodyPr wrap="square" rtlCol="0">
            <a:spAutoFit/>
          </a:bodyPr>
          <a:lstStyle/>
          <a:p>
            <a:pPr algn="ctr"/>
            <a:r>
              <a:rPr lang="en-US" b="1" dirty="0"/>
              <a:t>B</a:t>
            </a:r>
            <a:endParaRPr lang="en-CY" b="1" dirty="0"/>
          </a:p>
        </p:txBody>
      </p:sp>
      <p:cxnSp>
        <p:nvCxnSpPr>
          <p:cNvPr id="29" name="Straight Connector 28">
            <a:extLst>
              <a:ext uri="{FF2B5EF4-FFF2-40B4-BE49-F238E27FC236}">
                <a16:creationId xmlns:a16="http://schemas.microsoft.com/office/drawing/2014/main" id="{591039DB-1897-1744-97B7-1B2B980AD171}"/>
              </a:ext>
            </a:extLst>
          </p:cNvPr>
          <p:cNvCxnSpPr/>
          <p:nvPr/>
        </p:nvCxnSpPr>
        <p:spPr>
          <a:xfrm>
            <a:off x="9444682" y="4772416"/>
            <a:ext cx="515276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472C50C-71F2-444B-FB8C-7BC45C139BEA}"/>
              </a:ext>
            </a:extLst>
          </p:cNvPr>
          <p:cNvCxnSpPr>
            <a:cxnSpLocks/>
          </p:cNvCxnSpPr>
          <p:nvPr/>
        </p:nvCxnSpPr>
        <p:spPr>
          <a:xfrm>
            <a:off x="13578015" y="3529374"/>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23EB277-7D06-F9E4-6274-AAFB586A956D}"/>
              </a:ext>
            </a:extLst>
          </p:cNvPr>
          <p:cNvCxnSpPr>
            <a:cxnSpLocks/>
          </p:cNvCxnSpPr>
          <p:nvPr/>
        </p:nvCxnSpPr>
        <p:spPr>
          <a:xfrm>
            <a:off x="14620101" y="3519785"/>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31981EDB-E22D-C814-6D14-9C2FEDAD35D4}"/>
              </a:ext>
            </a:extLst>
          </p:cNvPr>
          <p:cNvCxnSpPr/>
          <p:nvPr/>
        </p:nvCxnSpPr>
        <p:spPr>
          <a:xfrm>
            <a:off x="14084643" y="3195576"/>
            <a:ext cx="0" cy="28417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4849DCFC-6478-A8AC-BFF8-2B570EB4A426}"/>
              </a:ext>
            </a:extLst>
          </p:cNvPr>
          <p:cNvCxnSpPr>
            <a:cxnSpLocks/>
          </p:cNvCxnSpPr>
          <p:nvPr/>
        </p:nvCxnSpPr>
        <p:spPr>
          <a:xfrm>
            <a:off x="13578015" y="3479754"/>
            <a:ext cx="1013254"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2D11E5E8-B347-0C04-DFE2-48FA2E925B5D}"/>
              </a:ext>
            </a:extLst>
          </p:cNvPr>
          <p:cNvSpPr txBox="1"/>
          <p:nvPr/>
        </p:nvSpPr>
        <p:spPr>
          <a:xfrm>
            <a:off x="7179276" y="3889080"/>
            <a:ext cx="3101546" cy="654909"/>
          </a:xfrm>
          <a:prstGeom prst="rect">
            <a:avLst/>
          </a:prstGeom>
          <a:noFill/>
        </p:spPr>
        <p:txBody>
          <a:bodyPr wrap="square" rtlCol="0">
            <a:spAutoFit/>
          </a:bodyPr>
          <a:lstStyle/>
          <a:p>
            <a:r>
              <a:rPr lang="en-US" dirty="0"/>
              <a:t>Unstack(C,A)</a:t>
            </a:r>
            <a:endParaRPr lang="en-CY" dirty="0"/>
          </a:p>
        </p:txBody>
      </p:sp>
      <p:sp>
        <p:nvSpPr>
          <p:cNvPr id="38" name="Arrow: Right 37">
            <a:extLst>
              <a:ext uri="{FF2B5EF4-FFF2-40B4-BE49-F238E27FC236}">
                <a16:creationId xmlns:a16="http://schemas.microsoft.com/office/drawing/2014/main" id="{9F322B75-8CA4-6106-2E8B-5D3F51480CCF}"/>
              </a:ext>
            </a:extLst>
          </p:cNvPr>
          <p:cNvSpPr/>
          <p:nvPr/>
        </p:nvSpPr>
        <p:spPr>
          <a:xfrm>
            <a:off x="7620001" y="4543989"/>
            <a:ext cx="1351004" cy="32457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39" name="TextBox 38">
            <a:extLst>
              <a:ext uri="{FF2B5EF4-FFF2-40B4-BE49-F238E27FC236}">
                <a16:creationId xmlns:a16="http://schemas.microsoft.com/office/drawing/2014/main" id="{513E31A1-DB21-79C7-5EE0-0E7C753AB1BF}"/>
              </a:ext>
            </a:extLst>
          </p:cNvPr>
          <p:cNvSpPr txBox="1"/>
          <p:nvPr/>
        </p:nvSpPr>
        <p:spPr>
          <a:xfrm>
            <a:off x="21080626" y="4228695"/>
            <a:ext cx="1013254" cy="646331"/>
          </a:xfrm>
          <a:prstGeom prst="rect">
            <a:avLst/>
          </a:prstGeom>
          <a:solidFill>
            <a:schemeClr val="accent2"/>
          </a:solidFill>
          <a:ln w="28575">
            <a:solidFill>
              <a:schemeClr val="tx1"/>
            </a:solidFill>
          </a:ln>
        </p:spPr>
        <p:txBody>
          <a:bodyPr wrap="square" rtlCol="0">
            <a:spAutoFit/>
          </a:bodyPr>
          <a:lstStyle/>
          <a:p>
            <a:pPr algn="ctr"/>
            <a:r>
              <a:rPr lang="en-US" b="1" dirty="0"/>
              <a:t>C</a:t>
            </a:r>
            <a:endParaRPr lang="en-CY" b="1" dirty="0"/>
          </a:p>
        </p:txBody>
      </p:sp>
      <p:sp>
        <p:nvSpPr>
          <p:cNvPr id="40" name="TextBox 39">
            <a:extLst>
              <a:ext uri="{FF2B5EF4-FFF2-40B4-BE49-F238E27FC236}">
                <a16:creationId xmlns:a16="http://schemas.microsoft.com/office/drawing/2014/main" id="{890AFC20-ECE9-08C4-465B-6CE7EB7AA922}"/>
              </a:ext>
            </a:extLst>
          </p:cNvPr>
          <p:cNvSpPr txBox="1"/>
          <p:nvPr/>
        </p:nvSpPr>
        <p:spPr>
          <a:xfrm>
            <a:off x="18234452" y="4213624"/>
            <a:ext cx="1013254" cy="646331"/>
          </a:xfrm>
          <a:prstGeom prst="rect">
            <a:avLst/>
          </a:prstGeom>
          <a:solidFill>
            <a:srgbClr val="92D050"/>
          </a:solidFill>
          <a:ln w="28575">
            <a:solidFill>
              <a:schemeClr val="tx1"/>
            </a:solidFill>
          </a:ln>
        </p:spPr>
        <p:txBody>
          <a:bodyPr wrap="square" rtlCol="0">
            <a:spAutoFit/>
          </a:bodyPr>
          <a:lstStyle/>
          <a:p>
            <a:pPr algn="ctr"/>
            <a:r>
              <a:rPr lang="en-US" b="1" dirty="0"/>
              <a:t>A</a:t>
            </a:r>
            <a:endParaRPr lang="en-CY" b="1" dirty="0"/>
          </a:p>
        </p:txBody>
      </p:sp>
      <p:sp>
        <p:nvSpPr>
          <p:cNvPr id="41" name="TextBox 40">
            <a:extLst>
              <a:ext uri="{FF2B5EF4-FFF2-40B4-BE49-F238E27FC236}">
                <a16:creationId xmlns:a16="http://schemas.microsoft.com/office/drawing/2014/main" id="{775E4F56-A4AC-2B21-F622-FC975653C450}"/>
              </a:ext>
            </a:extLst>
          </p:cNvPr>
          <p:cNvSpPr txBox="1"/>
          <p:nvPr/>
        </p:nvSpPr>
        <p:spPr>
          <a:xfrm>
            <a:off x="19795522" y="4228695"/>
            <a:ext cx="1013254" cy="646331"/>
          </a:xfrm>
          <a:prstGeom prst="rect">
            <a:avLst/>
          </a:prstGeom>
          <a:solidFill>
            <a:srgbClr val="FFFF00"/>
          </a:solidFill>
          <a:ln w="28575">
            <a:solidFill>
              <a:schemeClr val="tx1"/>
            </a:solidFill>
          </a:ln>
        </p:spPr>
        <p:txBody>
          <a:bodyPr wrap="square" rtlCol="0">
            <a:spAutoFit/>
          </a:bodyPr>
          <a:lstStyle/>
          <a:p>
            <a:pPr algn="ctr"/>
            <a:r>
              <a:rPr lang="en-US" b="1" dirty="0"/>
              <a:t>B</a:t>
            </a:r>
            <a:endParaRPr lang="en-CY" b="1" dirty="0"/>
          </a:p>
        </p:txBody>
      </p:sp>
      <p:cxnSp>
        <p:nvCxnSpPr>
          <p:cNvPr id="42" name="Straight Connector 41">
            <a:extLst>
              <a:ext uri="{FF2B5EF4-FFF2-40B4-BE49-F238E27FC236}">
                <a16:creationId xmlns:a16="http://schemas.microsoft.com/office/drawing/2014/main" id="{32DC362D-5D04-ECC0-1C51-0C6A7EAFF366}"/>
              </a:ext>
            </a:extLst>
          </p:cNvPr>
          <p:cNvCxnSpPr>
            <a:cxnSpLocks/>
          </p:cNvCxnSpPr>
          <p:nvPr/>
        </p:nvCxnSpPr>
        <p:spPr>
          <a:xfrm>
            <a:off x="16875209" y="4868561"/>
            <a:ext cx="5700586" cy="6465"/>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4BFCF212-F6A1-EB2D-F453-829A33589089}"/>
              </a:ext>
            </a:extLst>
          </p:cNvPr>
          <p:cNvCxnSpPr>
            <a:cxnSpLocks/>
          </p:cNvCxnSpPr>
          <p:nvPr/>
        </p:nvCxnSpPr>
        <p:spPr>
          <a:xfrm>
            <a:off x="21113576" y="3513030"/>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137F372-B24B-19E8-A3FC-169B0F67D76E}"/>
              </a:ext>
            </a:extLst>
          </p:cNvPr>
          <p:cNvCxnSpPr>
            <a:cxnSpLocks/>
          </p:cNvCxnSpPr>
          <p:nvPr/>
        </p:nvCxnSpPr>
        <p:spPr>
          <a:xfrm>
            <a:off x="22093880" y="3501331"/>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FABD55AC-9B29-950A-21CF-F8A2BF5E89D0}"/>
              </a:ext>
            </a:extLst>
          </p:cNvPr>
          <p:cNvCxnSpPr/>
          <p:nvPr/>
        </p:nvCxnSpPr>
        <p:spPr>
          <a:xfrm>
            <a:off x="21576952" y="3280022"/>
            <a:ext cx="0" cy="28417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00B81FE4-6C0D-26A4-0EDE-3C198CD26E6A}"/>
              </a:ext>
            </a:extLst>
          </p:cNvPr>
          <p:cNvCxnSpPr>
            <a:cxnSpLocks/>
          </p:cNvCxnSpPr>
          <p:nvPr/>
        </p:nvCxnSpPr>
        <p:spPr>
          <a:xfrm flipV="1">
            <a:off x="21080626" y="3466505"/>
            <a:ext cx="1013254" cy="46525"/>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A167A0C9-56C9-52DC-4C16-94DED3B10C77}"/>
              </a:ext>
            </a:extLst>
          </p:cNvPr>
          <p:cNvSpPr txBox="1"/>
          <p:nvPr/>
        </p:nvSpPr>
        <p:spPr>
          <a:xfrm>
            <a:off x="15070094" y="3688807"/>
            <a:ext cx="3101546" cy="654909"/>
          </a:xfrm>
          <a:prstGeom prst="rect">
            <a:avLst/>
          </a:prstGeom>
          <a:noFill/>
        </p:spPr>
        <p:txBody>
          <a:bodyPr wrap="square" rtlCol="0">
            <a:spAutoFit/>
          </a:bodyPr>
          <a:lstStyle/>
          <a:p>
            <a:r>
              <a:rPr lang="en-US" dirty="0"/>
              <a:t>Putdown(C)</a:t>
            </a:r>
            <a:endParaRPr lang="en-CY" dirty="0"/>
          </a:p>
        </p:txBody>
      </p:sp>
      <p:sp>
        <p:nvSpPr>
          <p:cNvPr id="50" name="Arrow: Right 49">
            <a:extLst>
              <a:ext uri="{FF2B5EF4-FFF2-40B4-BE49-F238E27FC236}">
                <a16:creationId xmlns:a16="http://schemas.microsoft.com/office/drawing/2014/main" id="{60B18636-9B3E-C5D0-5775-776ABD94895D}"/>
              </a:ext>
            </a:extLst>
          </p:cNvPr>
          <p:cNvSpPr/>
          <p:nvPr/>
        </p:nvSpPr>
        <p:spPr>
          <a:xfrm>
            <a:off x="15510819" y="4374252"/>
            <a:ext cx="1351004" cy="32457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51" name="TextBox 50">
            <a:extLst>
              <a:ext uri="{FF2B5EF4-FFF2-40B4-BE49-F238E27FC236}">
                <a16:creationId xmlns:a16="http://schemas.microsoft.com/office/drawing/2014/main" id="{621A7BAE-11B2-5C60-E19F-210CA81F09AB}"/>
              </a:ext>
            </a:extLst>
          </p:cNvPr>
          <p:cNvSpPr txBox="1"/>
          <p:nvPr/>
        </p:nvSpPr>
        <p:spPr>
          <a:xfrm>
            <a:off x="21150646" y="6879939"/>
            <a:ext cx="1013254" cy="646331"/>
          </a:xfrm>
          <a:prstGeom prst="rect">
            <a:avLst/>
          </a:prstGeom>
          <a:solidFill>
            <a:schemeClr val="accent2"/>
          </a:solidFill>
          <a:ln w="28575">
            <a:solidFill>
              <a:schemeClr val="tx1"/>
            </a:solidFill>
          </a:ln>
        </p:spPr>
        <p:txBody>
          <a:bodyPr wrap="square" rtlCol="0">
            <a:spAutoFit/>
          </a:bodyPr>
          <a:lstStyle/>
          <a:p>
            <a:pPr algn="ctr"/>
            <a:r>
              <a:rPr lang="en-US" b="1" dirty="0"/>
              <a:t>C</a:t>
            </a:r>
            <a:endParaRPr lang="en-CY" b="1" dirty="0"/>
          </a:p>
        </p:txBody>
      </p:sp>
      <p:sp>
        <p:nvSpPr>
          <p:cNvPr id="52" name="TextBox 51">
            <a:extLst>
              <a:ext uri="{FF2B5EF4-FFF2-40B4-BE49-F238E27FC236}">
                <a16:creationId xmlns:a16="http://schemas.microsoft.com/office/drawing/2014/main" id="{3D6DAB23-F472-D101-52A3-90B76CFE37DE}"/>
              </a:ext>
            </a:extLst>
          </p:cNvPr>
          <p:cNvSpPr txBox="1"/>
          <p:nvPr/>
        </p:nvSpPr>
        <p:spPr>
          <a:xfrm>
            <a:off x="18304472" y="6864868"/>
            <a:ext cx="1013254" cy="646331"/>
          </a:xfrm>
          <a:prstGeom prst="rect">
            <a:avLst/>
          </a:prstGeom>
          <a:solidFill>
            <a:srgbClr val="92D050"/>
          </a:solidFill>
          <a:ln w="28575">
            <a:solidFill>
              <a:schemeClr val="tx1"/>
            </a:solidFill>
          </a:ln>
        </p:spPr>
        <p:txBody>
          <a:bodyPr wrap="square" rtlCol="0">
            <a:spAutoFit/>
          </a:bodyPr>
          <a:lstStyle/>
          <a:p>
            <a:pPr algn="ctr"/>
            <a:r>
              <a:rPr lang="en-US" b="1" dirty="0"/>
              <a:t>A</a:t>
            </a:r>
            <a:endParaRPr lang="en-CY" b="1" dirty="0"/>
          </a:p>
        </p:txBody>
      </p:sp>
      <p:sp>
        <p:nvSpPr>
          <p:cNvPr id="53" name="TextBox 52">
            <a:extLst>
              <a:ext uri="{FF2B5EF4-FFF2-40B4-BE49-F238E27FC236}">
                <a16:creationId xmlns:a16="http://schemas.microsoft.com/office/drawing/2014/main" id="{206D817D-3BE1-0B02-052A-D15344785489}"/>
              </a:ext>
            </a:extLst>
          </p:cNvPr>
          <p:cNvSpPr txBox="1"/>
          <p:nvPr/>
        </p:nvSpPr>
        <p:spPr>
          <a:xfrm>
            <a:off x="19849060" y="6224050"/>
            <a:ext cx="1013254" cy="646331"/>
          </a:xfrm>
          <a:prstGeom prst="rect">
            <a:avLst/>
          </a:prstGeom>
          <a:solidFill>
            <a:srgbClr val="FFFF00"/>
          </a:solidFill>
          <a:ln w="28575">
            <a:solidFill>
              <a:schemeClr val="tx1"/>
            </a:solidFill>
          </a:ln>
        </p:spPr>
        <p:txBody>
          <a:bodyPr wrap="square" rtlCol="0">
            <a:spAutoFit/>
          </a:bodyPr>
          <a:lstStyle/>
          <a:p>
            <a:pPr algn="ctr"/>
            <a:r>
              <a:rPr lang="en-US" b="1" dirty="0"/>
              <a:t>B</a:t>
            </a:r>
            <a:endParaRPr lang="en-CY" b="1" dirty="0"/>
          </a:p>
        </p:txBody>
      </p:sp>
      <p:cxnSp>
        <p:nvCxnSpPr>
          <p:cNvPr id="54" name="Straight Connector 53">
            <a:extLst>
              <a:ext uri="{FF2B5EF4-FFF2-40B4-BE49-F238E27FC236}">
                <a16:creationId xmlns:a16="http://schemas.microsoft.com/office/drawing/2014/main" id="{9953ADD2-4C7A-0C88-D60F-7F257AB18D20}"/>
              </a:ext>
            </a:extLst>
          </p:cNvPr>
          <p:cNvCxnSpPr>
            <a:cxnSpLocks/>
          </p:cNvCxnSpPr>
          <p:nvPr/>
        </p:nvCxnSpPr>
        <p:spPr>
          <a:xfrm>
            <a:off x="16945229" y="7519805"/>
            <a:ext cx="5700586" cy="6465"/>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AF24054-CAA6-195A-84AD-93C6CC1DE547}"/>
              </a:ext>
            </a:extLst>
          </p:cNvPr>
          <p:cNvCxnSpPr>
            <a:cxnSpLocks/>
          </p:cNvCxnSpPr>
          <p:nvPr/>
        </p:nvCxnSpPr>
        <p:spPr>
          <a:xfrm>
            <a:off x="19849060" y="6227143"/>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A685AE13-2D1C-668B-29BD-98AE69070454}"/>
              </a:ext>
            </a:extLst>
          </p:cNvPr>
          <p:cNvCxnSpPr>
            <a:cxnSpLocks/>
          </p:cNvCxnSpPr>
          <p:nvPr/>
        </p:nvCxnSpPr>
        <p:spPr>
          <a:xfrm>
            <a:off x="20903506" y="6215444"/>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44F0A005-861C-863D-2393-4EDB3188349F}"/>
              </a:ext>
            </a:extLst>
          </p:cNvPr>
          <p:cNvCxnSpPr/>
          <p:nvPr/>
        </p:nvCxnSpPr>
        <p:spPr>
          <a:xfrm>
            <a:off x="20312436" y="5931266"/>
            <a:ext cx="0" cy="28417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BD276710-251A-63B4-CE49-5023D0D3DDC8}"/>
              </a:ext>
            </a:extLst>
          </p:cNvPr>
          <p:cNvCxnSpPr>
            <a:cxnSpLocks/>
          </p:cNvCxnSpPr>
          <p:nvPr/>
        </p:nvCxnSpPr>
        <p:spPr>
          <a:xfrm flipV="1">
            <a:off x="19853181" y="6180618"/>
            <a:ext cx="1013254" cy="46525"/>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BBE93E30-3726-C216-FE63-BD776ABA1C69}"/>
              </a:ext>
            </a:extLst>
          </p:cNvPr>
          <p:cNvSpPr txBox="1"/>
          <p:nvPr/>
        </p:nvSpPr>
        <p:spPr>
          <a:xfrm>
            <a:off x="17394502" y="5632940"/>
            <a:ext cx="3101546" cy="654909"/>
          </a:xfrm>
          <a:prstGeom prst="rect">
            <a:avLst/>
          </a:prstGeom>
          <a:noFill/>
        </p:spPr>
        <p:txBody>
          <a:bodyPr wrap="square" rtlCol="0">
            <a:spAutoFit/>
          </a:bodyPr>
          <a:lstStyle/>
          <a:p>
            <a:r>
              <a:rPr lang="en-US" dirty="0"/>
              <a:t>Pickup(B)</a:t>
            </a:r>
            <a:endParaRPr lang="en-CY" dirty="0"/>
          </a:p>
        </p:txBody>
      </p:sp>
      <p:sp>
        <p:nvSpPr>
          <p:cNvPr id="60" name="Arrow: Right 59">
            <a:extLst>
              <a:ext uri="{FF2B5EF4-FFF2-40B4-BE49-F238E27FC236}">
                <a16:creationId xmlns:a16="http://schemas.microsoft.com/office/drawing/2014/main" id="{F341995E-4907-BDA2-6C7C-5D7C9BE83D8E}"/>
              </a:ext>
            </a:extLst>
          </p:cNvPr>
          <p:cNvSpPr/>
          <p:nvPr/>
        </p:nvSpPr>
        <p:spPr>
          <a:xfrm rot="5400000">
            <a:off x="16566914" y="5944369"/>
            <a:ext cx="1351004" cy="32457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cxnSp>
        <p:nvCxnSpPr>
          <p:cNvPr id="87" name="Straight Connector 86">
            <a:extLst>
              <a:ext uri="{FF2B5EF4-FFF2-40B4-BE49-F238E27FC236}">
                <a16:creationId xmlns:a16="http://schemas.microsoft.com/office/drawing/2014/main" id="{5D96E092-2C43-D4C3-4687-FD4A66F4EF69}"/>
              </a:ext>
            </a:extLst>
          </p:cNvPr>
          <p:cNvCxnSpPr>
            <a:cxnSpLocks/>
          </p:cNvCxnSpPr>
          <p:nvPr/>
        </p:nvCxnSpPr>
        <p:spPr>
          <a:xfrm>
            <a:off x="5346357" y="8370830"/>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68472616-CFDC-D57B-F8A9-2102829D28CF}"/>
              </a:ext>
            </a:extLst>
          </p:cNvPr>
          <p:cNvCxnSpPr/>
          <p:nvPr/>
        </p:nvCxnSpPr>
        <p:spPr>
          <a:xfrm>
            <a:off x="5358713" y="8370830"/>
            <a:ext cx="803189"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CCD567B-C44E-3AD9-DB79-8C03A7C286E6}"/>
              </a:ext>
            </a:extLst>
          </p:cNvPr>
          <p:cNvCxnSpPr>
            <a:cxnSpLocks/>
          </p:cNvCxnSpPr>
          <p:nvPr/>
        </p:nvCxnSpPr>
        <p:spPr>
          <a:xfrm>
            <a:off x="6161902" y="8370830"/>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7D75E5C8-3AE7-39E5-B575-2F388ACCF964}"/>
              </a:ext>
            </a:extLst>
          </p:cNvPr>
          <p:cNvCxnSpPr/>
          <p:nvPr/>
        </p:nvCxnSpPr>
        <p:spPr>
          <a:xfrm>
            <a:off x="5747951" y="8086652"/>
            <a:ext cx="0" cy="284178"/>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295297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a:xfrm>
            <a:off x="11684977" y="12444941"/>
            <a:ext cx="1014046" cy="730250"/>
          </a:xfrm>
        </p:spPr>
        <p:txBody>
          <a:bodyPr/>
          <a:lstStyle/>
          <a:p>
            <a:pPr marL="0" marR="0" lvl="0" indent="0" algn="ctr" defTabSz="1828800" rtl="0" eaLnBrk="1" fontAlgn="base" latinLnBrk="0" hangingPunct="1">
              <a:lnSpc>
                <a:spcPct val="100000"/>
              </a:lnSpc>
              <a:spcBef>
                <a:spcPct val="0"/>
              </a:spcBef>
              <a:spcAft>
                <a:spcPct val="0"/>
              </a:spcAft>
              <a:buClrTx/>
              <a:buSzTx/>
              <a:buFontTx/>
              <a:buNone/>
              <a:tabLst/>
              <a:defRPr/>
            </a:pPr>
            <a:fld id="{DD9F0740-C59C-4AD6-B752-7CC1CE13501A}" type="slidenum">
              <a:rPr kumimoji="0" lang="bg-BG" sz="24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ctr" defTabSz="1828800" rtl="0" eaLnBrk="1" fontAlgn="base" latinLnBrk="0" hangingPunct="1">
                <a:lnSpc>
                  <a:spcPct val="100000"/>
                </a:lnSpc>
                <a:spcBef>
                  <a:spcPct val="0"/>
                </a:spcBef>
                <a:spcAft>
                  <a:spcPct val="0"/>
                </a:spcAft>
                <a:buClrTx/>
                <a:buSzTx/>
                <a:buFontTx/>
                <a:buNone/>
                <a:tabLst/>
                <a:defRPr/>
              </a:pPr>
              <a:t>108</a:t>
            </a:fld>
            <a:endParaRPr kumimoji="0" lang="bg-BG" sz="24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52074" y="2107557"/>
            <a:ext cx="21537984" cy="860671"/>
          </a:xfrm>
        </p:spPr>
        <p:txBody>
          <a:bodyPr>
            <a:noAutofit/>
          </a:bodyPr>
          <a:lstStyle/>
          <a:p>
            <a:r>
              <a:rPr lang="en-US" sz="5400" dirty="0"/>
              <a:t>Example Linear Plan </a:t>
            </a:r>
          </a:p>
        </p:txBody>
      </p:sp>
      <p:sp>
        <p:nvSpPr>
          <p:cNvPr id="3" name="TextBox 2">
            <a:extLst>
              <a:ext uri="{FF2B5EF4-FFF2-40B4-BE49-F238E27FC236}">
                <a16:creationId xmlns:a16="http://schemas.microsoft.com/office/drawing/2014/main" id="{03BF035A-1F7F-1EAE-DB98-06F13D3ED789}"/>
              </a:ext>
            </a:extLst>
          </p:cNvPr>
          <p:cNvSpPr txBox="1"/>
          <p:nvPr/>
        </p:nvSpPr>
        <p:spPr>
          <a:xfrm>
            <a:off x="3212757" y="3432437"/>
            <a:ext cx="1013254" cy="646331"/>
          </a:xfrm>
          <a:prstGeom prst="rect">
            <a:avLst/>
          </a:prstGeom>
          <a:solidFill>
            <a:schemeClr val="accent2"/>
          </a:solidFill>
          <a:ln w="28575">
            <a:solidFill>
              <a:schemeClr val="tx1"/>
            </a:solidFill>
          </a:ln>
        </p:spPr>
        <p:txBody>
          <a:bodyPr wrap="square" rtlCol="0">
            <a:spAutoFit/>
          </a:bodyPr>
          <a:lstStyle/>
          <a:p>
            <a:pPr algn="ctr"/>
            <a:r>
              <a:rPr lang="en-US" b="1" dirty="0"/>
              <a:t>C</a:t>
            </a:r>
            <a:endParaRPr lang="en-CY" b="1" dirty="0"/>
          </a:p>
        </p:txBody>
      </p:sp>
      <p:sp>
        <p:nvSpPr>
          <p:cNvPr id="7" name="TextBox 6">
            <a:extLst>
              <a:ext uri="{FF2B5EF4-FFF2-40B4-BE49-F238E27FC236}">
                <a16:creationId xmlns:a16="http://schemas.microsoft.com/office/drawing/2014/main" id="{01DAD10F-9331-538B-61E9-4039DB9DB389}"/>
              </a:ext>
            </a:extLst>
          </p:cNvPr>
          <p:cNvSpPr txBox="1"/>
          <p:nvPr/>
        </p:nvSpPr>
        <p:spPr>
          <a:xfrm>
            <a:off x="3212757" y="4078768"/>
            <a:ext cx="1013254" cy="646331"/>
          </a:xfrm>
          <a:prstGeom prst="rect">
            <a:avLst/>
          </a:prstGeom>
          <a:solidFill>
            <a:srgbClr val="92D050"/>
          </a:solidFill>
          <a:ln w="28575">
            <a:solidFill>
              <a:schemeClr val="tx1"/>
            </a:solidFill>
          </a:ln>
        </p:spPr>
        <p:txBody>
          <a:bodyPr wrap="square" rtlCol="0">
            <a:spAutoFit/>
          </a:bodyPr>
          <a:lstStyle/>
          <a:p>
            <a:pPr algn="ctr"/>
            <a:r>
              <a:rPr lang="en-US" b="1" dirty="0"/>
              <a:t>A</a:t>
            </a:r>
            <a:endParaRPr lang="en-CY" b="1" dirty="0"/>
          </a:p>
        </p:txBody>
      </p:sp>
      <p:sp>
        <p:nvSpPr>
          <p:cNvPr id="8" name="TextBox 7">
            <a:extLst>
              <a:ext uri="{FF2B5EF4-FFF2-40B4-BE49-F238E27FC236}">
                <a16:creationId xmlns:a16="http://schemas.microsoft.com/office/drawing/2014/main" id="{642608BC-0C9C-7520-1BE6-75B78362022E}"/>
              </a:ext>
            </a:extLst>
          </p:cNvPr>
          <p:cNvSpPr txBox="1"/>
          <p:nvPr/>
        </p:nvSpPr>
        <p:spPr>
          <a:xfrm>
            <a:off x="4773827" y="4093839"/>
            <a:ext cx="1013254" cy="646331"/>
          </a:xfrm>
          <a:prstGeom prst="rect">
            <a:avLst/>
          </a:prstGeom>
          <a:solidFill>
            <a:srgbClr val="FFFF00"/>
          </a:solidFill>
          <a:ln w="28575">
            <a:solidFill>
              <a:schemeClr val="tx1"/>
            </a:solidFill>
          </a:ln>
        </p:spPr>
        <p:txBody>
          <a:bodyPr wrap="square" rtlCol="0">
            <a:spAutoFit/>
          </a:bodyPr>
          <a:lstStyle/>
          <a:p>
            <a:pPr algn="ctr"/>
            <a:r>
              <a:rPr lang="en-US" b="1" dirty="0"/>
              <a:t>B</a:t>
            </a:r>
            <a:endParaRPr lang="en-CY" b="1" dirty="0"/>
          </a:p>
        </p:txBody>
      </p:sp>
      <p:cxnSp>
        <p:nvCxnSpPr>
          <p:cNvPr id="9" name="Straight Connector 8">
            <a:extLst>
              <a:ext uri="{FF2B5EF4-FFF2-40B4-BE49-F238E27FC236}">
                <a16:creationId xmlns:a16="http://schemas.microsoft.com/office/drawing/2014/main" id="{83164C6B-93F1-FBCB-769C-02809C777855}"/>
              </a:ext>
            </a:extLst>
          </p:cNvPr>
          <p:cNvCxnSpPr/>
          <p:nvPr/>
        </p:nvCxnSpPr>
        <p:spPr>
          <a:xfrm>
            <a:off x="1853514" y="4740170"/>
            <a:ext cx="515276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35908F5E-3C7B-7149-AEBD-432264C6A042}"/>
              </a:ext>
            </a:extLst>
          </p:cNvPr>
          <p:cNvSpPr txBox="1"/>
          <p:nvPr/>
        </p:nvSpPr>
        <p:spPr>
          <a:xfrm>
            <a:off x="3266268" y="9798903"/>
            <a:ext cx="1013254" cy="646331"/>
          </a:xfrm>
          <a:prstGeom prst="rect">
            <a:avLst/>
          </a:prstGeom>
          <a:solidFill>
            <a:schemeClr val="accent2"/>
          </a:solidFill>
          <a:ln w="28575">
            <a:solidFill>
              <a:schemeClr val="tx1"/>
            </a:solidFill>
          </a:ln>
        </p:spPr>
        <p:txBody>
          <a:bodyPr wrap="square" rtlCol="0">
            <a:spAutoFit/>
          </a:bodyPr>
          <a:lstStyle/>
          <a:p>
            <a:pPr algn="ctr"/>
            <a:r>
              <a:rPr lang="en-US" b="1" dirty="0"/>
              <a:t>C</a:t>
            </a:r>
            <a:endParaRPr lang="en-CY" b="1" dirty="0"/>
          </a:p>
        </p:txBody>
      </p:sp>
      <p:sp>
        <p:nvSpPr>
          <p:cNvPr id="15" name="TextBox 14">
            <a:extLst>
              <a:ext uri="{FF2B5EF4-FFF2-40B4-BE49-F238E27FC236}">
                <a16:creationId xmlns:a16="http://schemas.microsoft.com/office/drawing/2014/main" id="{C55B89C6-3822-9312-7C04-438A3D3FDC0E}"/>
              </a:ext>
            </a:extLst>
          </p:cNvPr>
          <p:cNvSpPr txBox="1"/>
          <p:nvPr/>
        </p:nvSpPr>
        <p:spPr>
          <a:xfrm>
            <a:off x="3262149" y="8503526"/>
            <a:ext cx="1013254" cy="646331"/>
          </a:xfrm>
          <a:prstGeom prst="rect">
            <a:avLst/>
          </a:prstGeom>
          <a:solidFill>
            <a:srgbClr val="92D050"/>
          </a:solidFill>
          <a:ln w="28575">
            <a:solidFill>
              <a:schemeClr val="tx1"/>
            </a:solidFill>
          </a:ln>
        </p:spPr>
        <p:txBody>
          <a:bodyPr wrap="square" rtlCol="0">
            <a:spAutoFit/>
          </a:bodyPr>
          <a:lstStyle/>
          <a:p>
            <a:pPr algn="ctr"/>
            <a:r>
              <a:rPr lang="en-US" b="1" dirty="0"/>
              <a:t>A</a:t>
            </a:r>
            <a:endParaRPr lang="en-CY" b="1" dirty="0"/>
          </a:p>
        </p:txBody>
      </p:sp>
      <p:sp>
        <p:nvSpPr>
          <p:cNvPr id="16" name="TextBox 15">
            <a:extLst>
              <a:ext uri="{FF2B5EF4-FFF2-40B4-BE49-F238E27FC236}">
                <a16:creationId xmlns:a16="http://schemas.microsoft.com/office/drawing/2014/main" id="{7D6AB85F-0D40-6103-4CAD-E7638FBCE611}"/>
              </a:ext>
            </a:extLst>
          </p:cNvPr>
          <p:cNvSpPr txBox="1"/>
          <p:nvPr/>
        </p:nvSpPr>
        <p:spPr>
          <a:xfrm>
            <a:off x="3262149" y="9163375"/>
            <a:ext cx="1013254" cy="646331"/>
          </a:xfrm>
          <a:prstGeom prst="rect">
            <a:avLst/>
          </a:prstGeom>
          <a:solidFill>
            <a:srgbClr val="FFFF00"/>
          </a:solidFill>
          <a:ln w="28575">
            <a:solidFill>
              <a:schemeClr val="tx1"/>
            </a:solidFill>
          </a:ln>
        </p:spPr>
        <p:txBody>
          <a:bodyPr wrap="square" rtlCol="0">
            <a:spAutoFit/>
          </a:bodyPr>
          <a:lstStyle/>
          <a:p>
            <a:pPr algn="ctr"/>
            <a:r>
              <a:rPr lang="en-US" b="1" dirty="0"/>
              <a:t>B</a:t>
            </a:r>
            <a:endParaRPr lang="en-CY" b="1" dirty="0"/>
          </a:p>
        </p:txBody>
      </p:sp>
      <p:cxnSp>
        <p:nvCxnSpPr>
          <p:cNvPr id="17" name="Straight Connector 16">
            <a:extLst>
              <a:ext uri="{FF2B5EF4-FFF2-40B4-BE49-F238E27FC236}">
                <a16:creationId xmlns:a16="http://schemas.microsoft.com/office/drawing/2014/main" id="{1ECB8398-4B6A-85AD-0633-6C08A8150EDC}"/>
              </a:ext>
            </a:extLst>
          </p:cNvPr>
          <p:cNvCxnSpPr/>
          <p:nvPr/>
        </p:nvCxnSpPr>
        <p:spPr>
          <a:xfrm>
            <a:off x="1964689" y="10430162"/>
            <a:ext cx="515276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9E94934F-D535-123D-9C0D-FEB507A8AEC6}"/>
              </a:ext>
            </a:extLst>
          </p:cNvPr>
          <p:cNvCxnSpPr>
            <a:cxnSpLocks/>
          </p:cNvCxnSpPr>
          <p:nvPr/>
        </p:nvCxnSpPr>
        <p:spPr>
          <a:xfrm>
            <a:off x="6091881" y="3447508"/>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AF40B32-F4C4-4FFF-3FD5-85CF9CCD866A}"/>
              </a:ext>
            </a:extLst>
          </p:cNvPr>
          <p:cNvCxnSpPr/>
          <p:nvPr/>
        </p:nvCxnSpPr>
        <p:spPr>
          <a:xfrm>
            <a:off x="6104237" y="3447508"/>
            <a:ext cx="803189"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E6BB943-BE6C-A41E-4D8D-19C9D88B835C}"/>
              </a:ext>
            </a:extLst>
          </p:cNvPr>
          <p:cNvCxnSpPr>
            <a:cxnSpLocks/>
          </p:cNvCxnSpPr>
          <p:nvPr/>
        </p:nvCxnSpPr>
        <p:spPr>
          <a:xfrm>
            <a:off x="6907426" y="3447508"/>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09695EAE-EF16-B49B-C419-FA76E8D10735}"/>
              </a:ext>
            </a:extLst>
          </p:cNvPr>
          <p:cNvCxnSpPr/>
          <p:nvPr/>
        </p:nvCxnSpPr>
        <p:spPr>
          <a:xfrm>
            <a:off x="6493475" y="3163330"/>
            <a:ext cx="0" cy="28417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593FAD4E-3C18-E9BD-5186-F6DDB6111193}"/>
              </a:ext>
            </a:extLst>
          </p:cNvPr>
          <p:cNvSpPr txBox="1"/>
          <p:nvPr/>
        </p:nvSpPr>
        <p:spPr>
          <a:xfrm>
            <a:off x="13578015" y="3519785"/>
            <a:ext cx="1013254" cy="646331"/>
          </a:xfrm>
          <a:prstGeom prst="rect">
            <a:avLst/>
          </a:prstGeom>
          <a:solidFill>
            <a:schemeClr val="accent2"/>
          </a:solidFill>
          <a:ln w="28575">
            <a:solidFill>
              <a:schemeClr val="tx1"/>
            </a:solidFill>
          </a:ln>
        </p:spPr>
        <p:txBody>
          <a:bodyPr wrap="square" rtlCol="0">
            <a:spAutoFit/>
          </a:bodyPr>
          <a:lstStyle/>
          <a:p>
            <a:pPr algn="ctr"/>
            <a:r>
              <a:rPr lang="en-US" b="1" dirty="0"/>
              <a:t>C</a:t>
            </a:r>
            <a:endParaRPr lang="en-CY" b="1" dirty="0"/>
          </a:p>
        </p:txBody>
      </p:sp>
      <p:sp>
        <p:nvSpPr>
          <p:cNvPr id="27" name="TextBox 26">
            <a:extLst>
              <a:ext uri="{FF2B5EF4-FFF2-40B4-BE49-F238E27FC236}">
                <a16:creationId xmlns:a16="http://schemas.microsoft.com/office/drawing/2014/main" id="{94D6A1F2-D444-17B0-8CF3-405EC494DF5A}"/>
              </a:ext>
            </a:extLst>
          </p:cNvPr>
          <p:cNvSpPr txBox="1"/>
          <p:nvPr/>
        </p:nvSpPr>
        <p:spPr>
          <a:xfrm>
            <a:off x="10803925" y="4126085"/>
            <a:ext cx="1013254" cy="646331"/>
          </a:xfrm>
          <a:prstGeom prst="rect">
            <a:avLst/>
          </a:prstGeom>
          <a:solidFill>
            <a:srgbClr val="92D050"/>
          </a:solidFill>
          <a:ln w="28575">
            <a:solidFill>
              <a:schemeClr val="tx1"/>
            </a:solidFill>
          </a:ln>
        </p:spPr>
        <p:txBody>
          <a:bodyPr wrap="square" rtlCol="0">
            <a:spAutoFit/>
          </a:bodyPr>
          <a:lstStyle/>
          <a:p>
            <a:pPr algn="ctr"/>
            <a:r>
              <a:rPr lang="en-US" b="1" dirty="0"/>
              <a:t>A</a:t>
            </a:r>
            <a:endParaRPr lang="en-CY" b="1" dirty="0"/>
          </a:p>
        </p:txBody>
      </p:sp>
      <p:sp>
        <p:nvSpPr>
          <p:cNvPr id="28" name="TextBox 27">
            <a:extLst>
              <a:ext uri="{FF2B5EF4-FFF2-40B4-BE49-F238E27FC236}">
                <a16:creationId xmlns:a16="http://schemas.microsoft.com/office/drawing/2014/main" id="{083B3248-B8E5-A326-9285-E6A594EF958C}"/>
              </a:ext>
            </a:extLst>
          </p:cNvPr>
          <p:cNvSpPr txBox="1"/>
          <p:nvPr/>
        </p:nvSpPr>
        <p:spPr>
          <a:xfrm>
            <a:off x="12364995" y="4126085"/>
            <a:ext cx="1013254" cy="646331"/>
          </a:xfrm>
          <a:prstGeom prst="rect">
            <a:avLst/>
          </a:prstGeom>
          <a:solidFill>
            <a:srgbClr val="FFFF00"/>
          </a:solidFill>
          <a:ln w="28575">
            <a:solidFill>
              <a:schemeClr val="tx1"/>
            </a:solidFill>
          </a:ln>
        </p:spPr>
        <p:txBody>
          <a:bodyPr wrap="square" rtlCol="0">
            <a:spAutoFit/>
          </a:bodyPr>
          <a:lstStyle/>
          <a:p>
            <a:pPr algn="ctr"/>
            <a:r>
              <a:rPr lang="en-US" b="1" dirty="0"/>
              <a:t>B</a:t>
            </a:r>
            <a:endParaRPr lang="en-CY" b="1" dirty="0"/>
          </a:p>
        </p:txBody>
      </p:sp>
      <p:cxnSp>
        <p:nvCxnSpPr>
          <p:cNvPr id="29" name="Straight Connector 28">
            <a:extLst>
              <a:ext uri="{FF2B5EF4-FFF2-40B4-BE49-F238E27FC236}">
                <a16:creationId xmlns:a16="http://schemas.microsoft.com/office/drawing/2014/main" id="{591039DB-1897-1744-97B7-1B2B980AD171}"/>
              </a:ext>
            </a:extLst>
          </p:cNvPr>
          <p:cNvCxnSpPr/>
          <p:nvPr/>
        </p:nvCxnSpPr>
        <p:spPr>
          <a:xfrm>
            <a:off x="9444682" y="4772416"/>
            <a:ext cx="515276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472C50C-71F2-444B-FB8C-7BC45C139BEA}"/>
              </a:ext>
            </a:extLst>
          </p:cNvPr>
          <p:cNvCxnSpPr>
            <a:cxnSpLocks/>
          </p:cNvCxnSpPr>
          <p:nvPr/>
        </p:nvCxnSpPr>
        <p:spPr>
          <a:xfrm>
            <a:off x="13578015" y="3529374"/>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23EB277-7D06-F9E4-6274-AAFB586A956D}"/>
              </a:ext>
            </a:extLst>
          </p:cNvPr>
          <p:cNvCxnSpPr>
            <a:cxnSpLocks/>
          </p:cNvCxnSpPr>
          <p:nvPr/>
        </p:nvCxnSpPr>
        <p:spPr>
          <a:xfrm>
            <a:off x="14620101" y="3519785"/>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31981EDB-E22D-C814-6D14-9C2FEDAD35D4}"/>
              </a:ext>
            </a:extLst>
          </p:cNvPr>
          <p:cNvCxnSpPr/>
          <p:nvPr/>
        </p:nvCxnSpPr>
        <p:spPr>
          <a:xfrm>
            <a:off x="14084643" y="3195576"/>
            <a:ext cx="0" cy="28417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4849DCFC-6478-A8AC-BFF8-2B570EB4A426}"/>
              </a:ext>
            </a:extLst>
          </p:cNvPr>
          <p:cNvCxnSpPr>
            <a:cxnSpLocks/>
          </p:cNvCxnSpPr>
          <p:nvPr/>
        </p:nvCxnSpPr>
        <p:spPr>
          <a:xfrm>
            <a:off x="13578015" y="3479754"/>
            <a:ext cx="1013254"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2D11E5E8-B347-0C04-DFE2-48FA2E925B5D}"/>
              </a:ext>
            </a:extLst>
          </p:cNvPr>
          <p:cNvSpPr txBox="1"/>
          <p:nvPr/>
        </p:nvSpPr>
        <p:spPr>
          <a:xfrm>
            <a:off x="7179276" y="3889080"/>
            <a:ext cx="3101546" cy="654909"/>
          </a:xfrm>
          <a:prstGeom prst="rect">
            <a:avLst/>
          </a:prstGeom>
          <a:noFill/>
        </p:spPr>
        <p:txBody>
          <a:bodyPr wrap="square" rtlCol="0">
            <a:spAutoFit/>
          </a:bodyPr>
          <a:lstStyle/>
          <a:p>
            <a:r>
              <a:rPr lang="en-US" dirty="0"/>
              <a:t>Unstack(C,A)</a:t>
            </a:r>
            <a:endParaRPr lang="en-CY" dirty="0"/>
          </a:p>
        </p:txBody>
      </p:sp>
      <p:sp>
        <p:nvSpPr>
          <p:cNvPr id="38" name="Arrow: Right 37">
            <a:extLst>
              <a:ext uri="{FF2B5EF4-FFF2-40B4-BE49-F238E27FC236}">
                <a16:creationId xmlns:a16="http://schemas.microsoft.com/office/drawing/2014/main" id="{9F322B75-8CA4-6106-2E8B-5D3F51480CCF}"/>
              </a:ext>
            </a:extLst>
          </p:cNvPr>
          <p:cNvSpPr/>
          <p:nvPr/>
        </p:nvSpPr>
        <p:spPr>
          <a:xfrm>
            <a:off x="7620001" y="4543989"/>
            <a:ext cx="1351004" cy="32457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39" name="TextBox 38">
            <a:extLst>
              <a:ext uri="{FF2B5EF4-FFF2-40B4-BE49-F238E27FC236}">
                <a16:creationId xmlns:a16="http://schemas.microsoft.com/office/drawing/2014/main" id="{513E31A1-DB21-79C7-5EE0-0E7C753AB1BF}"/>
              </a:ext>
            </a:extLst>
          </p:cNvPr>
          <p:cNvSpPr txBox="1"/>
          <p:nvPr/>
        </p:nvSpPr>
        <p:spPr>
          <a:xfrm>
            <a:off x="21080626" y="4228695"/>
            <a:ext cx="1013254" cy="646331"/>
          </a:xfrm>
          <a:prstGeom prst="rect">
            <a:avLst/>
          </a:prstGeom>
          <a:solidFill>
            <a:schemeClr val="accent2"/>
          </a:solidFill>
          <a:ln w="28575">
            <a:solidFill>
              <a:schemeClr val="tx1"/>
            </a:solidFill>
          </a:ln>
        </p:spPr>
        <p:txBody>
          <a:bodyPr wrap="square" rtlCol="0">
            <a:spAutoFit/>
          </a:bodyPr>
          <a:lstStyle/>
          <a:p>
            <a:pPr algn="ctr"/>
            <a:r>
              <a:rPr lang="en-US" b="1" dirty="0"/>
              <a:t>C</a:t>
            </a:r>
            <a:endParaRPr lang="en-CY" b="1" dirty="0"/>
          </a:p>
        </p:txBody>
      </p:sp>
      <p:sp>
        <p:nvSpPr>
          <p:cNvPr id="40" name="TextBox 39">
            <a:extLst>
              <a:ext uri="{FF2B5EF4-FFF2-40B4-BE49-F238E27FC236}">
                <a16:creationId xmlns:a16="http://schemas.microsoft.com/office/drawing/2014/main" id="{890AFC20-ECE9-08C4-465B-6CE7EB7AA922}"/>
              </a:ext>
            </a:extLst>
          </p:cNvPr>
          <p:cNvSpPr txBox="1"/>
          <p:nvPr/>
        </p:nvSpPr>
        <p:spPr>
          <a:xfrm>
            <a:off x="18234452" y="4213624"/>
            <a:ext cx="1013254" cy="646331"/>
          </a:xfrm>
          <a:prstGeom prst="rect">
            <a:avLst/>
          </a:prstGeom>
          <a:solidFill>
            <a:srgbClr val="92D050"/>
          </a:solidFill>
          <a:ln w="28575">
            <a:solidFill>
              <a:schemeClr val="tx1"/>
            </a:solidFill>
          </a:ln>
        </p:spPr>
        <p:txBody>
          <a:bodyPr wrap="square" rtlCol="0">
            <a:spAutoFit/>
          </a:bodyPr>
          <a:lstStyle/>
          <a:p>
            <a:pPr algn="ctr"/>
            <a:r>
              <a:rPr lang="en-US" b="1" dirty="0"/>
              <a:t>A</a:t>
            </a:r>
            <a:endParaRPr lang="en-CY" b="1" dirty="0"/>
          </a:p>
        </p:txBody>
      </p:sp>
      <p:sp>
        <p:nvSpPr>
          <p:cNvPr id="41" name="TextBox 40">
            <a:extLst>
              <a:ext uri="{FF2B5EF4-FFF2-40B4-BE49-F238E27FC236}">
                <a16:creationId xmlns:a16="http://schemas.microsoft.com/office/drawing/2014/main" id="{775E4F56-A4AC-2B21-F622-FC975653C450}"/>
              </a:ext>
            </a:extLst>
          </p:cNvPr>
          <p:cNvSpPr txBox="1"/>
          <p:nvPr/>
        </p:nvSpPr>
        <p:spPr>
          <a:xfrm>
            <a:off x="19795522" y="4228695"/>
            <a:ext cx="1013254" cy="646331"/>
          </a:xfrm>
          <a:prstGeom prst="rect">
            <a:avLst/>
          </a:prstGeom>
          <a:solidFill>
            <a:srgbClr val="FFFF00"/>
          </a:solidFill>
          <a:ln w="28575">
            <a:solidFill>
              <a:schemeClr val="tx1"/>
            </a:solidFill>
          </a:ln>
        </p:spPr>
        <p:txBody>
          <a:bodyPr wrap="square" rtlCol="0">
            <a:spAutoFit/>
          </a:bodyPr>
          <a:lstStyle/>
          <a:p>
            <a:pPr algn="ctr"/>
            <a:r>
              <a:rPr lang="en-US" b="1" dirty="0"/>
              <a:t>B</a:t>
            </a:r>
            <a:endParaRPr lang="en-CY" b="1" dirty="0"/>
          </a:p>
        </p:txBody>
      </p:sp>
      <p:cxnSp>
        <p:nvCxnSpPr>
          <p:cNvPr id="42" name="Straight Connector 41">
            <a:extLst>
              <a:ext uri="{FF2B5EF4-FFF2-40B4-BE49-F238E27FC236}">
                <a16:creationId xmlns:a16="http://schemas.microsoft.com/office/drawing/2014/main" id="{32DC362D-5D04-ECC0-1C51-0C6A7EAFF366}"/>
              </a:ext>
            </a:extLst>
          </p:cNvPr>
          <p:cNvCxnSpPr>
            <a:cxnSpLocks/>
          </p:cNvCxnSpPr>
          <p:nvPr/>
        </p:nvCxnSpPr>
        <p:spPr>
          <a:xfrm>
            <a:off x="16875209" y="4868561"/>
            <a:ext cx="5700586" cy="6465"/>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4BFCF212-F6A1-EB2D-F453-829A33589089}"/>
              </a:ext>
            </a:extLst>
          </p:cNvPr>
          <p:cNvCxnSpPr>
            <a:cxnSpLocks/>
          </p:cNvCxnSpPr>
          <p:nvPr/>
        </p:nvCxnSpPr>
        <p:spPr>
          <a:xfrm>
            <a:off x="21113576" y="3513030"/>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137F372-B24B-19E8-A3FC-169B0F67D76E}"/>
              </a:ext>
            </a:extLst>
          </p:cNvPr>
          <p:cNvCxnSpPr>
            <a:cxnSpLocks/>
          </p:cNvCxnSpPr>
          <p:nvPr/>
        </p:nvCxnSpPr>
        <p:spPr>
          <a:xfrm>
            <a:off x="22093880" y="3501331"/>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FABD55AC-9B29-950A-21CF-F8A2BF5E89D0}"/>
              </a:ext>
            </a:extLst>
          </p:cNvPr>
          <p:cNvCxnSpPr/>
          <p:nvPr/>
        </p:nvCxnSpPr>
        <p:spPr>
          <a:xfrm>
            <a:off x="21576952" y="3280022"/>
            <a:ext cx="0" cy="28417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00B81FE4-6C0D-26A4-0EDE-3C198CD26E6A}"/>
              </a:ext>
            </a:extLst>
          </p:cNvPr>
          <p:cNvCxnSpPr>
            <a:cxnSpLocks/>
          </p:cNvCxnSpPr>
          <p:nvPr/>
        </p:nvCxnSpPr>
        <p:spPr>
          <a:xfrm flipV="1">
            <a:off x="21080626" y="3466505"/>
            <a:ext cx="1013254" cy="46525"/>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A167A0C9-56C9-52DC-4C16-94DED3B10C77}"/>
              </a:ext>
            </a:extLst>
          </p:cNvPr>
          <p:cNvSpPr txBox="1"/>
          <p:nvPr/>
        </p:nvSpPr>
        <p:spPr>
          <a:xfrm>
            <a:off x="15070094" y="3688807"/>
            <a:ext cx="3101546" cy="654909"/>
          </a:xfrm>
          <a:prstGeom prst="rect">
            <a:avLst/>
          </a:prstGeom>
          <a:noFill/>
        </p:spPr>
        <p:txBody>
          <a:bodyPr wrap="square" rtlCol="0">
            <a:spAutoFit/>
          </a:bodyPr>
          <a:lstStyle/>
          <a:p>
            <a:r>
              <a:rPr lang="en-US" dirty="0"/>
              <a:t>Putdown(C)</a:t>
            </a:r>
            <a:endParaRPr lang="en-CY" dirty="0"/>
          </a:p>
        </p:txBody>
      </p:sp>
      <p:sp>
        <p:nvSpPr>
          <p:cNvPr id="50" name="Arrow: Right 49">
            <a:extLst>
              <a:ext uri="{FF2B5EF4-FFF2-40B4-BE49-F238E27FC236}">
                <a16:creationId xmlns:a16="http://schemas.microsoft.com/office/drawing/2014/main" id="{60B18636-9B3E-C5D0-5775-776ABD94895D}"/>
              </a:ext>
            </a:extLst>
          </p:cNvPr>
          <p:cNvSpPr/>
          <p:nvPr/>
        </p:nvSpPr>
        <p:spPr>
          <a:xfrm>
            <a:off x="15510819" y="4374252"/>
            <a:ext cx="1351004" cy="32457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51" name="TextBox 50">
            <a:extLst>
              <a:ext uri="{FF2B5EF4-FFF2-40B4-BE49-F238E27FC236}">
                <a16:creationId xmlns:a16="http://schemas.microsoft.com/office/drawing/2014/main" id="{621A7BAE-11B2-5C60-E19F-210CA81F09AB}"/>
              </a:ext>
            </a:extLst>
          </p:cNvPr>
          <p:cNvSpPr txBox="1"/>
          <p:nvPr/>
        </p:nvSpPr>
        <p:spPr>
          <a:xfrm>
            <a:off x="21150646" y="6879939"/>
            <a:ext cx="1013254" cy="646331"/>
          </a:xfrm>
          <a:prstGeom prst="rect">
            <a:avLst/>
          </a:prstGeom>
          <a:solidFill>
            <a:schemeClr val="accent2"/>
          </a:solidFill>
          <a:ln w="28575">
            <a:solidFill>
              <a:schemeClr val="tx1"/>
            </a:solidFill>
          </a:ln>
        </p:spPr>
        <p:txBody>
          <a:bodyPr wrap="square" rtlCol="0">
            <a:spAutoFit/>
          </a:bodyPr>
          <a:lstStyle/>
          <a:p>
            <a:pPr algn="ctr"/>
            <a:r>
              <a:rPr lang="en-US" b="1" dirty="0"/>
              <a:t>C</a:t>
            </a:r>
            <a:endParaRPr lang="en-CY" b="1" dirty="0"/>
          </a:p>
        </p:txBody>
      </p:sp>
      <p:sp>
        <p:nvSpPr>
          <p:cNvPr id="52" name="TextBox 51">
            <a:extLst>
              <a:ext uri="{FF2B5EF4-FFF2-40B4-BE49-F238E27FC236}">
                <a16:creationId xmlns:a16="http://schemas.microsoft.com/office/drawing/2014/main" id="{3D6DAB23-F472-D101-52A3-90B76CFE37DE}"/>
              </a:ext>
            </a:extLst>
          </p:cNvPr>
          <p:cNvSpPr txBox="1"/>
          <p:nvPr/>
        </p:nvSpPr>
        <p:spPr>
          <a:xfrm>
            <a:off x="18304472" y="6864868"/>
            <a:ext cx="1013254" cy="646331"/>
          </a:xfrm>
          <a:prstGeom prst="rect">
            <a:avLst/>
          </a:prstGeom>
          <a:solidFill>
            <a:srgbClr val="92D050"/>
          </a:solidFill>
          <a:ln w="28575">
            <a:solidFill>
              <a:schemeClr val="tx1"/>
            </a:solidFill>
          </a:ln>
        </p:spPr>
        <p:txBody>
          <a:bodyPr wrap="square" rtlCol="0">
            <a:spAutoFit/>
          </a:bodyPr>
          <a:lstStyle/>
          <a:p>
            <a:pPr algn="ctr"/>
            <a:r>
              <a:rPr lang="en-US" b="1" dirty="0"/>
              <a:t>A</a:t>
            </a:r>
            <a:endParaRPr lang="en-CY" b="1" dirty="0"/>
          </a:p>
        </p:txBody>
      </p:sp>
      <p:sp>
        <p:nvSpPr>
          <p:cNvPr id="53" name="TextBox 52">
            <a:extLst>
              <a:ext uri="{FF2B5EF4-FFF2-40B4-BE49-F238E27FC236}">
                <a16:creationId xmlns:a16="http://schemas.microsoft.com/office/drawing/2014/main" id="{206D817D-3BE1-0B02-052A-D15344785489}"/>
              </a:ext>
            </a:extLst>
          </p:cNvPr>
          <p:cNvSpPr txBox="1"/>
          <p:nvPr/>
        </p:nvSpPr>
        <p:spPr>
          <a:xfrm>
            <a:off x="19849060" y="6224050"/>
            <a:ext cx="1013254" cy="646331"/>
          </a:xfrm>
          <a:prstGeom prst="rect">
            <a:avLst/>
          </a:prstGeom>
          <a:solidFill>
            <a:srgbClr val="FFFF00"/>
          </a:solidFill>
          <a:ln w="28575">
            <a:solidFill>
              <a:schemeClr val="tx1"/>
            </a:solidFill>
          </a:ln>
        </p:spPr>
        <p:txBody>
          <a:bodyPr wrap="square" rtlCol="0">
            <a:spAutoFit/>
          </a:bodyPr>
          <a:lstStyle/>
          <a:p>
            <a:pPr algn="ctr"/>
            <a:r>
              <a:rPr lang="en-US" b="1" dirty="0"/>
              <a:t>B</a:t>
            </a:r>
            <a:endParaRPr lang="en-CY" b="1" dirty="0"/>
          </a:p>
        </p:txBody>
      </p:sp>
      <p:cxnSp>
        <p:nvCxnSpPr>
          <p:cNvPr id="54" name="Straight Connector 53">
            <a:extLst>
              <a:ext uri="{FF2B5EF4-FFF2-40B4-BE49-F238E27FC236}">
                <a16:creationId xmlns:a16="http://schemas.microsoft.com/office/drawing/2014/main" id="{9953ADD2-4C7A-0C88-D60F-7F257AB18D20}"/>
              </a:ext>
            </a:extLst>
          </p:cNvPr>
          <p:cNvCxnSpPr>
            <a:cxnSpLocks/>
          </p:cNvCxnSpPr>
          <p:nvPr/>
        </p:nvCxnSpPr>
        <p:spPr>
          <a:xfrm>
            <a:off x="16945229" y="7519805"/>
            <a:ext cx="5700586" cy="6465"/>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AF24054-CAA6-195A-84AD-93C6CC1DE547}"/>
              </a:ext>
            </a:extLst>
          </p:cNvPr>
          <p:cNvCxnSpPr>
            <a:cxnSpLocks/>
          </p:cNvCxnSpPr>
          <p:nvPr/>
        </p:nvCxnSpPr>
        <p:spPr>
          <a:xfrm>
            <a:off x="19849060" y="6227143"/>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A685AE13-2D1C-668B-29BD-98AE69070454}"/>
              </a:ext>
            </a:extLst>
          </p:cNvPr>
          <p:cNvCxnSpPr>
            <a:cxnSpLocks/>
          </p:cNvCxnSpPr>
          <p:nvPr/>
        </p:nvCxnSpPr>
        <p:spPr>
          <a:xfrm>
            <a:off x="20903506" y="6215444"/>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44F0A005-861C-863D-2393-4EDB3188349F}"/>
              </a:ext>
            </a:extLst>
          </p:cNvPr>
          <p:cNvCxnSpPr/>
          <p:nvPr/>
        </p:nvCxnSpPr>
        <p:spPr>
          <a:xfrm>
            <a:off x="20312436" y="5931266"/>
            <a:ext cx="0" cy="28417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BD276710-251A-63B4-CE49-5023D0D3DDC8}"/>
              </a:ext>
            </a:extLst>
          </p:cNvPr>
          <p:cNvCxnSpPr>
            <a:cxnSpLocks/>
          </p:cNvCxnSpPr>
          <p:nvPr/>
        </p:nvCxnSpPr>
        <p:spPr>
          <a:xfrm flipV="1">
            <a:off x="19853181" y="6180618"/>
            <a:ext cx="1013254" cy="46525"/>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BBE93E30-3726-C216-FE63-BD776ABA1C69}"/>
              </a:ext>
            </a:extLst>
          </p:cNvPr>
          <p:cNvSpPr txBox="1"/>
          <p:nvPr/>
        </p:nvSpPr>
        <p:spPr>
          <a:xfrm>
            <a:off x="17394502" y="5632940"/>
            <a:ext cx="3101546" cy="654909"/>
          </a:xfrm>
          <a:prstGeom prst="rect">
            <a:avLst/>
          </a:prstGeom>
          <a:noFill/>
        </p:spPr>
        <p:txBody>
          <a:bodyPr wrap="square" rtlCol="0">
            <a:spAutoFit/>
          </a:bodyPr>
          <a:lstStyle/>
          <a:p>
            <a:r>
              <a:rPr lang="en-US" dirty="0"/>
              <a:t>Pickup(B)</a:t>
            </a:r>
            <a:endParaRPr lang="en-CY" dirty="0"/>
          </a:p>
        </p:txBody>
      </p:sp>
      <p:sp>
        <p:nvSpPr>
          <p:cNvPr id="60" name="Arrow: Right 59">
            <a:extLst>
              <a:ext uri="{FF2B5EF4-FFF2-40B4-BE49-F238E27FC236}">
                <a16:creationId xmlns:a16="http://schemas.microsoft.com/office/drawing/2014/main" id="{F341995E-4907-BDA2-6C7C-5D7C9BE83D8E}"/>
              </a:ext>
            </a:extLst>
          </p:cNvPr>
          <p:cNvSpPr/>
          <p:nvPr/>
        </p:nvSpPr>
        <p:spPr>
          <a:xfrm rot="5400000">
            <a:off x="16566914" y="5944369"/>
            <a:ext cx="1351004" cy="32457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61" name="TextBox 60">
            <a:extLst>
              <a:ext uri="{FF2B5EF4-FFF2-40B4-BE49-F238E27FC236}">
                <a16:creationId xmlns:a16="http://schemas.microsoft.com/office/drawing/2014/main" id="{BF9C3A5F-9798-B85B-67B9-C1DB7FCAEF80}"/>
              </a:ext>
            </a:extLst>
          </p:cNvPr>
          <p:cNvSpPr txBox="1"/>
          <p:nvPr/>
        </p:nvSpPr>
        <p:spPr>
          <a:xfrm>
            <a:off x="21150646" y="9796112"/>
            <a:ext cx="1013254" cy="646331"/>
          </a:xfrm>
          <a:prstGeom prst="rect">
            <a:avLst/>
          </a:prstGeom>
          <a:solidFill>
            <a:schemeClr val="accent2"/>
          </a:solidFill>
          <a:ln w="28575">
            <a:solidFill>
              <a:schemeClr val="tx1"/>
            </a:solidFill>
          </a:ln>
        </p:spPr>
        <p:txBody>
          <a:bodyPr wrap="square" rtlCol="0">
            <a:spAutoFit/>
          </a:bodyPr>
          <a:lstStyle/>
          <a:p>
            <a:pPr algn="ctr"/>
            <a:r>
              <a:rPr lang="en-US" b="1" dirty="0"/>
              <a:t>C</a:t>
            </a:r>
            <a:endParaRPr lang="en-CY" b="1" dirty="0"/>
          </a:p>
        </p:txBody>
      </p:sp>
      <p:sp>
        <p:nvSpPr>
          <p:cNvPr id="62" name="TextBox 61">
            <a:extLst>
              <a:ext uri="{FF2B5EF4-FFF2-40B4-BE49-F238E27FC236}">
                <a16:creationId xmlns:a16="http://schemas.microsoft.com/office/drawing/2014/main" id="{B723D243-BBB0-F0AB-E1AC-B169A7FDF16A}"/>
              </a:ext>
            </a:extLst>
          </p:cNvPr>
          <p:cNvSpPr txBox="1"/>
          <p:nvPr/>
        </p:nvSpPr>
        <p:spPr>
          <a:xfrm>
            <a:off x="18304472" y="9781041"/>
            <a:ext cx="1013254" cy="646331"/>
          </a:xfrm>
          <a:prstGeom prst="rect">
            <a:avLst/>
          </a:prstGeom>
          <a:solidFill>
            <a:srgbClr val="92D050"/>
          </a:solidFill>
          <a:ln w="28575">
            <a:solidFill>
              <a:schemeClr val="tx1"/>
            </a:solidFill>
          </a:ln>
        </p:spPr>
        <p:txBody>
          <a:bodyPr wrap="square" rtlCol="0">
            <a:spAutoFit/>
          </a:bodyPr>
          <a:lstStyle/>
          <a:p>
            <a:pPr algn="ctr"/>
            <a:r>
              <a:rPr lang="en-US" b="1" dirty="0"/>
              <a:t>A</a:t>
            </a:r>
            <a:endParaRPr lang="en-CY" b="1" dirty="0"/>
          </a:p>
        </p:txBody>
      </p:sp>
      <p:sp>
        <p:nvSpPr>
          <p:cNvPr id="63" name="TextBox 62">
            <a:extLst>
              <a:ext uri="{FF2B5EF4-FFF2-40B4-BE49-F238E27FC236}">
                <a16:creationId xmlns:a16="http://schemas.microsoft.com/office/drawing/2014/main" id="{45E05659-56D2-7406-D34C-6099E9182F2C}"/>
              </a:ext>
            </a:extLst>
          </p:cNvPr>
          <p:cNvSpPr txBox="1"/>
          <p:nvPr/>
        </p:nvSpPr>
        <p:spPr>
          <a:xfrm>
            <a:off x="21150646" y="9208017"/>
            <a:ext cx="1013254" cy="646331"/>
          </a:xfrm>
          <a:prstGeom prst="rect">
            <a:avLst/>
          </a:prstGeom>
          <a:solidFill>
            <a:srgbClr val="FFFF00"/>
          </a:solidFill>
          <a:ln w="28575">
            <a:solidFill>
              <a:schemeClr val="tx1"/>
            </a:solidFill>
          </a:ln>
        </p:spPr>
        <p:txBody>
          <a:bodyPr wrap="square" rtlCol="0">
            <a:spAutoFit/>
          </a:bodyPr>
          <a:lstStyle/>
          <a:p>
            <a:pPr algn="ctr"/>
            <a:r>
              <a:rPr lang="en-US" b="1" dirty="0"/>
              <a:t>B</a:t>
            </a:r>
            <a:endParaRPr lang="en-CY" b="1" dirty="0"/>
          </a:p>
        </p:txBody>
      </p:sp>
      <p:cxnSp>
        <p:nvCxnSpPr>
          <p:cNvPr id="64" name="Straight Connector 63">
            <a:extLst>
              <a:ext uri="{FF2B5EF4-FFF2-40B4-BE49-F238E27FC236}">
                <a16:creationId xmlns:a16="http://schemas.microsoft.com/office/drawing/2014/main" id="{5D95048B-FDC9-8680-845E-57386BBA37E8}"/>
              </a:ext>
            </a:extLst>
          </p:cNvPr>
          <p:cNvCxnSpPr>
            <a:cxnSpLocks/>
          </p:cNvCxnSpPr>
          <p:nvPr/>
        </p:nvCxnSpPr>
        <p:spPr>
          <a:xfrm>
            <a:off x="16945229" y="10435978"/>
            <a:ext cx="5700586" cy="6465"/>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8D8AD3E3-C919-95D8-493E-A78827949742}"/>
              </a:ext>
            </a:extLst>
          </p:cNvPr>
          <p:cNvCxnSpPr>
            <a:cxnSpLocks/>
          </p:cNvCxnSpPr>
          <p:nvPr/>
        </p:nvCxnSpPr>
        <p:spPr>
          <a:xfrm>
            <a:off x="19610171" y="8865127"/>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97AAD10-B3DD-2A87-9FD2-B7DB1E9CB44D}"/>
              </a:ext>
            </a:extLst>
          </p:cNvPr>
          <p:cNvCxnSpPr>
            <a:cxnSpLocks/>
          </p:cNvCxnSpPr>
          <p:nvPr/>
        </p:nvCxnSpPr>
        <p:spPr>
          <a:xfrm>
            <a:off x="20590475" y="8853428"/>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7E8F4BA7-63B2-6439-E9A0-562F32F2D111}"/>
              </a:ext>
            </a:extLst>
          </p:cNvPr>
          <p:cNvCxnSpPr>
            <a:cxnSpLocks/>
          </p:cNvCxnSpPr>
          <p:nvPr/>
        </p:nvCxnSpPr>
        <p:spPr>
          <a:xfrm flipV="1">
            <a:off x="19577221" y="8818602"/>
            <a:ext cx="1013254" cy="46525"/>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36E880BC-F4AB-5810-4670-35937C550238}"/>
              </a:ext>
            </a:extLst>
          </p:cNvPr>
          <p:cNvCxnSpPr/>
          <p:nvPr/>
        </p:nvCxnSpPr>
        <p:spPr>
          <a:xfrm>
            <a:off x="20127097" y="8527010"/>
            <a:ext cx="0" cy="28417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06F1FB79-E5C5-2C1C-33E9-A177F7998B11}"/>
              </a:ext>
            </a:extLst>
          </p:cNvPr>
          <p:cNvSpPr txBox="1"/>
          <p:nvPr/>
        </p:nvSpPr>
        <p:spPr>
          <a:xfrm>
            <a:off x="17459425" y="8717180"/>
            <a:ext cx="3101546" cy="654909"/>
          </a:xfrm>
          <a:prstGeom prst="rect">
            <a:avLst/>
          </a:prstGeom>
          <a:noFill/>
        </p:spPr>
        <p:txBody>
          <a:bodyPr wrap="square" rtlCol="0">
            <a:spAutoFit/>
          </a:bodyPr>
          <a:lstStyle/>
          <a:p>
            <a:r>
              <a:rPr lang="en-US" dirty="0"/>
              <a:t>Stack(B,C)</a:t>
            </a:r>
            <a:endParaRPr lang="en-CY" dirty="0"/>
          </a:p>
        </p:txBody>
      </p:sp>
      <p:sp>
        <p:nvSpPr>
          <p:cNvPr id="70" name="Arrow: Right 69">
            <a:extLst>
              <a:ext uri="{FF2B5EF4-FFF2-40B4-BE49-F238E27FC236}">
                <a16:creationId xmlns:a16="http://schemas.microsoft.com/office/drawing/2014/main" id="{D117BA41-C6CF-B57A-481C-A59CE6663C27}"/>
              </a:ext>
            </a:extLst>
          </p:cNvPr>
          <p:cNvSpPr/>
          <p:nvPr/>
        </p:nvSpPr>
        <p:spPr>
          <a:xfrm rot="5400000">
            <a:off x="16631837" y="9028609"/>
            <a:ext cx="1351004" cy="32457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cxnSp>
        <p:nvCxnSpPr>
          <p:cNvPr id="87" name="Straight Connector 86">
            <a:extLst>
              <a:ext uri="{FF2B5EF4-FFF2-40B4-BE49-F238E27FC236}">
                <a16:creationId xmlns:a16="http://schemas.microsoft.com/office/drawing/2014/main" id="{5D96E092-2C43-D4C3-4687-FD4A66F4EF69}"/>
              </a:ext>
            </a:extLst>
          </p:cNvPr>
          <p:cNvCxnSpPr>
            <a:cxnSpLocks/>
          </p:cNvCxnSpPr>
          <p:nvPr/>
        </p:nvCxnSpPr>
        <p:spPr>
          <a:xfrm>
            <a:off x="5346357" y="8370830"/>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68472616-CFDC-D57B-F8A9-2102829D28CF}"/>
              </a:ext>
            </a:extLst>
          </p:cNvPr>
          <p:cNvCxnSpPr/>
          <p:nvPr/>
        </p:nvCxnSpPr>
        <p:spPr>
          <a:xfrm>
            <a:off x="5358713" y="8370830"/>
            <a:ext cx="803189"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CCD567B-C44E-3AD9-DB79-8C03A7C286E6}"/>
              </a:ext>
            </a:extLst>
          </p:cNvPr>
          <p:cNvCxnSpPr>
            <a:cxnSpLocks/>
          </p:cNvCxnSpPr>
          <p:nvPr/>
        </p:nvCxnSpPr>
        <p:spPr>
          <a:xfrm>
            <a:off x="6161902" y="8370830"/>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7D75E5C8-3AE7-39E5-B575-2F388ACCF964}"/>
              </a:ext>
            </a:extLst>
          </p:cNvPr>
          <p:cNvCxnSpPr/>
          <p:nvPr/>
        </p:nvCxnSpPr>
        <p:spPr>
          <a:xfrm>
            <a:off x="5747951" y="8086652"/>
            <a:ext cx="0" cy="284178"/>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648492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a:xfrm>
            <a:off x="11684977" y="12444941"/>
            <a:ext cx="1014046" cy="730250"/>
          </a:xfrm>
        </p:spPr>
        <p:txBody>
          <a:bodyPr/>
          <a:lstStyle/>
          <a:p>
            <a:pPr marL="0" marR="0" lvl="0" indent="0" algn="ctr" defTabSz="1828800" rtl="0" eaLnBrk="1" fontAlgn="base" latinLnBrk="0" hangingPunct="1">
              <a:lnSpc>
                <a:spcPct val="100000"/>
              </a:lnSpc>
              <a:spcBef>
                <a:spcPct val="0"/>
              </a:spcBef>
              <a:spcAft>
                <a:spcPct val="0"/>
              </a:spcAft>
              <a:buClrTx/>
              <a:buSzTx/>
              <a:buFontTx/>
              <a:buNone/>
              <a:tabLst/>
              <a:defRPr/>
            </a:pPr>
            <a:fld id="{DD9F0740-C59C-4AD6-B752-7CC1CE13501A}" type="slidenum">
              <a:rPr kumimoji="0" lang="bg-BG" sz="24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ctr" defTabSz="1828800" rtl="0" eaLnBrk="1" fontAlgn="base" latinLnBrk="0" hangingPunct="1">
                <a:lnSpc>
                  <a:spcPct val="100000"/>
                </a:lnSpc>
                <a:spcBef>
                  <a:spcPct val="0"/>
                </a:spcBef>
                <a:spcAft>
                  <a:spcPct val="0"/>
                </a:spcAft>
                <a:buClrTx/>
                <a:buSzTx/>
                <a:buFontTx/>
                <a:buNone/>
                <a:tabLst/>
                <a:defRPr/>
              </a:pPr>
              <a:t>109</a:t>
            </a:fld>
            <a:endParaRPr kumimoji="0" lang="bg-BG" sz="24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52074" y="2107557"/>
            <a:ext cx="21537984" cy="860671"/>
          </a:xfrm>
        </p:spPr>
        <p:txBody>
          <a:bodyPr>
            <a:noAutofit/>
          </a:bodyPr>
          <a:lstStyle/>
          <a:p>
            <a:r>
              <a:rPr lang="en-US" sz="5400" dirty="0"/>
              <a:t>Example Linear Plan </a:t>
            </a:r>
          </a:p>
        </p:txBody>
      </p:sp>
      <p:sp>
        <p:nvSpPr>
          <p:cNvPr id="3" name="TextBox 2">
            <a:extLst>
              <a:ext uri="{FF2B5EF4-FFF2-40B4-BE49-F238E27FC236}">
                <a16:creationId xmlns:a16="http://schemas.microsoft.com/office/drawing/2014/main" id="{03BF035A-1F7F-1EAE-DB98-06F13D3ED789}"/>
              </a:ext>
            </a:extLst>
          </p:cNvPr>
          <p:cNvSpPr txBox="1"/>
          <p:nvPr/>
        </p:nvSpPr>
        <p:spPr>
          <a:xfrm>
            <a:off x="3212757" y="3432437"/>
            <a:ext cx="1013254" cy="646331"/>
          </a:xfrm>
          <a:prstGeom prst="rect">
            <a:avLst/>
          </a:prstGeom>
          <a:solidFill>
            <a:schemeClr val="accent2"/>
          </a:solidFill>
          <a:ln w="28575">
            <a:solidFill>
              <a:schemeClr val="tx1"/>
            </a:solidFill>
          </a:ln>
        </p:spPr>
        <p:txBody>
          <a:bodyPr wrap="square" rtlCol="0">
            <a:spAutoFit/>
          </a:bodyPr>
          <a:lstStyle/>
          <a:p>
            <a:pPr algn="ctr"/>
            <a:r>
              <a:rPr lang="en-US" b="1" dirty="0"/>
              <a:t>C</a:t>
            </a:r>
            <a:endParaRPr lang="en-CY" b="1" dirty="0"/>
          </a:p>
        </p:txBody>
      </p:sp>
      <p:sp>
        <p:nvSpPr>
          <p:cNvPr id="7" name="TextBox 6">
            <a:extLst>
              <a:ext uri="{FF2B5EF4-FFF2-40B4-BE49-F238E27FC236}">
                <a16:creationId xmlns:a16="http://schemas.microsoft.com/office/drawing/2014/main" id="{01DAD10F-9331-538B-61E9-4039DB9DB389}"/>
              </a:ext>
            </a:extLst>
          </p:cNvPr>
          <p:cNvSpPr txBox="1"/>
          <p:nvPr/>
        </p:nvSpPr>
        <p:spPr>
          <a:xfrm>
            <a:off x="3212757" y="4078768"/>
            <a:ext cx="1013254" cy="646331"/>
          </a:xfrm>
          <a:prstGeom prst="rect">
            <a:avLst/>
          </a:prstGeom>
          <a:solidFill>
            <a:srgbClr val="92D050"/>
          </a:solidFill>
          <a:ln w="28575">
            <a:solidFill>
              <a:schemeClr val="tx1"/>
            </a:solidFill>
          </a:ln>
        </p:spPr>
        <p:txBody>
          <a:bodyPr wrap="square" rtlCol="0">
            <a:spAutoFit/>
          </a:bodyPr>
          <a:lstStyle/>
          <a:p>
            <a:pPr algn="ctr"/>
            <a:r>
              <a:rPr lang="en-US" b="1" dirty="0"/>
              <a:t>A</a:t>
            </a:r>
            <a:endParaRPr lang="en-CY" b="1" dirty="0"/>
          </a:p>
        </p:txBody>
      </p:sp>
      <p:sp>
        <p:nvSpPr>
          <p:cNvPr id="8" name="TextBox 7">
            <a:extLst>
              <a:ext uri="{FF2B5EF4-FFF2-40B4-BE49-F238E27FC236}">
                <a16:creationId xmlns:a16="http://schemas.microsoft.com/office/drawing/2014/main" id="{642608BC-0C9C-7520-1BE6-75B78362022E}"/>
              </a:ext>
            </a:extLst>
          </p:cNvPr>
          <p:cNvSpPr txBox="1"/>
          <p:nvPr/>
        </p:nvSpPr>
        <p:spPr>
          <a:xfrm>
            <a:off x="4773827" y="4093839"/>
            <a:ext cx="1013254" cy="646331"/>
          </a:xfrm>
          <a:prstGeom prst="rect">
            <a:avLst/>
          </a:prstGeom>
          <a:solidFill>
            <a:srgbClr val="FFFF00"/>
          </a:solidFill>
          <a:ln w="28575">
            <a:solidFill>
              <a:schemeClr val="tx1"/>
            </a:solidFill>
          </a:ln>
        </p:spPr>
        <p:txBody>
          <a:bodyPr wrap="square" rtlCol="0">
            <a:spAutoFit/>
          </a:bodyPr>
          <a:lstStyle/>
          <a:p>
            <a:pPr algn="ctr"/>
            <a:r>
              <a:rPr lang="en-US" b="1" dirty="0"/>
              <a:t>B</a:t>
            </a:r>
            <a:endParaRPr lang="en-CY" b="1" dirty="0"/>
          </a:p>
        </p:txBody>
      </p:sp>
      <p:cxnSp>
        <p:nvCxnSpPr>
          <p:cNvPr id="9" name="Straight Connector 8">
            <a:extLst>
              <a:ext uri="{FF2B5EF4-FFF2-40B4-BE49-F238E27FC236}">
                <a16:creationId xmlns:a16="http://schemas.microsoft.com/office/drawing/2014/main" id="{83164C6B-93F1-FBCB-769C-02809C777855}"/>
              </a:ext>
            </a:extLst>
          </p:cNvPr>
          <p:cNvCxnSpPr/>
          <p:nvPr/>
        </p:nvCxnSpPr>
        <p:spPr>
          <a:xfrm>
            <a:off x="1853514" y="4740170"/>
            <a:ext cx="515276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35908F5E-3C7B-7149-AEBD-432264C6A042}"/>
              </a:ext>
            </a:extLst>
          </p:cNvPr>
          <p:cNvSpPr txBox="1"/>
          <p:nvPr/>
        </p:nvSpPr>
        <p:spPr>
          <a:xfrm>
            <a:off x="3266268" y="9798903"/>
            <a:ext cx="1013254" cy="646331"/>
          </a:xfrm>
          <a:prstGeom prst="rect">
            <a:avLst/>
          </a:prstGeom>
          <a:solidFill>
            <a:schemeClr val="accent2"/>
          </a:solidFill>
          <a:ln w="28575">
            <a:solidFill>
              <a:schemeClr val="tx1"/>
            </a:solidFill>
          </a:ln>
        </p:spPr>
        <p:txBody>
          <a:bodyPr wrap="square" rtlCol="0">
            <a:spAutoFit/>
          </a:bodyPr>
          <a:lstStyle/>
          <a:p>
            <a:pPr algn="ctr"/>
            <a:r>
              <a:rPr lang="en-US" b="1" dirty="0"/>
              <a:t>C</a:t>
            </a:r>
            <a:endParaRPr lang="en-CY" b="1" dirty="0"/>
          </a:p>
        </p:txBody>
      </p:sp>
      <p:sp>
        <p:nvSpPr>
          <p:cNvPr id="15" name="TextBox 14">
            <a:extLst>
              <a:ext uri="{FF2B5EF4-FFF2-40B4-BE49-F238E27FC236}">
                <a16:creationId xmlns:a16="http://schemas.microsoft.com/office/drawing/2014/main" id="{C55B89C6-3822-9312-7C04-438A3D3FDC0E}"/>
              </a:ext>
            </a:extLst>
          </p:cNvPr>
          <p:cNvSpPr txBox="1"/>
          <p:nvPr/>
        </p:nvSpPr>
        <p:spPr>
          <a:xfrm>
            <a:off x="3262149" y="8503526"/>
            <a:ext cx="1013254" cy="646331"/>
          </a:xfrm>
          <a:prstGeom prst="rect">
            <a:avLst/>
          </a:prstGeom>
          <a:solidFill>
            <a:srgbClr val="92D050"/>
          </a:solidFill>
          <a:ln w="28575">
            <a:solidFill>
              <a:schemeClr val="tx1"/>
            </a:solidFill>
          </a:ln>
        </p:spPr>
        <p:txBody>
          <a:bodyPr wrap="square" rtlCol="0">
            <a:spAutoFit/>
          </a:bodyPr>
          <a:lstStyle/>
          <a:p>
            <a:pPr algn="ctr"/>
            <a:r>
              <a:rPr lang="en-US" b="1" dirty="0"/>
              <a:t>A</a:t>
            </a:r>
            <a:endParaRPr lang="en-CY" b="1" dirty="0"/>
          </a:p>
        </p:txBody>
      </p:sp>
      <p:sp>
        <p:nvSpPr>
          <p:cNvPr id="16" name="TextBox 15">
            <a:extLst>
              <a:ext uri="{FF2B5EF4-FFF2-40B4-BE49-F238E27FC236}">
                <a16:creationId xmlns:a16="http://schemas.microsoft.com/office/drawing/2014/main" id="{7D6AB85F-0D40-6103-4CAD-E7638FBCE611}"/>
              </a:ext>
            </a:extLst>
          </p:cNvPr>
          <p:cNvSpPr txBox="1"/>
          <p:nvPr/>
        </p:nvSpPr>
        <p:spPr>
          <a:xfrm>
            <a:off x="3262149" y="9163375"/>
            <a:ext cx="1013254" cy="646331"/>
          </a:xfrm>
          <a:prstGeom prst="rect">
            <a:avLst/>
          </a:prstGeom>
          <a:solidFill>
            <a:srgbClr val="FFFF00"/>
          </a:solidFill>
          <a:ln w="28575">
            <a:solidFill>
              <a:schemeClr val="tx1"/>
            </a:solidFill>
          </a:ln>
        </p:spPr>
        <p:txBody>
          <a:bodyPr wrap="square" rtlCol="0">
            <a:spAutoFit/>
          </a:bodyPr>
          <a:lstStyle/>
          <a:p>
            <a:pPr algn="ctr"/>
            <a:r>
              <a:rPr lang="en-US" b="1" dirty="0"/>
              <a:t>B</a:t>
            </a:r>
            <a:endParaRPr lang="en-CY" b="1" dirty="0"/>
          </a:p>
        </p:txBody>
      </p:sp>
      <p:cxnSp>
        <p:nvCxnSpPr>
          <p:cNvPr id="17" name="Straight Connector 16">
            <a:extLst>
              <a:ext uri="{FF2B5EF4-FFF2-40B4-BE49-F238E27FC236}">
                <a16:creationId xmlns:a16="http://schemas.microsoft.com/office/drawing/2014/main" id="{1ECB8398-4B6A-85AD-0633-6C08A8150EDC}"/>
              </a:ext>
            </a:extLst>
          </p:cNvPr>
          <p:cNvCxnSpPr/>
          <p:nvPr/>
        </p:nvCxnSpPr>
        <p:spPr>
          <a:xfrm>
            <a:off x="1964689" y="10430162"/>
            <a:ext cx="515276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9E94934F-D535-123D-9C0D-FEB507A8AEC6}"/>
              </a:ext>
            </a:extLst>
          </p:cNvPr>
          <p:cNvCxnSpPr>
            <a:cxnSpLocks/>
          </p:cNvCxnSpPr>
          <p:nvPr/>
        </p:nvCxnSpPr>
        <p:spPr>
          <a:xfrm>
            <a:off x="6091881" y="3447508"/>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AF40B32-F4C4-4FFF-3FD5-85CF9CCD866A}"/>
              </a:ext>
            </a:extLst>
          </p:cNvPr>
          <p:cNvCxnSpPr/>
          <p:nvPr/>
        </p:nvCxnSpPr>
        <p:spPr>
          <a:xfrm>
            <a:off x="6104237" y="3447508"/>
            <a:ext cx="803189"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E6BB943-BE6C-A41E-4D8D-19C9D88B835C}"/>
              </a:ext>
            </a:extLst>
          </p:cNvPr>
          <p:cNvCxnSpPr>
            <a:cxnSpLocks/>
          </p:cNvCxnSpPr>
          <p:nvPr/>
        </p:nvCxnSpPr>
        <p:spPr>
          <a:xfrm>
            <a:off x="6907426" y="3447508"/>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09695EAE-EF16-B49B-C419-FA76E8D10735}"/>
              </a:ext>
            </a:extLst>
          </p:cNvPr>
          <p:cNvCxnSpPr/>
          <p:nvPr/>
        </p:nvCxnSpPr>
        <p:spPr>
          <a:xfrm>
            <a:off x="6493475" y="3163330"/>
            <a:ext cx="0" cy="28417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593FAD4E-3C18-E9BD-5186-F6DDB6111193}"/>
              </a:ext>
            </a:extLst>
          </p:cNvPr>
          <p:cNvSpPr txBox="1"/>
          <p:nvPr/>
        </p:nvSpPr>
        <p:spPr>
          <a:xfrm>
            <a:off x="13578015" y="3519785"/>
            <a:ext cx="1013254" cy="646331"/>
          </a:xfrm>
          <a:prstGeom prst="rect">
            <a:avLst/>
          </a:prstGeom>
          <a:solidFill>
            <a:schemeClr val="accent2"/>
          </a:solidFill>
          <a:ln w="28575">
            <a:solidFill>
              <a:schemeClr val="tx1"/>
            </a:solidFill>
          </a:ln>
        </p:spPr>
        <p:txBody>
          <a:bodyPr wrap="square" rtlCol="0">
            <a:spAutoFit/>
          </a:bodyPr>
          <a:lstStyle/>
          <a:p>
            <a:pPr algn="ctr"/>
            <a:r>
              <a:rPr lang="en-US" b="1" dirty="0"/>
              <a:t>C</a:t>
            </a:r>
            <a:endParaRPr lang="en-CY" b="1" dirty="0"/>
          </a:p>
        </p:txBody>
      </p:sp>
      <p:sp>
        <p:nvSpPr>
          <p:cNvPr id="27" name="TextBox 26">
            <a:extLst>
              <a:ext uri="{FF2B5EF4-FFF2-40B4-BE49-F238E27FC236}">
                <a16:creationId xmlns:a16="http://schemas.microsoft.com/office/drawing/2014/main" id="{94D6A1F2-D444-17B0-8CF3-405EC494DF5A}"/>
              </a:ext>
            </a:extLst>
          </p:cNvPr>
          <p:cNvSpPr txBox="1"/>
          <p:nvPr/>
        </p:nvSpPr>
        <p:spPr>
          <a:xfrm>
            <a:off x="10803925" y="4126085"/>
            <a:ext cx="1013254" cy="646331"/>
          </a:xfrm>
          <a:prstGeom prst="rect">
            <a:avLst/>
          </a:prstGeom>
          <a:solidFill>
            <a:srgbClr val="92D050"/>
          </a:solidFill>
          <a:ln w="28575">
            <a:solidFill>
              <a:schemeClr val="tx1"/>
            </a:solidFill>
          </a:ln>
        </p:spPr>
        <p:txBody>
          <a:bodyPr wrap="square" rtlCol="0">
            <a:spAutoFit/>
          </a:bodyPr>
          <a:lstStyle/>
          <a:p>
            <a:pPr algn="ctr"/>
            <a:r>
              <a:rPr lang="en-US" b="1" dirty="0"/>
              <a:t>A</a:t>
            </a:r>
            <a:endParaRPr lang="en-CY" b="1" dirty="0"/>
          </a:p>
        </p:txBody>
      </p:sp>
      <p:sp>
        <p:nvSpPr>
          <p:cNvPr id="28" name="TextBox 27">
            <a:extLst>
              <a:ext uri="{FF2B5EF4-FFF2-40B4-BE49-F238E27FC236}">
                <a16:creationId xmlns:a16="http://schemas.microsoft.com/office/drawing/2014/main" id="{083B3248-B8E5-A326-9285-E6A594EF958C}"/>
              </a:ext>
            </a:extLst>
          </p:cNvPr>
          <p:cNvSpPr txBox="1"/>
          <p:nvPr/>
        </p:nvSpPr>
        <p:spPr>
          <a:xfrm>
            <a:off x="12364995" y="4126085"/>
            <a:ext cx="1013254" cy="646331"/>
          </a:xfrm>
          <a:prstGeom prst="rect">
            <a:avLst/>
          </a:prstGeom>
          <a:solidFill>
            <a:srgbClr val="FFFF00"/>
          </a:solidFill>
          <a:ln w="28575">
            <a:solidFill>
              <a:schemeClr val="tx1"/>
            </a:solidFill>
          </a:ln>
        </p:spPr>
        <p:txBody>
          <a:bodyPr wrap="square" rtlCol="0">
            <a:spAutoFit/>
          </a:bodyPr>
          <a:lstStyle/>
          <a:p>
            <a:pPr algn="ctr"/>
            <a:r>
              <a:rPr lang="en-US" b="1" dirty="0"/>
              <a:t>B</a:t>
            </a:r>
            <a:endParaRPr lang="en-CY" b="1" dirty="0"/>
          </a:p>
        </p:txBody>
      </p:sp>
      <p:cxnSp>
        <p:nvCxnSpPr>
          <p:cNvPr id="29" name="Straight Connector 28">
            <a:extLst>
              <a:ext uri="{FF2B5EF4-FFF2-40B4-BE49-F238E27FC236}">
                <a16:creationId xmlns:a16="http://schemas.microsoft.com/office/drawing/2014/main" id="{591039DB-1897-1744-97B7-1B2B980AD171}"/>
              </a:ext>
            </a:extLst>
          </p:cNvPr>
          <p:cNvCxnSpPr/>
          <p:nvPr/>
        </p:nvCxnSpPr>
        <p:spPr>
          <a:xfrm>
            <a:off x="9444682" y="4772416"/>
            <a:ext cx="515276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472C50C-71F2-444B-FB8C-7BC45C139BEA}"/>
              </a:ext>
            </a:extLst>
          </p:cNvPr>
          <p:cNvCxnSpPr>
            <a:cxnSpLocks/>
          </p:cNvCxnSpPr>
          <p:nvPr/>
        </p:nvCxnSpPr>
        <p:spPr>
          <a:xfrm>
            <a:off x="13578015" y="3529374"/>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23EB277-7D06-F9E4-6274-AAFB586A956D}"/>
              </a:ext>
            </a:extLst>
          </p:cNvPr>
          <p:cNvCxnSpPr>
            <a:cxnSpLocks/>
          </p:cNvCxnSpPr>
          <p:nvPr/>
        </p:nvCxnSpPr>
        <p:spPr>
          <a:xfrm>
            <a:off x="14620101" y="3519785"/>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31981EDB-E22D-C814-6D14-9C2FEDAD35D4}"/>
              </a:ext>
            </a:extLst>
          </p:cNvPr>
          <p:cNvCxnSpPr/>
          <p:nvPr/>
        </p:nvCxnSpPr>
        <p:spPr>
          <a:xfrm>
            <a:off x="14084643" y="3195576"/>
            <a:ext cx="0" cy="28417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4849DCFC-6478-A8AC-BFF8-2B570EB4A426}"/>
              </a:ext>
            </a:extLst>
          </p:cNvPr>
          <p:cNvCxnSpPr>
            <a:cxnSpLocks/>
          </p:cNvCxnSpPr>
          <p:nvPr/>
        </p:nvCxnSpPr>
        <p:spPr>
          <a:xfrm>
            <a:off x="13578015" y="3479754"/>
            <a:ext cx="1013254"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2D11E5E8-B347-0C04-DFE2-48FA2E925B5D}"/>
              </a:ext>
            </a:extLst>
          </p:cNvPr>
          <p:cNvSpPr txBox="1"/>
          <p:nvPr/>
        </p:nvSpPr>
        <p:spPr>
          <a:xfrm>
            <a:off x="7179276" y="3889080"/>
            <a:ext cx="3101546" cy="654909"/>
          </a:xfrm>
          <a:prstGeom prst="rect">
            <a:avLst/>
          </a:prstGeom>
          <a:noFill/>
        </p:spPr>
        <p:txBody>
          <a:bodyPr wrap="square" rtlCol="0">
            <a:spAutoFit/>
          </a:bodyPr>
          <a:lstStyle/>
          <a:p>
            <a:r>
              <a:rPr lang="en-US" dirty="0"/>
              <a:t>Unstack(C,A)</a:t>
            </a:r>
            <a:endParaRPr lang="en-CY" dirty="0"/>
          </a:p>
        </p:txBody>
      </p:sp>
      <p:sp>
        <p:nvSpPr>
          <p:cNvPr id="38" name="Arrow: Right 37">
            <a:extLst>
              <a:ext uri="{FF2B5EF4-FFF2-40B4-BE49-F238E27FC236}">
                <a16:creationId xmlns:a16="http://schemas.microsoft.com/office/drawing/2014/main" id="{9F322B75-8CA4-6106-2E8B-5D3F51480CCF}"/>
              </a:ext>
            </a:extLst>
          </p:cNvPr>
          <p:cNvSpPr/>
          <p:nvPr/>
        </p:nvSpPr>
        <p:spPr>
          <a:xfrm>
            <a:off x="7620001" y="4543989"/>
            <a:ext cx="1351004" cy="32457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39" name="TextBox 38">
            <a:extLst>
              <a:ext uri="{FF2B5EF4-FFF2-40B4-BE49-F238E27FC236}">
                <a16:creationId xmlns:a16="http://schemas.microsoft.com/office/drawing/2014/main" id="{513E31A1-DB21-79C7-5EE0-0E7C753AB1BF}"/>
              </a:ext>
            </a:extLst>
          </p:cNvPr>
          <p:cNvSpPr txBox="1"/>
          <p:nvPr/>
        </p:nvSpPr>
        <p:spPr>
          <a:xfrm>
            <a:off x="21080626" y="4228695"/>
            <a:ext cx="1013254" cy="646331"/>
          </a:xfrm>
          <a:prstGeom prst="rect">
            <a:avLst/>
          </a:prstGeom>
          <a:solidFill>
            <a:schemeClr val="accent2"/>
          </a:solidFill>
          <a:ln w="28575">
            <a:solidFill>
              <a:schemeClr val="tx1"/>
            </a:solidFill>
          </a:ln>
        </p:spPr>
        <p:txBody>
          <a:bodyPr wrap="square" rtlCol="0">
            <a:spAutoFit/>
          </a:bodyPr>
          <a:lstStyle/>
          <a:p>
            <a:pPr algn="ctr"/>
            <a:r>
              <a:rPr lang="en-US" b="1" dirty="0"/>
              <a:t>C</a:t>
            </a:r>
            <a:endParaRPr lang="en-CY" b="1" dirty="0"/>
          </a:p>
        </p:txBody>
      </p:sp>
      <p:sp>
        <p:nvSpPr>
          <p:cNvPr id="40" name="TextBox 39">
            <a:extLst>
              <a:ext uri="{FF2B5EF4-FFF2-40B4-BE49-F238E27FC236}">
                <a16:creationId xmlns:a16="http://schemas.microsoft.com/office/drawing/2014/main" id="{890AFC20-ECE9-08C4-465B-6CE7EB7AA922}"/>
              </a:ext>
            </a:extLst>
          </p:cNvPr>
          <p:cNvSpPr txBox="1"/>
          <p:nvPr/>
        </p:nvSpPr>
        <p:spPr>
          <a:xfrm>
            <a:off x="18234452" y="4213624"/>
            <a:ext cx="1013254" cy="646331"/>
          </a:xfrm>
          <a:prstGeom prst="rect">
            <a:avLst/>
          </a:prstGeom>
          <a:solidFill>
            <a:srgbClr val="92D050"/>
          </a:solidFill>
          <a:ln w="28575">
            <a:solidFill>
              <a:schemeClr val="tx1"/>
            </a:solidFill>
          </a:ln>
        </p:spPr>
        <p:txBody>
          <a:bodyPr wrap="square" rtlCol="0">
            <a:spAutoFit/>
          </a:bodyPr>
          <a:lstStyle/>
          <a:p>
            <a:pPr algn="ctr"/>
            <a:r>
              <a:rPr lang="en-US" b="1" dirty="0"/>
              <a:t>A</a:t>
            </a:r>
            <a:endParaRPr lang="en-CY" b="1" dirty="0"/>
          </a:p>
        </p:txBody>
      </p:sp>
      <p:sp>
        <p:nvSpPr>
          <p:cNvPr id="41" name="TextBox 40">
            <a:extLst>
              <a:ext uri="{FF2B5EF4-FFF2-40B4-BE49-F238E27FC236}">
                <a16:creationId xmlns:a16="http://schemas.microsoft.com/office/drawing/2014/main" id="{775E4F56-A4AC-2B21-F622-FC975653C450}"/>
              </a:ext>
            </a:extLst>
          </p:cNvPr>
          <p:cNvSpPr txBox="1"/>
          <p:nvPr/>
        </p:nvSpPr>
        <p:spPr>
          <a:xfrm>
            <a:off x="19795522" y="4228695"/>
            <a:ext cx="1013254" cy="646331"/>
          </a:xfrm>
          <a:prstGeom prst="rect">
            <a:avLst/>
          </a:prstGeom>
          <a:solidFill>
            <a:srgbClr val="FFFF00"/>
          </a:solidFill>
          <a:ln w="28575">
            <a:solidFill>
              <a:schemeClr val="tx1"/>
            </a:solidFill>
          </a:ln>
        </p:spPr>
        <p:txBody>
          <a:bodyPr wrap="square" rtlCol="0">
            <a:spAutoFit/>
          </a:bodyPr>
          <a:lstStyle/>
          <a:p>
            <a:pPr algn="ctr"/>
            <a:r>
              <a:rPr lang="en-US" b="1" dirty="0"/>
              <a:t>B</a:t>
            </a:r>
            <a:endParaRPr lang="en-CY" b="1" dirty="0"/>
          </a:p>
        </p:txBody>
      </p:sp>
      <p:cxnSp>
        <p:nvCxnSpPr>
          <p:cNvPr id="42" name="Straight Connector 41">
            <a:extLst>
              <a:ext uri="{FF2B5EF4-FFF2-40B4-BE49-F238E27FC236}">
                <a16:creationId xmlns:a16="http://schemas.microsoft.com/office/drawing/2014/main" id="{32DC362D-5D04-ECC0-1C51-0C6A7EAFF366}"/>
              </a:ext>
            </a:extLst>
          </p:cNvPr>
          <p:cNvCxnSpPr>
            <a:cxnSpLocks/>
          </p:cNvCxnSpPr>
          <p:nvPr/>
        </p:nvCxnSpPr>
        <p:spPr>
          <a:xfrm>
            <a:off x="16875209" y="4868561"/>
            <a:ext cx="5700586" cy="6465"/>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4BFCF212-F6A1-EB2D-F453-829A33589089}"/>
              </a:ext>
            </a:extLst>
          </p:cNvPr>
          <p:cNvCxnSpPr>
            <a:cxnSpLocks/>
          </p:cNvCxnSpPr>
          <p:nvPr/>
        </p:nvCxnSpPr>
        <p:spPr>
          <a:xfrm>
            <a:off x="21113576" y="3513030"/>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137F372-B24B-19E8-A3FC-169B0F67D76E}"/>
              </a:ext>
            </a:extLst>
          </p:cNvPr>
          <p:cNvCxnSpPr>
            <a:cxnSpLocks/>
          </p:cNvCxnSpPr>
          <p:nvPr/>
        </p:nvCxnSpPr>
        <p:spPr>
          <a:xfrm>
            <a:off x="22093880" y="3501331"/>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FABD55AC-9B29-950A-21CF-F8A2BF5E89D0}"/>
              </a:ext>
            </a:extLst>
          </p:cNvPr>
          <p:cNvCxnSpPr/>
          <p:nvPr/>
        </p:nvCxnSpPr>
        <p:spPr>
          <a:xfrm>
            <a:off x="21576952" y="3280022"/>
            <a:ext cx="0" cy="28417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00B81FE4-6C0D-26A4-0EDE-3C198CD26E6A}"/>
              </a:ext>
            </a:extLst>
          </p:cNvPr>
          <p:cNvCxnSpPr>
            <a:cxnSpLocks/>
          </p:cNvCxnSpPr>
          <p:nvPr/>
        </p:nvCxnSpPr>
        <p:spPr>
          <a:xfrm flipV="1">
            <a:off x="21080626" y="3466505"/>
            <a:ext cx="1013254" cy="46525"/>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A167A0C9-56C9-52DC-4C16-94DED3B10C77}"/>
              </a:ext>
            </a:extLst>
          </p:cNvPr>
          <p:cNvSpPr txBox="1"/>
          <p:nvPr/>
        </p:nvSpPr>
        <p:spPr>
          <a:xfrm>
            <a:off x="15070094" y="3688807"/>
            <a:ext cx="3101546" cy="654909"/>
          </a:xfrm>
          <a:prstGeom prst="rect">
            <a:avLst/>
          </a:prstGeom>
          <a:noFill/>
        </p:spPr>
        <p:txBody>
          <a:bodyPr wrap="square" rtlCol="0">
            <a:spAutoFit/>
          </a:bodyPr>
          <a:lstStyle/>
          <a:p>
            <a:r>
              <a:rPr lang="en-US" dirty="0"/>
              <a:t>Putdown(C)</a:t>
            </a:r>
            <a:endParaRPr lang="en-CY" dirty="0"/>
          </a:p>
        </p:txBody>
      </p:sp>
      <p:sp>
        <p:nvSpPr>
          <p:cNvPr id="50" name="Arrow: Right 49">
            <a:extLst>
              <a:ext uri="{FF2B5EF4-FFF2-40B4-BE49-F238E27FC236}">
                <a16:creationId xmlns:a16="http://schemas.microsoft.com/office/drawing/2014/main" id="{60B18636-9B3E-C5D0-5775-776ABD94895D}"/>
              </a:ext>
            </a:extLst>
          </p:cNvPr>
          <p:cNvSpPr/>
          <p:nvPr/>
        </p:nvSpPr>
        <p:spPr>
          <a:xfrm>
            <a:off x="15510819" y="4374252"/>
            <a:ext cx="1351004" cy="32457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51" name="TextBox 50">
            <a:extLst>
              <a:ext uri="{FF2B5EF4-FFF2-40B4-BE49-F238E27FC236}">
                <a16:creationId xmlns:a16="http://schemas.microsoft.com/office/drawing/2014/main" id="{621A7BAE-11B2-5C60-E19F-210CA81F09AB}"/>
              </a:ext>
            </a:extLst>
          </p:cNvPr>
          <p:cNvSpPr txBox="1"/>
          <p:nvPr/>
        </p:nvSpPr>
        <p:spPr>
          <a:xfrm>
            <a:off x="21150646" y="6879939"/>
            <a:ext cx="1013254" cy="646331"/>
          </a:xfrm>
          <a:prstGeom prst="rect">
            <a:avLst/>
          </a:prstGeom>
          <a:solidFill>
            <a:schemeClr val="accent2"/>
          </a:solidFill>
          <a:ln w="28575">
            <a:solidFill>
              <a:schemeClr val="tx1"/>
            </a:solidFill>
          </a:ln>
        </p:spPr>
        <p:txBody>
          <a:bodyPr wrap="square" rtlCol="0">
            <a:spAutoFit/>
          </a:bodyPr>
          <a:lstStyle/>
          <a:p>
            <a:pPr algn="ctr"/>
            <a:r>
              <a:rPr lang="en-US" b="1" dirty="0"/>
              <a:t>C</a:t>
            </a:r>
            <a:endParaRPr lang="en-CY" b="1" dirty="0"/>
          </a:p>
        </p:txBody>
      </p:sp>
      <p:sp>
        <p:nvSpPr>
          <p:cNvPr id="52" name="TextBox 51">
            <a:extLst>
              <a:ext uri="{FF2B5EF4-FFF2-40B4-BE49-F238E27FC236}">
                <a16:creationId xmlns:a16="http://schemas.microsoft.com/office/drawing/2014/main" id="{3D6DAB23-F472-D101-52A3-90B76CFE37DE}"/>
              </a:ext>
            </a:extLst>
          </p:cNvPr>
          <p:cNvSpPr txBox="1"/>
          <p:nvPr/>
        </p:nvSpPr>
        <p:spPr>
          <a:xfrm>
            <a:off x="18304472" y="6864868"/>
            <a:ext cx="1013254" cy="646331"/>
          </a:xfrm>
          <a:prstGeom prst="rect">
            <a:avLst/>
          </a:prstGeom>
          <a:solidFill>
            <a:srgbClr val="92D050"/>
          </a:solidFill>
          <a:ln w="28575">
            <a:solidFill>
              <a:schemeClr val="tx1"/>
            </a:solidFill>
          </a:ln>
        </p:spPr>
        <p:txBody>
          <a:bodyPr wrap="square" rtlCol="0">
            <a:spAutoFit/>
          </a:bodyPr>
          <a:lstStyle/>
          <a:p>
            <a:pPr algn="ctr"/>
            <a:r>
              <a:rPr lang="en-US" b="1" dirty="0"/>
              <a:t>A</a:t>
            </a:r>
            <a:endParaRPr lang="en-CY" b="1" dirty="0"/>
          </a:p>
        </p:txBody>
      </p:sp>
      <p:sp>
        <p:nvSpPr>
          <p:cNvPr id="53" name="TextBox 52">
            <a:extLst>
              <a:ext uri="{FF2B5EF4-FFF2-40B4-BE49-F238E27FC236}">
                <a16:creationId xmlns:a16="http://schemas.microsoft.com/office/drawing/2014/main" id="{206D817D-3BE1-0B02-052A-D15344785489}"/>
              </a:ext>
            </a:extLst>
          </p:cNvPr>
          <p:cNvSpPr txBox="1"/>
          <p:nvPr/>
        </p:nvSpPr>
        <p:spPr>
          <a:xfrm>
            <a:off x="19849060" y="6224050"/>
            <a:ext cx="1013254" cy="646331"/>
          </a:xfrm>
          <a:prstGeom prst="rect">
            <a:avLst/>
          </a:prstGeom>
          <a:solidFill>
            <a:srgbClr val="FFFF00"/>
          </a:solidFill>
          <a:ln w="28575">
            <a:solidFill>
              <a:schemeClr val="tx1"/>
            </a:solidFill>
          </a:ln>
        </p:spPr>
        <p:txBody>
          <a:bodyPr wrap="square" rtlCol="0">
            <a:spAutoFit/>
          </a:bodyPr>
          <a:lstStyle/>
          <a:p>
            <a:pPr algn="ctr"/>
            <a:r>
              <a:rPr lang="en-US" b="1" dirty="0"/>
              <a:t>B</a:t>
            </a:r>
            <a:endParaRPr lang="en-CY" b="1" dirty="0"/>
          </a:p>
        </p:txBody>
      </p:sp>
      <p:cxnSp>
        <p:nvCxnSpPr>
          <p:cNvPr id="54" name="Straight Connector 53">
            <a:extLst>
              <a:ext uri="{FF2B5EF4-FFF2-40B4-BE49-F238E27FC236}">
                <a16:creationId xmlns:a16="http://schemas.microsoft.com/office/drawing/2014/main" id="{9953ADD2-4C7A-0C88-D60F-7F257AB18D20}"/>
              </a:ext>
            </a:extLst>
          </p:cNvPr>
          <p:cNvCxnSpPr>
            <a:cxnSpLocks/>
          </p:cNvCxnSpPr>
          <p:nvPr/>
        </p:nvCxnSpPr>
        <p:spPr>
          <a:xfrm>
            <a:off x="16945229" y="7519805"/>
            <a:ext cx="5700586" cy="6465"/>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AF24054-CAA6-195A-84AD-93C6CC1DE547}"/>
              </a:ext>
            </a:extLst>
          </p:cNvPr>
          <p:cNvCxnSpPr>
            <a:cxnSpLocks/>
          </p:cNvCxnSpPr>
          <p:nvPr/>
        </p:nvCxnSpPr>
        <p:spPr>
          <a:xfrm>
            <a:off x="19849060" y="6227143"/>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A685AE13-2D1C-668B-29BD-98AE69070454}"/>
              </a:ext>
            </a:extLst>
          </p:cNvPr>
          <p:cNvCxnSpPr>
            <a:cxnSpLocks/>
          </p:cNvCxnSpPr>
          <p:nvPr/>
        </p:nvCxnSpPr>
        <p:spPr>
          <a:xfrm>
            <a:off x="20903506" y="6215444"/>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44F0A005-861C-863D-2393-4EDB3188349F}"/>
              </a:ext>
            </a:extLst>
          </p:cNvPr>
          <p:cNvCxnSpPr/>
          <p:nvPr/>
        </p:nvCxnSpPr>
        <p:spPr>
          <a:xfrm>
            <a:off x="20312436" y="5931266"/>
            <a:ext cx="0" cy="28417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BD276710-251A-63B4-CE49-5023D0D3DDC8}"/>
              </a:ext>
            </a:extLst>
          </p:cNvPr>
          <p:cNvCxnSpPr>
            <a:cxnSpLocks/>
          </p:cNvCxnSpPr>
          <p:nvPr/>
        </p:nvCxnSpPr>
        <p:spPr>
          <a:xfrm flipV="1">
            <a:off x="19853181" y="6180618"/>
            <a:ext cx="1013254" cy="46525"/>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BBE93E30-3726-C216-FE63-BD776ABA1C69}"/>
              </a:ext>
            </a:extLst>
          </p:cNvPr>
          <p:cNvSpPr txBox="1"/>
          <p:nvPr/>
        </p:nvSpPr>
        <p:spPr>
          <a:xfrm>
            <a:off x="17394502" y="5632940"/>
            <a:ext cx="3101546" cy="654909"/>
          </a:xfrm>
          <a:prstGeom prst="rect">
            <a:avLst/>
          </a:prstGeom>
          <a:noFill/>
        </p:spPr>
        <p:txBody>
          <a:bodyPr wrap="square" rtlCol="0">
            <a:spAutoFit/>
          </a:bodyPr>
          <a:lstStyle/>
          <a:p>
            <a:r>
              <a:rPr lang="en-US" dirty="0"/>
              <a:t>Pickup(B)</a:t>
            </a:r>
            <a:endParaRPr lang="en-CY" dirty="0"/>
          </a:p>
        </p:txBody>
      </p:sp>
      <p:sp>
        <p:nvSpPr>
          <p:cNvPr id="60" name="Arrow: Right 59">
            <a:extLst>
              <a:ext uri="{FF2B5EF4-FFF2-40B4-BE49-F238E27FC236}">
                <a16:creationId xmlns:a16="http://schemas.microsoft.com/office/drawing/2014/main" id="{F341995E-4907-BDA2-6C7C-5D7C9BE83D8E}"/>
              </a:ext>
            </a:extLst>
          </p:cNvPr>
          <p:cNvSpPr/>
          <p:nvPr/>
        </p:nvSpPr>
        <p:spPr>
          <a:xfrm rot="5400000">
            <a:off x="16566914" y="5944369"/>
            <a:ext cx="1351004" cy="32457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61" name="TextBox 60">
            <a:extLst>
              <a:ext uri="{FF2B5EF4-FFF2-40B4-BE49-F238E27FC236}">
                <a16:creationId xmlns:a16="http://schemas.microsoft.com/office/drawing/2014/main" id="{BF9C3A5F-9798-B85B-67B9-C1DB7FCAEF80}"/>
              </a:ext>
            </a:extLst>
          </p:cNvPr>
          <p:cNvSpPr txBox="1"/>
          <p:nvPr/>
        </p:nvSpPr>
        <p:spPr>
          <a:xfrm>
            <a:off x="21150646" y="9796112"/>
            <a:ext cx="1013254" cy="646331"/>
          </a:xfrm>
          <a:prstGeom prst="rect">
            <a:avLst/>
          </a:prstGeom>
          <a:solidFill>
            <a:schemeClr val="accent2"/>
          </a:solidFill>
          <a:ln w="28575">
            <a:solidFill>
              <a:schemeClr val="tx1"/>
            </a:solidFill>
          </a:ln>
        </p:spPr>
        <p:txBody>
          <a:bodyPr wrap="square" rtlCol="0">
            <a:spAutoFit/>
          </a:bodyPr>
          <a:lstStyle/>
          <a:p>
            <a:pPr algn="ctr"/>
            <a:r>
              <a:rPr lang="en-US" b="1" dirty="0"/>
              <a:t>C</a:t>
            </a:r>
            <a:endParaRPr lang="en-CY" b="1" dirty="0"/>
          </a:p>
        </p:txBody>
      </p:sp>
      <p:sp>
        <p:nvSpPr>
          <p:cNvPr id="62" name="TextBox 61">
            <a:extLst>
              <a:ext uri="{FF2B5EF4-FFF2-40B4-BE49-F238E27FC236}">
                <a16:creationId xmlns:a16="http://schemas.microsoft.com/office/drawing/2014/main" id="{B723D243-BBB0-F0AB-E1AC-B169A7FDF16A}"/>
              </a:ext>
            </a:extLst>
          </p:cNvPr>
          <p:cNvSpPr txBox="1"/>
          <p:nvPr/>
        </p:nvSpPr>
        <p:spPr>
          <a:xfrm>
            <a:off x="18304472" y="9781041"/>
            <a:ext cx="1013254" cy="646331"/>
          </a:xfrm>
          <a:prstGeom prst="rect">
            <a:avLst/>
          </a:prstGeom>
          <a:solidFill>
            <a:srgbClr val="92D050"/>
          </a:solidFill>
          <a:ln w="28575">
            <a:solidFill>
              <a:schemeClr val="tx1"/>
            </a:solidFill>
          </a:ln>
        </p:spPr>
        <p:txBody>
          <a:bodyPr wrap="square" rtlCol="0">
            <a:spAutoFit/>
          </a:bodyPr>
          <a:lstStyle/>
          <a:p>
            <a:pPr algn="ctr"/>
            <a:r>
              <a:rPr lang="en-US" b="1" dirty="0"/>
              <a:t>A</a:t>
            </a:r>
            <a:endParaRPr lang="en-CY" b="1" dirty="0"/>
          </a:p>
        </p:txBody>
      </p:sp>
      <p:sp>
        <p:nvSpPr>
          <p:cNvPr id="63" name="TextBox 62">
            <a:extLst>
              <a:ext uri="{FF2B5EF4-FFF2-40B4-BE49-F238E27FC236}">
                <a16:creationId xmlns:a16="http://schemas.microsoft.com/office/drawing/2014/main" id="{45E05659-56D2-7406-D34C-6099E9182F2C}"/>
              </a:ext>
            </a:extLst>
          </p:cNvPr>
          <p:cNvSpPr txBox="1"/>
          <p:nvPr/>
        </p:nvSpPr>
        <p:spPr>
          <a:xfrm>
            <a:off x="21150646" y="9208017"/>
            <a:ext cx="1013254" cy="646331"/>
          </a:xfrm>
          <a:prstGeom prst="rect">
            <a:avLst/>
          </a:prstGeom>
          <a:solidFill>
            <a:srgbClr val="FFFF00"/>
          </a:solidFill>
          <a:ln w="28575">
            <a:solidFill>
              <a:schemeClr val="tx1"/>
            </a:solidFill>
          </a:ln>
        </p:spPr>
        <p:txBody>
          <a:bodyPr wrap="square" rtlCol="0">
            <a:spAutoFit/>
          </a:bodyPr>
          <a:lstStyle/>
          <a:p>
            <a:pPr algn="ctr"/>
            <a:r>
              <a:rPr lang="en-US" b="1" dirty="0"/>
              <a:t>B</a:t>
            </a:r>
            <a:endParaRPr lang="en-CY" b="1" dirty="0"/>
          </a:p>
        </p:txBody>
      </p:sp>
      <p:cxnSp>
        <p:nvCxnSpPr>
          <p:cNvPr id="64" name="Straight Connector 63">
            <a:extLst>
              <a:ext uri="{FF2B5EF4-FFF2-40B4-BE49-F238E27FC236}">
                <a16:creationId xmlns:a16="http://schemas.microsoft.com/office/drawing/2014/main" id="{5D95048B-FDC9-8680-845E-57386BBA37E8}"/>
              </a:ext>
            </a:extLst>
          </p:cNvPr>
          <p:cNvCxnSpPr>
            <a:cxnSpLocks/>
          </p:cNvCxnSpPr>
          <p:nvPr/>
        </p:nvCxnSpPr>
        <p:spPr>
          <a:xfrm>
            <a:off x="16945229" y="10435978"/>
            <a:ext cx="5700586" cy="6465"/>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8D8AD3E3-C919-95D8-493E-A78827949742}"/>
              </a:ext>
            </a:extLst>
          </p:cNvPr>
          <p:cNvCxnSpPr>
            <a:cxnSpLocks/>
          </p:cNvCxnSpPr>
          <p:nvPr/>
        </p:nvCxnSpPr>
        <p:spPr>
          <a:xfrm>
            <a:off x="19610171" y="8865127"/>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97AAD10-B3DD-2A87-9FD2-B7DB1E9CB44D}"/>
              </a:ext>
            </a:extLst>
          </p:cNvPr>
          <p:cNvCxnSpPr>
            <a:cxnSpLocks/>
          </p:cNvCxnSpPr>
          <p:nvPr/>
        </p:nvCxnSpPr>
        <p:spPr>
          <a:xfrm>
            <a:off x="20590475" y="8853428"/>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7E8F4BA7-63B2-6439-E9A0-562F32F2D111}"/>
              </a:ext>
            </a:extLst>
          </p:cNvPr>
          <p:cNvCxnSpPr>
            <a:cxnSpLocks/>
          </p:cNvCxnSpPr>
          <p:nvPr/>
        </p:nvCxnSpPr>
        <p:spPr>
          <a:xfrm flipV="1">
            <a:off x="19577221" y="8818602"/>
            <a:ext cx="1013254" cy="46525"/>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36E880BC-F4AB-5810-4670-35937C550238}"/>
              </a:ext>
            </a:extLst>
          </p:cNvPr>
          <p:cNvCxnSpPr/>
          <p:nvPr/>
        </p:nvCxnSpPr>
        <p:spPr>
          <a:xfrm>
            <a:off x="20127097" y="8527010"/>
            <a:ext cx="0" cy="28417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06F1FB79-E5C5-2C1C-33E9-A177F7998B11}"/>
              </a:ext>
            </a:extLst>
          </p:cNvPr>
          <p:cNvSpPr txBox="1"/>
          <p:nvPr/>
        </p:nvSpPr>
        <p:spPr>
          <a:xfrm>
            <a:off x="17459425" y="8717180"/>
            <a:ext cx="3101546" cy="654909"/>
          </a:xfrm>
          <a:prstGeom prst="rect">
            <a:avLst/>
          </a:prstGeom>
          <a:noFill/>
        </p:spPr>
        <p:txBody>
          <a:bodyPr wrap="square" rtlCol="0">
            <a:spAutoFit/>
          </a:bodyPr>
          <a:lstStyle/>
          <a:p>
            <a:r>
              <a:rPr lang="en-US" dirty="0"/>
              <a:t>Stack(B,C)</a:t>
            </a:r>
            <a:endParaRPr lang="en-CY" dirty="0"/>
          </a:p>
        </p:txBody>
      </p:sp>
      <p:sp>
        <p:nvSpPr>
          <p:cNvPr id="70" name="Arrow: Right 69">
            <a:extLst>
              <a:ext uri="{FF2B5EF4-FFF2-40B4-BE49-F238E27FC236}">
                <a16:creationId xmlns:a16="http://schemas.microsoft.com/office/drawing/2014/main" id="{D117BA41-C6CF-B57A-481C-A59CE6663C27}"/>
              </a:ext>
            </a:extLst>
          </p:cNvPr>
          <p:cNvSpPr/>
          <p:nvPr/>
        </p:nvSpPr>
        <p:spPr>
          <a:xfrm rot="5400000">
            <a:off x="16631837" y="9028609"/>
            <a:ext cx="1351004" cy="32457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71" name="TextBox 70">
            <a:extLst>
              <a:ext uri="{FF2B5EF4-FFF2-40B4-BE49-F238E27FC236}">
                <a16:creationId xmlns:a16="http://schemas.microsoft.com/office/drawing/2014/main" id="{06164859-ACBF-E00B-44FE-0D2F52E7AB67}"/>
              </a:ext>
            </a:extLst>
          </p:cNvPr>
          <p:cNvSpPr txBox="1"/>
          <p:nvPr/>
        </p:nvSpPr>
        <p:spPr>
          <a:xfrm>
            <a:off x="13630947" y="9779013"/>
            <a:ext cx="1013254" cy="646331"/>
          </a:xfrm>
          <a:prstGeom prst="rect">
            <a:avLst/>
          </a:prstGeom>
          <a:solidFill>
            <a:schemeClr val="accent2"/>
          </a:solidFill>
          <a:ln w="28575">
            <a:solidFill>
              <a:schemeClr val="tx1"/>
            </a:solidFill>
          </a:ln>
        </p:spPr>
        <p:txBody>
          <a:bodyPr wrap="square" rtlCol="0">
            <a:spAutoFit/>
          </a:bodyPr>
          <a:lstStyle/>
          <a:p>
            <a:pPr algn="ctr"/>
            <a:r>
              <a:rPr lang="en-US" b="1" dirty="0"/>
              <a:t>C</a:t>
            </a:r>
            <a:endParaRPr lang="en-CY" b="1" dirty="0"/>
          </a:p>
        </p:txBody>
      </p:sp>
      <p:sp>
        <p:nvSpPr>
          <p:cNvPr id="72" name="TextBox 71">
            <a:extLst>
              <a:ext uri="{FF2B5EF4-FFF2-40B4-BE49-F238E27FC236}">
                <a16:creationId xmlns:a16="http://schemas.microsoft.com/office/drawing/2014/main" id="{D77D790E-60F6-BA25-9FCE-B975FB76F46E}"/>
              </a:ext>
            </a:extLst>
          </p:cNvPr>
          <p:cNvSpPr txBox="1"/>
          <p:nvPr/>
        </p:nvSpPr>
        <p:spPr>
          <a:xfrm>
            <a:off x="11978832" y="8574663"/>
            <a:ext cx="1013254" cy="646331"/>
          </a:xfrm>
          <a:prstGeom prst="rect">
            <a:avLst/>
          </a:prstGeom>
          <a:solidFill>
            <a:srgbClr val="92D050"/>
          </a:solidFill>
          <a:ln w="28575">
            <a:solidFill>
              <a:schemeClr val="tx1"/>
            </a:solidFill>
          </a:ln>
        </p:spPr>
        <p:txBody>
          <a:bodyPr wrap="square" rtlCol="0">
            <a:spAutoFit/>
          </a:bodyPr>
          <a:lstStyle/>
          <a:p>
            <a:pPr algn="ctr"/>
            <a:r>
              <a:rPr lang="en-US" b="1" dirty="0"/>
              <a:t>A</a:t>
            </a:r>
            <a:endParaRPr lang="en-CY" b="1" dirty="0"/>
          </a:p>
        </p:txBody>
      </p:sp>
      <p:sp>
        <p:nvSpPr>
          <p:cNvPr id="73" name="TextBox 72">
            <a:extLst>
              <a:ext uri="{FF2B5EF4-FFF2-40B4-BE49-F238E27FC236}">
                <a16:creationId xmlns:a16="http://schemas.microsoft.com/office/drawing/2014/main" id="{61095EB6-E7CF-1DD6-6271-FB14B776F463}"/>
              </a:ext>
            </a:extLst>
          </p:cNvPr>
          <p:cNvSpPr txBox="1"/>
          <p:nvPr/>
        </p:nvSpPr>
        <p:spPr>
          <a:xfrm>
            <a:off x="13630947" y="9190918"/>
            <a:ext cx="1013254" cy="646331"/>
          </a:xfrm>
          <a:prstGeom prst="rect">
            <a:avLst/>
          </a:prstGeom>
          <a:solidFill>
            <a:srgbClr val="FFFF00"/>
          </a:solidFill>
          <a:ln w="28575">
            <a:solidFill>
              <a:schemeClr val="tx1"/>
            </a:solidFill>
          </a:ln>
        </p:spPr>
        <p:txBody>
          <a:bodyPr wrap="square" rtlCol="0">
            <a:spAutoFit/>
          </a:bodyPr>
          <a:lstStyle/>
          <a:p>
            <a:pPr algn="ctr"/>
            <a:r>
              <a:rPr lang="en-US" b="1" dirty="0"/>
              <a:t>B</a:t>
            </a:r>
            <a:endParaRPr lang="en-CY" b="1" dirty="0"/>
          </a:p>
        </p:txBody>
      </p:sp>
      <p:cxnSp>
        <p:nvCxnSpPr>
          <p:cNvPr id="74" name="Straight Connector 73">
            <a:extLst>
              <a:ext uri="{FF2B5EF4-FFF2-40B4-BE49-F238E27FC236}">
                <a16:creationId xmlns:a16="http://schemas.microsoft.com/office/drawing/2014/main" id="{67C0E435-4879-5485-A450-68CFEA169974}"/>
              </a:ext>
            </a:extLst>
          </p:cNvPr>
          <p:cNvCxnSpPr>
            <a:cxnSpLocks/>
          </p:cNvCxnSpPr>
          <p:nvPr/>
        </p:nvCxnSpPr>
        <p:spPr>
          <a:xfrm>
            <a:off x="9848730" y="10477114"/>
            <a:ext cx="5700586" cy="6465"/>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B1786A8C-A116-9DF2-183D-6D504A087617}"/>
              </a:ext>
            </a:extLst>
          </p:cNvPr>
          <p:cNvCxnSpPr>
            <a:cxnSpLocks/>
          </p:cNvCxnSpPr>
          <p:nvPr/>
        </p:nvCxnSpPr>
        <p:spPr>
          <a:xfrm>
            <a:off x="12010765" y="8562074"/>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740F7EE1-BD29-0E9F-5479-CA4C0B1E8AFD}"/>
              </a:ext>
            </a:extLst>
          </p:cNvPr>
          <p:cNvCxnSpPr>
            <a:cxnSpLocks/>
          </p:cNvCxnSpPr>
          <p:nvPr/>
        </p:nvCxnSpPr>
        <p:spPr>
          <a:xfrm>
            <a:off x="12991069" y="8550375"/>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427965BC-E0D1-5E8E-279C-28B8D89468B5}"/>
              </a:ext>
            </a:extLst>
          </p:cNvPr>
          <p:cNvCxnSpPr>
            <a:cxnSpLocks/>
          </p:cNvCxnSpPr>
          <p:nvPr/>
        </p:nvCxnSpPr>
        <p:spPr>
          <a:xfrm flipV="1">
            <a:off x="11977815" y="8515549"/>
            <a:ext cx="1013254" cy="46525"/>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B78A11F5-6642-42EA-5128-A8934DB188D7}"/>
              </a:ext>
            </a:extLst>
          </p:cNvPr>
          <p:cNvCxnSpPr/>
          <p:nvPr/>
        </p:nvCxnSpPr>
        <p:spPr>
          <a:xfrm>
            <a:off x="12387648" y="8219348"/>
            <a:ext cx="0" cy="28417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429AEC6C-44DB-BCC8-0832-39589B518357}"/>
              </a:ext>
            </a:extLst>
          </p:cNvPr>
          <p:cNvSpPr txBox="1"/>
          <p:nvPr/>
        </p:nvSpPr>
        <p:spPr>
          <a:xfrm>
            <a:off x="15067265" y="10655629"/>
            <a:ext cx="3101546" cy="654909"/>
          </a:xfrm>
          <a:prstGeom prst="rect">
            <a:avLst/>
          </a:prstGeom>
          <a:noFill/>
        </p:spPr>
        <p:txBody>
          <a:bodyPr wrap="square" rtlCol="0">
            <a:spAutoFit/>
          </a:bodyPr>
          <a:lstStyle/>
          <a:p>
            <a:r>
              <a:rPr lang="en-US" dirty="0"/>
              <a:t>Pickup(A)</a:t>
            </a:r>
            <a:endParaRPr lang="en-CY" dirty="0"/>
          </a:p>
        </p:txBody>
      </p:sp>
      <p:sp>
        <p:nvSpPr>
          <p:cNvPr id="80" name="Arrow: Right 79">
            <a:extLst>
              <a:ext uri="{FF2B5EF4-FFF2-40B4-BE49-F238E27FC236}">
                <a16:creationId xmlns:a16="http://schemas.microsoft.com/office/drawing/2014/main" id="{94DB6E33-903B-CD34-5A29-955FCDB6BA7F}"/>
              </a:ext>
            </a:extLst>
          </p:cNvPr>
          <p:cNvSpPr/>
          <p:nvPr/>
        </p:nvSpPr>
        <p:spPr>
          <a:xfrm rot="10800000">
            <a:off x="15507990" y="11341074"/>
            <a:ext cx="1351004" cy="32457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cxnSp>
        <p:nvCxnSpPr>
          <p:cNvPr id="87" name="Straight Connector 86">
            <a:extLst>
              <a:ext uri="{FF2B5EF4-FFF2-40B4-BE49-F238E27FC236}">
                <a16:creationId xmlns:a16="http://schemas.microsoft.com/office/drawing/2014/main" id="{5D96E092-2C43-D4C3-4687-FD4A66F4EF69}"/>
              </a:ext>
            </a:extLst>
          </p:cNvPr>
          <p:cNvCxnSpPr>
            <a:cxnSpLocks/>
          </p:cNvCxnSpPr>
          <p:nvPr/>
        </p:nvCxnSpPr>
        <p:spPr>
          <a:xfrm>
            <a:off x="5346357" y="8370830"/>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68472616-CFDC-D57B-F8A9-2102829D28CF}"/>
              </a:ext>
            </a:extLst>
          </p:cNvPr>
          <p:cNvCxnSpPr/>
          <p:nvPr/>
        </p:nvCxnSpPr>
        <p:spPr>
          <a:xfrm>
            <a:off x="5358713" y="8370830"/>
            <a:ext cx="803189"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CCD567B-C44E-3AD9-DB79-8C03A7C286E6}"/>
              </a:ext>
            </a:extLst>
          </p:cNvPr>
          <p:cNvCxnSpPr>
            <a:cxnSpLocks/>
          </p:cNvCxnSpPr>
          <p:nvPr/>
        </p:nvCxnSpPr>
        <p:spPr>
          <a:xfrm>
            <a:off x="6161902" y="8370830"/>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7D75E5C8-3AE7-39E5-B575-2F388ACCF964}"/>
              </a:ext>
            </a:extLst>
          </p:cNvPr>
          <p:cNvCxnSpPr/>
          <p:nvPr/>
        </p:nvCxnSpPr>
        <p:spPr>
          <a:xfrm>
            <a:off x="5747951" y="8086652"/>
            <a:ext cx="0" cy="284178"/>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008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11</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029503" y="2384373"/>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Example: Cryptarithmetic Puzzles</a:t>
            </a:r>
            <a:endParaRPr lang="en-CY" sz="4800" dirty="0"/>
          </a:p>
        </p:txBody>
      </p:sp>
      <p:pic>
        <p:nvPicPr>
          <p:cNvPr id="5" name="Picture 4" descr="Text&#10;&#10;Description automatically generated">
            <a:extLst>
              <a:ext uri="{FF2B5EF4-FFF2-40B4-BE49-F238E27FC236}">
                <a16:creationId xmlns:a16="http://schemas.microsoft.com/office/drawing/2014/main" id="{CC387B89-2CD0-949F-1D28-3F40AC7E906E}"/>
              </a:ext>
            </a:extLst>
          </p:cNvPr>
          <p:cNvPicPr>
            <a:picLocks noChangeAspect="1"/>
          </p:cNvPicPr>
          <p:nvPr/>
        </p:nvPicPr>
        <p:blipFill rotWithShape="1">
          <a:blip r:embed="rId2">
            <a:extLst>
              <a:ext uri="{28A0092B-C50C-407E-A947-70E740481C1C}">
                <a14:useLocalDpi xmlns:a14="http://schemas.microsoft.com/office/drawing/2010/main" val="0"/>
              </a:ext>
            </a:extLst>
          </a:blip>
          <a:srcRect l="7200" t="7828" r="1" b="9949"/>
          <a:stretch/>
        </p:blipFill>
        <p:spPr>
          <a:xfrm>
            <a:off x="1029503" y="4008751"/>
            <a:ext cx="4879088" cy="2849249"/>
          </a:xfrm>
          <a:prstGeom prst="rect">
            <a:avLst/>
          </a:prstGeom>
        </p:spPr>
      </p:pic>
      <p:sp>
        <p:nvSpPr>
          <p:cNvPr id="2" name="TextBox 1">
            <a:extLst>
              <a:ext uri="{FF2B5EF4-FFF2-40B4-BE49-F238E27FC236}">
                <a16:creationId xmlns:a16="http://schemas.microsoft.com/office/drawing/2014/main" id="{EF01345B-4CB4-8C5B-E67B-8892A6096EF2}"/>
              </a:ext>
            </a:extLst>
          </p:cNvPr>
          <p:cNvSpPr txBox="1"/>
          <p:nvPr/>
        </p:nvSpPr>
        <p:spPr>
          <a:xfrm>
            <a:off x="6777013" y="3897540"/>
            <a:ext cx="10095470" cy="7294305"/>
          </a:xfrm>
          <a:prstGeom prst="rect">
            <a:avLst/>
          </a:prstGeom>
          <a:noFill/>
        </p:spPr>
        <p:txBody>
          <a:bodyPr wrap="square" rtlCol="0">
            <a:spAutoFit/>
          </a:bodyPr>
          <a:lstStyle/>
          <a:p>
            <a:r>
              <a:rPr lang="en-US" b="1" dirty="0"/>
              <a:t>Variables:</a:t>
            </a:r>
          </a:p>
          <a:p>
            <a:r>
              <a:rPr lang="en-US" dirty="0"/>
              <a:t>D E N M O R S Y</a:t>
            </a:r>
          </a:p>
          <a:p>
            <a:endParaRPr lang="en-US" dirty="0"/>
          </a:p>
          <a:p>
            <a:r>
              <a:rPr lang="en-US" b="1" dirty="0"/>
              <a:t>Domains:</a:t>
            </a:r>
          </a:p>
          <a:p>
            <a:r>
              <a:rPr lang="en-US" dirty="0"/>
              <a:t>For D E N O R S Y the domain is {0,1,2,3,4,5,6,7,8,9}</a:t>
            </a:r>
          </a:p>
          <a:p>
            <a:r>
              <a:rPr lang="en-US" dirty="0"/>
              <a:t>For M S the domain is {1,2,3,4,5,6,7,8,9}</a:t>
            </a:r>
          </a:p>
          <a:p>
            <a:endParaRPr lang="en-US" dirty="0"/>
          </a:p>
          <a:p>
            <a:r>
              <a:rPr lang="en-US" b="1" dirty="0"/>
              <a:t>Constraints:</a:t>
            </a:r>
          </a:p>
          <a:p>
            <a:r>
              <a:rPr lang="en-US" dirty="0"/>
              <a:t>D E N M O R S Y are all different</a:t>
            </a:r>
          </a:p>
          <a:p>
            <a:r>
              <a:rPr lang="en-US" dirty="0"/>
              <a:t>X1 + X2 = X3, where</a:t>
            </a:r>
          </a:p>
          <a:p>
            <a:r>
              <a:rPr lang="en-US" dirty="0"/>
              <a:t>X1 = 10(10(10S + E) + N) + D </a:t>
            </a:r>
          </a:p>
          <a:p>
            <a:r>
              <a:rPr lang="en-US" dirty="0"/>
              <a:t>X2 = 10(10(10M + O) + R) + E</a:t>
            </a:r>
          </a:p>
          <a:p>
            <a:r>
              <a:rPr lang="en-US" dirty="0"/>
              <a:t>X3 = 10(10(10(10M + O) + N) + E) + Y</a:t>
            </a:r>
            <a:endParaRPr lang="en-CY" dirty="0"/>
          </a:p>
        </p:txBody>
      </p:sp>
      <p:sp>
        <p:nvSpPr>
          <p:cNvPr id="13" name="TextBox 12">
            <a:extLst>
              <a:ext uri="{FF2B5EF4-FFF2-40B4-BE49-F238E27FC236}">
                <a16:creationId xmlns:a16="http://schemas.microsoft.com/office/drawing/2014/main" id="{9E9C81D3-CE72-2D19-18CA-8FD384EC6A1E}"/>
              </a:ext>
            </a:extLst>
          </p:cNvPr>
          <p:cNvSpPr txBox="1"/>
          <p:nvPr/>
        </p:nvSpPr>
        <p:spPr>
          <a:xfrm>
            <a:off x="17484811" y="5923715"/>
            <a:ext cx="3422823" cy="2308324"/>
          </a:xfrm>
          <a:prstGeom prst="rect">
            <a:avLst/>
          </a:prstGeom>
          <a:noFill/>
          <a:ln w="57150">
            <a:solidFill>
              <a:srgbClr val="FF2D64"/>
            </a:solidFill>
          </a:ln>
        </p:spPr>
        <p:txBody>
          <a:bodyPr wrap="square" rtlCol="0">
            <a:spAutoFit/>
          </a:bodyPr>
          <a:lstStyle/>
          <a:p>
            <a:r>
              <a:rPr lang="en-US" b="1" dirty="0">
                <a:latin typeface="Courier New" panose="02070309020205020404" pitchFamily="49" charset="0"/>
                <a:cs typeface="Courier New" panose="02070309020205020404" pitchFamily="49" charset="0"/>
              </a:rPr>
              <a:t>    9567</a:t>
            </a:r>
          </a:p>
          <a:p>
            <a:r>
              <a:rPr lang="en-US" b="1" dirty="0">
                <a:latin typeface="Courier New" panose="02070309020205020404" pitchFamily="49" charset="0"/>
                <a:cs typeface="Courier New" panose="02070309020205020404" pitchFamily="49" charset="0"/>
              </a:rPr>
              <a:t>  + 1085 </a:t>
            </a:r>
          </a:p>
          <a:p>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10652</a:t>
            </a:r>
          </a:p>
        </p:txBody>
      </p:sp>
      <p:sp>
        <p:nvSpPr>
          <p:cNvPr id="3" name="TextBox 2">
            <a:extLst>
              <a:ext uri="{FF2B5EF4-FFF2-40B4-BE49-F238E27FC236}">
                <a16:creationId xmlns:a16="http://schemas.microsoft.com/office/drawing/2014/main" id="{48F4DD50-ADB5-62BB-E64D-77E4CAB6446B}"/>
              </a:ext>
            </a:extLst>
          </p:cNvPr>
          <p:cNvSpPr txBox="1"/>
          <p:nvPr/>
        </p:nvSpPr>
        <p:spPr>
          <a:xfrm>
            <a:off x="16872483" y="4008751"/>
            <a:ext cx="5747510" cy="1754326"/>
          </a:xfrm>
          <a:prstGeom prst="rect">
            <a:avLst/>
          </a:prstGeom>
          <a:noFill/>
        </p:spPr>
        <p:txBody>
          <a:bodyPr wrap="square" rtlCol="0">
            <a:spAutoFit/>
          </a:bodyPr>
          <a:lstStyle/>
          <a:p>
            <a:r>
              <a:rPr lang="en-US" b="1" dirty="0"/>
              <a:t>Solution:</a:t>
            </a:r>
          </a:p>
          <a:p>
            <a:r>
              <a:rPr lang="en-US" dirty="0"/>
              <a:t>D = 7, E = 5, N = 6, M = 1</a:t>
            </a:r>
          </a:p>
          <a:p>
            <a:r>
              <a:rPr lang="en-US" dirty="0"/>
              <a:t>O =  0, R = 8, S = 9, Y = 2</a:t>
            </a:r>
            <a:endParaRPr lang="en-CY" dirty="0"/>
          </a:p>
        </p:txBody>
      </p:sp>
      <p:sp>
        <p:nvSpPr>
          <p:cNvPr id="17" name="TextBox 16">
            <a:extLst>
              <a:ext uri="{FF2B5EF4-FFF2-40B4-BE49-F238E27FC236}">
                <a16:creationId xmlns:a16="http://schemas.microsoft.com/office/drawing/2014/main" id="{78FBC058-BFB3-351A-86C5-E88EFC9FB40C}"/>
              </a:ext>
            </a:extLst>
          </p:cNvPr>
          <p:cNvSpPr txBox="1"/>
          <p:nvPr/>
        </p:nvSpPr>
        <p:spPr>
          <a:xfrm>
            <a:off x="16740677" y="8707608"/>
            <a:ext cx="5747510" cy="3416320"/>
          </a:xfrm>
          <a:prstGeom prst="rect">
            <a:avLst/>
          </a:prstGeom>
          <a:noFill/>
        </p:spPr>
        <p:txBody>
          <a:bodyPr wrap="square" rtlCol="0">
            <a:spAutoFit/>
          </a:bodyPr>
          <a:lstStyle/>
          <a:p>
            <a:r>
              <a:rPr lang="en-US" b="1" dirty="0"/>
              <a:t>Alternative Solution if the domain of the leftmost letters (S, M) includes 0:</a:t>
            </a:r>
          </a:p>
          <a:p>
            <a:r>
              <a:rPr lang="en-US" dirty="0"/>
              <a:t>D = 9, E = 8, N = 4, M = 0</a:t>
            </a:r>
          </a:p>
          <a:p>
            <a:r>
              <a:rPr lang="en-US" dirty="0"/>
              <a:t>O =  6, R = 3, S = 5, Y = 7</a:t>
            </a:r>
          </a:p>
          <a:p>
            <a:r>
              <a:rPr lang="en-US" dirty="0"/>
              <a:t>5849 + 638 = 6487</a:t>
            </a:r>
            <a:endParaRPr lang="en-CY" dirty="0"/>
          </a:p>
        </p:txBody>
      </p:sp>
    </p:spTree>
    <p:extLst>
      <p:ext uri="{BB962C8B-B14F-4D97-AF65-F5344CB8AC3E}">
        <p14:creationId xmlns:p14="http://schemas.microsoft.com/office/powerpoint/2010/main" val="31810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1000"/>
                                        <p:tgtEl>
                                          <p:spTgt spid="2">
                                            <p:txEl>
                                              <p:pRg st="3" end="3"/>
                                            </p:txEl>
                                          </p:spTgt>
                                        </p:tgtEl>
                                      </p:cBhvr>
                                    </p:animEffect>
                                    <p:anim calcmode="lin" valueType="num">
                                      <p:cBhvr>
                                        <p:cTn id="20"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Effect transition="in" filter="fade">
                                      <p:cBhvr>
                                        <p:cTn id="24" dur="1000"/>
                                        <p:tgtEl>
                                          <p:spTgt spid="2">
                                            <p:txEl>
                                              <p:pRg st="4" end="4"/>
                                            </p:txEl>
                                          </p:spTgt>
                                        </p:tgtEl>
                                      </p:cBhvr>
                                    </p:animEffect>
                                    <p:anim calcmode="lin" valueType="num">
                                      <p:cBhvr>
                                        <p:cTn id="2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Effect transition="in" filter="fade">
                                      <p:cBhvr>
                                        <p:cTn id="29" dur="1000"/>
                                        <p:tgtEl>
                                          <p:spTgt spid="2">
                                            <p:txEl>
                                              <p:pRg st="5" end="5"/>
                                            </p:txEl>
                                          </p:spTgt>
                                        </p:tgtEl>
                                      </p:cBhvr>
                                    </p:animEffect>
                                    <p:anim calcmode="lin" valueType="num">
                                      <p:cBhvr>
                                        <p:cTn id="30"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2">
                                            <p:txEl>
                                              <p:pRg st="7" end="7"/>
                                            </p:txEl>
                                          </p:spTgt>
                                        </p:tgtEl>
                                        <p:attrNameLst>
                                          <p:attrName>style.visibility</p:attrName>
                                        </p:attrNameLst>
                                      </p:cBhvr>
                                      <p:to>
                                        <p:strVal val="visible"/>
                                      </p:to>
                                    </p:set>
                                    <p:animEffect transition="in" filter="fade">
                                      <p:cBhvr>
                                        <p:cTn id="36" dur="1000"/>
                                        <p:tgtEl>
                                          <p:spTgt spid="2">
                                            <p:txEl>
                                              <p:pRg st="7" end="7"/>
                                            </p:txEl>
                                          </p:spTgt>
                                        </p:tgtEl>
                                      </p:cBhvr>
                                    </p:animEffect>
                                    <p:anim calcmode="lin" valueType="num">
                                      <p:cBhvr>
                                        <p:cTn id="3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2">
                                            <p:txEl>
                                              <p:pRg st="7" end="7"/>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2">
                                            <p:txEl>
                                              <p:pRg st="8" end="8"/>
                                            </p:txEl>
                                          </p:spTgt>
                                        </p:tgtEl>
                                        <p:attrNameLst>
                                          <p:attrName>style.visibility</p:attrName>
                                        </p:attrNameLst>
                                      </p:cBhvr>
                                      <p:to>
                                        <p:strVal val="visible"/>
                                      </p:to>
                                    </p:set>
                                    <p:animEffect transition="in" filter="fade">
                                      <p:cBhvr>
                                        <p:cTn id="41" dur="1000"/>
                                        <p:tgtEl>
                                          <p:spTgt spid="2">
                                            <p:txEl>
                                              <p:pRg st="8" end="8"/>
                                            </p:txEl>
                                          </p:spTgt>
                                        </p:tgtEl>
                                      </p:cBhvr>
                                    </p:animEffect>
                                    <p:anim calcmode="lin" valueType="num">
                                      <p:cBhvr>
                                        <p:cTn id="42"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43" dur="1000" fill="hold"/>
                                        <p:tgtEl>
                                          <p:spTgt spid="2">
                                            <p:txEl>
                                              <p:pRg st="8" end="8"/>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2">
                                            <p:txEl>
                                              <p:pRg st="9" end="9"/>
                                            </p:txEl>
                                          </p:spTgt>
                                        </p:tgtEl>
                                        <p:attrNameLst>
                                          <p:attrName>style.visibility</p:attrName>
                                        </p:attrNameLst>
                                      </p:cBhvr>
                                      <p:to>
                                        <p:strVal val="visible"/>
                                      </p:to>
                                    </p:set>
                                    <p:animEffect transition="in" filter="fade">
                                      <p:cBhvr>
                                        <p:cTn id="46" dur="1000"/>
                                        <p:tgtEl>
                                          <p:spTgt spid="2">
                                            <p:txEl>
                                              <p:pRg st="9" end="9"/>
                                            </p:txEl>
                                          </p:spTgt>
                                        </p:tgtEl>
                                      </p:cBhvr>
                                    </p:animEffect>
                                    <p:anim calcmode="lin" valueType="num">
                                      <p:cBhvr>
                                        <p:cTn id="47"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48" dur="1000" fill="hold"/>
                                        <p:tgtEl>
                                          <p:spTgt spid="2">
                                            <p:txEl>
                                              <p:pRg st="9" end="9"/>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2">
                                            <p:txEl>
                                              <p:pRg st="10" end="10"/>
                                            </p:txEl>
                                          </p:spTgt>
                                        </p:tgtEl>
                                        <p:attrNameLst>
                                          <p:attrName>style.visibility</p:attrName>
                                        </p:attrNameLst>
                                      </p:cBhvr>
                                      <p:to>
                                        <p:strVal val="visible"/>
                                      </p:to>
                                    </p:set>
                                    <p:animEffect transition="in" filter="fade">
                                      <p:cBhvr>
                                        <p:cTn id="51" dur="1000"/>
                                        <p:tgtEl>
                                          <p:spTgt spid="2">
                                            <p:txEl>
                                              <p:pRg st="10" end="10"/>
                                            </p:txEl>
                                          </p:spTgt>
                                        </p:tgtEl>
                                      </p:cBhvr>
                                    </p:animEffect>
                                    <p:anim calcmode="lin" valueType="num">
                                      <p:cBhvr>
                                        <p:cTn id="52"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53" dur="1000" fill="hold"/>
                                        <p:tgtEl>
                                          <p:spTgt spid="2">
                                            <p:txEl>
                                              <p:pRg st="10" end="10"/>
                                            </p:txEl>
                                          </p:spTgt>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2">
                                            <p:txEl>
                                              <p:pRg st="11" end="11"/>
                                            </p:txEl>
                                          </p:spTgt>
                                        </p:tgtEl>
                                        <p:attrNameLst>
                                          <p:attrName>style.visibility</p:attrName>
                                        </p:attrNameLst>
                                      </p:cBhvr>
                                      <p:to>
                                        <p:strVal val="visible"/>
                                      </p:to>
                                    </p:set>
                                    <p:animEffect transition="in" filter="fade">
                                      <p:cBhvr>
                                        <p:cTn id="56" dur="1000"/>
                                        <p:tgtEl>
                                          <p:spTgt spid="2">
                                            <p:txEl>
                                              <p:pRg st="11" end="11"/>
                                            </p:txEl>
                                          </p:spTgt>
                                        </p:tgtEl>
                                      </p:cBhvr>
                                    </p:animEffect>
                                    <p:anim calcmode="lin" valueType="num">
                                      <p:cBhvr>
                                        <p:cTn id="57"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11" end="11"/>
                                            </p:txEl>
                                          </p:spTgt>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2">
                                            <p:txEl>
                                              <p:pRg st="12" end="12"/>
                                            </p:txEl>
                                          </p:spTgt>
                                        </p:tgtEl>
                                        <p:attrNameLst>
                                          <p:attrName>style.visibility</p:attrName>
                                        </p:attrNameLst>
                                      </p:cBhvr>
                                      <p:to>
                                        <p:strVal val="visible"/>
                                      </p:to>
                                    </p:set>
                                    <p:animEffect transition="in" filter="fade">
                                      <p:cBhvr>
                                        <p:cTn id="61" dur="1000"/>
                                        <p:tgtEl>
                                          <p:spTgt spid="2">
                                            <p:txEl>
                                              <p:pRg st="12" end="12"/>
                                            </p:txEl>
                                          </p:spTgt>
                                        </p:tgtEl>
                                      </p:cBhvr>
                                    </p:animEffect>
                                    <p:anim calcmode="lin" valueType="num">
                                      <p:cBhvr>
                                        <p:cTn id="62"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63" dur="1000" fill="hold"/>
                                        <p:tgtEl>
                                          <p:spTgt spid="2">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3"/>
                                        </p:tgtEl>
                                        <p:attrNameLst>
                                          <p:attrName>style.visibility</p:attrName>
                                        </p:attrNameLst>
                                      </p:cBhvr>
                                      <p:to>
                                        <p:strVal val="visible"/>
                                      </p:to>
                                    </p:set>
                                    <p:animEffect transition="in" filter="fade">
                                      <p:cBhvr>
                                        <p:cTn id="68" dur="1000"/>
                                        <p:tgtEl>
                                          <p:spTgt spid="3"/>
                                        </p:tgtEl>
                                      </p:cBhvr>
                                    </p:animEffect>
                                    <p:anim calcmode="lin" valueType="num">
                                      <p:cBhvr>
                                        <p:cTn id="69" dur="1000" fill="hold"/>
                                        <p:tgtEl>
                                          <p:spTgt spid="3"/>
                                        </p:tgtEl>
                                        <p:attrNameLst>
                                          <p:attrName>ppt_x</p:attrName>
                                        </p:attrNameLst>
                                      </p:cBhvr>
                                      <p:tavLst>
                                        <p:tav tm="0">
                                          <p:val>
                                            <p:strVal val="#ppt_x"/>
                                          </p:val>
                                        </p:tav>
                                        <p:tav tm="100000">
                                          <p:val>
                                            <p:strVal val="#ppt_x"/>
                                          </p:val>
                                        </p:tav>
                                      </p:tavLst>
                                    </p:anim>
                                    <p:anim calcmode="lin" valueType="num">
                                      <p:cBhvr>
                                        <p:cTn id="70"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13"/>
                                        </p:tgtEl>
                                        <p:attrNameLst>
                                          <p:attrName>style.visibility</p:attrName>
                                        </p:attrNameLst>
                                      </p:cBhvr>
                                      <p:to>
                                        <p:strVal val="visible"/>
                                      </p:to>
                                    </p:set>
                                    <p:animEffect transition="in" filter="fade">
                                      <p:cBhvr>
                                        <p:cTn id="75" dur="1000"/>
                                        <p:tgtEl>
                                          <p:spTgt spid="13"/>
                                        </p:tgtEl>
                                      </p:cBhvr>
                                    </p:animEffect>
                                    <p:anim calcmode="lin" valueType="num">
                                      <p:cBhvr>
                                        <p:cTn id="76" dur="1000" fill="hold"/>
                                        <p:tgtEl>
                                          <p:spTgt spid="13"/>
                                        </p:tgtEl>
                                        <p:attrNameLst>
                                          <p:attrName>ppt_x</p:attrName>
                                        </p:attrNameLst>
                                      </p:cBhvr>
                                      <p:tavLst>
                                        <p:tav tm="0">
                                          <p:val>
                                            <p:strVal val="#ppt_x"/>
                                          </p:val>
                                        </p:tav>
                                        <p:tav tm="100000">
                                          <p:val>
                                            <p:strVal val="#ppt_x"/>
                                          </p:val>
                                        </p:tav>
                                      </p:tavLst>
                                    </p:anim>
                                    <p:anim calcmode="lin" valueType="num">
                                      <p:cBhvr>
                                        <p:cTn id="7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grpId="0" nodeType="clickEffect">
                                  <p:stCondLst>
                                    <p:cond delay="0"/>
                                  </p:stCondLst>
                                  <p:childTnLst>
                                    <p:set>
                                      <p:cBhvr>
                                        <p:cTn id="81" dur="1" fill="hold">
                                          <p:stCondLst>
                                            <p:cond delay="0"/>
                                          </p:stCondLst>
                                        </p:cTn>
                                        <p:tgtEl>
                                          <p:spTgt spid="17"/>
                                        </p:tgtEl>
                                        <p:attrNameLst>
                                          <p:attrName>style.visibility</p:attrName>
                                        </p:attrNameLst>
                                      </p:cBhvr>
                                      <p:to>
                                        <p:strVal val="visible"/>
                                      </p:to>
                                    </p:set>
                                    <p:animEffect transition="in" filter="fade">
                                      <p:cBhvr>
                                        <p:cTn id="82" dur="1000"/>
                                        <p:tgtEl>
                                          <p:spTgt spid="17"/>
                                        </p:tgtEl>
                                      </p:cBhvr>
                                    </p:animEffect>
                                    <p:anim calcmode="lin" valueType="num">
                                      <p:cBhvr>
                                        <p:cTn id="83" dur="1000" fill="hold"/>
                                        <p:tgtEl>
                                          <p:spTgt spid="17"/>
                                        </p:tgtEl>
                                        <p:attrNameLst>
                                          <p:attrName>ppt_x</p:attrName>
                                        </p:attrNameLst>
                                      </p:cBhvr>
                                      <p:tavLst>
                                        <p:tav tm="0">
                                          <p:val>
                                            <p:strVal val="#ppt_x"/>
                                          </p:val>
                                        </p:tav>
                                        <p:tav tm="100000">
                                          <p:val>
                                            <p:strVal val="#ppt_x"/>
                                          </p:val>
                                        </p:tav>
                                      </p:tavLst>
                                    </p:anim>
                                    <p:anim calcmode="lin" valueType="num">
                                      <p:cBhvr>
                                        <p:cTn id="8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3" grpId="0"/>
      <p:bldP spid="17" grpId="0"/>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a:xfrm>
            <a:off x="11684977" y="12444941"/>
            <a:ext cx="1014046" cy="730250"/>
          </a:xfrm>
        </p:spPr>
        <p:txBody>
          <a:bodyPr/>
          <a:lstStyle/>
          <a:p>
            <a:pPr marL="0" marR="0" lvl="0" indent="0" algn="ctr" defTabSz="1828800" rtl="0" eaLnBrk="1" fontAlgn="base" latinLnBrk="0" hangingPunct="1">
              <a:lnSpc>
                <a:spcPct val="100000"/>
              </a:lnSpc>
              <a:spcBef>
                <a:spcPct val="0"/>
              </a:spcBef>
              <a:spcAft>
                <a:spcPct val="0"/>
              </a:spcAft>
              <a:buClrTx/>
              <a:buSzTx/>
              <a:buFontTx/>
              <a:buNone/>
              <a:tabLst/>
              <a:defRPr/>
            </a:pPr>
            <a:fld id="{DD9F0740-C59C-4AD6-B752-7CC1CE13501A}" type="slidenum">
              <a:rPr kumimoji="0" lang="bg-BG" sz="24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ctr" defTabSz="1828800" rtl="0" eaLnBrk="1" fontAlgn="base" latinLnBrk="0" hangingPunct="1">
                <a:lnSpc>
                  <a:spcPct val="100000"/>
                </a:lnSpc>
                <a:spcBef>
                  <a:spcPct val="0"/>
                </a:spcBef>
                <a:spcAft>
                  <a:spcPct val="0"/>
                </a:spcAft>
                <a:buClrTx/>
                <a:buSzTx/>
                <a:buFontTx/>
                <a:buNone/>
                <a:tabLst/>
                <a:defRPr/>
              </a:pPr>
              <a:t>110</a:t>
            </a:fld>
            <a:endParaRPr kumimoji="0" lang="bg-BG" sz="24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52074" y="2107557"/>
            <a:ext cx="21537984" cy="860671"/>
          </a:xfrm>
        </p:spPr>
        <p:txBody>
          <a:bodyPr>
            <a:noAutofit/>
          </a:bodyPr>
          <a:lstStyle/>
          <a:p>
            <a:r>
              <a:rPr lang="en-US" sz="5400" dirty="0"/>
              <a:t>Example Linear Plan </a:t>
            </a:r>
          </a:p>
        </p:txBody>
      </p:sp>
      <p:sp>
        <p:nvSpPr>
          <p:cNvPr id="3" name="TextBox 2">
            <a:extLst>
              <a:ext uri="{FF2B5EF4-FFF2-40B4-BE49-F238E27FC236}">
                <a16:creationId xmlns:a16="http://schemas.microsoft.com/office/drawing/2014/main" id="{03BF035A-1F7F-1EAE-DB98-06F13D3ED789}"/>
              </a:ext>
            </a:extLst>
          </p:cNvPr>
          <p:cNvSpPr txBox="1"/>
          <p:nvPr/>
        </p:nvSpPr>
        <p:spPr>
          <a:xfrm>
            <a:off x="3212757" y="3432437"/>
            <a:ext cx="1013254" cy="646331"/>
          </a:xfrm>
          <a:prstGeom prst="rect">
            <a:avLst/>
          </a:prstGeom>
          <a:solidFill>
            <a:schemeClr val="accent2"/>
          </a:solidFill>
          <a:ln w="28575">
            <a:solidFill>
              <a:schemeClr val="tx1"/>
            </a:solidFill>
          </a:ln>
        </p:spPr>
        <p:txBody>
          <a:bodyPr wrap="square" rtlCol="0">
            <a:spAutoFit/>
          </a:bodyPr>
          <a:lstStyle/>
          <a:p>
            <a:pPr algn="ctr"/>
            <a:r>
              <a:rPr lang="en-US" b="1" dirty="0"/>
              <a:t>C</a:t>
            </a:r>
            <a:endParaRPr lang="en-CY" b="1" dirty="0"/>
          </a:p>
        </p:txBody>
      </p:sp>
      <p:sp>
        <p:nvSpPr>
          <p:cNvPr id="7" name="TextBox 6">
            <a:extLst>
              <a:ext uri="{FF2B5EF4-FFF2-40B4-BE49-F238E27FC236}">
                <a16:creationId xmlns:a16="http://schemas.microsoft.com/office/drawing/2014/main" id="{01DAD10F-9331-538B-61E9-4039DB9DB389}"/>
              </a:ext>
            </a:extLst>
          </p:cNvPr>
          <p:cNvSpPr txBox="1"/>
          <p:nvPr/>
        </p:nvSpPr>
        <p:spPr>
          <a:xfrm>
            <a:off x="3212757" y="4078768"/>
            <a:ext cx="1013254" cy="646331"/>
          </a:xfrm>
          <a:prstGeom prst="rect">
            <a:avLst/>
          </a:prstGeom>
          <a:solidFill>
            <a:srgbClr val="92D050"/>
          </a:solidFill>
          <a:ln w="28575">
            <a:solidFill>
              <a:schemeClr val="tx1"/>
            </a:solidFill>
          </a:ln>
        </p:spPr>
        <p:txBody>
          <a:bodyPr wrap="square" rtlCol="0">
            <a:spAutoFit/>
          </a:bodyPr>
          <a:lstStyle/>
          <a:p>
            <a:pPr algn="ctr"/>
            <a:r>
              <a:rPr lang="en-US" b="1" dirty="0"/>
              <a:t>A</a:t>
            </a:r>
            <a:endParaRPr lang="en-CY" b="1" dirty="0"/>
          </a:p>
        </p:txBody>
      </p:sp>
      <p:sp>
        <p:nvSpPr>
          <p:cNvPr id="8" name="TextBox 7">
            <a:extLst>
              <a:ext uri="{FF2B5EF4-FFF2-40B4-BE49-F238E27FC236}">
                <a16:creationId xmlns:a16="http://schemas.microsoft.com/office/drawing/2014/main" id="{642608BC-0C9C-7520-1BE6-75B78362022E}"/>
              </a:ext>
            </a:extLst>
          </p:cNvPr>
          <p:cNvSpPr txBox="1"/>
          <p:nvPr/>
        </p:nvSpPr>
        <p:spPr>
          <a:xfrm>
            <a:off x="4773827" y="4093839"/>
            <a:ext cx="1013254" cy="646331"/>
          </a:xfrm>
          <a:prstGeom prst="rect">
            <a:avLst/>
          </a:prstGeom>
          <a:solidFill>
            <a:srgbClr val="FFFF00"/>
          </a:solidFill>
          <a:ln w="28575">
            <a:solidFill>
              <a:schemeClr val="tx1"/>
            </a:solidFill>
          </a:ln>
        </p:spPr>
        <p:txBody>
          <a:bodyPr wrap="square" rtlCol="0">
            <a:spAutoFit/>
          </a:bodyPr>
          <a:lstStyle/>
          <a:p>
            <a:pPr algn="ctr"/>
            <a:r>
              <a:rPr lang="en-US" b="1" dirty="0"/>
              <a:t>B</a:t>
            </a:r>
            <a:endParaRPr lang="en-CY" b="1" dirty="0"/>
          </a:p>
        </p:txBody>
      </p:sp>
      <p:cxnSp>
        <p:nvCxnSpPr>
          <p:cNvPr id="9" name="Straight Connector 8">
            <a:extLst>
              <a:ext uri="{FF2B5EF4-FFF2-40B4-BE49-F238E27FC236}">
                <a16:creationId xmlns:a16="http://schemas.microsoft.com/office/drawing/2014/main" id="{83164C6B-93F1-FBCB-769C-02809C777855}"/>
              </a:ext>
            </a:extLst>
          </p:cNvPr>
          <p:cNvCxnSpPr/>
          <p:nvPr/>
        </p:nvCxnSpPr>
        <p:spPr>
          <a:xfrm>
            <a:off x="1853514" y="4740170"/>
            <a:ext cx="515276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35908F5E-3C7B-7149-AEBD-432264C6A042}"/>
              </a:ext>
            </a:extLst>
          </p:cNvPr>
          <p:cNvSpPr txBox="1"/>
          <p:nvPr/>
        </p:nvSpPr>
        <p:spPr>
          <a:xfrm>
            <a:off x="3266268" y="9798903"/>
            <a:ext cx="1013254" cy="646331"/>
          </a:xfrm>
          <a:prstGeom prst="rect">
            <a:avLst/>
          </a:prstGeom>
          <a:solidFill>
            <a:schemeClr val="accent2"/>
          </a:solidFill>
          <a:ln w="28575">
            <a:solidFill>
              <a:schemeClr val="tx1"/>
            </a:solidFill>
          </a:ln>
        </p:spPr>
        <p:txBody>
          <a:bodyPr wrap="square" rtlCol="0">
            <a:spAutoFit/>
          </a:bodyPr>
          <a:lstStyle/>
          <a:p>
            <a:pPr algn="ctr"/>
            <a:r>
              <a:rPr lang="en-US" b="1" dirty="0"/>
              <a:t>C</a:t>
            </a:r>
            <a:endParaRPr lang="en-CY" b="1" dirty="0"/>
          </a:p>
        </p:txBody>
      </p:sp>
      <p:sp>
        <p:nvSpPr>
          <p:cNvPr id="15" name="TextBox 14">
            <a:extLst>
              <a:ext uri="{FF2B5EF4-FFF2-40B4-BE49-F238E27FC236}">
                <a16:creationId xmlns:a16="http://schemas.microsoft.com/office/drawing/2014/main" id="{C55B89C6-3822-9312-7C04-438A3D3FDC0E}"/>
              </a:ext>
            </a:extLst>
          </p:cNvPr>
          <p:cNvSpPr txBox="1"/>
          <p:nvPr/>
        </p:nvSpPr>
        <p:spPr>
          <a:xfrm>
            <a:off x="3262149" y="8503526"/>
            <a:ext cx="1013254" cy="646331"/>
          </a:xfrm>
          <a:prstGeom prst="rect">
            <a:avLst/>
          </a:prstGeom>
          <a:solidFill>
            <a:srgbClr val="92D050"/>
          </a:solidFill>
          <a:ln w="28575">
            <a:solidFill>
              <a:schemeClr val="tx1"/>
            </a:solidFill>
          </a:ln>
        </p:spPr>
        <p:txBody>
          <a:bodyPr wrap="square" rtlCol="0">
            <a:spAutoFit/>
          </a:bodyPr>
          <a:lstStyle/>
          <a:p>
            <a:pPr algn="ctr"/>
            <a:r>
              <a:rPr lang="en-US" b="1" dirty="0"/>
              <a:t>A</a:t>
            </a:r>
            <a:endParaRPr lang="en-CY" b="1" dirty="0"/>
          </a:p>
        </p:txBody>
      </p:sp>
      <p:sp>
        <p:nvSpPr>
          <p:cNvPr id="16" name="TextBox 15">
            <a:extLst>
              <a:ext uri="{FF2B5EF4-FFF2-40B4-BE49-F238E27FC236}">
                <a16:creationId xmlns:a16="http://schemas.microsoft.com/office/drawing/2014/main" id="{7D6AB85F-0D40-6103-4CAD-E7638FBCE611}"/>
              </a:ext>
            </a:extLst>
          </p:cNvPr>
          <p:cNvSpPr txBox="1"/>
          <p:nvPr/>
        </p:nvSpPr>
        <p:spPr>
          <a:xfrm>
            <a:off x="3262149" y="9163375"/>
            <a:ext cx="1013254" cy="646331"/>
          </a:xfrm>
          <a:prstGeom prst="rect">
            <a:avLst/>
          </a:prstGeom>
          <a:solidFill>
            <a:srgbClr val="FFFF00"/>
          </a:solidFill>
          <a:ln w="28575">
            <a:solidFill>
              <a:schemeClr val="tx1"/>
            </a:solidFill>
          </a:ln>
        </p:spPr>
        <p:txBody>
          <a:bodyPr wrap="square" rtlCol="0">
            <a:spAutoFit/>
          </a:bodyPr>
          <a:lstStyle/>
          <a:p>
            <a:pPr algn="ctr"/>
            <a:r>
              <a:rPr lang="en-US" b="1" dirty="0"/>
              <a:t>B</a:t>
            </a:r>
            <a:endParaRPr lang="en-CY" b="1" dirty="0"/>
          </a:p>
        </p:txBody>
      </p:sp>
      <p:cxnSp>
        <p:nvCxnSpPr>
          <p:cNvPr id="17" name="Straight Connector 16">
            <a:extLst>
              <a:ext uri="{FF2B5EF4-FFF2-40B4-BE49-F238E27FC236}">
                <a16:creationId xmlns:a16="http://schemas.microsoft.com/office/drawing/2014/main" id="{1ECB8398-4B6A-85AD-0633-6C08A8150EDC}"/>
              </a:ext>
            </a:extLst>
          </p:cNvPr>
          <p:cNvCxnSpPr/>
          <p:nvPr/>
        </p:nvCxnSpPr>
        <p:spPr>
          <a:xfrm>
            <a:off x="1964689" y="10430162"/>
            <a:ext cx="515276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9E94934F-D535-123D-9C0D-FEB507A8AEC6}"/>
              </a:ext>
            </a:extLst>
          </p:cNvPr>
          <p:cNvCxnSpPr>
            <a:cxnSpLocks/>
          </p:cNvCxnSpPr>
          <p:nvPr/>
        </p:nvCxnSpPr>
        <p:spPr>
          <a:xfrm>
            <a:off x="6091881" y="3447508"/>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AF40B32-F4C4-4FFF-3FD5-85CF9CCD866A}"/>
              </a:ext>
            </a:extLst>
          </p:cNvPr>
          <p:cNvCxnSpPr/>
          <p:nvPr/>
        </p:nvCxnSpPr>
        <p:spPr>
          <a:xfrm>
            <a:off x="6104237" y="3447508"/>
            <a:ext cx="803189"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E6BB943-BE6C-A41E-4D8D-19C9D88B835C}"/>
              </a:ext>
            </a:extLst>
          </p:cNvPr>
          <p:cNvCxnSpPr>
            <a:cxnSpLocks/>
          </p:cNvCxnSpPr>
          <p:nvPr/>
        </p:nvCxnSpPr>
        <p:spPr>
          <a:xfrm>
            <a:off x="6907426" y="3447508"/>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09695EAE-EF16-B49B-C419-FA76E8D10735}"/>
              </a:ext>
            </a:extLst>
          </p:cNvPr>
          <p:cNvCxnSpPr/>
          <p:nvPr/>
        </p:nvCxnSpPr>
        <p:spPr>
          <a:xfrm>
            <a:off x="6493475" y="3163330"/>
            <a:ext cx="0" cy="28417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593FAD4E-3C18-E9BD-5186-F6DDB6111193}"/>
              </a:ext>
            </a:extLst>
          </p:cNvPr>
          <p:cNvSpPr txBox="1"/>
          <p:nvPr/>
        </p:nvSpPr>
        <p:spPr>
          <a:xfrm>
            <a:off x="13578015" y="3519785"/>
            <a:ext cx="1013254" cy="646331"/>
          </a:xfrm>
          <a:prstGeom prst="rect">
            <a:avLst/>
          </a:prstGeom>
          <a:solidFill>
            <a:schemeClr val="accent2"/>
          </a:solidFill>
          <a:ln w="28575">
            <a:solidFill>
              <a:schemeClr val="tx1"/>
            </a:solidFill>
          </a:ln>
        </p:spPr>
        <p:txBody>
          <a:bodyPr wrap="square" rtlCol="0">
            <a:spAutoFit/>
          </a:bodyPr>
          <a:lstStyle/>
          <a:p>
            <a:pPr algn="ctr"/>
            <a:r>
              <a:rPr lang="en-US" b="1" dirty="0"/>
              <a:t>C</a:t>
            </a:r>
            <a:endParaRPr lang="en-CY" b="1" dirty="0"/>
          </a:p>
        </p:txBody>
      </p:sp>
      <p:sp>
        <p:nvSpPr>
          <p:cNvPr id="27" name="TextBox 26">
            <a:extLst>
              <a:ext uri="{FF2B5EF4-FFF2-40B4-BE49-F238E27FC236}">
                <a16:creationId xmlns:a16="http://schemas.microsoft.com/office/drawing/2014/main" id="{94D6A1F2-D444-17B0-8CF3-405EC494DF5A}"/>
              </a:ext>
            </a:extLst>
          </p:cNvPr>
          <p:cNvSpPr txBox="1"/>
          <p:nvPr/>
        </p:nvSpPr>
        <p:spPr>
          <a:xfrm>
            <a:off x="10803925" y="4126085"/>
            <a:ext cx="1013254" cy="646331"/>
          </a:xfrm>
          <a:prstGeom prst="rect">
            <a:avLst/>
          </a:prstGeom>
          <a:solidFill>
            <a:srgbClr val="92D050"/>
          </a:solidFill>
          <a:ln w="28575">
            <a:solidFill>
              <a:schemeClr val="tx1"/>
            </a:solidFill>
          </a:ln>
        </p:spPr>
        <p:txBody>
          <a:bodyPr wrap="square" rtlCol="0">
            <a:spAutoFit/>
          </a:bodyPr>
          <a:lstStyle/>
          <a:p>
            <a:pPr algn="ctr"/>
            <a:r>
              <a:rPr lang="en-US" b="1" dirty="0"/>
              <a:t>A</a:t>
            </a:r>
            <a:endParaRPr lang="en-CY" b="1" dirty="0"/>
          </a:p>
        </p:txBody>
      </p:sp>
      <p:sp>
        <p:nvSpPr>
          <p:cNvPr id="28" name="TextBox 27">
            <a:extLst>
              <a:ext uri="{FF2B5EF4-FFF2-40B4-BE49-F238E27FC236}">
                <a16:creationId xmlns:a16="http://schemas.microsoft.com/office/drawing/2014/main" id="{083B3248-B8E5-A326-9285-E6A594EF958C}"/>
              </a:ext>
            </a:extLst>
          </p:cNvPr>
          <p:cNvSpPr txBox="1"/>
          <p:nvPr/>
        </p:nvSpPr>
        <p:spPr>
          <a:xfrm>
            <a:off x="12364995" y="4126085"/>
            <a:ext cx="1013254" cy="646331"/>
          </a:xfrm>
          <a:prstGeom prst="rect">
            <a:avLst/>
          </a:prstGeom>
          <a:solidFill>
            <a:srgbClr val="FFFF00"/>
          </a:solidFill>
          <a:ln w="28575">
            <a:solidFill>
              <a:schemeClr val="tx1"/>
            </a:solidFill>
          </a:ln>
        </p:spPr>
        <p:txBody>
          <a:bodyPr wrap="square" rtlCol="0">
            <a:spAutoFit/>
          </a:bodyPr>
          <a:lstStyle/>
          <a:p>
            <a:pPr algn="ctr"/>
            <a:r>
              <a:rPr lang="en-US" b="1" dirty="0"/>
              <a:t>B</a:t>
            </a:r>
            <a:endParaRPr lang="en-CY" b="1" dirty="0"/>
          </a:p>
        </p:txBody>
      </p:sp>
      <p:cxnSp>
        <p:nvCxnSpPr>
          <p:cNvPr id="29" name="Straight Connector 28">
            <a:extLst>
              <a:ext uri="{FF2B5EF4-FFF2-40B4-BE49-F238E27FC236}">
                <a16:creationId xmlns:a16="http://schemas.microsoft.com/office/drawing/2014/main" id="{591039DB-1897-1744-97B7-1B2B980AD171}"/>
              </a:ext>
            </a:extLst>
          </p:cNvPr>
          <p:cNvCxnSpPr/>
          <p:nvPr/>
        </p:nvCxnSpPr>
        <p:spPr>
          <a:xfrm>
            <a:off x="9444682" y="4772416"/>
            <a:ext cx="515276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472C50C-71F2-444B-FB8C-7BC45C139BEA}"/>
              </a:ext>
            </a:extLst>
          </p:cNvPr>
          <p:cNvCxnSpPr>
            <a:cxnSpLocks/>
          </p:cNvCxnSpPr>
          <p:nvPr/>
        </p:nvCxnSpPr>
        <p:spPr>
          <a:xfrm>
            <a:off x="13578015" y="3529374"/>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23EB277-7D06-F9E4-6274-AAFB586A956D}"/>
              </a:ext>
            </a:extLst>
          </p:cNvPr>
          <p:cNvCxnSpPr>
            <a:cxnSpLocks/>
          </p:cNvCxnSpPr>
          <p:nvPr/>
        </p:nvCxnSpPr>
        <p:spPr>
          <a:xfrm>
            <a:off x="14620101" y="3519785"/>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31981EDB-E22D-C814-6D14-9C2FEDAD35D4}"/>
              </a:ext>
            </a:extLst>
          </p:cNvPr>
          <p:cNvCxnSpPr/>
          <p:nvPr/>
        </p:nvCxnSpPr>
        <p:spPr>
          <a:xfrm>
            <a:off x="14084643" y="3195576"/>
            <a:ext cx="0" cy="28417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4849DCFC-6478-A8AC-BFF8-2B570EB4A426}"/>
              </a:ext>
            </a:extLst>
          </p:cNvPr>
          <p:cNvCxnSpPr>
            <a:cxnSpLocks/>
          </p:cNvCxnSpPr>
          <p:nvPr/>
        </p:nvCxnSpPr>
        <p:spPr>
          <a:xfrm>
            <a:off x="13578015" y="3479754"/>
            <a:ext cx="1013254"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2D11E5E8-B347-0C04-DFE2-48FA2E925B5D}"/>
              </a:ext>
            </a:extLst>
          </p:cNvPr>
          <p:cNvSpPr txBox="1"/>
          <p:nvPr/>
        </p:nvSpPr>
        <p:spPr>
          <a:xfrm>
            <a:off x="7179276" y="3889080"/>
            <a:ext cx="3101546" cy="654909"/>
          </a:xfrm>
          <a:prstGeom prst="rect">
            <a:avLst/>
          </a:prstGeom>
          <a:noFill/>
        </p:spPr>
        <p:txBody>
          <a:bodyPr wrap="square" rtlCol="0">
            <a:spAutoFit/>
          </a:bodyPr>
          <a:lstStyle/>
          <a:p>
            <a:r>
              <a:rPr lang="en-US" dirty="0"/>
              <a:t>Unstack(C,A)</a:t>
            </a:r>
            <a:endParaRPr lang="en-CY" dirty="0"/>
          </a:p>
        </p:txBody>
      </p:sp>
      <p:sp>
        <p:nvSpPr>
          <p:cNvPr id="38" name="Arrow: Right 37">
            <a:extLst>
              <a:ext uri="{FF2B5EF4-FFF2-40B4-BE49-F238E27FC236}">
                <a16:creationId xmlns:a16="http://schemas.microsoft.com/office/drawing/2014/main" id="{9F322B75-8CA4-6106-2E8B-5D3F51480CCF}"/>
              </a:ext>
            </a:extLst>
          </p:cNvPr>
          <p:cNvSpPr/>
          <p:nvPr/>
        </p:nvSpPr>
        <p:spPr>
          <a:xfrm>
            <a:off x="7620001" y="4543989"/>
            <a:ext cx="1351004" cy="32457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39" name="TextBox 38">
            <a:extLst>
              <a:ext uri="{FF2B5EF4-FFF2-40B4-BE49-F238E27FC236}">
                <a16:creationId xmlns:a16="http://schemas.microsoft.com/office/drawing/2014/main" id="{513E31A1-DB21-79C7-5EE0-0E7C753AB1BF}"/>
              </a:ext>
            </a:extLst>
          </p:cNvPr>
          <p:cNvSpPr txBox="1"/>
          <p:nvPr/>
        </p:nvSpPr>
        <p:spPr>
          <a:xfrm>
            <a:off x="21080626" y="4228695"/>
            <a:ext cx="1013254" cy="646331"/>
          </a:xfrm>
          <a:prstGeom prst="rect">
            <a:avLst/>
          </a:prstGeom>
          <a:solidFill>
            <a:schemeClr val="accent2"/>
          </a:solidFill>
          <a:ln w="28575">
            <a:solidFill>
              <a:schemeClr val="tx1"/>
            </a:solidFill>
          </a:ln>
        </p:spPr>
        <p:txBody>
          <a:bodyPr wrap="square" rtlCol="0">
            <a:spAutoFit/>
          </a:bodyPr>
          <a:lstStyle/>
          <a:p>
            <a:pPr algn="ctr"/>
            <a:r>
              <a:rPr lang="en-US" b="1" dirty="0"/>
              <a:t>C</a:t>
            </a:r>
            <a:endParaRPr lang="en-CY" b="1" dirty="0"/>
          </a:p>
        </p:txBody>
      </p:sp>
      <p:sp>
        <p:nvSpPr>
          <p:cNvPr id="40" name="TextBox 39">
            <a:extLst>
              <a:ext uri="{FF2B5EF4-FFF2-40B4-BE49-F238E27FC236}">
                <a16:creationId xmlns:a16="http://schemas.microsoft.com/office/drawing/2014/main" id="{890AFC20-ECE9-08C4-465B-6CE7EB7AA922}"/>
              </a:ext>
            </a:extLst>
          </p:cNvPr>
          <p:cNvSpPr txBox="1"/>
          <p:nvPr/>
        </p:nvSpPr>
        <p:spPr>
          <a:xfrm>
            <a:off x="18234452" y="4213624"/>
            <a:ext cx="1013254" cy="646331"/>
          </a:xfrm>
          <a:prstGeom prst="rect">
            <a:avLst/>
          </a:prstGeom>
          <a:solidFill>
            <a:srgbClr val="92D050"/>
          </a:solidFill>
          <a:ln w="28575">
            <a:solidFill>
              <a:schemeClr val="tx1"/>
            </a:solidFill>
          </a:ln>
        </p:spPr>
        <p:txBody>
          <a:bodyPr wrap="square" rtlCol="0">
            <a:spAutoFit/>
          </a:bodyPr>
          <a:lstStyle/>
          <a:p>
            <a:pPr algn="ctr"/>
            <a:r>
              <a:rPr lang="en-US" b="1" dirty="0"/>
              <a:t>A</a:t>
            </a:r>
            <a:endParaRPr lang="en-CY" b="1" dirty="0"/>
          </a:p>
        </p:txBody>
      </p:sp>
      <p:sp>
        <p:nvSpPr>
          <p:cNvPr id="41" name="TextBox 40">
            <a:extLst>
              <a:ext uri="{FF2B5EF4-FFF2-40B4-BE49-F238E27FC236}">
                <a16:creationId xmlns:a16="http://schemas.microsoft.com/office/drawing/2014/main" id="{775E4F56-A4AC-2B21-F622-FC975653C450}"/>
              </a:ext>
            </a:extLst>
          </p:cNvPr>
          <p:cNvSpPr txBox="1"/>
          <p:nvPr/>
        </p:nvSpPr>
        <p:spPr>
          <a:xfrm>
            <a:off x="19795522" y="4228695"/>
            <a:ext cx="1013254" cy="646331"/>
          </a:xfrm>
          <a:prstGeom prst="rect">
            <a:avLst/>
          </a:prstGeom>
          <a:solidFill>
            <a:srgbClr val="FFFF00"/>
          </a:solidFill>
          <a:ln w="28575">
            <a:solidFill>
              <a:schemeClr val="tx1"/>
            </a:solidFill>
          </a:ln>
        </p:spPr>
        <p:txBody>
          <a:bodyPr wrap="square" rtlCol="0">
            <a:spAutoFit/>
          </a:bodyPr>
          <a:lstStyle/>
          <a:p>
            <a:pPr algn="ctr"/>
            <a:r>
              <a:rPr lang="en-US" b="1" dirty="0"/>
              <a:t>B</a:t>
            </a:r>
            <a:endParaRPr lang="en-CY" b="1" dirty="0"/>
          </a:p>
        </p:txBody>
      </p:sp>
      <p:cxnSp>
        <p:nvCxnSpPr>
          <p:cNvPr id="42" name="Straight Connector 41">
            <a:extLst>
              <a:ext uri="{FF2B5EF4-FFF2-40B4-BE49-F238E27FC236}">
                <a16:creationId xmlns:a16="http://schemas.microsoft.com/office/drawing/2014/main" id="{32DC362D-5D04-ECC0-1C51-0C6A7EAFF366}"/>
              </a:ext>
            </a:extLst>
          </p:cNvPr>
          <p:cNvCxnSpPr>
            <a:cxnSpLocks/>
          </p:cNvCxnSpPr>
          <p:nvPr/>
        </p:nvCxnSpPr>
        <p:spPr>
          <a:xfrm>
            <a:off x="16875209" y="4868561"/>
            <a:ext cx="5700586" cy="6465"/>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4BFCF212-F6A1-EB2D-F453-829A33589089}"/>
              </a:ext>
            </a:extLst>
          </p:cNvPr>
          <p:cNvCxnSpPr>
            <a:cxnSpLocks/>
          </p:cNvCxnSpPr>
          <p:nvPr/>
        </p:nvCxnSpPr>
        <p:spPr>
          <a:xfrm>
            <a:off x="21113576" y="3513030"/>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137F372-B24B-19E8-A3FC-169B0F67D76E}"/>
              </a:ext>
            </a:extLst>
          </p:cNvPr>
          <p:cNvCxnSpPr>
            <a:cxnSpLocks/>
          </p:cNvCxnSpPr>
          <p:nvPr/>
        </p:nvCxnSpPr>
        <p:spPr>
          <a:xfrm>
            <a:off x="22093880" y="3501331"/>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FABD55AC-9B29-950A-21CF-F8A2BF5E89D0}"/>
              </a:ext>
            </a:extLst>
          </p:cNvPr>
          <p:cNvCxnSpPr/>
          <p:nvPr/>
        </p:nvCxnSpPr>
        <p:spPr>
          <a:xfrm>
            <a:off x="21576952" y="3280022"/>
            <a:ext cx="0" cy="28417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00B81FE4-6C0D-26A4-0EDE-3C198CD26E6A}"/>
              </a:ext>
            </a:extLst>
          </p:cNvPr>
          <p:cNvCxnSpPr>
            <a:cxnSpLocks/>
          </p:cNvCxnSpPr>
          <p:nvPr/>
        </p:nvCxnSpPr>
        <p:spPr>
          <a:xfrm flipV="1">
            <a:off x="21080626" y="3466505"/>
            <a:ext cx="1013254" cy="46525"/>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A167A0C9-56C9-52DC-4C16-94DED3B10C77}"/>
              </a:ext>
            </a:extLst>
          </p:cNvPr>
          <p:cNvSpPr txBox="1"/>
          <p:nvPr/>
        </p:nvSpPr>
        <p:spPr>
          <a:xfrm>
            <a:off x="15070094" y="3688807"/>
            <a:ext cx="3101546" cy="654909"/>
          </a:xfrm>
          <a:prstGeom prst="rect">
            <a:avLst/>
          </a:prstGeom>
          <a:noFill/>
        </p:spPr>
        <p:txBody>
          <a:bodyPr wrap="square" rtlCol="0">
            <a:spAutoFit/>
          </a:bodyPr>
          <a:lstStyle/>
          <a:p>
            <a:r>
              <a:rPr lang="en-US" dirty="0"/>
              <a:t>Putdown(C)</a:t>
            </a:r>
            <a:endParaRPr lang="en-CY" dirty="0"/>
          </a:p>
        </p:txBody>
      </p:sp>
      <p:sp>
        <p:nvSpPr>
          <p:cNvPr id="50" name="Arrow: Right 49">
            <a:extLst>
              <a:ext uri="{FF2B5EF4-FFF2-40B4-BE49-F238E27FC236}">
                <a16:creationId xmlns:a16="http://schemas.microsoft.com/office/drawing/2014/main" id="{60B18636-9B3E-C5D0-5775-776ABD94895D}"/>
              </a:ext>
            </a:extLst>
          </p:cNvPr>
          <p:cNvSpPr/>
          <p:nvPr/>
        </p:nvSpPr>
        <p:spPr>
          <a:xfrm>
            <a:off x="15510819" y="4374252"/>
            <a:ext cx="1351004" cy="32457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51" name="TextBox 50">
            <a:extLst>
              <a:ext uri="{FF2B5EF4-FFF2-40B4-BE49-F238E27FC236}">
                <a16:creationId xmlns:a16="http://schemas.microsoft.com/office/drawing/2014/main" id="{621A7BAE-11B2-5C60-E19F-210CA81F09AB}"/>
              </a:ext>
            </a:extLst>
          </p:cNvPr>
          <p:cNvSpPr txBox="1"/>
          <p:nvPr/>
        </p:nvSpPr>
        <p:spPr>
          <a:xfrm>
            <a:off x="21150646" y="6879939"/>
            <a:ext cx="1013254" cy="646331"/>
          </a:xfrm>
          <a:prstGeom prst="rect">
            <a:avLst/>
          </a:prstGeom>
          <a:solidFill>
            <a:schemeClr val="accent2"/>
          </a:solidFill>
          <a:ln w="28575">
            <a:solidFill>
              <a:schemeClr val="tx1"/>
            </a:solidFill>
          </a:ln>
        </p:spPr>
        <p:txBody>
          <a:bodyPr wrap="square" rtlCol="0">
            <a:spAutoFit/>
          </a:bodyPr>
          <a:lstStyle/>
          <a:p>
            <a:pPr algn="ctr"/>
            <a:r>
              <a:rPr lang="en-US" b="1" dirty="0"/>
              <a:t>C</a:t>
            </a:r>
            <a:endParaRPr lang="en-CY" b="1" dirty="0"/>
          </a:p>
        </p:txBody>
      </p:sp>
      <p:sp>
        <p:nvSpPr>
          <p:cNvPr id="52" name="TextBox 51">
            <a:extLst>
              <a:ext uri="{FF2B5EF4-FFF2-40B4-BE49-F238E27FC236}">
                <a16:creationId xmlns:a16="http://schemas.microsoft.com/office/drawing/2014/main" id="{3D6DAB23-F472-D101-52A3-90B76CFE37DE}"/>
              </a:ext>
            </a:extLst>
          </p:cNvPr>
          <p:cNvSpPr txBox="1"/>
          <p:nvPr/>
        </p:nvSpPr>
        <p:spPr>
          <a:xfrm>
            <a:off x="18304472" y="6864868"/>
            <a:ext cx="1013254" cy="646331"/>
          </a:xfrm>
          <a:prstGeom prst="rect">
            <a:avLst/>
          </a:prstGeom>
          <a:solidFill>
            <a:srgbClr val="92D050"/>
          </a:solidFill>
          <a:ln w="28575">
            <a:solidFill>
              <a:schemeClr val="tx1"/>
            </a:solidFill>
          </a:ln>
        </p:spPr>
        <p:txBody>
          <a:bodyPr wrap="square" rtlCol="0">
            <a:spAutoFit/>
          </a:bodyPr>
          <a:lstStyle/>
          <a:p>
            <a:pPr algn="ctr"/>
            <a:r>
              <a:rPr lang="en-US" b="1" dirty="0"/>
              <a:t>A</a:t>
            </a:r>
            <a:endParaRPr lang="en-CY" b="1" dirty="0"/>
          </a:p>
        </p:txBody>
      </p:sp>
      <p:sp>
        <p:nvSpPr>
          <p:cNvPr id="53" name="TextBox 52">
            <a:extLst>
              <a:ext uri="{FF2B5EF4-FFF2-40B4-BE49-F238E27FC236}">
                <a16:creationId xmlns:a16="http://schemas.microsoft.com/office/drawing/2014/main" id="{206D817D-3BE1-0B02-052A-D15344785489}"/>
              </a:ext>
            </a:extLst>
          </p:cNvPr>
          <p:cNvSpPr txBox="1"/>
          <p:nvPr/>
        </p:nvSpPr>
        <p:spPr>
          <a:xfrm>
            <a:off x="19849060" y="6224050"/>
            <a:ext cx="1013254" cy="646331"/>
          </a:xfrm>
          <a:prstGeom prst="rect">
            <a:avLst/>
          </a:prstGeom>
          <a:solidFill>
            <a:srgbClr val="FFFF00"/>
          </a:solidFill>
          <a:ln w="28575">
            <a:solidFill>
              <a:schemeClr val="tx1"/>
            </a:solidFill>
          </a:ln>
        </p:spPr>
        <p:txBody>
          <a:bodyPr wrap="square" rtlCol="0">
            <a:spAutoFit/>
          </a:bodyPr>
          <a:lstStyle/>
          <a:p>
            <a:pPr algn="ctr"/>
            <a:r>
              <a:rPr lang="en-US" b="1" dirty="0"/>
              <a:t>B</a:t>
            </a:r>
            <a:endParaRPr lang="en-CY" b="1" dirty="0"/>
          </a:p>
        </p:txBody>
      </p:sp>
      <p:cxnSp>
        <p:nvCxnSpPr>
          <p:cNvPr id="54" name="Straight Connector 53">
            <a:extLst>
              <a:ext uri="{FF2B5EF4-FFF2-40B4-BE49-F238E27FC236}">
                <a16:creationId xmlns:a16="http://schemas.microsoft.com/office/drawing/2014/main" id="{9953ADD2-4C7A-0C88-D60F-7F257AB18D20}"/>
              </a:ext>
            </a:extLst>
          </p:cNvPr>
          <p:cNvCxnSpPr>
            <a:cxnSpLocks/>
          </p:cNvCxnSpPr>
          <p:nvPr/>
        </p:nvCxnSpPr>
        <p:spPr>
          <a:xfrm>
            <a:off x="16945229" y="7519805"/>
            <a:ext cx="5700586" cy="6465"/>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AF24054-CAA6-195A-84AD-93C6CC1DE547}"/>
              </a:ext>
            </a:extLst>
          </p:cNvPr>
          <p:cNvCxnSpPr>
            <a:cxnSpLocks/>
          </p:cNvCxnSpPr>
          <p:nvPr/>
        </p:nvCxnSpPr>
        <p:spPr>
          <a:xfrm>
            <a:off x="19849060" y="6227143"/>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A685AE13-2D1C-668B-29BD-98AE69070454}"/>
              </a:ext>
            </a:extLst>
          </p:cNvPr>
          <p:cNvCxnSpPr>
            <a:cxnSpLocks/>
          </p:cNvCxnSpPr>
          <p:nvPr/>
        </p:nvCxnSpPr>
        <p:spPr>
          <a:xfrm>
            <a:off x="20903506" y="6215444"/>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44F0A005-861C-863D-2393-4EDB3188349F}"/>
              </a:ext>
            </a:extLst>
          </p:cNvPr>
          <p:cNvCxnSpPr/>
          <p:nvPr/>
        </p:nvCxnSpPr>
        <p:spPr>
          <a:xfrm>
            <a:off x="20312436" y="5931266"/>
            <a:ext cx="0" cy="28417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BD276710-251A-63B4-CE49-5023D0D3DDC8}"/>
              </a:ext>
            </a:extLst>
          </p:cNvPr>
          <p:cNvCxnSpPr>
            <a:cxnSpLocks/>
          </p:cNvCxnSpPr>
          <p:nvPr/>
        </p:nvCxnSpPr>
        <p:spPr>
          <a:xfrm flipV="1">
            <a:off x="19853181" y="6180618"/>
            <a:ext cx="1013254" cy="46525"/>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BBE93E30-3726-C216-FE63-BD776ABA1C69}"/>
              </a:ext>
            </a:extLst>
          </p:cNvPr>
          <p:cNvSpPr txBox="1"/>
          <p:nvPr/>
        </p:nvSpPr>
        <p:spPr>
          <a:xfrm>
            <a:off x="17394502" y="5632940"/>
            <a:ext cx="3101546" cy="654909"/>
          </a:xfrm>
          <a:prstGeom prst="rect">
            <a:avLst/>
          </a:prstGeom>
          <a:noFill/>
        </p:spPr>
        <p:txBody>
          <a:bodyPr wrap="square" rtlCol="0">
            <a:spAutoFit/>
          </a:bodyPr>
          <a:lstStyle/>
          <a:p>
            <a:r>
              <a:rPr lang="en-US" dirty="0"/>
              <a:t>Pickup(B)</a:t>
            </a:r>
            <a:endParaRPr lang="en-CY" dirty="0"/>
          </a:p>
        </p:txBody>
      </p:sp>
      <p:sp>
        <p:nvSpPr>
          <p:cNvPr id="60" name="Arrow: Right 59">
            <a:extLst>
              <a:ext uri="{FF2B5EF4-FFF2-40B4-BE49-F238E27FC236}">
                <a16:creationId xmlns:a16="http://schemas.microsoft.com/office/drawing/2014/main" id="{F341995E-4907-BDA2-6C7C-5D7C9BE83D8E}"/>
              </a:ext>
            </a:extLst>
          </p:cNvPr>
          <p:cNvSpPr/>
          <p:nvPr/>
        </p:nvSpPr>
        <p:spPr>
          <a:xfrm rot="5400000">
            <a:off x="16566914" y="5944369"/>
            <a:ext cx="1351004" cy="32457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61" name="TextBox 60">
            <a:extLst>
              <a:ext uri="{FF2B5EF4-FFF2-40B4-BE49-F238E27FC236}">
                <a16:creationId xmlns:a16="http://schemas.microsoft.com/office/drawing/2014/main" id="{BF9C3A5F-9798-B85B-67B9-C1DB7FCAEF80}"/>
              </a:ext>
            </a:extLst>
          </p:cNvPr>
          <p:cNvSpPr txBox="1"/>
          <p:nvPr/>
        </p:nvSpPr>
        <p:spPr>
          <a:xfrm>
            <a:off x="21150646" y="9796112"/>
            <a:ext cx="1013254" cy="646331"/>
          </a:xfrm>
          <a:prstGeom prst="rect">
            <a:avLst/>
          </a:prstGeom>
          <a:solidFill>
            <a:schemeClr val="accent2"/>
          </a:solidFill>
          <a:ln w="28575">
            <a:solidFill>
              <a:schemeClr val="tx1"/>
            </a:solidFill>
          </a:ln>
        </p:spPr>
        <p:txBody>
          <a:bodyPr wrap="square" rtlCol="0">
            <a:spAutoFit/>
          </a:bodyPr>
          <a:lstStyle/>
          <a:p>
            <a:pPr algn="ctr"/>
            <a:r>
              <a:rPr lang="en-US" b="1" dirty="0"/>
              <a:t>C</a:t>
            </a:r>
            <a:endParaRPr lang="en-CY" b="1" dirty="0"/>
          </a:p>
        </p:txBody>
      </p:sp>
      <p:sp>
        <p:nvSpPr>
          <p:cNvPr id="62" name="TextBox 61">
            <a:extLst>
              <a:ext uri="{FF2B5EF4-FFF2-40B4-BE49-F238E27FC236}">
                <a16:creationId xmlns:a16="http://schemas.microsoft.com/office/drawing/2014/main" id="{B723D243-BBB0-F0AB-E1AC-B169A7FDF16A}"/>
              </a:ext>
            </a:extLst>
          </p:cNvPr>
          <p:cNvSpPr txBox="1"/>
          <p:nvPr/>
        </p:nvSpPr>
        <p:spPr>
          <a:xfrm>
            <a:off x="18304472" y="9781041"/>
            <a:ext cx="1013254" cy="646331"/>
          </a:xfrm>
          <a:prstGeom prst="rect">
            <a:avLst/>
          </a:prstGeom>
          <a:solidFill>
            <a:srgbClr val="92D050"/>
          </a:solidFill>
          <a:ln w="28575">
            <a:solidFill>
              <a:schemeClr val="tx1"/>
            </a:solidFill>
          </a:ln>
        </p:spPr>
        <p:txBody>
          <a:bodyPr wrap="square" rtlCol="0">
            <a:spAutoFit/>
          </a:bodyPr>
          <a:lstStyle/>
          <a:p>
            <a:pPr algn="ctr"/>
            <a:r>
              <a:rPr lang="en-US" b="1" dirty="0"/>
              <a:t>A</a:t>
            </a:r>
            <a:endParaRPr lang="en-CY" b="1" dirty="0"/>
          </a:p>
        </p:txBody>
      </p:sp>
      <p:sp>
        <p:nvSpPr>
          <p:cNvPr id="63" name="TextBox 62">
            <a:extLst>
              <a:ext uri="{FF2B5EF4-FFF2-40B4-BE49-F238E27FC236}">
                <a16:creationId xmlns:a16="http://schemas.microsoft.com/office/drawing/2014/main" id="{45E05659-56D2-7406-D34C-6099E9182F2C}"/>
              </a:ext>
            </a:extLst>
          </p:cNvPr>
          <p:cNvSpPr txBox="1"/>
          <p:nvPr/>
        </p:nvSpPr>
        <p:spPr>
          <a:xfrm>
            <a:off x="21150646" y="9208017"/>
            <a:ext cx="1013254" cy="646331"/>
          </a:xfrm>
          <a:prstGeom prst="rect">
            <a:avLst/>
          </a:prstGeom>
          <a:solidFill>
            <a:srgbClr val="FFFF00"/>
          </a:solidFill>
          <a:ln w="28575">
            <a:solidFill>
              <a:schemeClr val="tx1"/>
            </a:solidFill>
          </a:ln>
        </p:spPr>
        <p:txBody>
          <a:bodyPr wrap="square" rtlCol="0">
            <a:spAutoFit/>
          </a:bodyPr>
          <a:lstStyle/>
          <a:p>
            <a:pPr algn="ctr"/>
            <a:r>
              <a:rPr lang="en-US" b="1" dirty="0"/>
              <a:t>B</a:t>
            </a:r>
            <a:endParaRPr lang="en-CY" b="1" dirty="0"/>
          </a:p>
        </p:txBody>
      </p:sp>
      <p:cxnSp>
        <p:nvCxnSpPr>
          <p:cNvPr id="64" name="Straight Connector 63">
            <a:extLst>
              <a:ext uri="{FF2B5EF4-FFF2-40B4-BE49-F238E27FC236}">
                <a16:creationId xmlns:a16="http://schemas.microsoft.com/office/drawing/2014/main" id="{5D95048B-FDC9-8680-845E-57386BBA37E8}"/>
              </a:ext>
            </a:extLst>
          </p:cNvPr>
          <p:cNvCxnSpPr>
            <a:cxnSpLocks/>
          </p:cNvCxnSpPr>
          <p:nvPr/>
        </p:nvCxnSpPr>
        <p:spPr>
          <a:xfrm>
            <a:off x="16945229" y="10435978"/>
            <a:ext cx="5700586" cy="6465"/>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8D8AD3E3-C919-95D8-493E-A78827949742}"/>
              </a:ext>
            </a:extLst>
          </p:cNvPr>
          <p:cNvCxnSpPr>
            <a:cxnSpLocks/>
          </p:cNvCxnSpPr>
          <p:nvPr/>
        </p:nvCxnSpPr>
        <p:spPr>
          <a:xfrm>
            <a:off x="19610171" y="8865127"/>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97AAD10-B3DD-2A87-9FD2-B7DB1E9CB44D}"/>
              </a:ext>
            </a:extLst>
          </p:cNvPr>
          <p:cNvCxnSpPr>
            <a:cxnSpLocks/>
          </p:cNvCxnSpPr>
          <p:nvPr/>
        </p:nvCxnSpPr>
        <p:spPr>
          <a:xfrm>
            <a:off x="20590475" y="8853428"/>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7E8F4BA7-63B2-6439-E9A0-562F32F2D111}"/>
              </a:ext>
            </a:extLst>
          </p:cNvPr>
          <p:cNvCxnSpPr>
            <a:cxnSpLocks/>
          </p:cNvCxnSpPr>
          <p:nvPr/>
        </p:nvCxnSpPr>
        <p:spPr>
          <a:xfrm flipV="1">
            <a:off x="19577221" y="8818602"/>
            <a:ext cx="1013254" cy="46525"/>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36E880BC-F4AB-5810-4670-35937C550238}"/>
              </a:ext>
            </a:extLst>
          </p:cNvPr>
          <p:cNvCxnSpPr/>
          <p:nvPr/>
        </p:nvCxnSpPr>
        <p:spPr>
          <a:xfrm>
            <a:off x="20127097" y="8527010"/>
            <a:ext cx="0" cy="28417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06F1FB79-E5C5-2C1C-33E9-A177F7998B11}"/>
              </a:ext>
            </a:extLst>
          </p:cNvPr>
          <p:cNvSpPr txBox="1"/>
          <p:nvPr/>
        </p:nvSpPr>
        <p:spPr>
          <a:xfrm>
            <a:off x="17459425" y="8717180"/>
            <a:ext cx="3101546" cy="654909"/>
          </a:xfrm>
          <a:prstGeom prst="rect">
            <a:avLst/>
          </a:prstGeom>
          <a:noFill/>
        </p:spPr>
        <p:txBody>
          <a:bodyPr wrap="square" rtlCol="0">
            <a:spAutoFit/>
          </a:bodyPr>
          <a:lstStyle/>
          <a:p>
            <a:r>
              <a:rPr lang="en-US" dirty="0"/>
              <a:t>Stack(B,C)</a:t>
            </a:r>
            <a:endParaRPr lang="en-CY" dirty="0"/>
          </a:p>
        </p:txBody>
      </p:sp>
      <p:sp>
        <p:nvSpPr>
          <p:cNvPr id="70" name="Arrow: Right 69">
            <a:extLst>
              <a:ext uri="{FF2B5EF4-FFF2-40B4-BE49-F238E27FC236}">
                <a16:creationId xmlns:a16="http://schemas.microsoft.com/office/drawing/2014/main" id="{D117BA41-C6CF-B57A-481C-A59CE6663C27}"/>
              </a:ext>
            </a:extLst>
          </p:cNvPr>
          <p:cNvSpPr/>
          <p:nvPr/>
        </p:nvSpPr>
        <p:spPr>
          <a:xfrm rot="5400000">
            <a:off x="16631837" y="9028609"/>
            <a:ext cx="1351004" cy="32457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71" name="TextBox 70">
            <a:extLst>
              <a:ext uri="{FF2B5EF4-FFF2-40B4-BE49-F238E27FC236}">
                <a16:creationId xmlns:a16="http://schemas.microsoft.com/office/drawing/2014/main" id="{06164859-ACBF-E00B-44FE-0D2F52E7AB67}"/>
              </a:ext>
            </a:extLst>
          </p:cNvPr>
          <p:cNvSpPr txBox="1"/>
          <p:nvPr/>
        </p:nvSpPr>
        <p:spPr>
          <a:xfrm>
            <a:off x="13630947" y="9779013"/>
            <a:ext cx="1013254" cy="646331"/>
          </a:xfrm>
          <a:prstGeom prst="rect">
            <a:avLst/>
          </a:prstGeom>
          <a:solidFill>
            <a:schemeClr val="accent2"/>
          </a:solidFill>
          <a:ln w="28575">
            <a:solidFill>
              <a:schemeClr val="tx1"/>
            </a:solidFill>
          </a:ln>
        </p:spPr>
        <p:txBody>
          <a:bodyPr wrap="square" rtlCol="0">
            <a:spAutoFit/>
          </a:bodyPr>
          <a:lstStyle/>
          <a:p>
            <a:pPr algn="ctr"/>
            <a:r>
              <a:rPr lang="en-US" b="1" dirty="0"/>
              <a:t>C</a:t>
            </a:r>
            <a:endParaRPr lang="en-CY" b="1" dirty="0"/>
          </a:p>
        </p:txBody>
      </p:sp>
      <p:sp>
        <p:nvSpPr>
          <p:cNvPr id="72" name="TextBox 71">
            <a:extLst>
              <a:ext uri="{FF2B5EF4-FFF2-40B4-BE49-F238E27FC236}">
                <a16:creationId xmlns:a16="http://schemas.microsoft.com/office/drawing/2014/main" id="{D77D790E-60F6-BA25-9FCE-B975FB76F46E}"/>
              </a:ext>
            </a:extLst>
          </p:cNvPr>
          <p:cNvSpPr txBox="1"/>
          <p:nvPr/>
        </p:nvSpPr>
        <p:spPr>
          <a:xfrm>
            <a:off x="11978832" y="8574663"/>
            <a:ext cx="1013254" cy="646331"/>
          </a:xfrm>
          <a:prstGeom prst="rect">
            <a:avLst/>
          </a:prstGeom>
          <a:solidFill>
            <a:srgbClr val="92D050"/>
          </a:solidFill>
          <a:ln w="28575">
            <a:solidFill>
              <a:schemeClr val="tx1"/>
            </a:solidFill>
          </a:ln>
        </p:spPr>
        <p:txBody>
          <a:bodyPr wrap="square" rtlCol="0">
            <a:spAutoFit/>
          </a:bodyPr>
          <a:lstStyle/>
          <a:p>
            <a:pPr algn="ctr"/>
            <a:r>
              <a:rPr lang="en-US" b="1" dirty="0"/>
              <a:t>A</a:t>
            </a:r>
            <a:endParaRPr lang="en-CY" b="1" dirty="0"/>
          </a:p>
        </p:txBody>
      </p:sp>
      <p:sp>
        <p:nvSpPr>
          <p:cNvPr id="73" name="TextBox 72">
            <a:extLst>
              <a:ext uri="{FF2B5EF4-FFF2-40B4-BE49-F238E27FC236}">
                <a16:creationId xmlns:a16="http://schemas.microsoft.com/office/drawing/2014/main" id="{61095EB6-E7CF-1DD6-6271-FB14B776F463}"/>
              </a:ext>
            </a:extLst>
          </p:cNvPr>
          <p:cNvSpPr txBox="1"/>
          <p:nvPr/>
        </p:nvSpPr>
        <p:spPr>
          <a:xfrm>
            <a:off x="13630947" y="9190918"/>
            <a:ext cx="1013254" cy="646331"/>
          </a:xfrm>
          <a:prstGeom prst="rect">
            <a:avLst/>
          </a:prstGeom>
          <a:solidFill>
            <a:srgbClr val="FFFF00"/>
          </a:solidFill>
          <a:ln w="28575">
            <a:solidFill>
              <a:schemeClr val="tx1"/>
            </a:solidFill>
          </a:ln>
        </p:spPr>
        <p:txBody>
          <a:bodyPr wrap="square" rtlCol="0">
            <a:spAutoFit/>
          </a:bodyPr>
          <a:lstStyle/>
          <a:p>
            <a:pPr algn="ctr"/>
            <a:r>
              <a:rPr lang="en-US" b="1" dirty="0"/>
              <a:t>B</a:t>
            </a:r>
            <a:endParaRPr lang="en-CY" b="1" dirty="0"/>
          </a:p>
        </p:txBody>
      </p:sp>
      <p:cxnSp>
        <p:nvCxnSpPr>
          <p:cNvPr id="74" name="Straight Connector 73">
            <a:extLst>
              <a:ext uri="{FF2B5EF4-FFF2-40B4-BE49-F238E27FC236}">
                <a16:creationId xmlns:a16="http://schemas.microsoft.com/office/drawing/2014/main" id="{67C0E435-4879-5485-A450-68CFEA169974}"/>
              </a:ext>
            </a:extLst>
          </p:cNvPr>
          <p:cNvCxnSpPr>
            <a:cxnSpLocks/>
          </p:cNvCxnSpPr>
          <p:nvPr/>
        </p:nvCxnSpPr>
        <p:spPr>
          <a:xfrm>
            <a:off x="9848730" y="10477114"/>
            <a:ext cx="5700586" cy="6465"/>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B1786A8C-A116-9DF2-183D-6D504A087617}"/>
              </a:ext>
            </a:extLst>
          </p:cNvPr>
          <p:cNvCxnSpPr>
            <a:cxnSpLocks/>
          </p:cNvCxnSpPr>
          <p:nvPr/>
        </p:nvCxnSpPr>
        <p:spPr>
          <a:xfrm>
            <a:off x="12010765" y="8562074"/>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740F7EE1-BD29-0E9F-5479-CA4C0B1E8AFD}"/>
              </a:ext>
            </a:extLst>
          </p:cNvPr>
          <p:cNvCxnSpPr>
            <a:cxnSpLocks/>
          </p:cNvCxnSpPr>
          <p:nvPr/>
        </p:nvCxnSpPr>
        <p:spPr>
          <a:xfrm>
            <a:off x="12991069" y="8550375"/>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427965BC-E0D1-5E8E-279C-28B8D89468B5}"/>
              </a:ext>
            </a:extLst>
          </p:cNvPr>
          <p:cNvCxnSpPr>
            <a:cxnSpLocks/>
          </p:cNvCxnSpPr>
          <p:nvPr/>
        </p:nvCxnSpPr>
        <p:spPr>
          <a:xfrm flipV="1">
            <a:off x="11977815" y="8515549"/>
            <a:ext cx="1013254" cy="46525"/>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B78A11F5-6642-42EA-5128-A8934DB188D7}"/>
              </a:ext>
            </a:extLst>
          </p:cNvPr>
          <p:cNvCxnSpPr/>
          <p:nvPr/>
        </p:nvCxnSpPr>
        <p:spPr>
          <a:xfrm>
            <a:off x="12387648" y="8219348"/>
            <a:ext cx="0" cy="28417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429AEC6C-44DB-BCC8-0832-39589B518357}"/>
              </a:ext>
            </a:extLst>
          </p:cNvPr>
          <p:cNvSpPr txBox="1"/>
          <p:nvPr/>
        </p:nvSpPr>
        <p:spPr>
          <a:xfrm>
            <a:off x="15067265" y="10655629"/>
            <a:ext cx="3101546" cy="654909"/>
          </a:xfrm>
          <a:prstGeom prst="rect">
            <a:avLst/>
          </a:prstGeom>
          <a:noFill/>
        </p:spPr>
        <p:txBody>
          <a:bodyPr wrap="square" rtlCol="0">
            <a:spAutoFit/>
          </a:bodyPr>
          <a:lstStyle/>
          <a:p>
            <a:r>
              <a:rPr lang="en-US" dirty="0"/>
              <a:t>Pickup(A)</a:t>
            </a:r>
            <a:endParaRPr lang="en-CY" dirty="0"/>
          </a:p>
        </p:txBody>
      </p:sp>
      <p:sp>
        <p:nvSpPr>
          <p:cNvPr id="80" name="Arrow: Right 79">
            <a:extLst>
              <a:ext uri="{FF2B5EF4-FFF2-40B4-BE49-F238E27FC236}">
                <a16:creationId xmlns:a16="http://schemas.microsoft.com/office/drawing/2014/main" id="{94DB6E33-903B-CD34-5A29-955FCDB6BA7F}"/>
              </a:ext>
            </a:extLst>
          </p:cNvPr>
          <p:cNvSpPr/>
          <p:nvPr/>
        </p:nvSpPr>
        <p:spPr>
          <a:xfrm rot="10800000">
            <a:off x="15507990" y="11341074"/>
            <a:ext cx="1351004" cy="32457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81" name="TextBox 80">
            <a:extLst>
              <a:ext uri="{FF2B5EF4-FFF2-40B4-BE49-F238E27FC236}">
                <a16:creationId xmlns:a16="http://schemas.microsoft.com/office/drawing/2014/main" id="{902565F1-0500-22C1-22E8-B58D6A33CF56}"/>
              </a:ext>
            </a:extLst>
          </p:cNvPr>
          <p:cNvSpPr txBox="1"/>
          <p:nvPr/>
        </p:nvSpPr>
        <p:spPr>
          <a:xfrm>
            <a:off x="7620001" y="10617951"/>
            <a:ext cx="3101546" cy="654909"/>
          </a:xfrm>
          <a:prstGeom prst="rect">
            <a:avLst/>
          </a:prstGeom>
          <a:noFill/>
        </p:spPr>
        <p:txBody>
          <a:bodyPr wrap="square" rtlCol="0">
            <a:spAutoFit/>
          </a:bodyPr>
          <a:lstStyle/>
          <a:p>
            <a:r>
              <a:rPr lang="en-US" dirty="0"/>
              <a:t>Stack(A,B)</a:t>
            </a:r>
            <a:endParaRPr lang="en-CY" dirty="0"/>
          </a:p>
        </p:txBody>
      </p:sp>
      <p:sp>
        <p:nvSpPr>
          <p:cNvPr id="82" name="Arrow: Right 81">
            <a:extLst>
              <a:ext uri="{FF2B5EF4-FFF2-40B4-BE49-F238E27FC236}">
                <a16:creationId xmlns:a16="http://schemas.microsoft.com/office/drawing/2014/main" id="{4ED17426-333F-3D5E-12D2-D9823E300B44}"/>
              </a:ext>
            </a:extLst>
          </p:cNvPr>
          <p:cNvSpPr/>
          <p:nvPr/>
        </p:nvSpPr>
        <p:spPr>
          <a:xfrm rot="10800000">
            <a:off x="7841138" y="11183776"/>
            <a:ext cx="1351004" cy="32457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cxnSp>
        <p:nvCxnSpPr>
          <p:cNvPr id="87" name="Straight Connector 86">
            <a:extLst>
              <a:ext uri="{FF2B5EF4-FFF2-40B4-BE49-F238E27FC236}">
                <a16:creationId xmlns:a16="http://schemas.microsoft.com/office/drawing/2014/main" id="{5D96E092-2C43-D4C3-4687-FD4A66F4EF69}"/>
              </a:ext>
            </a:extLst>
          </p:cNvPr>
          <p:cNvCxnSpPr>
            <a:cxnSpLocks/>
          </p:cNvCxnSpPr>
          <p:nvPr/>
        </p:nvCxnSpPr>
        <p:spPr>
          <a:xfrm>
            <a:off x="5346357" y="8370830"/>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68472616-CFDC-D57B-F8A9-2102829D28CF}"/>
              </a:ext>
            </a:extLst>
          </p:cNvPr>
          <p:cNvCxnSpPr/>
          <p:nvPr/>
        </p:nvCxnSpPr>
        <p:spPr>
          <a:xfrm>
            <a:off x="5358713" y="8370830"/>
            <a:ext cx="803189"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CCD567B-C44E-3AD9-DB79-8C03A7C286E6}"/>
              </a:ext>
            </a:extLst>
          </p:cNvPr>
          <p:cNvCxnSpPr>
            <a:cxnSpLocks/>
          </p:cNvCxnSpPr>
          <p:nvPr/>
        </p:nvCxnSpPr>
        <p:spPr>
          <a:xfrm>
            <a:off x="6161902" y="8370830"/>
            <a:ext cx="0" cy="4825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7D75E5C8-3AE7-39E5-B575-2F388ACCF964}"/>
              </a:ext>
            </a:extLst>
          </p:cNvPr>
          <p:cNvCxnSpPr/>
          <p:nvPr/>
        </p:nvCxnSpPr>
        <p:spPr>
          <a:xfrm>
            <a:off x="5747951" y="8086652"/>
            <a:ext cx="0" cy="284178"/>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176977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1A89F49-66CD-F03C-A94D-AFD44E2C5D78}"/>
              </a:ext>
            </a:extLst>
          </p:cNvPr>
          <p:cNvSpPr>
            <a:spLocks noGrp="1"/>
          </p:cNvSpPr>
          <p:nvPr>
            <p:ph type="sldNum" sz="quarter" idx="12"/>
          </p:nvPr>
        </p:nvSpPr>
        <p:spPr/>
        <p:txBody>
          <a:bodyPr/>
          <a:lstStyle/>
          <a:p>
            <a:pPr>
              <a:defRPr/>
            </a:pPr>
            <a:fld id="{DC27C008-AA86-42F5-BE67-DE32607BECDD}" type="slidenum">
              <a:rPr lang="el-GR" altLang="en-CY" smtClean="0"/>
              <a:pPr>
                <a:defRPr/>
              </a:pPr>
              <a:t>111</a:t>
            </a:fld>
            <a:endParaRPr lang="el-GR" altLang="en-CY" dirty="0"/>
          </a:p>
        </p:txBody>
      </p:sp>
      <p:sp>
        <p:nvSpPr>
          <p:cNvPr id="3" name="TextBox 2">
            <a:extLst>
              <a:ext uri="{FF2B5EF4-FFF2-40B4-BE49-F238E27FC236}">
                <a16:creationId xmlns:a16="http://schemas.microsoft.com/office/drawing/2014/main" id="{2E41A1D7-4FF1-6282-139D-0B341C8E0481}"/>
              </a:ext>
            </a:extLst>
          </p:cNvPr>
          <p:cNvSpPr txBox="1"/>
          <p:nvPr/>
        </p:nvSpPr>
        <p:spPr>
          <a:xfrm>
            <a:off x="1198606" y="864972"/>
            <a:ext cx="4497860" cy="5632311"/>
          </a:xfrm>
          <a:prstGeom prst="rect">
            <a:avLst/>
          </a:prstGeom>
          <a:noFill/>
        </p:spPr>
        <p:txBody>
          <a:bodyPr wrap="square" rtlCol="0">
            <a:spAutoFit/>
          </a:bodyPr>
          <a:lstStyle/>
          <a:p>
            <a:r>
              <a:rPr lang="en-US" dirty="0">
                <a:solidFill>
                  <a:srgbClr val="0100C8"/>
                </a:solidFill>
              </a:rPr>
              <a:t>How is a plan like the </a:t>
            </a:r>
          </a:p>
          <a:p>
            <a:r>
              <a:rPr lang="en-US" dirty="0">
                <a:solidFill>
                  <a:srgbClr val="0100C8"/>
                </a:solidFill>
              </a:rPr>
              <a:t>following constructed?</a:t>
            </a:r>
          </a:p>
          <a:p>
            <a:endParaRPr lang="en-US" dirty="0">
              <a:solidFill>
                <a:srgbClr val="0100C8"/>
              </a:solidFill>
            </a:endParaRPr>
          </a:p>
          <a:p>
            <a:r>
              <a:rPr lang="en-US" dirty="0"/>
              <a:t>Unstack(C,A)</a:t>
            </a:r>
          </a:p>
          <a:p>
            <a:r>
              <a:rPr lang="en-US" dirty="0"/>
              <a:t>Putdown(C)</a:t>
            </a:r>
          </a:p>
          <a:p>
            <a:r>
              <a:rPr lang="en-US" dirty="0"/>
              <a:t>Pickup(B)</a:t>
            </a:r>
          </a:p>
          <a:p>
            <a:r>
              <a:rPr lang="en-US" dirty="0"/>
              <a:t>Stack(B,C)</a:t>
            </a:r>
          </a:p>
          <a:p>
            <a:r>
              <a:rPr lang="en-US" dirty="0"/>
              <a:t>Pickup(A)</a:t>
            </a:r>
          </a:p>
          <a:p>
            <a:r>
              <a:rPr lang="en-US" dirty="0"/>
              <a:t>Stack(A,B)</a:t>
            </a:r>
          </a:p>
          <a:p>
            <a:endParaRPr lang="en-CY" dirty="0"/>
          </a:p>
        </p:txBody>
      </p:sp>
      <p:sp>
        <p:nvSpPr>
          <p:cNvPr id="4" name="Rectangle: Rounded Corners 3">
            <a:extLst>
              <a:ext uri="{FF2B5EF4-FFF2-40B4-BE49-F238E27FC236}">
                <a16:creationId xmlns:a16="http://schemas.microsoft.com/office/drawing/2014/main" id="{AD589D4B-6F1A-5F1E-9F0B-7AE079B6945A}"/>
              </a:ext>
            </a:extLst>
          </p:cNvPr>
          <p:cNvSpPr/>
          <p:nvPr/>
        </p:nvSpPr>
        <p:spPr>
          <a:xfrm>
            <a:off x="7982465" y="2533135"/>
            <a:ext cx="3113903" cy="22365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On(C,A)</a:t>
            </a:r>
          </a:p>
          <a:p>
            <a:pPr algn="ctr"/>
            <a:r>
              <a:rPr lang="en-US" sz="2400" dirty="0"/>
              <a:t>On(A,Table)</a:t>
            </a:r>
          </a:p>
          <a:p>
            <a:pPr algn="ctr"/>
            <a:r>
              <a:rPr lang="en-US" sz="2400" dirty="0"/>
              <a:t>On(B,Table)</a:t>
            </a:r>
          </a:p>
          <a:p>
            <a:pPr algn="ctr"/>
            <a:r>
              <a:rPr lang="en-US" sz="2400" dirty="0"/>
              <a:t>Clear(B) Clear(C) </a:t>
            </a:r>
          </a:p>
          <a:p>
            <a:pPr algn="ctr"/>
            <a:r>
              <a:rPr lang="en-US" sz="2400" dirty="0"/>
              <a:t>Handempty</a:t>
            </a:r>
            <a:endParaRPr lang="en-CY" sz="2400" dirty="0"/>
          </a:p>
        </p:txBody>
      </p:sp>
      <p:sp>
        <p:nvSpPr>
          <p:cNvPr id="5" name="Oval 4">
            <a:extLst>
              <a:ext uri="{FF2B5EF4-FFF2-40B4-BE49-F238E27FC236}">
                <a16:creationId xmlns:a16="http://schemas.microsoft.com/office/drawing/2014/main" id="{A533A652-4232-5AB5-9105-55B6F76EE0E5}"/>
              </a:ext>
            </a:extLst>
          </p:cNvPr>
          <p:cNvSpPr/>
          <p:nvPr/>
        </p:nvSpPr>
        <p:spPr>
          <a:xfrm>
            <a:off x="12191999" y="1767011"/>
            <a:ext cx="2611395" cy="1532238"/>
          </a:xfrm>
          <a:prstGeom prst="ellipse">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Pickup(B)</a:t>
            </a:r>
            <a:endParaRPr lang="en-CY" sz="2400" dirty="0"/>
          </a:p>
        </p:txBody>
      </p:sp>
      <p:sp>
        <p:nvSpPr>
          <p:cNvPr id="6" name="Oval 5">
            <a:extLst>
              <a:ext uri="{FF2B5EF4-FFF2-40B4-BE49-F238E27FC236}">
                <a16:creationId xmlns:a16="http://schemas.microsoft.com/office/drawing/2014/main" id="{B7F35E58-2011-1B2E-D13F-69FAF1ED2423}"/>
              </a:ext>
            </a:extLst>
          </p:cNvPr>
          <p:cNvSpPr/>
          <p:nvPr/>
        </p:nvSpPr>
        <p:spPr>
          <a:xfrm>
            <a:off x="12315568" y="3797638"/>
            <a:ext cx="2722605" cy="1532238"/>
          </a:xfrm>
          <a:prstGeom prst="ellipse">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Unstack(C,A)</a:t>
            </a:r>
            <a:endParaRPr lang="en-CY" sz="2400" dirty="0"/>
          </a:p>
        </p:txBody>
      </p:sp>
      <p:cxnSp>
        <p:nvCxnSpPr>
          <p:cNvPr id="8" name="Straight Connector 7">
            <a:extLst>
              <a:ext uri="{FF2B5EF4-FFF2-40B4-BE49-F238E27FC236}">
                <a16:creationId xmlns:a16="http://schemas.microsoft.com/office/drawing/2014/main" id="{76B3B433-1883-5601-744C-DD4AEA2504F6}"/>
              </a:ext>
            </a:extLst>
          </p:cNvPr>
          <p:cNvCxnSpPr>
            <a:cxnSpLocks/>
          </p:cNvCxnSpPr>
          <p:nvPr/>
        </p:nvCxnSpPr>
        <p:spPr>
          <a:xfrm flipV="1">
            <a:off x="11096368" y="2718486"/>
            <a:ext cx="1219200" cy="38306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AFC31431-091A-FAF3-F16C-96D395B7B567}"/>
              </a:ext>
            </a:extLst>
          </p:cNvPr>
          <p:cNvCxnSpPr/>
          <p:nvPr/>
        </p:nvCxnSpPr>
        <p:spPr>
          <a:xfrm flipV="1">
            <a:off x="14803394" y="1890584"/>
            <a:ext cx="1210963" cy="370702"/>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99629F0-D619-2349-451F-008FE1812FFD}"/>
              </a:ext>
            </a:extLst>
          </p:cNvPr>
          <p:cNvCxnSpPr>
            <a:cxnSpLocks/>
          </p:cNvCxnSpPr>
          <p:nvPr/>
        </p:nvCxnSpPr>
        <p:spPr>
          <a:xfrm>
            <a:off x="11096368" y="3797638"/>
            <a:ext cx="1334529" cy="63843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A7A9F306-F72A-27A5-F041-52950A24BBAA}"/>
              </a:ext>
            </a:extLst>
          </p:cNvPr>
          <p:cNvCxnSpPr/>
          <p:nvPr/>
        </p:nvCxnSpPr>
        <p:spPr>
          <a:xfrm>
            <a:off x="15038173" y="4683211"/>
            <a:ext cx="1124465" cy="172994"/>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9" name="Rectangle: Rounded Corners 18">
            <a:extLst>
              <a:ext uri="{FF2B5EF4-FFF2-40B4-BE49-F238E27FC236}">
                <a16:creationId xmlns:a16="http://schemas.microsoft.com/office/drawing/2014/main" id="{BFB045EB-5AB8-DB11-7797-DB5929790EBF}"/>
              </a:ext>
            </a:extLst>
          </p:cNvPr>
          <p:cNvSpPr/>
          <p:nvPr/>
        </p:nvSpPr>
        <p:spPr>
          <a:xfrm>
            <a:off x="16014357" y="864973"/>
            <a:ext cx="3113903" cy="22365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Holding(B) </a:t>
            </a:r>
          </a:p>
          <a:p>
            <a:pPr algn="ctr"/>
            <a:r>
              <a:rPr lang="en-US" sz="2400" dirty="0"/>
              <a:t>On(C,A)</a:t>
            </a:r>
          </a:p>
          <a:p>
            <a:pPr algn="ctr"/>
            <a:r>
              <a:rPr lang="en-US" sz="2400" dirty="0"/>
              <a:t>On(A,Table)</a:t>
            </a:r>
          </a:p>
          <a:p>
            <a:pPr algn="ctr"/>
            <a:r>
              <a:rPr lang="en-US" sz="2400" dirty="0"/>
              <a:t> Clear(C) </a:t>
            </a:r>
          </a:p>
          <a:p>
            <a:pPr algn="ctr"/>
            <a:endParaRPr lang="en-CY" sz="2400" dirty="0"/>
          </a:p>
        </p:txBody>
      </p:sp>
      <p:sp>
        <p:nvSpPr>
          <p:cNvPr id="20" name="Rectangle: Rounded Corners 19">
            <a:extLst>
              <a:ext uri="{FF2B5EF4-FFF2-40B4-BE49-F238E27FC236}">
                <a16:creationId xmlns:a16="http://schemas.microsoft.com/office/drawing/2014/main" id="{9B5105F7-3967-24D6-4150-CFC6B3F8C204}"/>
              </a:ext>
            </a:extLst>
          </p:cNvPr>
          <p:cNvSpPr/>
          <p:nvPr/>
        </p:nvSpPr>
        <p:spPr>
          <a:xfrm>
            <a:off x="16158518" y="4055073"/>
            <a:ext cx="3113903" cy="22365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Holding(C)</a:t>
            </a:r>
          </a:p>
          <a:p>
            <a:pPr algn="ctr"/>
            <a:r>
              <a:rPr lang="en-US" sz="2400" dirty="0"/>
              <a:t>On(A,Table)</a:t>
            </a:r>
          </a:p>
          <a:p>
            <a:pPr algn="ctr"/>
            <a:r>
              <a:rPr lang="en-US" sz="2400" dirty="0"/>
              <a:t>On(B,Table)</a:t>
            </a:r>
          </a:p>
          <a:p>
            <a:pPr algn="ctr"/>
            <a:r>
              <a:rPr lang="en-US" sz="2400" dirty="0"/>
              <a:t>Clear(B) </a:t>
            </a:r>
          </a:p>
          <a:p>
            <a:pPr algn="ctr"/>
            <a:r>
              <a:rPr lang="en-US" sz="2400" dirty="0"/>
              <a:t>Clear(A) </a:t>
            </a:r>
          </a:p>
        </p:txBody>
      </p:sp>
      <p:cxnSp>
        <p:nvCxnSpPr>
          <p:cNvPr id="21" name="Straight Arrow Connector 20">
            <a:extLst>
              <a:ext uri="{FF2B5EF4-FFF2-40B4-BE49-F238E27FC236}">
                <a16:creationId xmlns:a16="http://schemas.microsoft.com/office/drawing/2014/main" id="{7BB976D1-1367-8973-3613-74C8C966DC67}"/>
              </a:ext>
            </a:extLst>
          </p:cNvPr>
          <p:cNvCxnSpPr/>
          <p:nvPr/>
        </p:nvCxnSpPr>
        <p:spPr>
          <a:xfrm flipV="1">
            <a:off x="19128260" y="1396309"/>
            <a:ext cx="1210963" cy="370702"/>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913606B7-9FBD-3D89-F072-3E480AE4B193}"/>
              </a:ext>
            </a:extLst>
          </p:cNvPr>
          <p:cNvCxnSpPr/>
          <p:nvPr/>
        </p:nvCxnSpPr>
        <p:spPr>
          <a:xfrm>
            <a:off x="19128260" y="2471346"/>
            <a:ext cx="1124465" cy="172994"/>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14AFE3FB-B225-C005-131C-81DD3BF1F107}"/>
              </a:ext>
            </a:extLst>
          </p:cNvPr>
          <p:cNvCxnSpPr/>
          <p:nvPr/>
        </p:nvCxnSpPr>
        <p:spPr>
          <a:xfrm flipV="1">
            <a:off x="19280660" y="4378406"/>
            <a:ext cx="1210963" cy="370702"/>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EFF2AC50-2059-4ED7-969F-5C5D03FC9F21}"/>
              </a:ext>
            </a:extLst>
          </p:cNvPr>
          <p:cNvCxnSpPr/>
          <p:nvPr/>
        </p:nvCxnSpPr>
        <p:spPr>
          <a:xfrm>
            <a:off x="19280660" y="5577011"/>
            <a:ext cx="1124465" cy="172994"/>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4BA3D073-EAEC-8A01-66FE-857254456EBE}"/>
              </a:ext>
            </a:extLst>
          </p:cNvPr>
          <p:cNvSpPr txBox="1"/>
          <p:nvPr/>
        </p:nvSpPr>
        <p:spPr>
          <a:xfrm>
            <a:off x="8432446" y="6178351"/>
            <a:ext cx="7278129" cy="6186309"/>
          </a:xfrm>
          <a:prstGeom prst="rect">
            <a:avLst/>
          </a:prstGeom>
          <a:noFill/>
        </p:spPr>
        <p:txBody>
          <a:bodyPr wrap="square" rtlCol="0">
            <a:spAutoFit/>
          </a:bodyPr>
          <a:lstStyle/>
          <a:p>
            <a:r>
              <a:rPr lang="en-US" b="1" dirty="0">
                <a:solidFill>
                  <a:srgbClr val="0100C8"/>
                </a:solidFill>
              </a:rPr>
              <a:t>Forward (progression) search</a:t>
            </a:r>
          </a:p>
          <a:p>
            <a:pPr marL="571500" indent="-571500">
              <a:buFont typeface="Wingdings" panose="05000000000000000000" pitchFamily="2" charset="2"/>
              <a:buChar char="§"/>
            </a:pPr>
            <a:r>
              <a:rPr lang="en-US" dirty="0"/>
              <a:t>From a given state s there could be multiple applicable ground actions, some could be from the same action schema</a:t>
            </a:r>
          </a:p>
          <a:p>
            <a:pPr marL="571500" indent="-571500">
              <a:buFont typeface="Wingdings" panose="05000000000000000000" pitchFamily="2" charset="2"/>
              <a:buChar char="§"/>
            </a:pPr>
            <a:r>
              <a:rPr lang="en-US" dirty="0"/>
              <a:t>In the above example applicable action Pickup(B) leads to redundant steps</a:t>
            </a:r>
            <a:r>
              <a:rPr lang="en-US" b="1" dirty="0">
                <a:solidFill>
                  <a:srgbClr val="0100C8"/>
                </a:solidFill>
              </a:rPr>
              <a:t> </a:t>
            </a:r>
          </a:p>
          <a:p>
            <a:pPr marL="571500" indent="-571500">
              <a:buFont typeface="Wingdings" panose="05000000000000000000" pitchFamily="2" charset="2"/>
              <a:buChar char="§"/>
            </a:pPr>
            <a:r>
              <a:rPr lang="en-US" dirty="0"/>
              <a:t>The progression continues until a state that matches the goal description is reached</a:t>
            </a:r>
            <a:endParaRPr lang="en-CY" dirty="0"/>
          </a:p>
        </p:txBody>
      </p:sp>
      <p:sp>
        <p:nvSpPr>
          <p:cNvPr id="26" name="TextBox 25">
            <a:extLst>
              <a:ext uri="{FF2B5EF4-FFF2-40B4-BE49-F238E27FC236}">
                <a16:creationId xmlns:a16="http://schemas.microsoft.com/office/drawing/2014/main" id="{58CEB543-17E3-9DA5-B2F5-20ED45E4A064}"/>
              </a:ext>
            </a:extLst>
          </p:cNvPr>
          <p:cNvSpPr txBox="1"/>
          <p:nvPr/>
        </p:nvSpPr>
        <p:spPr>
          <a:xfrm>
            <a:off x="8155459" y="4843821"/>
            <a:ext cx="3039764" cy="646331"/>
          </a:xfrm>
          <a:prstGeom prst="rect">
            <a:avLst/>
          </a:prstGeom>
          <a:noFill/>
        </p:spPr>
        <p:txBody>
          <a:bodyPr wrap="square" rtlCol="0">
            <a:spAutoFit/>
          </a:bodyPr>
          <a:lstStyle/>
          <a:p>
            <a:r>
              <a:rPr lang="en-US" dirty="0"/>
              <a:t>initial state</a:t>
            </a:r>
            <a:endParaRPr lang="en-CY" dirty="0"/>
          </a:p>
        </p:txBody>
      </p:sp>
    </p:spTree>
    <p:extLst>
      <p:ext uri="{BB962C8B-B14F-4D97-AF65-F5344CB8AC3E}">
        <p14:creationId xmlns:p14="http://schemas.microsoft.com/office/powerpoint/2010/main" val="127215284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1A89F49-66CD-F03C-A94D-AFD44E2C5D78}"/>
              </a:ext>
            </a:extLst>
          </p:cNvPr>
          <p:cNvSpPr>
            <a:spLocks noGrp="1"/>
          </p:cNvSpPr>
          <p:nvPr>
            <p:ph type="sldNum" sz="quarter" idx="12"/>
          </p:nvPr>
        </p:nvSpPr>
        <p:spPr/>
        <p:txBody>
          <a:bodyPr/>
          <a:lstStyle/>
          <a:p>
            <a:pPr>
              <a:defRPr/>
            </a:pPr>
            <a:fld id="{DC27C008-AA86-42F5-BE67-DE32607BECDD}" type="slidenum">
              <a:rPr lang="el-GR" altLang="en-CY" smtClean="0"/>
              <a:pPr>
                <a:defRPr/>
              </a:pPr>
              <a:t>112</a:t>
            </a:fld>
            <a:endParaRPr lang="el-GR" altLang="en-CY" dirty="0"/>
          </a:p>
        </p:txBody>
      </p:sp>
      <p:sp>
        <p:nvSpPr>
          <p:cNvPr id="3" name="TextBox 2">
            <a:extLst>
              <a:ext uri="{FF2B5EF4-FFF2-40B4-BE49-F238E27FC236}">
                <a16:creationId xmlns:a16="http://schemas.microsoft.com/office/drawing/2014/main" id="{2E41A1D7-4FF1-6282-139D-0B341C8E0481}"/>
              </a:ext>
            </a:extLst>
          </p:cNvPr>
          <p:cNvSpPr txBox="1"/>
          <p:nvPr/>
        </p:nvSpPr>
        <p:spPr>
          <a:xfrm>
            <a:off x="565047" y="483093"/>
            <a:ext cx="4497860" cy="5632311"/>
          </a:xfrm>
          <a:prstGeom prst="rect">
            <a:avLst/>
          </a:prstGeom>
          <a:noFill/>
        </p:spPr>
        <p:txBody>
          <a:bodyPr wrap="square" rtlCol="0">
            <a:spAutoFit/>
          </a:bodyPr>
          <a:lstStyle/>
          <a:p>
            <a:r>
              <a:rPr lang="en-US" dirty="0">
                <a:solidFill>
                  <a:srgbClr val="0100C8"/>
                </a:solidFill>
              </a:rPr>
              <a:t>How is a plan like the </a:t>
            </a:r>
          </a:p>
          <a:p>
            <a:r>
              <a:rPr lang="en-US" dirty="0">
                <a:solidFill>
                  <a:srgbClr val="0100C8"/>
                </a:solidFill>
              </a:rPr>
              <a:t>following constructed?</a:t>
            </a:r>
          </a:p>
          <a:p>
            <a:endParaRPr lang="en-US" dirty="0">
              <a:solidFill>
                <a:srgbClr val="0100C8"/>
              </a:solidFill>
            </a:endParaRPr>
          </a:p>
          <a:p>
            <a:r>
              <a:rPr lang="en-US" dirty="0"/>
              <a:t>Unstack(C,A)</a:t>
            </a:r>
          </a:p>
          <a:p>
            <a:r>
              <a:rPr lang="en-US" dirty="0"/>
              <a:t>Putdown(C)</a:t>
            </a:r>
          </a:p>
          <a:p>
            <a:r>
              <a:rPr lang="en-US" dirty="0"/>
              <a:t>Pickup(B)</a:t>
            </a:r>
          </a:p>
          <a:p>
            <a:r>
              <a:rPr lang="en-US" dirty="0"/>
              <a:t>Stack(B,C)</a:t>
            </a:r>
          </a:p>
          <a:p>
            <a:r>
              <a:rPr lang="en-US" dirty="0"/>
              <a:t>Pickup(A)</a:t>
            </a:r>
          </a:p>
          <a:p>
            <a:r>
              <a:rPr lang="en-US" dirty="0"/>
              <a:t>Stack(A,B)</a:t>
            </a:r>
          </a:p>
          <a:p>
            <a:endParaRPr lang="en-CY" dirty="0"/>
          </a:p>
        </p:txBody>
      </p:sp>
      <p:sp>
        <p:nvSpPr>
          <p:cNvPr id="4" name="Rectangle: Rounded Corners 3">
            <a:extLst>
              <a:ext uri="{FF2B5EF4-FFF2-40B4-BE49-F238E27FC236}">
                <a16:creationId xmlns:a16="http://schemas.microsoft.com/office/drawing/2014/main" id="{AD589D4B-6F1A-5F1E-9F0B-7AE079B6945A}"/>
              </a:ext>
            </a:extLst>
          </p:cNvPr>
          <p:cNvSpPr/>
          <p:nvPr/>
        </p:nvSpPr>
        <p:spPr>
          <a:xfrm>
            <a:off x="12943187" y="1246346"/>
            <a:ext cx="3113903" cy="22365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Holding(A)</a:t>
            </a:r>
          </a:p>
          <a:p>
            <a:pPr algn="ctr"/>
            <a:r>
              <a:rPr lang="en-US" sz="2400" dirty="0"/>
              <a:t>Clear(B)</a:t>
            </a:r>
          </a:p>
          <a:p>
            <a:pPr algn="ctr"/>
            <a:r>
              <a:rPr lang="en-US" sz="2400" dirty="0"/>
              <a:t>On(B,C)</a:t>
            </a:r>
            <a:endParaRPr lang="en-CY" sz="2400" dirty="0"/>
          </a:p>
        </p:txBody>
      </p:sp>
      <p:sp>
        <p:nvSpPr>
          <p:cNvPr id="5" name="Oval 4">
            <a:extLst>
              <a:ext uri="{FF2B5EF4-FFF2-40B4-BE49-F238E27FC236}">
                <a16:creationId xmlns:a16="http://schemas.microsoft.com/office/drawing/2014/main" id="{A533A652-4232-5AB5-9105-55B6F76EE0E5}"/>
              </a:ext>
            </a:extLst>
          </p:cNvPr>
          <p:cNvSpPr/>
          <p:nvPr/>
        </p:nvSpPr>
        <p:spPr>
          <a:xfrm>
            <a:off x="17100740" y="1888787"/>
            <a:ext cx="2611395" cy="1532238"/>
          </a:xfrm>
          <a:prstGeom prst="ellipse">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Stack(A,B)</a:t>
            </a:r>
            <a:endParaRPr lang="en-CY" sz="2400" dirty="0"/>
          </a:p>
        </p:txBody>
      </p:sp>
      <p:sp>
        <p:nvSpPr>
          <p:cNvPr id="6" name="Oval 5">
            <a:extLst>
              <a:ext uri="{FF2B5EF4-FFF2-40B4-BE49-F238E27FC236}">
                <a16:creationId xmlns:a16="http://schemas.microsoft.com/office/drawing/2014/main" id="{B7F35E58-2011-1B2E-D13F-69FAF1ED2423}"/>
              </a:ext>
            </a:extLst>
          </p:cNvPr>
          <p:cNvSpPr/>
          <p:nvPr/>
        </p:nvSpPr>
        <p:spPr>
          <a:xfrm>
            <a:off x="16747255" y="3502192"/>
            <a:ext cx="2722605" cy="1532238"/>
          </a:xfrm>
          <a:prstGeom prst="ellipse">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Stack(B,C)</a:t>
            </a:r>
            <a:endParaRPr lang="en-CY" sz="2400" dirty="0"/>
          </a:p>
        </p:txBody>
      </p:sp>
      <p:cxnSp>
        <p:nvCxnSpPr>
          <p:cNvPr id="8" name="Straight Connector 7">
            <a:extLst>
              <a:ext uri="{FF2B5EF4-FFF2-40B4-BE49-F238E27FC236}">
                <a16:creationId xmlns:a16="http://schemas.microsoft.com/office/drawing/2014/main" id="{76B3B433-1883-5601-744C-DD4AEA2504F6}"/>
              </a:ext>
            </a:extLst>
          </p:cNvPr>
          <p:cNvCxnSpPr>
            <a:cxnSpLocks/>
          </p:cNvCxnSpPr>
          <p:nvPr/>
        </p:nvCxnSpPr>
        <p:spPr>
          <a:xfrm>
            <a:off x="19474249" y="3019630"/>
            <a:ext cx="543706" cy="279619"/>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AFC31431-091A-FAF3-F16C-96D395B7B567}"/>
              </a:ext>
            </a:extLst>
          </p:cNvPr>
          <p:cNvCxnSpPr>
            <a:cxnSpLocks/>
          </p:cNvCxnSpPr>
          <p:nvPr/>
        </p:nvCxnSpPr>
        <p:spPr>
          <a:xfrm flipH="1" flipV="1">
            <a:off x="15982960" y="2335118"/>
            <a:ext cx="1155357" cy="387755"/>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99629F0-D619-2349-451F-008FE1812FFD}"/>
              </a:ext>
            </a:extLst>
          </p:cNvPr>
          <p:cNvCxnSpPr>
            <a:cxnSpLocks/>
          </p:cNvCxnSpPr>
          <p:nvPr/>
        </p:nvCxnSpPr>
        <p:spPr>
          <a:xfrm flipV="1">
            <a:off x="19474249" y="3946836"/>
            <a:ext cx="607549" cy="234235"/>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A7A9F306-F72A-27A5-F041-52950A24BBAA}"/>
              </a:ext>
            </a:extLst>
          </p:cNvPr>
          <p:cNvCxnSpPr>
            <a:cxnSpLocks/>
          </p:cNvCxnSpPr>
          <p:nvPr/>
        </p:nvCxnSpPr>
        <p:spPr>
          <a:xfrm flipH="1">
            <a:off x="15863760" y="4589940"/>
            <a:ext cx="1094231" cy="20825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9" name="Rectangle: Rounded Corners 18">
            <a:extLst>
              <a:ext uri="{FF2B5EF4-FFF2-40B4-BE49-F238E27FC236}">
                <a16:creationId xmlns:a16="http://schemas.microsoft.com/office/drawing/2014/main" id="{BFB045EB-5AB8-DB11-7797-DB5929790EBF}"/>
              </a:ext>
            </a:extLst>
          </p:cNvPr>
          <p:cNvSpPr/>
          <p:nvPr/>
        </p:nvSpPr>
        <p:spPr>
          <a:xfrm>
            <a:off x="20017955" y="2533130"/>
            <a:ext cx="3113903" cy="22365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On(A,B) </a:t>
            </a:r>
          </a:p>
          <a:p>
            <a:pPr algn="ctr"/>
            <a:r>
              <a:rPr lang="en-US" sz="2400" dirty="0"/>
              <a:t>On(B,C)</a:t>
            </a:r>
          </a:p>
          <a:p>
            <a:pPr algn="ctr"/>
            <a:endParaRPr lang="en-CY" sz="2400" dirty="0"/>
          </a:p>
        </p:txBody>
      </p:sp>
      <p:sp>
        <p:nvSpPr>
          <p:cNvPr id="20" name="Rectangle: Rounded Corners 19">
            <a:extLst>
              <a:ext uri="{FF2B5EF4-FFF2-40B4-BE49-F238E27FC236}">
                <a16:creationId xmlns:a16="http://schemas.microsoft.com/office/drawing/2014/main" id="{9B5105F7-3967-24D6-4150-CFC6B3F8C204}"/>
              </a:ext>
            </a:extLst>
          </p:cNvPr>
          <p:cNvSpPr/>
          <p:nvPr/>
        </p:nvSpPr>
        <p:spPr>
          <a:xfrm>
            <a:off x="12813700" y="3681127"/>
            <a:ext cx="3113903" cy="22365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Holding(B)</a:t>
            </a:r>
          </a:p>
          <a:p>
            <a:pPr algn="ctr"/>
            <a:r>
              <a:rPr lang="en-US" sz="2400" dirty="0"/>
              <a:t>Clear(C)</a:t>
            </a:r>
          </a:p>
          <a:p>
            <a:pPr algn="ctr"/>
            <a:r>
              <a:rPr lang="en-US" sz="2400" dirty="0"/>
              <a:t>On(A,B) </a:t>
            </a:r>
          </a:p>
        </p:txBody>
      </p:sp>
      <p:sp>
        <p:nvSpPr>
          <p:cNvPr id="25" name="TextBox 24">
            <a:extLst>
              <a:ext uri="{FF2B5EF4-FFF2-40B4-BE49-F238E27FC236}">
                <a16:creationId xmlns:a16="http://schemas.microsoft.com/office/drawing/2014/main" id="{4BA3D073-EAEC-8A01-66FE-857254456EBE}"/>
              </a:ext>
            </a:extLst>
          </p:cNvPr>
          <p:cNvSpPr txBox="1"/>
          <p:nvPr/>
        </p:nvSpPr>
        <p:spPr>
          <a:xfrm>
            <a:off x="9825709" y="6655653"/>
            <a:ext cx="12589448" cy="5078313"/>
          </a:xfrm>
          <a:prstGeom prst="rect">
            <a:avLst/>
          </a:prstGeom>
          <a:noFill/>
        </p:spPr>
        <p:txBody>
          <a:bodyPr wrap="square" rtlCol="0">
            <a:spAutoFit/>
          </a:bodyPr>
          <a:lstStyle/>
          <a:p>
            <a:r>
              <a:rPr lang="en-US" b="1" dirty="0">
                <a:solidFill>
                  <a:srgbClr val="0100C8"/>
                </a:solidFill>
              </a:rPr>
              <a:t>Backward (regression) search</a:t>
            </a:r>
          </a:p>
          <a:p>
            <a:pPr marL="571500" indent="-571500">
              <a:buFont typeface="Wingdings" panose="05000000000000000000" pitchFamily="2" charset="2"/>
              <a:buChar char="§"/>
            </a:pPr>
            <a:r>
              <a:rPr lang="en-US" dirty="0"/>
              <a:t>Using the inverse of the actions, consider </a:t>
            </a:r>
            <a:r>
              <a:rPr lang="en-US" b="1" dirty="0"/>
              <a:t>relevant</a:t>
            </a:r>
            <a:r>
              <a:rPr lang="en-US" dirty="0"/>
              <a:t> actions, i.e., actions with an effect that unifies with one of the goal literals, but with no effect that negates any part of the goal</a:t>
            </a:r>
          </a:p>
          <a:p>
            <a:pPr marL="571500" indent="-571500">
              <a:buFont typeface="Wingdings" panose="05000000000000000000" pitchFamily="2" charset="2"/>
              <a:buChar char="§"/>
            </a:pPr>
            <a:r>
              <a:rPr lang="en-US" dirty="0"/>
              <a:t>The regression terminates successfully when a subgoal description that is matched by the facts in the initial state, is produced</a:t>
            </a:r>
          </a:p>
          <a:p>
            <a:pPr marL="571500" indent="-571500">
              <a:buFont typeface="Wingdings" panose="05000000000000000000" pitchFamily="2" charset="2"/>
              <a:buChar char="§"/>
            </a:pPr>
            <a:r>
              <a:rPr lang="en-US" dirty="0"/>
              <a:t>Considerable reductions in branching factor could accrue for domains having many possible actions</a:t>
            </a:r>
          </a:p>
        </p:txBody>
      </p:sp>
      <p:sp>
        <p:nvSpPr>
          <p:cNvPr id="18" name="TextBox 17">
            <a:extLst>
              <a:ext uri="{FF2B5EF4-FFF2-40B4-BE49-F238E27FC236}">
                <a16:creationId xmlns:a16="http://schemas.microsoft.com/office/drawing/2014/main" id="{A8FAF67B-9EAB-4E6B-15F1-8BC1E39D2AA2}"/>
              </a:ext>
            </a:extLst>
          </p:cNvPr>
          <p:cNvSpPr txBox="1"/>
          <p:nvPr/>
        </p:nvSpPr>
        <p:spPr>
          <a:xfrm>
            <a:off x="20499868" y="4769703"/>
            <a:ext cx="3039764" cy="646331"/>
          </a:xfrm>
          <a:prstGeom prst="rect">
            <a:avLst/>
          </a:prstGeom>
          <a:noFill/>
        </p:spPr>
        <p:txBody>
          <a:bodyPr wrap="square" rtlCol="0">
            <a:spAutoFit/>
          </a:bodyPr>
          <a:lstStyle/>
          <a:p>
            <a:r>
              <a:rPr lang="en-US" dirty="0"/>
              <a:t>goal state</a:t>
            </a:r>
            <a:endParaRPr lang="en-CY" dirty="0"/>
          </a:p>
        </p:txBody>
      </p:sp>
      <p:sp>
        <p:nvSpPr>
          <p:cNvPr id="36" name="Rectangle: Rounded Corners 35">
            <a:extLst>
              <a:ext uri="{FF2B5EF4-FFF2-40B4-BE49-F238E27FC236}">
                <a16:creationId xmlns:a16="http://schemas.microsoft.com/office/drawing/2014/main" id="{BA15DF73-914E-B1B8-7686-7DC7ECB26A84}"/>
              </a:ext>
            </a:extLst>
          </p:cNvPr>
          <p:cNvSpPr/>
          <p:nvPr/>
        </p:nvSpPr>
        <p:spPr>
          <a:xfrm>
            <a:off x="6137621" y="1331984"/>
            <a:ext cx="3113903" cy="22365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Handempty</a:t>
            </a:r>
          </a:p>
          <a:p>
            <a:pPr algn="ctr"/>
            <a:r>
              <a:rPr lang="en-US" sz="2400" dirty="0"/>
              <a:t>Clear(A)</a:t>
            </a:r>
          </a:p>
          <a:p>
            <a:pPr algn="ctr"/>
            <a:r>
              <a:rPr lang="en-US" sz="2400" dirty="0"/>
              <a:t>On(A,Table)</a:t>
            </a:r>
          </a:p>
          <a:p>
            <a:pPr algn="ctr"/>
            <a:r>
              <a:rPr lang="en-US" sz="2400" dirty="0"/>
              <a:t>Clear(B)</a:t>
            </a:r>
          </a:p>
          <a:p>
            <a:pPr algn="ctr"/>
            <a:r>
              <a:rPr lang="en-US" sz="2400" dirty="0"/>
              <a:t>On(B,C)</a:t>
            </a:r>
            <a:endParaRPr lang="en-CY" sz="2400" dirty="0"/>
          </a:p>
        </p:txBody>
      </p:sp>
      <p:sp>
        <p:nvSpPr>
          <p:cNvPr id="37" name="Oval 36">
            <a:extLst>
              <a:ext uri="{FF2B5EF4-FFF2-40B4-BE49-F238E27FC236}">
                <a16:creationId xmlns:a16="http://schemas.microsoft.com/office/drawing/2014/main" id="{6515CFEF-994E-7858-F348-0585EBF43DB9}"/>
              </a:ext>
            </a:extLst>
          </p:cNvPr>
          <p:cNvSpPr/>
          <p:nvPr/>
        </p:nvSpPr>
        <p:spPr>
          <a:xfrm>
            <a:off x="9825709" y="1738308"/>
            <a:ext cx="2611395" cy="1532238"/>
          </a:xfrm>
          <a:prstGeom prst="ellipse">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Pickup(A) </a:t>
            </a:r>
            <a:endParaRPr lang="en-CY" sz="2400" dirty="0"/>
          </a:p>
        </p:txBody>
      </p:sp>
      <p:cxnSp>
        <p:nvCxnSpPr>
          <p:cNvPr id="38" name="Straight Connector 37">
            <a:extLst>
              <a:ext uri="{FF2B5EF4-FFF2-40B4-BE49-F238E27FC236}">
                <a16:creationId xmlns:a16="http://schemas.microsoft.com/office/drawing/2014/main" id="{A676780D-82DC-2BBF-47DB-3274F681AC76}"/>
              </a:ext>
            </a:extLst>
          </p:cNvPr>
          <p:cNvCxnSpPr>
            <a:cxnSpLocks/>
          </p:cNvCxnSpPr>
          <p:nvPr/>
        </p:nvCxnSpPr>
        <p:spPr>
          <a:xfrm>
            <a:off x="12469349" y="2528995"/>
            <a:ext cx="789194"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671665D0-AA45-23DA-F05D-302AE0C21EC3}"/>
              </a:ext>
            </a:extLst>
          </p:cNvPr>
          <p:cNvCxnSpPr>
            <a:cxnSpLocks/>
            <a:stCxn id="37" idx="2"/>
          </p:cNvCxnSpPr>
          <p:nvPr/>
        </p:nvCxnSpPr>
        <p:spPr>
          <a:xfrm flipH="1" flipV="1">
            <a:off x="9267647" y="2452253"/>
            <a:ext cx="558062" cy="52174"/>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48" name="Rectangle: Rounded Corners 47">
            <a:extLst>
              <a:ext uri="{FF2B5EF4-FFF2-40B4-BE49-F238E27FC236}">
                <a16:creationId xmlns:a16="http://schemas.microsoft.com/office/drawing/2014/main" id="{9EF8C97F-6435-B52A-86A8-42C3B75CD593}"/>
              </a:ext>
            </a:extLst>
          </p:cNvPr>
          <p:cNvSpPr/>
          <p:nvPr/>
        </p:nvSpPr>
        <p:spPr>
          <a:xfrm>
            <a:off x="6115274" y="3873357"/>
            <a:ext cx="3113903" cy="22365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a:p>
            <a:pPr algn="ctr"/>
            <a:r>
              <a:rPr lang="en-US" sz="2400" dirty="0"/>
              <a:t>Holding(B)</a:t>
            </a:r>
          </a:p>
          <a:p>
            <a:pPr algn="ctr"/>
            <a:r>
              <a:rPr lang="en-US" sz="2400" dirty="0"/>
              <a:t>Holding(A)</a:t>
            </a:r>
          </a:p>
          <a:p>
            <a:pPr algn="ctr"/>
            <a:r>
              <a:rPr lang="en-US" sz="2400" dirty="0"/>
              <a:t>Clear(C)</a:t>
            </a:r>
          </a:p>
          <a:p>
            <a:pPr algn="ctr"/>
            <a:endParaRPr lang="en-US" sz="2400" dirty="0"/>
          </a:p>
          <a:p>
            <a:pPr algn="ctr"/>
            <a:endParaRPr lang="en-CY" sz="2400" dirty="0"/>
          </a:p>
        </p:txBody>
      </p:sp>
      <p:sp>
        <p:nvSpPr>
          <p:cNvPr id="49" name="Oval 48">
            <a:extLst>
              <a:ext uri="{FF2B5EF4-FFF2-40B4-BE49-F238E27FC236}">
                <a16:creationId xmlns:a16="http://schemas.microsoft.com/office/drawing/2014/main" id="{4F610BDC-29DF-49C1-08A7-DB31FE81745B}"/>
              </a:ext>
            </a:extLst>
          </p:cNvPr>
          <p:cNvSpPr/>
          <p:nvPr/>
        </p:nvSpPr>
        <p:spPr>
          <a:xfrm>
            <a:off x="9770364" y="3720957"/>
            <a:ext cx="2611395" cy="1532238"/>
          </a:xfrm>
          <a:prstGeom prst="ellipse">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Stack(B,C) </a:t>
            </a:r>
            <a:endParaRPr lang="en-CY" sz="2400" dirty="0"/>
          </a:p>
        </p:txBody>
      </p:sp>
      <p:cxnSp>
        <p:nvCxnSpPr>
          <p:cNvPr id="50" name="Straight Connector 49">
            <a:extLst>
              <a:ext uri="{FF2B5EF4-FFF2-40B4-BE49-F238E27FC236}">
                <a16:creationId xmlns:a16="http://schemas.microsoft.com/office/drawing/2014/main" id="{39E76310-B706-D0C5-9F00-FA6A64C29003}"/>
              </a:ext>
            </a:extLst>
          </p:cNvPr>
          <p:cNvCxnSpPr>
            <a:cxnSpLocks/>
          </p:cNvCxnSpPr>
          <p:nvPr/>
        </p:nvCxnSpPr>
        <p:spPr>
          <a:xfrm flipV="1">
            <a:off x="12192000" y="2681395"/>
            <a:ext cx="1218943" cy="138397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C19A1201-DCE7-18FE-B72B-45D1B859296A}"/>
              </a:ext>
            </a:extLst>
          </p:cNvPr>
          <p:cNvCxnSpPr>
            <a:cxnSpLocks/>
            <a:stCxn id="49" idx="2"/>
          </p:cNvCxnSpPr>
          <p:nvPr/>
        </p:nvCxnSpPr>
        <p:spPr>
          <a:xfrm flipH="1" flipV="1">
            <a:off x="9212302" y="4434902"/>
            <a:ext cx="558062" cy="52174"/>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AD981E01-2424-95F0-9306-AAD02EAD202E}"/>
              </a:ext>
            </a:extLst>
          </p:cNvPr>
          <p:cNvCxnSpPr>
            <a:cxnSpLocks/>
          </p:cNvCxnSpPr>
          <p:nvPr/>
        </p:nvCxnSpPr>
        <p:spPr>
          <a:xfrm flipH="1" flipV="1">
            <a:off x="5093971" y="2002483"/>
            <a:ext cx="1063167" cy="82931"/>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E0EAFD99-AB5A-5A33-E875-A3E7BA74E87A}"/>
              </a:ext>
            </a:extLst>
          </p:cNvPr>
          <p:cNvCxnSpPr>
            <a:cxnSpLocks/>
          </p:cNvCxnSpPr>
          <p:nvPr/>
        </p:nvCxnSpPr>
        <p:spPr>
          <a:xfrm flipH="1">
            <a:off x="5093971" y="2681395"/>
            <a:ext cx="1094231" cy="20825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2CC6FF70-5B17-068E-EAD4-9ED976E98431}"/>
              </a:ext>
            </a:extLst>
          </p:cNvPr>
          <p:cNvCxnSpPr>
            <a:cxnSpLocks/>
          </p:cNvCxnSpPr>
          <p:nvPr/>
        </p:nvCxnSpPr>
        <p:spPr>
          <a:xfrm flipH="1">
            <a:off x="6586151" y="4063953"/>
            <a:ext cx="1878960" cy="1853747"/>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1397F3DB-D54F-A17B-EC81-363C8806EB23}"/>
              </a:ext>
            </a:extLst>
          </p:cNvPr>
          <p:cNvCxnSpPr>
            <a:cxnSpLocks/>
          </p:cNvCxnSpPr>
          <p:nvPr/>
        </p:nvCxnSpPr>
        <p:spPr>
          <a:xfrm flipH="1" flipV="1">
            <a:off x="6489762" y="4307624"/>
            <a:ext cx="2420148" cy="981132"/>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3187BE49-3532-B99B-45B1-76EA1A0D78FE}"/>
              </a:ext>
            </a:extLst>
          </p:cNvPr>
          <p:cNvCxnSpPr>
            <a:cxnSpLocks/>
          </p:cNvCxnSpPr>
          <p:nvPr/>
        </p:nvCxnSpPr>
        <p:spPr>
          <a:xfrm flipH="1">
            <a:off x="13375756" y="3983152"/>
            <a:ext cx="1878960" cy="1853747"/>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489AF94-7FDF-0824-28E0-67A643E3F9FE}"/>
              </a:ext>
            </a:extLst>
          </p:cNvPr>
          <p:cNvCxnSpPr>
            <a:cxnSpLocks/>
          </p:cNvCxnSpPr>
          <p:nvPr/>
        </p:nvCxnSpPr>
        <p:spPr>
          <a:xfrm flipH="1" flipV="1">
            <a:off x="13279367" y="4226823"/>
            <a:ext cx="2420148" cy="981132"/>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8333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fade">
                                      <p:cBhvr>
                                        <p:cTn id="7" dur="1000"/>
                                        <p:tgtEl>
                                          <p:spTgt spid="57"/>
                                        </p:tgtEl>
                                      </p:cBhvr>
                                    </p:animEffect>
                                    <p:anim calcmode="lin" valueType="num">
                                      <p:cBhvr>
                                        <p:cTn id="8" dur="1000" fill="hold"/>
                                        <p:tgtEl>
                                          <p:spTgt spid="57"/>
                                        </p:tgtEl>
                                        <p:attrNameLst>
                                          <p:attrName>ppt_x</p:attrName>
                                        </p:attrNameLst>
                                      </p:cBhvr>
                                      <p:tavLst>
                                        <p:tav tm="0">
                                          <p:val>
                                            <p:strVal val="#ppt_x"/>
                                          </p:val>
                                        </p:tav>
                                        <p:tav tm="100000">
                                          <p:val>
                                            <p:strVal val="#ppt_x"/>
                                          </p:val>
                                        </p:tav>
                                      </p:tavLst>
                                    </p:anim>
                                    <p:anim calcmode="lin" valueType="num">
                                      <p:cBhvr>
                                        <p:cTn id="9" dur="1000" fill="hold"/>
                                        <p:tgtEl>
                                          <p:spTgt spid="57"/>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8"/>
                                        </p:tgtEl>
                                        <p:attrNameLst>
                                          <p:attrName>style.visibility</p:attrName>
                                        </p:attrNameLst>
                                      </p:cBhvr>
                                      <p:to>
                                        <p:strVal val="visible"/>
                                      </p:to>
                                    </p:set>
                                    <p:animEffect transition="in" filter="fade">
                                      <p:cBhvr>
                                        <p:cTn id="12" dur="1000"/>
                                        <p:tgtEl>
                                          <p:spTgt spid="58"/>
                                        </p:tgtEl>
                                      </p:cBhvr>
                                    </p:animEffect>
                                    <p:anim calcmode="lin" valueType="num">
                                      <p:cBhvr>
                                        <p:cTn id="13" dur="1000" fill="hold"/>
                                        <p:tgtEl>
                                          <p:spTgt spid="58"/>
                                        </p:tgtEl>
                                        <p:attrNameLst>
                                          <p:attrName>ppt_x</p:attrName>
                                        </p:attrNameLst>
                                      </p:cBhvr>
                                      <p:tavLst>
                                        <p:tav tm="0">
                                          <p:val>
                                            <p:strVal val="#ppt_x"/>
                                          </p:val>
                                        </p:tav>
                                        <p:tav tm="100000">
                                          <p:val>
                                            <p:strVal val="#ppt_x"/>
                                          </p:val>
                                        </p:tav>
                                      </p:tavLst>
                                    </p:anim>
                                    <p:anim calcmode="lin" valueType="num">
                                      <p:cBhvr>
                                        <p:cTn id="14" dur="1000" fill="hold"/>
                                        <p:tgtEl>
                                          <p:spTgt spid="5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fade">
                                      <p:cBhvr>
                                        <p:cTn id="19" dur="1000"/>
                                        <p:tgtEl>
                                          <p:spTgt spid="28"/>
                                        </p:tgtEl>
                                      </p:cBhvr>
                                    </p:animEffect>
                                    <p:anim calcmode="lin" valueType="num">
                                      <p:cBhvr>
                                        <p:cTn id="20" dur="1000" fill="hold"/>
                                        <p:tgtEl>
                                          <p:spTgt spid="28"/>
                                        </p:tgtEl>
                                        <p:attrNameLst>
                                          <p:attrName>ppt_x</p:attrName>
                                        </p:attrNameLst>
                                      </p:cBhvr>
                                      <p:tavLst>
                                        <p:tav tm="0">
                                          <p:val>
                                            <p:strVal val="#ppt_x"/>
                                          </p:val>
                                        </p:tav>
                                        <p:tav tm="100000">
                                          <p:val>
                                            <p:strVal val="#ppt_x"/>
                                          </p:val>
                                        </p:tav>
                                      </p:tavLst>
                                    </p:anim>
                                    <p:anim calcmode="lin" valueType="num">
                                      <p:cBhvr>
                                        <p:cTn id="21" dur="1000" fill="hold"/>
                                        <p:tgtEl>
                                          <p:spTgt spid="28"/>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fade">
                                      <p:cBhvr>
                                        <p:cTn id="24" dur="1000"/>
                                        <p:tgtEl>
                                          <p:spTgt spid="29"/>
                                        </p:tgtEl>
                                      </p:cBhvr>
                                    </p:animEffect>
                                    <p:anim calcmode="lin" valueType="num">
                                      <p:cBhvr>
                                        <p:cTn id="25" dur="1000" fill="hold"/>
                                        <p:tgtEl>
                                          <p:spTgt spid="29"/>
                                        </p:tgtEl>
                                        <p:attrNameLst>
                                          <p:attrName>ppt_x</p:attrName>
                                        </p:attrNameLst>
                                      </p:cBhvr>
                                      <p:tavLst>
                                        <p:tav tm="0">
                                          <p:val>
                                            <p:strVal val="#ppt_x"/>
                                          </p:val>
                                        </p:tav>
                                        <p:tav tm="100000">
                                          <p:val>
                                            <p:strVal val="#ppt_x"/>
                                          </p:val>
                                        </p:tav>
                                      </p:tavLst>
                                    </p:anim>
                                    <p:anim calcmode="lin" valueType="num">
                                      <p:cBhvr>
                                        <p:cTn id="26"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marL="0" marR="0" lvl="0" indent="0" algn="ctr" defTabSz="1828800" rtl="0" eaLnBrk="1" fontAlgn="base" latinLnBrk="0" hangingPunct="1">
              <a:lnSpc>
                <a:spcPct val="100000"/>
              </a:lnSpc>
              <a:spcBef>
                <a:spcPct val="0"/>
              </a:spcBef>
              <a:spcAft>
                <a:spcPct val="0"/>
              </a:spcAft>
              <a:buClrTx/>
              <a:buSzTx/>
              <a:buFontTx/>
              <a:buNone/>
              <a:tabLst/>
              <a:defRPr/>
            </a:pPr>
            <a:fld id="{DD9F0740-C59C-4AD6-B752-7CC1CE13501A}" type="slidenum">
              <a:rPr kumimoji="0" lang="bg-BG" sz="24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ctr" defTabSz="1828800" rtl="0" eaLnBrk="1" fontAlgn="base" latinLnBrk="0" hangingPunct="1">
                <a:lnSpc>
                  <a:spcPct val="100000"/>
                </a:lnSpc>
                <a:spcBef>
                  <a:spcPct val="0"/>
                </a:spcBef>
                <a:spcAft>
                  <a:spcPct val="0"/>
                </a:spcAft>
                <a:buClrTx/>
                <a:buSzTx/>
                <a:buFontTx/>
                <a:buNone/>
                <a:tabLst/>
                <a:defRPr/>
              </a:pPr>
              <a:t>113</a:t>
            </a:fld>
            <a:endParaRPr kumimoji="0" lang="bg-BG" sz="24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82215" y="2755562"/>
            <a:ext cx="21537984" cy="1149174"/>
          </a:xfrm>
        </p:spPr>
        <p:txBody>
          <a:bodyPr>
            <a:noAutofit/>
          </a:bodyPr>
          <a:lstStyle/>
          <a:p>
            <a:r>
              <a:rPr lang="en-US" sz="5400" dirty="0"/>
              <a:t>Regression: Applying an action in a backwards direction </a:t>
            </a:r>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82215" y="4497859"/>
            <a:ext cx="21537984" cy="7352270"/>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600" dirty="0">
                <a:solidFill>
                  <a:srgbClr val="0100C8"/>
                </a:solidFill>
                <a:latin typeface="Helvetica Neue"/>
              </a:rPr>
              <a:t>Given a goal </a:t>
            </a:r>
            <a:r>
              <a:rPr lang="en-US" altLang="en-US" sz="4600" b="1" dirty="0">
                <a:solidFill>
                  <a:srgbClr val="0100C8"/>
                </a:solidFill>
                <a:latin typeface="Helvetica Neue"/>
              </a:rPr>
              <a:t>g</a:t>
            </a:r>
            <a:r>
              <a:rPr lang="en-US" altLang="en-US" sz="4600" dirty="0">
                <a:solidFill>
                  <a:srgbClr val="0100C8"/>
                </a:solidFill>
                <a:latin typeface="Helvetica Neue"/>
              </a:rPr>
              <a:t> and an action </a:t>
            </a:r>
            <a:r>
              <a:rPr lang="en-US" altLang="en-US" sz="4600" b="1" dirty="0">
                <a:solidFill>
                  <a:srgbClr val="0100C8"/>
                </a:solidFill>
                <a:latin typeface="Helvetica Neue"/>
              </a:rPr>
              <a:t>a</a:t>
            </a:r>
            <a:r>
              <a:rPr lang="en-US" altLang="en-US" sz="4600" dirty="0">
                <a:solidFill>
                  <a:srgbClr val="0100C8"/>
                </a:solidFill>
                <a:latin typeface="Helvetica Neue"/>
              </a:rPr>
              <a:t>, the regression from </a:t>
            </a:r>
            <a:r>
              <a:rPr lang="en-US" altLang="en-US" sz="4600" b="1" dirty="0">
                <a:solidFill>
                  <a:srgbClr val="0100C8"/>
                </a:solidFill>
                <a:latin typeface="Helvetica Neue"/>
              </a:rPr>
              <a:t>g</a:t>
            </a:r>
            <a:r>
              <a:rPr lang="en-US" altLang="en-US" sz="4600" dirty="0">
                <a:solidFill>
                  <a:srgbClr val="0100C8"/>
                </a:solidFill>
                <a:latin typeface="Helvetica Neue"/>
              </a:rPr>
              <a:t> over </a:t>
            </a:r>
            <a:r>
              <a:rPr lang="en-US" altLang="en-US" sz="4600" b="1" dirty="0">
                <a:solidFill>
                  <a:srgbClr val="0100C8"/>
                </a:solidFill>
                <a:latin typeface="Helvetica Neue"/>
              </a:rPr>
              <a:t>a</a:t>
            </a:r>
            <a:r>
              <a:rPr lang="en-US" altLang="en-US" sz="4600" dirty="0">
                <a:solidFill>
                  <a:srgbClr val="0100C8"/>
                </a:solidFill>
                <a:latin typeface="Helvetica Neue"/>
              </a:rPr>
              <a:t> gives a state </a:t>
            </a:r>
            <a:r>
              <a:rPr lang="en-US" altLang="en-US" sz="4600" b="1" dirty="0">
                <a:solidFill>
                  <a:srgbClr val="0100C8"/>
                </a:solidFill>
                <a:latin typeface="Helvetica Neue"/>
              </a:rPr>
              <a:t>g’</a:t>
            </a:r>
            <a:r>
              <a:rPr lang="en-US" altLang="en-US" sz="4600" dirty="0">
                <a:solidFill>
                  <a:srgbClr val="0100C8"/>
                </a:solidFill>
                <a:latin typeface="Helvetica Neue"/>
              </a:rPr>
              <a:t> as follows:</a:t>
            </a:r>
          </a:p>
          <a:p>
            <a:pPr lvl="1">
              <a:buFont typeface="Wingdings" panose="05000000000000000000" pitchFamily="2" charset="2"/>
              <a:buChar char="q"/>
            </a:pPr>
            <a:r>
              <a:rPr lang="en-US" altLang="en-US" sz="4000" dirty="0">
                <a:solidFill>
                  <a:srgbClr val="0100C8"/>
                </a:solidFill>
                <a:latin typeface="Helvetica Neue"/>
              </a:rPr>
              <a:t>POS(g’) = (POS(g) – ADD(a)) </a:t>
            </a:r>
            <a:r>
              <a:rPr lang="en-US" altLang="en-US" sz="4000" dirty="0">
                <a:solidFill>
                  <a:srgbClr val="0100C8"/>
                </a:solidFill>
                <a:latin typeface="Calibri" panose="020F0502020204030204" pitchFamily="34" charset="0"/>
                <a:cs typeface="Calibri" panose="020F0502020204030204" pitchFamily="34" charset="0"/>
              </a:rPr>
              <a:t>U POS(PRECOND(a))</a:t>
            </a:r>
            <a:endParaRPr lang="en-US" altLang="en-US" sz="4000" dirty="0">
              <a:solidFill>
                <a:srgbClr val="0100C8"/>
              </a:solidFill>
              <a:latin typeface="Helvetica Neue"/>
            </a:endParaRPr>
          </a:p>
          <a:p>
            <a:pPr lvl="1">
              <a:buFont typeface="Wingdings" panose="05000000000000000000" pitchFamily="2" charset="2"/>
              <a:buChar char="q"/>
            </a:pPr>
            <a:r>
              <a:rPr lang="en-US" altLang="en-US" sz="4000" dirty="0">
                <a:solidFill>
                  <a:srgbClr val="0100C8"/>
                </a:solidFill>
                <a:latin typeface="Helvetica Neue"/>
              </a:rPr>
              <a:t>NEG(g’) = (NEG(g) – DEL(a)) </a:t>
            </a:r>
            <a:r>
              <a:rPr lang="en-US" altLang="en-US" sz="4000" dirty="0">
                <a:solidFill>
                  <a:srgbClr val="0100C8"/>
                </a:solidFill>
                <a:latin typeface="Calibri" panose="020F0502020204030204" pitchFamily="34" charset="0"/>
                <a:cs typeface="Calibri" panose="020F0502020204030204" pitchFamily="34" charset="0"/>
              </a:rPr>
              <a:t>U NEG(PRECOND(a))</a:t>
            </a:r>
            <a:endParaRPr lang="en-US" altLang="en-US" sz="4000" dirty="0">
              <a:solidFill>
                <a:srgbClr val="0100C8"/>
              </a:solidFill>
              <a:latin typeface="Helvetica Neue"/>
            </a:endParaRPr>
          </a:p>
          <a:p>
            <a:pPr lvl="1">
              <a:buFont typeface="Wingdings" panose="05000000000000000000" pitchFamily="2" charset="2"/>
              <a:buChar char="q"/>
            </a:pPr>
            <a:endParaRPr lang="en-US" altLang="en-US" sz="3800" dirty="0">
              <a:solidFill>
                <a:srgbClr val="0100C8"/>
              </a:solidFill>
              <a:latin typeface="Helvetica Neue"/>
            </a:endParaRPr>
          </a:p>
          <a:p>
            <a:pPr>
              <a:buFont typeface="Wingdings" panose="05000000000000000000" pitchFamily="2" charset="2"/>
              <a:buChar char="q"/>
            </a:pPr>
            <a:r>
              <a:rPr lang="en-US" altLang="en-US" sz="4600" dirty="0">
                <a:solidFill>
                  <a:srgbClr val="0100C8"/>
                </a:solidFill>
                <a:latin typeface="Helvetica Neue"/>
              </a:rPr>
              <a:t>These equations are straightforward for ground literals; if there are variables in </a:t>
            </a:r>
            <a:r>
              <a:rPr lang="en-US" altLang="en-US" sz="4600" b="1" dirty="0">
                <a:solidFill>
                  <a:srgbClr val="0100C8"/>
                </a:solidFill>
                <a:latin typeface="Helvetica Neue"/>
              </a:rPr>
              <a:t>g</a:t>
            </a:r>
            <a:r>
              <a:rPr lang="en-US" altLang="en-US" sz="4600" dirty="0">
                <a:solidFill>
                  <a:srgbClr val="0100C8"/>
                </a:solidFill>
                <a:latin typeface="Helvetica Neue"/>
              </a:rPr>
              <a:t> and </a:t>
            </a:r>
            <a:r>
              <a:rPr lang="en-US" altLang="en-US" sz="4600" b="1" dirty="0">
                <a:solidFill>
                  <a:srgbClr val="0100C8"/>
                </a:solidFill>
                <a:latin typeface="Helvetica Neue"/>
              </a:rPr>
              <a:t>a</a:t>
            </a:r>
            <a:r>
              <a:rPr lang="en-US" altLang="en-US" sz="4600" dirty="0">
                <a:solidFill>
                  <a:srgbClr val="0100C8"/>
                </a:solidFill>
                <a:latin typeface="Helvetica Neue"/>
              </a:rPr>
              <a:t>, care is required.</a:t>
            </a:r>
          </a:p>
          <a:p>
            <a:pPr lvl="1">
              <a:buFont typeface="Wingdings" panose="05000000000000000000" pitchFamily="2" charset="2"/>
              <a:buChar char="q"/>
            </a:pPr>
            <a:r>
              <a:rPr lang="en-US" altLang="en-US" sz="3800" dirty="0">
                <a:solidFill>
                  <a:srgbClr val="0100C8"/>
                </a:solidFill>
                <a:latin typeface="Helvetica Neue"/>
              </a:rPr>
              <a:t>Although backward search keeps the branching factor lower than forward search, the presence of variables in states makes it hard to produce good heuristics. This is the main reason why most systems favor forward search.</a:t>
            </a:r>
          </a:p>
          <a:p>
            <a:pPr marL="0" indent="0">
              <a:buNone/>
            </a:pPr>
            <a:endParaRPr lang="en-US" altLang="en-US" sz="4600" dirty="0">
              <a:solidFill>
                <a:srgbClr val="0100C8"/>
              </a:solidFill>
              <a:latin typeface="Helvetica Neue"/>
            </a:endParaRPr>
          </a:p>
          <a:p>
            <a:pPr marL="0" indent="0">
              <a:buNone/>
            </a:pPr>
            <a:endParaRPr lang="en-US" altLang="en-US" sz="4600" dirty="0">
              <a:solidFill>
                <a:srgbClr val="0100C8"/>
              </a:solidFill>
              <a:latin typeface="Helvetica Neue"/>
            </a:endParaRPr>
          </a:p>
          <a:p>
            <a:pPr marL="914400" lvl="1" indent="0">
              <a:spcBef>
                <a:spcPts val="2000"/>
              </a:spcBef>
              <a:buNone/>
            </a:pPr>
            <a:endParaRPr kumimoji="0" lang="en-US" altLang="en-US" sz="3800" b="0" i="0" u="none" strike="noStrike" kern="1200" cap="none" spc="0" normalizeH="0" dirty="0">
              <a:ln>
                <a:noFill/>
              </a:ln>
              <a:solidFill>
                <a:srgbClr val="0100C8"/>
              </a:solidFill>
              <a:effectLst/>
              <a:uLnTx/>
              <a:uFillTx/>
              <a:latin typeface="Helvetica Neue"/>
              <a:ea typeface="+mn-ea"/>
              <a:cs typeface="+mn-cs"/>
            </a:endParaRPr>
          </a:p>
          <a:p>
            <a:pPr marL="914400" lvl="1" indent="0">
              <a:spcBef>
                <a:spcPts val="2000"/>
              </a:spcBef>
              <a:buNone/>
            </a:pPr>
            <a:endParaRPr kumimoji="0" lang="en-US" altLang="en-US" sz="3800" b="0" i="0" u="none" strike="noStrike" kern="1200" cap="none" spc="0" normalizeH="0" baseline="0" noProof="0" dirty="0">
              <a:ln>
                <a:noFill/>
              </a:ln>
              <a:solidFill>
                <a:srgbClr val="0100C8"/>
              </a:solidFill>
              <a:effectLst/>
              <a:uLnTx/>
              <a:uFillTx/>
              <a:latin typeface="Helvetica Neue"/>
              <a:ea typeface="+mn-ea"/>
              <a:cs typeface="+mn-cs"/>
            </a:endParaRPr>
          </a:p>
        </p:txBody>
      </p:sp>
    </p:spTree>
    <p:extLst>
      <p:ext uri="{BB962C8B-B14F-4D97-AF65-F5344CB8AC3E}">
        <p14:creationId xmlns:p14="http://schemas.microsoft.com/office/powerpoint/2010/main" val="319494465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marL="0" marR="0" lvl="0" indent="0" algn="ctr" defTabSz="1828800" rtl="0" eaLnBrk="1" fontAlgn="base" latinLnBrk="0" hangingPunct="1">
              <a:lnSpc>
                <a:spcPct val="100000"/>
              </a:lnSpc>
              <a:spcBef>
                <a:spcPct val="0"/>
              </a:spcBef>
              <a:spcAft>
                <a:spcPct val="0"/>
              </a:spcAft>
              <a:buClrTx/>
              <a:buSzTx/>
              <a:buFontTx/>
              <a:buNone/>
              <a:tabLst/>
              <a:defRPr/>
            </a:pPr>
            <a:fld id="{DD9F0740-C59C-4AD6-B752-7CC1CE13501A}" type="slidenum">
              <a:rPr kumimoji="0" lang="bg-BG" sz="24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ctr" defTabSz="1828800" rtl="0" eaLnBrk="1" fontAlgn="base" latinLnBrk="0" hangingPunct="1">
                <a:lnSpc>
                  <a:spcPct val="100000"/>
                </a:lnSpc>
                <a:spcBef>
                  <a:spcPct val="0"/>
                </a:spcBef>
                <a:spcAft>
                  <a:spcPct val="0"/>
                </a:spcAft>
                <a:buClrTx/>
                <a:buSzTx/>
                <a:buFontTx/>
                <a:buNone/>
                <a:tabLst/>
                <a:defRPr/>
              </a:pPr>
              <a:t>114</a:t>
            </a:fld>
            <a:endParaRPr kumimoji="0" lang="bg-BG" sz="24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82215" y="2755562"/>
            <a:ext cx="21537984" cy="1149174"/>
          </a:xfrm>
        </p:spPr>
        <p:txBody>
          <a:bodyPr>
            <a:noAutofit/>
          </a:bodyPr>
          <a:lstStyle/>
          <a:p>
            <a:r>
              <a:rPr lang="en-US" sz="5400" dirty="0"/>
              <a:t>Decomposability for Non-Interacting Component Goals </a:t>
            </a:r>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82215" y="4497859"/>
            <a:ext cx="21537984" cy="7352270"/>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600" dirty="0">
                <a:solidFill>
                  <a:srgbClr val="0100C8"/>
                </a:solidFill>
                <a:latin typeface="Helvetica Neue"/>
              </a:rPr>
              <a:t>Decompose a compound goal into component goals which are solved separately (even in parallel), and their individual solutions are joined to form a plan for the compound goal.</a:t>
            </a:r>
          </a:p>
          <a:p>
            <a:pPr>
              <a:buFont typeface="Wingdings" panose="05000000000000000000" pitchFamily="2" charset="2"/>
              <a:buChar char="q"/>
            </a:pPr>
            <a:r>
              <a:rPr lang="en-US" altLang="en-US" sz="4600" dirty="0">
                <a:solidFill>
                  <a:srgbClr val="0100C8"/>
                </a:solidFill>
                <a:latin typeface="Helvetica Neue"/>
              </a:rPr>
              <a:t>This is possible only if the component goals do not interact</a:t>
            </a:r>
          </a:p>
          <a:p>
            <a:pPr>
              <a:buFont typeface="Wingdings" panose="05000000000000000000" pitchFamily="2" charset="2"/>
              <a:buChar char="q"/>
            </a:pPr>
            <a:r>
              <a:rPr lang="en-US" altLang="en-US" sz="4600" dirty="0">
                <a:solidFill>
                  <a:srgbClr val="0100C8"/>
                </a:solidFill>
                <a:latin typeface="Helvetica Neue"/>
              </a:rPr>
              <a:t>Interaction means that solving one goal undoes an independently derived solution to the other</a:t>
            </a:r>
          </a:p>
          <a:p>
            <a:pPr lvl="1">
              <a:buFont typeface="Wingdings" panose="05000000000000000000" pitchFamily="2" charset="2"/>
              <a:buChar char="q"/>
            </a:pPr>
            <a:r>
              <a:rPr lang="en-US" altLang="en-US" sz="3800" dirty="0">
                <a:solidFill>
                  <a:srgbClr val="0100C8"/>
                </a:solidFill>
                <a:latin typeface="Helvetica Neue"/>
              </a:rPr>
              <a:t>E.g., the example compound goal </a:t>
            </a:r>
            <a:r>
              <a:rPr lang="en-US" altLang="en-US" sz="3800" b="1" dirty="0">
                <a:solidFill>
                  <a:srgbClr val="0100C8"/>
                </a:solidFill>
                <a:sym typeface="Symbol" panose="05050102010706020507" pitchFamily="18" charset="2"/>
              </a:rPr>
              <a:t>On(B,C) </a:t>
            </a:r>
            <a:r>
              <a:rPr lang="el-GR" altLang="en-US" sz="3800" b="1" dirty="0">
                <a:solidFill>
                  <a:srgbClr val="0100C8"/>
                </a:solidFill>
                <a:sym typeface="Symbol" panose="05050102010706020507" pitchFamily="18" charset="2"/>
              </a:rPr>
              <a:t></a:t>
            </a:r>
            <a:r>
              <a:rPr lang="en-US" altLang="en-US" sz="3800" b="1" dirty="0">
                <a:solidFill>
                  <a:srgbClr val="0100C8"/>
                </a:solidFill>
                <a:sym typeface="Symbol" panose="05050102010706020507" pitchFamily="18" charset="2"/>
              </a:rPr>
              <a:t> On(A,B)</a:t>
            </a:r>
          </a:p>
          <a:p>
            <a:pPr lvl="1">
              <a:buFont typeface="Wingdings" panose="05000000000000000000" pitchFamily="2" charset="2"/>
              <a:buChar char="q"/>
            </a:pPr>
            <a:r>
              <a:rPr lang="en-US" altLang="en-US" sz="3800" dirty="0">
                <a:solidFill>
                  <a:srgbClr val="0100C8"/>
                </a:solidFill>
                <a:latin typeface="Helvetica Neue"/>
                <a:sym typeface="Symbol" panose="05050102010706020507" pitchFamily="18" charset="2"/>
              </a:rPr>
              <a:t>In such cases component goals cannot be isolated and separately solved and the redundancy of multiple solutions to the same goal component in different subgoals cannot be avoided </a:t>
            </a:r>
            <a:endParaRPr lang="en-US" altLang="en-US" sz="3800" dirty="0">
              <a:solidFill>
                <a:srgbClr val="0100C8"/>
              </a:solidFill>
              <a:latin typeface="Helvetica Neue"/>
            </a:endParaRPr>
          </a:p>
          <a:p>
            <a:pPr>
              <a:buFont typeface="Wingdings" panose="05000000000000000000" pitchFamily="2" charset="2"/>
              <a:buChar char="q"/>
            </a:pPr>
            <a:endParaRPr lang="en-US" altLang="en-US" sz="4600" dirty="0">
              <a:solidFill>
                <a:srgbClr val="0100C8"/>
              </a:solidFill>
              <a:latin typeface="Helvetica Neue"/>
            </a:endParaRPr>
          </a:p>
          <a:p>
            <a:pPr marL="0" indent="0">
              <a:buNone/>
            </a:pPr>
            <a:endParaRPr lang="en-US" altLang="en-US" sz="4600" dirty="0">
              <a:solidFill>
                <a:srgbClr val="0100C8"/>
              </a:solidFill>
              <a:latin typeface="Helvetica Neue"/>
            </a:endParaRPr>
          </a:p>
          <a:p>
            <a:pPr marL="914400" lvl="1" indent="0">
              <a:spcBef>
                <a:spcPts val="2000"/>
              </a:spcBef>
              <a:buNone/>
            </a:pPr>
            <a:endParaRPr kumimoji="0" lang="en-US" altLang="en-US" sz="3800" b="0" i="0" u="none" strike="noStrike" kern="1200" cap="none" spc="0" normalizeH="0" dirty="0">
              <a:ln>
                <a:noFill/>
              </a:ln>
              <a:solidFill>
                <a:srgbClr val="0100C8"/>
              </a:solidFill>
              <a:effectLst/>
              <a:uLnTx/>
              <a:uFillTx/>
              <a:latin typeface="Helvetica Neue"/>
              <a:ea typeface="+mn-ea"/>
              <a:cs typeface="+mn-cs"/>
            </a:endParaRPr>
          </a:p>
          <a:p>
            <a:pPr marL="914400" lvl="1" indent="0">
              <a:spcBef>
                <a:spcPts val="2000"/>
              </a:spcBef>
              <a:buNone/>
            </a:pPr>
            <a:endParaRPr kumimoji="0" lang="en-US" altLang="en-US" sz="3800" b="0" i="0" u="none" strike="noStrike" kern="1200" cap="none" spc="0" normalizeH="0" baseline="0" noProof="0" dirty="0">
              <a:ln>
                <a:noFill/>
              </a:ln>
              <a:solidFill>
                <a:srgbClr val="0100C8"/>
              </a:solidFill>
              <a:effectLst/>
              <a:uLnTx/>
              <a:uFillTx/>
              <a:latin typeface="Helvetica Neue"/>
              <a:ea typeface="+mn-ea"/>
              <a:cs typeface="+mn-cs"/>
            </a:endParaRPr>
          </a:p>
        </p:txBody>
      </p:sp>
    </p:spTree>
    <p:extLst>
      <p:ext uri="{BB962C8B-B14F-4D97-AF65-F5344CB8AC3E}">
        <p14:creationId xmlns:p14="http://schemas.microsoft.com/office/powerpoint/2010/main" val="30570422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marL="0" marR="0" lvl="0" indent="0" algn="ctr" defTabSz="1828800" rtl="0" eaLnBrk="1" fontAlgn="base" latinLnBrk="0" hangingPunct="1">
              <a:lnSpc>
                <a:spcPct val="100000"/>
              </a:lnSpc>
              <a:spcBef>
                <a:spcPct val="0"/>
              </a:spcBef>
              <a:spcAft>
                <a:spcPct val="0"/>
              </a:spcAft>
              <a:buClrTx/>
              <a:buSzTx/>
              <a:buFontTx/>
              <a:buNone/>
              <a:tabLst/>
              <a:defRPr/>
            </a:pPr>
            <a:fld id="{DD9F0740-C59C-4AD6-B752-7CC1CE13501A}" type="slidenum">
              <a:rPr kumimoji="0" lang="bg-BG" sz="24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ctr" defTabSz="1828800" rtl="0" eaLnBrk="1" fontAlgn="base" latinLnBrk="0" hangingPunct="1">
                <a:lnSpc>
                  <a:spcPct val="100000"/>
                </a:lnSpc>
                <a:spcBef>
                  <a:spcPct val="0"/>
                </a:spcBef>
                <a:spcAft>
                  <a:spcPct val="0"/>
                </a:spcAft>
                <a:buClrTx/>
                <a:buSzTx/>
                <a:buFontTx/>
                <a:buNone/>
                <a:tabLst/>
                <a:defRPr/>
              </a:pPr>
              <a:t>115</a:t>
            </a:fld>
            <a:endParaRPr kumimoji="0" lang="bg-BG" sz="24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82215" y="2755562"/>
            <a:ext cx="21537984" cy="1149174"/>
          </a:xfrm>
        </p:spPr>
        <p:txBody>
          <a:bodyPr>
            <a:noAutofit/>
          </a:bodyPr>
          <a:lstStyle/>
          <a:p>
            <a:r>
              <a:rPr lang="en-US" sz="5400" dirty="0"/>
              <a:t>Means-Ends Analysis </a:t>
            </a:r>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82215" y="4497859"/>
            <a:ext cx="21537984" cy="7352270"/>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600" dirty="0">
                <a:solidFill>
                  <a:srgbClr val="0100C8"/>
                </a:solidFill>
                <a:latin typeface="Helvetica Neue"/>
              </a:rPr>
              <a:t>The </a:t>
            </a:r>
            <a:r>
              <a:rPr lang="en-US" altLang="en-US" sz="4600" dirty="0">
                <a:solidFill>
                  <a:srgbClr val="FF2D64"/>
                </a:solidFill>
                <a:latin typeface="Helvetica Neue"/>
              </a:rPr>
              <a:t>means-ends analysis </a:t>
            </a:r>
            <a:r>
              <a:rPr lang="en-US" altLang="en-US" sz="4600" dirty="0">
                <a:solidFill>
                  <a:srgbClr val="0100C8"/>
                </a:solidFill>
                <a:latin typeface="Helvetica Neue"/>
              </a:rPr>
              <a:t>method that was used in the General Problem Solver (GPS), one of the early AI systems, has similarities with the STRIPS regression method; in fact, the design of STRIPS was motivated by GPS</a:t>
            </a:r>
          </a:p>
          <a:p>
            <a:pPr>
              <a:buFont typeface="Wingdings" panose="05000000000000000000" pitchFamily="2" charset="2"/>
              <a:buChar char="q"/>
            </a:pPr>
            <a:r>
              <a:rPr lang="en-US" altLang="en-US" sz="4600" dirty="0">
                <a:solidFill>
                  <a:srgbClr val="0100C8"/>
                </a:solidFill>
                <a:latin typeface="Helvetica Neue"/>
              </a:rPr>
              <a:t>The means-ends-analysis method attempted to calculate the difference between a state S and a goal state G</a:t>
            </a:r>
          </a:p>
          <a:p>
            <a:pPr lvl="1">
              <a:buFont typeface="Wingdings" panose="05000000000000000000" pitchFamily="2" charset="2"/>
              <a:buChar char="q"/>
            </a:pPr>
            <a:r>
              <a:rPr lang="en-US" altLang="en-US" sz="3800" dirty="0">
                <a:solidFill>
                  <a:srgbClr val="0100C8"/>
                </a:solidFill>
                <a:latin typeface="Helvetica Neue"/>
              </a:rPr>
              <a:t>The calculation function was domain specific and thus had to be written especially for each domain of application</a:t>
            </a:r>
          </a:p>
          <a:p>
            <a:pPr lvl="1">
              <a:buFont typeface="Wingdings" panose="05000000000000000000" pitchFamily="2" charset="2"/>
              <a:buChar char="q"/>
            </a:pPr>
            <a:r>
              <a:rPr lang="en-US" altLang="en-US" sz="3800" dirty="0">
                <a:solidFill>
                  <a:srgbClr val="0100C8"/>
                </a:solidFill>
                <a:latin typeface="Helvetica Neue"/>
              </a:rPr>
              <a:t>A domain-specific difference table was also needed that listed “relevant differences” and the rules (or operators) were associated with the differences that their actions could reduce</a:t>
            </a:r>
          </a:p>
          <a:p>
            <a:pPr lvl="1">
              <a:buFont typeface="Wingdings" panose="05000000000000000000" pitchFamily="2" charset="2"/>
              <a:buChar char="q"/>
            </a:pPr>
            <a:r>
              <a:rPr lang="en-US" altLang="en-US" sz="3800" dirty="0">
                <a:solidFill>
                  <a:srgbClr val="0100C8"/>
                </a:solidFill>
                <a:latin typeface="Helvetica Neue"/>
              </a:rPr>
              <a:t> A rule was selected as relevant to removing a difference, and then GPS worked recursively on the preconditions of the selected rule</a:t>
            </a:r>
          </a:p>
          <a:p>
            <a:pPr>
              <a:buFont typeface="Wingdings" panose="05000000000000000000" pitchFamily="2" charset="2"/>
              <a:buChar char="q"/>
            </a:pPr>
            <a:endParaRPr lang="en-US" altLang="en-US" sz="4600" dirty="0">
              <a:solidFill>
                <a:srgbClr val="0100C8"/>
              </a:solidFill>
              <a:latin typeface="Helvetica Neue"/>
            </a:endParaRPr>
          </a:p>
          <a:p>
            <a:pPr marL="0" indent="0">
              <a:buNone/>
            </a:pPr>
            <a:endParaRPr lang="en-US" altLang="en-US" sz="4600" dirty="0">
              <a:solidFill>
                <a:srgbClr val="0100C8"/>
              </a:solidFill>
              <a:latin typeface="Helvetica Neue"/>
            </a:endParaRPr>
          </a:p>
          <a:p>
            <a:pPr marL="914400" lvl="1" indent="0">
              <a:spcBef>
                <a:spcPts val="2000"/>
              </a:spcBef>
              <a:buNone/>
            </a:pPr>
            <a:endParaRPr kumimoji="0" lang="en-US" altLang="en-US" sz="3800" b="0" i="0" u="none" strike="noStrike" kern="1200" cap="none" spc="0" normalizeH="0" dirty="0">
              <a:ln>
                <a:noFill/>
              </a:ln>
              <a:solidFill>
                <a:srgbClr val="0100C8"/>
              </a:solidFill>
              <a:effectLst/>
              <a:uLnTx/>
              <a:uFillTx/>
              <a:latin typeface="Helvetica Neue"/>
              <a:ea typeface="+mn-ea"/>
              <a:cs typeface="+mn-cs"/>
            </a:endParaRPr>
          </a:p>
          <a:p>
            <a:pPr marL="914400" lvl="1" indent="0">
              <a:spcBef>
                <a:spcPts val="2000"/>
              </a:spcBef>
              <a:buNone/>
            </a:pPr>
            <a:endParaRPr kumimoji="0" lang="en-US" altLang="en-US" sz="3800" b="0" i="0" u="none" strike="noStrike" kern="1200" cap="none" spc="0" normalizeH="0" baseline="0" noProof="0" dirty="0">
              <a:ln>
                <a:noFill/>
              </a:ln>
              <a:solidFill>
                <a:srgbClr val="0100C8"/>
              </a:solidFill>
              <a:effectLst/>
              <a:uLnTx/>
              <a:uFillTx/>
              <a:latin typeface="Helvetica Neue"/>
              <a:ea typeface="+mn-ea"/>
              <a:cs typeface="+mn-cs"/>
            </a:endParaRPr>
          </a:p>
        </p:txBody>
      </p:sp>
    </p:spTree>
    <p:extLst>
      <p:ext uri="{BB962C8B-B14F-4D97-AF65-F5344CB8AC3E}">
        <p14:creationId xmlns:p14="http://schemas.microsoft.com/office/powerpoint/2010/main" val="100774534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marL="0" marR="0" lvl="0" indent="0" algn="ctr" defTabSz="1828800" rtl="0" eaLnBrk="1" fontAlgn="base" latinLnBrk="0" hangingPunct="1">
              <a:lnSpc>
                <a:spcPct val="100000"/>
              </a:lnSpc>
              <a:spcBef>
                <a:spcPct val="0"/>
              </a:spcBef>
              <a:spcAft>
                <a:spcPct val="0"/>
              </a:spcAft>
              <a:buClrTx/>
              <a:buSzTx/>
              <a:buFontTx/>
              <a:buNone/>
              <a:tabLst/>
              <a:defRPr/>
            </a:pPr>
            <a:fld id="{DD9F0740-C59C-4AD6-B752-7CC1CE13501A}" type="slidenum">
              <a:rPr kumimoji="0" lang="bg-BG" sz="24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ctr" defTabSz="1828800" rtl="0" eaLnBrk="1" fontAlgn="base" latinLnBrk="0" hangingPunct="1">
                <a:lnSpc>
                  <a:spcPct val="100000"/>
                </a:lnSpc>
                <a:spcBef>
                  <a:spcPct val="0"/>
                </a:spcBef>
                <a:spcAft>
                  <a:spcPct val="0"/>
                </a:spcAft>
                <a:buClrTx/>
                <a:buSzTx/>
                <a:buFontTx/>
                <a:buNone/>
                <a:tabLst/>
                <a:defRPr/>
              </a:pPr>
              <a:t>116</a:t>
            </a:fld>
            <a:endParaRPr kumimoji="0" lang="bg-BG" sz="24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146290" y="2681422"/>
            <a:ext cx="21537984" cy="1149174"/>
          </a:xfrm>
        </p:spPr>
        <p:txBody>
          <a:bodyPr>
            <a:noAutofit/>
          </a:bodyPr>
          <a:lstStyle/>
          <a:p>
            <a:r>
              <a:rPr lang="en-US" sz="5400" dirty="0"/>
              <a:t>Heuristics for Planning  </a:t>
            </a:r>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022723" y="4511416"/>
            <a:ext cx="21537984" cy="5128055"/>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600" dirty="0">
                <a:solidFill>
                  <a:srgbClr val="0100C8"/>
                </a:solidFill>
                <a:latin typeface="Helvetica Neue"/>
              </a:rPr>
              <a:t>Admissible heuristics can be derived by defining a </a:t>
            </a:r>
            <a:r>
              <a:rPr lang="en-US" altLang="en-US" sz="4600" dirty="0">
                <a:solidFill>
                  <a:srgbClr val="FF2D64"/>
                </a:solidFill>
                <a:latin typeface="Helvetica Neue"/>
              </a:rPr>
              <a:t>relaxed problem </a:t>
            </a:r>
            <a:r>
              <a:rPr lang="en-US" altLang="en-US" sz="4600" dirty="0">
                <a:solidFill>
                  <a:srgbClr val="0100C8"/>
                </a:solidFill>
                <a:latin typeface="Helvetica Neue"/>
              </a:rPr>
              <a:t>that is easier to solve</a:t>
            </a:r>
          </a:p>
          <a:p>
            <a:pPr lvl="1">
              <a:buFont typeface="Wingdings" panose="05000000000000000000" pitchFamily="2" charset="2"/>
              <a:buChar char="q"/>
            </a:pPr>
            <a:r>
              <a:rPr lang="en-US" altLang="en-US" sz="3800" dirty="0">
                <a:solidFill>
                  <a:srgbClr val="0100C8"/>
                </a:solidFill>
                <a:latin typeface="Helvetica Neue"/>
              </a:rPr>
              <a:t>Recall that admissible heuristics do not overestimate the traversal cost from a node to a goal node</a:t>
            </a:r>
          </a:p>
          <a:p>
            <a:pPr>
              <a:buFont typeface="Wingdings" panose="05000000000000000000" pitchFamily="2" charset="2"/>
              <a:buChar char="q"/>
            </a:pPr>
            <a:r>
              <a:rPr lang="en-US" altLang="en-US" sz="4600" dirty="0">
                <a:solidFill>
                  <a:srgbClr val="0100C8"/>
                </a:solidFill>
                <a:latin typeface="Helvetica Neue"/>
              </a:rPr>
              <a:t>Two types of relaxations:</a:t>
            </a:r>
          </a:p>
          <a:p>
            <a:pPr lvl="1">
              <a:buFont typeface="Wingdings" panose="05000000000000000000" pitchFamily="2" charset="2"/>
              <a:buChar char="q"/>
            </a:pPr>
            <a:r>
              <a:rPr lang="en-US" altLang="en-US" sz="3800" dirty="0">
                <a:solidFill>
                  <a:srgbClr val="0100C8"/>
                </a:solidFill>
                <a:latin typeface="Helvetica Neue"/>
              </a:rPr>
              <a:t>Adding more edges to the state graph</a:t>
            </a:r>
          </a:p>
          <a:p>
            <a:pPr lvl="1">
              <a:buFont typeface="Wingdings" panose="05000000000000000000" pitchFamily="2" charset="2"/>
              <a:buChar char="q"/>
            </a:pPr>
            <a:r>
              <a:rPr lang="en-US" altLang="en-US" sz="3800" dirty="0">
                <a:solidFill>
                  <a:srgbClr val="0100C8"/>
                </a:solidFill>
                <a:latin typeface="Helvetica Neue"/>
              </a:rPr>
              <a:t>Grouping multiple nodes together </a:t>
            </a:r>
          </a:p>
          <a:p>
            <a:pPr>
              <a:buFont typeface="Wingdings" panose="05000000000000000000" pitchFamily="2" charset="2"/>
              <a:buChar char="q"/>
            </a:pPr>
            <a:endParaRPr lang="en-US" altLang="en-US" sz="4600" dirty="0">
              <a:solidFill>
                <a:srgbClr val="0100C8"/>
              </a:solidFill>
              <a:latin typeface="Helvetica Neue"/>
            </a:endParaRPr>
          </a:p>
          <a:p>
            <a:pPr marL="0" indent="0">
              <a:buNone/>
            </a:pPr>
            <a:endParaRPr lang="en-US" altLang="en-US" sz="4600" dirty="0">
              <a:solidFill>
                <a:srgbClr val="0100C8"/>
              </a:solidFill>
              <a:latin typeface="Helvetica Neue"/>
            </a:endParaRPr>
          </a:p>
          <a:p>
            <a:pPr marL="0" indent="0">
              <a:buNone/>
            </a:pPr>
            <a:endParaRPr lang="en-US" altLang="en-US" sz="4600" b="1" dirty="0">
              <a:solidFill>
                <a:srgbClr val="0100C8"/>
              </a:solidFill>
              <a:latin typeface="Helvetica Neue"/>
            </a:endParaRPr>
          </a:p>
          <a:p>
            <a:pPr marL="914400" lvl="1" indent="0">
              <a:spcBef>
                <a:spcPts val="2000"/>
              </a:spcBef>
              <a:buNone/>
            </a:pPr>
            <a:endParaRPr kumimoji="0" lang="en-US" altLang="en-US" sz="3800" b="0" i="0" u="none" strike="noStrike" kern="1200" cap="none" spc="0" normalizeH="0" dirty="0">
              <a:ln>
                <a:noFill/>
              </a:ln>
              <a:solidFill>
                <a:srgbClr val="0100C8"/>
              </a:solidFill>
              <a:effectLst/>
              <a:uLnTx/>
              <a:uFillTx/>
              <a:latin typeface="Helvetica Neue"/>
              <a:ea typeface="+mn-ea"/>
              <a:cs typeface="+mn-cs"/>
            </a:endParaRPr>
          </a:p>
          <a:p>
            <a:pPr marL="914400" lvl="1" indent="0">
              <a:spcBef>
                <a:spcPts val="2000"/>
              </a:spcBef>
              <a:buNone/>
            </a:pPr>
            <a:endParaRPr kumimoji="0" lang="en-US" altLang="en-US" sz="3800" b="0" i="0" u="none" strike="noStrike" kern="1200" cap="none" spc="0" normalizeH="0" baseline="0" noProof="0" dirty="0">
              <a:ln>
                <a:noFill/>
              </a:ln>
              <a:solidFill>
                <a:srgbClr val="0100C8"/>
              </a:solidFill>
              <a:effectLst/>
              <a:uLnTx/>
              <a:uFillTx/>
              <a:latin typeface="Helvetica Neue"/>
              <a:ea typeface="+mn-ea"/>
              <a:cs typeface="+mn-cs"/>
            </a:endParaRPr>
          </a:p>
        </p:txBody>
      </p:sp>
    </p:spTree>
    <p:extLst>
      <p:ext uri="{BB962C8B-B14F-4D97-AF65-F5344CB8AC3E}">
        <p14:creationId xmlns:p14="http://schemas.microsoft.com/office/powerpoint/2010/main" val="400075762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marL="0" marR="0" lvl="0" indent="0" algn="ctr" defTabSz="1828800" rtl="0" eaLnBrk="1" fontAlgn="base" latinLnBrk="0" hangingPunct="1">
              <a:lnSpc>
                <a:spcPct val="100000"/>
              </a:lnSpc>
              <a:spcBef>
                <a:spcPct val="0"/>
              </a:spcBef>
              <a:spcAft>
                <a:spcPct val="0"/>
              </a:spcAft>
              <a:buClrTx/>
              <a:buSzTx/>
              <a:buFontTx/>
              <a:buNone/>
              <a:tabLst/>
              <a:defRPr/>
            </a:pPr>
            <a:fld id="{DD9F0740-C59C-4AD6-B752-7CC1CE13501A}" type="slidenum">
              <a:rPr kumimoji="0" lang="bg-BG" sz="24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ctr" defTabSz="1828800" rtl="0" eaLnBrk="1" fontAlgn="base" latinLnBrk="0" hangingPunct="1">
                <a:lnSpc>
                  <a:spcPct val="100000"/>
                </a:lnSpc>
                <a:spcBef>
                  <a:spcPct val="0"/>
                </a:spcBef>
                <a:spcAft>
                  <a:spcPct val="0"/>
                </a:spcAft>
                <a:buClrTx/>
                <a:buSzTx/>
                <a:buFontTx/>
                <a:buNone/>
                <a:tabLst/>
                <a:defRPr/>
              </a:pPr>
              <a:t>117</a:t>
            </a:fld>
            <a:endParaRPr kumimoji="0" lang="bg-BG" sz="24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133934" y="2137725"/>
            <a:ext cx="21537984" cy="1149174"/>
          </a:xfrm>
        </p:spPr>
        <p:txBody>
          <a:bodyPr>
            <a:noAutofit/>
          </a:bodyPr>
          <a:lstStyle/>
          <a:p>
            <a:r>
              <a:rPr lang="en-US" sz="5400" dirty="0"/>
              <a:t>Heuristics for Planning  </a:t>
            </a:r>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133934" y="3697649"/>
            <a:ext cx="21537984" cy="2075939"/>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600" dirty="0">
                <a:solidFill>
                  <a:srgbClr val="0100C8"/>
                </a:solidFill>
                <a:latin typeface="Helvetica Neue"/>
              </a:rPr>
              <a:t>Two types of relaxations:</a:t>
            </a:r>
          </a:p>
          <a:p>
            <a:pPr lvl="1">
              <a:buFont typeface="Wingdings" panose="05000000000000000000" pitchFamily="2" charset="2"/>
              <a:buChar char="q"/>
            </a:pPr>
            <a:r>
              <a:rPr lang="en-US" altLang="en-US" sz="3800" dirty="0">
                <a:solidFill>
                  <a:srgbClr val="0100C8"/>
                </a:solidFill>
                <a:latin typeface="Helvetica Neue"/>
              </a:rPr>
              <a:t>Adding more edges to the state graph</a:t>
            </a:r>
          </a:p>
          <a:p>
            <a:pPr lvl="1">
              <a:buFont typeface="Wingdings" panose="05000000000000000000" pitchFamily="2" charset="2"/>
              <a:buChar char="q"/>
            </a:pPr>
            <a:r>
              <a:rPr lang="en-US" altLang="en-US" sz="3800" dirty="0">
                <a:solidFill>
                  <a:srgbClr val="0100C8"/>
                </a:solidFill>
                <a:latin typeface="Helvetica Neue"/>
              </a:rPr>
              <a:t>Grouping multiple nodes together </a:t>
            </a:r>
          </a:p>
          <a:p>
            <a:pPr>
              <a:buFont typeface="Wingdings" panose="05000000000000000000" pitchFamily="2" charset="2"/>
              <a:buChar char="q"/>
            </a:pPr>
            <a:endParaRPr lang="en-US" altLang="en-US" sz="4600" dirty="0">
              <a:solidFill>
                <a:srgbClr val="0100C8"/>
              </a:solidFill>
              <a:latin typeface="Helvetica Neue"/>
            </a:endParaRPr>
          </a:p>
          <a:p>
            <a:pPr marL="0" indent="0">
              <a:buNone/>
            </a:pPr>
            <a:endParaRPr lang="en-US" altLang="en-US" sz="4600" dirty="0">
              <a:solidFill>
                <a:srgbClr val="0100C8"/>
              </a:solidFill>
              <a:latin typeface="Helvetica Neue"/>
            </a:endParaRPr>
          </a:p>
          <a:p>
            <a:pPr marL="0" indent="0">
              <a:buNone/>
            </a:pPr>
            <a:endParaRPr lang="en-US" altLang="en-US" sz="4600" dirty="0">
              <a:solidFill>
                <a:srgbClr val="0100C8"/>
              </a:solidFill>
              <a:latin typeface="Helvetica Neue"/>
            </a:endParaRPr>
          </a:p>
          <a:p>
            <a:pPr marL="914400" lvl="1" indent="0">
              <a:spcBef>
                <a:spcPts val="2000"/>
              </a:spcBef>
              <a:buNone/>
            </a:pPr>
            <a:endParaRPr kumimoji="0" lang="en-US" altLang="en-US" sz="3800" b="0" i="0" u="none" strike="noStrike" kern="1200" cap="none" spc="0" normalizeH="0" dirty="0">
              <a:ln>
                <a:noFill/>
              </a:ln>
              <a:solidFill>
                <a:srgbClr val="0100C8"/>
              </a:solidFill>
              <a:effectLst/>
              <a:uLnTx/>
              <a:uFillTx/>
              <a:latin typeface="Helvetica Neue"/>
              <a:ea typeface="+mn-ea"/>
              <a:cs typeface="+mn-cs"/>
            </a:endParaRPr>
          </a:p>
          <a:p>
            <a:pPr marL="914400" lvl="1" indent="0">
              <a:spcBef>
                <a:spcPts val="2000"/>
              </a:spcBef>
              <a:buNone/>
            </a:pPr>
            <a:endParaRPr kumimoji="0" lang="en-US" altLang="en-US" sz="3800" b="0" i="0" u="none" strike="noStrike" kern="1200" cap="none" spc="0" normalizeH="0" baseline="0" noProof="0" dirty="0">
              <a:ln>
                <a:noFill/>
              </a:ln>
              <a:solidFill>
                <a:srgbClr val="0100C8"/>
              </a:solidFill>
              <a:effectLst/>
              <a:uLnTx/>
              <a:uFillTx/>
              <a:latin typeface="Helvetica Neue"/>
              <a:ea typeface="+mn-ea"/>
              <a:cs typeface="+mn-cs"/>
            </a:endParaRPr>
          </a:p>
        </p:txBody>
      </p:sp>
      <p:sp>
        <p:nvSpPr>
          <p:cNvPr id="2" name="Oval 1">
            <a:extLst>
              <a:ext uri="{FF2B5EF4-FFF2-40B4-BE49-F238E27FC236}">
                <a16:creationId xmlns:a16="http://schemas.microsoft.com/office/drawing/2014/main" id="{693287C6-4A5D-4B92-38F0-A55995712A05}"/>
              </a:ext>
            </a:extLst>
          </p:cNvPr>
          <p:cNvSpPr/>
          <p:nvPr/>
        </p:nvSpPr>
        <p:spPr>
          <a:xfrm>
            <a:off x="2051222" y="6869221"/>
            <a:ext cx="902043" cy="7414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7" name="Oval 6">
            <a:extLst>
              <a:ext uri="{FF2B5EF4-FFF2-40B4-BE49-F238E27FC236}">
                <a16:creationId xmlns:a16="http://schemas.microsoft.com/office/drawing/2014/main" id="{FDD8568C-60A7-33F1-7A4D-85623F6E7DF2}"/>
              </a:ext>
            </a:extLst>
          </p:cNvPr>
          <p:cNvSpPr/>
          <p:nvPr/>
        </p:nvSpPr>
        <p:spPr>
          <a:xfrm>
            <a:off x="3884141" y="6345540"/>
            <a:ext cx="902043" cy="7414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8" name="Oval 7">
            <a:extLst>
              <a:ext uri="{FF2B5EF4-FFF2-40B4-BE49-F238E27FC236}">
                <a16:creationId xmlns:a16="http://schemas.microsoft.com/office/drawing/2014/main" id="{EE7F8A8A-188B-A149-E3EB-6170EAC4571A}"/>
              </a:ext>
            </a:extLst>
          </p:cNvPr>
          <p:cNvSpPr/>
          <p:nvPr/>
        </p:nvSpPr>
        <p:spPr>
          <a:xfrm>
            <a:off x="4786184" y="7900432"/>
            <a:ext cx="902043" cy="7414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9" name="Oval 8">
            <a:extLst>
              <a:ext uri="{FF2B5EF4-FFF2-40B4-BE49-F238E27FC236}">
                <a16:creationId xmlns:a16="http://schemas.microsoft.com/office/drawing/2014/main" id="{9EF9DD57-5CA5-BD48-D6BF-42F6BAF0F161}"/>
              </a:ext>
            </a:extLst>
          </p:cNvPr>
          <p:cNvSpPr/>
          <p:nvPr/>
        </p:nvSpPr>
        <p:spPr>
          <a:xfrm>
            <a:off x="2611395" y="8431772"/>
            <a:ext cx="902043" cy="7414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0" name="Oval 9">
            <a:extLst>
              <a:ext uri="{FF2B5EF4-FFF2-40B4-BE49-F238E27FC236}">
                <a16:creationId xmlns:a16="http://schemas.microsoft.com/office/drawing/2014/main" id="{677971C5-E3AC-2760-F112-7E02921440CC}"/>
              </a:ext>
            </a:extLst>
          </p:cNvPr>
          <p:cNvSpPr/>
          <p:nvPr/>
        </p:nvSpPr>
        <p:spPr>
          <a:xfrm>
            <a:off x="6170141" y="6590615"/>
            <a:ext cx="902043" cy="7414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1" name="Oval 10">
            <a:extLst>
              <a:ext uri="{FF2B5EF4-FFF2-40B4-BE49-F238E27FC236}">
                <a16:creationId xmlns:a16="http://schemas.microsoft.com/office/drawing/2014/main" id="{1AA1F7F4-FA10-3A8A-464A-E1CF5BEE11BC}"/>
              </a:ext>
            </a:extLst>
          </p:cNvPr>
          <p:cNvSpPr/>
          <p:nvPr/>
        </p:nvSpPr>
        <p:spPr>
          <a:xfrm>
            <a:off x="5428736" y="9173177"/>
            <a:ext cx="902043" cy="7414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3" name="Oval 12">
            <a:extLst>
              <a:ext uri="{FF2B5EF4-FFF2-40B4-BE49-F238E27FC236}">
                <a16:creationId xmlns:a16="http://schemas.microsoft.com/office/drawing/2014/main" id="{97AC2842-AF21-5A46-CE29-B69C5E3D12C2}"/>
              </a:ext>
            </a:extLst>
          </p:cNvPr>
          <p:cNvSpPr/>
          <p:nvPr/>
        </p:nvSpPr>
        <p:spPr>
          <a:xfrm>
            <a:off x="7072184" y="7900431"/>
            <a:ext cx="902043" cy="7414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cxnSp>
        <p:nvCxnSpPr>
          <p:cNvPr id="5" name="Straight Arrow Connector 4">
            <a:extLst>
              <a:ext uri="{FF2B5EF4-FFF2-40B4-BE49-F238E27FC236}">
                <a16:creationId xmlns:a16="http://schemas.microsoft.com/office/drawing/2014/main" id="{C59371D9-B184-0031-933A-6033CF934FE4}"/>
              </a:ext>
            </a:extLst>
          </p:cNvPr>
          <p:cNvCxnSpPr>
            <a:stCxn id="2" idx="6"/>
            <a:endCxn id="7" idx="3"/>
          </p:cNvCxnSpPr>
          <p:nvPr/>
        </p:nvCxnSpPr>
        <p:spPr>
          <a:xfrm flipV="1">
            <a:off x="2953265" y="6978369"/>
            <a:ext cx="1062977" cy="26155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78D56F35-59EB-B2FF-E0C6-381C60BC29B0}"/>
              </a:ext>
            </a:extLst>
          </p:cNvPr>
          <p:cNvCxnSpPr>
            <a:endCxn id="9" idx="0"/>
          </p:cNvCxnSpPr>
          <p:nvPr/>
        </p:nvCxnSpPr>
        <p:spPr>
          <a:xfrm>
            <a:off x="2718486" y="7603870"/>
            <a:ext cx="234779" cy="82790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BEBDBE37-E3C0-8107-FB63-571F413D0A07}"/>
              </a:ext>
            </a:extLst>
          </p:cNvPr>
          <p:cNvCxnSpPr>
            <a:cxnSpLocks/>
          </p:cNvCxnSpPr>
          <p:nvPr/>
        </p:nvCxnSpPr>
        <p:spPr>
          <a:xfrm>
            <a:off x="3562864" y="8802475"/>
            <a:ext cx="1915298" cy="53957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2B381BE6-EA66-BD59-4494-25E22927B371}"/>
              </a:ext>
            </a:extLst>
          </p:cNvPr>
          <p:cNvCxnSpPr/>
          <p:nvPr/>
        </p:nvCxnSpPr>
        <p:spPr>
          <a:xfrm>
            <a:off x="4790304" y="6756692"/>
            <a:ext cx="1383957" cy="160634"/>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FA59B9F3-B826-B5CB-732F-427235600049}"/>
              </a:ext>
            </a:extLst>
          </p:cNvPr>
          <p:cNvCxnSpPr>
            <a:stCxn id="7" idx="5"/>
          </p:cNvCxnSpPr>
          <p:nvPr/>
        </p:nvCxnSpPr>
        <p:spPr>
          <a:xfrm>
            <a:off x="4654083" y="6978369"/>
            <a:ext cx="473971" cy="985908"/>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641D898C-25F7-491A-4090-14A4969AC7E5}"/>
              </a:ext>
            </a:extLst>
          </p:cNvPr>
          <p:cNvCxnSpPr>
            <a:endCxn id="13" idx="1"/>
          </p:cNvCxnSpPr>
          <p:nvPr/>
        </p:nvCxnSpPr>
        <p:spPr>
          <a:xfrm>
            <a:off x="6833286" y="7086202"/>
            <a:ext cx="370999" cy="92280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5" name="Oval 24">
            <a:extLst>
              <a:ext uri="{FF2B5EF4-FFF2-40B4-BE49-F238E27FC236}">
                <a16:creationId xmlns:a16="http://schemas.microsoft.com/office/drawing/2014/main" id="{A31762A6-F02E-089A-EBBD-0FD255E1FB95}"/>
              </a:ext>
            </a:extLst>
          </p:cNvPr>
          <p:cNvSpPr/>
          <p:nvPr/>
        </p:nvSpPr>
        <p:spPr>
          <a:xfrm>
            <a:off x="8975420" y="8758881"/>
            <a:ext cx="902043" cy="7414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26" name="Oval 25">
            <a:extLst>
              <a:ext uri="{FF2B5EF4-FFF2-40B4-BE49-F238E27FC236}">
                <a16:creationId xmlns:a16="http://schemas.microsoft.com/office/drawing/2014/main" id="{68CA47E2-BFD4-4F75-6961-D4FABF1AFE4F}"/>
              </a:ext>
            </a:extLst>
          </p:cNvPr>
          <p:cNvSpPr/>
          <p:nvPr/>
        </p:nvSpPr>
        <p:spPr>
          <a:xfrm>
            <a:off x="10808339" y="8211065"/>
            <a:ext cx="902043" cy="7414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27" name="Oval 26">
            <a:extLst>
              <a:ext uri="{FF2B5EF4-FFF2-40B4-BE49-F238E27FC236}">
                <a16:creationId xmlns:a16="http://schemas.microsoft.com/office/drawing/2014/main" id="{CA7C29F7-1E06-6066-6F0C-351B3B976B4D}"/>
              </a:ext>
            </a:extLst>
          </p:cNvPr>
          <p:cNvSpPr/>
          <p:nvPr/>
        </p:nvSpPr>
        <p:spPr>
          <a:xfrm>
            <a:off x="11710382" y="9765957"/>
            <a:ext cx="902043" cy="7414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28" name="Oval 27">
            <a:extLst>
              <a:ext uri="{FF2B5EF4-FFF2-40B4-BE49-F238E27FC236}">
                <a16:creationId xmlns:a16="http://schemas.microsoft.com/office/drawing/2014/main" id="{9C6D996C-2378-FF4B-B7FF-C91B4420DFE7}"/>
              </a:ext>
            </a:extLst>
          </p:cNvPr>
          <p:cNvSpPr/>
          <p:nvPr/>
        </p:nvSpPr>
        <p:spPr>
          <a:xfrm>
            <a:off x="9535593" y="10297297"/>
            <a:ext cx="902043" cy="7414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29" name="Oval 28">
            <a:extLst>
              <a:ext uri="{FF2B5EF4-FFF2-40B4-BE49-F238E27FC236}">
                <a16:creationId xmlns:a16="http://schemas.microsoft.com/office/drawing/2014/main" id="{248034A1-DAB4-1C50-01B2-E413CC1E358D}"/>
              </a:ext>
            </a:extLst>
          </p:cNvPr>
          <p:cNvSpPr/>
          <p:nvPr/>
        </p:nvSpPr>
        <p:spPr>
          <a:xfrm>
            <a:off x="13094339" y="8456140"/>
            <a:ext cx="902043" cy="7414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30" name="Oval 29">
            <a:extLst>
              <a:ext uri="{FF2B5EF4-FFF2-40B4-BE49-F238E27FC236}">
                <a16:creationId xmlns:a16="http://schemas.microsoft.com/office/drawing/2014/main" id="{A1DB858F-7C6A-FD91-CE35-9A84D72CEC12}"/>
              </a:ext>
            </a:extLst>
          </p:cNvPr>
          <p:cNvSpPr/>
          <p:nvPr/>
        </p:nvSpPr>
        <p:spPr>
          <a:xfrm>
            <a:off x="12352934" y="11038702"/>
            <a:ext cx="902043" cy="7414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31" name="Oval 30">
            <a:extLst>
              <a:ext uri="{FF2B5EF4-FFF2-40B4-BE49-F238E27FC236}">
                <a16:creationId xmlns:a16="http://schemas.microsoft.com/office/drawing/2014/main" id="{18B9CB42-5E74-21A4-9899-3212232B5155}"/>
              </a:ext>
            </a:extLst>
          </p:cNvPr>
          <p:cNvSpPr/>
          <p:nvPr/>
        </p:nvSpPr>
        <p:spPr>
          <a:xfrm>
            <a:off x="13996382" y="9765956"/>
            <a:ext cx="902043" cy="7414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cxnSp>
        <p:nvCxnSpPr>
          <p:cNvPr id="32" name="Straight Arrow Connector 31">
            <a:extLst>
              <a:ext uri="{FF2B5EF4-FFF2-40B4-BE49-F238E27FC236}">
                <a16:creationId xmlns:a16="http://schemas.microsoft.com/office/drawing/2014/main" id="{6D1C7F69-6C8B-343F-AE61-62B5E053F591}"/>
              </a:ext>
            </a:extLst>
          </p:cNvPr>
          <p:cNvCxnSpPr>
            <a:stCxn id="25" idx="6"/>
            <a:endCxn id="26" idx="3"/>
          </p:cNvCxnSpPr>
          <p:nvPr/>
        </p:nvCxnSpPr>
        <p:spPr>
          <a:xfrm flipV="1">
            <a:off x="9877463" y="8843894"/>
            <a:ext cx="1062977" cy="28569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0FBA72F4-FE23-485F-436B-30F1825F3FB5}"/>
              </a:ext>
            </a:extLst>
          </p:cNvPr>
          <p:cNvCxnSpPr>
            <a:endCxn id="28" idx="0"/>
          </p:cNvCxnSpPr>
          <p:nvPr/>
        </p:nvCxnSpPr>
        <p:spPr>
          <a:xfrm>
            <a:off x="9642684" y="9469395"/>
            <a:ext cx="234779" cy="82790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43D71DAD-2A2E-71D5-C4F1-4BAE013D1F61}"/>
              </a:ext>
            </a:extLst>
          </p:cNvPr>
          <p:cNvCxnSpPr/>
          <p:nvPr/>
        </p:nvCxnSpPr>
        <p:spPr>
          <a:xfrm>
            <a:off x="11710382" y="8575593"/>
            <a:ext cx="1383957" cy="160634"/>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E49E6D3B-08AD-07F9-D837-5D152E2DCF8C}"/>
              </a:ext>
            </a:extLst>
          </p:cNvPr>
          <p:cNvCxnSpPr>
            <a:stCxn id="26" idx="5"/>
          </p:cNvCxnSpPr>
          <p:nvPr/>
        </p:nvCxnSpPr>
        <p:spPr>
          <a:xfrm>
            <a:off x="11578281" y="8843894"/>
            <a:ext cx="473971" cy="985908"/>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36" name="Oval 35">
            <a:extLst>
              <a:ext uri="{FF2B5EF4-FFF2-40B4-BE49-F238E27FC236}">
                <a16:creationId xmlns:a16="http://schemas.microsoft.com/office/drawing/2014/main" id="{F4899F34-8DC0-DBCD-B5D1-4369C12E6AE4}"/>
              </a:ext>
            </a:extLst>
          </p:cNvPr>
          <p:cNvSpPr/>
          <p:nvPr/>
        </p:nvSpPr>
        <p:spPr>
          <a:xfrm>
            <a:off x="15874751" y="5386248"/>
            <a:ext cx="902043" cy="7414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37" name="Oval 36">
            <a:extLst>
              <a:ext uri="{FF2B5EF4-FFF2-40B4-BE49-F238E27FC236}">
                <a16:creationId xmlns:a16="http://schemas.microsoft.com/office/drawing/2014/main" id="{8FE88638-3786-9E7D-C420-1D3178A763EF}"/>
              </a:ext>
            </a:extLst>
          </p:cNvPr>
          <p:cNvSpPr/>
          <p:nvPr/>
        </p:nvSpPr>
        <p:spPr>
          <a:xfrm>
            <a:off x="17707670" y="4838432"/>
            <a:ext cx="902043" cy="7414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38" name="Oval 37">
            <a:extLst>
              <a:ext uri="{FF2B5EF4-FFF2-40B4-BE49-F238E27FC236}">
                <a16:creationId xmlns:a16="http://schemas.microsoft.com/office/drawing/2014/main" id="{1BC40617-540D-F70E-231D-87F6CD29CD9D}"/>
              </a:ext>
            </a:extLst>
          </p:cNvPr>
          <p:cNvSpPr/>
          <p:nvPr/>
        </p:nvSpPr>
        <p:spPr>
          <a:xfrm>
            <a:off x="18703668" y="6436487"/>
            <a:ext cx="902043" cy="7414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39" name="Oval 38">
            <a:extLst>
              <a:ext uri="{FF2B5EF4-FFF2-40B4-BE49-F238E27FC236}">
                <a16:creationId xmlns:a16="http://schemas.microsoft.com/office/drawing/2014/main" id="{817B7D92-BD6C-E72A-CE5B-5FC9533E55A3}"/>
              </a:ext>
            </a:extLst>
          </p:cNvPr>
          <p:cNvSpPr/>
          <p:nvPr/>
        </p:nvSpPr>
        <p:spPr>
          <a:xfrm>
            <a:off x="16434924" y="6866226"/>
            <a:ext cx="902043" cy="7414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40" name="Oval 39">
            <a:extLst>
              <a:ext uri="{FF2B5EF4-FFF2-40B4-BE49-F238E27FC236}">
                <a16:creationId xmlns:a16="http://schemas.microsoft.com/office/drawing/2014/main" id="{E53656C7-130F-D717-6BD6-4D7F21D5CB3A}"/>
              </a:ext>
            </a:extLst>
          </p:cNvPr>
          <p:cNvSpPr/>
          <p:nvPr/>
        </p:nvSpPr>
        <p:spPr>
          <a:xfrm>
            <a:off x="19993670" y="5083507"/>
            <a:ext cx="902043" cy="7414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41" name="Oval 40">
            <a:extLst>
              <a:ext uri="{FF2B5EF4-FFF2-40B4-BE49-F238E27FC236}">
                <a16:creationId xmlns:a16="http://schemas.microsoft.com/office/drawing/2014/main" id="{8D4C82F5-1265-A44B-7902-D841F9846389}"/>
              </a:ext>
            </a:extLst>
          </p:cNvPr>
          <p:cNvSpPr/>
          <p:nvPr/>
        </p:nvSpPr>
        <p:spPr>
          <a:xfrm>
            <a:off x="19252265" y="7487124"/>
            <a:ext cx="902043" cy="7414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42" name="Oval 41">
            <a:extLst>
              <a:ext uri="{FF2B5EF4-FFF2-40B4-BE49-F238E27FC236}">
                <a16:creationId xmlns:a16="http://schemas.microsoft.com/office/drawing/2014/main" id="{554917D2-5651-6B40-8E40-2331BF5E3669}"/>
              </a:ext>
            </a:extLst>
          </p:cNvPr>
          <p:cNvSpPr/>
          <p:nvPr/>
        </p:nvSpPr>
        <p:spPr>
          <a:xfrm>
            <a:off x="20935423" y="6208518"/>
            <a:ext cx="902043" cy="7414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cxnSp>
        <p:nvCxnSpPr>
          <p:cNvPr id="43" name="Straight Arrow Connector 42">
            <a:extLst>
              <a:ext uri="{FF2B5EF4-FFF2-40B4-BE49-F238E27FC236}">
                <a16:creationId xmlns:a16="http://schemas.microsoft.com/office/drawing/2014/main" id="{D8EB2F31-0D0A-B4FB-0D34-6CA7B0480D59}"/>
              </a:ext>
            </a:extLst>
          </p:cNvPr>
          <p:cNvCxnSpPr>
            <a:stCxn id="36" idx="6"/>
            <a:endCxn id="37" idx="3"/>
          </p:cNvCxnSpPr>
          <p:nvPr/>
        </p:nvCxnSpPr>
        <p:spPr>
          <a:xfrm flipV="1">
            <a:off x="16776794" y="5471261"/>
            <a:ext cx="1062977" cy="28569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5444C6ED-6A13-0DB8-9466-F1AAFAC99816}"/>
              </a:ext>
            </a:extLst>
          </p:cNvPr>
          <p:cNvCxnSpPr>
            <a:cxnSpLocks/>
          </p:cNvCxnSpPr>
          <p:nvPr/>
        </p:nvCxnSpPr>
        <p:spPr>
          <a:xfrm>
            <a:off x="16542015" y="6096762"/>
            <a:ext cx="234779" cy="82790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C8BC33C2-BC58-088A-11E0-1F353637F4B3}"/>
              </a:ext>
            </a:extLst>
          </p:cNvPr>
          <p:cNvCxnSpPr/>
          <p:nvPr/>
        </p:nvCxnSpPr>
        <p:spPr>
          <a:xfrm>
            <a:off x="18609713" y="5202960"/>
            <a:ext cx="1383957" cy="160634"/>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3C08DBB9-DEF9-0282-2A1C-A46D431B494E}"/>
              </a:ext>
            </a:extLst>
          </p:cNvPr>
          <p:cNvCxnSpPr>
            <a:cxnSpLocks/>
          </p:cNvCxnSpPr>
          <p:nvPr/>
        </p:nvCxnSpPr>
        <p:spPr>
          <a:xfrm>
            <a:off x="18466683" y="5510971"/>
            <a:ext cx="473971" cy="985908"/>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B97810F4-FF9C-045B-1558-F95A5AECABDC}"/>
              </a:ext>
            </a:extLst>
          </p:cNvPr>
          <p:cNvCxnSpPr>
            <a:cxnSpLocks/>
          </p:cNvCxnSpPr>
          <p:nvPr/>
        </p:nvCxnSpPr>
        <p:spPr>
          <a:xfrm>
            <a:off x="10388210" y="10878064"/>
            <a:ext cx="1915298" cy="53957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D7E554CD-0A87-0CD8-4CFB-BF9BE6BC615D}"/>
              </a:ext>
            </a:extLst>
          </p:cNvPr>
          <p:cNvCxnSpPr>
            <a:cxnSpLocks/>
          </p:cNvCxnSpPr>
          <p:nvPr/>
        </p:nvCxnSpPr>
        <p:spPr>
          <a:xfrm>
            <a:off x="17336967" y="7317302"/>
            <a:ext cx="1915298" cy="53957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10AC686A-6FA1-B1BE-6094-0A96EEA908F9}"/>
              </a:ext>
            </a:extLst>
          </p:cNvPr>
          <p:cNvCxnSpPr>
            <a:cxnSpLocks/>
          </p:cNvCxnSpPr>
          <p:nvPr/>
        </p:nvCxnSpPr>
        <p:spPr>
          <a:xfrm>
            <a:off x="9848187" y="9332613"/>
            <a:ext cx="2862796" cy="1681727"/>
          </a:xfrm>
          <a:prstGeom prst="straightConnector1">
            <a:avLst/>
          </a:prstGeom>
          <a:ln w="57150">
            <a:solidFill>
              <a:srgbClr val="FF2D64"/>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D8E2226A-1C24-08AE-0F3D-D8F4734FEA79}"/>
              </a:ext>
            </a:extLst>
          </p:cNvPr>
          <p:cNvCxnSpPr>
            <a:cxnSpLocks/>
          </p:cNvCxnSpPr>
          <p:nvPr/>
        </p:nvCxnSpPr>
        <p:spPr>
          <a:xfrm>
            <a:off x="13773960" y="9214597"/>
            <a:ext cx="486625" cy="69906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961A94AA-F8A8-4071-21F8-1DF19400222F}"/>
              </a:ext>
            </a:extLst>
          </p:cNvPr>
          <p:cNvCxnSpPr>
            <a:cxnSpLocks/>
          </p:cNvCxnSpPr>
          <p:nvPr/>
        </p:nvCxnSpPr>
        <p:spPr>
          <a:xfrm>
            <a:off x="20656970" y="5583181"/>
            <a:ext cx="633722" cy="62533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2E0D8B5F-9866-D751-62E0-33FC0980EC4F}"/>
              </a:ext>
            </a:extLst>
          </p:cNvPr>
          <p:cNvCxnSpPr>
            <a:cxnSpLocks/>
          </p:cNvCxnSpPr>
          <p:nvPr/>
        </p:nvCxnSpPr>
        <p:spPr>
          <a:xfrm>
            <a:off x="9872301" y="9246064"/>
            <a:ext cx="1752708" cy="624196"/>
          </a:xfrm>
          <a:prstGeom prst="straightConnector1">
            <a:avLst/>
          </a:prstGeom>
          <a:ln w="57150">
            <a:solidFill>
              <a:srgbClr val="FF2D64"/>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922EC7A1-72AB-5AAF-4FA9-9B76D0D5DD48}"/>
              </a:ext>
            </a:extLst>
          </p:cNvPr>
          <p:cNvCxnSpPr>
            <a:cxnSpLocks/>
          </p:cNvCxnSpPr>
          <p:nvPr/>
        </p:nvCxnSpPr>
        <p:spPr>
          <a:xfrm>
            <a:off x="11685117" y="8720418"/>
            <a:ext cx="2359332" cy="1283153"/>
          </a:xfrm>
          <a:prstGeom prst="straightConnector1">
            <a:avLst/>
          </a:prstGeom>
          <a:ln w="57150">
            <a:solidFill>
              <a:srgbClr val="FF2D64"/>
            </a:solidFill>
            <a:tailEnd type="triangle"/>
          </a:ln>
        </p:spPr>
        <p:style>
          <a:lnRef idx="1">
            <a:schemeClr val="accent1"/>
          </a:lnRef>
          <a:fillRef idx="0">
            <a:schemeClr val="accent1"/>
          </a:fillRef>
          <a:effectRef idx="0">
            <a:schemeClr val="accent1"/>
          </a:effectRef>
          <a:fontRef idx="minor">
            <a:schemeClr val="tx1"/>
          </a:fontRef>
        </p:style>
      </p:cxnSp>
      <p:sp>
        <p:nvSpPr>
          <p:cNvPr id="64" name="Freeform: Shape 63">
            <a:extLst>
              <a:ext uri="{FF2B5EF4-FFF2-40B4-BE49-F238E27FC236}">
                <a16:creationId xmlns:a16="http://schemas.microsoft.com/office/drawing/2014/main" id="{E3C5F05B-0B21-3F87-6844-E8EE59AF65EB}"/>
              </a:ext>
            </a:extLst>
          </p:cNvPr>
          <p:cNvSpPr/>
          <p:nvPr/>
        </p:nvSpPr>
        <p:spPr>
          <a:xfrm>
            <a:off x="15194538" y="4337980"/>
            <a:ext cx="4104324" cy="4139514"/>
          </a:xfrm>
          <a:custGeom>
            <a:avLst/>
            <a:gdLst>
              <a:gd name="connsiteX0" fmla="*/ 370703 w 4104324"/>
              <a:gd name="connsiteY0" fmla="*/ 963827 h 4139514"/>
              <a:gd name="connsiteX1" fmla="*/ 457200 w 4104324"/>
              <a:gd name="connsiteY1" fmla="*/ 939114 h 4139514"/>
              <a:gd name="connsiteX2" fmla="*/ 729049 w 4104324"/>
              <a:gd name="connsiteY2" fmla="*/ 803189 h 4139514"/>
              <a:gd name="connsiteX3" fmla="*/ 815546 w 4104324"/>
              <a:gd name="connsiteY3" fmla="*/ 790832 h 4139514"/>
              <a:gd name="connsiteX4" fmla="*/ 1000897 w 4104324"/>
              <a:gd name="connsiteY4" fmla="*/ 729049 h 4139514"/>
              <a:gd name="connsiteX5" fmla="*/ 1383957 w 4104324"/>
              <a:gd name="connsiteY5" fmla="*/ 556054 h 4139514"/>
              <a:gd name="connsiteX6" fmla="*/ 1507524 w 4104324"/>
              <a:gd name="connsiteY6" fmla="*/ 494270 h 4139514"/>
              <a:gd name="connsiteX7" fmla="*/ 1890584 w 4104324"/>
              <a:gd name="connsiteY7" fmla="*/ 358346 h 4139514"/>
              <a:gd name="connsiteX8" fmla="*/ 1977081 w 4104324"/>
              <a:gd name="connsiteY8" fmla="*/ 333632 h 4139514"/>
              <a:gd name="connsiteX9" fmla="*/ 2273643 w 4104324"/>
              <a:gd name="connsiteY9" fmla="*/ 197708 h 4139514"/>
              <a:gd name="connsiteX10" fmla="*/ 2644346 w 4104324"/>
              <a:gd name="connsiteY10" fmla="*/ 98854 h 4139514"/>
              <a:gd name="connsiteX11" fmla="*/ 2780270 w 4104324"/>
              <a:gd name="connsiteY11" fmla="*/ 86497 h 4139514"/>
              <a:gd name="connsiteX12" fmla="*/ 2916194 w 4104324"/>
              <a:gd name="connsiteY12" fmla="*/ 49427 h 4139514"/>
              <a:gd name="connsiteX13" fmla="*/ 3089189 w 4104324"/>
              <a:gd name="connsiteY13" fmla="*/ 37070 h 4139514"/>
              <a:gd name="connsiteX14" fmla="*/ 3188043 w 4104324"/>
              <a:gd name="connsiteY14" fmla="*/ 24714 h 4139514"/>
              <a:gd name="connsiteX15" fmla="*/ 3274540 w 4104324"/>
              <a:gd name="connsiteY15" fmla="*/ 0 h 4139514"/>
              <a:gd name="connsiteX16" fmla="*/ 3694670 w 4104324"/>
              <a:gd name="connsiteY16" fmla="*/ 24714 h 4139514"/>
              <a:gd name="connsiteX17" fmla="*/ 3756454 w 4104324"/>
              <a:gd name="connsiteY17" fmla="*/ 61784 h 4139514"/>
              <a:gd name="connsiteX18" fmla="*/ 3855308 w 4104324"/>
              <a:gd name="connsiteY18" fmla="*/ 135924 h 4139514"/>
              <a:gd name="connsiteX19" fmla="*/ 3904735 w 4104324"/>
              <a:gd name="connsiteY19" fmla="*/ 185351 h 4139514"/>
              <a:gd name="connsiteX20" fmla="*/ 4015946 w 4104324"/>
              <a:gd name="connsiteY20" fmla="*/ 370703 h 4139514"/>
              <a:gd name="connsiteX21" fmla="*/ 4065373 w 4104324"/>
              <a:gd name="connsiteY21" fmla="*/ 531341 h 4139514"/>
              <a:gd name="connsiteX22" fmla="*/ 4090086 w 4104324"/>
              <a:gd name="connsiteY22" fmla="*/ 605481 h 4139514"/>
              <a:gd name="connsiteX23" fmla="*/ 4077730 w 4104324"/>
              <a:gd name="connsiteY23" fmla="*/ 939114 h 4139514"/>
              <a:gd name="connsiteX24" fmla="*/ 4015946 w 4104324"/>
              <a:gd name="connsiteY24" fmla="*/ 1087395 h 4139514"/>
              <a:gd name="connsiteX25" fmla="*/ 3892378 w 4104324"/>
              <a:gd name="connsiteY25" fmla="*/ 1198605 h 4139514"/>
              <a:gd name="connsiteX26" fmla="*/ 3669957 w 4104324"/>
              <a:gd name="connsiteY26" fmla="*/ 1396314 h 4139514"/>
              <a:gd name="connsiteX27" fmla="*/ 3447535 w 4104324"/>
              <a:gd name="connsiteY27" fmla="*/ 1594022 h 4139514"/>
              <a:gd name="connsiteX28" fmla="*/ 3385751 w 4104324"/>
              <a:gd name="connsiteY28" fmla="*/ 1668162 h 4139514"/>
              <a:gd name="connsiteX29" fmla="*/ 3311611 w 4104324"/>
              <a:gd name="connsiteY29" fmla="*/ 1717589 h 4139514"/>
              <a:gd name="connsiteX30" fmla="*/ 3225113 w 4104324"/>
              <a:gd name="connsiteY30" fmla="*/ 1804086 h 4139514"/>
              <a:gd name="connsiteX31" fmla="*/ 3188043 w 4104324"/>
              <a:gd name="connsiteY31" fmla="*/ 1828800 h 4139514"/>
              <a:gd name="connsiteX32" fmla="*/ 3101546 w 4104324"/>
              <a:gd name="connsiteY32" fmla="*/ 1902941 h 4139514"/>
              <a:gd name="connsiteX33" fmla="*/ 2990335 w 4104324"/>
              <a:gd name="connsiteY33" fmla="*/ 1977081 h 4139514"/>
              <a:gd name="connsiteX34" fmla="*/ 2903838 w 4104324"/>
              <a:gd name="connsiteY34" fmla="*/ 2088292 h 4139514"/>
              <a:gd name="connsiteX35" fmla="*/ 2706130 w 4104324"/>
              <a:gd name="connsiteY35" fmla="*/ 2261286 h 4139514"/>
              <a:gd name="connsiteX36" fmla="*/ 2644346 w 4104324"/>
              <a:gd name="connsiteY36" fmla="*/ 2360141 h 4139514"/>
              <a:gd name="connsiteX37" fmla="*/ 2594919 w 4104324"/>
              <a:gd name="connsiteY37" fmla="*/ 2409568 h 4139514"/>
              <a:gd name="connsiteX38" fmla="*/ 2557849 w 4104324"/>
              <a:gd name="connsiteY38" fmla="*/ 2533135 h 4139514"/>
              <a:gd name="connsiteX39" fmla="*/ 2508421 w 4104324"/>
              <a:gd name="connsiteY39" fmla="*/ 2656703 h 4139514"/>
              <a:gd name="connsiteX40" fmla="*/ 2458994 w 4104324"/>
              <a:gd name="connsiteY40" fmla="*/ 3015049 h 4139514"/>
              <a:gd name="connsiteX41" fmla="*/ 2434281 w 4104324"/>
              <a:gd name="connsiteY41" fmla="*/ 3113903 h 4139514"/>
              <a:gd name="connsiteX42" fmla="*/ 2397211 w 4104324"/>
              <a:gd name="connsiteY42" fmla="*/ 3336324 h 4139514"/>
              <a:gd name="connsiteX43" fmla="*/ 2360140 w 4104324"/>
              <a:gd name="connsiteY43" fmla="*/ 3447535 h 4139514"/>
              <a:gd name="connsiteX44" fmla="*/ 2236573 w 4104324"/>
              <a:gd name="connsiteY44" fmla="*/ 3669957 h 4139514"/>
              <a:gd name="connsiteX45" fmla="*/ 2174789 w 4104324"/>
              <a:gd name="connsiteY45" fmla="*/ 3744097 h 4139514"/>
              <a:gd name="connsiteX46" fmla="*/ 2113005 w 4104324"/>
              <a:gd name="connsiteY46" fmla="*/ 3768811 h 4139514"/>
              <a:gd name="connsiteX47" fmla="*/ 2026508 w 4104324"/>
              <a:gd name="connsiteY47" fmla="*/ 3818238 h 4139514"/>
              <a:gd name="connsiteX48" fmla="*/ 1841157 w 4104324"/>
              <a:gd name="connsiteY48" fmla="*/ 3904735 h 4139514"/>
              <a:gd name="connsiteX49" fmla="*/ 1643449 w 4104324"/>
              <a:gd name="connsiteY49" fmla="*/ 4028303 h 4139514"/>
              <a:gd name="connsiteX50" fmla="*/ 1297459 w 4104324"/>
              <a:gd name="connsiteY50" fmla="*/ 4139514 h 4139514"/>
              <a:gd name="connsiteX51" fmla="*/ 951470 w 4104324"/>
              <a:gd name="connsiteY51" fmla="*/ 4102443 h 4139514"/>
              <a:gd name="connsiteX52" fmla="*/ 753762 w 4104324"/>
              <a:gd name="connsiteY52" fmla="*/ 3880022 h 4139514"/>
              <a:gd name="connsiteX53" fmla="*/ 691978 w 4104324"/>
              <a:gd name="connsiteY53" fmla="*/ 3805881 h 4139514"/>
              <a:gd name="connsiteX54" fmla="*/ 630194 w 4104324"/>
              <a:gd name="connsiteY54" fmla="*/ 3682314 h 4139514"/>
              <a:gd name="connsiteX55" fmla="*/ 580767 w 4104324"/>
              <a:gd name="connsiteY55" fmla="*/ 3583459 h 4139514"/>
              <a:gd name="connsiteX56" fmla="*/ 531340 w 4104324"/>
              <a:gd name="connsiteY56" fmla="*/ 3484605 h 4139514"/>
              <a:gd name="connsiteX57" fmla="*/ 481913 w 4104324"/>
              <a:gd name="connsiteY57" fmla="*/ 3373395 h 4139514"/>
              <a:gd name="connsiteX58" fmla="*/ 457200 w 4104324"/>
              <a:gd name="connsiteY58" fmla="*/ 3311611 h 4139514"/>
              <a:gd name="connsiteX59" fmla="*/ 407773 w 4104324"/>
              <a:gd name="connsiteY59" fmla="*/ 3237470 h 4139514"/>
              <a:gd name="connsiteX60" fmla="*/ 358346 w 4104324"/>
              <a:gd name="connsiteY60" fmla="*/ 3138616 h 4139514"/>
              <a:gd name="connsiteX61" fmla="*/ 284205 w 4104324"/>
              <a:gd name="connsiteY61" fmla="*/ 3015049 h 4139514"/>
              <a:gd name="connsiteX62" fmla="*/ 160638 w 4104324"/>
              <a:gd name="connsiteY62" fmla="*/ 2829697 h 4139514"/>
              <a:gd name="connsiteX63" fmla="*/ 74140 w 4104324"/>
              <a:gd name="connsiteY63" fmla="*/ 2656703 h 4139514"/>
              <a:gd name="connsiteX64" fmla="*/ 49427 w 4104324"/>
              <a:gd name="connsiteY64" fmla="*/ 2607276 h 4139514"/>
              <a:gd name="connsiteX65" fmla="*/ 37070 w 4104324"/>
              <a:gd name="connsiteY65" fmla="*/ 2533135 h 4139514"/>
              <a:gd name="connsiteX66" fmla="*/ 12357 w 4104324"/>
              <a:gd name="connsiteY66" fmla="*/ 2483708 h 4139514"/>
              <a:gd name="connsiteX67" fmla="*/ 0 w 4104324"/>
              <a:gd name="connsiteY67" fmla="*/ 2335427 h 4139514"/>
              <a:gd name="connsiteX68" fmla="*/ 24713 w 4104324"/>
              <a:gd name="connsiteY68" fmla="*/ 1989438 h 4139514"/>
              <a:gd name="connsiteX69" fmla="*/ 148281 w 4104324"/>
              <a:gd name="connsiteY69" fmla="*/ 1618735 h 4139514"/>
              <a:gd name="connsiteX70" fmla="*/ 197708 w 4104324"/>
              <a:gd name="connsiteY70" fmla="*/ 1482811 h 4139514"/>
              <a:gd name="connsiteX71" fmla="*/ 308919 w 4104324"/>
              <a:gd name="connsiteY71" fmla="*/ 1260389 h 4139514"/>
              <a:gd name="connsiteX72" fmla="*/ 321276 w 4104324"/>
              <a:gd name="connsiteY72" fmla="*/ 1210962 h 4139514"/>
              <a:gd name="connsiteX73" fmla="*/ 345989 w 4104324"/>
              <a:gd name="connsiteY73" fmla="*/ 1161535 h 4139514"/>
              <a:gd name="connsiteX74" fmla="*/ 370703 w 4104324"/>
              <a:gd name="connsiteY74" fmla="*/ 1087395 h 4139514"/>
              <a:gd name="connsiteX75" fmla="*/ 407773 w 4104324"/>
              <a:gd name="connsiteY75" fmla="*/ 1025611 h 4139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4104324" h="4139514">
                <a:moveTo>
                  <a:pt x="370703" y="963827"/>
                </a:moveTo>
                <a:cubicBezTo>
                  <a:pt x="399535" y="955589"/>
                  <a:pt x="429902" y="951522"/>
                  <a:pt x="457200" y="939114"/>
                </a:cubicBezTo>
                <a:cubicBezTo>
                  <a:pt x="484724" y="926603"/>
                  <a:pt x="661295" y="822547"/>
                  <a:pt x="729049" y="803189"/>
                </a:cubicBezTo>
                <a:cubicBezTo>
                  <a:pt x="757053" y="795188"/>
                  <a:pt x="786714" y="794951"/>
                  <a:pt x="815546" y="790832"/>
                </a:cubicBezTo>
                <a:cubicBezTo>
                  <a:pt x="877330" y="770238"/>
                  <a:pt x="940704" y="753911"/>
                  <a:pt x="1000897" y="729049"/>
                </a:cubicBezTo>
                <a:cubicBezTo>
                  <a:pt x="1130390" y="675563"/>
                  <a:pt x="1258644" y="618711"/>
                  <a:pt x="1383957" y="556054"/>
                </a:cubicBezTo>
                <a:cubicBezTo>
                  <a:pt x="1425146" y="535459"/>
                  <a:pt x="1465113" y="512213"/>
                  <a:pt x="1507524" y="494270"/>
                </a:cubicBezTo>
                <a:cubicBezTo>
                  <a:pt x="1608284" y="451641"/>
                  <a:pt x="1784589" y="392072"/>
                  <a:pt x="1890584" y="358346"/>
                </a:cubicBezTo>
                <a:cubicBezTo>
                  <a:pt x="1919159" y="349254"/>
                  <a:pt x="1949240" y="344769"/>
                  <a:pt x="1977081" y="333632"/>
                </a:cubicBezTo>
                <a:cubicBezTo>
                  <a:pt x="2327027" y="193653"/>
                  <a:pt x="1677538" y="412967"/>
                  <a:pt x="2273643" y="197708"/>
                </a:cubicBezTo>
                <a:cubicBezTo>
                  <a:pt x="2369092" y="163241"/>
                  <a:pt x="2530176" y="115164"/>
                  <a:pt x="2644346" y="98854"/>
                </a:cubicBezTo>
                <a:cubicBezTo>
                  <a:pt x="2689384" y="92420"/>
                  <a:pt x="2734962" y="90616"/>
                  <a:pt x="2780270" y="86497"/>
                </a:cubicBezTo>
                <a:cubicBezTo>
                  <a:pt x="2825578" y="74140"/>
                  <a:pt x="2869821" y="56847"/>
                  <a:pt x="2916194" y="49427"/>
                </a:cubicBezTo>
                <a:cubicBezTo>
                  <a:pt x="2973280" y="40293"/>
                  <a:pt x="3031614" y="42304"/>
                  <a:pt x="3089189" y="37070"/>
                </a:cubicBezTo>
                <a:cubicBezTo>
                  <a:pt x="3122260" y="34064"/>
                  <a:pt x="3155092" y="28833"/>
                  <a:pt x="3188043" y="24714"/>
                </a:cubicBezTo>
                <a:cubicBezTo>
                  <a:pt x="3216875" y="16476"/>
                  <a:pt x="3244554" y="0"/>
                  <a:pt x="3274540" y="0"/>
                </a:cubicBezTo>
                <a:cubicBezTo>
                  <a:pt x="3414825" y="0"/>
                  <a:pt x="3555523" y="6875"/>
                  <a:pt x="3694670" y="24714"/>
                </a:cubicBezTo>
                <a:cubicBezTo>
                  <a:pt x="3718492" y="27768"/>
                  <a:pt x="3736707" y="48113"/>
                  <a:pt x="3756454" y="61784"/>
                </a:cubicBezTo>
                <a:cubicBezTo>
                  <a:pt x="3790319" y="85229"/>
                  <a:pt x="3823666" y="109555"/>
                  <a:pt x="3855308" y="135924"/>
                </a:cubicBezTo>
                <a:cubicBezTo>
                  <a:pt x="3873208" y="150840"/>
                  <a:pt x="3889981" y="167318"/>
                  <a:pt x="3904735" y="185351"/>
                </a:cubicBezTo>
                <a:cubicBezTo>
                  <a:pt x="3955787" y="247748"/>
                  <a:pt x="3984096" y="296386"/>
                  <a:pt x="4015946" y="370703"/>
                </a:cubicBezTo>
                <a:cubicBezTo>
                  <a:pt x="4032820" y="410077"/>
                  <a:pt x="4053441" y="492561"/>
                  <a:pt x="4065373" y="531341"/>
                </a:cubicBezTo>
                <a:cubicBezTo>
                  <a:pt x="4073034" y="556239"/>
                  <a:pt x="4081848" y="580768"/>
                  <a:pt x="4090086" y="605481"/>
                </a:cubicBezTo>
                <a:cubicBezTo>
                  <a:pt x="4109490" y="760713"/>
                  <a:pt x="4112349" y="722746"/>
                  <a:pt x="4077730" y="939114"/>
                </a:cubicBezTo>
                <a:cubicBezTo>
                  <a:pt x="4073239" y="967182"/>
                  <a:pt x="4033948" y="1066623"/>
                  <a:pt x="4015946" y="1087395"/>
                </a:cubicBezTo>
                <a:cubicBezTo>
                  <a:pt x="3979653" y="1129271"/>
                  <a:pt x="3932553" y="1160438"/>
                  <a:pt x="3892378" y="1198605"/>
                </a:cubicBezTo>
                <a:cubicBezTo>
                  <a:pt x="3475695" y="1594453"/>
                  <a:pt x="4002081" y="1115286"/>
                  <a:pt x="3669957" y="1396314"/>
                </a:cubicBezTo>
                <a:cubicBezTo>
                  <a:pt x="3594232" y="1460389"/>
                  <a:pt x="3511040" y="1517817"/>
                  <a:pt x="3447535" y="1594022"/>
                </a:cubicBezTo>
                <a:cubicBezTo>
                  <a:pt x="3426940" y="1618735"/>
                  <a:pt x="3409555" y="1646522"/>
                  <a:pt x="3385751" y="1668162"/>
                </a:cubicBezTo>
                <a:cubicBezTo>
                  <a:pt x="3363773" y="1688142"/>
                  <a:pt x="3334285" y="1698403"/>
                  <a:pt x="3311611" y="1717589"/>
                </a:cubicBezTo>
                <a:cubicBezTo>
                  <a:pt x="3280484" y="1743927"/>
                  <a:pt x="3255421" y="1776809"/>
                  <a:pt x="3225113" y="1804086"/>
                </a:cubicBezTo>
                <a:cubicBezTo>
                  <a:pt x="3214074" y="1814021"/>
                  <a:pt x="3199640" y="1819523"/>
                  <a:pt x="3188043" y="1828800"/>
                </a:cubicBezTo>
                <a:cubicBezTo>
                  <a:pt x="3158390" y="1852523"/>
                  <a:pt x="3131926" y="1880156"/>
                  <a:pt x="3101546" y="1902941"/>
                </a:cubicBezTo>
                <a:cubicBezTo>
                  <a:pt x="3065904" y="1929673"/>
                  <a:pt x="3017688" y="1941913"/>
                  <a:pt x="2990335" y="1977081"/>
                </a:cubicBezTo>
                <a:cubicBezTo>
                  <a:pt x="2961503" y="2014151"/>
                  <a:pt x="2934595" y="2052803"/>
                  <a:pt x="2903838" y="2088292"/>
                </a:cubicBezTo>
                <a:cubicBezTo>
                  <a:pt x="2840855" y="2160965"/>
                  <a:pt x="2783857" y="2199104"/>
                  <a:pt x="2706130" y="2261286"/>
                </a:cubicBezTo>
                <a:cubicBezTo>
                  <a:pt x="2685535" y="2294238"/>
                  <a:pt x="2667661" y="2329054"/>
                  <a:pt x="2644346" y="2360141"/>
                </a:cubicBezTo>
                <a:cubicBezTo>
                  <a:pt x="2630366" y="2378781"/>
                  <a:pt x="2605339" y="2388728"/>
                  <a:pt x="2594919" y="2409568"/>
                </a:cubicBezTo>
                <a:cubicBezTo>
                  <a:pt x="2575688" y="2448031"/>
                  <a:pt x="2572055" y="2492547"/>
                  <a:pt x="2557849" y="2533135"/>
                </a:cubicBezTo>
                <a:cubicBezTo>
                  <a:pt x="2543194" y="2575007"/>
                  <a:pt x="2524897" y="2615514"/>
                  <a:pt x="2508421" y="2656703"/>
                </a:cubicBezTo>
                <a:cubicBezTo>
                  <a:pt x="2407559" y="3161015"/>
                  <a:pt x="2523969" y="2538561"/>
                  <a:pt x="2458994" y="3015049"/>
                </a:cubicBezTo>
                <a:cubicBezTo>
                  <a:pt x="2454405" y="3048703"/>
                  <a:pt x="2440942" y="3080597"/>
                  <a:pt x="2434281" y="3113903"/>
                </a:cubicBezTo>
                <a:cubicBezTo>
                  <a:pt x="2406065" y="3254981"/>
                  <a:pt x="2441911" y="3157525"/>
                  <a:pt x="2397211" y="3336324"/>
                </a:cubicBezTo>
                <a:cubicBezTo>
                  <a:pt x="2387734" y="3374233"/>
                  <a:pt x="2374379" y="3411146"/>
                  <a:pt x="2360140" y="3447535"/>
                </a:cubicBezTo>
                <a:cubicBezTo>
                  <a:pt x="2270214" y="3677346"/>
                  <a:pt x="2332816" y="3563021"/>
                  <a:pt x="2236573" y="3669957"/>
                </a:cubicBezTo>
                <a:cubicBezTo>
                  <a:pt x="2215053" y="3693868"/>
                  <a:pt x="2199909" y="3724001"/>
                  <a:pt x="2174789" y="3744097"/>
                </a:cubicBezTo>
                <a:cubicBezTo>
                  <a:pt x="2157468" y="3757953"/>
                  <a:pt x="2132844" y="3758891"/>
                  <a:pt x="2113005" y="3768811"/>
                </a:cubicBezTo>
                <a:cubicBezTo>
                  <a:pt x="2083303" y="3783662"/>
                  <a:pt x="2056210" y="3803387"/>
                  <a:pt x="2026508" y="3818238"/>
                </a:cubicBezTo>
                <a:cubicBezTo>
                  <a:pt x="1965526" y="3848729"/>
                  <a:pt x="1900938" y="3871952"/>
                  <a:pt x="1841157" y="3904735"/>
                </a:cubicBezTo>
                <a:cubicBezTo>
                  <a:pt x="1773015" y="3942103"/>
                  <a:pt x="1712960" y="3993548"/>
                  <a:pt x="1643449" y="4028303"/>
                </a:cubicBezTo>
                <a:cubicBezTo>
                  <a:pt x="1520749" y="4089653"/>
                  <a:pt x="1425196" y="4107579"/>
                  <a:pt x="1297459" y="4139514"/>
                </a:cubicBezTo>
                <a:cubicBezTo>
                  <a:pt x="1182129" y="4127157"/>
                  <a:pt x="1063228" y="4133487"/>
                  <a:pt x="951470" y="4102443"/>
                </a:cubicBezTo>
                <a:cubicBezTo>
                  <a:pt x="885861" y="4084218"/>
                  <a:pt x="781884" y="3916797"/>
                  <a:pt x="753762" y="3880022"/>
                </a:cubicBezTo>
                <a:cubicBezTo>
                  <a:pt x="734220" y="3854468"/>
                  <a:pt x="709028" y="3833161"/>
                  <a:pt x="691978" y="3805881"/>
                </a:cubicBezTo>
                <a:cubicBezTo>
                  <a:pt x="667571" y="3766830"/>
                  <a:pt x="650789" y="3723503"/>
                  <a:pt x="630194" y="3682314"/>
                </a:cubicBezTo>
                <a:lnTo>
                  <a:pt x="580767" y="3583459"/>
                </a:lnTo>
                <a:cubicBezTo>
                  <a:pt x="564291" y="3550508"/>
                  <a:pt x="546303" y="3518270"/>
                  <a:pt x="531340" y="3484605"/>
                </a:cubicBezTo>
                <a:cubicBezTo>
                  <a:pt x="514864" y="3447535"/>
                  <a:pt x="497893" y="3410681"/>
                  <a:pt x="481913" y="3373395"/>
                </a:cubicBezTo>
                <a:cubicBezTo>
                  <a:pt x="473175" y="3353007"/>
                  <a:pt x="467821" y="3331084"/>
                  <a:pt x="457200" y="3311611"/>
                </a:cubicBezTo>
                <a:cubicBezTo>
                  <a:pt x="442977" y="3285536"/>
                  <a:pt x="422509" y="3263259"/>
                  <a:pt x="407773" y="3237470"/>
                </a:cubicBezTo>
                <a:cubicBezTo>
                  <a:pt x="389495" y="3205483"/>
                  <a:pt x="376238" y="3170821"/>
                  <a:pt x="358346" y="3138616"/>
                </a:cubicBezTo>
                <a:cubicBezTo>
                  <a:pt x="335018" y="3096626"/>
                  <a:pt x="310850" y="3055016"/>
                  <a:pt x="284205" y="3015049"/>
                </a:cubicBezTo>
                <a:cubicBezTo>
                  <a:pt x="185514" y="2867012"/>
                  <a:pt x="234230" y="2970191"/>
                  <a:pt x="160638" y="2829697"/>
                </a:cubicBezTo>
                <a:cubicBezTo>
                  <a:pt x="130723" y="2772586"/>
                  <a:pt x="102973" y="2714368"/>
                  <a:pt x="74140" y="2656703"/>
                </a:cubicBezTo>
                <a:lnTo>
                  <a:pt x="49427" y="2607276"/>
                </a:lnTo>
                <a:cubicBezTo>
                  <a:pt x="45308" y="2582562"/>
                  <a:pt x="44269" y="2557133"/>
                  <a:pt x="37070" y="2533135"/>
                </a:cubicBezTo>
                <a:cubicBezTo>
                  <a:pt x="31777" y="2515492"/>
                  <a:pt x="15752" y="2501813"/>
                  <a:pt x="12357" y="2483708"/>
                </a:cubicBezTo>
                <a:cubicBezTo>
                  <a:pt x="3217" y="2434959"/>
                  <a:pt x="4119" y="2384854"/>
                  <a:pt x="0" y="2335427"/>
                </a:cubicBezTo>
                <a:cubicBezTo>
                  <a:pt x="8238" y="2220097"/>
                  <a:pt x="12286" y="2104392"/>
                  <a:pt x="24713" y="1989438"/>
                </a:cubicBezTo>
                <a:cubicBezTo>
                  <a:pt x="37478" y="1871358"/>
                  <a:pt x="113975" y="1710216"/>
                  <a:pt x="148281" y="1618735"/>
                </a:cubicBezTo>
                <a:cubicBezTo>
                  <a:pt x="165209" y="1573594"/>
                  <a:pt x="177758" y="1526700"/>
                  <a:pt x="197708" y="1482811"/>
                </a:cubicBezTo>
                <a:cubicBezTo>
                  <a:pt x="273233" y="1316655"/>
                  <a:pt x="234799" y="1390098"/>
                  <a:pt x="308919" y="1260389"/>
                </a:cubicBezTo>
                <a:cubicBezTo>
                  <a:pt x="313038" y="1243913"/>
                  <a:pt x="315313" y="1226863"/>
                  <a:pt x="321276" y="1210962"/>
                </a:cubicBezTo>
                <a:cubicBezTo>
                  <a:pt x="327744" y="1193715"/>
                  <a:pt x="339148" y="1178638"/>
                  <a:pt x="345989" y="1161535"/>
                </a:cubicBezTo>
                <a:cubicBezTo>
                  <a:pt x="355664" y="1137348"/>
                  <a:pt x="363218" y="1112347"/>
                  <a:pt x="370703" y="1087395"/>
                </a:cubicBezTo>
                <a:cubicBezTo>
                  <a:pt x="388727" y="1027316"/>
                  <a:pt x="366007" y="1046494"/>
                  <a:pt x="407773" y="1025611"/>
                </a:cubicBezTo>
              </a:path>
            </a:pathLst>
          </a:custGeom>
          <a:noFill/>
          <a:ln w="38100">
            <a:solidFill>
              <a:srgbClr val="FF2D64"/>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66" name="Freeform: Shape 65">
            <a:extLst>
              <a:ext uri="{FF2B5EF4-FFF2-40B4-BE49-F238E27FC236}">
                <a16:creationId xmlns:a16="http://schemas.microsoft.com/office/drawing/2014/main" id="{BDA473B7-821F-3309-C7AF-8EBF98B10E5E}"/>
              </a:ext>
            </a:extLst>
          </p:cNvPr>
          <p:cNvSpPr/>
          <p:nvPr/>
        </p:nvSpPr>
        <p:spPr>
          <a:xfrm>
            <a:off x="19605577" y="4510975"/>
            <a:ext cx="3066341" cy="2940908"/>
          </a:xfrm>
          <a:custGeom>
            <a:avLst/>
            <a:gdLst>
              <a:gd name="connsiteX0" fmla="*/ 976507 w 3066341"/>
              <a:gd name="connsiteY0" fmla="*/ 210064 h 2940908"/>
              <a:gd name="connsiteX1" fmla="*/ 840582 w 3066341"/>
              <a:gd name="connsiteY1" fmla="*/ 86497 h 2940908"/>
              <a:gd name="connsiteX2" fmla="*/ 717015 w 3066341"/>
              <a:gd name="connsiteY2" fmla="*/ 0 h 2940908"/>
              <a:gd name="connsiteX3" fmla="*/ 531664 w 3066341"/>
              <a:gd name="connsiteY3" fmla="*/ 12356 h 2940908"/>
              <a:gd name="connsiteX4" fmla="*/ 482237 w 3066341"/>
              <a:gd name="connsiteY4" fmla="*/ 86497 h 2940908"/>
              <a:gd name="connsiteX5" fmla="*/ 420453 w 3066341"/>
              <a:gd name="connsiteY5" fmla="*/ 160637 h 2940908"/>
              <a:gd name="connsiteX6" fmla="*/ 333955 w 3066341"/>
              <a:gd name="connsiteY6" fmla="*/ 234778 h 2940908"/>
              <a:gd name="connsiteX7" fmla="*/ 259815 w 3066341"/>
              <a:gd name="connsiteY7" fmla="*/ 345989 h 2940908"/>
              <a:gd name="connsiteX8" fmla="*/ 173318 w 3066341"/>
              <a:gd name="connsiteY8" fmla="*/ 444843 h 2940908"/>
              <a:gd name="connsiteX9" fmla="*/ 25037 w 3066341"/>
              <a:gd name="connsiteY9" fmla="*/ 679621 h 2940908"/>
              <a:gd name="connsiteX10" fmla="*/ 323 w 3066341"/>
              <a:gd name="connsiteY10" fmla="*/ 914400 h 2940908"/>
              <a:gd name="connsiteX11" fmla="*/ 37393 w 3066341"/>
              <a:gd name="connsiteY11" fmla="*/ 1198605 h 2940908"/>
              <a:gd name="connsiteX12" fmla="*/ 86820 w 3066341"/>
              <a:gd name="connsiteY12" fmla="*/ 1396313 h 2940908"/>
              <a:gd name="connsiteX13" fmla="*/ 222745 w 3066341"/>
              <a:gd name="connsiteY13" fmla="*/ 1668162 h 2940908"/>
              <a:gd name="connsiteX14" fmla="*/ 259815 w 3066341"/>
              <a:gd name="connsiteY14" fmla="*/ 1754659 h 2940908"/>
              <a:gd name="connsiteX15" fmla="*/ 408096 w 3066341"/>
              <a:gd name="connsiteY15" fmla="*/ 1952367 h 2940908"/>
              <a:gd name="connsiteX16" fmla="*/ 519307 w 3066341"/>
              <a:gd name="connsiteY16" fmla="*/ 2038864 h 2940908"/>
              <a:gd name="connsiteX17" fmla="*/ 593447 w 3066341"/>
              <a:gd name="connsiteY17" fmla="*/ 2075935 h 2940908"/>
              <a:gd name="connsiteX18" fmla="*/ 679945 w 3066341"/>
              <a:gd name="connsiteY18" fmla="*/ 2113005 h 2940908"/>
              <a:gd name="connsiteX19" fmla="*/ 1001220 w 3066341"/>
              <a:gd name="connsiteY19" fmla="*/ 2335427 h 2940908"/>
              <a:gd name="connsiteX20" fmla="*/ 1112431 w 3066341"/>
              <a:gd name="connsiteY20" fmla="*/ 2446637 h 2940908"/>
              <a:gd name="connsiteX21" fmla="*/ 1322496 w 3066341"/>
              <a:gd name="connsiteY21" fmla="*/ 2582562 h 2940908"/>
              <a:gd name="connsiteX22" fmla="*/ 1458420 w 3066341"/>
              <a:gd name="connsiteY22" fmla="*/ 2730843 h 2940908"/>
              <a:gd name="connsiteX23" fmla="*/ 1557274 w 3066341"/>
              <a:gd name="connsiteY23" fmla="*/ 2780270 h 2940908"/>
              <a:gd name="connsiteX24" fmla="*/ 1643772 w 3066341"/>
              <a:gd name="connsiteY24" fmla="*/ 2842054 h 2940908"/>
              <a:gd name="connsiteX25" fmla="*/ 1717912 w 3066341"/>
              <a:gd name="connsiteY25" fmla="*/ 2866767 h 2940908"/>
              <a:gd name="connsiteX26" fmla="*/ 1940334 w 3066341"/>
              <a:gd name="connsiteY26" fmla="*/ 2940908 h 2940908"/>
              <a:gd name="connsiteX27" fmla="*/ 2150399 w 3066341"/>
              <a:gd name="connsiteY27" fmla="*/ 2879124 h 2940908"/>
              <a:gd name="connsiteX28" fmla="*/ 2311037 w 3066341"/>
              <a:gd name="connsiteY28" fmla="*/ 2755556 h 2940908"/>
              <a:gd name="connsiteX29" fmla="*/ 2422247 w 3066341"/>
              <a:gd name="connsiteY29" fmla="*/ 2693773 h 2940908"/>
              <a:gd name="connsiteX30" fmla="*/ 2941231 w 3066341"/>
              <a:gd name="connsiteY30" fmla="*/ 2211859 h 2940908"/>
              <a:gd name="connsiteX31" fmla="*/ 3064799 w 3066341"/>
              <a:gd name="connsiteY31" fmla="*/ 1828800 h 2940908"/>
              <a:gd name="connsiteX32" fmla="*/ 3040085 w 3066341"/>
              <a:gd name="connsiteY32" fmla="*/ 1408670 h 2940908"/>
              <a:gd name="connsiteX33" fmla="*/ 2990658 w 3066341"/>
              <a:gd name="connsiteY33" fmla="*/ 1322173 h 2940908"/>
              <a:gd name="connsiteX34" fmla="*/ 2953588 w 3066341"/>
              <a:gd name="connsiteY34" fmla="*/ 1272746 h 2940908"/>
              <a:gd name="connsiteX35" fmla="*/ 2842377 w 3066341"/>
              <a:gd name="connsiteY35" fmla="*/ 1210962 h 2940908"/>
              <a:gd name="connsiteX36" fmla="*/ 2743523 w 3066341"/>
              <a:gd name="connsiteY36" fmla="*/ 1149178 h 2940908"/>
              <a:gd name="connsiteX37" fmla="*/ 2669382 w 3066341"/>
              <a:gd name="connsiteY37" fmla="*/ 1124464 h 2940908"/>
              <a:gd name="connsiteX38" fmla="*/ 2582885 w 3066341"/>
              <a:gd name="connsiteY38" fmla="*/ 1075037 h 2940908"/>
              <a:gd name="connsiteX39" fmla="*/ 2434604 w 3066341"/>
              <a:gd name="connsiteY39" fmla="*/ 1050324 h 2940908"/>
              <a:gd name="connsiteX40" fmla="*/ 2360464 w 3066341"/>
              <a:gd name="connsiteY40" fmla="*/ 1037967 h 2940908"/>
              <a:gd name="connsiteX41" fmla="*/ 2273966 w 3066341"/>
              <a:gd name="connsiteY41" fmla="*/ 1025610 h 2940908"/>
              <a:gd name="connsiteX42" fmla="*/ 2076258 w 3066341"/>
              <a:gd name="connsiteY42" fmla="*/ 902043 h 2940908"/>
              <a:gd name="connsiteX43" fmla="*/ 2002118 w 3066341"/>
              <a:gd name="connsiteY43" fmla="*/ 852616 h 2940908"/>
              <a:gd name="connsiteX44" fmla="*/ 1829123 w 3066341"/>
              <a:gd name="connsiteY44" fmla="*/ 704335 h 2940908"/>
              <a:gd name="connsiteX45" fmla="*/ 1717912 w 3066341"/>
              <a:gd name="connsiteY45" fmla="*/ 605481 h 2940908"/>
              <a:gd name="connsiteX46" fmla="*/ 1631415 w 3066341"/>
              <a:gd name="connsiteY46" fmla="*/ 531340 h 2940908"/>
              <a:gd name="connsiteX47" fmla="*/ 1581988 w 3066341"/>
              <a:gd name="connsiteY47" fmla="*/ 469556 h 2940908"/>
              <a:gd name="connsiteX48" fmla="*/ 1297782 w 3066341"/>
              <a:gd name="connsiteY48" fmla="*/ 333632 h 2940908"/>
              <a:gd name="connsiteX49" fmla="*/ 1211285 w 3066341"/>
              <a:gd name="connsiteY49" fmla="*/ 321275 h 2940908"/>
              <a:gd name="connsiteX50" fmla="*/ 1063004 w 3066341"/>
              <a:gd name="connsiteY50" fmla="*/ 247135 h 2940908"/>
              <a:gd name="connsiteX51" fmla="*/ 1001220 w 3066341"/>
              <a:gd name="connsiteY51" fmla="*/ 222421 h 2940908"/>
              <a:gd name="connsiteX52" fmla="*/ 914723 w 3066341"/>
              <a:gd name="connsiteY52" fmla="*/ 172994 h 2940908"/>
              <a:gd name="connsiteX53" fmla="*/ 865296 w 3066341"/>
              <a:gd name="connsiteY53" fmla="*/ 148281 h 2940908"/>
              <a:gd name="connsiteX54" fmla="*/ 655231 w 3066341"/>
              <a:gd name="connsiteY54" fmla="*/ 345989 h 2940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066341" h="2940908">
                <a:moveTo>
                  <a:pt x="976507" y="210064"/>
                </a:moveTo>
                <a:cubicBezTo>
                  <a:pt x="881984" y="91911"/>
                  <a:pt x="979390" y="202171"/>
                  <a:pt x="840582" y="86497"/>
                </a:cubicBezTo>
                <a:cubicBezTo>
                  <a:pt x="733318" y="-2890"/>
                  <a:pt x="828533" y="44606"/>
                  <a:pt x="717015" y="0"/>
                </a:cubicBezTo>
                <a:lnTo>
                  <a:pt x="531664" y="12356"/>
                </a:lnTo>
                <a:cubicBezTo>
                  <a:pt x="503793" y="22624"/>
                  <a:pt x="500058" y="62735"/>
                  <a:pt x="482237" y="86497"/>
                </a:cubicBezTo>
                <a:cubicBezTo>
                  <a:pt x="462935" y="112233"/>
                  <a:pt x="443200" y="137890"/>
                  <a:pt x="420453" y="160637"/>
                </a:cubicBezTo>
                <a:cubicBezTo>
                  <a:pt x="393601" y="187489"/>
                  <a:pt x="358826" y="206081"/>
                  <a:pt x="333955" y="234778"/>
                </a:cubicBezTo>
                <a:cubicBezTo>
                  <a:pt x="304776" y="268446"/>
                  <a:pt x="286879" y="310598"/>
                  <a:pt x="259815" y="345989"/>
                </a:cubicBezTo>
                <a:cubicBezTo>
                  <a:pt x="233218" y="380770"/>
                  <a:pt x="198516" y="409036"/>
                  <a:pt x="173318" y="444843"/>
                </a:cubicBezTo>
                <a:cubicBezTo>
                  <a:pt x="120050" y="520540"/>
                  <a:pt x="25037" y="679621"/>
                  <a:pt x="25037" y="679621"/>
                </a:cubicBezTo>
                <a:cubicBezTo>
                  <a:pt x="16113" y="742088"/>
                  <a:pt x="-2692" y="861631"/>
                  <a:pt x="323" y="914400"/>
                </a:cubicBezTo>
                <a:cubicBezTo>
                  <a:pt x="5773" y="1009782"/>
                  <a:pt x="20515" y="1104570"/>
                  <a:pt x="37393" y="1198605"/>
                </a:cubicBezTo>
                <a:cubicBezTo>
                  <a:pt x="49394" y="1265467"/>
                  <a:pt x="58710" y="1334471"/>
                  <a:pt x="86820" y="1396313"/>
                </a:cubicBezTo>
                <a:cubicBezTo>
                  <a:pt x="248698" y="1752443"/>
                  <a:pt x="43121" y="1308915"/>
                  <a:pt x="222745" y="1668162"/>
                </a:cubicBezTo>
                <a:cubicBezTo>
                  <a:pt x="236773" y="1696219"/>
                  <a:pt x="244943" y="1727040"/>
                  <a:pt x="259815" y="1754659"/>
                </a:cubicBezTo>
                <a:cubicBezTo>
                  <a:pt x="283542" y="1798723"/>
                  <a:pt x="388289" y="1936962"/>
                  <a:pt x="408096" y="1952367"/>
                </a:cubicBezTo>
                <a:cubicBezTo>
                  <a:pt x="445166" y="1981199"/>
                  <a:pt x="477302" y="2017861"/>
                  <a:pt x="519307" y="2038864"/>
                </a:cubicBezTo>
                <a:cubicBezTo>
                  <a:pt x="544020" y="2051221"/>
                  <a:pt x="568360" y="2064356"/>
                  <a:pt x="593447" y="2075935"/>
                </a:cubicBezTo>
                <a:cubicBezTo>
                  <a:pt x="621929" y="2089080"/>
                  <a:pt x="652459" y="2097888"/>
                  <a:pt x="679945" y="2113005"/>
                </a:cubicBezTo>
                <a:cubicBezTo>
                  <a:pt x="793672" y="2175555"/>
                  <a:pt x="902972" y="2250576"/>
                  <a:pt x="1001220" y="2335427"/>
                </a:cubicBezTo>
                <a:cubicBezTo>
                  <a:pt x="1040897" y="2369693"/>
                  <a:pt x="1070878" y="2414673"/>
                  <a:pt x="1112431" y="2446637"/>
                </a:cubicBezTo>
                <a:cubicBezTo>
                  <a:pt x="1178537" y="2497488"/>
                  <a:pt x="1269103" y="2518491"/>
                  <a:pt x="1322496" y="2582562"/>
                </a:cubicBezTo>
                <a:cubicBezTo>
                  <a:pt x="1354193" y="2620598"/>
                  <a:pt x="1418529" y="2702349"/>
                  <a:pt x="1458420" y="2730843"/>
                </a:cubicBezTo>
                <a:cubicBezTo>
                  <a:pt x="1488398" y="2752256"/>
                  <a:pt x="1525683" y="2761316"/>
                  <a:pt x="1557274" y="2780270"/>
                </a:cubicBezTo>
                <a:cubicBezTo>
                  <a:pt x="1587657" y="2798500"/>
                  <a:pt x="1612575" y="2825256"/>
                  <a:pt x="1643772" y="2842054"/>
                </a:cubicBezTo>
                <a:cubicBezTo>
                  <a:pt x="1666708" y="2854404"/>
                  <a:pt x="1694612" y="2855117"/>
                  <a:pt x="1717912" y="2866767"/>
                </a:cubicBezTo>
                <a:cubicBezTo>
                  <a:pt x="1893731" y="2954677"/>
                  <a:pt x="1733505" y="2920225"/>
                  <a:pt x="1940334" y="2940908"/>
                </a:cubicBezTo>
                <a:cubicBezTo>
                  <a:pt x="2010356" y="2920313"/>
                  <a:pt x="2085117" y="2911765"/>
                  <a:pt x="2150399" y="2879124"/>
                </a:cubicBezTo>
                <a:cubicBezTo>
                  <a:pt x="2210822" y="2848912"/>
                  <a:pt x="2255221" y="2793612"/>
                  <a:pt x="2311037" y="2755556"/>
                </a:cubicBezTo>
                <a:cubicBezTo>
                  <a:pt x="2346074" y="2731667"/>
                  <a:pt x="2389223" y="2720376"/>
                  <a:pt x="2422247" y="2693773"/>
                </a:cubicBezTo>
                <a:cubicBezTo>
                  <a:pt x="2650210" y="2510136"/>
                  <a:pt x="2751065" y="2402025"/>
                  <a:pt x="2941231" y="2211859"/>
                </a:cubicBezTo>
                <a:cubicBezTo>
                  <a:pt x="2980656" y="2113297"/>
                  <a:pt x="3060428" y="1938078"/>
                  <a:pt x="3064799" y="1828800"/>
                </a:cubicBezTo>
                <a:cubicBezTo>
                  <a:pt x="3070406" y="1688627"/>
                  <a:pt x="3060398" y="1547477"/>
                  <a:pt x="3040085" y="1408670"/>
                </a:cubicBezTo>
                <a:cubicBezTo>
                  <a:pt x="3035277" y="1375812"/>
                  <a:pt x="3008486" y="1350189"/>
                  <a:pt x="2990658" y="1322173"/>
                </a:cubicBezTo>
                <a:cubicBezTo>
                  <a:pt x="2979601" y="1304798"/>
                  <a:pt x="2969087" y="1286308"/>
                  <a:pt x="2953588" y="1272746"/>
                </a:cubicBezTo>
                <a:cubicBezTo>
                  <a:pt x="2915112" y="1239079"/>
                  <a:pt x="2883295" y="1236536"/>
                  <a:pt x="2842377" y="1210962"/>
                </a:cubicBezTo>
                <a:cubicBezTo>
                  <a:pt x="2776275" y="1169648"/>
                  <a:pt x="2813104" y="1177010"/>
                  <a:pt x="2743523" y="1149178"/>
                </a:cubicBezTo>
                <a:cubicBezTo>
                  <a:pt x="2719336" y="1139503"/>
                  <a:pt x="2693035" y="1135381"/>
                  <a:pt x="2669382" y="1124464"/>
                </a:cubicBezTo>
                <a:cubicBezTo>
                  <a:pt x="2639231" y="1110548"/>
                  <a:pt x="2613116" y="1088778"/>
                  <a:pt x="2582885" y="1075037"/>
                </a:cubicBezTo>
                <a:cubicBezTo>
                  <a:pt x="2551434" y="1060741"/>
                  <a:pt x="2452164" y="1052833"/>
                  <a:pt x="2434604" y="1050324"/>
                </a:cubicBezTo>
                <a:cubicBezTo>
                  <a:pt x="2409802" y="1046781"/>
                  <a:pt x="2385227" y="1041777"/>
                  <a:pt x="2360464" y="1037967"/>
                </a:cubicBezTo>
                <a:cubicBezTo>
                  <a:pt x="2331677" y="1033538"/>
                  <a:pt x="2302799" y="1029729"/>
                  <a:pt x="2273966" y="1025610"/>
                </a:cubicBezTo>
                <a:lnTo>
                  <a:pt x="2076258" y="902043"/>
                </a:lnTo>
                <a:cubicBezTo>
                  <a:pt x="2051200" y="886097"/>
                  <a:pt x="2024669" y="871946"/>
                  <a:pt x="2002118" y="852616"/>
                </a:cubicBezTo>
                <a:lnTo>
                  <a:pt x="1829123" y="704335"/>
                </a:lnTo>
                <a:cubicBezTo>
                  <a:pt x="1791696" y="671790"/>
                  <a:pt x="1755239" y="638142"/>
                  <a:pt x="1717912" y="605481"/>
                </a:cubicBezTo>
                <a:cubicBezTo>
                  <a:pt x="1689333" y="580475"/>
                  <a:pt x="1655137" y="560993"/>
                  <a:pt x="1631415" y="531340"/>
                </a:cubicBezTo>
                <a:cubicBezTo>
                  <a:pt x="1614939" y="510745"/>
                  <a:pt x="1602726" y="485850"/>
                  <a:pt x="1581988" y="469556"/>
                </a:cubicBezTo>
                <a:cubicBezTo>
                  <a:pt x="1523833" y="423863"/>
                  <a:pt x="1366371" y="343431"/>
                  <a:pt x="1297782" y="333632"/>
                </a:cubicBezTo>
                <a:lnTo>
                  <a:pt x="1211285" y="321275"/>
                </a:lnTo>
                <a:cubicBezTo>
                  <a:pt x="1161858" y="296562"/>
                  <a:pt x="1114312" y="267659"/>
                  <a:pt x="1063004" y="247135"/>
                </a:cubicBezTo>
                <a:cubicBezTo>
                  <a:pt x="1042409" y="238897"/>
                  <a:pt x="1021059" y="232341"/>
                  <a:pt x="1001220" y="222421"/>
                </a:cubicBezTo>
                <a:cubicBezTo>
                  <a:pt x="971518" y="207570"/>
                  <a:pt x="943876" y="188896"/>
                  <a:pt x="914723" y="172994"/>
                </a:cubicBezTo>
                <a:cubicBezTo>
                  <a:pt x="898552" y="164173"/>
                  <a:pt x="880623" y="138063"/>
                  <a:pt x="865296" y="148281"/>
                </a:cubicBezTo>
                <a:cubicBezTo>
                  <a:pt x="785288" y="201619"/>
                  <a:pt x="725253" y="280086"/>
                  <a:pt x="655231" y="345989"/>
                </a:cubicBezTo>
              </a:path>
            </a:pathLst>
          </a:custGeom>
          <a:noFill/>
          <a:ln w="38100">
            <a:solidFill>
              <a:srgbClr val="FF2D64"/>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68" name="Oval 67">
            <a:extLst>
              <a:ext uri="{FF2B5EF4-FFF2-40B4-BE49-F238E27FC236}">
                <a16:creationId xmlns:a16="http://schemas.microsoft.com/office/drawing/2014/main" id="{3032D5F1-1EA7-F2FA-4E28-50336E8A21F0}"/>
              </a:ext>
            </a:extLst>
          </p:cNvPr>
          <p:cNvSpPr/>
          <p:nvPr/>
        </p:nvSpPr>
        <p:spPr>
          <a:xfrm>
            <a:off x="17003482" y="9296047"/>
            <a:ext cx="902043" cy="741405"/>
          </a:xfrm>
          <a:prstGeom prst="ellipse">
            <a:avLst/>
          </a:prstGeom>
          <a:solidFill>
            <a:srgbClr val="FF2D6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69" name="Oval 68">
            <a:extLst>
              <a:ext uri="{FF2B5EF4-FFF2-40B4-BE49-F238E27FC236}">
                <a16:creationId xmlns:a16="http://schemas.microsoft.com/office/drawing/2014/main" id="{DA33F36A-DC24-0675-68B1-7D24658CF72E}"/>
              </a:ext>
            </a:extLst>
          </p:cNvPr>
          <p:cNvSpPr/>
          <p:nvPr/>
        </p:nvSpPr>
        <p:spPr>
          <a:xfrm>
            <a:off x="18940654" y="10120021"/>
            <a:ext cx="902043" cy="7414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70" name="Oval 69">
            <a:extLst>
              <a:ext uri="{FF2B5EF4-FFF2-40B4-BE49-F238E27FC236}">
                <a16:creationId xmlns:a16="http://schemas.microsoft.com/office/drawing/2014/main" id="{AE947D09-4434-7403-A629-A1FC269B5878}"/>
              </a:ext>
            </a:extLst>
          </p:cNvPr>
          <p:cNvSpPr/>
          <p:nvPr/>
        </p:nvSpPr>
        <p:spPr>
          <a:xfrm>
            <a:off x="20146070" y="9091229"/>
            <a:ext cx="902043" cy="741405"/>
          </a:xfrm>
          <a:prstGeom prst="ellipse">
            <a:avLst/>
          </a:prstGeom>
          <a:solidFill>
            <a:srgbClr val="FF2D6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71" name="Oval 70">
            <a:extLst>
              <a:ext uri="{FF2B5EF4-FFF2-40B4-BE49-F238E27FC236}">
                <a16:creationId xmlns:a16="http://schemas.microsoft.com/office/drawing/2014/main" id="{747E19CA-B40A-E032-7F8A-0739EC9631A9}"/>
              </a:ext>
            </a:extLst>
          </p:cNvPr>
          <p:cNvSpPr/>
          <p:nvPr/>
        </p:nvSpPr>
        <p:spPr>
          <a:xfrm>
            <a:off x="17645884" y="10894539"/>
            <a:ext cx="902043" cy="8279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cxnSp>
        <p:nvCxnSpPr>
          <p:cNvPr id="72" name="Straight Arrow Connector 71">
            <a:extLst>
              <a:ext uri="{FF2B5EF4-FFF2-40B4-BE49-F238E27FC236}">
                <a16:creationId xmlns:a16="http://schemas.microsoft.com/office/drawing/2014/main" id="{2C6122D5-548D-EAD0-7E84-9601FADD6229}"/>
              </a:ext>
            </a:extLst>
          </p:cNvPr>
          <p:cNvCxnSpPr>
            <a:cxnSpLocks/>
            <a:endCxn id="70" idx="2"/>
          </p:cNvCxnSpPr>
          <p:nvPr/>
        </p:nvCxnSpPr>
        <p:spPr>
          <a:xfrm flipV="1">
            <a:off x="17892287" y="9461932"/>
            <a:ext cx="2253783" cy="21368"/>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6597E667-365B-E2DD-EAFC-EEAF2747F65E}"/>
              </a:ext>
            </a:extLst>
          </p:cNvPr>
          <p:cNvCxnSpPr>
            <a:cxnSpLocks/>
          </p:cNvCxnSpPr>
          <p:nvPr/>
        </p:nvCxnSpPr>
        <p:spPr>
          <a:xfrm>
            <a:off x="17547326" y="10017055"/>
            <a:ext cx="399941" cy="99728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id="{7E57EC73-D4F2-2A78-ED3A-8512332229FC}"/>
              </a:ext>
            </a:extLst>
          </p:cNvPr>
          <p:cNvCxnSpPr>
            <a:cxnSpLocks/>
          </p:cNvCxnSpPr>
          <p:nvPr/>
        </p:nvCxnSpPr>
        <p:spPr>
          <a:xfrm>
            <a:off x="17810810" y="9829802"/>
            <a:ext cx="1208368" cy="547294"/>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85" name="Arrow: Down 84">
            <a:extLst>
              <a:ext uri="{FF2B5EF4-FFF2-40B4-BE49-F238E27FC236}">
                <a16:creationId xmlns:a16="http://schemas.microsoft.com/office/drawing/2014/main" id="{44FB1261-D9E5-D246-4BA0-0FC1C427A546}"/>
              </a:ext>
            </a:extLst>
          </p:cNvPr>
          <p:cNvSpPr/>
          <p:nvPr/>
        </p:nvSpPr>
        <p:spPr>
          <a:xfrm>
            <a:off x="18547927" y="8228529"/>
            <a:ext cx="514867" cy="996167"/>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86" name="TextBox 85">
            <a:extLst>
              <a:ext uri="{FF2B5EF4-FFF2-40B4-BE49-F238E27FC236}">
                <a16:creationId xmlns:a16="http://schemas.microsoft.com/office/drawing/2014/main" id="{52500955-5EC1-C353-7C1D-51535AF4686F}"/>
              </a:ext>
            </a:extLst>
          </p:cNvPr>
          <p:cNvSpPr txBox="1"/>
          <p:nvPr/>
        </p:nvSpPr>
        <p:spPr>
          <a:xfrm>
            <a:off x="2611394" y="10297297"/>
            <a:ext cx="3924887" cy="646331"/>
          </a:xfrm>
          <a:prstGeom prst="rect">
            <a:avLst/>
          </a:prstGeom>
          <a:noFill/>
        </p:spPr>
        <p:txBody>
          <a:bodyPr wrap="square" rtlCol="0">
            <a:spAutoFit/>
          </a:bodyPr>
          <a:lstStyle/>
          <a:p>
            <a:r>
              <a:rPr lang="en-US" dirty="0"/>
              <a:t>Original state graph</a:t>
            </a:r>
            <a:endParaRPr lang="en-CY" dirty="0"/>
          </a:p>
        </p:txBody>
      </p:sp>
      <p:sp>
        <p:nvSpPr>
          <p:cNvPr id="87" name="TextBox 86">
            <a:extLst>
              <a:ext uri="{FF2B5EF4-FFF2-40B4-BE49-F238E27FC236}">
                <a16:creationId xmlns:a16="http://schemas.microsoft.com/office/drawing/2014/main" id="{85523DAC-F0C9-2E2B-4B74-2B616835D634}"/>
              </a:ext>
            </a:extLst>
          </p:cNvPr>
          <p:cNvSpPr txBox="1"/>
          <p:nvPr/>
        </p:nvSpPr>
        <p:spPr>
          <a:xfrm>
            <a:off x="20012566" y="10120021"/>
            <a:ext cx="3749478" cy="1754326"/>
          </a:xfrm>
          <a:prstGeom prst="rect">
            <a:avLst/>
          </a:prstGeom>
          <a:noFill/>
        </p:spPr>
        <p:txBody>
          <a:bodyPr wrap="square" rtlCol="0">
            <a:spAutoFit/>
          </a:bodyPr>
          <a:lstStyle/>
          <a:p>
            <a:r>
              <a:rPr lang="en-US" dirty="0"/>
              <a:t>Grouping nodes together – abstract nodes</a:t>
            </a:r>
            <a:endParaRPr lang="en-CY" dirty="0"/>
          </a:p>
        </p:txBody>
      </p:sp>
      <p:sp>
        <p:nvSpPr>
          <p:cNvPr id="88" name="TextBox 87">
            <a:extLst>
              <a:ext uri="{FF2B5EF4-FFF2-40B4-BE49-F238E27FC236}">
                <a16:creationId xmlns:a16="http://schemas.microsoft.com/office/drawing/2014/main" id="{6E09D191-DCA5-A634-BA25-D7BB6CF332DF}"/>
              </a:ext>
            </a:extLst>
          </p:cNvPr>
          <p:cNvSpPr txBox="1"/>
          <p:nvPr/>
        </p:nvSpPr>
        <p:spPr>
          <a:xfrm>
            <a:off x="9345827" y="6909092"/>
            <a:ext cx="4460789" cy="1200329"/>
          </a:xfrm>
          <a:prstGeom prst="rect">
            <a:avLst/>
          </a:prstGeom>
          <a:noFill/>
        </p:spPr>
        <p:txBody>
          <a:bodyPr wrap="square" rtlCol="0">
            <a:spAutoFit/>
          </a:bodyPr>
          <a:lstStyle/>
          <a:p>
            <a:r>
              <a:rPr lang="en-US" dirty="0"/>
              <a:t>Adding more edges – abstract links</a:t>
            </a:r>
            <a:endParaRPr lang="en-CY" dirty="0"/>
          </a:p>
        </p:txBody>
      </p:sp>
    </p:spTree>
    <p:extLst>
      <p:ext uri="{BB962C8B-B14F-4D97-AF65-F5344CB8AC3E}">
        <p14:creationId xmlns:p14="http://schemas.microsoft.com/office/powerpoint/2010/main" val="1348527874"/>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marL="0" marR="0" lvl="0" indent="0" algn="ctr" defTabSz="1828800" rtl="0" eaLnBrk="1" fontAlgn="base" latinLnBrk="0" hangingPunct="1">
              <a:lnSpc>
                <a:spcPct val="100000"/>
              </a:lnSpc>
              <a:spcBef>
                <a:spcPct val="0"/>
              </a:spcBef>
              <a:spcAft>
                <a:spcPct val="0"/>
              </a:spcAft>
              <a:buClrTx/>
              <a:buSzTx/>
              <a:buFontTx/>
              <a:buNone/>
              <a:tabLst/>
              <a:defRPr/>
            </a:pPr>
            <a:fld id="{DD9F0740-C59C-4AD6-B752-7CC1CE13501A}" type="slidenum">
              <a:rPr kumimoji="0" lang="bg-BG" sz="24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ctr" defTabSz="1828800" rtl="0" eaLnBrk="1" fontAlgn="base" latinLnBrk="0" hangingPunct="1">
                <a:lnSpc>
                  <a:spcPct val="100000"/>
                </a:lnSpc>
                <a:spcBef>
                  <a:spcPct val="0"/>
                </a:spcBef>
                <a:spcAft>
                  <a:spcPct val="0"/>
                </a:spcAft>
                <a:buClrTx/>
                <a:buSzTx/>
                <a:buFontTx/>
                <a:buNone/>
                <a:tabLst/>
                <a:defRPr/>
              </a:pPr>
              <a:t>118</a:t>
            </a:fld>
            <a:endParaRPr kumimoji="0" lang="bg-BG" sz="24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133933" y="2298362"/>
            <a:ext cx="21537984" cy="1149174"/>
          </a:xfrm>
        </p:spPr>
        <p:txBody>
          <a:bodyPr>
            <a:noAutofit/>
          </a:bodyPr>
          <a:lstStyle/>
          <a:p>
            <a:r>
              <a:rPr lang="en-US" sz="5400" dirty="0"/>
              <a:t>Example Heuristics  </a:t>
            </a:r>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035079" y="3955362"/>
            <a:ext cx="21537984" cy="8141903"/>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600" dirty="0">
                <a:solidFill>
                  <a:srgbClr val="0100C8"/>
                </a:solidFill>
                <a:latin typeface="Helvetica Neue"/>
              </a:rPr>
              <a:t>Adding more edges to the state graph</a:t>
            </a:r>
          </a:p>
          <a:p>
            <a:pPr lvl="1">
              <a:buFont typeface="Wingdings" panose="05000000000000000000" pitchFamily="2" charset="2"/>
              <a:buChar char="q"/>
            </a:pPr>
            <a:r>
              <a:rPr lang="en-US" altLang="en-US" sz="3800" dirty="0">
                <a:solidFill>
                  <a:srgbClr val="FF2D64"/>
                </a:solidFill>
                <a:latin typeface="Helvetica Neue"/>
              </a:rPr>
              <a:t>Ignore-preconditions heuristic</a:t>
            </a:r>
            <a:r>
              <a:rPr lang="en-US" altLang="en-US" sz="3800" dirty="0">
                <a:solidFill>
                  <a:srgbClr val="0100C8"/>
                </a:solidFill>
                <a:latin typeface="Helvetica Neue"/>
              </a:rPr>
              <a:t>: </a:t>
            </a:r>
          </a:p>
          <a:p>
            <a:pPr lvl="2">
              <a:buFont typeface="Wingdings" panose="05000000000000000000" pitchFamily="2" charset="2"/>
              <a:buChar char="q"/>
            </a:pPr>
            <a:r>
              <a:rPr lang="en-US" altLang="en-US" sz="3000" dirty="0">
                <a:solidFill>
                  <a:srgbClr val="0100C8"/>
                </a:solidFill>
                <a:latin typeface="Helvetica Neue"/>
              </a:rPr>
              <a:t>Admissible heuristic</a:t>
            </a:r>
          </a:p>
          <a:p>
            <a:pPr lvl="2">
              <a:buFont typeface="Wingdings" panose="05000000000000000000" pitchFamily="2" charset="2"/>
              <a:buChar char="q"/>
            </a:pPr>
            <a:r>
              <a:rPr lang="en-US" altLang="en-US" sz="3000" dirty="0">
                <a:solidFill>
                  <a:srgbClr val="0100C8"/>
                </a:solidFill>
                <a:latin typeface="Helvetica Neue"/>
              </a:rPr>
              <a:t>Drops all preconditions from actions, hence every action </a:t>
            </a:r>
            <a:r>
              <a:rPr lang="en-US" altLang="en-US" sz="3000">
                <a:solidFill>
                  <a:srgbClr val="0100C8"/>
                </a:solidFill>
                <a:latin typeface="Helvetica Neue"/>
              </a:rPr>
              <a:t>becomes applicable </a:t>
            </a:r>
            <a:r>
              <a:rPr lang="en-US" altLang="en-US" sz="3000" dirty="0">
                <a:solidFill>
                  <a:srgbClr val="0100C8"/>
                </a:solidFill>
                <a:latin typeface="Helvetica Neue"/>
              </a:rPr>
              <a:t>in every state, and any single goal fluent can be achieved in one step (if there are any applicable actions, otherwise the problem is impossible)</a:t>
            </a:r>
          </a:p>
          <a:p>
            <a:pPr lvl="2">
              <a:buFont typeface="Wingdings" panose="05000000000000000000" pitchFamily="2" charset="2"/>
              <a:buChar char="q"/>
            </a:pPr>
            <a:r>
              <a:rPr lang="en-US" altLang="en-US" sz="3000" dirty="0">
                <a:solidFill>
                  <a:srgbClr val="0100C8"/>
                </a:solidFill>
                <a:latin typeface="Helvetica Neue"/>
              </a:rPr>
              <a:t>It can be said that the number of steps required to solve the relaxed problem is the number of unsatisfied goals; however, this is not necessarily so as some actions achieve multiple goals, or undo the effects of others</a:t>
            </a:r>
          </a:p>
          <a:p>
            <a:pPr lvl="2">
              <a:buFont typeface="Wingdings" panose="05000000000000000000" pitchFamily="2" charset="2"/>
              <a:buChar char="q"/>
            </a:pPr>
            <a:r>
              <a:rPr lang="en-US" altLang="en-US" sz="3000" dirty="0">
                <a:solidFill>
                  <a:srgbClr val="0100C8"/>
                </a:solidFill>
                <a:latin typeface="Helvetica Neue"/>
              </a:rPr>
              <a:t>Variant: Do not drop the preconditions that are literals in the goal</a:t>
            </a:r>
          </a:p>
          <a:p>
            <a:pPr marL="1828800" lvl="2" indent="0">
              <a:buNone/>
            </a:pPr>
            <a:endParaRPr lang="en-US" altLang="en-US" sz="3000" dirty="0">
              <a:solidFill>
                <a:srgbClr val="0100C8"/>
              </a:solidFill>
              <a:latin typeface="Helvetica Neue"/>
            </a:endParaRPr>
          </a:p>
          <a:p>
            <a:pPr lvl="1">
              <a:buFont typeface="Wingdings" panose="05000000000000000000" pitchFamily="2" charset="2"/>
              <a:buChar char="q"/>
            </a:pPr>
            <a:r>
              <a:rPr lang="en-US" altLang="en-US" sz="3800" dirty="0">
                <a:solidFill>
                  <a:srgbClr val="0100C8"/>
                </a:solidFill>
                <a:latin typeface="Helvetica Neue"/>
              </a:rPr>
              <a:t>Recall the 8-puzzle:</a:t>
            </a:r>
          </a:p>
          <a:p>
            <a:pPr marL="914400" lvl="1" indent="0">
              <a:buNone/>
            </a:pPr>
            <a:r>
              <a:rPr lang="en-US" altLang="en-US" sz="3800" dirty="0">
                <a:solidFill>
                  <a:srgbClr val="0100C8"/>
                </a:solidFill>
                <a:latin typeface="Helvetica Neue"/>
              </a:rPr>
              <a:t>	Action(Slide(t,s1,s2),</a:t>
            </a:r>
            <a:r>
              <a:rPr lang="el-GR" altLang="en-US" sz="4000" dirty="0">
                <a:sym typeface="Symbol" panose="05050102010706020507" pitchFamily="18" charset="2"/>
              </a:rPr>
              <a:t> </a:t>
            </a:r>
            <a:endParaRPr lang="en-US" altLang="en-US" sz="3800" dirty="0">
              <a:solidFill>
                <a:srgbClr val="0100C8"/>
              </a:solidFill>
              <a:latin typeface="Helvetica Neue"/>
            </a:endParaRPr>
          </a:p>
          <a:p>
            <a:pPr marL="914400" lvl="1" indent="0">
              <a:buNone/>
            </a:pPr>
            <a:r>
              <a:rPr lang="en-US" altLang="en-US" sz="3800" dirty="0">
                <a:solidFill>
                  <a:srgbClr val="0100C8"/>
                </a:solidFill>
                <a:latin typeface="Helvetica Neue"/>
              </a:rPr>
              <a:t>           PRECOND: On(t,s1) </a:t>
            </a:r>
            <a:r>
              <a:rPr lang="el-GR" altLang="en-US" sz="4000" dirty="0">
                <a:solidFill>
                  <a:srgbClr val="0100C8"/>
                </a:solidFill>
                <a:sym typeface="Symbol" panose="05050102010706020507" pitchFamily="18" charset="2"/>
              </a:rPr>
              <a:t> </a:t>
            </a:r>
            <a:r>
              <a:rPr lang="en-US" altLang="en-US" sz="4000" dirty="0">
                <a:solidFill>
                  <a:srgbClr val="0100C8"/>
                </a:solidFill>
                <a:sym typeface="Symbol" panose="05050102010706020507" pitchFamily="18" charset="2"/>
              </a:rPr>
              <a:t>Tile(t) </a:t>
            </a:r>
            <a:r>
              <a:rPr lang="el-GR" altLang="en-US" sz="4000" dirty="0">
                <a:solidFill>
                  <a:srgbClr val="0100C8"/>
                </a:solidFill>
                <a:sym typeface="Symbol" panose="05050102010706020507" pitchFamily="18" charset="2"/>
              </a:rPr>
              <a:t> </a:t>
            </a:r>
            <a:r>
              <a:rPr lang="en-US" altLang="en-US" sz="4000" dirty="0">
                <a:solidFill>
                  <a:srgbClr val="0100C8"/>
                </a:solidFill>
                <a:sym typeface="Symbol" panose="05050102010706020507" pitchFamily="18" charset="2"/>
              </a:rPr>
              <a:t>Blank(s2) </a:t>
            </a:r>
            <a:r>
              <a:rPr lang="el-GR" altLang="en-US" sz="4000" dirty="0">
                <a:solidFill>
                  <a:srgbClr val="0100C8"/>
                </a:solidFill>
                <a:sym typeface="Symbol" panose="05050102010706020507" pitchFamily="18" charset="2"/>
              </a:rPr>
              <a:t></a:t>
            </a:r>
            <a:r>
              <a:rPr lang="en-US" altLang="en-US" sz="4000" dirty="0">
                <a:solidFill>
                  <a:srgbClr val="0100C8"/>
                </a:solidFill>
                <a:sym typeface="Symbol" panose="05050102010706020507" pitchFamily="18" charset="2"/>
              </a:rPr>
              <a:t> Adjacent(s1,s2) </a:t>
            </a:r>
          </a:p>
          <a:p>
            <a:pPr marL="914400" lvl="1" indent="0">
              <a:buNone/>
            </a:pPr>
            <a:r>
              <a:rPr lang="en-US" altLang="en-US" sz="4000" dirty="0">
                <a:solidFill>
                  <a:srgbClr val="0100C8"/>
                </a:solidFill>
                <a:latin typeface="Helvetica Neue"/>
                <a:sym typeface="Symbol" panose="05050102010706020507" pitchFamily="18" charset="2"/>
              </a:rPr>
              <a:t>           EFFECT: On(t,s2) </a:t>
            </a:r>
            <a:r>
              <a:rPr lang="el-GR" altLang="en-US" sz="4000" dirty="0">
                <a:solidFill>
                  <a:srgbClr val="0100C8"/>
                </a:solidFill>
                <a:sym typeface="Symbol" panose="05050102010706020507" pitchFamily="18" charset="2"/>
              </a:rPr>
              <a:t> </a:t>
            </a:r>
            <a:r>
              <a:rPr lang="en-US" altLang="en-US" sz="4000" dirty="0">
                <a:solidFill>
                  <a:srgbClr val="0100C8"/>
                </a:solidFill>
                <a:sym typeface="Symbol" panose="05050102010706020507" pitchFamily="18" charset="2"/>
              </a:rPr>
              <a:t>Blank(s1) </a:t>
            </a:r>
            <a:r>
              <a:rPr lang="el-GR" altLang="en-US" sz="4000" dirty="0">
                <a:solidFill>
                  <a:srgbClr val="0100C8"/>
                </a:solidFill>
                <a:sym typeface="Symbol" panose="05050102010706020507" pitchFamily="18" charset="2"/>
              </a:rPr>
              <a:t></a:t>
            </a:r>
            <a:r>
              <a:rPr lang="en-US" altLang="en-US" sz="4000" dirty="0">
                <a:solidFill>
                  <a:srgbClr val="0100C8"/>
                </a:solidFill>
                <a:sym typeface="Symbol" panose="05050102010706020507" pitchFamily="18" charset="2"/>
              </a:rPr>
              <a:t> ~On(t,s1)</a:t>
            </a:r>
            <a:r>
              <a:rPr lang="el-GR" altLang="en-US" sz="4000" dirty="0">
                <a:solidFill>
                  <a:srgbClr val="0100C8"/>
                </a:solidFill>
                <a:sym typeface="Symbol" panose="05050102010706020507" pitchFamily="18" charset="2"/>
              </a:rPr>
              <a:t> </a:t>
            </a:r>
            <a:r>
              <a:rPr lang="en-US" altLang="en-US" sz="4000" dirty="0">
                <a:solidFill>
                  <a:srgbClr val="0100C8"/>
                </a:solidFill>
                <a:sym typeface="Symbol" panose="05050102010706020507" pitchFamily="18" charset="2"/>
              </a:rPr>
              <a:t> </a:t>
            </a:r>
            <a:r>
              <a:rPr lang="el-GR" altLang="en-US" sz="4000" dirty="0">
                <a:solidFill>
                  <a:srgbClr val="0100C8"/>
                </a:solidFill>
                <a:sym typeface="Symbol" panose="05050102010706020507" pitchFamily="18" charset="2"/>
              </a:rPr>
              <a:t>~</a:t>
            </a:r>
            <a:r>
              <a:rPr lang="en-US" altLang="en-US" sz="4000" dirty="0">
                <a:solidFill>
                  <a:srgbClr val="0100C8"/>
                </a:solidFill>
                <a:sym typeface="Symbol" panose="05050102010706020507" pitchFamily="18" charset="2"/>
              </a:rPr>
              <a:t>Blank(s2))</a:t>
            </a:r>
            <a:endParaRPr lang="en-US" altLang="en-US" sz="3800" dirty="0">
              <a:solidFill>
                <a:srgbClr val="0100C8"/>
              </a:solidFill>
              <a:latin typeface="Helvetica Neue"/>
            </a:endParaRPr>
          </a:p>
          <a:p>
            <a:pPr lvl="1">
              <a:buFont typeface="Wingdings" panose="05000000000000000000" pitchFamily="2" charset="2"/>
              <a:buChar char="q"/>
            </a:pPr>
            <a:endParaRPr lang="en-US" altLang="en-US" sz="3800" dirty="0">
              <a:solidFill>
                <a:srgbClr val="0100C8"/>
              </a:solidFill>
              <a:latin typeface="Helvetica Neue"/>
            </a:endParaRPr>
          </a:p>
          <a:p>
            <a:pPr marL="914400" lvl="1" indent="0">
              <a:buNone/>
            </a:pPr>
            <a:endParaRPr lang="en-US" altLang="en-US" sz="3800" dirty="0">
              <a:solidFill>
                <a:srgbClr val="0100C8"/>
              </a:solidFill>
              <a:latin typeface="Helvetica Neue"/>
            </a:endParaRPr>
          </a:p>
          <a:p>
            <a:pPr marL="0" indent="0">
              <a:buNone/>
            </a:pPr>
            <a:r>
              <a:rPr lang="en-US" altLang="en-US" sz="4600" dirty="0">
                <a:solidFill>
                  <a:srgbClr val="0100C8"/>
                </a:solidFill>
                <a:latin typeface="Helvetica Neue"/>
              </a:rPr>
              <a:t> </a:t>
            </a:r>
          </a:p>
          <a:p>
            <a:pPr>
              <a:buFont typeface="Wingdings" panose="05000000000000000000" pitchFamily="2" charset="2"/>
              <a:buChar char="q"/>
            </a:pPr>
            <a:endParaRPr lang="en-US" altLang="en-US" sz="4600" dirty="0">
              <a:solidFill>
                <a:srgbClr val="0100C8"/>
              </a:solidFill>
              <a:latin typeface="Helvetica Neue"/>
            </a:endParaRPr>
          </a:p>
          <a:p>
            <a:pPr marL="0" indent="0">
              <a:buNone/>
            </a:pPr>
            <a:endParaRPr lang="en-US" altLang="en-US" sz="4600" dirty="0">
              <a:solidFill>
                <a:srgbClr val="0100C8"/>
              </a:solidFill>
              <a:latin typeface="Helvetica Neue"/>
            </a:endParaRPr>
          </a:p>
          <a:p>
            <a:pPr marL="0" indent="0">
              <a:buNone/>
            </a:pPr>
            <a:endParaRPr lang="en-US" altLang="en-US" sz="4600" b="1" dirty="0">
              <a:solidFill>
                <a:srgbClr val="0100C8"/>
              </a:solidFill>
              <a:latin typeface="Helvetica Neue"/>
            </a:endParaRPr>
          </a:p>
          <a:p>
            <a:pPr marL="914400" lvl="1" indent="0">
              <a:spcBef>
                <a:spcPts val="2000"/>
              </a:spcBef>
              <a:buNone/>
            </a:pPr>
            <a:endParaRPr kumimoji="0" lang="en-US" altLang="en-US" sz="3800" b="0" i="0" u="none" strike="noStrike" kern="1200" cap="none" spc="0" normalizeH="0" dirty="0">
              <a:ln>
                <a:noFill/>
              </a:ln>
              <a:solidFill>
                <a:srgbClr val="0100C8"/>
              </a:solidFill>
              <a:effectLst/>
              <a:uLnTx/>
              <a:uFillTx/>
              <a:latin typeface="Helvetica Neue"/>
              <a:ea typeface="+mn-ea"/>
              <a:cs typeface="+mn-cs"/>
            </a:endParaRPr>
          </a:p>
          <a:p>
            <a:pPr marL="914400" lvl="1" indent="0">
              <a:spcBef>
                <a:spcPts val="2000"/>
              </a:spcBef>
              <a:buNone/>
            </a:pPr>
            <a:endParaRPr kumimoji="0" lang="en-US" altLang="en-US" sz="3800" b="0" i="0" u="none" strike="noStrike" kern="1200" cap="none" spc="0" normalizeH="0" baseline="0" noProof="0" dirty="0">
              <a:ln>
                <a:noFill/>
              </a:ln>
              <a:solidFill>
                <a:srgbClr val="0100C8"/>
              </a:solidFill>
              <a:effectLst/>
              <a:uLnTx/>
              <a:uFillTx/>
              <a:latin typeface="Helvetica Neue"/>
              <a:ea typeface="+mn-ea"/>
              <a:cs typeface="+mn-cs"/>
            </a:endParaRPr>
          </a:p>
        </p:txBody>
      </p:sp>
    </p:spTree>
    <p:extLst>
      <p:ext uri="{BB962C8B-B14F-4D97-AF65-F5344CB8AC3E}">
        <p14:creationId xmlns:p14="http://schemas.microsoft.com/office/powerpoint/2010/main" val="226336106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marL="0" marR="0" lvl="0" indent="0" algn="ctr" defTabSz="1828800" rtl="0" eaLnBrk="1" fontAlgn="base" latinLnBrk="0" hangingPunct="1">
              <a:lnSpc>
                <a:spcPct val="100000"/>
              </a:lnSpc>
              <a:spcBef>
                <a:spcPct val="0"/>
              </a:spcBef>
              <a:spcAft>
                <a:spcPct val="0"/>
              </a:spcAft>
              <a:buClrTx/>
              <a:buSzTx/>
              <a:buFontTx/>
              <a:buNone/>
              <a:tabLst/>
              <a:defRPr/>
            </a:pPr>
            <a:fld id="{DD9F0740-C59C-4AD6-B752-7CC1CE13501A}" type="slidenum">
              <a:rPr kumimoji="0" lang="bg-BG" sz="24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ctr" defTabSz="1828800" rtl="0" eaLnBrk="1" fontAlgn="base" latinLnBrk="0" hangingPunct="1">
                <a:lnSpc>
                  <a:spcPct val="100000"/>
                </a:lnSpc>
                <a:spcBef>
                  <a:spcPct val="0"/>
                </a:spcBef>
                <a:spcAft>
                  <a:spcPct val="0"/>
                </a:spcAft>
                <a:buClrTx/>
                <a:buSzTx/>
                <a:buFontTx/>
                <a:buNone/>
                <a:tabLst/>
                <a:defRPr/>
              </a:pPr>
              <a:t>119</a:t>
            </a:fld>
            <a:endParaRPr kumimoji="0" lang="bg-BG" sz="24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133933" y="2298362"/>
            <a:ext cx="21537984" cy="1149174"/>
          </a:xfrm>
        </p:spPr>
        <p:txBody>
          <a:bodyPr>
            <a:noAutofit/>
          </a:bodyPr>
          <a:lstStyle/>
          <a:p>
            <a:r>
              <a:rPr lang="en-US" sz="5400" dirty="0"/>
              <a:t>Example Heuristics  </a:t>
            </a:r>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035079" y="3955362"/>
            <a:ext cx="21537984" cy="8141903"/>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600" dirty="0">
                <a:solidFill>
                  <a:srgbClr val="0100C8"/>
                </a:solidFill>
                <a:latin typeface="Helvetica Neue"/>
              </a:rPr>
              <a:t>If preconditions Blank(s2) and Adjacent(s1,s2) are dropped, this corresponds to the heuristic that counts the number of wrongly positioned tiles</a:t>
            </a:r>
          </a:p>
          <a:p>
            <a:pPr>
              <a:buFont typeface="Wingdings" panose="05000000000000000000" pitchFamily="2" charset="2"/>
              <a:buChar char="q"/>
            </a:pPr>
            <a:r>
              <a:rPr lang="en-US" altLang="en-US" sz="4600" dirty="0">
                <a:solidFill>
                  <a:srgbClr val="0100C8"/>
                </a:solidFill>
                <a:latin typeface="Helvetica Neue"/>
              </a:rPr>
              <a:t>If only the precondition Blank(s2) is dropped, the Manhattan-distance heuristic is obtained</a:t>
            </a:r>
          </a:p>
          <a:p>
            <a:pPr>
              <a:buFont typeface="Wingdings" panose="05000000000000000000" pitchFamily="2" charset="2"/>
              <a:buChar char="q"/>
            </a:pPr>
            <a:endParaRPr lang="en-US" altLang="en-US" sz="4600" dirty="0">
              <a:solidFill>
                <a:srgbClr val="0100C8"/>
              </a:solidFill>
              <a:latin typeface="Helvetica Neue"/>
            </a:endParaRPr>
          </a:p>
          <a:p>
            <a:pPr>
              <a:buFont typeface="Wingdings" panose="05000000000000000000" pitchFamily="2" charset="2"/>
              <a:buChar char="q"/>
            </a:pPr>
            <a:r>
              <a:rPr lang="en-US" altLang="en-US" sz="4600" dirty="0">
                <a:solidFill>
                  <a:srgbClr val="0100C8"/>
                </a:solidFill>
                <a:latin typeface="Helvetica Neue"/>
              </a:rPr>
              <a:t>Dropping the delete list of all actions</a:t>
            </a:r>
          </a:p>
          <a:p>
            <a:pPr lvl="1">
              <a:buFont typeface="Wingdings" panose="05000000000000000000" pitchFamily="2" charset="2"/>
              <a:buChar char="q"/>
            </a:pPr>
            <a:r>
              <a:rPr lang="en-US" altLang="en-US" sz="3800" dirty="0">
                <a:solidFill>
                  <a:srgbClr val="FF2D64"/>
                </a:solidFill>
                <a:latin typeface="Helvetica Neue"/>
              </a:rPr>
              <a:t>Ignore-delete-lists heuristic</a:t>
            </a:r>
          </a:p>
          <a:p>
            <a:pPr lvl="2">
              <a:buFont typeface="Wingdings" panose="05000000000000000000" pitchFamily="2" charset="2"/>
              <a:buChar char="q"/>
            </a:pPr>
            <a:r>
              <a:rPr lang="en-US" altLang="en-US" sz="3000" dirty="0">
                <a:solidFill>
                  <a:srgbClr val="0100C8"/>
                </a:solidFill>
                <a:latin typeface="Helvetica Neue"/>
              </a:rPr>
              <a:t>Monotonic progress towards the goal – no action will ever undo progress made by another action</a:t>
            </a:r>
          </a:p>
          <a:p>
            <a:pPr lvl="2">
              <a:buFont typeface="Wingdings" panose="05000000000000000000" pitchFamily="2" charset="2"/>
              <a:buChar char="q"/>
            </a:pPr>
            <a:r>
              <a:rPr lang="en-US" altLang="en-US" sz="3000" dirty="0">
                <a:solidFill>
                  <a:srgbClr val="0100C8"/>
                </a:solidFill>
                <a:latin typeface="Helvetica Neue"/>
              </a:rPr>
              <a:t>Obtaining an optimal solution continues to be NP-hard</a:t>
            </a:r>
          </a:p>
          <a:p>
            <a:pPr lvl="2">
              <a:buFont typeface="Wingdings" panose="05000000000000000000" pitchFamily="2" charset="2"/>
              <a:buChar char="q"/>
            </a:pPr>
            <a:r>
              <a:rPr lang="en-US" altLang="en-US" sz="3000" dirty="0">
                <a:solidFill>
                  <a:srgbClr val="0100C8"/>
                </a:solidFill>
                <a:latin typeface="Helvetica Neue"/>
              </a:rPr>
              <a:t>Obtaining non optimal solutions is easier – polynomial time</a:t>
            </a:r>
          </a:p>
          <a:p>
            <a:pPr lvl="2">
              <a:buFont typeface="Wingdings" panose="05000000000000000000" pitchFamily="2" charset="2"/>
              <a:buChar char="q"/>
            </a:pPr>
            <a:r>
              <a:rPr lang="en-US" altLang="en-US" sz="3000" dirty="0">
                <a:solidFill>
                  <a:srgbClr val="0100C8"/>
                </a:solidFill>
                <a:latin typeface="Helvetica Neue"/>
              </a:rPr>
              <a:t>It is the basis of many modern planning systems such as LAMA</a:t>
            </a:r>
          </a:p>
          <a:p>
            <a:pPr marL="914400" lvl="1" indent="0">
              <a:buNone/>
            </a:pPr>
            <a:endParaRPr lang="en-US" altLang="en-US" sz="3800" dirty="0">
              <a:solidFill>
                <a:srgbClr val="0100C8"/>
              </a:solidFill>
              <a:latin typeface="Helvetica Neue"/>
            </a:endParaRPr>
          </a:p>
          <a:p>
            <a:pPr marL="0" indent="0">
              <a:buNone/>
            </a:pPr>
            <a:r>
              <a:rPr lang="en-US" altLang="en-US" sz="4600" dirty="0">
                <a:solidFill>
                  <a:srgbClr val="0100C8"/>
                </a:solidFill>
                <a:latin typeface="Helvetica Neue"/>
              </a:rPr>
              <a:t> </a:t>
            </a:r>
          </a:p>
          <a:p>
            <a:pPr>
              <a:buFont typeface="Wingdings" panose="05000000000000000000" pitchFamily="2" charset="2"/>
              <a:buChar char="q"/>
            </a:pPr>
            <a:endParaRPr lang="en-US" altLang="en-US" sz="4600" dirty="0">
              <a:solidFill>
                <a:srgbClr val="0100C8"/>
              </a:solidFill>
              <a:latin typeface="Helvetica Neue"/>
            </a:endParaRPr>
          </a:p>
          <a:p>
            <a:pPr marL="0" indent="0">
              <a:buNone/>
            </a:pPr>
            <a:endParaRPr lang="en-US" altLang="en-US" sz="4600" dirty="0">
              <a:solidFill>
                <a:srgbClr val="0100C8"/>
              </a:solidFill>
              <a:latin typeface="Helvetica Neue"/>
            </a:endParaRPr>
          </a:p>
          <a:p>
            <a:pPr marL="0" indent="0">
              <a:buNone/>
            </a:pPr>
            <a:endParaRPr lang="en-US" altLang="en-US" sz="4600" b="1" dirty="0">
              <a:solidFill>
                <a:srgbClr val="0100C8"/>
              </a:solidFill>
              <a:latin typeface="Helvetica Neue"/>
            </a:endParaRPr>
          </a:p>
          <a:p>
            <a:pPr marL="914400" lvl="1" indent="0">
              <a:spcBef>
                <a:spcPts val="2000"/>
              </a:spcBef>
              <a:buNone/>
            </a:pPr>
            <a:endParaRPr kumimoji="0" lang="en-US" altLang="en-US" sz="3800" b="0" i="0" u="none" strike="noStrike" kern="1200" cap="none" spc="0" normalizeH="0" dirty="0">
              <a:ln>
                <a:noFill/>
              </a:ln>
              <a:solidFill>
                <a:srgbClr val="0100C8"/>
              </a:solidFill>
              <a:effectLst/>
              <a:uLnTx/>
              <a:uFillTx/>
              <a:latin typeface="Helvetica Neue"/>
              <a:ea typeface="+mn-ea"/>
              <a:cs typeface="+mn-cs"/>
            </a:endParaRPr>
          </a:p>
          <a:p>
            <a:pPr marL="914400" lvl="1" indent="0">
              <a:spcBef>
                <a:spcPts val="2000"/>
              </a:spcBef>
              <a:buNone/>
            </a:pPr>
            <a:endParaRPr kumimoji="0" lang="en-US" altLang="en-US" sz="3800" b="0" i="0" u="none" strike="noStrike" kern="1200" cap="none" spc="0" normalizeH="0" baseline="0" noProof="0" dirty="0">
              <a:ln>
                <a:noFill/>
              </a:ln>
              <a:solidFill>
                <a:srgbClr val="0100C8"/>
              </a:solidFill>
              <a:effectLst/>
              <a:uLnTx/>
              <a:uFillTx/>
              <a:latin typeface="Helvetica Neue"/>
              <a:ea typeface="+mn-ea"/>
              <a:cs typeface="+mn-cs"/>
            </a:endParaRPr>
          </a:p>
        </p:txBody>
      </p:sp>
    </p:spTree>
    <p:extLst>
      <p:ext uri="{BB962C8B-B14F-4D97-AF65-F5344CB8AC3E}">
        <p14:creationId xmlns:p14="http://schemas.microsoft.com/office/powerpoint/2010/main" val="1471062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12</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029503" y="2384373"/>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Other Cryptarithmetic Puzzles</a:t>
            </a:r>
            <a:endParaRPr lang="en-CY" sz="4800" dirty="0"/>
          </a:p>
        </p:txBody>
      </p:sp>
      <p:sp>
        <p:nvSpPr>
          <p:cNvPr id="3" name="TextBox 2">
            <a:extLst>
              <a:ext uri="{FF2B5EF4-FFF2-40B4-BE49-F238E27FC236}">
                <a16:creationId xmlns:a16="http://schemas.microsoft.com/office/drawing/2014/main" id="{3CA497E1-37AF-ACBD-E570-EA8C74166712}"/>
              </a:ext>
            </a:extLst>
          </p:cNvPr>
          <p:cNvSpPr txBox="1"/>
          <p:nvPr/>
        </p:nvSpPr>
        <p:spPr>
          <a:xfrm>
            <a:off x="1779373" y="4683211"/>
            <a:ext cx="3422823" cy="2308324"/>
          </a:xfrm>
          <a:prstGeom prst="rect">
            <a:avLst/>
          </a:prstGeom>
          <a:noFill/>
          <a:ln w="57150">
            <a:solidFill>
              <a:srgbClr val="FF2D64"/>
            </a:solidFill>
          </a:ln>
        </p:spPr>
        <p:txBody>
          <a:bodyPr wrap="square" rtlCol="0">
            <a:spAutoFit/>
          </a:bodyPr>
          <a:lstStyle/>
          <a:p>
            <a:r>
              <a:rPr lang="en-US" b="1" dirty="0">
                <a:latin typeface="Courier New" panose="02070309020205020404" pitchFamily="49" charset="0"/>
                <a:cs typeface="Courier New" panose="02070309020205020404" pitchFamily="49" charset="0"/>
              </a:rPr>
              <a:t>   DONALD</a:t>
            </a:r>
          </a:p>
          <a:p>
            <a:r>
              <a:rPr lang="en-US" b="1" dirty="0">
                <a:latin typeface="Courier New" panose="02070309020205020404" pitchFamily="49" charset="0"/>
                <a:cs typeface="Courier New" panose="02070309020205020404" pitchFamily="49" charset="0"/>
              </a:rPr>
              <a:t> + GERALD</a:t>
            </a:r>
          </a:p>
          <a:p>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ROBERT</a:t>
            </a:r>
          </a:p>
        </p:txBody>
      </p:sp>
      <p:sp>
        <p:nvSpPr>
          <p:cNvPr id="8" name="TextBox 7">
            <a:extLst>
              <a:ext uri="{FF2B5EF4-FFF2-40B4-BE49-F238E27FC236}">
                <a16:creationId xmlns:a16="http://schemas.microsoft.com/office/drawing/2014/main" id="{244FD347-3CB5-EB0B-0156-49172B079D6E}"/>
              </a:ext>
            </a:extLst>
          </p:cNvPr>
          <p:cNvSpPr txBox="1"/>
          <p:nvPr/>
        </p:nvSpPr>
        <p:spPr>
          <a:xfrm>
            <a:off x="6565557" y="4683211"/>
            <a:ext cx="3422823" cy="2308324"/>
          </a:xfrm>
          <a:prstGeom prst="rect">
            <a:avLst/>
          </a:prstGeom>
          <a:noFill/>
          <a:ln w="57150">
            <a:solidFill>
              <a:srgbClr val="FF2D64"/>
            </a:solidFill>
          </a:ln>
        </p:spPr>
        <p:txBody>
          <a:bodyPr wrap="square" rtlCol="0">
            <a:spAutoFit/>
          </a:bodyPr>
          <a:lstStyle/>
          <a:p>
            <a:r>
              <a:rPr lang="en-US" b="1" dirty="0">
                <a:latin typeface="Courier New" panose="02070309020205020404" pitchFamily="49" charset="0"/>
                <a:cs typeface="Courier New" panose="02070309020205020404" pitchFamily="49" charset="0"/>
              </a:rPr>
              <a:t>   CROSS</a:t>
            </a:r>
          </a:p>
          <a:p>
            <a:r>
              <a:rPr lang="en-US" b="1" dirty="0">
                <a:latin typeface="Courier New" panose="02070309020205020404" pitchFamily="49" charset="0"/>
                <a:cs typeface="Courier New" panose="02070309020205020404" pitchFamily="49" charset="0"/>
              </a:rPr>
              <a:t> + ROADS</a:t>
            </a:r>
          </a:p>
          <a:p>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DANGER</a:t>
            </a:r>
          </a:p>
        </p:txBody>
      </p:sp>
      <p:sp>
        <p:nvSpPr>
          <p:cNvPr id="9" name="TextBox 8">
            <a:extLst>
              <a:ext uri="{FF2B5EF4-FFF2-40B4-BE49-F238E27FC236}">
                <a16:creationId xmlns:a16="http://schemas.microsoft.com/office/drawing/2014/main" id="{C3ECF1F1-D036-A089-ED33-27BD3D52E8A8}"/>
              </a:ext>
            </a:extLst>
          </p:cNvPr>
          <p:cNvSpPr txBox="1"/>
          <p:nvPr/>
        </p:nvSpPr>
        <p:spPr>
          <a:xfrm>
            <a:off x="11564488" y="4683211"/>
            <a:ext cx="3422823" cy="2308324"/>
          </a:xfrm>
          <a:prstGeom prst="rect">
            <a:avLst/>
          </a:prstGeom>
          <a:noFill/>
          <a:ln w="57150">
            <a:solidFill>
              <a:srgbClr val="FF2D64"/>
            </a:solidFill>
          </a:ln>
        </p:spPr>
        <p:txBody>
          <a:bodyPr wrap="square" rtlCol="0">
            <a:spAutoFit/>
          </a:bodyPr>
          <a:lstStyle/>
          <a:p>
            <a:r>
              <a:rPr lang="en-US" b="1" dirty="0">
                <a:latin typeface="Courier New" panose="02070309020205020404" pitchFamily="49" charset="0"/>
                <a:cs typeface="Courier New" panose="02070309020205020404" pitchFamily="49" charset="0"/>
              </a:rPr>
              <a:t>    BASE</a:t>
            </a:r>
          </a:p>
          <a:p>
            <a:r>
              <a:rPr lang="en-US" b="1" dirty="0">
                <a:latin typeface="Courier New" panose="02070309020205020404" pitchFamily="49" charset="0"/>
                <a:cs typeface="Courier New" panose="02070309020205020404" pitchFamily="49" charset="0"/>
              </a:rPr>
              <a:t>  + BALL</a:t>
            </a:r>
          </a:p>
          <a:p>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GAMES</a:t>
            </a:r>
          </a:p>
        </p:txBody>
      </p:sp>
      <p:sp>
        <p:nvSpPr>
          <p:cNvPr id="10" name="TextBox 9">
            <a:extLst>
              <a:ext uri="{FF2B5EF4-FFF2-40B4-BE49-F238E27FC236}">
                <a16:creationId xmlns:a16="http://schemas.microsoft.com/office/drawing/2014/main" id="{5AAC3AA1-0937-2506-00F2-63C99D3BAF97}"/>
              </a:ext>
            </a:extLst>
          </p:cNvPr>
          <p:cNvSpPr txBox="1"/>
          <p:nvPr/>
        </p:nvSpPr>
        <p:spPr>
          <a:xfrm>
            <a:off x="16563419" y="4549676"/>
            <a:ext cx="3422823" cy="2308324"/>
          </a:xfrm>
          <a:prstGeom prst="rect">
            <a:avLst/>
          </a:prstGeom>
          <a:noFill/>
          <a:ln w="57150">
            <a:solidFill>
              <a:srgbClr val="FF2D64"/>
            </a:solidFill>
          </a:ln>
        </p:spPr>
        <p:txBody>
          <a:bodyPr wrap="square" rtlCol="0">
            <a:spAutoFit/>
          </a:bodyPr>
          <a:lstStyle/>
          <a:p>
            <a:r>
              <a:rPr lang="en-US" b="1" dirty="0">
                <a:latin typeface="Courier New" panose="02070309020205020404" pitchFamily="49" charset="0"/>
                <a:cs typeface="Courier New" panose="02070309020205020404" pitchFamily="49" charset="0"/>
              </a:rPr>
              <a:t>    TWO</a:t>
            </a:r>
          </a:p>
          <a:p>
            <a:r>
              <a:rPr lang="en-US" b="1" dirty="0">
                <a:latin typeface="Courier New" panose="02070309020205020404" pitchFamily="49" charset="0"/>
                <a:cs typeface="Courier New" panose="02070309020205020404" pitchFamily="49" charset="0"/>
              </a:rPr>
              <a:t>  + TWO</a:t>
            </a:r>
          </a:p>
          <a:p>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FOUR</a:t>
            </a:r>
          </a:p>
        </p:txBody>
      </p:sp>
      <p:sp>
        <p:nvSpPr>
          <p:cNvPr id="11" name="TextBox 10">
            <a:extLst>
              <a:ext uri="{FF2B5EF4-FFF2-40B4-BE49-F238E27FC236}">
                <a16:creationId xmlns:a16="http://schemas.microsoft.com/office/drawing/2014/main" id="{D28AB6F5-273C-9658-6730-2E5847C9A12F}"/>
              </a:ext>
            </a:extLst>
          </p:cNvPr>
          <p:cNvSpPr txBox="1"/>
          <p:nvPr/>
        </p:nvSpPr>
        <p:spPr>
          <a:xfrm>
            <a:off x="1779373" y="7949514"/>
            <a:ext cx="3422823" cy="2308324"/>
          </a:xfrm>
          <a:prstGeom prst="rect">
            <a:avLst/>
          </a:prstGeom>
          <a:noFill/>
          <a:ln w="57150">
            <a:solidFill>
              <a:srgbClr val="FF2D64"/>
            </a:solidFill>
          </a:ln>
        </p:spPr>
        <p:txBody>
          <a:bodyPr wrap="square" rtlCol="0">
            <a:spAutoFit/>
          </a:bodyPr>
          <a:lstStyle/>
          <a:p>
            <a:r>
              <a:rPr lang="en-US" b="1" dirty="0">
                <a:latin typeface="Courier New" panose="02070309020205020404" pitchFamily="49" charset="0"/>
                <a:cs typeface="Courier New" panose="02070309020205020404" pitchFamily="49" charset="0"/>
              </a:rPr>
              <a:t>    SUN</a:t>
            </a:r>
          </a:p>
          <a:p>
            <a:r>
              <a:rPr lang="en-US" b="1" dirty="0">
                <a:latin typeface="Courier New" panose="02070309020205020404" pitchFamily="49" charset="0"/>
                <a:cs typeface="Courier New" panose="02070309020205020404" pitchFamily="49" charset="0"/>
              </a:rPr>
              <a:t>  + FUN</a:t>
            </a:r>
          </a:p>
          <a:p>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SWIM</a:t>
            </a:r>
          </a:p>
        </p:txBody>
      </p:sp>
      <p:sp>
        <p:nvSpPr>
          <p:cNvPr id="12" name="TextBox 11">
            <a:extLst>
              <a:ext uri="{FF2B5EF4-FFF2-40B4-BE49-F238E27FC236}">
                <a16:creationId xmlns:a16="http://schemas.microsoft.com/office/drawing/2014/main" id="{BC523A6F-AD2F-23EA-B68C-7623E08EDA1F}"/>
              </a:ext>
            </a:extLst>
          </p:cNvPr>
          <p:cNvSpPr txBox="1"/>
          <p:nvPr/>
        </p:nvSpPr>
        <p:spPr>
          <a:xfrm>
            <a:off x="6565557" y="7949514"/>
            <a:ext cx="3422823" cy="2308324"/>
          </a:xfrm>
          <a:prstGeom prst="rect">
            <a:avLst/>
          </a:prstGeom>
          <a:noFill/>
          <a:ln w="57150">
            <a:solidFill>
              <a:srgbClr val="FF2D64"/>
            </a:solidFill>
          </a:ln>
        </p:spPr>
        <p:txBody>
          <a:bodyPr wrap="square" rtlCol="0">
            <a:spAutoFit/>
          </a:bodyPr>
          <a:lstStyle/>
          <a:p>
            <a:r>
              <a:rPr lang="en-US" b="1" dirty="0">
                <a:latin typeface="Courier New" panose="02070309020205020404" pitchFamily="49" charset="0"/>
                <a:cs typeface="Courier New" panose="02070309020205020404" pitchFamily="49" charset="0"/>
              </a:rPr>
              <a:t>   MATH</a:t>
            </a:r>
          </a:p>
          <a:p>
            <a:r>
              <a:rPr lang="en-US" b="1" dirty="0">
                <a:latin typeface="Courier New" panose="02070309020205020404" pitchFamily="49" charset="0"/>
                <a:cs typeface="Courier New" panose="02070309020205020404" pitchFamily="49" charset="0"/>
              </a:rPr>
              <a:t> + MYTH</a:t>
            </a:r>
          </a:p>
          <a:p>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HARD</a:t>
            </a:r>
          </a:p>
        </p:txBody>
      </p:sp>
      <p:sp>
        <p:nvSpPr>
          <p:cNvPr id="13" name="TextBox 12">
            <a:extLst>
              <a:ext uri="{FF2B5EF4-FFF2-40B4-BE49-F238E27FC236}">
                <a16:creationId xmlns:a16="http://schemas.microsoft.com/office/drawing/2014/main" id="{722D006A-39EC-7874-F5CB-77D1CDB8CAC1}"/>
              </a:ext>
            </a:extLst>
          </p:cNvPr>
          <p:cNvSpPr txBox="1"/>
          <p:nvPr/>
        </p:nvSpPr>
        <p:spPr>
          <a:xfrm>
            <a:off x="11589203" y="7949514"/>
            <a:ext cx="3422823" cy="2308324"/>
          </a:xfrm>
          <a:prstGeom prst="rect">
            <a:avLst/>
          </a:prstGeom>
          <a:noFill/>
          <a:ln w="57150">
            <a:solidFill>
              <a:srgbClr val="FF2D64"/>
            </a:solidFill>
          </a:ln>
        </p:spPr>
        <p:txBody>
          <a:bodyPr wrap="square" rtlCol="0">
            <a:spAutoFit/>
          </a:bodyPr>
          <a:lstStyle/>
          <a:p>
            <a:r>
              <a:rPr lang="en-US" b="1" dirty="0">
                <a:latin typeface="Courier New" panose="02070309020205020404" pitchFamily="49" charset="0"/>
                <a:cs typeface="Courier New" panose="02070309020205020404" pitchFamily="49" charset="0"/>
              </a:rPr>
              <a:t>   TOUGH</a:t>
            </a:r>
          </a:p>
          <a:p>
            <a:r>
              <a:rPr lang="en-US" b="1" dirty="0">
                <a:latin typeface="Courier New" panose="02070309020205020404" pitchFamily="49" charset="0"/>
                <a:cs typeface="Courier New" panose="02070309020205020404" pitchFamily="49" charset="0"/>
              </a:rPr>
              <a:t> + DOUGH</a:t>
            </a:r>
          </a:p>
          <a:p>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RHYME</a:t>
            </a:r>
          </a:p>
        </p:txBody>
      </p:sp>
      <p:sp>
        <p:nvSpPr>
          <p:cNvPr id="14" name="TextBox 13">
            <a:extLst>
              <a:ext uri="{FF2B5EF4-FFF2-40B4-BE49-F238E27FC236}">
                <a16:creationId xmlns:a16="http://schemas.microsoft.com/office/drawing/2014/main" id="{B2DCA246-D04C-0801-08F6-60ED455FDC8F}"/>
              </a:ext>
            </a:extLst>
          </p:cNvPr>
          <p:cNvSpPr txBox="1"/>
          <p:nvPr/>
        </p:nvSpPr>
        <p:spPr>
          <a:xfrm>
            <a:off x="16747524" y="7949514"/>
            <a:ext cx="3838833" cy="2308324"/>
          </a:xfrm>
          <a:prstGeom prst="rect">
            <a:avLst/>
          </a:prstGeom>
          <a:noFill/>
          <a:ln w="57150">
            <a:solidFill>
              <a:srgbClr val="FF2D64"/>
            </a:solidFill>
          </a:ln>
        </p:spPr>
        <p:txBody>
          <a:bodyPr wrap="square" rtlCol="0">
            <a:spAutoFit/>
          </a:bodyPr>
          <a:lstStyle/>
          <a:p>
            <a:r>
              <a:rPr lang="en-US" b="1" dirty="0">
                <a:latin typeface="Courier New" panose="02070309020205020404" pitchFamily="49" charset="0"/>
                <a:cs typeface="Courier New" panose="02070309020205020404" pitchFamily="49" charset="0"/>
              </a:rPr>
              <a:t>      WACKY</a:t>
            </a:r>
          </a:p>
          <a:p>
            <a:r>
              <a:rPr lang="en-US" b="1" dirty="0">
                <a:latin typeface="Courier New" panose="02070309020205020404" pitchFamily="49" charset="0"/>
                <a:cs typeface="Courier New" panose="02070309020205020404" pitchFamily="49" charset="0"/>
              </a:rPr>
              <a:t>    x WACKY</a:t>
            </a:r>
          </a:p>
          <a:p>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BICYCLISTS</a:t>
            </a:r>
          </a:p>
        </p:txBody>
      </p:sp>
    </p:spTree>
    <p:extLst>
      <p:ext uri="{BB962C8B-B14F-4D97-AF65-F5344CB8AC3E}">
        <p14:creationId xmlns:p14="http://schemas.microsoft.com/office/powerpoint/2010/main" val="3816407546"/>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1297901" y="2400546"/>
            <a:ext cx="21590490" cy="8893529"/>
          </a:xfrm>
        </p:spPr>
        <p:txBody>
          <a:bodyPr/>
          <a:lstStyle/>
          <a:p>
            <a:r>
              <a:rPr lang="en-US" sz="6000" dirty="0"/>
              <a:t>Summary</a:t>
            </a:r>
          </a:p>
          <a:p>
            <a:pPr marL="685800" indent="-685800">
              <a:buFont typeface="Wingdings" panose="05000000000000000000" pitchFamily="2" charset="2"/>
              <a:buChar char="q"/>
            </a:pPr>
            <a:r>
              <a:rPr lang="en-US" sz="5400" b="0" dirty="0"/>
              <a:t>Constraint Satisfaction Problems (CSPs)</a:t>
            </a:r>
          </a:p>
          <a:p>
            <a:pPr marL="685800" indent="-685800">
              <a:buFont typeface="Wingdings" panose="05000000000000000000" pitchFamily="2" charset="2"/>
              <a:buChar char="q"/>
            </a:pPr>
            <a:r>
              <a:rPr lang="en-US" sz="5400" b="0" dirty="0"/>
              <a:t>Search-based solutions to CSPs</a:t>
            </a:r>
          </a:p>
          <a:p>
            <a:pPr marL="685800" indent="-685800">
              <a:buFont typeface="Wingdings" panose="05000000000000000000" pitchFamily="2" charset="2"/>
              <a:buChar char="q"/>
            </a:pPr>
            <a:r>
              <a:rPr lang="en-US" sz="5400" b="0" dirty="0"/>
              <a:t>Constraint Propagation and Consistency Checking</a:t>
            </a:r>
          </a:p>
          <a:p>
            <a:pPr marL="685800" indent="-685800">
              <a:buFont typeface="Wingdings" panose="05000000000000000000" pitchFamily="2" charset="2"/>
              <a:buChar char="q"/>
            </a:pPr>
            <a:r>
              <a:rPr lang="en-US" sz="5400" b="0" dirty="0"/>
              <a:t>Two-player, perfect information, zero-sum games</a:t>
            </a:r>
          </a:p>
          <a:p>
            <a:pPr marL="685800" indent="-685800">
              <a:buFont typeface="Wingdings" panose="05000000000000000000" pitchFamily="2" charset="2"/>
              <a:buChar char="q"/>
            </a:pPr>
            <a:r>
              <a:rPr lang="en-US" sz="5400" b="0" dirty="0"/>
              <a:t>Minimax and alpha-beta procedures for game playing</a:t>
            </a:r>
          </a:p>
          <a:p>
            <a:pPr marL="685800" indent="-685800">
              <a:buFont typeface="Wingdings" panose="05000000000000000000" pitchFamily="2" charset="2"/>
              <a:buChar char="q"/>
            </a:pPr>
            <a:r>
              <a:rPr lang="en-US" sz="5400" b="0" dirty="0"/>
              <a:t>Constructing linear plans for accomplishing goals – STRIPS model</a:t>
            </a:r>
          </a:p>
          <a:p>
            <a:pPr marL="685800" indent="-685800">
              <a:buFont typeface="Wingdings" panose="05000000000000000000" pitchFamily="2" charset="2"/>
              <a:buChar char="q"/>
            </a:pPr>
            <a:r>
              <a:rPr lang="en-US" sz="5400" b="0" dirty="0"/>
              <a:t>Forward (progression) and backward (regression) search methods in </a:t>
            </a:r>
            <a:r>
              <a:rPr lang="en-US" sz="5400" b="0"/>
              <a:t>planning domains - PDDL</a:t>
            </a:r>
            <a:endParaRPr lang="en-US" sz="5400" b="0" dirty="0"/>
          </a:p>
          <a:p>
            <a:pPr marL="685800" indent="-685800">
              <a:buFont typeface="Wingdings" panose="05000000000000000000" pitchFamily="2" charset="2"/>
              <a:buChar char="q"/>
            </a:pPr>
            <a:endParaRPr lang="en-US" sz="5400" b="0" dirty="0"/>
          </a:p>
        </p:txBody>
      </p:sp>
    </p:spTree>
    <p:extLst>
      <p:ext uri="{BB962C8B-B14F-4D97-AF65-F5344CB8AC3E}">
        <p14:creationId xmlns:p14="http://schemas.microsoft.com/office/powerpoint/2010/main" val="2970161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13</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029503" y="2421443"/>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Example: </a:t>
            </a:r>
            <a:r>
              <a:rPr lang="el-GR" sz="4800" dirty="0"/>
              <a:t>Ν-</a:t>
            </a:r>
            <a:r>
              <a:rPr lang="en-US" sz="4800" dirty="0"/>
              <a:t>Queens Problem</a:t>
            </a:r>
            <a:endParaRPr lang="en-CY" sz="4800" dirty="0"/>
          </a:p>
        </p:txBody>
      </p:sp>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EF01345B-4CB4-8C5B-E67B-8892A6096EF2}"/>
                  </a:ext>
                </a:extLst>
              </p:cNvPr>
              <p:cNvSpPr txBox="1"/>
              <p:nvPr/>
            </p:nvSpPr>
            <p:spPr>
              <a:xfrm>
                <a:off x="8859126" y="4305313"/>
                <a:ext cx="11616020" cy="5385192"/>
              </a:xfrm>
              <a:prstGeom prst="rect">
                <a:avLst/>
              </a:prstGeom>
              <a:noFill/>
            </p:spPr>
            <p:txBody>
              <a:bodyPr wrap="square" rtlCol="0">
                <a:spAutoFit/>
              </a:bodyPr>
              <a:lstStyle/>
              <a:p>
                <a:r>
                  <a:rPr lang="en-US" b="1" dirty="0"/>
                  <a:t>Variables:  </a:t>
                </a:r>
                <a14:m>
                  <m:oMath xmlns:m="http://schemas.openxmlformats.org/officeDocument/2006/math">
                    <m:r>
                      <a:rPr lang="en-US" i="1">
                        <a:latin typeface="Cambria Math" panose="02040503050406030204" pitchFamily="18" charset="0"/>
                      </a:rPr>
                      <m:t>𝑋𝑖𝑗</m:t>
                    </m:r>
                  </m:oMath>
                </a14:m>
                <a:endParaRPr lang="en-US" dirty="0"/>
              </a:p>
              <a:p>
                <a:r>
                  <a:rPr lang="en-US" b="1" dirty="0"/>
                  <a:t>Domain: </a:t>
                </a:r>
                <a:r>
                  <a:rPr lang="en-US" dirty="0"/>
                  <a:t>{0,1}</a:t>
                </a:r>
              </a:p>
              <a:p>
                <a:r>
                  <a:rPr lang="en-US" b="1" dirty="0"/>
                  <a:t>Constraints:</a:t>
                </a:r>
              </a:p>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m:t>
                      </m:r>
                      <m:r>
                        <a:rPr lang="en-US" i="1">
                          <a:latin typeface="Cambria Math" panose="02040503050406030204" pitchFamily="18" charset="0"/>
                        </a:rPr>
                        <m:t>𝑖</m:t>
                      </m:r>
                      <m:r>
                        <a:rPr lang="en-US" i="1">
                          <a:latin typeface="Cambria Math" panose="02040503050406030204" pitchFamily="18" charset="0"/>
                        </a:rPr>
                        <m:t>,</m:t>
                      </m:r>
                      <m:r>
                        <a:rPr lang="en-US" i="1">
                          <a:latin typeface="Cambria Math" panose="02040503050406030204" pitchFamily="18" charset="0"/>
                        </a:rPr>
                        <m:t>𝑗</m:t>
                      </m:r>
                      <m:r>
                        <a:rPr lang="en-US" i="1">
                          <a:latin typeface="Cambria Math" panose="02040503050406030204" pitchFamily="18" charset="0"/>
                        </a:rPr>
                        <m:t>,</m:t>
                      </m:r>
                      <m:r>
                        <a:rPr lang="en-US" i="1">
                          <a:latin typeface="Cambria Math" panose="02040503050406030204" pitchFamily="18" charset="0"/>
                        </a:rPr>
                        <m:t>𝑘</m:t>
                      </m:r>
                      <m:r>
                        <a:rPr lang="en-US" i="1">
                          <a:latin typeface="Cambria Math" panose="02040503050406030204" pitchFamily="18" charset="0"/>
                        </a:rPr>
                        <m:t>    </m:t>
                      </m:r>
                      <m:r>
                        <a:rPr lang="en-US" i="1">
                          <a:latin typeface="Cambria Math" panose="02040503050406030204" pitchFamily="18" charset="0"/>
                        </a:rPr>
                        <m:t>𝑋𝑖𝑗</m:t>
                      </m:r>
                      <m:r>
                        <a:rPr lang="en-US" i="1">
                          <a:latin typeface="Cambria Math" panose="02040503050406030204" pitchFamily="18" charset="0"/>
                        </a:rPr>
                        <m:t>+</m:t>
                      </m:r>
                      <m:r>
                        <a:rPr lang="en-US" i="1">
                          <a:latin typeface="Cambria Math" panose="02040503050406030204" pitchFamily="18" charset="0"/>
                        </a:rPr>
                        <m:t>𝑋𝑖𝑘</m:t>
                      </m:r>
                      <m:r>
                        <a:rPr lang="en-US" i="1">
                          <a:latin typeface="Cambria Math" panose="02040503050406030204" pitchFamily="18" charset="0"/>
                        </a:rPr>
                        <m:t> ≤1</m:t>
                      </m:r>
                    </m:oMath>
                  </m:oMathPara>
                </a14:m>
                <a:endParaRPr lang="en-US" dirty="0"/>
              </a:p>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m:t>
                      </m:r>
                      <m:r>
                        <a:rPr lang="en-US" i="1">
                          <a:latin typeface="Cambria Math" panose="02040503050406030204" pitchFamily="18" charset="0"/>
                        </a:rPr>
                        <m:t>𝑖</m:t>
                      </m:r>
                      <m:r>
                        <a:rPr lang="en-US" i="1">
                          <a:latin typeface="Cambria Math" panose="02040503050406030204" pitchFamily="18" charset="0"/>
                        </a:rPr>
                        <m:t>,</m:t>
                      </m:r>
                      <m:r>
                        <a:rPr lang="en-US" i="1">
                          <a:latin typeface="Cambria Math" panose="02040503050406030204" pitchFamily="18" charset="0"/>
                        </a:rPr>
                        <m:t>𝑗</m:t>
                      </m:r>
                      <m:r>
                        <a:rPr lang="en-US" i="1">
                          <a:latin typeface="Cambria Math" panose="02040503050406030204" pitchFamily="18" charset="0"/>
                        </a:rPr>
                        <m:t>,</m:t>
                      </m:r>
                      <m:r>
                        <a:rPr lang="en-US" i="1">
                          <a:latin typeface="Cambria Math" panose="02040503050406030204" pitchFamily="18" charset="0"/>
                        </a:rPr>
                        <m:t>𝑘</m:t>
                      </m:r>
                      <m:r>
                        <a:rPr lang="en-US" i="1">
                          <a:latin typeface="Cambria Math" panose="02040503050406030204" pitchFamily="18" charset="0"/>
                        </a:rPr>
                        <m:t>    </m:t>
                      </m:r>
                      <m:r>
                        <a:rPr lang="en-US" i="1">
                          <a:latin typeface="Cambria Math" panose="02040503050406030204" pitchFamily="18" charset="0"/>
                        </a:rPr>
                        <m:t>𝑋𝑖𝑗</m:t>
                      </m:r>
                      <m:r>
                        <a:rPr lang="en-US" i="1">
                          <a:latin typeface="Cambria Math" panose="02040503050406030204" pitchFamily="18" charset="0"/>
                        </a:rPr>
                        <m:t>+</m:t>
                      </m:r>
                      <m:r>
                        <a:rPr lang="en-US" i="1">
                          <a:latin typeface="Cambria Math" panose="02040503050406030204" pitchFamily="18" charset="0"/>
                        </a:rPr>
                        <m:t>𝑋𝑘𝑗</m:t>
                      </m:r>
                      <m:r>
                        <a:rPr lang="en-US" i="1">
                          <a:latin typeface="Cambria Math" panose="02040503050406030204" pitchFamily="18" charset="0"/>
                        </a:rPr>
                        <m:t> ≤1</m:t>
                      </m:r>
                    </m:oMath>
                  </m:oMathPara>
                </a14:m>
                <a:endParaRPr lang="en-CY" dirty="0"/>
              </a:p>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m:t>
                      </m:r>
                      <m:r>
                        <a:rPr lang="en-US" i="1">
                          <a:latin typeface="Cambria Math" panose="02040503050406030204" pitchFamily="18" charset="0"/>
                        </a:rPr>
                        <m:t>𝑖</m:t>
                      </m:r>
                      <m:r>
                        <a:rPr lang="en-US" i="1">
                          <a:latin typeface="Cambria Math" panose="02040503050406030204" pitchFamily="18" charset="0"/>
                        </a:rPr>
                        <m:t>,</m:t>
                      </m:r>
                      <m:r>
                        <a:rPr lang="en-US" i="1">
                          <a:latin typeface="Cambria Math" panose="02040503050406030204" pitchFamily="18" charset="0"/>
                        </a:rPr>
                        <m:t>𝑗</m:t>
                      </m:r>
                      <m:r>
                        <a:rPr lang="en-US" i="1">
                          <a:latin typeface="Cambria Math" panose="02040503050406030204" pitchFamily="18" charset="0"/>
                        </a:rPr>
                        <m:t>,</m:t>
                      </m:r>
                      <m:r>
                        <a:rPr lang="en-US" i="1">
                          <a:latin typeface="Cambria Math" panose="02040503050406030204" pitchFamily="18" charset="0"/>
                        </a:rPr>
                        <m:t>𝑘</m:t>
                      </m:r>
                      <m:r>
                        <a:rPr lang="en-US" i="1">
                          <a:latin typeface="Cambria Math" panose="02040503050406030204" pitchFamily="18" charset="0"/>
                        </a:rPr>
                        <m:t>    </m:t>
                      </m:r>
                      <m:r>
                        <a:rPr lang="en-US" i="1">
                          <a:latin typeface="Cambria Math" panose="02040503050406030204" pitchFamily="18" charset="0"/>
                        </a:rPr>
                        <m:t>𝑋𝑖𝑗</m:t>
                      </m:r>
                      <m:r>
                        <a:rPr lang="en-US" i="1">
                          <a:latin typeface="Cambria Math" panose="02040503050406030204" pitchFamily="18" charset="0"/>
                        </a:rPr>
                        <m:t>+</m:t>
                      </m:r>
                      <m:r>
                        <a:rPr lang="en-US" i="1">
                          <a:latin typeface="Cambria Math" panose="02040503050406030204" pitchFamily="18" charset="0"/>
                        </a:rPr>
                        <m:t>𝑋</m:t>
                      </m:r>
                      <m:sSup>
                        <m:sSupPr>
                          <m:ctrlPr>
                            <a:rPr lang="en-US" b="0" i="1" smtClean="0">
                              <a:latin typeface="Cambria Math" panose="02040503050406030204" pitchFamily="18" charset="0"/>
                            </a:rPr>
                          </m:ctrlPr>
                        </m:sSupPr>
                        <m:e>
                          <m:r>
                            <a:rPr lang="en-US" i="1">
                              <a:latin typeface="Cambria Math" panose="02040503050406030204" pitchFamily="18" charset="0"/>
                            </a:rPr>
                            <m:t>𝑖</m:t>
                          </m:r>
                        </m:e>
                        <m:sup>
                          <m:r>
                            <a:rPr lang="en-US" b="0" i="1" smtClean="0">
                              <a:latin typeface="Cambria Math" panose="02040503050406030204" pitchFamily="18" charset="0"/>
                            </a:rPr>
                            <m:t>′</m:t>
                          </m:r>
                        </m:sup>
                      </m:sSup>
                      <m:sSup>
                        <m:sSupPr>
                          <m:ctrlPr>
                            <a:rPr lang="en-US" b="0" i="1" smtClean="0">
                              <a:latin typeface="Cambria Math" panose="02040503050406030204" pitchFamily="18" charset="0"/>
                            </a:rPr>
                          </m:ctrlPr>
                        </m:sSupPr>
                        <m:e>
                          <m:r>
                            <a:rPr lang="en-US" b="0" i="1" smtClean="0">
                              <a:latin typeface="Cambria Math" panose="02040503050406030204" pitchFamily="18" charset="0"/>
                            </a:rPr>
                            <m:t>𝑗</m:t>
                          </m:r>
                        </m:e>
                        <m:sup>
                          <m:r>
                            <a:rPr lang="en-US" b="0" i="1" smtClean="0">
                              <a:latin typeface="Cambria Math" panose="02040503050406030204" pitchFamily="18" charset="0"/>
                            </a:rPr>
                            <m:t>′</m:t>
                          </m:r>
                        </m:sup>
                      </m:sSup>
                      <m:r>
                        <a:rPr lang="en-US" i="1">
                          <a:latin typeface="Cambria Math" panose="02040503050406030204" pitchFamily="18" charset="0"/>
                        </a:rPr>
                        <m:t>≤1</m:t>
                      </m:r>
                      <m:r>
                        <a:rPr lang="en-US" b="0" i="1" smtClean="0">
                          <a:latin typeface="Cambria Math" panose="02040503050406030204" pitchFamily="18" charset="0"/>
                        </a:rPr>
                        <m:t>,</m:t>
                      </m:r>
                      <m:r>
                        <a:rPr lang="en-US" b="0" i="1" smtClean="0">
                          <a:latin typeface="Cambria Math" panose="02040503050406030204" pitchFamily="18" charset="0"/>
                        </a:rPr>
                        <m:t>𝑤h𝑒𝑟𝑒</m:t>
                      </m:r>
                      <m:r>
                        <a:rPr lang="en-US" b="0" i="1" smtClean="0">
                          <a:latin typeface="Cambria Math" panose="02040503050406030204" pitchFamily="18" charset="0"/>
                        </a:rPr>
                        <m:t> </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𝑖</m:t>
                          </m:r>
                        </m:e>
                        <m:sup>
                          <m:r>
                            <a:rPr lang="en-US" b="0" i="1" smtClean="0">
                              <a:latin typeface="Cambria Math" panose="02040503050406030204" pitchFamily="18" charset="0"/>
                            </a:rPr>
                            <m:t>′</m:t>
                          </m:r>
                        </m:sup>
                      </m:sSup>
                      <m:r>
                        <a:rPr lang="en-US" b="0" i="1" smtClean="0">
                          <a:latin typeface="Cambria Math" panose="02040503050406030204" pitchFamily="18" charset="0"/>
                        </a:rPr>
                        <m:t>=</m:t>
                      </m:r>
                      <m:r>
                        <a:rPr lang="en-US" b="0" i="1" smtClean="0">
                          <a:latin typeface="Cambria Math" panose="02040503050406030204" pitchFamily="18" charset="0"/>
                        </a:rPr>
                        <m:t>𝑖</m:t>
                      </m:r>
                      <m:r>
                        <a:rPr lang="en-US" b="0" i="1" smtClean="0">
                          <a:latin typeface="Cambria Math" panose="02040503050406030204" pitchFamily="18" charset="0"/>
                        </a:rPr>
                        <m:t>+</m:t>
                      </m:r>
                      <m:r>
                        <a:rPr lang="en-US" b="0" i="1" smtClean="0">
                          <a:latin typeface="Cambria Math" panose="02040503050406030204" pitchFamily="18" charset="0"/>
                        </a:rPr>
                        <m:t>𝑘</m:t>
                      </m:r>
                      <m:r>
                        <a:rPr lang="en-US" b="0" i="1" smtClean="0">
                          <a:latin typeface="Cambria Math" panose="02040503050406030204" pitchFamily="18" charset="0"/>
                        </a:rPr>
                        <m:t>, </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𝑗</m:t>
                          </m:r>
                        </m:e>
                        <m:sup>
                          <m:r>
                            <a:rPr lang="en-US" b="0" i="1" smtClean="0">
                              <a:latin typeface="Cambria Math" panose="02040503050406030204" pitchFamily="18" charset="0"/>
                            </a:rPr>
                            <m:t>′</m:t>
                          </m:r>
                        </m:sup>
                      </m:sSup>
                      <m:r>
                        <a:rPr lang="en-US" b="0" i="1" smtClean="0">
                          <a:latin typeface="Cambria Math" panose="02040503050406030204" pitchFamily="18" charset="0"/>
                        </a:rPr>
                        <m:t>=</m:t>
                      </m:r>
                      <m:r>
                        <a:rPr lang="en-US" b="0" i="1" smtClean="0">
                          <a:latin typeface="Cambria Math" panose="02040503050406030204" pitchFamily="18" charset="0"/>
                        </a:rPr>
                        <m:t>𝑗</m:t>
                      </m:r>
                      <m:r>
                        <a:rPr lang="en-US" b="0" i="1" smtClean="0">
                          <a:latin typeface="Cambria Math" panose="02040503050406030204" pitchFamily="18" charset="0"/>
                        </a:rPr>
                        <m:t>+</m:t>
                      </m:r>
                      <m:r>
                        <a:rPr lang="en-US" b="0" i="1" smtClean="0">
                          <a:latin typeface="Cambria Math" panose="02040503050406030204" pitchFamily="18" charset="0"/>
                        </a:rPr>
                        <m:t>𝑘</m:t>
                      </m:r>
                    </m:oMath>
                  </m:oMathPara>
                </a14:m>
                <a:endParaRPr lang="en-CY" dirty="0"/>
              </a:p>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m:t>
                      </m:r>
                      <m:r>
                        <a:rPr lang="en-US" i="1">
                          <a:latin typeface="Cambria Math" panose="02040503050406030204" pitchFamily="18" charset="0"/>
                        </a:rPr>
                        <m:t>𝑖</m:t>
                      </m:r>
                      <m:r>
                        <a:rPr lang="en-US" i="1">
                          <a:latin typeface="Cambria Math" panose="02040503050406030204" pitchFamily="18" charset="0"/>
                        </a:rPr>
                        <m:t>,</m:t>
                      </m:r>
                      <m:r>
                        <a:rPr lang="en-US" i="1">
                          <a:latin typeface="Cambria Math" panose="02040503050406030204" pitchFamily="18" charset="0"/>
                        </a:rPr>
                        <m:t>𝑗</m:t>
                      </m:r>
                      <m:r>
                        <a:rPr lang="en-US" i="1">
                          <a:latin typeface="Cambria Math" panose="02040503050406030204" pitchFamily="18" charset="0"/>
                        </a:rPr>
                        <m:t>,</m:t>
                      </m:r>
                      <m:r>
                        <a:rPr lang="en-US" i="1">
                          <a:latin typeface="Cambria Math" panose="02040503050406030204" pitchFamily="18" charset="0"/>
                        </a:rPr>
                        <m:t>𝑘</m:t>
                      </m:r>
                      <m:r>
                        <a:rPr lang="en-US" i="1">
                          <a:latin typeface="Cambria Math" panose="02040503050406030204" pitchFamily="18" charset="0"/>
                        </a:rPr>
                        <m:t>    </m:t>
                      </m:r>
                      <m:r>
                        <a:rPr lang="en-US" i="1">
                          <a:latin typeface="Cambria Math" panose="02040503050406030204" pitchFamily="18" charset="0"/>
                        </a:rPr>
                        <m:t>𝑋𝑖𝑗</m:t>
                      </m:r>
                      <m:r>
                        <a:rPr lang="en-US" i="1">
                          <a:latin typeface="Cambria Math" panose="02040503050406030204" pitchFamily="18" charset="0"/>
                        </a:rPr>
                        <m:t>+</m:t>
                      </m:r>
                      <m:r>
                        <a:rPr lang="en-US" i="1">
                          <a:latin typeface="Cambria Math" panose="02040503050406030204" pitchFamily="18" charset="0"/>
                        </a:rPr>
                        <m:t>𝑋</m:t>
                      </m:r>
                      <m:sSup>
                        <m:sSupPr>
                          <m:ctrlPr>
                            <a:rPr lang="en-US" i="1">
                              <a:latin typeface="Cambria Math" panose="02040503050406030204" pitchFamily="18" charset="0"/>
                            </a:rPr>
                          </m:ctrlPr>
                        </m:sSupPr>
                        <m:e>
                          <m:r>
                            <a:rPr lang="en-US" i="1">
                              <a:latin typeface="Cambria Math" panose="02040503050406030204" pitchFamily="18" charset="0"/>
                            </a:rPr>
                            <m:t>𝑖</m:t>
                          </m:r>
                        </m:e>
                        <m:sup>
                          <m:r>
                            <a:rPr lang="en-US" i="1">
                              <a:latin typeface="Cambria Math" panose="02040503050406030204" pitchFamily="18" charset="0"/>
                            </a:rPr>
                            <m:t>′</m:t>
                          </m:r>
                        </m:sup>
                      </m:sSup>
                      <m:sSup>
                        <m:sSupPr>
                          <m:ctrlPr>
                            <a:rPr lang="en-US" i="1">
                              <a:latin typeface="Cambria Math" panose="02040503050406030204" pitchFamily="18" charset="0"/>
                            </a:rPr>
                          </m:ctrlPr>
                        </m:sSupPr>
                        <m:e>
                          <m:r>
                            <a:rPr lang="en-US" i="1">
                              <a:latin typeface="Cambria Math" panose="02040503050406030204" pitchFamily="18" charset="0"/>
                            </a:rPr>
                            <m:t>𝑗</m:t>
                          </m:r>
                        </m:e>
                        <m:sup>
                          <m:r>
                            <a:rPr lang="en-US" i="1">
                              <a:latin typeface="Cambria Math" panose="02040503050406030204" pitchFamily="18" charset="0"/>
                            </a:rPr>
                            <m:t>′</m:t>
                          </m:r>
                        </m:sup>
                      </m:sSup>
                      <m:r>
                        <a:rPr lang="en-US" i="1">
                          <a:latin typeface="Cambria Math" panose="02040503050406030204" pitchFamily="18" charset="0"/>
                        </a:rPr>
                        <m:t>≤1,</m:t>
                      </m:r>
                      <m:r>
                        <a:rPr lang="en-US" i="1">
                          <a:latin typeface="Cambria Math" panose="02040503050406030204" pitchFamily="18" charset="0"/>
                        </a:rPr>
                        <m:t>𝑤h𝑒𝑟𝑒</m:t>
                      </m:r>
                      <m:r>
                        <a:rPr lang="en-US" i="1">
                          <a:latin typeface="Cambria Math" panose="02040503050406030204" pitchFamily="18" charset="0"/>
                        </a:rPr>
                        <m:t> </m:t>
                      </m:r>
                      <m:sSup>
                        <m:sSupPr>
                          <m:ctrlPr>
                            <a:rPr lang="en-US" i="1">
                              <a:latin typeface="Cambria Math" panose="02040503050406030204" pitchFamily="18" charset="0"/>
                            </a:rPr>
                          </m:ctrlPr>
                        </m:sSupPr>
                        <m:e>
                          <m:r>
                            <a:rPr lang="en-US" i="1">
                              <a:latin typeface="Cambria Math" panose="02040503050406030204" pitchFamily="18" charset="0"/>
                            </a:rPr>
                            <m:t>𝑖</m:t>
                          </m:r>
                        </m:e>
                        <m:sup>
                          <m:r>
                            <a:rPr lang="en-US" i="1">
                              <a:latin typeface="Cambria Math" panose="02040503050406030204" pitchFamily="18" charset="0"/>
                            </a:rPr>
                            <m:t>′</m:t>
                          </m:r>
                        </m:sup>
                      </m:sSup>
                      <m:r>
                        <a:rPr lang="en-US" i="1">
                          <a:latin typeface="Cambria Math" panose="02040503050406030204" pitchFamily="18" charset="0"/>
                        </a:rPr>
                        <m:t>=</m:t>
                      </m:r>
                      <m:r>
                        <a:rPr lang="en-US" i="1">
                          <a:latin typeface="Cambria Math" panose="02040503050406030204" pitchFamily="18" charset="0"/>
                        </a:rPr>
                        <m:t>𝑖</m:t>
                      </m:r>
                      <m:r>
                        <a:rPr lang="en-US" i="1">
                          <a:latin typeface="Cambria Math" panose="02040503050406030204" pitchFamily="18" charset="0"/>
                        </a:rPr>
                        <m:t>+</m:t>
                      </m:r>
                      <m:r>
                        <a:rPr lang="en-US" i="1">
                          <a:latin typeface="Cambria Math" panose="02040503050406030204" pitchFamily="18" charset="0"/>
                        </a:rPr>
                        <m:t>𝑘</m:t>
                      </m:r>
                      <m:r>
                        <a:rPr lang="en-US" i="1">
                          <a:latin typeface="Cambria Math" panose="02040503050406030204" pitchFamily="18" charset="0"/>
                        </a:rPr>
                        <m:t>, </m:t>
                      </m:r>
                      <m:sSup>
                        <m:sSupPr>
                          <m:ctrlPr>
                            <a:rPr lang="en-US" i="1">
                              <a:latin typeface="Cambria Math" panose="02040503050406030204" pitchFamily="18" charset="0"/>
                            </a:rPr>
                          </m:ctrlPr>
                        </m:sSupPr>
                        <m:e>
                          <m:r>
                            <a:rPr lang="en-US" i="1">
                              <a:latin typeface="Cambria Math" panose="02040503050406030204" pitchFamily="18" charset="0"/>
                            </a:rPr>
                            <m:t>𝑗</m:t>
                          </m:r>
                        </m:e>
                        <m:sup>
                          <m:r>
                            <a:rPr lang="en-US" i="1">
                              <a:latin typeface="Cambria Math" panose="02040503050406030204" pitchFamily="18" charset="0"/>
                            </a:rPr>
                            <m:t>′</m:t>
                          </m:r>
                        </m:sup>
                      </m:sSup>
                      <m:r>
                        <a:rPr lang="en-US" i="1">
                          <a:latin typeface="Cambria Math" panose="02040503050406030204" pitchFamily="18" charset="0"/>
                        </a:rPr>
                        <m:t>=</m:t>
                      </m:r>
                      <m:r>
                        <a:rPr lang="en-US" i="1">
                          <a:latin typeface="Cambria Math" panose="02040503050406030204" pitchFamily="18" charset="0"/>
                        </a:rPr>
                        <m:t>𝑗</m:t>
                      </m:r>
                      <m:r>
                        <a:rPr lang="en-US" b="0" i="1" smtClean="0">
                          <a:latin typeface="Cambria Math" panose="02040503050406030204" pitchFamily="18" charset="0"/>
                        </a:rPr>
                        <m:t>−</m:t>
                      </m:r>
                      <m:r>
                        <a:rPr lang="en-US" i="1">
                          <a:latin typeface="Cambria Math" panose="02040503050406030204" pitchFamily="18" charset="0"/>
                        </a:rPr>
                        <m:t>𝑘</m:t>
                      </m:r>
                    </m:oMath>
                  </m:oMathPara>
                </a14:m>
                <a:endParaRPr lang="en-CY" dirty="0"/>
              </a:p>
              <a:p>
                <a:pPr/>
                <a14:m>
                  <m:oMathPara xmlns:m="http://schemas.openxmlformats.org/officeDocument/2006/math">
                    <m:oMathParaPr>
                      <m:jc m:val="centerGroup"/>
                    </m:oMathParaPr>
                    <m:oMath xmlns:m="http://schemas.openxmlformats.org/officeDocument/2006/math">
                      <m:nary>
                        <m:naryPr>
                          <m:chr m:val="∑"/>
                          <m:limLoc m:val="undOvr"/>
                          <m:supHide m:val="on"/>
                          <m:ctrlPr>
                            <a:rPr lang="en-CY" i="1">
                              <a:latin typeface="Cambria Math" panose="02040503050406030204" pitchFamily="18" charset="0"/>
                            </a:rPr>
                          </m:ctrlPr>
                        </m:naryPr>
                        <m:sub>
                          <m:r>
                            <a:rPr lang="en-US" i="1">
                              <a:latin typeface="Cambria Math" panose="02040503050406030204" pitchFamily="18" charset="0"/>
                            </a:rPr>
                            <m:t>𝑖</m:t>
                          </m:r>
                          <m:r>
                            <a:rPr lang="en-US" i="1">
                              <a:latin typeface="Cambria Math" panose="02040503050406030204" pitchFamily="18" charset="0"/>
                            </a:rPr>
                            <m:t>,</m:t>
                          </m:r>
                          <m:r>
                            <a:rPr lang="en-US" i="1">
                              <a:latin typeface="Cambria Math" panose="02040503050406030204" pitchFamily="18" charset="0"/>
                            </a:rPr>
                            <m:t>𝑗</m:t>
                          </m:r>
                        </m:sub>
                        <m:sup/>
                        <m:e>
                          <m:r>
                            <a:rPr lang="en-US" i="1">
                              <a:latin typeface="Cambria Math" panose="02040503050406030204" pitchFamily="18" charset="0"/>
                            </a:rPr>
                            <m:t>𝑋𝑖𝑗</m:t>
                          </m:r>
                          <m:r>
                            <a:rPr lang="en-US" i="1">
                              <a:latin typeface="Cambria Math" panose="02040503050406030204" pitchFamily="18" charset="0"/>
                            </a:rPr>
                            <m:t>=</m:t>
                          </m:r>
                          <m:r>
                            <a:rPr lang="en-US" i="1">
                              <a:latin typeface="Cambria Math" panose="02040503050406030204" pitchFamily="18" charset="0"/>
                            </a:rPr>
                            <m:t>𝑁</m:t>
                          </m:r>
                        </m:e>
                      </m:nary>
                    </m:oMath>
                  </m:oMathPara>
                </a14:m>
                <a:endParaRPr lang="en-CY" dirty="0"/>
              </a:p>
            </p:txBody>
          </p:sp>
        </mc:Choice>
        <mc:Fallback xmlns="">
          <p:sp>
            <p:nvSpPr>
              <p:cNvPr id="2" name="TextBox 1">
                <a:extLst>
                  <a:ext uri="{FF2B5EF4-FFF2-40B4-BE49-F238E27FC236}">
                    <a16:creationId xmlns:a16="http://schemas.microsoft.com/office/drawing/2014/main" id="{EF01345B-4CB4-8C5B-E67B-8892A6096EF2}"/>
                  </a:ext>
                </a:extLst>
              </p:cNvPr>
              <p:cNvSpPr txBox="1">
                <a:spLocks noRot="1" noChangeAspect="1" noMove="1" noResize="1" noEditPoints="1" noAdjustHandles="1" noChangeArrowheads="1" noChangeShapeType="1" noTextEdit="1"/>
              </p:cNvSpPr>
              <p:nvPr/>
            </p:nvSpPr>
            <p:spPr>
              <a:xfrm>
                <a:off x="8859126" y="4305313"/>
                <a:ext cx="11616020" cy="5385192"/>
              </a:xfrm>
              <a:prstGeom prst="rect">
                <a:avLst/>
              </a:prstGeom>
              <a:blipFill>
                <a:blip r:embed="rId2"/>
                <a:stretch>
                  <a:fillRect l="-1574" t="-1697"/>
                </a:stretch>
              </a:blipFill>
            </p:spPr>
            <p:txBody>
              <a:bodyPr/>
              <a:lstStyle/>
              <a:p>
                <a:r>
                  <a:rPr lang="en-CY">
                    <a:noFill/>
                  </a:rPr>
                  <a:t> </a:t>
                </a:r>
              </a:p>
            </p:txBody>
          </p:sp>
        </mc:Fallback>
      </mc:AlternateContent>
      <p:pic>
        <p:nvPicPr>
          <p:cNvPr id="9" name="Picture 4" descr="N Queen Problem Using Recursive Backtracking | Code Pumpkin">
            <a:extLst>
              <a:ext uri="{FF2B5EF4-FFF2-40B4-BE49-F238E27FC236}">
                <a16:creationId xmlns:a16="http://schemas.microsoft.com/office/drawing/2014/main" id="{91D20A83-B3D6-6CFC-4DDC-69ABBAF742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6260" y="4180598"/>
            <a:ext cx="5087838" cy="435502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02DD018D-EE81-7B6E-12BB-697FC58AD2B4}"/>
              </a:ext>
            </a:extLst>
          </p:cNvPr>
          <p:cNvSpPr txBox="1"/>
          <p:nvPr/>
        </p:nvSpPr>
        <p:spPr>
          <a:xfrm>
            <a:off x="2479849" y="8756365"/>
            <a:ext cx="4040660" cy="646331"/>
          </a:xfrm>
          <a:prstGeom prst="rect">
            <a:avLst/>
          </a:prstGeom>
          <a:noFill/>
        </p:spPr>
        <p:txBody>
          <a:bodyPr wrap="square" rtlCol="0">
            <a:spAutoFit/>
          </a:bodyPr>
          <a:lstStyle/>
          <a:p>
            <a:pPr algn="ctr"/>
            <a:r>
              <a:rPr lang="en-US" dirty="0"/>
              <a:t>8-Queens</a:t>
            </a:r>
            <a:endParaRPr lang="en-CY" dirty="0"/>
          </a:p>
        </p:txBody>
      </p:sp>
      <p:sp>
        <p:nvSpPr>
          <p:cNvPr id="3" name="TextBox 2">
            <a:extLst>
              <a:ext uri="{FF2B5EF4-FFF2-40B4-BE49-F238E27FC236}">
                <a16:creationId xmlns:a16="http://schemas.microsoft.com/office/drawing/2014/main" id="{6F7659A3-746F-B5FC-73DA-E57E151C8BFE}"/>
              </a:ext>
            </a:extLst>
          </p:cNvPr>
          <p:cNvSpPr txBox="1"/>
          <p:nvPr/>
        </p:nvSpPr>
        <p:spPr>
          <a:xfrm>
            <a:off x="1956260" y="9623441"/>
            <a:ext cx="5087838" cy="646331"/>
          </a:xfrm>
          <a:prstGeom prst="rect">
            <a:avLst/>
          </a:prstGeom>
          <a:noFill/>
        </p:spPr>
        <p:txBody>
          <a:bodyPr wrap="square" rtlCol="0">
            <a:spAutoFit/>
          </a:bodyPr>
          <a:lstStyle/>
          <a:p>
            <a:pPr algn="ctr"/>
            <a:r>
              <a:rPr lang="en-US" dirty="0"/>
              <a:t> </a:t>
            </a:r>
            <a:r>
              <a:rPr lang="en-US" dirty="0">
                <a:effectLst/>
                <a:latin typeface="Calibri" panose="020F0502020204030204" pitchFamily="34" charset="0"/>
                <a:ea typeface="Calibri" panose="020F0502020204030204" pitchFamily="34" charset="0"/>
                <a:cs typeface="Times New Roman" panose="02020603050405020304" pitchFamily="18" charset="0"/>
              </a:rPr>
              <a:t>64</a:t>
            </a:r>
            <a:r>
              <a:rPr lang="en-US" baseline="30000" dirty="0">
                <a:effectLst/>
                <a:latin typeface="Calibri" panose="020F0502020204030204" pitchFamily="34" charset="0"/>
                <a:ea typeface="Calibri" panose="020F0502020204030204" pitchFamily="34" charset="0"/>
                <a:cs typeface="Times New Roman" panose="02020603050405020304" pitchFamily="18" charset="0"/>
              </a:rPr>
              <a:t>8</a:t>
            </a:r>
            <a:r>
              <a:rPr lang="en-US" baseline="30000" dirty="0">
                <a:latin typeface="Calibri" panose="020F0502020204030204" pitchFamily="34" charset="0"/>
                <a:ea typeface="Calibri" panose="020F0502020204030204" pitchFamily="34" charset="0"/>
                <a:cs typeface="Times New Roman" panose="02020603050405020304" pitchFamily="18" charset="0"/>
              </a:rPr>
              <a:t> </a:t>
            </a:r>
            <a:r>
              <a:rPr lang="en-US" dirty="0"/>
              <a:t>combinations!</a:t>
            </a:r>
            <a:endParaRPr lang="en-CY" dirty="0"/>
          </a:p>
        </p:txBody>
      </p:sp>
    </p:spTree>
    <p:extLst>
      <p:ext uri="{BB962C8B-B14F-4D97-AF65-F5344CB8AC3E}">
        <p14:creationId xmlns:p14="http://schemas.microsoft.com/office/powerpoint/2010/main" val="2605940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12AD33A7-22D6-7CE1-095A-5C124AE71DA3}"/>
              </a:ext>
            </a:extLst>
          </p:cNvPr>
          <p:cNvSpPr>
            <a:spLocks noGrp="1" noChangeArrowheads="1"/>
          </p:cNvSpPr>
          <p:nvPr>
            <p:ph type="title"/>
          </p:nvPr>
        </p:nvSpPr>
        <p:spPr/>
        <p:txBody>
          <a:bodyPr/>
          <a:lstStyle/>
          <a:p>
            <a:pPr eaLnBrk="1" hangingPunct="1">
              <a:defRPr/>
            </a:pPr>
            <a:br>
              <a:rPr lang="en-US" altLang="el-GR" sz="8000" b="1" dirty="0">
                <a:effectLst>
                  <a:outerShdw blurRad="38100" dist="38100" dir="2700000" algn="tl">
                    <a:srgbClr val="C0C0C0"/>
                  </a:outerShdw>
                </a:effectLst>
              </a:rPr>
            </a:br>
            <a:endParaRPr lang="en-US" altLang="el-GR" sz="8000" b="1" dirty="0">
              <a:effectLst>
                <a:outerShdw blurRad="38100" dist="38100" dir="2700000" algn="tl">
                  <a:srgbClr val="C0C0C0"/>
                </a:outerShdw>
              </a:effectLst>
            </a:endParaRPr>
          </a:p>
        </p:txBody>
      </p:sp>
      <p:grpSp>
        <p:nvGrpSpPr>
          <p:cNvPr id="7171" name="Group 3">
            <a:extLst>
              <a:ext uri="{FF2B5EF4-FFF2-40B4-BE49-F238E27FC236}">
                <a16:creationId xmlns:a16="http://schemas.microsoft.com/office/drawing/2014/main" id="{0A0BAEE1-2060-71B3-77AA-3DD52ACE329C}"/>
              </a:ext>
            </a:extLst>
          </p:cNvPr>
          <p:cNvGrpSpPr>
            <a:grpSpLocks/>
          </p:cNvGrpSpPr>
          <p:nvPr/>
        </p:nvGrpSpPr>
        <p:grpSpPr bwMode="auto">
          <a:xfrm>
            <a:off x="9144000" y="4876800"/>
            <a:ext cx="4876800" cy="4876800"/>
            <a:chOff x="960" y="1344"/>
            <a:chExt cx="1536" cy="1536"/>
          </a:xfrm>
        </p:grpSpPr>
        <p:sp>
          <p:nvSpPr>
            <p:cNvPr id="7213" name="Rectangle 4">
              <a:extLst>
                <a:ext uri="{FF2B5EF4-FFF2-40B4-BE49-F238E27FC236}">
                  <a16:creationId xmlns:a16="http://schemas.microsoft.com/office/drawing/2014/main" id="{3855B7D8-ADBF-4F73-A820-44998CCBA5B3}"/>
                </a:ext>
              </a:extLst>
            </p:cNvPr>
            <p:cNvSpPr>
              <a:spLocks noChangeArrowheads="1"/>
            </p:cNvSpPr>
            <p:nvPr/>
          </p:nvSpPr>
          <p:spPr bwMode="auto">
            <a:xfrm>
              <a:off x="960" y="1344"/>
              <a:ext cx="1536" cy="153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214" name="Rectangle 5">
              <a:extLst>
                <a:ext uri="{FF2B5EF4-FFF2-40B4-BE49-F238E27FC236}">
                  <a16:creationId xmlns:a16="http://schemas.microsoft.com/office/drawing/2014/main" id="{1BA6D8AA-C614-256D-8389-02D7B74B6219}"/>
                </a:ext>
              </a:extLst>
            </p:cNvPr>
            <p:cNvSpPr>
              <a:spLocks noChangeArrowheads="1"/>
            </p:cNvSpPr>
            <p:nvPr/>
          </p:nvSpPr>
          <p:spPr bwMode="auto">
            <a:xfrm>
              <a:off x="2304" y="1344"/>
              <a:ext cx="192" cy="19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215" name="Rectangle 6">
              <a:extLst>
                <a:ext uri="{FF2B5EF4-FFF2-40B4-BE49-F238E27FC236}">
                  <a16:creationId xmlns:a16="http://schemas.microsoft.com/office/drawing/2014/main" id="{37C5B7DD-A489-ACB8-C922-7293DDF4FA0D}"/>
                </a:ext>
              </a:extLst>
            </p:cNvPr>
            <p:cNvSpPr>
              <a:spLocks noChangeArrowheads="1"/>
            </p:cNvSpPr>
            <p:nvPr/>
          </p:nvSpPr>
          <p:spPr bwMode="auto">
            <a:xfrm>
              <a:off x="1728" y="1536"/>
              <a:ext cx="192" cy="19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216" name="Rectangle 7">
              <a:extLst>
                <a:ext uri="{FF2B5EF4-FFF2-40B4-BE49-F238E27FC236}">
                  <a16:creationId xmlns:a16="http://schemas.microsoft.com/office/drawing/2014/main" id="{5AC4124E-6045-2439-AC8D-928E7641C6EF}"/>
                </a:ext>
              </a:extLst>
            </p:cNvPr>
            <p:cNvSpPr>
              <a:spLocks noChangeArrowheads="1"/>
            </p:cNvSpPr>
            <p:nvPr/>
          </p:nvSpPr>
          <p:spPr bwMode="auto">
            <a:xfrm>
              <a:off x="2112" y="1920"/>
              <a:ext cx="192" cy="19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217" name="Rectangle 8">
              <a:extLst>
                <a:ext uri="{FF2B5EF4-FFF2-40B4-BE49-F238E27FC236}">
                  <a16:creationId xmlns:a16="http://schemas.microsoft.com/office/drawing/2014/main" id="{1F641C46-B7E0-F1B2-6E9D-F17FBAA44331}"/>
                </a:ext>
              </a:extLst>
            </p:cNvPr>
            <p:cNvSpPr>
              <a:spLocks noChangeArrowheads="1"/>
            </p:cNvSpPr>
            <p:nvPr/>
          </p:nvSpPr>
          <p:spPr bwMode="auto">
            <a:xfrm>
              <a:off x="1920" y="1344"/>
              <a:ext cx="192" cy="19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218" name="Rectangle 9">
              <a:extLst>
                <a:ext uri="{FF2B5EF4-FFF2-40B4-BE49-F238E27FC236}">
                  <a16:creationId xmlns:a16="http://schemas.microsoft.com/office/drawing/2014/main" id="{552283A2-642A-DA22-B10A-655D3E981620}"/>
                </a:ext>
              </a:extLst>
            </p:cNvPr>
            <p:cNvSpPr>
              <a:spLocks noChangeArrowheads="1"/>
            </p:cNvSpPr>
            <p:nvPr/>
          </p:nvSpPr>
          <p:spPr bwMode="auto">
            <a:xfrm>
              <a:off x="2304" y="1728"/>
              <a:ext cx="192" cy="19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219" name="Rectangle 10">
              <a:extLst>
                <a:ext uri="{FF2B5EF4-FFF2-40B4-BE49-F238E27FC236}">
                  <a16:creationId xmlns:a16="http://schemas.microsoft.com/office/drawing/2014/main" id="{C16CBCCB-3AB1-D81D-0DFD-71D084BAE656}"/>
                </a:ext>
              </a:extLst>
            </p:cNvPr>
            <p:cNvSpPr>
              <a:spLocks noChangeArrowheads="1"/>
            </p:cNvSpPr>
            <p:nvPr/>
          </p:nvSpPr>
          <p:spPr bwMode="auto">
            <a:xfrm>
              <a:off x="2112" y="1536"/>
              <a:ext cx="192" cy="19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220" name="Rectangle 11">
              <a:extLst>
                <a:ext uri="{FF2B5EF4-FFF2-40B4-BE49-F238E27FC236}">
                  <a16:creationId xmlns:a16="http://schemas.microsoft.com/office/drawing/2014/main" id="{91513684-BB3D-640A-BCC2-AF4E61DD0495}"/>
                </a:ext>
              </a:extLst>
            </p:cNvPr>
            <p:cNvSpPr>
              <a:spLocks noChangeArrowheads="1"/>
            </p:cNvSpPr>
            <p:nvPr/>
          </p:nvSpPr>
          <p:spPr bwMode="auto">
            <a:xfrm>
              <a:off x="1920" y="1728"/>
              <a:ext cx="192" cy="19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221" name="Rectangle 12">
              <a:extLst>
                <a:ext uri="{FF2B5EF4-FFF2-40B4-BE49-F238E27FC236}">
                  <a16:creationId xmlns:a16="http://schemas.microsoft.com/office/drawing/2014/main" id="{C8E215E5-E233-DD1D-4877-4B556CD0027E}"/>
                </a:ext>
              </a:extLst>
            </p:cNvPr>
            <p:cNvSpPr>
              <a:spLocks noChangeArrowheads="1"/>
            </p:cNvSpPr>
            <p:nvPr/>
          </p:nvSpPr>
          <p:spPr bwMode="auto">
            <a:xfrm>
              <a:off x="1728" y="1920"/>
              <a:ext cx="192" cy="19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222" name="Rectangle 13">
              <a:extLst>
                <a:ext uri="{FF2B5EF4-FFF2-40B4-BE49-F238E27FC236}">
                  <a16:creationId xmlns:a16="http://schemas.microsoft.com/office/drawing/2014/main" id="{91968D44-5479-970E-98D5-36BE26E9BBD7}"/>
                </a:ext>
              </a:extLst>
            </p:cNvPr>
            <p:cNvSpPr>
              <a:spLocks noChangeArrowheads="1"/>
            </p:cNvSpPr>
            <p:nvPr/>
          </p:nvSpPr>
          <p:spPr bwMode="auto">
            <a:xfrm>
              <a:off x="1536" y="2112"/>
              <a:ext cx="192" cy="19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223" name="Rectangle 14">
              <a:extLst>
                <a:ext uri="{FF2B5EF4-FFF2-40B4-BE49-F238E27FC236}">
                  <a16:creationId xmlns:a16="http://schemas.microsoft.com/office/drawing/2014/main" id="{24DB42FD-252C-5F2C-2107-8F65382A0B5F}"/>
                </a:ext>
              </a:extLst>
            </p:cNvPr>
            <p:cNvSpPr>
              <a:spLocks noChangeArrowheads="1"/>
            </p:cNvSpPr>
            <p:nvPr/>
          </p:nvSpPr>
          <p:spPr bwMode="auto">
            <a:xfrm>
              <a:off x="1344" y="2304"/>
              <a:ext cx="192" cy="19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224" name="Rectangle 15">
              <a:extLst>
                <a:ext uri="{FF2B5EF4-FFF2-40B4-BE49-F238E27FC236}">
                  <a16:creationId xmlns:a16="http://schemas.microsoft.com/office/drawing/2014/main" id="{D319B658-61BE-DAC8-A57A-A22C701884BB}"/>
                </a:ext>
              </a:extLst>
            </p:cNvPr>
            <p:cNvSpPr>
              <a:spLocks noChangeArrowheads="1"/>
            </p:cNvSpPr>
            <p:nvPr/>
          </p:nvSpPr>
          <p:spPr bwMode="auto">
            <a:xfrm>
              <a:off x="1152" y="2496"/>
              <a:ext cx="192" cy="19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225" name="Rectangle 16">
              <a:extLst>
                <a:ext uri="{FF2B5EF4-FFF2-40B4-BE49-F238E27FC236}">
                  <a16:creationId xmlns:a16="http://schemas.microsoft.com/office/drawing/2014/main" id="{FC490E48-6E93-EB9D-8986-20BA737DB06D}"/>
                </a:ext>
              </a:extLst>
            </p:cNvPr>
            <p:cNvSpPr>
              <a:spLocks noChangeArrowheads="1"/>
            </p:cNvSpPr>
            <p:nvPr/>
          </p:nvSpPr>
          <p:spPr bwMode="auto">
            <a:xfrm>
              <a:off x="960" y="2688"/>
              <a:ext cx="192" cy="19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226" name="Rectangle 17">
              <a:extLst>
                <a:ext uri="{FF2B5EF4-FFF2-40B4-BE49-F238E27FC236}">
                  <a16:creationId xmlns:a16="http://schemas.microsoft.com/office/drawing/2014/main" id="{5088E632-3160-0C3F-50B2-3B974285FD46}"/>
                </a:ext>
              </a:extLst>
            </p:cNvPr>
            <p:cNvSpPr>
              <a:spLocks noChangeArrowheads="1"/>
            </p:cNvSpPr>
            <p:nvPr/>
          </p:nvSpPr>
          <p:spPr bwMode="auto">
            <a:xfrm>
              <a:off x="1152" y="2112"/>
              <a:ext cx="192" cy="19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227" name="Rectangle 18">
              <a:extLst>
                <a:ext uri="{FF2B5EF4-FFF2-40B4-BE49-F238E27FC236}">
                  <a16:creationId xmlns:a16="http://schemas.microsoft.com/office/drawing/2014/main" id="{B72CE6AE-A1A2-60D6-4295-0F2090A7CE41}"/>
                </a:ext>
              </a:extLst>
            </p:cNvPr>
            <p:cNvSpPr>
              <a:spLocks noChangeArrowheads="1"/>
            </p:cNvSpPr>
            <p:nvPr/>
          </p:nvSpPr>
          <p:spPr bwMode="auto">
            <a:xfrm>
              <a:off x="1344" y="1920"/>
              <a:ext cx="192" cy="19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228" name="Rectangle 19">
              <a:extLst>
                <a:ext uri="{FF2B5EF4-FFF2-40B4-BE49-F238E27FC236}">
                  <a16:creationId xmlns:a16="http://schemas.microsoft.com/office/drawing/2014/main" id="{5C045990-F8C3-5F12-351C-EB0C6F287577}"/>
                </a:ext>
              </a:extLst>
            </p:cNvPr>
            <p:cNvSpPr>
              <a:spLocks noChangeArrowheads="1"/>
            </p:cNvSpPr>
            <p:nvPr/>
          </p:nvSpPr>
          <p:spPr bwMode="auto">
            <a:xfrm>
              <a:off x="1536" y="1728"/>
              <a:ext cx="192" cy="19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229" name="Rectangle 20">
              <a:extLst>
                <a:ext uri="{FF2B5EF4-FFF2-40B4-BE49-F238E27FC236}">
                  <a16:creationId xmlns:a16="http://schemas.microsoft.com/office/drawing/2014/main" id="{5F851B89-C711-9AF0-F84F-ECE3FB91C194}"/>
                </a:ext>
              </a:extLst>
            </p:cNvPr>
            <p:cNvSpPr>
              <a:spLocks noChangeArrowheads="1"/>
            </p:cNvSpPr>
            <p:nvPr/>
          </p:nvSpPr>
          <p:spPr bwMode="auto">
            <a:xfrm>
              <a:off x="1344" y="2688"/>
              <a:ext cx="192" cy="19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230" name="Rectangle 21">
              <a:extLst>
                <a:ext uri="{FF2B5EF4-FFF2-40B4-BE49-F238E27FC236}">
                  <a16:creationId xmlns:a16="http://schemas.microsoft.com/office/drawing/2014/main" id="{F3E1CA8D-7ABF-D044-B78A-A01C816BD653}"/>
                </a:ext>
              </a:extLst>
            </p:cNvPr>
            <p:cNvSpPr>
              <a:spLocks noChangeArrowheads="1"/>
            </p:cNvSpPr>
            <p:nvPr/>
          </p:nvSpPr>
          <p:spPr bwMode="auto">
            <a:xfrm>
              <a:off x="1536" y="2496"/>
              <a:ext cx="192" cy="19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231" name="Rectangle 22">
              <a:extLst>
                <a:ext uri="{FF2B5EF4-FFF2-40B4-BE49-F238E27FC236}">
                  <a16:creationId xmlns:a16="http://schemas.microsoft.com/office/drawing/2014/main" id="{5F3982A1-DD46-C8B4-661B-7204DADB271C}"/>
                </a:ext>
              </a:extLst>
            </p:cNvPr>
            <p:cNvSpPr>
              <a:spLocks noChangeArrowheads="1"/>
            </p:cNvSpPr>
            <p:nvPr/>
          </p:nvSpPr>
          <p:spPr bwMode="auto">
            <a:xfrm>
              <a:off x="1728" y="2304"/>
              <a:ext cx="192" cy="19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232" name="Rectangle 23">
              <a:extLst>
                <a:ext uri="{FF2B5EF4-FFF2-40B4-BE49-F238E27FC236}">
                  <a16:creationId xmlns:a16="http://schemas.microsoft.com/office/drawing/2014/main" id="{2AAF777E-2C01-EE79-864C-30B3DDE789BF}"/>
                </a:ext>
              </a:extLst>
            </p:cNvPr>
            <p:cNvSpPr>
              <a:spLocks noChangeArrowheads="1"/>
            </p:cNvSpPr>
            <p:nvPr/>
          </p:nvSpPr>
          <p:spPr bwMode="auto">
            <a:xfrm>
              <a:off x="1920" y="2112"/>
              <a:ext cx="192" cy="19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233" name="Rectangle 24">
              <a:extLst>
                <a:ext uri="{FF2B5EF4-FFF2-40B4-BE49-F238E27FC236}">
                  <a16:creationId xmlns:a16="http://schemas.microsoft.com/office/drawing/2014/main" id="{19DA6506-7700-3DD9-3215-A130F1A8D22C}"/>
                </a:ext>
              </a:extLst>
            </p:cNvPr>
            <p:cNvSpPr>
              <a:spLocks noChangeArrowheads="1"/>
            </p:cNvSpPr>
            <p:nvPr/>
          </p:nvSpPr>
          <p:spPr bwMode="auto">
            <a:xfrm>
              <a:off x="960" y="1920"/>
              <a:ext cx="192" cy="19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234" name="Rectangle 25">
              <a:extLst>
                <a:ext uri="{FF2B5EF4-FFF2-40B4-BE49-F238E27FC236}">
                  <a16:creationId xmlns:a16="http://schemas.microsoft.com/office/drawing/2014/main" id="{DFDA0D94-EC68-D565-6886-7A711288E6F0}"/>
                </a:ext>
              </a:extLst>
            </p:cNvPr>
            <p:cNvSpPr>
              <a:spLocks noChangeArrowheads="1"/>
            </p:cNvSpPr>
            <p:nvPr/>
          </p:nvSpPr>
          <p:spPr bwMode="auto">
            <a:xfrm>
              <a:off x="1536" y="1344"/>
              <a:ext cx="192" cy="19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235" name="Rectangle 26">
              <a:extLst>
                <a:ext uri="{FF2B5EF4-FFF2-40B4-BE49-F238E27FC236}">
                  <a16:creationId xmlns:a16="http://schemas.microsoft.com/office/drawing/2014/main" id="{D7679F45-C419-108A-FB1D-1EC77E400A01}"/>
                </a:ext>
              </a:extLst>
            </p:cNvPr>
            <p:cNvSpPr>
              <a:spLocks noChangeArrowheads="1"/>
            </p:cNvSpPr>
            <p:nvPr/>
          </p:nvSpPr>
          <p:spPr bwMode="auto">
            <a:xfrm>
              <a:off x="1152" y="1344"/>
              <a:ext cx="192" cy="19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236" name="Rectangle 27">
              <a:extLst>
                <a:ext uri="{FF2B5EF4-FFF2-40B4-BE49-F238E27FC236}">
                  <a16:creationId xmlns:a16="http://schemas.microsoft.com/office/drawing/2014/main" id="{4CF3CC5D-6487-988E-DF0B-297A2DD51D51}"/>
                </a:ext>
              </a:extLst>
            </p:cNvPr>
            <p:cNvSpPr>
              <a:spLocks noChangeArrowheads="1"/>
            </p:cNvSpPr>
            <p:nvPr/>
          </p:nvSpPr>
          <p:spPr bwMode="auto">
            <a:xfrm>
              <a:off x="1344" y="1536"/>
              <a:ext cx="192" cy="19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237" name="Rectangle 28">
              <a:extLst>
                <a:ext uri="{FF2B5EF4-FFF2-40B4-BE49-F238E27FC236}">
                  <a16:creationId xmlns:a16="http://schemas.microsoft.com/office/drawing/2014/main" id="{7DD17978-98C5-E646-B0B5-FA994C99879B}"/>
                </a:ext>
              </a:extLst>
            </p:cNvPr>
            <p:cNvSpPr>
              <a:spLocks noChangeArrowheads="1"/>
            </p:cNvSpPr>
            <p:nvPr/>
          </p:nvSpPr>
          <p:spPr bwMode="auto">
            <a:xfrm>
              <a:off x="960" y="1536"/>
              <a:ext cx="192" cy="19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238" name="Rectangle 29">
              <a:extLst>
                <a:ext uri="{FF2B5EF4-FFF2-40B4-BE49-F238E27FC236}">
                  <a16:creationId xmlns:a16="http://schemas.microsoft.com/office/drawing/2014/main" id="{AED72F51-BD66-0BF5-25B8-CF017D0A6707}"/>
                </a:ext>
              </a:extLst>
            </p:cNvPr>
            <p:cNvSpPr>
              <a:spLocks noChangeArrowheads="1"/>
            </p:cNvSpPr>
            <p:nvPr/>
          </p:nvSpPr>
          <p:spPr bwMode="auto">
            <a:xfrm>
              <a:off x="1152" y="1728"/>
              <a:ext cx="192" cy="19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239" name="Rectangle 30">
              <a:extLst>
                <a:ext uri="{FF2B5EF4-FFF2-40B4-BE49-F238E27FC236}">
                  <a16:creationId xmlns:a16="http://schemas.microsoft.com/office/drawing/2014/main" id="{366E8A6B-9ACF-D2DF-D0E1-7789258B6353}"/>
                </a:ext>
              </a:extLst>
            </p:cNvPr>
            <p:cNvSpPr>
              <a:spLocks noChangeArrowheads="1"/>
            </p:cNvSpPr>
            <p:nvPr/>
          </p:nvSpPr>
          <p:spPr bwMode="auto">
            <a:xfrm>
              <a:off x="960" y="2304"/>
              <a:ext cx="192" cy="19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240" name="Rectangle 31">
              <a:extLst>
                <a:ext uri="{FF2B5EF4-FFF2-40B4-BE49-F238E27FC236}">
                  <a16:creationId xmlns:a16="http://schemas.microsoft.com/office/drawing/2014/main" id="{AD5A8D28-509C-BD54-580F-7A4765021F70}"/>
                </a:ext>
              </a:extLst>
            </p:cNvPr>
            <p:cNvSpPr>
              <a:spLocks noChangeArrowheads="1"/>
            </p:cNvSpPr>
            <p:nvPr/>
          </p:nvSpPr>
          <p:spPr bwMode="auto">
            <a:xfrm>
              <a:off x="2304" y="2496"/>
              <a:ext cx="192" cy="19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241" name="Rectangle 32">
              <a:extLst>
                <a:ext uri="{FF2B5EF4-FFF2-40B4-BE49-F238E27FC236}">
                  <a16:creationId xmlns:a16="http://schemas.microsoft.com/office/drawing/2014/main" id="{C7E38BC8-8F75-FD2A-4413-C991BD2D0C54}"/>
                </a:ext>
              </a:extLst>
            </p:cNvPr>
            <p:cNvSpPr>
              <a:spLocks noChangeArrowheads="1"/>
            </p:cNvSpPr>
            <p:nvPr/>
          </p:nvSpPr>
          <p:spPr bwMode="auto">
            <a:xfrm>
              <a:off x="2304" y="2112"/>
              <a:ext cx="192" cy="19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242" name="Rectangle 33">
              <a:extLst>
                <a:ext uri="{FF2B5EF4-FFF2-40B4-BE49-F238E27FC236}">
                  <a16:creationId xmlns:a16="http://schemas.microsoft.com/office/drawing/2014/main" id="{9562D6C1-24AF-FE0A-6C7A-24F807855B3B}"/>
                </a:ext>
              </a:extLst>
            </p:cNvPr>
            <p:cNvSpPr>
              <a:spLocks noChangeArrowheads="1"/>
            </p:cNvSpPr>
            <p:nvPr/>
          </p:nvSpPr>
          <p:spPr bwMode="auto">
            <a:xfrm>
              <a:off x="2112" y="2304"/>
              <a:ext cx="192" cy="19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243" name="Rectangle 34">
              <a:extLst>
                <a:ext uri="{FF2B5EF4-FFF2-40B4-BE49-F238E27FC236}">
                  <a16:creationId xmlns:a16="http://schemas.microsoft.com/office/drawing/2014/main" id="{6F623D54-58B5-5B6E-4DC8-15E53AB36248}"/>
                </a:ext>
              </a:extLst>
            </p:cNvPr>
            <p:cNvSpPr>
              <a:spLocks noChangeArrowheads="1"/>
            </p:cNvSpPr>
            <p:nvPr/>
          </p:nvSpPr>
          <p:spPr bwMode="auto">
            <a:xfrm>
              <a:off x="2112" y="2688"/>
              <a:ext cx="192" cy="19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244" name="Rectangle 35">
              <a:extLst>
                <a:ext uri="{FF2B5EF4-FFF2-40B4-BE49-F238E27FC236}">
                  <a16:creationId xmlns:a16="http://schemas.microsoft.com/office/drawing/2014/main" id="{A8375A6B-D1AD-8959-A1E9-9081AA58FE7A}"/>
                </a:ext>
              </a:extLst>
            </p:cNvPr>
            <p:cNvSpPr>
              <a:spLocks noChangeArrowheads="1"/>
            </p:cNvSpPr>
            <p:nvPr/>
          </p:nvSpPr>
          <p:spPr bwMode="auto">
            <a:xfrm>
              <a:off x="1920" y="2496"/>
              <a:ext cx="192" cy="19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245" name="Rectangle 36">
              <a:extLst>
                <a:ext uri="{FF2B5EF4-FFF2-40B4-BE49-F238E27FC236}">
                  <a16:creationId xmlns:a16="http://schemas.microsoft.com/office/drawing/2014/main" id="{032B9A07-F243-6C10-A707-45488109F10F}"/>
                </a:ext>
              </a:extLst>
            </p:cNvPr>
            <p:cNvSpPr>
              <a:spLocks noChangeArrowheads="1"/>
            </p:cNvSpPr>
            <p:nvPr/>
          </p:nvSpPr>
          <p:spPr bwMode="auto">
            <a:xfrm>
              <a:off x="1728" y="2688"/>
              <a:ext cx="192" cy="19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grpSp>
      <p:sp>
        <p:nvSpPr>
          <p:cNvPr id="141349" name="AutoShape 37">
            <a:extLst>
              <a:ext uri="{FF2B5EF4-FFF2-40B4-BE49-F238E27FC236}">
                <a16:creationId xmlns:a16="http://schemas.microsoft.com/office/drawing/2014/main" id="{9C300592-78AC-6A4D-D30B-84D9BDDC1580}"/>
              </a:ext>
            </a:extLst>
          </p:cNvPr>
          <p:cNvSpPr>
            <a:spLocks noChangeArrowheads="1"/>
          </p:cNvSpPr>
          <p:nvPr/>
        </p:nvSpPr>
        <p:spPr bwMode="auto">
          <a:xfrm>
            <a:off x="9144000" y="7315200"/>
            <a:ext cx="609600" cy="609600"/>
          </a:xfrm>
          <a:prstGeom prst="star4">
            <a:avLst>
              <a:gd name="adj" fmla="val 12500"/>
            </a:avLst>
          </a:prstGeom>
          <a:solidFill>
            <a:srgbClr val="F81706"/>
          </a:solidFill>
          <a:ln w="9525">
            <a:solidFill>
              <a:srgbClr val="CC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141350" name="AutoShape 38">
            <a:extLst>
              <a:ext uri="{FF2B5EF4-FFF2-40B4-BE49-F238E27FC236}">
                <a16:creationId xmlns:a16="http://schemas.microsoft.com/office/drawing/2014/main" id="{0467B137-3681-3A83-402E-5D1ABFCECB1D}"/>
              </a:ext>
            </a:extLst>
          </p:cNvPr>
          <p:cNvSpPr>
            <a:spLocks noChangeArrowheads="1"/>
          </p:cNvSpPr>
          <p:nvPr/>
        </p:nvSpPr>
        <p:spPr bwMode="auto">
          <a:xfrm>
            <a:off x="9753600" y="6096000"/>
            <a:ext cx="609600" cy="609600"/>
          </a:xfrm>
          <a:prstGeom prst="star4">
            <a:avLst>
              <a:gd name="adj" fmla="val 12500"/>
            </a:avLst>
          </a:prstGeom>
          <a:solidFill>
            <a:srgbClr val="F81706"/>
          </a:solidFill>
          <a:ln w="9525">
            <a:solidFill>
              <a:srgbClr val="CC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grpSp>
        <p:nvGrpSpPr>
          <p:cNvPr id="141372" name="Group 60">
            <a:extLst>
              <a:ext uri="{FF2B5EF4-FFF2-40B4-BE49-F238E27FC236}">
                <a16:creationId xmlns:a16="http://schemas.microsoft.com/office/drawing/2014/main" id="{BF9BFFF0-627A-72AE-E93D-7EC8A3E2BFD8}"/>
              </a:ext>
            </a:extLst>
          </p:cNvPr>
          <p:cNvGrpSpPr>
            <a:grpSpLocks/>
          </p:cNvGrpSpPr>
          <p:nvPr/>
        </p:nvGrpSpPr>
        <p:grpSpPr bwMode="auto">
          <a:xfrm>
            <a:off x="9144000" y="4876800"/>
            <a:ext cx="4876800" cy="4876800"/>
            <a:chOff x="1920" y="1536"/>
            <a:chExt cx="1536" cy="1536"/>
          </a:xfrm>
        </p:grpSpPr>
        <p:sp>
          <p:nvSpPr>
            <p:cNvPr id="7192" name="Oval 39">
              <a:extLst>
                <a:ext uri="{FF2B5EF4-FFF2-40B4-BE49-F238E27FC236}">
                  <a16:creationId xmlns:a16="http://schemas.microsoft.com/office/drawing/2014/main" id="{9DA472B7-F52C-4248-4686-058DDC156AD8}"/>
                </a:ext>
              </a:extLst>
            </p:cNvPr>
            <p:cNvSpPr>
              <a:spLocks noChangeArrowheads="1"/>
            </p:cNvSpPr>
            <p:nvPr/>
          </p:nvSpPr>
          <p:spPr bwMode="auto">
            <a:xfrm>
              <a:off x="2112" y="2304"/>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193" name="Oval 40">
              <a:extLst>
                <a:ext uri="{FF2B5EF4-FFF2-40B4-BE49-F238E27FC236}">
                  <a16:creationId xmlns:a16="http://schemas.microsoft.com/office/drawing/2014/main" id="{B9C3D365-D413-B207-E7FA-B0CEDE7CD929}"/>
                </a:ext>
              </a:extLst>
            </p:cNvPr>
            <p:cNvSpPr>
              <a:spLocks noChangeArrowheads="1"/>
            </p:cNvSpPr>
            <p:nvPr/>
          </p:nvSpPr>
          <p:spPr bwMode="auto">
            <a:xfrm>
              <a:off x="1920" y="2880"/>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194" name="Oval 41">
              <a:extLst>
                <a:ext uri="{FF2B5EF4-FFF2-40B4-BE49-F238E27FC236}">
                  <a16:creationId xmlns:a16="http://schemas.microsoft.com/office/drawing/2014/main" id="{ABF7085C-DBCA-3639-D143-237BF3786232}"/>
                </a:ext>
              </a:extLst>
            </p:cNvPr>
            <p:cNvSpPr>
              <a:spLocks noChangeArrowheads="1"/>
            </p:cNvSpPr>
            <p:nvPr/>
          </p:nvSpPr>
          <p:spPr bwMode="auto">
            <a:xfrm>
              <a:off x="1920" y="2688"/>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195" name="Oval 42">
              <a:extLst>
                <a:ext uri="{FF2B5EF4-FFF2-40B4-BE49-F238E27FC236}">
                  <a16:creationId xmlns:a16="http://schemas.microsoft.com/office/drawing/2014/main" id="{C3DEFA58-6641-FF3A-FB6A-B39585F2A82A}"/>
                </a:ext>
              </a:extLst>
            </p:cNvPr>
            <p:cNvSpPr>
              <a:spLocks noChangeArrowheads="1"/>
            </p:cNvSpPr>
            <p:nvPr/>
          </p:nvSpPr>
          <p:spPr bwMode="auto">
            <a:xfrm>
              <a:off x="1920" y="2496"/>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196" name="Oval 43">
              <a:extLst>
                <a:ext uri="{FF2B5EF4-FFF2-40B4-BE49-F238E27FC236}">
                  <a16:creationId xmlns:a16="http://schemas.microsoft.com/office/drawing/2014/main" id="{102FB270-92C0-66EE-D951-786CA0C22FA3}"/>
                </a:ext>
              </a:extLst>
            </p:cNvPr>
            <p:cNvSpPr>
              <a:spLocks noChangeArrowheads="1"/>
            </p:cNvSpPr>
            <p:nvPr/>
          </p:nvSpPr>
          <p:spPr bwMode="auto">
            <a:xfrm>
              <a:off x="1920" y="2112"/>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197" name="Oval 44">
              <a:extLst>
                <a:ext uri="{FF2B5EF4-FFF2-40B4-BE49-F238E27FC236}">
                  <a16:creationId xmlns:a16="http://schemas.microsoft.com/office/drawing/2014/main" id="{F24ABBE6-0C98-3DBB-D8F1-D4294CA07724}"/>
                </a:ext>
              </a:extLst>
            </p:cNvPr>
            <p:cNvSpPr>
              <a:spLocks noChangeArrowheads="1"/>
            </p:cNvSpPr>
            <p:nvPr/>
          </p:nvSpPr>
          <p:spPr bwMode="auto">
            <a:xfrm>
              <a:off x="1920" y="1920"/>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198" name="Oval 45">
              <a:extLst>
                <a:ext uri="{FF2B5EF4-FFF2-40B4-BE49-F238E27FC236}">
                  <a16:creationId xmlns:a16="http://schemas.microsoft.com/office/drawing/2014/main" id="{429FF9B0-CDA4-3069-8FC4-147FFEA5A2F8}"/>
                </a:ext>
              </a:extLst>
            </p:cNvPr>
            <p:cNvSpPr>
              <a:spLocks noChangeArrowheads="1"/>
            </p:cNvSpPr>
            <p:nvPr/>
          </p:nvSpPr>
          <p:spPr bwMode="auto">
            <a:xfrm>
              <a:off x="1920" y="1728"/>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199" name="Oval 46">
              <a:extLst>
                <a:ext uri="{FF2B5EF4-FFF2-40B4-BE49-F238E27FC236}">
                  <a16:creationId xmlns:a16="http://schemas.microsoft.com/office/drawing/2014/main" id="{740C8D22-B1D5-F3F8-3C78-BC3BB04B893F}"/>
                </a:ext>
              </a:extLst>
            </p:cNvPr>
            <p:cNvSpPr>
              <a:spLocks noChangeArrowheads="1"/>
            </p:cNvSpPr>
            <p:nvPr/>
          </p:nvSpPr>
          <p:spPr bwMode="auto">
            <a:xfrm>
              <a:off x="1920" y="1536"/>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200" name="Oval 47">
              <a:extLst>
                <a:ext uri="{FF2B5EF4-FFF2-40B4-BE49-F238E27FC236}">
                  <a16:creationId xmlns:a16="http://schemas.microsoft.com/office/drawing/2014/main" id="{DF93825E-115D-F522-538F-B6DA53BC6C88}"/>
                </a:ext>
              </a:extLst>
            </p:cNvPr>
            <p:cNvSpPr>
              <a:spLocks noChangeArrowheads="1"/>
            </p:cNvSpPr>
            <p:nvPr/>
          </p:nvSpPr>
          <p:spPr bwMode="auto">
            <a:xfrm>
              <a:off x="2496" y="2880"/>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201" name="Oval 48">
              <a:extLst>
                <a:ext uri="{FF2B5EF4-FFF2-40B4-BE49-F238E27FC236}">
                  <a16:creationId xmlns:a16="http://schemas.microsoft.com/office/drawing/2014/main" id="{E87928EF-8205-2539-8370-23C61E97041F}"/>
                </a:ext>
              </a:extLst>
            </p:cNvPr>
            <p:cNvSpPr>
              <a:spLocks noChangeArrowheads="1"/>
            </p:cNvSpPr>
            <p:nvPr/>
          </p:nvSpPr>
          <p:spPr bwMode="auto">
            <a:xfrm>
              <a:off x="2304" y="2688"/>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202" name="Oval 49">
              <a:extLst>
                <a:ext uri="{FF2B5EF4-FFF2-40B4-BE49-F238E27FC236}">
                  <a16:creationId xmlns:a16="http://schemas.microsoft.com/office/drawing/2014/main" id="{6A76933D-0843-DDDC-DFA0-6E0D5C6E26A6}"/>
                </a:ext>
              </a:extLst>
            </p:cNvPr>
            <p:cNvSpPr>
              <a:spLocks noChangeArrowheads="1"/>
            </p:cNvSpPr>
            <p:nvPr/>
          </p:nvSpPr>
          <p:spPr bwMode="auto">
            <a:xfrm>
              <a:off x="2496" y="1728"/>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203" name="Oval 50">
              <a:extLst>
                <a:ext uri="{FF2B5EF4-FFF2-40B4-BE49-F238E27FC236}">
                  <a16:creationId xmlns:a16="http://schemas.microsoft.com/office/drawing/2014/main" id="{B5E5A819-F021-0A27-C376-B266493BDF9F}"/>
                </a:ext>
              </a:extLst>
            </p:cNvPr>
            <p:cNvSpPr>
              <a:spLocks noChangeArrowheads="1"/>
            </p:cNvSpPr>
            <p:nvPr/>
          </p:nvSpPr>
          <p:spPr bwMode="auto">
            <a:xfrm>
              <a:off x="2304" y="1920"/>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204" name="Oval 51">
              <a:extLst>
                <a:ext uri="{FF2B5EF4-FFF2-40B4-BE49-F238E27FC236}">
                  <a16:creationId xmlns:a16="http://schemas.microsoft.com/office/drawing/2014/main" id="{CE76692E-B2F1-1F4E-5EAA-E40028AE2E45}"/>
                </a:ext>
              </a:extLst>
            </p:cNvPr>
            <p:cNvSpPr>
              <a:spLocks noChangeArrowheads="1"/>
            </p:cNvSpPr>
            <p:nvPr/>
          </p:nvSpPr>
          <p:spPr bwMode="auto">
            <a:xfrm>
              <a:off x="2112" y="2112"/>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205" name="Oval 52">
              <a:extLst>
                <a:ext uri="{FF2B5EF4-FFF2-40B4-BE49-F238E27FC236}">
                  <a16:creationId xmlns:a16="http://schemas.microsoft.com/office/drawing/2014/main" id="{970466BC-59F7-386B-6E17-3BA908C880C2}"/>
                </a:ext>
              </a:extLst>
            </p:cNvPr>
            <p:cNvSpPr>
              <a:spLocks noChangeArrowheads="1"/>
            </p:cNvSpPr>
            <p:nvPr/>
          </p:nvSpPr>
          <p:spPr bwMode="auto">
            <a:xfrm>
              <a:off x="3264" y="2304"/>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206" name="Oval 53">
              <a:extLst>
                <a:ext uri="{FF2B5EF4-FFF2-40B4-BE49-F238E27FC236}">
                  <a16:creationId xmlns:a16="http://schemas.microsoft.com/office/drawing/2014/main" id="{B0D68736-7FFA-7A43-E354-3CFB75331C72}"/>
                </a:ext>
              </a:extLst>
            </p:cNvPr>
            <p:cNvSpPr>
              <a:spLocks noChangeArrowheads="1"/>
            </p:cNvSpPr>
            <p:nvPr/>
          </p:nvSpPr>
          <p:spPr bwMode="auto">
            <a:xfrm>
              <a:off x="3072" y="2304"/>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207" name="Oval 54">
              <a:extLst>
                <a:ext uri="{FF2B5EF4-FFF2-40B4-BE49-F238E27FC236}">
                  <a16:creationId xmlns:a16="http://schemas.microsoft.com/office/drawing/2014/main" id="{89FAA3C2-DB3B-DD06-52FD-0BEE157E205E}"/>
                </a:ext>
              </a:extLst>
            </p:cNvPr>
            <p:cNvSpPr>
              <a:spLocks noChangeArrowheads="1"/>
            </p:cNvSpPr>
            <p:nvPr/>
          </p:nvSpPr>
          <p:spPr bwMode="auto">
            <a:xfrm>
              <a:off x="2880" y="2304"/>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208" name="Oval 55">
              <a:extLst>
                <a:ext uri="{FF2B5EF4-FFF2-40B4-BE49-F238E27FC236}">
                  <a16:creationId xmlns:a16="http://schemas.microsoft.com/office/drawing/2014/main" id="{C3DA0AD9-AF7F-6E02-5398-5F873D4D521F}"/>
                </a:ext>
              </a:extLst>
            </p:cNvPr>
            <p:cNvSpPr>
              <a:spLocks noChangeArrowheads="1"/>
            </p:cNvSpPr>
            <p:nvPr/>
          </p:nvSpPr>
          <p:spPr bwMode="auto">
            <a:xfrm>
              <a:off x="2688" y="2304"/>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209" name="Oval 56">
              <a:extLst>
                <a:ext uri="{FF2B5EF4-FFF2-40B4-BE49-F238E27FC236}">
                  <a16:creationId xmlns:a16="http://schemas.microsoft.com/office/drawing/2014/main" id="{209CEFA0-CD14-176C-4BE6-A1835D5B03F9}"/>
                </a:ext>
              </a:extLst>
            </p:cNvPr>
            <p:cNvSpPr>
              <a:spLocks noChangeArrowheads="1"/>
            </p:cNvSpPr>
            <p:nvPr/>
          </p:nvSpPr>
          <p:spPr bwMode="auto">
            <a:xfrm>
              <a:off x="2496" y="2304"/>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210" name="Oval 57">
              <a:extLst>
                <a:ext uri="{FF2B5EF4-FFF2-40B4-BE49-F238E27FC236}">
                  <a16:creationId xmlns:a16="http://schemas.microsoft.com/office/drawing/2014/main" id="{B63F2783-7AB8-60B7-1C64-44B2880BE5D2}"/>
                </a:ext>
              </a:extLst>
            </p:cNvPr>
            <p:cNvSpPr>
              <a:spLocks noChangeArrowheads="1"/>
            </p:cNvSpPr>
            <p:nvPr/>
          </p:nvSpPr>
          <p:spPr bwMode="auto">
            <a:xfrm>
              <a:off x="2304" y="2304"/>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211" name="Oval 58">
              <a:extLst>
                <a:ext uri="{FF2B5EF4-FFF2-40B4-BE49-F238E27FC236}">
                  <a16:creationId xmlns:a16="http://schemas.microsoft.com/office/drawing/2014/main" id="{C0C788F7-C3F0-5C75-72A5-24743CDC4E84}"/>
                </a:ext>
              </a:extLst>
            </p:cNvPr>
            <p:cNvSpPr>
              <a:spLocks noChangeArrowheads="1"/>
            </p:cNvSpPr>
            <p:nvPr/>
          </p:nvSpPr>
          <p:spPr bwMode="auto">
            <a:xfrm>
              <a:off x="2112" y="2496"/>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212" name="Oval 59">
              <a:extLst>
                <a:ext uri="{FF2B5EF4-FFF2-40B4-BE49-F238E27FC236}">
                  <a16:creationId xmlns:a16="http://schemas.microsoft.com/office/drawing/2014/main" id="{68BDB4E0-E371-909C-5CBC-3D3F2D007019}"/>
                </a:ext>
              </a:extLst>
            </p:cNvPr>
            <p:cNvSpPr>
              <a:spLocks noChangeArrowheads="1"/>
            </p:cNvSpPr>
            <p:nvPr/>
          </p:nvSpPr>
          <p:spPr bwMode="auto">
            <a:xfrm>
              <a:off x="2688" y="1536"/>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grpSp>
      <p:grpSp>
        <p:nvGrpSpPr>
          <p:cNvPr id="141389" name="Group 77">
            <a:extLst>
              <a:ext uri="{FF2B5EF4-FFF2-40B4-BE49-F238E27FC236}">
                <a16:creationId xmlns:a16="http://schemas.microsoft.com/office/drawing/2014/main" id="{48D6DB9F-6261-EBA3-EF72-D26E3EF7865D}"/>
              </a:ext>
            </a:extLst>
          </p:cNvPr>
          <p:cNvGrpSpPr>
            <a:grpSpLocks/>
          </p:cNvGrpSpPr>
          <p:nvPr/>
        </p:nvGrpSpPr>
        <p:grpSpPr bwMode="auto">
          <a:xfrm>
            <a:off x="9753600" y="4876800"/>
            <a:ext cx="4267200" cy="4876800"/>
            <a:chOff x="2112" y="1536"/>
            <a:chExt cx="1344" cy="1536"/>
          </a:xfrm>
        </p:grpSpPr>
        <p:grpSp>
          <p:nvGrpSpPr>
            <p:cNvPr id="7176" name="Group 71">
              <a:extLst>
                <a:ext uri="{FF2B5EF4-FFF2-40B4-BE49-F238E27FC236}">
                  <a16:creationId xmlns:a16="http://schemas.microsoft.com/office/drawing/2014/main" id="{8B1C62FC-D2F3-EC1F-3EAA-D07BDD5EEC8C}"/>
                </a:ext>
              </a:extLst>
            </p:cNvPr>
            <p:cNvGrpSpPr>
              <a:grpSpLocks/>
            </p:cNvGrpSpPr>
            <p:nvPr/>
          </p:nvGrpSpPr>
          <p:grpSpPr bwMode="auto">
            <a:xfrm>
              <a:off x="2112" y="1536"/>
              <a:ext cx="1152" cy="1536"/>
              <a:chOff x="2112" y="1536"/>
              <a:chExt cx="1152" cy="1536"/>
            </a:xfrm>
          </p:grpSpPr>
          <p:sp>
            <p:nvSpPr>
              <p:cNvPr id="7182" name="Oval 61">
                <a:extLst>
                  <a:ext uri="{FF2B5EF4-FFF2-40B4-BE49-F238E27FC236}">
                    <a16:creationId xmlns:a16="http://schemas.microsoft.com/office/drawing/2014/main" id="{E9F4ACED-7C6C-FE89-3DBA-A97B5008F89D}"/>
                  </a:ext>
                </a:extLst>
              </p:cNvPr>
              <p:cNvSpPr>
                <a:spLocks noChangeArrowheads="1"/>
              </p:cNvSpPr>
              <p:nvPr/>
            </p:nvSpPr>
            <p:spPr bwMode="auto">
              <a:xfrm>
                <a:off x="3072" y="2880"/>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183" name="Oval 62">
                <a:extLst>
                  <a:ext uri="{FF2B5EF4-FFF2-40B4-BE49-F238E27FC236}">
                    <a16:creationId xmlns:a16="http://schemas.microsoft.com/office/drawing/2014/main" id="{4B5C2096-2826-8B87-205C-67F14BEFEF1D}"/>
                  </a:ext>
                </a:extLst>
              </p:cNvPr>
              <p:cNvSpPr>
                <a:spLocks noChangeArrowheads="1"/>
              </p:cNvSpPr>
              <p:nvPr/>
            </p:nvSpPr>
            <p:spPr bwMode="auto">
              <a:xfrm>
                <a:off x="2880" y="2688"/>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184" name="Oval 63">
                <a:extLst>
                  <a:ext uri="{FF2B5EF4-FFF2-40B4-BE49-F238E27FC236}">
                    <a16:creationId xmlns:a16="http://schemas.microsoft.com/office/drawing/2014/main" id="{11C5842C-99CF-77E1-3E14-CF963357B692}"/>
                  </a:ext>
                </a:extLst>
              </p:cNvPr>
              <p:cNvSpPr>
                <a:spLocks noChangeArrowheads="1"/>
              </p:cNvSpPr>
              <p:nvPr/>
            </p:nvSpPr>
            <p:spPr bwMode="auto">
              <a:xfrm>
                <a:off x="2688" y="2496"/>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185" name="Oval 64">
                <a:extLst>
                  <a:ext uri="{FF2B5EF4-FFF2-40B4-BE49-F238E27FC236}">
                    <a16:creationId xmlns:a16="http://schemas.microsoft.com/office/drawing/2014/main" id="{5CD8E2E5-A4A0-F008-6A24-8CDE022597E6}"/>
                  </a:ext>
                </a:extLst>
              </p:cNvPr>
              <p:cNvSpPr>
                <a:spLocks noChangeArrowheads="1"/>
              </p:cNvSpPr>
              <p:nvPr/>
            </p:nvSpPr>
            <p:spPr bwMode="auto">
              <a:xfrm>
                <a:off x="2304" y="2112"/>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186" name="Oval 65">
                <a:extLst>
                  <a:ext uri="{FF2B5EF4-FFF2-40B4-BE49-F238E27FC236}">
                    <a16:creationId xmlns:a16="http://schemas.microsoft.com/office/drawing/2014/main" id="{24F076F7-74BB-B62A-B02B-23C351334110}"/>
                  </a:ext>
                </a:extLst>
              </p:cNvPr>
              <p:cNvSpPr>
                <a:spLocks noChangeArrowheads="1"/>
              </p:cNvSpPr>
              <p:nvPr/>
            </p:nvSpPr>
            <p:spPr bwMode="auto">
              <a:xfrm>
                <a:off x="2496" y="1536"/>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187" name="Oval 66">
                <a:extLst>
                  <a:ext uri="{FF2B5EF4-FFF2-40B4-BE49-F238E27FC236}">
                    <a16:creationId xmlns:a16="http://schemas.microsoft.com/office/drawing/2014/main" id="{DBFA5A7A-8D24-FBAA-F3D6-28081C9EA3C1}"/>
                  </a:ext>
                </a:extLst>
              </p:cNvPr>
              <p:cNvSpPr>
                <a:spLocks noChangeArrowheads="1"/>
              </p:cNvSpPr>
              <p:nvPr/>
            </p:nvSpPr>
            <p:spPr bwMode="auto">
              <a:xfrm>
                <a:off x="2304" y="1728"/>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188" name="Oval 67">
                <a:extLst>
                  <a:ext uri="{FF2B5EF4-FFF2-40B4-BE49-F238E27FC236}">
                    <a16:creationId xmlns:a16="http://schemas.microsoft.com/office/drawing/2014/main" id="{92DA7CC4-EAE0-B452-E4FE-7F8963E54F15}"/>
                  </a:ext>
                </a:extLst>
              </p:cNvPr>
              <p:cNvSpPr>
                <a:spLocks noChangeArrowheads="1"/>
              </p:cNvSpPr>
              <p:nvPr/>
            </p:nvSpPr>
            <p:spPr bwMode="auto">
              <a:xfrm>
                <a:off x="2112" y="1536"/>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189" name="Oval 68">
                <a:extLst>
                  <a:ext uri="{FF2B5EF4-FFF2-40B4-BE49-F238E27FC236}">
                    <a16:creationId xmlns:a16="http://schemas.microsoft.com/office/drawing/2014/main" id="{151359C4-8A5F-4416-E31C-0D299A5D7FFD}"/>
                  </a:ext>
                </a:extLst>
              </p:cNvPr>
              <p:cNvSpPr>
                <a:spLocks noChangeArrowheads="1"/>
              </p:cNvSpPr>
              <p:nvPr/>
            </p:nvSpPr>
            <p:spPr bwMode="auto">
              <a:xfrm>
                <a:off x="2112" y="1728"/>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190" name="Oval 69">
                <a:extLst>
                  <a:ext uri="{FF2B5EF4-FFF2-40B4-BE49-F238E27FC236}">
                    <a16:creationId xmlns:a16="http://schemas.microsoft.com/office/drawing/2014/main" id="{FC0FC0BC-DD0C-E03C-889D-C9E0620F349B}"/>
                  </a:ext>
                </a:extLst>
              </p:cNvPr>
              <p:cNvSpPr>
                <a:spLocks noChangeArrowheads="1"/>
              </p:cNvSpPr>
              <p:nvPr/>
            </p:nvSpPr>
            <p:spPr bwMode="auto">
              <a:xfrm>
                <a:off x="2112" y="2880"/>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191" name="Oval 70">
                <a:extLst>
                  <a:ext uri="{FF2B5EF4-FFF2-40B4-BE49-F238E27FC236}">
                    <a16:creationId xmlns:a16="http://schemas.microsoft.com/office/drawing/2014/main" id="{99375007-06DA-15C1-BF50-483F9304ACDD}"/>
                  </a:ext>
                </a:extLst>
              </p:cNvPr>
              <p:cNvSpPr>
                <a:spLocks noChangeArrowheads="1"/>
              </p:cNvSpPr>
              <p:nvPr/>
            </p:nvSpPr>
            <p:spPr bwMode="auto">
              <a:xfrm>
                <a:off x="2112" y="2688"/>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grpSp>
        <p:sp>
          <p:nvSpPr>
            <p:cNvPr id="7177" name="Oval 72">
              <a:extLst>
                <a:ext uri="{FF2B5EF4-FFF2-40B4-BE49-F238E27FC236}">
                  <a16:creationId xmlns:a16="http://schemas.microsoft.com/office/drawing/2014/main" id="{726E1832-677F-6D96-99F0-B3E7AB8853FC}"/>
                </a:ext>
              </a:extLst>
            </p:cNvPr>
            <p:cNvSpPr>
              <a:spLocks noChangeArrowheads="1"/>
            </p:cNvSpPr>
            <p:nvPr/>
          </p:nvSpPr>
          <p:spPr bwMode="auto">
            <a:xfrm>
              <a:off x="2496" y="1920"/>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178" name="Oval 73">
              <a:extLst>
                <a:ext uri="{FF2B5EF4-FFF2-40B4-BE49-F238E27FC236}">
                  <a16:creationId xmlns:a16="http://schemas.microsoft.com/office/drawing/2014/main" id="{B4644B45-6CEE-9E25-0C01-4CBBF3B68141}"/>
                </a:ext>
              </a:extLst>
            </p:cNvPr>
            <p:cNvSpPr>
              <a:spLocks noChangeArrowheads="1"/>
            </p:cNvSpPr>
            <p:nvPr/>
          </p:nvSpPr>
          <p:spPr bwMode="auto">
            <a:xfrm>
              <a:off x="2688" y="1920"/>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179" name="Oval 74">
              <a:extLst>
                <a:ext uri="{FF2B5EF4-FFF2-40B4-BE49-F238E27FC236}">
                  <a16:creationId xmlns:a16="http://schemas.microsoft.com/office/drawing/2014/main" id="{C336D9B6-8E85-90A6-BE9E-E131680C59A5}"/>
                </a:ext>
              </a:extLst>
            </p:cNvPr>
            <p:cNvSpPr>
              <a:spLocks noChangeArrowheads="1"/>
            </p:cNvSpPr>
            <p:nvPr/>
          </p:nvSpPr>
          <p:spPr bwMode="auto">
            <a:xfrm>
              <a:off x="2880" y="1920"/>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180" name="Oval 75">
              <a:extLst>
                <a:ext uri="{FF2B5EF4-FFF2-40B4-BE49-F238E27FC236}">
                  <a16:creationId xmlns:a16="http://schemas.microsoft.com/office/drawing/2014/main" id="{6A00A64A-FA99-B269-2639-EE881004E0A4}"/>
                </a:ext>
              </a:extLst>
            </p:cNvPr>
            <p:cNvSpPr>
              <a:spLocks noChangeArrowheads="1"/>
            </p:cNvSpPr>
            <p:nvPr/>
          </p:nvSpPr>
          <p:spPr bwMode="auto">
            <a:xfrm>
              <a:off x="3072" y="1920"/>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7181" name="Oval 76">
              <a:extLst>
                <a:ext uri="{FF2B5EF4-FFF2-40B4-BE49-F238E27FC236}">
                  <a16:creationId xmlns:a16="http://schemas.microsoft.com/office/drawing/2014/main" id="{7D9E18DD-CCF0-A558-59FB-1139B1E2B7A5}"/>
                </a:ext>
              </a:extLst>
            </p:cNvPr>
            <p:cNvSpPr>
              <a:spLocks noChangeArrowheads="1"/>
            </p:cNvSpPr>
            <p:nvPr/>
          </p:nvSpPr>
          <p:spPr bwMode="auto">
            <a:xfrm>
              <a:off x="3264" y="1920"/>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grpSp>
      <p:pic>
        <p:nvPicPr>
          <p:cNvPr id="78" name="Picture 77" descr="A picture containing text, gear&#10;&#10;Description automatically generated">
            <a:extLst>
              <a:ext uri="{FF2B5EF4-FFF2-40B4-BE49-F238E27FC236}">
                <a16:creationId xmlns:a16="http://schemas.microsoft.com/office/drawing/2014/main" id="{37E1A759-A0A1-DB0E-8CCB-3B0288D8E81D}"/>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9556" y="505954"/>
            <a:ext cx="3811300" cy="493913"/>
          </a:xfrm>
          <a:prstGeom prst="rect">
            <a:avLst/>
          </a:prstGeom>
          <a:noFill/>
          <a:ln>
            <a:noFill/>
          </a:ln>
        </p:spPr>
      </p:pic>
      <p:sp>
        <p:nvSpPr>
          <p:cNvPr id="2" name="TextBox 1">
            <a:extLst>
              <a:ext uri="{FF2B5EF4-FFF2-40B4-BE49-F238E27FC236}">
                <a16:creationId xmlns:a16="http://schemas.microsoft.com/office/drawing/2014/main" id="{D37B25EE-A0BA-5322-2877-BF4DA98DE87B}"/>
              </a:ext>
            </a:extLst>
          </p:cNvPr>
          <p:cNvSpPr txBox="1"/>
          <p:nvPr/>
        </p:nvSpPr>
        <p:spPr>
          <a:xfrm>
            <a:off x="6149546" y="2446638"/>
            <a:ext cx="9835978" cy="1754326"/>
          </a:xfrm>
          <a:prstGeom prst="rect">
            <a:avLst/>
          </a:prstGeom>
          <a:noFill/>
        </p:spPr>
        <p:txBody>
          <a:bodyPr wrap="square" rtlCol="0">
            <a:spAutoFit/>
          </a:bodyPr>
          <a:lstStyle/>
          <a:p>
            <a:pPr algn="ctr"/>
            <a:r>
              <a:rPr lang="en-US" sz="5400" dirty="0"/>
              <a:t>Example positioning of two Queens</a:t>
            </a:r>
            <a:endParaRPr lang="en-CY" sz="5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134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4137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4135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1413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49" grpId="0" animBg="1"/>
      <p:bldP spid="14135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15</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029503" y="2421443"/>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Example: </a:t>
            </a:r>
            <a:r>
              <a:rPr lang="el-GR" sz="4800" dirty="0"/>
              <a:t>Ν-</a:t>
            </a:r>
            <a:r>
              <a:rPr lang="en-US" sz="4800" dirty="0"/>
              <a:t>Queens Problem</a:t>
            </a:r>
            <a:endParaRPr lang="en-CY" sz="4800" dirty="0"/>
          </a:p>
        </p:txBody>
      </p:sp>
      <p:pic>
        <p:nvPicPr>
          <p:cNvPr id="9" name="Picture 4" descr="N Queen Problem Using Recursive Backtracking | Code Pumpkin">
            <a:extLst>
              <a:ext uri="{FF2B5EF4-FFF2-40B4-BE49-F238E27FC236}">
                <a16:creationId xmlns:a16="http://schemas.microsoft.com/office/drawing/2014/main" id="{91D20A83-B3D6-6CFC-4DDC-69ABBAF742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6260" y="4180598"/>
            <a:ext cx="5087838" cy="4355022"/>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Arrow Connector 4">
            <a:extLst>
              <a:ext uri="{FF2B5EF4-FFF2-40B4-BE49-F238E27FC236}">
                <a16:creationId xmlns:a16="http://schemas.microsoft.com/office/drawing/2014/main" id="{B2FD3587-A34A-8EBC-CDAE-05406026E325}"/>
              </a:ext>
            </a:extLst>
          </p:cNvPr>
          <p:cNvCxnSpPr>
            <a:cxnSpLocks/>
          </p:cNvCxnSpPr>
          <p:nvPr/>
        </p:nvCxnSpPr>
        <p:spPr>
          <a:xfrm>
            <a:off x="1956260" y="4556384"/>
            <a:ext cx="6079524" cy="0"/>
          </a:xfrm>
          <a:prstGeom prst="straightConnector1">
            <a:avLst/>
          </a:prstGeom>
          <a:ln w="57150">
            <a:solidFill>
              <a:srgbClr val="FF2D64"/>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74AAE41F-9089-6A29-7E41-3EFC7308408F}"/>
              </a:ext>
            </a:extLst>
          </p:cNvPr>
          <p:cNvCxnSpPr>
            <a:cxnSpLocks/>
          </p:cNvCxnSpPr>
          <p:nvPr/>
        </p:nvCxnSpPr>
        <p:spPr>
          <a:xfrm>
            <a:off x="1956260" y="5042417"/>
            <a:ext cx="6079524" cy="0"/>
          </a:xfrm>
          <a:prstGeom prst="straightConnector1">
            <a:avLst/>
          </a:prstGeom>
          <a:ln w="57150">
            <a:solidFill>
              <a:srgbClr val="FF2D64"/>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AF51D76D-7037-162F-7BDE-EED76A34ECDC}"/>
              </a:ext>
            </a:extLst>
          </p:cNvPr>
          <p:cNvCxnSpPr>
            <a:cxnSpLocks/>
          </p:cNvCxnSpPr>
          <p:nvPr/>
        </p:nvCxnSpPr>
        <p:spPr>
          <a:xfrm>
            <a:off x="1923368" y="5555317"/>
            <a:ext cx="6079524" cy="0"/>
          </a:xfrm>
          <a:prstGeom prst="straightConnector1">
            <a:avLst/>
          </a:prstGeom>
          <a:ln w="57150">
            <a:solidFill>
              <a:srgbClr val="FF2D64"/>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4695CF5D-EBD3-2693-80F2-F6454C296401}"/>
              </a:ext>
            </a:extLst>
          </p:cNvPr>
          <p:cNvCxnSpPr>
            <a:cxnSpLocks/>
          </p:cNvCxnSpPr>
          <p:nvPr/>
        </p:nvCxnSpPr>
        <p:spPr>
          <a:xfrm>
            <a:off x="1989438" y="6067220"/>
            <a:ext cx="6079524" cy="0"/>
          </a:xfrm>
          <a:prstGeom prst="straightConnector1">
            <a:avLst/>
          </a:prstGeom>
          <a:ln w="57150">
            <a:solidFill>
              <a:srgbClr val="FF2D64"/>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D149FE54-B957-C09F-084B-5D0707DEDA07}"/>
              </a:ext>
            </a:extLst>
          </p:cNvPr>
          <p:cNvCxnSpPr>
            <a:cxnSpLocks/>
          </p:cNvCxnSpPr>
          <p:nvPr/>
        </p:nvCxnSpPr>
        <p:spPr>
          <a:xfrm>
            <a:off x="1956260" y="6573847"/>
            <a:ext cx="6079524" cy="0"/>
          </a:xfrm>
          <a:prstGeom prst="straightConnector1">
            <a:avLst/>
          </a:prstGeom>
          <a:ln w="57150">
            <a:solidFill>
              <a:srgbClr val="FF2D64"/>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01679F2E-96B0-8575-A28A-20CED1CBFC80}"/>
              </a:ext>
            </a:extLst>
          </p:cNvPr>
          <p:cNvCxnSpPr>
            <a:cxnSpLocks/>
          </p:cNvCxnSpPr>
          <p:nvPr/>
        </p:nvCxnSpPr>
        <p:spPr>
          <a:xfrm>
            <a:off x="1989438" y="7142258"/>
            <a:ext cx="6079524" cy="0"/>
          </a:xfrm>
          <a:prstGeom prst="straightConnector1">
            <a:avLst/>
          </a:prstGeom>
          <a:ln w="57150">
            <a:solidFill>
              <a:srgbClr val="FF2D64"/>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AAC4C9B6-3277-7233-1C93-F4C592DB1E60}"/>
              </a:ext>
            </a:extLst>
          </p:cNvPr>
          <p:cNvCxnSpPr>
            <a:cxnSpLocks/>
          </p:cNvCxnSpPr>
          <p:nvPr/>
        </p:nvCxnSpPr>
        <p:spPr>
          <a:xfrm>
            <a:off x="1956260" y="7723025"/>
            <a:ext cx="6079524" cy="0"/>
          </a:xfrm>
          <a:prstGeom prst="straightConnector1">
            <a:avLst/>
          </a:prstGeom>
          <a:ln w="57150">
            <a:solidFill>
              <a:srgbClr val="FF2D64"/>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87649A85-19CC-91A6-5DD3-5B0188A8CB74}"/>
              </a:ext>
            </a:extLst>
          </p:cNvPr>
          <p:cNvCxnSpPr>
            <a:cxnSpLocks/>
          </p:cNvCxnSpPr>
          <p:nvPr/>
        </p:nvCxnSpPr>
        <p:spPr>
          <a:xfrm>
            <a:off x="1956260" y="8266723"/>
            <a:ext cx="6079524" cy="0"/>
          </a:xfrm>
          <a:prstGeom prst="straightConnector1">
            <a:avLst/>
          </a:prstGeom>
          <a:ln w="57150">
            <a:solidFill>
              <a:srgbClr val="FF2D64"/>
            </a:solidFill>
            <a:tailEnd type="triangle"/>
          </a:ln>
        </p:spPr>
        <p:style>
          <a:lnRef idx="1">
            <a:schemeClr val="accent1"/>
          </a:lnRef>
          <a:fillRef idx="0">
            <a:schemeClr val="accent1"/>
          </a:fillRef>
          <a:effectRef idx="0">
            <a:schemeClr val="accent1"/>
          </a:effectRef>
          <a:fontRef idx="minor">
            <a:schemeClr val="tx1"/>
          </a:fontRef>
        </p:style>
      </p:cxnSp>
      <p:sp>
        <p:nvSpPr>
          <p:cNvPr id="87" name="TextBox 86">
            <a:extLst>
              <a:ext uri="{FF2B5EF4-FFF2-40B4-BE49-F238E27FC236}">
                <a16:creationId xmlns:a16="http://schemas.microsoft.com/office/drawing/2014/main" id="{8073ACE5-96CB-21F9-1444-7EFFBB4FF711}"/>
              </a:ext>
            </a:extLst>
          </p:cNvPr>
          <p:cNvSpPr txBox="1"/>
          <p:nvPr/>
        </p:nvSpPr>
        <p:spPr>
          <a:xfrm>
            <a:off x="11188877" y="4824612"/>
            <a:ext cx="9936761" cy="3416320"/>
          </a:xfrm>
          <a:prstGeom prst="rect">
            <a:avLst/>
          </a:prstGeom>
          <a:noFill/>
        </p:spPr>
        <p:txBody>
          <a:bodyPr wrap="square" rtlCol="0">
            <a:spAutoFit/>
          </a:bodyPr>
          <a:lstStyle/>
          <a:p>
            <a:r>
              <a:rPr lang="en-US" b="1" dirty="0"/>
              <a:t>Restating the constraints</a:t>
            </a:r>
          </a:p>
          <a:p>
            <a:r>
              <a:rPr lang="en-US" b="1" dirty="0">
                <a:solidFill>
                  <a:srgbClr val="FF0000"/>
                </a:solidFill>
              </a:rPr>
              <a:t>The sum of every row must be 1</a:t>
            </a:r>
          </a:p>
          <a:p>
            <a:endParaRPr lang="en-US" dirty="0"/>
          </a:p>
          <a:p>
            <a:endParaRPr lang="en-US" dirty="0"/>
          </a:p>
          <a:p>
            <a:endParaRPr lang="en-US" dirty="0"/>
          </a:p>
          <a:p>
            <a:r>
              <a:rPr lang="en-US" dirty="0"/>
              <a:t>The sum of all elements must equal N</a:t>
            </a:r>
            <a:endParaRPr lang="en-CY" dirty="0"/>
          </a:p>
        </p:txBody>
      </p:sp>
    </p:spTree>
    <p:extLst>
      <p:ext uri="{BB962C8B-B14F-4D97-AF65-F5344CB8AC3E}">
        <p14:creationId xmlns:p14="http://schemas.microsoft.com/office/powerpoint/2010/main" val="987471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16</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029503" y="2421443"/>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Example: </a:t>
            </a:r>
            <a:r>
              <a:rPr lang="el-GR" sz="4800" dirty="0"/>
              <a:t>Ν-</a:t>
            </a:r>
            <a:r>
              <a:rPr lang="en-US" sz="4800" dirty="0"/>
              <a:t>Queens Problem</a:t>
            </a:r>
            <a:endParaRPr lang="en-CY" sz="4800" dirty="0"/>
          </a:p>
        </p:txBody>
      </p:sp>
      <p:pic>
        <p:nvPicPr>
          <p:cNvPr id="9" name="Picture 4" descr="N Queen Problem Using Recursive Backtracking | Code Pumpkin">
            <a:extLst>
              <a:ext uri="{FF2B5EF4-FFF2-40B4-BE49-F238E27FC236}">
                <a16:creationId xmlns:a16="http://schemas.microsoft.com/office/drawing/2014/main" id="{91D20A83-B3D6-6CFC-4DDC-69ABBAF742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6260" y="4180598"/>
            <a:ext cx="5087838" cy="4355022"/>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Straight Arrow Connector 9">
            <a:extLst>
              <a:ext uri="{FF2B5EF4-FFF2-40B4-BE49-F238E27FC236}">
                <a16:creationId xmlns:a16="http://schemas.microsoft.com/office/drawing/2014/main" id="{6174B35A-D6B8-358F-398F-3E046ABB1AA9}"/>
              </a:ext>
            </a:extLst>
          </p:cNvPr>
          <p:cNvCxnSpPr>
            <a:cxnSpLocks/>
          </p:cNvCxnSpPr>
          <p:nvPr/>
        </p:nvCxnSpPr>
        <p:spPr>
          <a:xfrm>
            <a:off x="2310714" y="4180598"/>
            <a:ext cx="0" cy="5346461"/>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196CCB06-9C07-F90A-4015-3AB0B90EEE3E}"/>
              </a:ext>
            </a:extLst>
          </p:cNvPr>
          <p:cNvCxnSpPr>
            <a:cxnSpLocks/>
          </p:cNvCxnSpPr>
          <p:nvPr/>
        </p:nvCxnSpPr>
        <p:spPr>
          <a:xfrm>
            <a:off x="2982097" y="4184769"/>
            <a:ext cx="0" cy="5346461"/>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C6AB89B-B378-4A94-6DBB-9A392B28F5BC}"/>
              </a:ext>
            </a:extLst>
          </p:cNvPr>
          <p:cNvCxnSpPr>
            <a:cxnSpLocks/>
          </p:cNvCxnSpPr>
          <p:nvPr/>
        </p:nvCxnSpPr>
        <p:spPr>
          <a:xfrm>
            <a:off x="3542270" y="4180598"/>
            <a:ext cx="0" cy="5346461"/>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47EC607E-7F42-90E0-3B4B-396213296B15}"/>
              </a:ext>
            </a:extLst>
          </p:cNvPr>
          <p:cNvCxnSpPr>
            <a:cxnSpLocks/>
          </p:cNvCxnSpPr>
          <p:nvPr/>
        </p:nvCxnSpPr>
        <p:spPr>
          <a:xfrm>
            <a:off x="4110681" y="4180598"/>
            <a:ext cx="0" cy="5346461"/>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25E492A7-702E-CD5A-51AB-70725F2A157B}"/>
              </a:ext>
            </a:extLst>
          </p:cNvPr>
          <p:cNvCxnSpPr>
            <a:cxnSpLocks/>
          </p:cNvCxnSpPr>
          <p:nvPr/>
        </p:nvCxnSpPr>
        <p:spPr>
          <a:xfrm>
            <a:off x="4777946" y="4164175"/>
            <a:ext cx="0" cy="5346461"/>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6FD415FF-A9E0-17B1-317C-C44D74606819}"/>
              </a:ext>
            </a:extLst>
          </p:cNvPr>
          <p:cNvCxnSpPr>
            <a:cxnSpLocks/>
          </p:cNvCxnSpPr>
          <p:nvPr/>
        </p:nvCxnSpPr>
        <p:spPr>
          <a:xfrm>
            <a:off x="5408140" y="4164175"/>
            <a:ext cx="0" cy="5346461"/>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D98319A7-FF7F-0CA3-9563-AA237F708D6E}"/>
              </a:ext>
            </a:extLst>
          </p:cNvPr>
          <p:cNvCxnSpPr>
            <a:cxnSpLocks/>
          </p:cNvCxnSpPr>
          <p:nvPr/>
        </p:nvCxnSpPr>
        <p:spPr>
          <a:xfrm>
            <a:off x="6050692" y="4164175"/>
            <a:ext cx="0" cy="5346461"/>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0B4882DE-CCD7-9587-E173-94878ED56178}"/>
              </a:ext>
            </a:extLst>
          </p:cNvPr>
          <p:cNvCxnSpPr>
            <a:cxnSpLocks/>
          </p:cNvCxnSpPr>
          <p:nvPr/>
        </p:nvCxnSpPr>
        <p:spPr>
          <a:xfrm>
            <a:off x="6643816" y="4184769"/>
            <a:ext cx="0" cy="5346461"/>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87" name="TextBox 86">
            <a:extLst>
              <a:ext uri="{FF2B5EF4-FFF2-40B4-BE49-F238E27FC236}">
                <a16:creationId xmlns:a16="http://schemas.microsoft.com/office/drawing/2014/main" id="{8073ACE5-96CB-21F9-1444-7EFFBB4FF711}"/>
              </a:ext>
            </a:extLst>
          </p:cNvPr>
          <p:cNvSpPr txBox="1"/>
          <p:nvPr/>
        </p:nvSpPr>
        <p:spPr>
          <a:xfrm>
            <a:off x="10155322" y="4635331"/>
            <a:ext cx="9860738" cy="3970318"/>
          </a:xfrm>
          <a:prstGeom prst="rect">
            <a:avLst/>
          </a:prstGeom>
          <a:noFill/>
        </p:spPr>
        <p:txBody>
          <a:bodyPr wrap="square" rtlCol="0">
            <a:spAutoFit/>
          </a:bodyPr>
          <a:lstStyle/>
          <a:p>
            <a:r>
              <a:rPr lang="en-US" b="1" dirty="0"/>
              <a:t>Restating the constraints</a:t>
            </a:r>
          </a:p>
          <a:p>
            <a:endParaRPr lang="en-US" b="1" dirty="0">
              <a:solidFill>
                <a:srgbClr val="00B050"/>
              </a:solidFill>
            </a:endParaRPr>
          </a:p>
          <a:p>
            <a:r>
              <a:rPr lang="en-US" b="1" dirty="0">
                <a:solidFill>
                  <a:srgbClr val="00B050"/>
                </a:solidFill>
              </a:rPr>
              <a:t>The sum of every column must be 1</a:t>
            </a:r>
          </a:p>
          <a:p>
            <a:endParaRPr lang="en-US" b="1" dirty="0">
              <a:solidFill>
                <a:srgbClr val="00B0F0"/>
              </a:solidFill>
            </a:endParaRPr>
          </a:p>
          <a:p>
            <a:endParaRPr lang="en-US" b="1" dirty="0">
              <a:solidFill>
                <a:srgbClr val="7030A0"/>
              </a:solidFill>
            </a:endParaRPr>
          </a:p>
          <a:p>
            <a:endParaRPr lang="en-US" dirty="0"/>
          </a:p>
          <a:p>
            <a:r>
              <a:rPr lang="en-US" dirty="0"/>
              <a:t>The sum of all elements must equal N</a:t>
            </a:r>
            <a:endParaRPr lang="en-CY" dirty="0"/>
          </a:p>
        </p:txBody>
      </p:sp>
    </p:spTree>
    <p:extLst>
      <p:ext uri="{BB962C8B-B14F-4D97-AF65-F5344CB8AC3E}">
        <p14:creationId xmlns:p14="http://schemas.microsoft.com/office/powerpoint/2010/main" val="9182089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17</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029503" y="2421443"/>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Example: </a:t>
            </a:r>
            <a:r>
              <a:rPr lang="el-GR" sz="4800" dirty="0"/>
              <a:t>Ν-</a:t>
            </a:r>
            <a:r>
              <a:rPr lang="en-US" sz="4800" dirty="0"/>
              <a:t>Queens Problem</a:t>
            </a:r>
            <a:endParaRPr lang="en-CY" sz="4800" dirty="0"/>
          </a:p>
        </p:txBody>
      </p:sp>
      <p:pic>
        <p:nvPicPr>
          <p:cNvPr id="9" name="Picture 4" descr="N Queen Problem Using Recursive Backtracking | Code Pumpkin">
            <a:extLst>
              <a:ext uri="{FF2B5EF4-FFF2-40B4-BE49-F238E27FC236}">
                <a16:creationId xmlns:a16="http://schemas.microsoft.com/office/drawing/2014/main" id="{91D20A83-B3D6-6CFC-4DDC-69ABBAF742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6260" y="4180598"/>
            <a:ext cx="5087838" cy="4355022"/>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Straight Arrow Connector 11">
            <a:extLst>
              <a:ext uri="{FF2B5EF4-FFF2-40B4-BE49-F238E27FC236}">
                <a16:creationId xmlns:a16="http://schemas.microsoft.com/office/drawing/2014/main" id="{4EF81551-AC63-F8EE-F653-3042F985DE80}"/>
              </a:ext>
            </a:extLst>
          </p:cNvPr>
          <p:cNvCxnSpPr>
            <a:cxnSpLocks/>
          </p:cNvCxnSpPr>
          <p:nvPr/>
        </p:nvCxnSpPr>
        <p:spPr>
          <a:xfrm>
            <a:off x="1989438" y="4312508"/>
            <a:ext cx="5721178" cy="4744995"/>
          </a:xfrm>
          <a:prstGeom prst="straightConnector1">
            <a:avLst/>
          </a:prstGeom>
          <a:ln w="5715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9B809F70-3617-C645-AD42-287DE84333CC}"/>
              </a:ext>
            </a:extLst>
          </p:cNvPr>
          <p:cNvCxnSpPr>
            <a:cxnSpLocks/>
          </p:cNvCxnSpPr>
          <p:nvPr/>
        </p:nvCxnSpPr>
        <p:spPr>
          <a:xfrm>
            <a:off x="2762251" y="4253362"/>
            <a:ext cx="5594753" cy="4776738"/>
          </a:xfrm>
          <a:prstGeom prst="straightConnector1">
            <a:avLst/>
          </a:prstGeom>
          <a:ln w="5715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20F65236-3FF8-D717-EC48-1954E7FF9772}"/>
              </a:ext>
            </a:extLst>
          </p:cNvPr>
          <p:cNvCxnSpPr>
            <a:cxnSpLocks/>
          </p:cNvCxnSpPr>
          <p:nvPr/>
        </p:nvCxnSpPr>
        <p:spPr>
          <a:xfrm>
            <a:off x="3297568" y="4263257"/>
            <a:ext cx="5250452" cy="4308985"/>
          </a:xfrm>
          <a:prstGeom prst="straightConnector1">
            <a:avLst/>
          </a:prstGeom>
          <a:ln w="5715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FC3BC06F-205F-B2FC-01C9-D439DDC00F42}"/>
              </a:ext>
            </a:extLst>
          </p:cNvPr>
          <p:cNvCxnSpPr>
            <a:cxnSpLocks/>
          </p:cNvCxnSpPr>
          <p:nvPr/>
        </p:nvCxnSpPr>
        <p:spPr>
          <a:xfrm>
            <a:off x="3975536" y="4263257"/>
            <a:ext cx="4587540" cy="3721422"/>
          </a:xfrm>
          <a:prstGeom prst="straightConnector1">
            <a:avLst/>
          </a:prstGeom>
          <a:ln w="5715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D96B6EC0-8114-DED2-CD33-7B6BF9145533}"/>
              </a:ext>
            </a:extLst>
          </p:cNvPr>
          <p:cNvCxnSpPr>
            <a:cxnSpLocks/>
          </p:cNvCxnSpPr>
          <p:nvPr/>
        </p:nvCxnSpPr>
        <p:spPr>
          <a:xfrm>
            <a:off x="4524425" y="4170482"/>
            <a:ext cx="4007984" cy="3153833"/>
          </a:xfrm>
          <a:prstGeom prst="straightConnector1">
            <a:avLst/>
          </a:prstGeom>
          <a:ln w="5715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636045D1-025F-A45B-BF41-795058BBA242}"/>
              </a:ext>
            </a:extLst>
          </p:cNvPr>
          <p:cNvCxnSpPr>
            <a:cxnSpLocks/>
          </p:cNvCxnSpPr>
          <p:nvPr/>
        </p:nvCxnSpPr>
        <p:spPr>
          <a:xfrm>
            <a:off x="5178264" y="4211803"/>
            <a:ext cx="3373503" cy="2605175"/>
          </a:xfrm>
          <a:prstGeom prst="straightConnector1">
            <a:avLst/>
          </a:prstGeom>
          <a:ln w="5715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28535830-ED51-6F3A-D854-F83101FC9FD9}"/>
              </a:ext>
            </a:extLst>
          </p:cNvPr>
          <p:cNvCxnSpPr>
            <a:cxnSpLocks/>
          </p:cNvCxnSpPr>
          <p:nvPr/>
        </p:nvCxnSpPr>
        <p:spPr>
          <a:xfrm>
            <a:off x="5792521" y="4269445"/>
            <a:ext cx="2652185" cy="2087589"/>
          </a:xfrm>
          <a:prstGeom prst="straightConnector1">
            <a:avLst/>
          </a:prstGeom>
          <a:ln w="5715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A5ABA706-E290-D480-5233-5A6B59CB9060}"/>
              </a:ext>
            </a:extLst>
          </p:cNvPr>
          <p:cNvCxnSpPr>
            <a:cxnSpLocks/>
          </p:cNvCxnSpPr>
          <p:nvPr/>
        </p:nvCxnSpPr>
        <p:spPr>
          <a:xfrm>
            <a:off x="1880887" y="4796758"/>
            <a:ext cx="5253895" cy="4401303"/>
          </a:xfrm>
          <a:prstGeom prst="straightConnector1">
            <a:avLst/>
          </a:prstGeom>
          <a:ln w="5715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9F345B8B-08F6-C4AC-4D9B-00A4DEAB8ED3}"/>
              </a:ext>
            </a:extLst>
          </p:cNvPr>
          <p:cNvCxnSpPr>
            <a:cxnSpLocks/>
          </p:cNvCxnSpPr>
          <p:nvPr/>
        </p:nvCxnSpPr>
        <p:spPr>
          <a:xfrm>
            <a:off x="1954441" y="5838465"/>
            <a:ext cx="4368099" cy="3417708"/>
          </a:xfrm>
          <a:prstGeom prst="straightConnector1">
            <a:avLst/>
          </a:prstGeom>
          <a:ln w="5715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FA88C328-5F4D-7BD6-855E-7679CDCE3A88}"/>
              </a:ext>
            </a:extLst>
          </p:cNvPr>
          <p:cNvCxnSpPr>
            <a:cxnSpLocks/>
          </p:cNvCxnSpPr>
          <p:nvPr/>
        </p:nvCxnSpPr>
        <p:spPr>
          <a:xfrm>
            <a:off x="2016739" y="6509849"/>
            <a:ext cx="3956347" cy="3092015"/>
          </a:xfrm>
          <a:prstGeom prst="straightConnector1">
            <a:avLst/>
          </a:prstGeom>
          <a:ln w="5715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14C55166-4640-DA2D-D6C5-EF7956783CC2}"/>
              </a:ext>
            </a:extLst>
          </p:cNvPr>
          <p:cNvCxnSpPr>
            <a:cxnSpLocks/>
          </p:cNvCxnSpPr>
          <p:nvPr/>
        </p:nvCxnSpPr>
        <p:spPr>
          <a:xfrm>
            <a:off x="1893803" y="7007786"/>
            <a:ext cx="3235411" cy="2481191"/>
          </a:xfrm>
          <a:prstGeom prst="straightConnector1">
            <a:avLst/>
          </a:prstGeom>
          <a:ln w="5715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57C95B52-60A6-EBD3-39B4-89AA81343160}"/>
              </a:ext>
            </a:extLst>
          </p:cNvPr>
          <p:cNvCxnSpPr>
            <a:cxnSpLocks/>
          </p:cNvCxnSpPr>
          <p:nvPr/>
        </p:nvCxnSpPr>
        <p:spPr>
          <a:xfrm>
            <a:off x="1916962" y="7485694"/>
            <a:ext cx="2247387" cy="1835937"/>
          </a:xfrm>
          <a:prstGeom prst="straightConnector1">
            <a:avLst/>
          </a:prstGeom>
          <a:ln w="5715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87" name="TextBox 86">
            <a:extLst>
              <a:ext uri="{FF2B5EF4-FFF2-40B4-BE49-F238E27FC236}">
                <a16:creationId xmlns:a16="http://schemas.microsoft.com/office/drawing/2014/main" id="{8073ACE5-96CB-21F9-1444-7EFFBB4FF711}"/>
              </a:ext>
            </a:extLst>
          </p:cNvPr>
          <p:cNvSpPr txBox="1"/>
          <p:nvPr/>
        </p:nvSpPr>
        <p:spPr>
          <a:xfrm>
            <a:off x="11188877" y="4824612"/>
            <a:ext cx="9936761" cy="3970318"/>
          </a:xfrm>
          <a:prstGeom prst="rect">
            <a:avLst/>
          </a:prstGeom>
          <a:noFill/>
        </p:spPr>
        <p:txBody>
          <a:bodyPr wrap="square" rtlCol="0">
            <a:spAutoFit/>
          </a:bodyPr>
          <a:lstStyle/>
          <a:p>
            <a:r>
              <a:rPr lang="en-US" b="1" dirty="0"/>
              <a:t>Restating the constraints</a:t>
            </a:r>
          </a:p>
          <a:p>
            <a:endParaRPr lang="en-US" b="1" dirty="0">
              <a:solidFill>
                <a:srgbClr val="FF0000"/>
              </a:solidFill>
            </a:endParaRPr>
          </a:p>
          <a:p>
            <a:endParaRPr lang="en-US" b="1" dirty="0">
              <a:solidFill>
                <a:srgbClr val="00B050"/>
              </a:solidFill>
            </a:endParaRPr>
          </a:p>
          <a:p>
            <a:r>
              <a:rPr lang="en-US" b="1" dirty="0">
                <a:solidFill>
                  <a:srgbClr val="00B0F0"/>
                </a:solidFill>
              </a:rPr>
              <a:t>The sum of every diagonal cannot exceed 1</a:t>
            </a:r>
          </a:p>
          <a:p>
            <a:endParaRPr lang="en-US" b="1" dirty="0">
              <a:solidFill>
                <a:srgbClr val="7030A0"/>
              </a:solidFill>
            </a:endParaRPr>
          </a:p>
          <a:p>
            <a:endParaRPr lang="en-US" dirty="0"/>
          </a:p>
          <a:p>
            <a:r>
              <a:rPr lang="en-US" dirty="0"/>
              <a:t>The sum of all elements must equal N</a:t>
            </a:r>
            <a:endParaRPr lang="en-CY" dirty="0"/>
          </a:p>
        </p:txBody>
      </p:sp>
    </p:spTree>
    <p:extLst>
      <p:ext uri="{BB962C8B-B14F-4D97-AF65-F5344CB8AC3E}">
        <p14:creationId xmlns:p14="http://schemas.microsoft.com/office/powerpoint/2010/main" val="10635357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18</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029503" y="2421443"/>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Example: </a:t>
            </a:r>
            <a:r>
              <a:rPr lang="el-GR" sz="4800" dirty="0"/>
              <a:t>Ν-</a:t>
            </a:r>
            <a:r>
              <a:rPr lang="en-US" sz="4800" dirty="0"/>
              <a:t>Queens Problem</a:t>
            </a:r>
            <a:endParaRPr lang="en-CY" sz="4800" dirty="0"/>
          </a:p>
        </p:txBody>
      </p:sp>
      <p:pic>
        <p:nvPicPr>
          <p:cNvPr id="9" name="Picture 4" descr="N Queen Problem Using Recursive Backtracking | Code Pumpkin">
            <a:extLst>
              <a:ext uri="{FF2B5EF4-FFF2-40B4-BE49-F238E27FC236}">
                <a16:creationId xmlns:a16="http://schemas.microsoft.com/office/drawing/2014/main" id="{91D20A83-B3D6-6CFC-4DDC-69ABBAF742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6260" y="4180598"/>
            <a:ext cx="5087838" cy="4355022"/>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Straight Arrow Connector 16">
            <a:extLst>
              <a:ext uri="{FF2B5EF4-FFF2-40B4-BE49-F238E27FC236}">
                <a16:creationId xmlns:a16="http://schemas.microsoft.com/office/drawing/2014/main" id="{0E68B81E-CCBA-05B6-0772-15C9E4C06B50}"/>
              </a:ext>
            </a:extLst>
          </p:cNvPr>
          <p:cNvCxnSpPr/>
          <p:nvPr/>
        </p:nvCxnSpPr>
        <p:spPr>
          <a:xfrm flipH="1">
            <a:off x="1181756" y="4160055"/>
            <a:ext cx="5857849" cy="5049899"/>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A9EC61DF-34E2-8C6D-226E-EEA7048EE699}"/>
              </a:ext>
            </a:extLst>
          </p:cNvPr>
          <p:cNvCxnSpPr>
            <a:cxnSpLocks/>
          </p:cNvCxnSpPr>
          <p:nvPr/>
        </p:nvCxnSpPr>
        <p:spPr>
          <a:xfrm flipH="1">
            <a:off x="757057" y="4180598"/>
            <a:ext cx="5598807" cy="4668217"/>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6F6B4358-073D-AAC4-E7C7-7AD7B188408B}"/>
              </a:ext>
            </a:extLst>
          </p:cNvPr>
          <p:cNvCxnSpPr>
            <a:cxnSpLocks/>
          </p:cNvCxnSpPr>
          <p:nvPr/>
        </p:nvCxnSpPr>
        <p:spPr>
          <a:xfrm flipH="1">
            <a:off x="757057" y="4180598"/>
            <a:ext cx="4965732" cy="4246710"/>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10A448D6-B8BA-79D1-C4B7-C882486AC091}"/>
              </a:ext>
            </a:extLst>
          </p:cNvPr>
          <p:cNvCxnSpPr>
            <a:cxnSpLocks/>
          </p:cNvCxnSpPr>
          <p:nvPr/>
        </p:nvCxnSpPr>
        <p:spPr>
          <a:xfrm flipH="1">
            <a:off x="823410" y="4188886"/>
            <a:ext cx="4296778" cy="3707082"/>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40250B93-F13F-B7A8-9F92-363326A880C5}"/>
              </a:ext>
            </a:extLst>
          </p:cNvPr>
          <p:cNvCxnSpPr>
            <a:cxnSpLocks/>
          </p:cNvCxnSpPr>
          <p:nvPr/>
        </p:nvCxnSpPr>
        <p:spPr>
          <a:xfrm flipH="1">
            <a:off x="1149968" y="4188886"/>
            <a:ext cx="3373614" cy="2996178"/>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6EFD6168-089B-5583-D540-3651167B3CEE}"/>
              </a:ext>
            </a:extLst>
          </p:cNvPr>
          <p:cNvCxnSpPr>
            <a:cxnSpLocks/>
          </p:cNvCxnSpPr>
          <p:nvPr/>
        </p:nvCxnSpPr>
        <p:spPr>
          <a:xfrm flipH="1">
            <a:off x="1231184" y="4216740"/>
            <a:ext cx="2662355" cy="2372796"/>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363CE6F8-CA28-90C6-EC1F-92BCAC170268}"/>
              </a:ext>
            </a:extLst>
          </p:cNvPr>
          <p:cNvCxnSpPr>
            <a:cxnSpLocks/>
          </p:cNvCxnSpPr>
          <p:nvPr/>
        </p:nvCxnSpPr>
        <p:spPr>
          <a:xfrm flipH="1">
            <a:off x="1765300" y="4770847"/>
            <a:ext cx="5224223" cy="4534875"/>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2EE3EC7E-2144-D0A8-9B03-A73EB5C6494E}"/>
              </a:ext>
            </a:extLst>
          </p:cNvPr>
          <p:cNvCxnSpPr>
            <a:cxnSpLocks/>
          </p:cNvCxnSpPr>
          <p:nvPr/>
        </p:nvCxnSpPr>
        <p:spPr>
          <a:xfrm flipH="1">
            <a:off x="2082800" y="5340326"/>
            <a:ext cx="4906723" cy="4266078"/>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8B4640CF-0A82-85A7-DBE4-BD4D59708996}"/>
              </a:ext>
            </a:extLst>
          </p:cNvPr>
          <p:cNvCxnSpPr>
            <a:cxnSpLocks/>
          </p:cNvCxnSpPr>
          <p:nvPr/>
        </p:nvCxnSpPr>
        <p:spPr>
          <a:xfrm flipH="1">
            <a:off x="1313169" y="4266289"/>
            <a:ext cx="1806225" cy="1679300"/>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C53C97D3-DA9A-6F02-6EAA-6C045D449B39}"/>
              </a:ext>
            </a:extLst>
          </p:cNvPr>
          <p:cNvCxnSpPr>
            <a:cxnSpLocks/>
          </p:cNvCxnSpPr>
          <p:nvPr/>
        </p:nvCxnSpPr>
        <p:spPr>
          <a:xfrm flipH="1">
            <a:off x="3119394" y="5913270"/>
            <a:ext cx="3820014" cy="3240001"/>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E55A0270-5E4B-6883-508E-FDB42BAA27EE}"/>
              </a:ext>
            </a:extLst>
          </p:cNvPr>
          <p:cNvCxnSpPr>
            <a:cxnSpLocks/>
          </p:cNvCxnSpPr>
          <p:nvPr/>
        </p:nvCxnSpPr>
        <p:spPr>
          <a:xfrm flipH="1">
            <a:off x="3893539" y="6370495"/>
            <a:ext cx="3119906" cy="2867313"/>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7209A554-6E98-C345-A102-068AAA0074FE}"/>
              </a:ext>
            </a:extLst>
          </p:cNvPr>
          <p:cNvCxnSpPr>
            <a:cxnSpLocks/>
          </p:cNvCxnSpPr>
          <p:nvPr/>
        </p:nvCxnSpPr>
        <p:spPr>
          <a:xfrm flipH="1">
            <a:off x="4548123" y="6926048"/>
            <a:ext cx="2491482" cy="2199820"/>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0B0BA6B6-99A3-9F5E-FE5F-FC2170B12283}"/>
              </a:ext>
            </a:extLst>
          </p:cNvPr>
          <p:cNvCxnSpPr>
            <a:cxnSpLocks/>
          </p:cNvCxnSpPr>
          <p:nvPr/>
        </p:nvCxnSpPr>
        <p:spPr>
          <a:xfrm flipH="1">
            <a:off x="5213550" y="7421874"/>
            <a:ext cx="1840227" cy="1608226"/>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87" name="TextBox 86">
            <a:extLst>
              <a:ext uri="{FF2B5EF4-FFF2-40B4-BE49-F238E27FC236}">
                <a16:creationId xmlns:a16="http://schemas.microsoft.com/office/drawing/2014/main" id="{8073ACE5-96CB-21F9-1444-7EFFBB4FF711}"/>
              </a:ext>
            </a:extLst>
          </p:cNvPr>
          <p:cNvSpPr txBox="1"/>
          <p:nvPr/>
        </p:nvSpPr>
        <p:spPr>
          <a:xfrm>
            <a:off x="11188877" y="4824612"/>
            <a:ext cx="9936761" cy="3970318"/>
          </a:xfrm>
          <a:prstGeom prst="rect">
            <a:avLst/>
          </a:prstGeom>
          <a:noFill/>
        </p:spPr>
        <p:txBody>
          <a:bodyPr wrap="square" rtlCol="0">
            <a:spAutoFit/>
          </a:bodyPr>
          <a:lstStyle/>
          <a:p>
            <a:r>
              <a:rPr lang="en-US" b="1" dirty="0"/>
              <a:t>Restating the constraints</a:t>
            </a:r>
          </a:p>
          <a:p>
            <a:endParaRPr lang="en-US" b="1" dirty="0">
              <a:solidFill>
                <a:srgbClr val="FF0000"/>
              </a:solidFill>
            </a:endParaRPr>
          </a:p>
          <a:p>
            <a:endParaRPr lang="en-US" b="1" dirty="0">
              <a:solidFill>
                <a:srgbClr val="00B050"/>
              </a:solidFill>
            </a:endParaRPr>
          </a:p>
          <a:p>
            <a:endParaRPr lang="en-US" b="1" dirty="0">
              <a:solidFill>
                <a:srgbClr val="00B0F0"/>
              </a:solidFill>
            </a:endParaRPr>
          </a:p>
          <a:p>
            <a:r>
              <a:rPr lang="en-US" b="1" dirty="0">
                <a:solidFill>
                  <a:srgbClr val="7030A0"/>
                </a:solidFill>
              </a:rPr>
              <a:t>The sum of every anti-diagonal cannot exceed 1</a:t>
            </a:r>
          </a:p>
          <a:p>
            <a:endParaRPr lang="en-US" dirty="0"/>
          </a:p>
          <a:p>
            <a:r>
              <a:rPr lang="en-US" dirty="0"/>
              <a:t>The sum of all elements must equal N</a:t>
            </a:r>
            <a:endParaRPr lang="en-CY" dirty="0"/>
          </a:p>
        </p:txBody>
      </p:sp>
    </p:spTree>
    <p:extLst>
      <p:ext uri="{BB962C8B-B14F-4D97-AF65-F5344CB8AC3E}">
        <p14:creationId xmlns:p14="http://schemas.microsoft.com/office/powerpoint/2010/main" val="35921034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19</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029503" y="2421443"/>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Example: </a:t>
            </a:r>
            <a:r>
              <a:rPr lang="el-GR" sz="4800" dirty="0"/>
              <a:t>Ν-</a:t>
            </a:r>
            <a:r>
              <a:rPr lang="en-US" sz="4800" dirty="0"/>
              <a:t>Queens Problem</a:t>
            </a:r>
            <a:endParaRPr lang="en-CY" sz="4800" dirty="0"/>
          </a:p>
        </p:txBody>
      </p:sp>
      <p:pic>
        <p:nvPicPr>
          <p:cNvPr id="9" name="Picture 4" descr="N Queen Problem Using Recursive Backtracking | Code Pumpkin">
            <a:extLst>
              <a:ext uri="{FF2B5EF4-FFF2-40B4-BE49-F238E27FC236}">
                <a16:creationId xmlns:a16="http://schemas.microsoft.com/office/drawing/2014/main" id="{91D20A83-B3D6-6CFC-4DDC-69ABBAF742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6260" y="4180598"/>
            <a:ext cx="5087838" cy="4355022"/>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Arrow Connector 4">
            <a:extLst>
              <a:ext uri="{FF2B5EF4-FFF2-40B4-BE49-F238E27FC236}">
                <a16:creationId xmlns:a16="http://schemas.microsoft.com/office/drawing/2014/main" id="{B2FD3587-A34A-8EBC-CDAE-05406026E325}"/>
              </a:ext>
            </a:extLst>
          </p:cNvPr>
          <p:cNvCxnSpPr>
            <a:cxnSpLocks/>
          </p:cNvCxnSpPr>
          <p:nvPr/>
        </p:nvCxnSpPr>
        <p:spPr>
          <a:xfrm>
            <a:off x="1956260" y="4556384"/>
            <a:ext cx="6079524" cy="0"/>
          </a:xfrm>
          <a:prstGeom prst="straightConnector1">
            <a:avLst/>
          </a:prstGeom>
          <a:ln w="57150">
            <a:solidFill>
              <a:srgbClr val="FF2D64"/>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6174B35A-D6B8-358F-398F-3E046ABB1AA9}"/>
              </a:ext>
            </a:extLst>
          </p:cNvPr>
          <p:cNvCxnSpPr>
            <a:cxnSpLocks/>
          </p:cNvCxnSpPr>
          <p:nvPr/>
        </p:nvCxnSpPr>
        <p:spPr>
          <a:xfrm>
            <a:off x="2310714" y="4180598"/>
            <a:ext cx="0" cy="5346461"/>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4EF81551-AC63-F8EE-F653-3042F985DE80}"/>
              </a:ext>
            </a:extLst>
          </p:cNvPr>
          <p:cNvCxnSpPr>
            <a:cxnSpLocks/>
          </p:cNvCxnSpPr>
          <p:nvPr/>
        </p:nvCxnSpPr>
        <p:spPr>
          <a:xfrm>
            <a:off x="1989438" y="4312508"/>
            <a:ext cx="5721178" cy="4744995"/>
          </a:xfrm>
          <a:prstGeom prst="straightConnector1">
            <a:avLst/>
          </a:prstGeom>
          <a:ln w="5715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0E68B81E-CCBA-05B6-0772-15C9E4C06B50}"/>
              </a:ext>
            </a:extLst>
          </p:cNvPr>
          <p:cNvCxnSpPr/>
          <p:nvPr/>
        </p:nvCxnSpPr>
        <p:spPr>
          <a:xfrm flipH="1">
            <a:off x="1181756" y="4160055"/>
            <a:ext cx="5857849" cy="5049899"/>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196CCB06-9C07-F90A-4015-3AB0B90EEE3E}"/>
              </a:ext>
            </a:extLst>
          </p:cNvPr>
          <p:cNvCxnSpPr>
            <a:cxnSpLocks/>
          </p:cNvCxnSpPr>
          <p:nvPr/>
        </p:nvCxnSpPr>
        <p:spPr>
          <a:xfrm>
            <a:off x="2982097" y="4184769"/>
            <a:ext cx="0" cy="5346461"/>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C6AB89B-B378-4A94-6DBB-9A392B28F5BC}"/>
              </a:ext>
            </a:extLst>
          </p:cNvPr>
          <p:cNvCxnSpPr>
            <a:cxnSpLocks/>
          </p:cNvCxnSpPr>
          <p:nvPr/>
        </p:nvCxnSpPr>
        <p:spPr>
          <a:xfrm>
            <a:off x="3542270" y="4180598"/>
            <a:ext cx="0" cy="5346461"/>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47EC607E-7F42-90E0-3B4B-396213296B15}"/>
              </a:ext>
            </a:extLst>
          </p:cNvPr>
          <p:cNvCxnSpPr>
            <a:cxnSpLocks/>
          </p:cNvCxnSpPr>
          <p:nvPr/>
        </p:nvCxnSpPr>
        <p:spPr>
          <a:xfrm>
            <a:off x="4110681" y="4180598"/>
            <a:ext cx="0" cy="5346461"/>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25E492A7-702E-CD5A-51AB-70725F2A157B}"/>
              </a:ext>
            </a:extLst>
          </p:cNvPr>
          <p:cNvCxnSpPr>
            <a:cxnSpLocks/>
          </p:cNvCxnSpPr>
          <p:nvPr/>
        </p:nvCxnSpPr>
        <p:spPr>
          <a:xfrm>
            <a:off x="4777946" y="4164175"/>
            <a:ext cx="0" cy="5346461"/>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6FD415FF-A9E0-17B1-317C-C44D74606819}"/>
              </a:ext>
            </a:extLst>
          </p:cNvPr>
          <p:cNvCxnSpPr>
            <a:cxnSpLocks/>
          </p:cNvCxnSpPr>
          <p:nvPr/>
        </p:nvCxnSpPr>
        <p:spPr>
          <a:xfrm>
            <a:off x="5408140" y="4164175"/>
            <a:ext cx="0" cy="5346461"/>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D98319A7-FF7F-0CA3-9563-AA237F708D6E}"/>
              </a:ext>
            </a:extLst>
          </p:cNvPr>
          <p:cNvCxnSpPr>
            <a:cxnSpLocks/>
          </p:cNvCxnSpPr>
          <p:nvPr/>
        </p:nvCxnSpPr>
        <p:spPr>
          <a:xfrm>
            <a:off x="6050692" y="4164175"/>
            <a:ext cx="0" cy="5346461"/>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0B4882DE-CCD7-9587-E173-94878ED56178}"/>
              </a:ext>
            </a:extLst>
          </p:cNvPr>
          <p:cNvCxnSpPr>
            <a:cxnSpLocks/>
          </p:cNvCxnSpPr>
          <p:nvPr/>
        </p:nvCxnSpPr>
        <p:spPr>
          <a:xfrm>
            <a:off x="6643816" y="4184769"/>
            <a:ext cx="0" cy="5346461"/>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74AAE41F-9089-6A29-7E41-3EFC7308408F}"/>
              </a:ext>
            </a:extLst>
          </p:cNvPr>
          <p:cNvCxnSpPr>
            <a:cxnSpLocks/>
          </p:cNvCxnSpPr>
          <p:nvPr/>
        </p:nvCxnSpPr>
        <p:spPr>
          <a:xfrm>
            <a:off x="1956260" y="5042417"/>
            <a:ext cx="6079524" cy="0"/>
          </a:xfrm>
          <a:prstGeom prst="straightConnector1">
            <a:avLst/>
          </a:prstGeom>
          <a:ln w="57150">
            <a:solidFill>
              <a:srgbClr val="FF2D64"/>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AF51D76D-7037-162F-7BDE-EED76A34ECDC}"/>
              </a:ext>
            </a:extLst>
          </p:cNvPr>
          <p:cNvCxnSpPr>
            <a:cxnSpLocks/>
          </p:cNvCxnSpPr>
          <p:nvPr/>
        </p:nvCxnSpPr>
        <p:spPr>
          <a:xfrm>
            <a:off x="1923368" y="5555317"/>
            <a:ext cx="6079524" cy="0"/>
          </a:xfrm>
          <a:prstGeom prst="straightConnector1">
            <a:avLst/>
          </a:prstGeom>
          <a:ln w="57150">
            <a:solidFill>
              <a:srgbClr val="FF2D64"/>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4695CF5D-EBD3-2693-80F2-F6454C296401}"/>
              </a:ext>
            </a:extLst>
          </p:cNvPr>
          <p:cNvCxnSpPr>
            <a:cxnSpLocks/>
          </p:cNvCxnSpPr>
          <p:nvPr/>
        </p:nvCxnSpPr>
        <p:spPr>
          <a:xfrm>
            <a:off x="1989438" y="6067220"/>
            <a:ext cx="6079524" cy="0"/>
          </a:xfrm>
          <a:prstGeom prst="straightConnector1">
            <a:avLst/>
          </a:prstGeom>
          <a:ln w="57150">
            <a:solidFill>
              <a:srgbClr val="FF2D64"/>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D149FE54-B957-C09F-084B-5D0707DEDA07}"/>
              </a:ext>
            </a:extLst>
          </p:cNvPr>
          <p:cNvCxnSpPr>
            <a:cxnSpLocks/>
          </p:cNvCxnSpPr>
          <p:nvPr/>
        </p:nvCxnSpPr>
        <p:spPr>
          <a:xfrm>
            <a:off x="1956260" y="6573847"/>
            <a:ext cx="6079524" cy="0"/>
          </a:xfrm>
          <a:prstGeom prst="straightConnector1">
            <a:avLst/>
          </a:prstGeom>
          <a:ln w="57150">
            <a:solidFill>
              <a:srgbClr val="FF2D64"/>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01679F2E-96B0-8575-A28A-20CED1CBFC80}"/>
              </a:ext>
            </a:extLst>
          </p:cNvPr>
          <p:cNvCxnSpPr>
            <a:cxnSpLocks/>
          </p:cNvCxnSpPr>
          <p:nvPr/>
        </p:nvCxnSpPr>
        <p:spPr>
          <a:xfrm>
            <a:off x="1989438" y="7142258"/>
            <a:ext cx="6079524" cy="0"/>
          </a:xfrm>
          <a:prstGeom prst="straightConnector1">
            <a:avLst/>
          </a:prstGeom>
          <a:ln w="57150">
            <a:solidFill>
              <a:srgbClr val="FF2D64"/>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AAC4C9B6-3277-7233-1C93-F4C592DB1E60}"/>
              </a:ext>
            </a:extLst>
          </p:cNvPr>
          <p:cNvCxnSpPr>
            <a:cxnSpLocks/>
          </p:cNvCxnSpPr>
          <p:nvPr/>
        </p:nvCxnSpPr>
        <p:spPr>
          <a:xfrm>
            <a:off x="1956260" y="7723025"/>
            <a:ext cx="6079524" cy="0"/>
          </a:xfrm>
          <a:prstGeom prst="straightConnector1">
            <a:avLst/>
          </a:prstGeom>
          <a:ln w="57150">
            <a:solidFill>
              <a:srgbClr val="FF2D64"/>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87649A85-19CC-91A6-5DD3-5B0188A8CB74}"/>
              </a:ext>
            </a:extLst>
          </p:cNvPr>
          <p:cNvCxnSpPr>
            <a:cxnSpLocks/>
          </p:cNvCxnSpPr>
          <p:nvPr/>
        </p:nvCxnSpPr>
        <p:spPr>
          <a:xfrm>
            <a:off x="1956260" y="8266723"/>
            <a:ext cx="6079524" cy="0"/>
          </a:xfrm>
          <a:prstGeom prst="straightConnector1">
            <a:avLst/>
          </a:prstGeom>
          <a:ln w="57150">
            <a:solidFill>
              <a:srgbClr val="FF2D64"/>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A9EC61DF-34E2-8C6D-226E-EEA7048EE699}"/>
              </a:ext>
            </a:extLst>
          </p:cNvPr>
          <p:cNvCxnSpPr>
            <a:cxnSpLocks/>
          </p:cNvCxnSpPr>
          <p:nvPr/>
        </p:nvCxnSpPr>
        <p:spPr>
          <a:xfrm flipH="1">
            <a:off x="757057" y="4180598"/>
            <a:ext cx="5598807" cy="4668217"/>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6F6B4358-073D-AAC4-E7C7-7AD7B188408B}"/>
              </a:ext>
            </a:extLst>
          </p:cNvPr>
          <p:cNvCxnSpPr>
            <a:cxnSpLocks/>
          </p:cNvCxnSpPr>
          <p:nvPr/>
        </p:nvCxnSpPr>
        <p:spPr>
          <a:xfrm flipH="1">
            <a:off x="757057" y="4180598"/>
            <a:ext cx="4965732" cy="4246710"/>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10A448D6-B8BA-79D1-C4B7-C882486AC091}"/>
              </a:ext>
            </a:extLst>
          </p:cNvPr>
          <p:cNvCxnSpPr>
            <a:cxnSpLocks/>
          </p:cNvCxnSpPr>
          <p:nvPr/>
        </p:nvCxnSpPr>
        <p:spPr>
          <a:xfrm flipH="1">
            <a:off x="823410" y="4188886"/>
            <a:ext cx="4296778" cy="3707082"/>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40250B93-F13F-B7A8-9F92-363326A880C5}"/>
              </a:ext>
            </a:extLst>
          </p:cNvPr>
          <p:cNvCxnSpPr>
            <a:cxnSpLocks/>
          </p:cNvCxnSpPr>
          <p:nvPr/>
        </p:nvCxnSpPr>
        <p:spPr>
          <a:xfrm flipH="1">
            <a:off x="1149968" y="4188886"/>
            <a:ext cx="3373614" cy="2996178"/>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6EFD6168-089B-5583-D540-3651167B3CEE}"/>
              </a:ext>
            </a:extLst>
          </p:cNvPr>
          <p:cNvCxnSpPr>
            <a:cxnSpLocks/>
          </p:cNvCxnSpPr>
          <p:nvPr/>
        </p:nvCxnSpPr>
        <p:spPr>
          <a:xfrm flipH="1">
            <a:off x="1231184" y="4216740"/>
            <a:ext cx="2662355" cy="2372796"/>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363CE6F8-CA28-90C6-EC1F-92BCAC170268}"/>
              </a:ext>
            </a:extLst>
          </p:cNvPr>
          <p:cNvCxnSpPr>
            <a:cxnSpLocks/>
          </p:cNvCxnSpPr>
          <p:nvPr/>
        </p:nvCxnSpPr>
        <p:spPr>
          <a:xfrm flipH="1">
            <a:off x="1765300" y="4770847"/>
            <a:ext cx="5224223" cy="4534875"/>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2EE3EC7E-2144-D0A8-9B03-A73EB5C6494E}"/>
              </a:ext>
            </a:extLst>
          </p:cNvPr>
          <p:cNvCxnSpPr>
            <a:cxnSpLocks/>
          </p:cNvCxnSpPr>
          <p:nvPr/>
        </p:nvCxnSpPr>
        <p:spPr>
          <a:xfrm flipH="1">
            <a:off x="2082800" y="5340326"/>
            <a:ext cx="4906723" cy="4266078"/>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8B4640CF-0A82-85A7-DBE4-BD4D59708996}"/>
              </a:ext>
            </a:extLst>
          </p:cNvPr>
          <p:cNvCxnSpPr>
            <a:cxnSpLocks/>
          </p:cNvCxnSpPr>
          <p:nvPr/>
        </p:nvCxnSpPr>
        <p:spPr>
          <a:xfrm flipH="1">
            <a:off x="1313169" y="4266289"/>
            <a:ext cx="1806225" cy="1679300"/>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C53C97D3-DA9A-6F02-6EAA-6C045D449B39}"/>
              </a:ext>
            </a:extLst>
          </p:cNvPr>
          <p:cNvCxnSpPr>
            <a:cxnSpLocks/>
          </p:cNvCxnSpPr>
          <p:nvPr/>
        </p:nvCxnSpPr>
        <p:spPr>
          <a:xfrm flipH="1">
            <a:off x="3119394" y="5913270"/>
            <a:ext cx="3820014" cy="3240001"/>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E55A0270-5E4B-6883-508E-FDB42BAA27EE}"/>
              </a:ext>
            </a:extLst>
          </p:cNvPr>
          <p:cNvCxnSpPr>
            <a:cxnSpLocks/>
          </p:cNvCxnSpPr>
          <p:nvPr/>
        </p:nvCxnSpPr>
        <p:spPr>
          <a:xfrm flipH="1">
            <a:off x="3893539" y="6370495"/>
            <a:ext cx="3119906" cy="2867313"/>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7209A554-6E98-C345-A102-068AAA0074FE}"/>
              </a:ext>
            </a:extLst>
          </p:cNvPr>
          <p:cNvCxnSpPr>
            <a:cxnSpLocks/>
          </p:cNvCxnSpPr>
          <p:nvPr/>
        </p:nvCxnSpPr>
        <p:spPr>
          <a:xfrm flipH="1">
            <a:off x="4548123" y="6926048"/>
            <a:ext cx="2491482" cy="2199820"/>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0B0BA6B6-99A3-9F5E-FE5F-FC2170B12283}"/>
              </a:ext>
            </a:extLst>
          </p:cNvPr>
          <p:cNvCxnSpPr>
            <a:cxnSpLocks/>
          </p:cNvCxnSpPr>
          <p:nvPr/>
        </p:nvCxnSpPr>
        <p:spPr>
          <a:xfrm flipH="1">
            <a:off x="5213550" y="7421874"/>
            <a:ext cx="1840227" cy="1608226"/>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9B809F70-3617-C645-AD42-287DE84333CC}"/>
              </a:ext>
            </a:extLst>
          </p:cNvPr>
          <p:cNvCxnSpPr>
            <a:cxnSpLocks/>
          </p:cNvCxnSpPr>
          <p:nvPr/>
        </p:nvCxnSpPr>
        <p:spPr>
          <a:xfrm>
            <a:off x="2631991" y="4253362"/>
            <a:ext cx="5594753" cy="4776738"/>
          </a:xfrm>
          <a:prstGeom prst="straightConnector1">
            <a:avLst/>
          </a:prstGeom>
          <a:ln w="5715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20F65236-3FF8-D717-EC48-1954E7FF9772}"/>
              </a:ext>
            </a:extLst>
          </p:cNvPr>
          <p:cNvCxnSpPr>
            <a:cxnSpLocks/>
          </p:cNvCxnSpPr>
          <p:nvPr/>
        </p:nvCxnSpPr>
        <p:spPr>
          <a:xfrm>
            <a:off x="3297568" y="4263257"/>
            <a:ext cx="5250452" cy="4308985"/>
          </a:xfrm>
          <a:prstGeom prst="straightConnector1">
            <a:avLst/>
          </a:prstGeom>
          <a:ln w="5715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FC3BC06F-205F-B2FC-01C9-D439DDC00F42}"/>
              </a:ext>
            </a:extLst>
          </p:cNvPr>
          <p:cNvCxnSpPr>
            <a:cxnSpLocks/>
          </p:cNvCxnSpPr>
          <p:nvPr/>
        </p:nvCxnSpPr>
        <p:spPr>
          <a:xfrm>
            <a:off x="3975524" y="4211168"/>
            <a:ext cx="4587540" cy="3721422"/>
          </a:xfrm>
          <a:prstGeom prst="straightConnector1">
            <a:avLst/>
          </a:prstGeom>
          <a:ln w="5715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D96B6EC0-8114-DED2-CD33-7B6BF9145533}"/>
              </a:ext>
            </a:extLst>
          </p:cNvPr>
          <p:cNvCxnSpPr>
            <a:cxnSpLocks/>
          </p:cNvCxnSpPr>
          <p:nvPr/>
        </p:nvCxnSpPr>
        <p:spPr>
          <a:xfrm>
            <a:off x="4596210" y="4237453"/>
            <a:ext cx="4007984" cy="3153833"/>
          </a:xfrm>
          <a:prstGeom prst="straightConnector1">
            <a:avLst/>
          </a:prstGeom>
          <a:ln w="5715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636045D1-025F-A45B-BF41-795058BBA242}"/>
              </a:ext>
            </a:extLst>
          </p:cNvPr>
          <p:cNvCxnSpPr>
            <a:cxnSpLocks/>
          </p:cNvCxnSpPr>
          <p:nvPr/>
        </p:nvCxnSpPr>
        <p:spPr>
          <a:xfrm>
            <a:off x="5129214" y="4263257"/>
            <a:ext cx="3373503" cy="2605175"/>
          </a:xfrm>
          <a:prstGeom prst="straightConnector1">
            <a:avLst/>
          </a:prstGeom>
          <a:ln w="5715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28535830-ED51-6F3A-D854-F83101FC9FD9}"/>
              </a:ext>
            </a:extLst>
          </p:cNvPr>
          <p:cNvCxnSpPr>
            <a:cxnSpLocks/>
          </p:cNvCxnSpPr>
          <p:nvPr/>
        </p:nvCxnSpPr>
        <p:spPr>
          <a:xfrm>
            <a:off x="5752733" y="4213948"/>
            <a:ext cx="2652185" cy="2087589"/>
          </a:xfrm>
          <a:prstGeom prst="straightConnector1">
            <a:avLst/>
          </a:prstGeom>
          <a:ln w="5715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A5ABA706-E290-D480-5233-5A6B59CB9060}"/>
              </a:ext>
            </a:extLst>
          </p:cNvPr>
          <p:cNvCxnSpPr>
            <a:cxnSpLocks/>
          </p:cNvCxnSpPr>
          <p:nvPr/>
        </p:nvCxnSpPr>
        <p:spPr>
          <a:xfrm>
            <a:off x="1893244" y="4920328"/>
            <a:ext cx="5253895" cy="4401303"/>
          </a:xfrm>
          <a:prstGeom prst="straightConnector1">
            <a:avLst/>
          </a:prstGeom>
          <a:ln w="5715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9F345B8B-08F6-C4AC-4D9B-00A4DEAB8ED3}"/>
              </a:ext>
            </a:extLst>
          </p:cNvPr>
          <p:cNvCxnSpPr>
            <a:cxnSpLocks/>
          </p:cNvCxnSpPr>
          <p:nvPr/>
        </p:nvCxnSpPr>
        <p:spPr>
          <a:xfrm>
            <a:off x="1954441" y="5838465"/>
            <a:ext cx="4368099" cy="3417708"/>
          </a:xfrm>
          <a:prstGeom prst="straightConnector1">
            <a:avLst/>
          </a:prstGeom>
          <a:ln w="5715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FA88C328-5F4D-7BD6-855E-7679CDCE3A88}"/>
              </a:ext>
            </a:extLst>
          </p:cNvPr>
          <p:cNvCxnSpPr>
            <a:cxnSpLocks/>
          </p:cNvCxnSpPr>
          <p:nvPr/>
        </p:nvCxnSpPr>
        <p:spPr>
          <a:xfrm>
            <a:off x="2016739" y="6509849"/>
            <a:ext cx="3956347" cy="3092015"/>
          </a:xfrm>
          <a:prstGeom prst="straightConnector1">
            <a:avLst/>
          </a:prstGeom>
          <a:ln w="5715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14C55166-4640-DA2D-D6C5-EF7956783CC2}"/>
              </a:ext>
            </a:extLst>
          </p:cNvPr>
          <p:cNvCxnSpPr>
            <a:cxnSpLocks/>
          </p:cNvCxnSpPr>
          <p:nvPr/>
        </p:nvCxnSpPr>
        <p:spPr>
          <a:xfrm>
            <a:off x="1893803" y="6956080"/>
            <a:ext cx="3235411" cy="2481191"/>
          </a:xfrm>
          <a:prstGeom prst="straightConnector1">
            <a:avLst/>
          </a:prstGeom>
          <a:ln w="5715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57C95B52-60A6-EBD3-39B4-89AA81343160}"/>
              </a:ext>
            </a:extLst>
          </p:cNvPr>
          <p:cNvCxnSpPr>
            <a:cxnSpLocks/>
          </p:cNvCxnSpPr>
          <p:nvPr/>
        </p:nvCxnSpPr>
        <p:spPr>
          <a:xfrm>
            <a:off x="1916962" y="7485694"/>
            <a:ext cx="2017432" cy="1899935"/>
          </a:xfrm>
          <a:prstGeom prst="straightConnector1">
            <a:avLst/>
          </a:prstGeom>
          <a:ln w="5715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87" name="TextBox 86">
            <a:extLst>
              <a:ext uri="{FF2B5EF4-FFF2-40B4-BE49-F238E27FC236}">
                <a16:creationId xmlns:a16="http://schemas.microsoft.com/office/drawing/2014/main" id="{8073ACE5-96CB-21F9-1444-7EFFBB4FF711}"/>
              </a:ext>
            </a:extLst>
          </p:cNvPr>
          <p:cNvSpPr txBox="1"/>
          <p:nvPr/>
        </p:nvSpPr>
        <p:spPr>
          <a:xfrm>
            <a:off x="11188877" y="4770847"/>
            <a:ext cx="9936761" cy="3970318"/>
          </a:xfrm>
          <a:prstGeom prst="rect">
            <a:avLst/>
          </a:prstGeom>
          <a:noFill/>
        </p:spPr>
        <p:txBody>
          <a:bodyPr wrap="square" rtlCol="0">
            <a:spAutoFit/>
          </a:bodyPr>
          <a:lstStyle/>
          <a:p>
            <a:r>
              <a:rPr lang="en-US" b="1" dirty="0"/>
              <a:t>Restating the constraints</a:t>
            </a:r>
          </a:p>
          <a:p>
            <a:r>
              <a:rPr lang="en-US" b="1" dirty="0">
                <a:solidFill>
                  <a:srgbClr val="FF0000"/>
                </a:solidFill>
              </a:rPr>
              <a:t>The sum of every row must be 1</a:t>
            </a:r>
          </a:p>
          <a:p>
            <a:r>
              <a:rPr lang="en-US" b="1" dirty="0">
                <a:solidFill>
                  <a:srgbClr val="00B050"/>
                </a:solidFill>
              </a:rPr>
              <a:t>The sum of every column must be 1</a:t>
            </a:r>
          </a:p>
          <a:p>
            <a:r>
              <a:rPr lang="en-US" b="1" dirty="0">
                <a:solidFill>
                  <a:srgbClr val="00B0F0"/>
                </a:solidFill>
              </a:rPr>
              <a:t>The sum of every diagonal cannot exceed 1</a:t>
            </a:r>
          </a:p>
          <a:p>
            <a:r>
              <a:rPr lang="en-US" b="1" dirty="0">
                <a:solidFill>
                  <a:srgbClr val="7030A0"/>
                </a:solidFill>
              </a:rPr>
              <a:t>The sum of every anti-diagonal cannot exceed 1</a:t>
            </a:r>
          </a:p>
          <a:p>
            <a:endParaRPr lang="en-US" dirty="0"/>
          </a:p>
          <a:p>
            <a:r>
              <a:rPr lang="en-US" dirty="0"/>
              <a:t>The sum of all elements must equal N</a:t>
            </a:r>
            <a:endParaRPr lang="en-CY" dirty="0"/>
          </a:p>
        </p:txBody>
      </p:sp>
      <p:sp>
        <p:nvSpPr>
          <p:cNvPr id="88" name="TextBox 87">
            <a:extLst>
              <a:ext uri="{FF2B5EF4-FFF2-40B4-BE49-F238E27FC236}">
                <a16:creationId xmlns:a16="http://schemas.microsoft.com/office/drawing/2014/main" id="{D0718320-4C99-1211-92C1-8C3562C689A3}"/>
              </a:ext>
            </a:extLst>
          </p:cNvPr>
          <p:cNvSpPr txBox="1"/>
          <p:nvPr/>
        </p:nvSpPr>
        <p:spPr>
          <a:xfrm>
            <a:off x="7013445" y="9804751"/>
            <a:ext cx="9936761" cy="2862322"/>
          </a:xfrm>
          <a:prstGeom prst="rect">
            <a:avLst/>
          </a:prstGeom>
          <a:noFill/>
        </p:spPr>
        <p:txBody>
          <a:bodyPr wrap="square" rtlCol="0">
            <a:spAutoFit/>
          </a:bodyPr>
          <a:lstStyle/>
          <a:p>
            <a:r>
              <a:rPr lang="en-US" b="1" dirty="0"/>
              <a:t>Remodeling the variables</a:t>
            </a:r>
          </a:p>
          <a:p>
            <a:pPr marL="571500" indent="-571500">
              <a:buFont typeface="Arial" panose="020B0604020202020204" pitchFamily="34" charset="0"/>
              <a:buChar char="•"/>
            </a:pPr>
            <a:r>
              <a:rPr lang="en-US" dirty="0"/>
              <a:t>There are N variables, Q1 Q2 Q3 . . . . Qn</a:t>
            </a:r>
          </a:p>
          <a:p>
            <a:pPr marL="571500" indent="-571500">
              <a:buFont typeface="Arial" panose="020B0604020202020204" pitchFamily="34" charset="0"/>
              <a:buChar char="•"/>
            </a:pPr>
            <a:r>
              <a:rPr lang="en-US" dirty="0"/>
              <a:t>Qi represents the position of a Queen on row </a:t>
            </a:r>
            <a:r>
              <a:rPr lang="en-US" dirty="0" err="1"/>
              <a:t>i</a:t>
            </a:r>
            <a:endParaRPr lang="en-US" dirty="0"/>
          </a:p>
          <a:p>
            <a:pPr marL="571500" indent="-571500">
              <a:buFont typeface="Arial" panose="020B0604020202020204" pitchFamily="34" charset="0"/>
              <a:buChar char="•"/>
            </a:pPr>
            <a:r>
              <a:rPr lang="en-US" dirty="0"/>
              <a:t>Hence the domain of each variable is {1,2,3,..,N}</a:t>
            </a:r>
          </a:p>
          <a:p>
            <a:pPr marL="571500" indent="-571500">
              <a:buFont typeface="Arial" panose="020B0604020202020204" pitchFamily="34" charset="0"/>
              <a:buChar char="•"/>
            </a:pPr>
            <a:r>
              <a:rPr lang="en-US" dirty="0"/>
              <a:t>N! combinations</a:t>
            </a:r>
          </a:p>
        </p:txBody>
      </p:sp>
    </p:spTree>
    <p:extLst>
      <p:ext uri="{BB962C8B-B14F-4D97-AF65-F5344CB8AC3E}">
        <p14:creationId xmlns:p14="http://schemas.microsoft.com/office/powerpoint/2010/main" val="1862325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8"/>
                                        </p:tgtEl>
                                        <p:attrNameLst>
                                          <p:attrName>style.visibility</p:attrName>
                                        </p:attrNameLst>
                                      </p:cBhvr>
                                      <p:to>
                                        <p:strVal val="visible"/>
                                      </p:to>
                                    </p:set>
                                    <p:animEffect transition="in" filter="fade">
                                      <p:cBhvr>
                                        <p:cTn id="7" dur="1000"/>
                                        <p:tgtEl>
                                          <p:spTgt spid="88"/>
                                        </p:tgtEl>
                                      </p:cBhvr>
                                    </p:animEffect>
                                    <p:anim calcmode="lin" valueType="num">
                                      <p:cBhvr>
                                        <p:cTn id="8" dur="1000" fill="hold"/>
                                        <p:tgtEl>
                                          <p:spTgt spid="88"/>
                                        </p:tgtEl>
                                        <p:attrNameLst>
                                          <p:attrName>ppt_x</p:attrName>
                                        </p:attrNameLst>
                                      </p:cBhvr>
                                      <p:tavLst>
                                        <p:tav tm="0">
                                          <p:val>
                                            <p:strVal val="#ppt_x"/>
                                          </p:val>
                                        </p:tav>
                                        <p:tav tm="100000">
                                          <p:val>
                                            <p:strVal val="#ppt_x"/>
                                          </p:val>
                                        </p:tav>
                                      </p:tavLst>
                                    </p:anim>
                                    <p:anim calcmode="lin" valueType="num">
                                      <p:cBhvr>
                                        <p:cTn id="9" dur="1000" fill="hold"/>
                                        <p:tgtEl>
                                          <p:spTgt spid="8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1225311" y="3611509"/>
            <a:ext cx="21590490" cy="3666621"/>
          </a:xfrm>
        </p:spPr>
        <p:txBody>
          <a:bodyPr/>
          <a:lstStyle/>
          <a:p>
            <a:r>
              <a:rPr lang="en-US" sz="8000" dirty="0"/>
              <a:t>Constraint Satisfaction Problems, Game Playing and Planning – search-based solutions</a:t>
            </a:r>
          </a:p>
          <a:p>
            <a:endParaRPr lang="en-US" sz="8000" dirty="0"/>
          </a:p>
        </p:txBody>
      </p:sp>
    </p:spTree>
    <p:extLst>
      <p:ext uri="{BB962C8B-B14F-4D97-AF65-F5344CB8AC3E}">
        <p14:creationId xmlns:p14="http://schemas.microsoft.com/office/powerpoint/2010/main" val="790401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20</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87095" y="2784955"/>
            <a:ext cx="21590490" cy="892079"/>
          </a:xfrm>
        </p:spPr>
        <p:txBody>
          <a:bodyPr>
            <a:noAutofit/>
          </a:bodyPr>
          <a:lstStyle/>
          <a:p>
            <a:r>
              <a:rPr lang="en-US" sz="6000" dirty="0"/>
              <a:t>Solving Constraint Satisfaction Problems </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512375" y="4308824"/>
            <a:ext cx="21172015" cy="7603091"/>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5400" dirty="0">
                <a:solidFill>
                  <a:srgbClr val="0100C8"/>
                </a:solidFill>
                <a:latin typeface="Helvetica Neue"/>
              </a:rPr>
              <a:t>Some methods are:</a:t>
            </a:r>
            <a:endParaRPr lang="el-GR" altLang="en-US" sz="5400" dirty="0">
              <a:solidFill>
                <a:srgbClr val="0100C8"/>
              </a:solidFill>
              <a:latin typeface="Helvetica Neue"/>
            </a:endParaRPr>
          </a:p>
          <a:p>
            <a:pPr lvl="1">
              <a:buFont typeface="Wingdings" panose="05000000000000000000" pitchFamily="2" charset="2"/>
              <a:buChar char="q"/>
            </a:pPr>
            <a:r>
              <a:rPr lang="en-US" altLang="en-US" sz="4600" dirty="0">
                <a:solidFill>
                  <a:srgbClr val="0100C8"/>
                </a:solidFill>
                <a:latin typeface="Helvetica Neue"/>
              </a:rPr>
              <a:t> </a:t>
            </a:r>
            <a:r>
              <a:rPr lang="en-US" altLang="en-US" sz="4600" dirty="0">
                <a:solidFill>
                  <a:srgbClr val="FF2D64"/>
                </a:solidFill>
                <a:latin typeface="Helvetica Neue"/>
              </a:rPr>
              <a:t>Constraint propagation</a:t>
            </a:r>
            <a:r>
              <a:rPr lang="en-US" altLang="en-US" sz="4600" dirty="0">
                <a:solidFill>
                  <a:srgbClr val="0100C8"/>
                </a:solidFill>
                <a:latin typeface="Helvetica Neue"/>
              </a:rPr>
              <a:t>, with a view to eliminating inconsistencies and resulting in a minimal constraint graph where each variable has a specific value from its domain.</a:t>
            </a:r>
          </a:p>
          <a:p>
            <a:pPr lvl="1">
              <a:buFont typeface="Wingdings" panose="05000000000000000000" pitchFamily="2" charset="2"/>
              <a:buChar char="q"/>
            </a:pPr>
            <a:r>
              <a:rPr lang="en-US" altLang="en-US" sz="4600" dirty="0">
                <a:solidFill>
                  <a:srgbClr val="0100C8"/>
                </a:solidFill>
                <a:latin typeface="Helvetica Neue"/>
              </a:rPr>
              <a:t>The </a:t>
            </a:r>
            <a:r>
              <a:rPr lang="en-US" altLang="en-US" sz="4600" dirty="0">
                <a:solidFill>
                  <a:srgbClr val="FF2D64"/>
                </a:solidFill>
                <a:latin typeface="Helvetica Neue"/>
              </a:rPr>
              <a:t>simplex method </a:t>
            </a:r>
            <a:r>
              <a:rPr lang="en-US" altLang="en-US" sz="4600" dirty="0">
                <a:solidFill>
                  <a:srgbClr val="0100C8"/>
                </a:solidFill>
                <a:latin typeface="Helvetica Neue"/>
              </a:rPr>
              <a:t>(variable elimination) for linear programming</a:t>
            </a:r>
          </a:p>
          <a:p>
            <a:pPr lvl="1">
              <a:buFont typeface="Wingdings" panose="05000000000000000000" pitchFamily="2" charset="2"/>
              <a:buChar char="q"/>
            </a:pPr>
            <a:r>
              <a:rPr lang="en-US" altLang="en-US" sz="4600" dirty="0">
                <a:solidFill>
                  <a:srgbClr val="FF2D64"/>
                </a:solidFill>
                <a:latin typeface="Helvetica Neue"/>
              </a:rPr>
              <a:t>Special purpose solvers</a:t>
            </a:r>
          </a:p>
          <a:p>
            <a:pPr lvl="1">
              <a:buFont typeface="Wingdings" panose="05000000000000000000" pitchFamily="2" charset="2"/>
              <a:buChar char="q"/>
            </a:pPr>
            <a:r>
              <a:rPr lang="en-US" altLang="en-US" sz="4600" dirty="0">
                <a:solidFill>
                  <a:srgbClr val="0100C8"/>
                </a:solidFill>
                <a:latin typeface="Helvetica Neue"/>
              </a:rPr>
              <a:t> General </a:t>
            </a:r>
            <a:r>
              <a:rPr lang="en-US" altLang="en-US" sz="4600" dirty="0">
                <a:solidFill>
                  <a:srgbClr val="FF2D64"/>
                </a:solidFill>
                <a:latin typeface="Helvetica Neue"/>
              </a:rPr>
              <a:t>search methods</a:t>
            </a:r>
          </a:p>
          <a:p>
            <a:pPr lvl="2">
              <a:buFont typeface="Wingdings" panose="05000000000000000000" pitchFamily="2" charset="2"/>
              <a:buChar char="q"/>
            </a:pPr>
            <a:r>
              <a:rPr lang="en-US" altLang="en-US" sz="3800" dirty="0">
                <a:solidFill>
                  <a:srgbClr val="0100C8"/>
                </a:solidFill>
                <a:latin typeface="Helvetica Neue"/>
              </a:rPr>
              <a:t>Which of the general search methods discussed would be appropriate?</a:t>
            </a:r>
          </a:p>
        </p:txBody>
      </p:sp>
    </p:spTree>
    <p:extLst>
      <p:ext uri="{BB962C8B-B14F-4D97-AF65-F5344CB8AC3E}">
        <p14:creationId xmlns:p14="http://schemas.microsoft.com/office/powerpoint/2010/main" val="2563985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Effect transition="in" filter="fade">
                                      <p:cBhvr>
                                        <p:cTn id="7" dur="1000"/>
                                        <p:tgtEl>
                                          <p:spTgt spid="12">
                                            <p:txEl>
                                              <p:pRg st="1" end="1"/>
                                            </p:txEl>
                                          </p:spTgt>
                                        </p:tgtEl>
                                      </p:cBhvr>
                                    </p:animEffect>
                                    <p:anim calcmode="lin" valueType="num">
                                      <p:cBhvr>
                                        <p:cTn id="8"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2">
                                            <p:txEl>
                                              <p:pRg st="2" end="2"/>
                                            </p:txEl>
                                          </p:spTgt>
                                        </p:tgtEl>
                                        <p:attrNameLst>
                                          <p:attrName>style.visibility</p:attrName>
                                        </p:attrNameLst>
                                      </p:cBhvr>
                                      <p:to>
                                        <p:strVal val="visible"/>
                                      </p:to>
                                    </p:set>
                                    <p:animEffect transition="in" filter="fade">
                                      <p:cBhvr>
                                        <p:cTn id="14" dur="1000"/>
                                        <p:tgtEl>
                                          <p:spTgt spid="12">
                                            <p:txEl>
                                              <p:pRg st="2" end="2"/>
                                            </p:txEl>
                                          </p:spTgt>
                                        </p:tgtEl>
                                      </p:cBhvr>
                                    </p:animEffect>
                                    <p:anim calcmode="lin" valueType="num">
                                      <p:cBhvr>
                                        <p:cTn id="15"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2">
                                            <p:txEl>
                                              <p:pRg st="3" end="3"/>
                                            </p:txEl>
                                          </p:spTgt>
                                        </p:tgtEl>
                                        <p:attrNameLst>
                                          <p:attrName>style.visibility</p:attrName>
                                        </p:attrNameLst>
                                      </p:cBhvr>
                                      <p:to>
                                        <p:strVal val="visible"/>
                                      </p:to>
                                    </p:set>
                                    <p:animEffect transition="in" filter="fade">
                                      <p:cBhvr>
                                        <p:cTn id="21" dur="1000"/>
                                        <p:tgtEl>
                                          <p:spTgt spid="12">
                                            <p:txEl>
                                              <p:pRg st="3" end="3"/>
                                            </p:txEl>
                                          </p:spTgt>
                                        </p:tgtEl>
                                      </p:cBhvr>
                                    </p:animEffect>
                                    <p:anim calcmode="lin" valueType="num">
                                      <p:cBhvr>
                                        <p:cTn id="22" dur="1000" fill="hold"/>
                                        <p:tgtEl>
                                          <p:spTgt spid="1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2">
                                            <p:txEl>
                                              <p:pRg st="4" end="4"/>
                                            </p:txEl>
                                          </p:spTgt>
                                        </p:tgtEl>
                                        <p:attrNameLst>
                                          <p:attrName>style.visibility</p:attrName>
                                        </p:attrNameLst>
                                      </p:cBhvr>
                                      <p:to>
                                        <p:strVal val="visible"/>
                                      </p:to>
                                    </p:set>
                                    <p:animEffect transition="in" filter="fade">
                                      <p:cBhvr>
                                        <p:cTn id="28" dur="1000"/>
                                        <p:tgtEl>
                                          <p:spTgt spid="12">
                                            <p:txEl>
                                              <p:pRg st="4" end="4"/>
                                            </p:txEl>
                                          </p:spTgt>
                                        </p:tgtEl>
                                      </p:cBhvr>
                                    </p:animEffect>
                                    <p:anim calcmode="lin" valueType="num">
                                      <p:cBhvr>
                                        <p:cTn id="29" dur="1000" fill="hold"/>
                                        <p:tgtEl>
                                          <p:spTgt spid="1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2">
                                            <p:txEl>
                                              <p:pRg st="5" end="5"/>
                                            </p:txEl>
                                          </p:spTgt>
                                        </p:tgtEl>
                                        <p:attrNameLst>
                                          <p:attrName>style.visibility</p:attrName>
                                        </p:attrNameLst>
                                      </p:cBhvr>
                                      <p:to>
                                        <p:strVal val="visible"/>
                                      </p:to>
                                    </p:set>
                                    <p:animEffect transition="in" filter="fade">
                                      <p:cBhvr>
                                        <p:cTn id="35" dur="1000"/>
                                        <p:tgtEl>
                                          <p:spTgt spid="12">
                                            <p:txEl>
                                              <p:pRg st="5" end="5"/>
                                            </p:txEl>
                                          </p:spTgt>
                                        </p:tgtEl>
                                      </p:cBhvr>
                                    </p:animEffect>
                                    <p:anim calcmode="lin" valueType="num">
                                      <p:cBhvr>
                                        <p:cTn id="36" dur="1000" fill="hold"/>
                                        <p:tgtEl>
                                          <p:spTgt spid="1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1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21</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87095" y="2784955"/>
            <a:ext cx="21590490" cy="892079"/>
          </a:xfrm>
        </p:spPr>
        <p:txBody>
          <a:bodyPr>
            <a:noAutofit/>
          </a:bodyPr>
          <a:lstStyle/>
          <a:p>
            <a:r>
              <a:rPr lang="en-US" sz="6000" dirty="0"/>
              <a:t>Search-based solutions to CSPs </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485503" y="4086402"/>
            <a:ext cx="21172015" cy="8358540"/>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5400" dirty="0">
                <a:solidFill>
                  <a:srgbClr val="0100C8"/>
                </a:solidFill>
                <a:latin typeface="Helvetica Neue"/>
              </a:rPr>
              <a:t>Which of the general methods discussed would be appropriate?</a:t>
            </a:r>
            <a:endParaRPr lang="en-US" altLang="en-US" sz="4600" dirty="0">
              <a:solidFill>
                <a:srgbClr val="0100C8"/>
              </a:solidFill>
              <a:latin typeface="Helvetica Neue"/>
            </a:endParaRPr>
          </a:p>
          <a:p>
            <a:pPr lvl="1">
              <a:buFont typeface="Wingdings" panose="05000000000000000000" pitchFamily="2" charset="2"/>
              <a:buChar char="q"/>
            </a:pPr>
            <a:r>
              <a:rPr lang="en-US" altLang="en-US" sz="4400" dirty="0">
                <a:solidFill>
                  <a:srgbClr val="0100C8"/>
                </a:solidFill>
                <a:latin typeface="Helvetica Neue"/>
              </a:rPr>
              <a:t>Recall that the search tree explicates part of the state space; a node of it encapsulate a problem state, or state for short, its parent node and the traversal cost from the parent state to its state – here the cost is of no interest</a:t>
            </a:r>
          </a:p>
          <a:p>
            <a:pPr lvl="1">
              <a:buFont typeface="Wingdings" panose="05000000000000000000" pitchFamily="2" charset="2"/>
              <a:buChar char="q"/>
            </a:pPr>
            <a:endParaRPr lang="en-US" altLang="en-US" sz="800" dirty="0">
              <a:solidFill>
                <a:srgbClr val="0100C8"/>
              </a:solidFill>
              <a:latin typeface="Helvetica Neue"/>
            </a:endParaRPr>
          </a:p>
          <a:p>
            <a:pPr lvl="1">
              <a:buFont typeface="Wingdings" panose="05000000000000000000" pitchFamily="2" charset="2"/>
              <a:buChar char="q"/>
            </a:pPr>
            <a:r>
              <a:rPr lang="en-US" altLang="en-US" sz="4400" dirty="0">
                <a:solidFill>
                  <a:srgbClr val="0100C8"/>
                </a:solidFill>
                <a:latin typeface="Helvetica Neue"/>
              </a:rPr>
              <a:t>In a CSP, </a:t>
            </a:r>
            <a:r>
              <a:rPr lang="en-US" altLang="en-US" sz="4400" dirty="0">
                <a:solidFill>
                  <a:srgbClr val="FF2D64"/>
                </a:solidFill>
                <a:latin typeface="Helvetica Neue"/>
              </a:rPr>
              <a:t>the</a:t>
            </a:r>
            <a:r>
              <a:rPr lang="en-US" altLang="en-US" sz="4400" dirty="0">
                <a:solidFill>
                  <a:srgbClr val="0100C8"/>
                </a:solidFill>
                <a:latin typeface="Helvetica Neue"/>
              </a:rPr>
              <a:t> </a:t>
            </a:r>
            <a:r>
              <a:rPr lang="en-US" altLang="en-US" sz="4400" dirty="0">
                <a:solidFill>
                  <a:srgbClr val="FF2D64"/>
                </a:solidFill>
                <a:latin typeface="Helvetica Neue"/>
              </a:rPr>
              <a:t>initial state </a:t>
            </a:r>
            <a:r>
              <a:rPr lang="en-US" altLang="en-US" sz="4400" dirty="0">
                <a:solidFill>
                  <a:srgbClr val="0100C8"/>
                </a:solidFill>
                <a:latin typeface="Helvetica Neue"/>
              </a:rPr>
              <a:t>(given by the root node of the search tree) represents the situation where </a:t>
            </a:r>
            <a:r>
              <a:rPr lang="en-US" altLang="en-US" sz="4400" dirty="0">
                <a:solidFill>
                  <a:srgbClr val="FF2D64"/>
                </a:solidFill>
                <a:latin typeface="Helvetica Neue"/>
              </a:rPr>
              <a:t>all variables are unbound</a:t>
            </a:r>
            <a:r>
              <a:rPr lang="en-US" altLang="en-US" sz="4400" dirty="0">
                <a:solidFill>
                  <a:srgbClr val="0100C8"/>
                </a:solidFill>
                <a:latin typeface="Helvetica Neue"/>
              </a:rPr>
              <a:t>, and </a:t>
            </a:r>
            <a:r>
              <a:rPr lang="en-US" altLang="en-US" sz="4400" dirty="0">
                <a:solidFill>
                  <a:srgbClr val="FF2D64"/>
                </a:solidFill>
                <a:latin typeface="Helvetica Neue"/>
              </a:rPr>
              <a:t>a goal state </a:t>
            </a:r>
            <a:r>
              <a:rPr lang="en-US" altLang="en-US" sz="4400" dirty="0">
                <a:solidFill>
                  <a:srgbClr val="0100C8"/>
                </a:solidFill>
                <a:latin typeface="Helvetica Neue"/>
              </a:rPr>
              <a:t>giving a feasible solution to the CSP is when </a:t>
            </a:r>
            <a:r>
              <a:rPr lang="en-US" altLang="en-US" sz="4400" dirty="0">
                <a:solidFill>
                  <a:srgbClr val="FF2D64"/>
                </a:solidFill>
                <a:latin typeface="Helvetica Neue"/>
              </a:rPr>
              <a:t>all variables are bound</a:t>
            </a:r>
            <a:r>
              <a:rPr lang="en-US" altLang="en-US" sz="4400" dirty="0">
                <a:solidFill>
                  <a:srgbClr val="0100C8"/>
                </a:solidFill>
                <a:latin typeface="Helvetica Neue"/>
              </a:rPr>
              <a:t>, i.e., assigned values from their domains and </a:t>
            </a:r>
            <a:r>
              <a:rPr lang="en-US" altLang="en-US" sz="4400" dirty="0">
                <a:solidFill>
                  <a:srgbClr val="FF2D64"/>
                </a:solidFill>
                <a:latin typeface="Helvetica Neue"/>
              </a:rPr>
              <a:t>all constraints are satisfied </a:t>
            </a:r>
          </a:p>
          <a:p>
            <a:pPr lvl="1">
              <a:buFont typeface="Wingdings" panose="05000000000000000000" pitchFamily="2" charset="2"/>
              <a:buChar char="q"/>
            </a:pPr>
            <a:endParaRPr lang="en-US" altLang="en-US" sz="800" dirty="0">
              <a:solidFill>
                <a:srgbClr val="FF2D64"/>
              </a:solidFill>
              <a:latin typeface="Helvetica Neue"/>
            </a:endParaRPr>
          </a:p>
          <a:p>
            <a:pPr lvl="1">
              <a:buFont typeface="Wingdings" panose="05000000000000000000" pitchFamily="2" charset="2"/>
              <a:buChar char="q"/>
            </a:pPr>
            <a:r>
              <a:rPr lang="en-US" altLang="en-US" sz="4400" dirty="0">
                <a:solidFill>
                  <a:srgbClr val="FF2D64"/>
                </a:solidFill>
                <a:latin typeface="Helvetica Neue"/>
              </a:rPr>
              <a:t>Operators </a:t>
            </a:r>
            <a:r>
              <a:rPr lang="en-US" altLang="en-US" sz="4400" dirty="0">
                <a:solidFill>
                  <a:srgbClr val="0100C8"/>
                </a:solidFill>
                <a:latin typeface="Helvetica Neue"/>
              </a:rPr>
              <a:t>assign values to variables; each step in the search determines the potential values for a single variable, i.e., the subset of values of its domain that do not (appear to) yield an inconsistency with preceding variable assignments on the given search path </a:t>
            </a:r>
            <a:r>
              <a:rPr lang="en-US" altLang="en-US" sz="4400" dirty="0">
                <a:solidFill>
                  <a:srgbClr val="FF2D64"/>
                </a:solidFill>
                <a:latin typeface="Helvetica Neue"/>
              </a:rPr>
              <a:t>  </a:t>
            </a:r>
          </a:p>
        </p:txBody>
      </p:sp>
    </p:spTree>
    <p:extLst>
      <p:ext uri="{BB962C8B-B14F-4D97-AF65-F5344CB8AC3E}">
        <p14:creationId xmlns:p14="http://schemas.microsoft.com/office/powerpoint/2010/main" val="3953556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Effect transition="in" filter="fade">
                                      <p:cBhvr>
                                        <p:cTn id="7" dur="1000"/>
                                        <p:tgtEl>
                                          <p:spTgt spid="12">
                                            <p:txEl>
                                              <p:pRg st="1" end="1"/>
                                            </p:txEl>
                                          </p:spTgt>
                                        </p:tgtEl>
                                      </p:cBhvr>
                                    </p:animEffect>
                                    <p:anim calcmode="lin" valueType="num">
                                      <p:cBhvr>
                                        <p:cTn id="8"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2">
                                            <p:txEl>
                                              <p:pRg st="3" end="3"/>
                                            </p:txEl>
                                          </p:spTgt>
                                        </p:tgtEl>
                                        <p:attrNameLst>
                                          <p:attrName>style.visibility</p:attrName>
                                        </p:attrNameLst>
                                      </p:cBhvr>
                                      <p:to>
                                        <p:strVal val="visible"/>
                                      </p:to>
                                    </p:set>
                                    <p:animEffect transition="in" filter="fade">
                                      <p:cBhvr>
                                        <p:cTn id="14" dur="1000"/>
                                        <p:tgtEl>
                                          <p:spTgt spid="12">
                                            <p:txEl>
                                              <p:pRg st="3" end="3"/>
                                            </p:txEl>
                                          </p:spTgt>
                                        </p:tgtEl>
                                      </p:cBhvr>
                                    </p:animEffect>
                                    <p:anim calcmode="lin" valueType="num">
                                      <p:cBhvr>
                                        <p:cTn id="15" dur="1000" fill="hold"/>
                                        <p:tgtEl>
                                          <p:spTgt spid="12">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1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2">
                                            <p:txEl>
                                              <p:pRg st="5" end="5"/>
                                            </p:txEl>
                                          </p:spTgt>
                                        </p:tgtEl>
                                        <p:attrNameLst>
                                          <p:attrName>style.visibility</p:attrName>
                                        </p:attrNameLst>
                                      </p:cBhvr>
                                      <p:to>
                                        <p:strVal val="visible"/>
                                      </p:to>
                                    </p:set>
                                    <p:animEffect transition="in" filter="fade">
                                      <p:cBhvr>
                                        <p:cTn id="21" dur="1000"/>
                                        <p:tgtEl>
                                          <p:spTgt spid="12">
                                            <p:txEl>
                                              <p:pRg st="5" end="5"/>
                                            </p:txEl>
                                          </p:spTgt>
                                        </p:tgtEl>
                                      </p:cBhvr>
                                    </p:animEffect>
                                    <p:anim calcmode="lin" valueType="num">
                                      <p:cBhvr>
                                        <p:cTn id="22" dur="1000" fill="hold"/>
                                        <p:tgtEl>
                                          <p:spTgt spid="12">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1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22</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03137" y="2401896"/>
            <a:ext cx="21590490" cy="892079"/>
          </a:xfrm>
        </p:spPr>
        <p:txBody>
          <a:bodyPr>
            <a:noAutofit/>
          </a:bodyPr>
          <a:lstStyle/>
          <a:p>
            <a:r>
              <a:rPr lang="en-US" sz="6000" dirty="0"/>
              <a:t>Search-based solutions to CSPs </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485503" y="3791528"/>
            <a:ext cx="21408124" cy="8605675"/>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5400" dirty="0">
                <a:solidFill>
                  <a:srgbClr val="0100C8"/>
                </a:solidFill>
                <a:latin typeface="Helvetica Neue"/>
              </a:rPr>
              <a:t>Which of the general methods discussed would be appropriate?</a:t>
            </a:r>
            <a:endParaRPr lang="en-US" altLang="en-US" sz="4600" dirty="0">
              <a:solidFill>
                <a:srgbClr val="0100C8"/>
              </a:solidFill>
              <a:latin typeface="Helvetica Neue"/>
            </a:endParaRPr>
          </a:p>
          <a:p>
            <a:pPr lvl="1">
              <a:buFont typeface="Wingdings" panose="05000000000000000000" pitchFamily="2" charset="2"/>
              <a:buChar char="q"/>
            </a:pPr>
            <a:r>
              <a:rPr lang="en-US" altLang="en-US" sz="4600" dirty="0">
                <a:solidFill>
                  <a:srgbClr val="0100C8"/>
                </a:solidFill>
                <a:latin typeface="Helvetica Neue"/>
              </a:rPr>
              <a:t>The initial state is given but a goal state representing a feasible solution needs to be constructed</a:t>
            </a:r>
          </a:p>
          <a:p>
            <a:pPr lvl="2">
              <a:buFont typeface="Wingdings" panose="05000000000000000000" pitchFamily="2" charset="2"/>
              <a:buChar char="q"/>
            </a:pPr>
            <a:r>
              <a:rPr lang="en-US" altLang="en-US" sz="3800" dirty="0">
                <a:solidFill>
                  <a:srgbClr val="0100C8"/>
                </a:solidFill>
                <a:latin typeface="Helvetica Neue"/>
              </a:rPr>
              <a:t>CSPs belong to the category of synthesis problems</a:t>
            </a:r>
          </a:p>
          <a:p>
            <a:pPr lvl="1">
              <a:buFont typeface="Wingdings" panose="05000000000000000000" pitchFamily="2" charset="2"/>
              <a:buChar char="q"/>
            </a:pPr>
            <a:r>
              <a:rPr lang="en-US" altLang="en-US" sz="4600" dirty="0">
                <a:solidFill>
                  <a:srgbClr val="0100C8"/>
                </a:solidFill>
                <a:latin typeface="Helvetica Neue"/>
              </a:rPr>
              <a:t>Given N variables ordered as </a:t>
            </a:r>
            <a:r>
              <a:rPr lang="en-US" dirty="0">
                <a:solidFill>
                  <a:srgbClr val="0100C8"/>
                </a:solidFill>
                <a:latin typeface="Helvetica Neue"/>
              </a:rPr>
              <a:t>V</a:t>
            </a:r>
            <a:r>
              <a:rPr lang="en-US" baseline="-25000" dirty="0">
                <a:solidFill>
                  <a:srgbClr val="0100C8"/>
                </a:solidFill>
                <a:latin typeface="Helvetica Neue"/>
              </a:rPr>
              <a:t>1</a:t>
            </a:r>
            <a:r>
              <a:rPr lang="en-US" dirty="0">
                <a:solidFill>
                  <a:srgbClr val="0100C8"/>
                </a:solidFill>
                <a:latin typeface="Helvetica Neue"/>
              </a:rPr>
              <a:t>, V</a:t>
            </a:r>
            <a:r>
              <a:rPr lang="en-US" baseline="-25000" dirty="0">
                <a:solidFill>
                  <a:srgbClr val="0100C8"/>
                </a:solidFill>
                <a:latin typeface="Helvetica Neue"/>
              </a:rPr>
              <a:t>2</a:t>
            </a:r>
            <a:r>
              <a:rPr lang="en-US" dirty="0">
                <a:solidFill>
                  <a:srgbClr val="0100C8"/>
                </a:solidFill>
                <a:latin typeface="Helvetica Neue"/>
              </a:rPr>
              <a:t>, V</a:t>
            </a:r>
            <a:r>
              <a:rPr lang="en-US" baseline="-25000" dirty="0">
                <a:solidFill>
                  <a:srgbClr val="0100C8"/>
                </a:solidFill>
                <a:latin typeface="Helvetica Neue"/>
              </a:rPr>
              <a:t>3</a:t>
            </a:r>
            <a:r>
              <a:rPr lang="en-US" dirty="0">
                <a:solidFill>
                  <a:srgbClr val="0100C8"/>
                </a:solidFill>
                <a:latin typeface="Helvetica Neue"/>
              </a:rPr>
              <a:t>, …, V</a:t>
            </a:r>
            <a:r>
              <a:rPr lang="en-US" baseline="-25000" dirty="0">
                <a:solidFill>
                  <a:srgbClr val="0100C8"/>
                </a:solidFill>
                <a:latin typeface="Helvetica Neue"/>
              </a:rPr>
              <a:t>n</a:t>
            </a:r>
            <a:r>
              <a:rPr lang="en-US" altLang="en-US" sz="4600" dirty="0">
                <a:solidFill>
                  <a:srgbClr val="0100C8"/>
                </a:solidFill>
                <a:latin typeface="Helvetica Neue"/>
              </a:rPr>
              <a:t>, the first step selects possible values for </a:t>
            </a:r>
            <a:r>
              <a:rPr lang="en-US" dirty="0">
                <a:solidFill>
                  <a:srgbClr val="0100C8"/>
                </a:solidFill>
                <a:latin typeface="Helvetica Neue"/>
              </a:rPr>
              <a:t>V</a:t>
            </a:r>
            <a:r>
              <a:rPr lang="en-US" baseline="-25000" dirty="0">
                <a:solidFill>
                  <a:srgbClr val="0100C8"/>
                </a:solidFill>
                <a:latin typeface="Helvetica Neue"/>
              </a:rPr>
              <a:t>1</a:t>
            </a:r>
            <a:r>
              <a:rPr lang="en-US" altLang="en-US" sz="4600" dirty="0">
                <a:solidFill>
                  <a:srgbClr val="0100C8"/>
                </a:solidFill>
                <a:latin typeface="Helvetica Neue"/>
              </a:rPr>
              <a:t>, the second step possible values for </a:t>
            </a:r>
            <a:r>
              <a:rPr lang="en-US" dirty="0">
                <a:solidFill>
                  <a:srgbClr val="0100C8"/>
                </a:solidFill>
                <a:latin typeface="Helvetica Neue"/>
              </a:rPr>
              <a:t>V</a:t>
            </a:r>
            <a:r>
              <a:rPr lang="en-US" baseline="-25000" dirty="0">
                <a:solidFill>
                  <a:srgbClr val="0100C8"/>
                </a:solidFill>
                <a:latin typeface="Helvetica Neue"/>
              </a:rPr>
              <a:t>2</a:t>
            </a:r>
            <a:r>
              <a:rPr lang="en-US" altLang="en-US" sz="4600" dirty="0">
                <a:solidFill>
                  <a:srgbClr val="0100C8"/>
                </a:solidFill>
                <a:latin typeface="Helvetica Neue"/>
              </a:rPr>
              <a:t>, etc., and the last step possible values for </a:t>
            </a:r>
            <a:r>
              <a:rPr lang="en-US" dirty="0">
                <a:solidFill>
                  <a:srgbClr val="0100C8"/>
                </a:solidFill>
                <a:latin typeface="Helvetica Neue"/>
              </a:rPr>
              <a:t>V</a:t>
            </a:r>
            <a:r>
              <a:rPr lang="en-US" baseline="-25000" dirty="0">
                <a:solidFill>
                  <a:srgbClr val="0100C8"/>
                </a:solidFill>
                <a:latin typeface="Helvetica Neue"/>
              </a:rPr>
              <a:t>n</a:t>
            </a:r>
            <a:endParaRPr lang="en-US" altLang="en-US" sz="4600" dirty="0">
              <a:solidFill>
                <a:srgbClr val="0100C8"/>
              </a:solidFill>
              <a:latin typeface="Helvetica Neue"/>
            </a:endParaRPr>
          </a:p>
          <a:p>
            <a:pPr lvl="2">
              <a:buFont typeface="Wingdings" panose="05000000000000000000" pitchFamily="2" charset="2"/>
              <a:buChar char="q"/>
            </a:pPr>
            <a:r>
              <a:rPr lang="en-US" altLang="en-US" sz="3800" dirty="0">
                <a:solidFill>
                  <a:srgbClr val="0100C8"/>
                </a:solidFill>
                <a:latin typeface="Helvetica Neue"/>
              </a:rPr>
              <a:t>The branching factor of a node representing a value assignment for variable </a:t>
            </a:r>
            <a:r>
              <a:rPr lang="en-US" dirty="0">
                <a:solidFill>
                  <a:srgbClr val="0100C8"/>
                </a:solidFill>
                <a:latin typeface="Helvetica Neue"/>
              </a:rPr>
              <a:t>V</a:t>
            </a:r>
            <a:r>
              <a:rPr lang="en-US" baseline="-25000" dirty="0">
                <a:solidFill>
                  <a:srgbClr val="0100C8"/>
                </a:solidFill>
                <a:latin typeface="Helvetica Neue"/>
              </a:rPr>
              <a:t>i</a:t>
            </a:r>
            <a:r>
              <a:rPr lang="en-US" altLang="en-US" sz="3800" dirty="0">
                <a:solidFill>
                  <a:srgbClr val="0100C8"/>
                </a:solidFill>
                <a:latin typeface="Helvetica Neue"/>
              </a:rPr>
              <a:t>, is at most d, where d is the cardinality of the domain of </a:t>
            </a:r>
            <a:r>
              <a:rPr lang="en-US" dirty="0">
                <a:solidFill>
                  <a:srgbClr val="0100C8"/>
                </a:solidFill>
                <a:latin typeface="Helvetica Neue"/>
              </a:rPr>
              <a:t>V</a:t>
            </a:r>
            <a:r>
              <a:rPr lang="en-US" baseline="-25000" dirty="0">
                <a:solidFill>
                  <a:srgbClr val="0100C8"/>
                </a:solidFill>
                <a:latin typeface="Helvetica Neue"/>
              </a:rPr>
              <a:t>i+1</a:t>
            </a:r>
            <a:endParaRPr lang="en-US" altLang="en-US" sz="3800" dirty="0">
              <a:solidFill>
                <a:srgbClr val="0100C8"/>
              </a:solidFill>
              <a:latin typeface="Helvetica Neue"/>
            </a:endParaRPr>
          </a:p>
          <a:p>
            <a:pPr lvl="2">
              <a:buFont typeface="Wingdings" panose="05000000000000000000" pitchFamily="2" charset="2"/>
              <a:buChar char="q"/>
            </a:pPr>
            <a:r>
              <a:rPr lang="en-US" altLang="en-US" sz="3800" dirty="0">
                <a:solidFill>
                  <a:srgbClr val="0100C8"/>
                </a:solidFill>
                <a:latin typeface="Helvetica Neue"/>
              </a:rPr>
              <a:t>Each path through the search tree has a depth of at most N; the depth of a path leading to a feasible solution is N</a:t>
            </a:r>
          </a:p>
          <a:p>
            <a:pPr lvl="1">
              <a:buFont typeface="Wingdings" panose="05000000000000000000" pitchFamily="2" charset="2"/>
              <a:buChar char="q"/>
            </a:pPr>
            <a:r>
              <a:rPr lang="en-US" altLang="en-US" sz="4600" b="1" dirty="0">
                <a:solidFill>
                  <a:srgbClr val="0100C8"/>
                </a:solidFill>
                <a:latin typeface="Helvetica Neue"/>
              </a:rPr>
              <a:t>Hence</a:t>
            </a:r>
            <a:r>
              <a:rPr lang="en-US" altLang="en-US" sz="4600" b="1" dirty="0">
                <a:solidFill>
                  <a:srgbClr val="FF2D64"/>
                </a:solidFill>
                <a:latin typeface="Helvetica Neue"/>
              </a:rPr>
              <a:t> depth-first </a:t>
            </a:r>
            <a:r>
              <a:rPr lang="en-US" altLang="en-US" sz="4600" b="1" dirty="0">
                <a:solidFill>
                  <a:srgbClr val="0100C8"/>
                </a:solidFill>
                <a:latin typeface="Helvetica Neue"/>
              </a:rPr>
              <a:t>with </a:t>
            </a:r>
            <a:r>
              <a:rPr lang="en-US" altLang="en-US" sz="4600" b="1" dirty="0">
                <a:solidFill>
                  <a:srgbClr val="FF2D64"/>
                </a:solidFill>
                <a:latin typeface="Helvetica Neue"/>
              </a:rPr>
              <a:t>backtracking</a:t>
            </a:r>
            <a:r>
              <a:rPr lang="en-US" altLang="en-US" sz="4600" b="1" dirty="0">
                <a:solidFill>
                  <a:srgbClr val="0100C8"/>
                </a:solidFill>
                <a:latin typeface="Helvetica Neue"/>
              </a:rPr>
              <a:t> as soon as a constraint violation is detected</a:t>
            </a:r>
          </a:p>
          <a:p>
            <a:pPr lvl="1">
              <a:buFont typeface="Wingdings" panose="05000000000000000000" pitchFamily="2" charset="2"/>
              <a:buChar char="q"/>
            </a:pPr>
            <a:endParaRPr lang="en-US" altLang="en-US" sz="4600" dirty="0">
              <a:solidFill>
                <a:srgbClr val="0100C8"/>
              </a:solidFill>
              <a:latin typeface="Helvetica Neue"/>
            </a:endParaRPr>
          </a:p>
          <a:p>
            <a:pPr marL="914400" lvl="1" indent="0">
              <a:buNone/>
            </a:pPr>
            <a:endParaRPr lang="en-US" altLang="en-US" dirty="0">
              <a:solidFill>
                <a:srgbClr val="0100C8"/>
              </a:solidFill>
              <a:latin typeface="Helvetica Neue"/>
            </a:endParaRPr>
          </a:p>
        </p:txBody>
      </p:sp>
    </p:spTree>
    <p:extLst>
      <p:ext uri="{BB962C8B-B14F-4D97-AF65-F5344CB8AC3E}">
        <p14:creationId xmlns:p14="http://schemas.microsoft.com/office/powerpoint/2010/main" val="4289514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Effect transition="in" filter="fade">
                                      <p:cBhvr>
                                        <p:cTn id="7" dur="1000"/>
                                        <p:tgtEl>
                                          <p:spTgt spid="12">
                                            <p:txEl>
                                              <p:pRg st="1" end="1"/>
                                            </p:txEl>
                                          </p:spTgt>
                                        </p:tgtEl>
                                      </p:cBhvr>
                                    </p:animEffect>
                                    <p:anim calcmode="lin" valueType="num">
                                      <p:cBhvr>
                                        <p:cTn id="8"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2">
                                            <p:txEl>
                                              <p:pRg st="2" end="2"/>
                                            </p:txEl>
                                          </p:spTgt>
                                        </p:tgtEl>
                                        <p:attrNameLst>
                                          <p:attrName>style.visibility</p:attrName>
                                        </p:attrNameLst>
                                      </p:cBhvr>
                                      <p:to>
                                        <p:strVal val="visible"/>
                                      </p:to>
                                    </p:set>
                                    <p:animEffect transition="in" filter="fade">
                                      <p:cBhvr>
                                        <p:cTn id="14" dur="1000"/>
                                        <p:tgtEl>
                                          <p:spTgt spid="12">
                                            <p:txEl>
                                              <p:pRg st="2" end="2"/>
                                            </p:txEl>
                                          </p:spTgt>
                                        </p:tgtEl>
                                      </p:cBhvr>
                                    </p:animEffect>
                                    <p:anim calcmode="lin" valueType="num">
                                      <p:cBhvr>
                                        <p:cTn id="15"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2">
                                            <p:txEl>
                                              <p:pRg st="3" end="3"/>
                                            </p:txEl>
                                          </p:spTgt>
                                        </p:tgtEl>
                                        <p:attrNameLst>
                                          <p:attrName>style.visibility</p:attrName>
                                        </p:attrNameLst>
                                      </p:cBhvr>
                                      <p:to>
                                        <p:strVal val="visible"/>
                                      </p:to>
                                    </p:set>
                                    <p:animEffect transition="in" filter="fade">
                                      <p:cBhvr>
                                        <p:cTn id="21" dur="1000"/>
                                        <p:tgtEl>
                                          <p:spTgt spid="12">
                                            <p:txEl>
                                              <p:pRg st="3" end="3"/>
                                            </p:txEl>
                                          </p:spTgt>
                                        </p:tgtEl>
                                      </p:cBhvr>
                                    </p:animEffect>
                                    <p:anim calcmode="lin" valueType="num">
                                      <p:cBhvr>
                                        <p:cTn id="22" dur="1000" fill="hold"/>
                                        <p:tgtEl>
                                          <p:spTgt spid="1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2">
                                            <p:txEl>
                                              <p:pRg st="4" end="4"/>
                                            </p:txEl>
                                          </p:spTgt>
                                        </p:tgtEl>
                                        <p:attrNameLst>
                                          <p:attrName>style.visibility</p:attrName>
                                        </p:attrNameLst>
                                      </p:cBhvr>
                                      <p:to>
                                        <p:strVal val="visible"/>
                                      </p:to>
                                    </p:set>
                                    <p:animEffect transition="in" filter="fade">
                                      <p:cBhvr>
                                        <p:cTn id="28" dur="1000"/>
                                        <p:tgtEl>
                                          <p:spTgt spid="12">
                                            <p:txEl>
                                              <p:pRg st="4" end="4"/>
                                            </p:txEl>
                                          </p:spTgt>
                                        </p:tgtEl>
                                      </p:cBhvr>
                                    </p:animEffect>
                                    <p:anim calcmode="lin" valueType="num">
                                      <p:cBhvr>
                                        <p:cTn id="29" dur="1000" fill="hold"/>
                                        <p:tgtEl>
                                          <p:spTgt spid="1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2">
                                            <p:txEl>
                                              <p:pRg st="5" end="5"/>
                                            </p:txEl>
                                          </p:spTgt>
                                        </p:tgtEl>
                                        <p:attrNameLst>
                                          <p:attrName>style.visibility</p:attrName>
                                        </p:attrNameLst>
                                      </p:cBhvr>
                                      <p:to>
                                        <p:strVal val="visible"/>
                                      </p:to>
                                    </p:set>
                                    <p:animEffect transition="in" filter="fade">
                                      <p:cBhvr>
                                        <p:cTn id="35" dur="1000"/>
                                        <p:tgtEl>
                                          <p:spTgt spid="12">
                                            <p:txEl>
                                              <p:pRg st="5" end="5"/>
                                            </p:txEl>
                                          </p:spTgt>
                                        </p:tgtEl>
                                      </p:cBhvr>
                                    </p:animEffect>
                                    <p:anim calcmode="lin" valueType="num">
                                      <p:cBhvr>
                                        <p:cTn id="36" dur="1000" fill="hold"/>
                                        <p:tgtEl>
                                          <p:spTgt spid="1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1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2">
                                            <p:txEl>
                                              <p:pRg st="6" end="6"/>
                                            </p:txEl>
                                          </p:spTgt>
                                        </p:tgtEl>
                                        <p:attrNameLst>
                                          <p:attrName>style.visibility</p:attrName>
                                        </p:attrNameLst>
                                      </p:cBhvr>
                                      <p:to>
                                        <p:strVal val="visible"/>
                                      </p:to>
                                    </p:set>
                                    <p:animEffect transition="in" filter="fade">
                                      <p:cBhvr>
                                        <p:cTn id="42" dur="1000"/>
                                        <p:tgtEl>
                                          <p:spTgt spid="12">
                                            <p:txEl>
                                              <p:pRg st="6" end="6"/>
                                            </p:txEl>
                                          </p:spTgt>
                                        </p:tgtEl>
                                      </p:cBhvr>
                                    </p:animEffect>
                                    <p:anim calcmode="lin" valueType="num">
                                      <p:cBhvr>
                                        <p:cTn id="43" dur="1000" fill="hold"/>
                                        <p:tgtEl>
                                          <p:spTgt spid="12">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1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00" name="Rectangle 4">
            <a:extLst>
              <a:ext uri="{FF2B5EF4-FFF2-40B4-BE49-F238E27FC236}">
                <a16:creationId xmlns:a16="http://schemas.microsoft.com/office/drawing/2014/main" id="{3AA8318A-0DAE-E93C-D098-85AEADB2B17D}"/>
              </a:ext>
            </a:extLst>
          </p:cNvPr>
          <p:cNvSpPr>
            <a:spLocks noGrp="1" noChangeArrowheads="1"/>
          </p:cNvSpPr>
          <p:nvPr>
            <p:ph type="title"/>
          </p:nvPr>
        </p:nvSpPr>
        <p:spPr/>
        <p:txBody>
          <a:bodyPr/>
          <a:lstStyle/>
          <a:p>
            <a:pPr eaLnBrk="1" hangingPunct="1">
              <a:defRPr/>
            </a:pPr>
            <a:r>
              <a:rPr lang="en-US" altLang="el-GR" sz="1100" b="1" dirty="0">
                <a:effectLst>
                  <a:outerShdw blurRad="38100" dist="38100" dir="2700000" algn="tl">
                    <a:srgbClr val="C0C0C0"/>
                  </a:outerShdw>
                </a:effectLst>
              </a:rPr>
              <a:t> </a:t>
            </a:r>
          </a:p>
        </p:txBody>
      </p:sp>
      <p:grpSp>
        <p:nvGrpSpPr>
          <p:cNvPr id="29699" name="Group 42">
            <a:extLst>
              <a:ext uri="{FF2B5EF4-FFF2-40B4-BE49-F238E27FC236}">
                <a16:creationId xmlns:a16="http://schemas.microsoft.com/office/drawing/2014/main" id="{AF6F3984-70ED-7253-DA85-F1ABF2FCA1D8}"/>
              </a:ext>
            </a:extLst>
          </p:cNvPr>
          <p:cNvGrpSpPr>
            <a:grpSpLocks/>
          </p:cNvGrpSpPr>
          <p:nvPr/>
        </p:nvGrpSpPr>
        <p:grpSpPr bwMode="auto">
          <a:xfrm>
            <a:off x="4419600" y="3505201"/>
            <a:ext cx="15392400" cy="7467601"/>
            <a:chOff x="432" y="1104"/>
            <a:chExt cx="4848" cy="2352"/>
          </a:xfrm>
        </p:grpSpPr>
        <p:grpSp>
          <p:nvGrpSpPr>
            <p:cNvPr id="29703" name="Group 37">
              <a:extLst>
                <a:ext uri="{FF2B5EF4-FFF2-40B4-BE49-F238E27FC236}">
                  <a16:creationId xmlns:a16="http://schemas.microsoft.com/office/drawing/2014/main" id="{D669ABA9-6716-CD8A-FAAD-0AEACC17C0C7}"/>
                </a:ext>
              </a:extLst>
            </p:cNvPr>
            <p:cNvGrpSpPr>
              <a:grpSpLocks/>
            </p:cNvGrpSpPr>
            <p:nvPr/>
          </p:nvGrpSpPr>
          <p:grpSpPr bwMode="auto">
            <a:xfrm>
              <a:off x="1392" y="1152"/>
              <a:ext cx="3888" cy="2304"/>
              <a:chOff x="720" y="1152"/>
              <a:chExt cx="3888" cy="2304"/>
            </a:xfrm>
          </p:grpSpPr>
          <p:grpSp>
            <p:nvGrpSpPr>
              <p:cNvPr id="29708" name="Group 21">
                <a:extLst>
                  <a:ext uri="{FF2B5EF4-FFF2-40B4-BE49-F238E27FC236}">
                    <a16:creationId xmlns:a16="http://schemas.microsoft.com/office/drawing/2014/main" id="{AE17B55B-2912-B50D-B974-E849CF9275D5}"/>
                  </a:ext>
                </a:extLst>
              </p:cNvPr>
              <p:cNvGrpSpPr>
                <a:grpSpLocks/>
              </p:cNvGrpSpPr>
              <p:nvPr/>
            </p:nvGrpSpPr>
            <p:grpSpPr bwMode="auto">
              <a:xfrm>
                <a:off x="720" y="1152"/>
                <a:ext cx="3888" cy="2304"/>
                <a:chOff x="720" y="1152"/>
                <a:chExt cx="3888" cy="2304"/>
              </a:xfrm>
            </p:grpSpPr>
            <p:sp>
              <p:nvSpPr>
                <p:cNvPr id="29723" name="Oval 6">
                  <a:extLst>
                    <a:ext uri="{FF2B5EF4-FFF2-40B4-BE49-F238E27FC236}">
                      <a16:creationId xmlns:a16="http://schemas.microsoft.com/office/drawing/2014/main" id="{7B432D1A-AD76-E0AF-439C-906E5A7D0C3D}"/>
                    </a:ext>
                  </a:extLst>
                </p:cNvPr>
                <p:cNvSpPr>
                  <a:spLocks noChangeArrowheads="1"/>
                </p:cNvSpPr>
                <p:nvPr/>
              </p:nvSpPr>
              <p:spPr bwMode="auto">
                <a:xfrm>
                  <a:off x="2592" y="1152"/>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29724" name="Oval 7">
                  <a:extLst>
                    <a:ext uri="{FF2B5EF4-FFF2-40B4-BE49-F238E27FC236}">
                      <a16:creationId xmlns:a16="http://schemas.microsoft.com/office/drawing/2014/main" id="{81F9AD1C-9939-1921-7E87-94588478A4BA}"/>
                    </a:ext>
                  </a:extLst>
                </p:cNvPr>
                <p:cNvSpPr>
                  <a:spLocks noChangeArrowheads="1"/>
                </p:cNvSpPr>
                <p:nvPr/>
              </p:nvSpPr>
              <p:spPr bwMode="auto">
                <a:xfrm>
                  <a:off x="1536" y="1728"/>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29725" name="Oval 8">
                  <a:extLst>
                    <a:ext uri="{FF2B5EF4-FFF2-40B4-BE49-F238E27FC236}">
                      <a16:creationId xmlns:a16="http://schemas.microsoft.com/office/drawing/2014/main" id="{BB97EB61-ED2A-BC27-2D38-F659C203EACB}"/>
                    </a:ext>
                  </a:extLst>
                </p:cNvPr>
                <p:cNvSpPr>
                  <a:spLocks noChangeArrowheads="1"/>
                </p:cNvSpPr>
                <p:nvPr/>
              </p:nvSpPr>
              <p:spPr bwMode="auto">
                <a:xfrm>
                  <a:off x="3648" y="1728"/>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29726" name="Oval 9">
                  <a:extLst>
                    <a:ext uri="{FF2B5EF4-FFF2-40B4-BE49-F238E27FC236}">
                      <a16:creationId xmlns:a16="http://schemas.microsoft.com/office/drawing/2014/main" id="{C9D65673-A0A9-8506-A0DE-1A8007022587}"/>
                    </a:ext>
                  </a:extLst>
                </p:cNvPr>
                <p:cNvSpPr>
                  <a:spLocks noChangeArrowheads="1"/>
                </p:cNvSpPr>
                <p:nvPr/>
              </p:nvSpPr>
              <p:spPr bwMode="auto">
                <a:xfrm>
                  <a:off x="2112" y="2496"/>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29727" name="Oval 10">
                  <a:extLst>
                    <a:ext uri="{FF2B5EF4-FFF2-40B4-BE49-F238E27FC236}">
                      <a16:creationId xmlns:a16="http://schemas.microsoft.com/office/drawing/2014/main" id="{CA597B10-D345-4D3D-B341-608A3C050197}"/>
                    </a:ext>
                  </a:extLst>
                </p:cNvPr>
                <p:cNvSpPr>
                  <a:spLocks noChangeArrowheads="1"/>
                </p:cNvSpPr>
                <p:nvPr/>
              </p:nvSpPr>
              <p:spPr bwMode="auto">
                <a:xfrm>
                  <a:off x="960" y="2496"/>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29728" name="Oval 11">
                  <a:extLst>
                    <a:ext uri="{FF2B5EF4-FFF2-40B4-BE49-F238E27FC236}">
                      <a16:creationId xmlns:a16="http://schemas.microsoft.com/office/drawing/2014/main" id="{469B6082-8D7D-151F-E530-535D68E7DAF4}"/>
                    </a:ext>
                  </a:extLst>
                </p:cNvPr>
                <p:cNvSpPr>
                  <a:spLocks noChangeArrowheads="1"/>
                </p:cNvSpPr>
                <p:nvPr/>
              </p:nvSpPr>
              <p:spPr bwMode="auto">
                <a:xfrm>
                  <a:off x="3072" y="2496"/>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29729" name="Oval 12">
                  <a:extLst>
                    <a:ext uri="{FF2B5EF4-FFF2-40B4-BE49-F238E27FC236}">
                      <a16:creationId xmlns:a16="http://schemas.microsoft.com/office/drawing/2014/main" id="{99CE3390-A6E5-BE50-CB9B-DF1F0F366B46}"/>
                    </a:ext>
                  </a:extLst>
                </p:cNvPr>
                <p:cNvSpPr>
                  <a:spLocks noChangeArrowheads="1"/>
                </p:cNvSpPr>
                <p:nvPr/>
              </p:nvSpPr>
              <p:spPr bwMode="auto">
                <a:xfrm>
                  <a:off x="4224" y="2496"/>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29730" name="Oval 13">
                  <a:extLst>
                    <a:ext uri="{FF2B5EF4-FFF2-40B4-BE49-F238E27FC236}">
                      <a16:creationId xmlns:a16="http://schemas.microsoft.com/office/drawing/2014/main" id="{D93B27DC-F652-39CF-8471-DF98254ABA73}"/>
                    </a:ext>
                  </a:extLst>
                </p:cNvPr>
                <p:cNvSpPr>
                  <a:spLocks noChangeArrowheads="1"/>
                </p:cNvSpPr>
                <p:nvPr/>
              </p:nvSpPr>
              <p:spPr bwMode="auto">
                <a:xfrm>
                  <a:off x="1920"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29731" name="Oval 14">
                  <a:extLst>
                    <a:ext uri="{FF2B5EF4-FFF2-40B4-BE49-F238E27FC236}">
                      <a16:creationId xmlns:a16="http://schemas.microsoft.com/office/drawing/2014/main" id="{315D054A-8794-5086-C695-54790BF470FF}"/>
                    </a:ext>
                  </a:extLst>
                </p:cNvPr>
                <p:cNvSpPr>
                  <a:spLocks noChangeArrowheads="1"/>
                </p:cNvSpPr>
                <p:nvPr/>
              </p:nvSpPr>
              <p:spPr bwMode="auto">
                <a:xfrm>
                  <a:off x="1152"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29732" name="Oval 15">
                  <a:extLst>
                    <a:ext uri="{FF2B5EF4-FFF2-40B4-BE49-F238E27FC236}">
                      <a16:creationId xmlns:a16="http://schemas.microsoft.com/office/drawing/2014/main" id="{E5B35E85-ABDB-72AC-1443-54206D164DE2}"/>
                    </a:ext>
                  </a:extLst>
                </p:cNvPr>
                <p:cNvSpPr>
                  <a:spLocks noChangeArrowheads="1"/>
                </p:cNvSpPr>
                <p:nvPr/>
              </p:nvSpPr>
              <p:spPr bwMode="auto">
                <a:xfrm>
                  <a:off x="720"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29733" name="Oval 16">
                  <a:extLst>
                    <a:ext uri="{FF2B5EF4-FFF2-40B4-BE49-F238E27FC236}">
                      <a16:creationId xmlns:a16="http://schemas.microsoft.com/office/drawing/2014/main" id="{70F2A2D7-8431-679A-579C-11F7EB311BF4}"/>
                    </a:ext>
                  </a:extLst>
                </p:cNvPr>
                <p:cNvSpPr>
                  <a:spLocks noChangeArrowheads="1"/>
                </p:cNvSpPr>
                <p:nvPr/>
              </p:nvSpPr>
              <p:spPr bwMode="auto">
                <a:xfrm>
                  <a:off x="2880"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29734" name="Oval 17">
                  <a:extLst>
                    <a:ext uri="{FF2B5EF4-FFF2-40B4-BE49-F238E27FC236}">
                      <a16:creationId xmlns:a16="http://schemas.microsoft.com/office/drawing/2014/main" id="{60ABF78E-1ADE-30B2-7867-89B3A8C6A2CA}"/>
                    </a:ext>
                  </a:extLst>
                </p:cNvPr>
                <p:cNvSpPr>
                  <a:spLocks noChangeArrowheads="1"/>
                </p:cNvSpPr>
                <p:nvPr/>
              </p:nvSpPr>
              <p:spPr bwMode="auto">
                <a:xfrm>
                  <a:off x="3264"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29735" name="Oval 18">
                  <a:extLst>
                    <a:ext uri="{FF2B5EF4-FFF2-40B4-BE49-F238E27FC236}">
                      <a16:creationId xmlns:a16="http://schemas.microsoft.com/office/drawing/2014/main" id="{E767A663-5F5F-49D4-9488-5B8A0D31B23B}"/>
                    </a:ext>
                  </a:extLst>
                </p:cNvPr>
                <p:cNvSpPr>
                  <a:spLocks noChangeArrowheads="1"/>
                </p:cNvSpPr>
                <p:nvPr/>
              </p:nvSpPr>
              <p:spPr bwMode="auto">
                <a:xfrm>
                  <a:off x="4032"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29736" name="Oval 19">
                  <a:extLst>
                    <a:ext uri="{FF2B5EF4-FFF2-40B4-BE49-F238E27FC236}">
                      <a16:creationId xmlns:a16="http://schemas.microsoft.com/office/drawing/2014/main" id="{A85B6A9A-3111-459E-773B-3173A400F42C}"/>
                    </a:ext>
                  </a:extLst>
                </p:cNvPr>
                <p:cNvSpPr>
                  <a:spLocks noChangeArrowheads="1"/>
                </p:cNvSpPr>
                <p:nvPr/>
              </p:nvSpPr>
              <p:spPr bwMode="auto">
                <a:xfrm>
                  <a:off x="4416"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29737" name="Oval 20">
                  <a:extLst>
                    <a:ext uri="{FF2B5EF4-FFF2-40B4-BE49-F238E27FC236}">
                      <a16:creationId xmlns:a16="http://schemas.microsoft.com/office/drawing/2014/main" id="{1A9A733D-4269-1EA4-DC4C-38B92F4CB75A}"/>
                    </a:ext>
                  </a:extLst>
                </p:cNvPr>
                <p:cNvSpPr>
                  <a:spLocks noChangeArrowheads="1"/>
                </p:cNvSpPr>
                <p:nvPr/>
              </p:nvSpPr>
              <p:spPr bwMode="auto">
                <a:xfrm>
                  <a:off x="2304"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grpSp>
          <p:sp>
            <p:nvSpPr>
              <p:cNvPr id="29709" name="Line 22">
                <a:extLst>
                  <a:ext uri="{FF2B5EF4-FFF2-40B4-BE49-F238E27FC236}">
                    <a16:creationId xmlns:a16="http://schemas.microsoft.com/office/drawing/2014/main" id="{1C9B0CB1-F88A-4378-D32B-14BC2A97EEA9}"/>
                  </a:ext>
                </a:extLst>
              </p:cNvPr>
              <p:cNvSpPr>
                <a:spLocks noChangeShapeType="1"/>
              </p:cNvSpPr>
              <p:nvPr/>
            </p:nvSpPr>
            <p:spPr bwMode="auto">
              <a:xfrm flipH="1">
                <a:off x="1632" y="1344"/>
                <a:ext cx="1056" cy="38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29710" name="Line 23">
                <a:extLst>
                  <a:ext uri="{FF2B5EF4-FFF2-40B4-BE49-F238E27FC236}">
                    <a16:creationId xmlns:a16="http://schemas.microsoft.com/office/drawing/2014/main" id="{37D262E1-1560-5645-9723-3C3A6EB720CA}"/>
                  </a:ext>
                </a:extLst>
              </p:cNvPr>
              <p:cNvSpPr>
                <a:spLocks noChangeShapeType="1"/>
              </p:cNvSpPr>
              <p:nvPr/>
            </p:nvSpPr>
            <p:spPr bwMode="auto">
              <a:xfrm>
                <a:off x="2688" y="1344"/>
                <a:ext cx="1056" cy="38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29711" name="Line 24">
                <a:extLst>
                  <a:ext uri="{FF2B5EF4-FFF2-40B4-BE49-F238E27FC236}">
                    <a16:creationId xmlns:a16="http://schemas.microsoft.com/office/drawing/2014/main" id="{4BE9BC63-DED0-56E9-9339-AE52DF18B4C2}"/>
                  </a:ext>
                </a:extLst>
              </p:cNvPr>
              <p:cNvSpPr>
                <a:spLocks noChangeShapeType="1"/>
              </p:cNvSpPr>
              <p:nvPr/>
            </p:nvSpPr>
            <p:spPr bwMode="auto">
              <a:xfrm flipH="1">
                <a:off x="1056" y="1920"/>
                <a:ext cx="576"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29712" name="Line 25">
                <a:extLst>
                  <a:ext uri="{FF2B5EF4-FFF2-40B4-BE49-F238E27FC236}">
                    <a16:creationId xmlns:a16="http://schemas.microsoft.com/office/drawing/2014/main" id="{71309626-1A00-7FEE-7CD7-3025C4668E2D}"/>
                  </a:ext>
                </a:extLst>
              </p:cNvPr>
              <p:cNvSpPr>
                <a:spLocks noChangeShapeType="1"/>
              </p:cNvSpPr>
              <p:nvPr/>
            </p:nvSpPr>
            <p:spPr bwMode="auto">
              <a:xfrm>
                <a:off x="1632" y="1920"/>
                <a:ext cx="576"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29713" name="Line 26">
                <a:extLst>
                  <a:ext uri="{FF2B5EF4-FFF2-40B4-BE49-F238E27FC236}">
                    <a16:creationId xmlns:a16="http://schemas.microsoft.com/office/drawing/2014/main" id="{9BB75EC7-DA8B-EE43-794B-E903092B0376}"/>
                  </a:ext>
                </a:extLst>
              </p:cNvPr>
              <p:cNvSpPr>
                <a:spLocks noChangeShapeType="1"/>
              </p:cNvSpPr>
              <p:nvPr/>
            </p:nvSpPr>
            <p:spPr bwMode="auto">
              <a:xfrm flipH="1">
                <a:off x="816" y="2688"/>
                <a:ext cx="240"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29714" name="Line 27">
                <a:extLst>
                  <a:ext uri="{FF2B5EF4-FFF2-40B4-BE49-F238E27FC236}">
                    <a16:creationId xmlns:a16="http://schemas.microsoft.com/office/drawing/2014/main" id="{82470C30-D075-1A2C-A2E5-2A8D22F547AA}"/>
                  </a:ext>
                </a:extLst>
              </p:cNvPr>
              <p:cNvSpPr>
                <a:spLocks noChangeShapeType="1"/>
              </p:cNvSpPr>
              <p:nvPr/>
            </p:nvSpPr>
            <p:spPr bwMode="auto">
              <a:xfrm>
                <a:off x="1056" y="2688"/>
                <a:ext cx="192"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29715" name="Line 28">
                <a:extLst>
                  <a:ext uri="{FF2B5EF4-FFF2-40B4-BE49-F238E27FC236}">
                    <a16:creationId xmlns:a16="http://schemas.microsoft.com/office/drawing/2014/main" id="{61721901-BFEE-C9AB-C067-B4A963DDF13F}"/>
                  </a:ext>
                </a:extLst>
              </p:cNvPr>
              <p:cNvSpPr>
                <a:spLocks noChangeShapeType="1"/>
              </p:cNvSpPr>
              <p:nvPr/>
            </p:nvSpPr>
            <p:spPr bwMode="auto">
              <a:xfrm flipH="1">
                <a:off x="2016" y="2688"/>
                <a:ext cx="192"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29716" name="Line 29">
                <a:extLst>
                  <a:ext uri="{FF2B5EF4-FFF2-40B4-BE49-F238E27FC236}">
                    <a16:creationId xmlns:a16="http://schemas.microsoft.com/office/drawing/2014/main" id="{7A346B81-7493-EE0D-8484-E41DA33207E3}"/>
                  </a:ext>
                </a:extLst>
              </p:cNvPr>
              <p:cNvSpPr>
                <a:spLocks noChangeShapeType="1"/>
              </p:cNvSpPr>
              <p:nvPr/>
            </p:nvSpPr>
            <p:spPr bwMode="auto">
              <a:xfrm>
                <a:off x="2208" y="2688"/>
                <a:ext cx="192"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29717" name="Line 30">
                <a:extLst>
                  <a:ext uri="{FF2B5EF4-FFF2-40B4-BE49-F238E27FC236}">
                    <a16:creationId xmlns:a16="http://schemas.microsoft.com/office/drawing/2014/main" id="{B492762C-CC35-9719-DB8C-A51ED2B8F6BA}"/>
                  </a:ext>
                </a:extLst>
              </p:cNvPr>
              <p:cNvSpPr>
                <a:spLocks noChangeShapeType="1"/>
              </p:cNvSpPr>
              <p:nvPr/>
            </p:nvSpPr>
            <p:spPr bwMode="auto">
              <a:xfrm flipH="1">
                <a:off x="3168" y="1920"/>
                <a:ext cx="576"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29718" name="Line 31">
                <a:extLst>
                  <a:ext uri="{FF2B5EF4-FFF2-40B4-BE49-F238E27FC236}">
                    <a16:creationId xmlns:a16="http://schemas.microsoft.com/office/drawing/2014/main" id="{71A7AD24-3F6B-29E1-6035-9348D0DEC80E}"/>
                  </a:ext>
                </a:extLst>
              </p:cNvPr>
              <p:cNvSpPr>
                <a:spLocks noChangeShapeType="1"/>
              </p:cNvSpPr>
              <p:nvPr/>
            </p:nvSpPr>
            <p:spPr bwMode="auto">
              <a:xfrm>
                <a:off x="3744" y="1920"/>
                <a:ext cx="576"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29719" name="Line 32">
                <a:extLst>
                  <a:ext uri="{FF2B5EF4-FFF2-40B4-BE49-F238E27FC236}">
                    <a16:creationId xmlns:a16="http://schemas.microsoft.com/office/drawing/2014/main" id="{C81AF9EA-F2B4-4431-17AD-E61BB0E5800F}"/>
                  </a:ext>
                </a:extLst>
              </p:cNvPr>
              <p:cNvSpPr>
                <a:spLocks noChangeShapeType="1"/>
              </p:cNvSpPr>
              <p:nvPr/>
            </p:nvSpPr>
            <p:spPr bwMode="auto">
              <a:xfrm flipH="1">
                <a:off x="2976" y="2688"/>
                <a:ext cx="192"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29720" name="Line 34">
                <a:extLst>
                  <a:ext uri="{FF2B5EF4-FFF2-40B4-BE49-F238E27FC236}">
                    <a16:creationId xmlns:a16="http://schemas.microsoft.com/office/drawing/2014/main" id="{1CB8ECFB-FD0F-EBEF-9DF3-C1C0EBC38312}"/>
                  </a:ext>
                </a:extLst>
              </p:cNvPr>
              <p:cNvSpPr>
                <a:spLocks noChangeShapeType="1"/>
              </p:cNvSpPr>
              <p:nvPr/>
            </p:nvSpPr>
            <p:spPr bwMode="auto">
              <a:xfrm>
                <a:off x="3168" y="2688"/>
                <a:ext cx="192"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29721" name="Line 35">
                <a:extLst>
                  <a:ext uri="{FF2B5EF4-FFF2-40B4-BE49-F238E27FC236}">
                    <a16:creationId xmlns:a16="http://schemas.microsoft.com/office/drawing/2014/main" id="{FD2E6241-F09F-386E-C1BB-A71F7EAE7571}"/>
                  </a:ext>
                </a:extLst>
              </p:cNvPr>
              <p:cNvSpPr>
                <a:spLocks noChangeShapeType="1"/>
              </p:cNvSpPr>
              <p:nvPr/>
            </p:nvSpPr>
            <p:spPr bwMode="auto">
              <a:xfrm flipH="1">
                <a:off x="4128" y="2688"/>
                <a:ext cx="192"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29722" name="Line 36">
                <a:extLst>
                  <a:ext uri="{FF2B5EF4-FFF2-40B4-BE49-F238E27FC236}">
                    <a16:creationId xmlns:a16="http://schemas.microsoft.com/office/drawing/2014/main" id="{BB8BC682-6AA8-FD73-7DDD-A4D6C0338CED}"/>
                  </a:ext>
                </a:extLst>
              </p:cNvPr>
              <p:cNvSpPr>
                <a:spLocks noChangeShapeType="1"/>
              </p:cNvSpPr>
              <p:nvPr/>
            </p:nvSpPr>
            <p:spPr bwMode="auto">
              <a:xfrm>
                <a:off x="4320" y="2688"/>
                <a:ext cx="192"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grpSp>
        <p:sp>
          <p:nvSpPr>
            <p:cNvPr id="29704" name="Text Box 38">
              <a:extLst>
                <a:ext uri="{FF2B5EF4-FFF2-40B4-BE49-F238E27FC236}">
                  <a16:creationId xmlns:a16="http://schemas.microsoft.com/office/drawing/2014/main" id="{845DB9CA-4111-88A3-9C46-A8C240D2E69A}"/>
                </a:ext>
              </a:extLst>
            </p:cNvPr>
            <p:cNvSpPr txBox="1">
              <a:spLocks noChangeArrowheads="1"/>
            </p:cNvSpPr>
            <p:nvPr/>
          </p:nvSpPr>
          <p:spPr bwMode="auto">
            <a:xfrm>
              <a:off x="432" y="1104"/>
              <a:ext cx="1074" cy="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sz="3600" dirty="0"/>
                <a:t>No assignments</a:t>
              </a:r>
            </a:p>
          </p:txBody>
        </p:sp>
        <p:sp>
          <p:nvSpPr>
            <p:cNvPr id="29705" name="Text Box 39">
              <a:extLst>
                <a:ext uri="{FF2B5EF4-FFF2-40B4-BE49-F238E27FC236}">
                  <a16:creationId xmlns:a16="http://schemas.microsoft.com/office/drawing/2014/main" id="{2AA01615-4046-A227-F465-C9715ADE4D7F}"/>
                </a:ext>
              </a:extLst>
            </p:cNvPr>
            <p:cNvSpPr txBox="1">
              <a:spLocks noChangeArrowheads="1"/>
            </p:cNvSpPr>
            <p:nvPr/>
          </p:nvSpPr>
          <p:spPr bwMode="auto">
            <a:xfrm>
              <a:off x="432" y="1680"/>
              <a:ext cx="767" cy="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sz="3600" dirty="0"/>
                <a:t>1</a:t>
              </a:r>
              <a:r>
                <a:rPr lang="en-US" altLang="el-GR" sz="3600" baseline="30000" dirty="0"/>
                <a:t>st</a:t>
              </a:r>
              <a:r>
                <a:rPr lang="en-US" altLang="el-GR" sz="3600" dirty="0"/>
                <a:t> Variable</a:t>
              </a:r>
            </a:p>
          </p:txBody>
        </p:sp>
        <p:sp>
          <p:nvSpPr>
            <p:cNvPr id="29706" name="Text Box 40">
              <a:extLst>
                <a:ext uri="{FF2B5EF4-FFF2-40B4-BE49-F238E27FC236}">
                  <a16:creationId xmlns:a16="http://schemas.microsoft.com/office/drawing/2014/main" id="{2C54FFAB-CB28-2DC8-539B-FB82017B582D}"/>
                </a:ext>
              </a:extLst>
            </p:cNvPr>
            <p:cNvSpPr txBox="1">
              <a:spLocks noChangeArrowheads="1"/>
            </p:cNvSpPr>
            <p:nvPr/>
          </p:nvSpPr>
          <p:spPr bwMode="auto">
            <a:xfrm>
              <a:off x="432" y="2448"/>
              <a:ext cx="799" cy="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sz="3600" dirty="0"/>
                <a:t>2</a:t>
              </a:r>
              <a:r>
                <a:rPr lang="en-US" altLang="el-GR" sz="3600" baseline="30000" dirty="0"/>
                <a:t>nd</a:t>
              </a:r>
              <a:r>
                <a:rPr lang="en-US" altLang="el-GR" sz="3600" dirty="0"/>
                <a:t> Variable</a:t>
              </a:r>
            </a:p>
          </p:txBody>
        </p:sp>
        <p:sp>
          <p:nvSpPr>
            <p:cNvPr id="29707" name="Text Box 41">
              <a:extLst>
                <a:ext uri="{FF2B5EF4-FFF2-40B4-BE49-F238E27FC236}">
                  <a16:creationId xmlns:a16="http://schemas.microsoft.com/office/drawing/2014/main" id="{7AF62973-9747-D312-69C9-33EDF7ADFFC2}"/>
                </a:ext>
              </a:extLst>
            </p:cNvPr>
            <p:cNvSpPr txBox="1">
              <a:spLocks noChangeArrowheads="1"/>
            </p:cNvSpPr>
            <p:nvPr/>
          </p:nvSpPr>
          <p:spPr bwMode="auto">
            <a:xfrm>
              <a:off x="432" y="3216"/>
              <a:ext cx="780" cy="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sz="3600" dirty="0"/>
                <a:t>3</a:t>
              </a:r>
              <a:r>
                <a:rPr lang="en-US" altLang="el-GR" sz="3600" baseline="30000" dirty="0"/>
                <a:t>rd</a:t>
              </a:r>
              <a:r>
                <a:rPr lang="en-US" altLang="el-GR" sz="3600" dirty="0"/>
                <a:t> Variable</a:t>
              </a:r>
            </a:p>
          </p:txBody>
        </p:sp>
      </p:grpSp>
      <p:grpSp>
        <p:nvGrpSpPr>
          <p:cNvPr id="157743" name="Group 47">
            <a:extLst>
              <a:ext uri="{FF2B5EF4-FFF2-40B4-BE49-F238E27FC236}">
                <a16:creationId xmlns:a16="http://schemas.microsoft.com/office/drawing/2014/main" id="{45207C3C-50BC-6515-C9D3-E8A9849D36AF}"/>
              </a:ext>
            </a:extLst>
          </p:cNvPr>
          <p:cNvGrpSpPr>
            <a:grpSpLocks/>
          </p:cNvGrpSpPr>
          <p:nvPr/>
        </p:nvGrpSpPr>
        <p:grpSpPr bwMode="auto">
          <a:xfrm>
            <a:off x="13410170" y="3568701"/>
            <a:ext cx="4902200" cy="698500"/>
            <a:chOff x="3264" y="1124"/>
            <a:chExt cx="1544" cy="220"/>
          </a:xfrm>
        </p:grpSpPr>
        <p:sp>
          <p:nvSpPr>
            <p:cNvPr id="29701" name="Oval 43">
              <a:extLst>
                <a:ext uri="{FF2B5EF4-FFF2-40B4-BE49-F238E27FC236}">
                  <a16:creationId xmlns:a16="http://schemas.microsoft.com/office/drawing/2014/main" id="{A4D1AD48-BB17-13C0-1CCB-2447BC3A0C84}"/>
                </a:ext>
              </a:extLst>
            </p:cNvPr>
            <p:cNvSpPr>
              <a:spLocks noChangeArrowheads="1"/>
            </p:cNvSpPr>
            <p:nvPr/>
          </p:nvSpPr>
          <p:spPr bwMode="auto">
            <a:xfrm>
              <a:off x="3264" y="1152"/>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29702" name="Text Box 46">
              <a:extLst>
                <a:ext uri="{FF2B5EF4-FFF2-40B4-BE49-F238E27FC236}">
                  <a16:creationId xmlns:a16="http://schemas.microsoft.com/office/drawing/2014/main" id="{7835D386-E54F-B4C4-2F39-A3805B27E708}"/>
                </a:ext>
              </a:extLst>
            </p:cNvPr>
            <p:cNvSpPr txBox="1">
              <a:spLocks noChangeArrowheads="1"/>
            </p:cNvSpPr>
            <p:nvPr/>
          </p:nvSpPr>
          <p:spPr bwMode="auto">
            <a:xfrm>
              <a:off x="3832" y="1124"/>
              <a:ext cx="976" cy="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dirty="0">
                  <a:solidFill>
                    <a:srgbClr val="CC6600"/>
                  </a:solidFill>
                </a:rPr>
                <a:t>Assignment= {}</a:t>
              </a:r>
            </a:p>
          </p:txBody>
        </p:sp>
      </p:grpSp>
      <p:sp>
        <p:nvSpPr>
          <p:cNvPr id="2" name="TextBox 1">
            <a:extLst>
              <a:ext uri="{FF2B5EF4-FFF2-40B4-BE49-F238E27FC236}">
                <a16:creationId xmlns:a16="http://schemas.microsoft.com/office/drawing/2014/main" id="{6FFB7F57-7818-5E7E-C03B-D959669BA058}"/>
              </a:ext>
            </a:extLst>
          </p:cNvPr>
          <p:cNvSpPr txBox="1"/>
          <p:nvPr/>
        </p:nvSpPr>
        <p:spPr>
          <a:xfrm>
            <a:off x="4188941" y="1403522"/>
            <a:ext cx="9830829" cy="923330"/>
          </a:xfrm>
          <a:prstGeom prst="rect">
            <a:avLst/>
          </a:prstGeom>
          <a:noFill/>
        </p:spPr>
        <p:txBody>
          <a:bodyPr wrap="square" rtlCol="0">
            <a:spAutoFit/>
          </a:bodyPr>
          <a:lstStyle/>
          <a:p>
            <a:r>
              <a:rPr lang="en-US" sz="5400" b="1" dirty="0"/>
              <a:t>Depth-First with Backtracking </a:t>
            </a:r>
            <a:endParaRPr lang="en-CY" sz="5400" b="1" dirty="0"/>
          </a:p>
        </p:txBody>
      </p:sp>
      <p:pic>
        <p:nvPicPr>
          <p:cNvPr id="43" name="Picture 42" descr="A picture containing text, gear&#10;&#10;Description automatically generated">
            <a:extLst>
              <a:ext uri="{FF2B5EF4-FFF2-40B4-BE49-F238E27FC236}">
                <a16:creationId xmlns:a16="http://schemas.microsoft.com/office/drawing/2014/main" id="{16D241E1-3889-CD2E-D280-E60E2AD9657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9556" y="505954"/>
            <a:ext cx="3811300" cy="493913"/>
          </a:xfrm>
          <a:prstGeom prst="rect">
            <a:avLst/>
          </a:prstGeom>
          <a:noFill/>
          <a:ln>
            <a:noFill/>
          </a:ln>
        </p:spPr>
      </p:pic>
      <p:sp>
        <p:nvSpPr>
          <p:cNvPr id="4" name="Arrow: Left 3">
            <a:extLst>
              <a:ext uri="{FF2B5EF4-FFF2-40B4-BE49-F238E27FC236}">
                <a16:creationId xmlns:a16="http://schemas.microsoft.com/office/drawing/2014/main" id="{D8538380-8B6C-72C2-B9D3-1E42F4BE3BE6}"/>
              </a:ext>
            </a:extLst>
          </p:cNvPr>
          <p:cNvSpPr/>
          <p:nvPr/>
        </p:nvSpPr>
        <p:spPr>
          <a:xfrm>
            <a:off x="14148486" y="3736976"/>
            <a:ext cx="963827" cy="383396"/>
          </a:xfrm>
          <a:prstGeom prst="leftArrow">
            <a:avLst/>
          </a:prstGeom>
          <a:solidFill>
            <a:srgbClr val="FF2D64"/>
          </a:solidFill>
          <a:ln>
            <a:solidFill>
              <a:srgbClr val="FF2D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57743"/>
                                        </p:tgtEl>
                                        <p:attrNameLst>
                                          <p:attrName>style.visibility</p:attrName>
                                        </p:attrNameLst>
                                      </p:cBhvr>
                                      <p:to>
                                        <p:strVal val="visible"/>
                                      </p:to>
                                    </p:set>
                                    <p:animEffect transition="in" filter="fade">
                                      <p:cBhvr>
                                        <p:cTn id="12" dur="1000"/>
                                        <p:tgtEl>
                                          <p:spTgt spid="157743"/>
                                        </p:tgtEl>
                                      </p:cBhvr>
                                    </p:animEffect>
                                    <p:anim calcmode="lin" valueType="num">
                                      <p:cBhvr>
                                        <p:cTn id="13" dur="1000" fill="hold"/>
                                        <p:tgtEl>
                                          <p:spTgt spid="157743"/>
                                        </p:tgtEl>
                                        <p:attrNameLst>
                                          <p:attrName>ppt_x</p:attrName>
                                        </p:attrNameLst>
                                      </p:cBhvr>
                                      <p:tavLst>
                                        <p:tav tm="0">
                                          <p:val>
                                            <p:strVal val="#ppt_x"/>
                                          </p:val>
                                        </p:tav>
                                        <p:tav tm="100000">
                                          <p:val>
                                            <p:strVal val="#ppt_x"/>
                                          </p:val>
                                        </p:tav>
                                      </p:tavLst>
                                    </p:anim>
                                    <p:anim calcmode="lin" valueType="num">
                                      <p:cBhvr>
                                        <p:cTn id="14" dur="1000" fill="hold"/>
                                        <p:tgtEl>
                                          <p:spTgt spid="1577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22" name="Group 3">
            <a:extLst>
              <a:ext uri="{FF2B5EF4-FFF2-40B4-BE49-F238E27FC236}">
                <a16:creationId xmlns:a16="http://schemas.microsoft.com/office/drawing/2014/main" id="{50917CD0-6917-0532-7C6C-101FF6C72704}"/>
              </a:ext>
            </a:extLst>
          </p:cNvPr>
          <p:cNvGrpSpPr>
            <a:grpSpLocks/>
          </p:cNvGrpSpPr>
          <p:nvPr/>
        </p:nvGrpSpPr>
        <p:grpSpPr bwMode="auto">
          <a:xfrm>
            <a:off x="4419600" y="3657601"/>
            <a:ext cx="15392400" cy="7315201"/>
            <a:chOff x="432" y="1152"/>
            <a:chExt cx="4848" cy="2304"/>
          </a:xfrm>
        </p:grpSpPr>
        <p:grpSp>
          <p:nvGrpSpPr>
            <p:cNvPr id="30727" name="Group 4">
              <a:extLst>
                <a:ext uri="{FF2B5EF4-FFF2-40B4-BE49-F238E27FC236}">
                  <a16:creationId xmlns:a16="http://schemas.microsoft.com/office/drawing/2014/main" id="{AA280E8F-56AD-94A1-98E5-FD386B38782B}"/>
                </a:ext>
              </a:extLst>
            </p:cNvPr>
            <p:cNvGrpSpPr>
              <a:grpSpLocks/>
            </p:cNvGrpSpPr>
            <p:nvPr/>
          </p:nvGrpSpPr>
          <p:grpSpPr bwMode="auto">
            <a:xfrm>
              <a:off x="1392" y="1152"/>
              <a:ext cx="3888" cy="2304"/>
              <a:chOff x="720" y="1152"/>
              <a:chExt cx="3888" cy="2304"/>
            </a:xfrm>
          </p:grpSpPr>
          <p:grpSp>
            <p:nvGrpSpPr>
              <p:cNvPr id="30731" name="Group 5">
                <a:extLst>
                  <a:ext uri="{FF2B5EF4-FFF2-40B4-BE49-F238E27FC236}">
                    <a16:creationId xmlns:a16="http://schemas.microsoft.com/office/drawing/2014/main" id="{F4B7D5CB-E54D-63BC-3477-8417136FA278}"/>
                  </a:ext>
                </a:extLst>
              </p:cNvPr>
              <p:cNvGrpSpPr>
                <a:grpSpLocks/>
              </p:cNvGrpSpPr>
              <p:nvPr/>
            </p:nvGrpSpPr>
            <p:grpSpPr bwMode="auto">
              <a:xfrm>
                <a:off x="720" y="1152"/>
                <a:ext cx="3888" cy="2304"/>
                <a:chOff x="720" y="1152"/>
                <a:chExt cx="3888" cy="2304"/>
              </a:xfrm>
            </p:grpSpPr>
            <p:sp>
              <p:nvSpPr>
                <p:cNvPr id="30746" name="Oval 6">
                  <a:extLst>
                    <a:ext uri="{FF2B5EF4-FFF2-40B4-BE49-F238E27FC236}">
                      <a16:creationId xmlns:a16="http://schemas.microsoft.com/office/drawing/2014/main" id="{D39B4846-9C96-CBA7-0ABE-0B40A21557E0}"/>
                    </a:ext>
                  </a:extLst>
                </p:cNvPr>
                <p:cNvSpPr>
                  <a:spLocks noChangeArrowheads="1"/>
                </p:cNvSpPr>
                <p:nvPr/>
              </p:nvSpPr>
              <p:spPr bwMode="auto">
                <a:xfrm>
                  <a:off x="2592" y="1152"/>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0747" name="Oval 7">
                  <a:extLst>
                    <a:ext uri="{FF2B5EF4-FFF2-40B4-BE49-F238E27FC236}">
                      <a16:creationId xmlns:a16="http://schemas.microsoft.com/office/drawing/2014/main" id="{034D6E72-18EC-53CB-714F-222A5F04E4C4}"/>
                    </a:ext>
                  </a:extLst>
                </p:cNvPr>
                <p:cNvSpPr>
                  <a:spLocks noChangeArrowheads="1"/>
                </p:cNvSpPr>
                <p:nvPr/>
              </p:nvSpPr>
              <p:spPr bwMode="auto">
                <a:xfrm>
                  <a:off x="1536" y="1728"/>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0748" name="Oval 8">
                  <a:extLst>
                    <a:ext uri="{FF2B5EF4-FFF2-40B4-BE49-F238E27FC236}">
                      <a16:creationId xmlns:a16="http://schemas.microsoft.com/office/drawing/2014/main" id="{C5747156-9C66-0AA0-AC9C-EF9CC5228702}"/>
                    </a:ext>
                  </a:extLst>
                </p:cNvPr>
                <p:cNvSpPr>
                  <a:spLocks noChangeArrowheads="1"/>
                </p:cNvSpPr>
                <p:nvPr/>
              </p:nvSpPr>
              <p:spPr bwMode="auto">
                <a:xfrm>
                  <a:off x="3648" y="1728"/>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0749" name="Oval 9">
                  <a:extLst>
                    <a:ext uri="{FF2B5EF4-FFF2-40B4-BE49-F238E27FC236}">
                      <a16:creationId xmlns:a16="http://schemas.microsoft.com/office/drawing/2014/main" id="{995702EF-154A-8C92-E22F-040922390461}"/>
                    </a:ext>
                  </a:extLst>
                </p:cNvPr>
                <p:cNvSpPr>
                  <a:spLocks noChangeArrowheads="1"/>
                </p:cNvSpPr>
                <p:nvPr/>
              </p:nvSpPr>
              <p:spPr bwMode="auto">
                <a:xfrm>
                  <a:off x="2112" y="2496"/>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0750" name="Oval 10">
                  <a:extLst>
                    <a:ext uri="{FF2B5EF4-FFF2-40B4-BE49-F238E27FC236}">
                      <a16:creationId xmlns:a16="http://schemas.microsoft.com/office/drawing/2014/main" id="{6EA1ED9C-760A-6B80-6935-1286860717A9}"/>
                    </a:ext>
                  </a:extLst>
                </p:cNvPr>
                <p:cNvSpPr>
                  <a:spLocks noChangeArrowheads="1"/>
                </p:cNvSpPr>
                <p:nvPr/>
              </p:nvSpPr>
              <p:spPr bwMode="auto">
                <a:xfrm>
                  <a:off x="960" y="2496"/>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0751" name="Oval 11">
                  <a:extLst>
                    <a:ext uri="{FF2B5EF4-FFF2-40B4-BE49-F238E27FC236}">
                      <a16:creationId xmlns:a16="http://schemas.microsoft.com/office/drawing/2014/main" id="{AAA6BCD2-C3B0-AFB2-BF45-3491D962199C}"/>
                    </a:ext>
                  </a:extLst>
                </p:cNvPr>
                <p:cNvSpPr>
                  <a:spLocks noChangeArrowheads="1"/>
                </p:cNvSpPr>
                <p:nvPr/>
              </p:nvSpPr>
              <p:spPr bwMode="auto">
                <a:xfrm>
                  <a:off x="3072" y="2496"/>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0752" name="Oval 12">
                  <a:extLst>
                    <a:ext uri="{FF2B5EF4-FFF2-40B4-BE49-F238E27FC236}">
                      <a16:creationId xmlns:a16="http://schemas.microsoft.com/office/drawing/2014/main" id="{6DDDE2E7-C0D0-84F1-2B34-7DC90CF9E336}"/>
                    </a:ext>
                  </a:extLst>
                </p:cNvPr>
                <p:cNvSpPr>
                  <a:spLocks noChangeArrowheads="1"/>
                </p:cNvSpPr>
                <p:nvPr/>
              </p:nvSpPr>
              <p:spPr bwMode="auto">
                <a:xfrm>
                  <a:off x="4224" y="2496"/>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0753" name="Oval 13">
                  <a:extLst>
                    <a:ext uri="{FF2B5EF4-FFF2-40B4-BE49-F238E27FC236}">
                      <a16:creationId xmlns:a16="http://schemas.microsoft.com/office/drawing/2014/main" id="{AB817DFE-054E-9563-49EA-B87B1964679C}"/>
                    </a:ext>
                  </a:extLst>
                </p:cNvPr>
                <p:cNvSpPr>
                  <a:spLocks noChangeArrowheads="1"/>
                </p:cNvSpPr>
                <p:nvPr/>
              </p:nvSpPr>
              <p:spPr bwMode="auto">
                <a:xfrm>
                  <a:off x="1920"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0754" name="Oval 14">
                  <a:extLst>
                    <a:ext uri="{FF2B5EF4-FFF2-40B4-BE49-F238E27FC236}">
                      <a16:creationId xmlns:a16="http://schemas.microsoft.com/office/drawing/2014/main" id="{47F7425A-B996-652C-C200-16B35AC1160C}"/>
                    </a:ext>
                  </a:extLst>
                </p:cNvPr>
                <p:cNvSpPr>
                  <a:spLocks noChangeArrowheads="1"/>
                </p:cNvSpPr>
                <p:nvPr/>
              </p:nvSpPr>
              <p:spPr bwMode="auto">
                <a:xfrm>
                  <a:off x="1152"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0755" name="Oval 15">
                  <a:extLst>
                    <a:ext uri="{FF2B5EF4-FFF2-40B4-BE49-F238E27FC236}">
                      <a16:creationId xmlns:a16="http://schemas.microsoft.com/office/drawing/2014/main" id="{745EC942-1CA6-7EC4-A0A9-07968F399A90}"/>
                    </a:ext>
                  </a:extLst>
                </p:cNvPr>
                <p:cNvSpPr>
                  <a:spLocks noChangeArrowheads="1"/>
                </p:cNvSpPr>
                <p:nvPr/>
              </p:nvSpPr>
              <p:spPr bwMode="auto">
                <a:xfrm>
                  <a:off x="720"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0756" name="Oval 16">
                  <a:extLst>
                    <a:ext uri="{FF2B5EF4-FFF2-40B4-BE49-F238E27FC236}">
                      <a16:creationId xmlns:a16="http://schemas.microsoft.com/office/drawing/2014/main" id="{3AC138C8-D252-CC99-518E-8FD73B45115F}"/>
                    </a:ext>
                  </a:extLst>
                </p:cNvPr>
                <p:cNvSpPr>
                  <a:spLocks noChangeArrowheads="1"/>
                </p:cNvSpPr>
                <p:nvPr/>
              </p:nvSpPr>
              <p:spPr bwMode="auto">
                <a:xfrm>
                  <a:off x="2880"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0757" name="Oval 17">
                  <a:extLst>
                    <a:ext uri="{FF2B5EF4-FFF2-40B4-BE49-F238E27FC236}">
                      <a16:creationId xmlns:a16="http://schemas.microsoft.com/office/drawing/2014/main" id="{D751C015-2513-FFEE-3499-091AA186E742}"/>
                    </a:ext>
                  </a:extLst>
                </p:cNvPr>
                <p:cNvSpPr>
                  <a:spLocks noChangeArrowheads="1"/>
                </p:cNvSpPr>
                <p:nvPr/>
              </p:nvSpPr>
              <p:spPr bwMode="auto">
                <a:xfrm>
                  <a:off x="3264"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0758" name="Oval 18">
                  <a:extLst>
                    <a:ext uri="{FF2B5EF4-FFF2-40B4-BE49-F238E27FC236}">
                      <a16:creationId xmlns:a16="http://schemas.microsoft.com/office/drawing/2014/main" id="{2A269C3B-41A8-9A7C-F2D2-51E018BB9E7B}"/>
                    </a:ext>
                  </a:extLst>
                </p:cNvPr>
                <p:cNvSpPr>
                  <a:spLocks noChangeArrowheads="1"/>
                </p:cNvSpPr>
                <p:nvPr/>
              </p:nvSpPr>
              <p:spPr bwMode="auto">
                <a:xfrm>
                  <a:off x="4032"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0759" name="Oval 19">
                  <a:extLst>
                    <a:ext uri="{FF2B5EF4-FFF2-40B4-BE49-F238E27FC236}">
                      <a16:creationId xmlns:a16="http://schemas.microsoft.com/office/drawing/2014/main" id="{AA8679BA-E3D9-BB13-BF08-404323FD42B2}"/>
                    </a:ext>
                  </a:extLst>
                </p:cNvPr>
                <p:cNvSpPr>
                  <a:spLocks noChangeArrowheads="1"/>
                </p:cNvSpPr>
                <p:nvPr/>
              </p:nvSpPr>
              <p:spPr bwMode="auto">
                <a:xfrm>
                  <a:off x="4416"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0760" name="Oval 20">
                  <a:extLst>
                    <a:ext uri="{FF2B5EF4-FFF2-40B4-BE49-F238E27FC236}">
                      <a16:creationId xmlns:a16="http://schemas.microsoft.com/office/drawing/2014/main" id="{00B36E10-FE1A-E1D4-66E9-FB3D4D8A7820}"/>
                    </a:ext>
                  </a:extLst>
                </p:cNvPr>
                <p:cNvSpPr>
                  <a:spLocks noChangeArrowheads="1"/>
                </p:cNvSpPr>
                <p:nvPr/>
              </p:nvSpPr>
              <p:spPr bwMode="auto">
                <a:xfrm>
                  <a:off x="2304"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grpSp>
          <p:sp>
            <p:nvSpPr>
              <p:cNvPr id="30732" name="Line 21">
                <a:extLst>
                  <a:ext uri="{FF2B5EF4-FFF2-40B4-BE49-F238E27FC236}">
                    <a16:creationId xmlns:a16="http://schemas.microsoft.com/office/drawing/2014/main" id="{F31C8773-2A04-3AAB-5421-B28065A7814F}"/>
                  </a:ext>
                </a:extLst>
              </p:cNvPr>
              <p:cNvSpPr>
                <a:spLocks noChangeShapeType="1"/>
              </p:cNvSpPr>
              <p:nvPr/>
            </p:nvSpPr>
            <p:spPr bwMode="auto">
              <a:xfrm flipH="1">
                <a:off x="1632" y="1344"/>
                <a:ext cx="1056" cy="38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0733" name="Line 22">
                <a:extLst>
                  <a:ext uri="{FF2B5EF4-FFF2-40B4-BE49-F238E27FC236}">
                    <a16:creationId xmlns:a16="http://schemas.microsoft.com/office/drawing/2014/main" id="{AE548192-7CB0-F22D-0980-19E810961042}"/>
                  </a:ext>
                </a:extLst>
              </p:cNvPr>
              <p:cNvSpPr>
                <a:spLocks noChangeShapeType="1"/>
              </p:cNvSpPr>
              <p:nvPr/>
            </p:nvSpPr>
            <p:spPr bwMode="auto">
              <a:xfrm>
                <a:off x="2688" y="1344"/>
                <a:ext cx="1056" cy="38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0734" name="Line 23">
                <a:extLst>
                  <a:ext uri="{FF2B5EF4-FFF2-40B4-BE49-F238E27FC236}">
                    <a16:creationId xmlns:a16="http://schemas.microsoft.com/office/drawing/2014/main" id="{9B294A4A-057D-01D5-3772-F4A79896B567}"/>
                  </a:ext>
                </a:extLst>
              </p:cNvPr>
              <p:cNvSpPr>
                <a:spLocks noChangeShapeType="1"/>
              </p:cNvSpPr>
              <p:nvPr/>
            </p:nvSpPr>
            <p:spPr bwMode="auto">
              <a:xfrm flipH="1">
                <a:off x="1056" y="1920"/>
                <a:ext cx="576"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0735" name="Line 24">
                <a:extLst>
                  <a:ext uri="{FF2B5EF4-FFF2-40B4-BE49-F238E27FC236}">
                    <a16:creationId xmlns:a16="http://schemas.microsoft.com/office/drawing/2014/main" id="{66998F98-779C-B47A-18EE-72C220EAA00A}"/>
                  </a:ext>
                </a:extLst>
              </p:cNvPr>
              <p:cNvSpPr>
                <a:spLocks noChangeShapeType="1"/>
              </p:cNvSpPr>
              <p:nvPr/>
            </p:nvSpPr>
            <p:spPr bwMode="auto">
              <a:xfrm>
                <a:off x="1632" y="1920"/>
                <a:ext cx="576"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0736" name="Line 25">
                <a:extLst>
                  <a:ext uri="{FF2B5EF4-FFF2-40B4-BE49-F238E27FC236}">
                    <a16:creationId xmlns:a16="http://schemas.microsoft.com/office/drawing/2014/main" id="{ACFF618A-528A-97BC-00FB-8CEEB139DB92}"/>
                  </a:ext>
                </a:extLst>
              </p:cNvPr>
              <p:cNvSpPr>
                <a:spLocks noChangeShapeType="1"/>
              </p:cNvSpPr>
              <p:nvPr/>
            </p:nvSpPr>
            <p:spPr bwMode="auto">
              <a:xfrm flipH="1">
                <a:off x="816" y="2688"/>
                <a:ext cx="240"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0737" name="Line 26">
                <a:extLst>
                  <a:ext uri="{FF2B5EF4-FFF2-40B4-BE49-F238E27FC236}">
                    <a16:creationId xmlns:a16="http://schemas.microsoft.com/office/drawing/2014/main" id="{C28DF93F-6543-F4A1-EC9B-E6AAA647B5C8}"/>
                  </a:ext>
                </a:extLst>
              </p:cNvPr>
              <p:cNvSpPr>
                <a:spLocks noChangeShapeType="1"/>
              </p:cNvSpPr>
              <p:nvPr/>
            </p:nvSpPr>
            <p:spPr bwMode="auto">
              <a:xfrm>
                <a:off x="1056" y="2688"/>
                <a:ext cx="192"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0738" name="Line 27">
                <a:extLst>
                  <a:ext uri="{FF2B5EF4-FFF2-40B4-BE49-F238E27FC236}">
                    <a16:creationId xmlns:a16="http://schemas.microsoft.com/office/drawing/2014/main" id="{E627C8FD-07B6-0619-3525-1BFECF00C70A}"/>
                  </a:ext>
                </a:extLst>
              </p:cNvPr>
              <p:cNvSpPr>
                <a:spLocks noChangeShapeType="1"/>
              </p:cNvSpPr>
              <p:nvPr/>
            </p:nvSpPr>
            <p:spPr bwMode="auto">
              <a:xfrm flipH="1">
                <a:off x="2016" y="2688"/>
                <a:ext cx="192"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0739" name="Line 28">
                <a:extLst>
                  <a:ext uri="{FF2B5EF4-FFF2-40B4-BE49-F238E27FC236}">
                    <a16:creationId xmlns:a16="http://schemas.microsoft.com/office/drawing/2014/main" id="{3894C167-3A8C-05D8-6239-EB94FA071B43}"/>
                  </a:ext>
                </a:extLst>
              </p:cNvPr>
              <p:cNvSpPr>
                <a:spLocks noChangeShapeType="1"/>
              </p:cNvSpPr>
              <p:nvPr/>
            </p:nvSpPr>
            <p:spPr bwMode="auto">
              <a:xfrm>
                <a:off x="2208" y="2688"/>
                <a:ext cx="192"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0740" name="Line 29">
                <a:extLst>
                  <a:ext uri="{FF2B5EF4-FFF2-40B4-BE49-F238E27FC236}">
                    <a16:creationId xmlns:a16="http://schemas.microsoft.com/office/drawing/2014/main" id="{D61C76BB-D62C-099C-FBA8-D818806FE7C3}"/>
                  </a:ext>
                </a:extLst>
              </p:cNvPr>
              <p:cNvSpPr>
                <a:spLocks noChangeShapeType="1"/>
              </p:cNvSpPr>
              <p:nvPr/>
            </p:nvSpPr>
            <p:spPr bwMode="auto">
              <a:xfrm flipH="1">
                <a:off x="3168" y="1920"/>
                <a:ext cx="576"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0741" name="Line 30">
                <a:extLst>
                  <a:ext uri="{FF2B5EF4-FFF2-40B4-BE49-F238E27FC236}">
                    <a16:creationId xmlns:a16="http://schemas.microsoft.com/office/drawing/2014/main" id="{C69B347C-2E3F-3385-47B7-724EB8BDBED5}"/>
                  </a:ext>
                </a:extLst>
              </p:cNvPr>
              <p:cNvSpPr>
                <a:spLocks noChangeShapeType="1"/>
              </p:cNvSpPr>
              <p:nvPr/>
            </p:nvSpPr>
            <p:spPr bwMode="auto">
              <a:xfrm>
                <a:off x="3744" y="1920"/>
                <a:ext cx="576"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0742" name="Line 31">
                <a:extLst>
                  <a:ext uri="{FF2B5EF4-FFF2-40B4-BE49-F238E27FC236}">
                    <a16:creationId xmlns:a16="http://schemas.microsoft.com/office/drawing/2014/main" id="{ADA93935-2124-4BEF-BE7C-37E5442E660D}"/>
                  </a:ext>
                </a:extLst>
              </p:cNvPr>
              <p:cNvSpPr>
                <a:spLocks noChangeShapeType="1"/>
              </p:cNvSpPr>
              <p:nvPr/>
            </p:nvSpPr>
            <p:spPr bwMode="auto">
              <a:xfrm flipH="1">
                <a:off x="2976" y="2688"/>
                <a:ext cx="192"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0743" name="Line 32">
                <a:extLst>
                  <a:ext uri="{FF2B5EF4-FFF2-40B4-BE49-F238E27FC236}">
                    <a16:creationId xmlns:a16="http://schemas.microsoft.com/office/drawing/2014/main" id="{88C8AB3F-B9A0-6277-25B4-A709FA29EB7E}"/>
                  </a:ext>
                </a:extLst>
              </p:cNvPr>
              <p:cNvSpPr>
                <a:spLocks noChangeShapeType="1"/>
              </p:cNvSpPr>
              <p:nvPr/>
            </p:nvSpPr>
            <p:spPr bwMode="auto">
              <a:xfrm>
                <a:off x="3168" y="2688"/>
                <a:ext cx="192"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0744" name="Line 33">
                <a:extLst>
                  <a:ext uri="{FF2B5EF4-FFF2-40B4-BE49-F238E27FC236}">
                    <a16:creationId xmlns:a16="http://schemas.microsoft.com/office/drawing/2014/main" id="{E235FEE6-39BE-2A6E-B77D-150066B11167}"/>
                  </a:ext>
                </a:extLst>
              </p:cNvPr>
              <p:cNvSpPr>
                <a:spLocks noChangeShapeType="1"/>
              </p:cNvSpPr>
              <p:nvPr/>
            </p:nvSpPr>
            <p:spPr bwMode="auto">
              <a:xfrm flipH="1">
                <a:off x="4128" y="2688"/>
                <a:ext cx="192"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0745" name="Line 34">
                <a:extLst>
                  <a:ext uri="{FF2B5EF4-FFF2-40B4-BE49-F238E27FC236}">
                    <a16:creationId xmlns:a16="http://schemas.microsoft.com/office/drawing/2014/main" id="{15611CC9-5943-AC23-43B9-C06D82003CEB}"/>
                  </a:ext>
                </a:extLst>
              </p:cNvPr>
              <p:cNvSpPr>
                <a:spLocks noChangeShapeType="1"/>
              </p:cNvSpPr>
              <p:nvPr/>
            </p:nvSpPr>
            <p:spPr bwMode="auto">
              <a:xfrm>
                <a:off x="4320" y="2688"/>
                <a:ext cx="192"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grpSp>
        <p:sp>
          <p:nvSpPr>
            <p:cNvPr id="30728" name="Text Box 36">
              <a:extLst>
                <a:ext uri="{FF2B5EF4-FFF2-40B4-BE49-F238E27FC236}">
                  <a16:creationId xmlns:a16="http://schemas.microsoft.com/office/drawing/2014/main" id="{8375F1F0-B0D2-F476-35B2-D79C72E3610B}"/>
                </a:ext>
              </a:extLst>
            </p:cNvPr>
            <p:cNvSpPr txBox="1">
              <a:spLocks noChangeArrowheads="1"/>
            </p:cNvSpPr>
            <p:nvPr/>
          </p:nvSpPr>
          <p:spPr bwMode="auto">
            <a:xfrm>
              <a:off x="432" y="1680"/>
              <a:ext cx="767" cy="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sz="3600" dirty="0"/>
                <a:t>1</a:t>
              </a:r>
              <a:r>
                <a:rPr lang="en-US" altLang="el-GR" sz="3600" baseline="30000" dirty="0"/>
                <a:t>st</a:t>
              </a:r>
              <a:r>
                <a:rPr lang="en-US" altLang="el-GR" sz="3600" dirty="0"/>
                <a:t> Variable</a:t>
              </a:r>
            </a:p>
          </p:txBody>
        </p:sp>
        <p:sp>
          <p:nvSpPr>
            <p:cNvPr id="30729" name="Text Box 37">
              <a:extLst>
                <a:ext uri="{FF2B5EF4-FFF2-40B4-BE49-F238E27FC236}">
                  <a16:creationId xmlns:a16="http://schemas.microsoft.com/office/drawing/2014/main" id="{DB198216-68DF-B10D-C202-2CA03AFB2ABF}"/>
                </a:ext>
              </a:extLst>
            </p:cNvPr>
            <p:cNvSpPr txBox="1">
              <a:spLocks noChangeArrowheads="1"/>
            </p:cNvSpPr>
            <p:nvPr/>
          </p:nvSpPr>
          <p:spPr bwMode="auto">
            <a:xfrm>
              <a:off x="432" y="2448"/>
              <a:ext cx="799" cy="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sz="3600" dirty="0"/>
                <a:t>2</a:t>
              </a:r>
              <a:r>
                <a:rPr lang="en-US" altLang="el-GR" sz="3600" baseline="30000" dirty="0"/>
                <a:t>nd</a:t>
              </a:r>
              <a:r>
                <a:rPr lang="en-US" altLang="el-GR" sz="3600" dirty="0"/>
                <a:t> Variable</a:t>
              </a:r>
            </a:p>
          </p:txBody>
        </p:sp>
        <p:sp>
          <p:nvSpPr>
            <p:cNvPr id="30730" name="Text Box 38">
              <a:extLst>
                <a:ext uri="{FF2B5EF4-FFF2-40B4-BE49-F238E27FC236}">
                  <a16:creationId xmlns:a16="http://schemas.microsoft.com/office/drawing/2014/main" id="{03B8E7BD-1807-C2B5-97FD-53AFDEA25C4C}"/>
                </a:ext>
              </a:extLst>
            </p:cNvPr>
            <p:cNvSpPr txBox="1">
              <a:spLocks noChangeArrowheads="1"/>
            </p:cNvSpPr>
            <p:nvPr/>
          </p:nvSpPr>
          <p:spPr bwMode="auto">
            <a:xfrm>
              <a:off x="432" y="3216"/>
              <a:ext cx="780" cy="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sz="3600" dirty="0"/>
                <a:t>3</a:t>
              </a:r>
              <a:r>
                <a:rPr lang="en-US" altLang="el-GR" sz="3600" baseline="30000" dirty="0"/>
                <a:t>rd</a:t>
              </a:r>
              <a:r>
                <a:rPr lang="en-US" altLang="el-GR" sz="3600" dirty="0"/>
                <a:t> Variable</a:t>
              </a:r>
            </a:p>
          </p:txBody>
        </p:sp>
      </p:grpSp>
      <p:sp>
        <p:nvSpPr>
          <p:cNvPr id="30723" name="Oval 39">
            <a:extLst>
              <a:ext uri="{FF2B5EF4-FFF2-40B4-BE49-F238E27FC236}">
                <a16:creationId xmlns:a16="http://schemas.microsoft.com/office/drawing/2014/main" id="{3AD13B12-337E-6E59-B728-788F2E9039CF}"/>
              </a:ext>
            </a:extLst>
          </p:cNvPr>
          <p:cNvSpPr>
            <a:spLocks noChangeArrowheads="1"/>
          </p:cNvSpPr>
          <p:nvPr/>
        </p:nvSpPr>
        <p:spPr bwMode="auto">
          <a:xfrm>
            <a:off x="10058400" y="5486400"/>
            <a:ext cx="609600" cy="609600"/>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0724" name="Text Box 42">
            <a:extLst>
              <a:ext uri="{FF2B5EF4-FFF2-40B4-BE49-F238E27FC236}">
                <a16:creationId xmlns:a16="http://schemas.microsoft.com/office/drawing/2014/main" id="{CE31B4A9-E40D-2B6A-67F3-1B50BCFF540C}"/>
              </a:ext>
            </a:extLst>
          </p:cNvPr>
          <p:cNvSpPr txBox="1">
            <a:spLocks noChangeArrowheads="1"/>
          </p:cNvSpPr>
          <p:nvPr/>
        </p:nvSpPr>
        <p:spPr bwMode="auto">
          <a:xfrm>
            <a:off x="3409708" y="6194855"/>
            <a:ext cx="527599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dirty="0">
                <a:solidFill>
                  <a:srgbClr val="CC6600"/>
                </a:solidFill>
              </a:rPr>
              <a:t>Assignment = {(var1=v11)}</a:t>
            </a:r>
          </a:p>
        </p:txBody>
      </p:sp>
      <p:sp>
        <p:nvSpPr>
          <p:cNvPr id="44" name="Rectangle 4">
            <a:extLst>
              <a:ext uri="{FF2B5EF4-FFF2-40B4-BE49-F238E27FC236}">
                <a16:creationId xmlns:a16="http://schemas.microsoft.com/office/drawing/2014/main" id="{169C532D-F5B5-1908-7366-3A15F0369042}"/>
              </a:ext>
            </a:extLst>
          </p:cNvPr>
          <p:cNvSpPr>
            <a:spLocks noGrp="1" noChangeArrowheads="1"/>
          </p:cNvSpPr>
          <p:nvPr>
            <p:ph type="title"/>
          </p:nvPr>
        </p:nvSpPr>
        <p:spPr/>
        <p:txBody>
          <a:bodyPr/>
          <a:lstStyle/>
          <a:p>
            <a:pPr eaLnBrk="1" hangingPunct="1">
              <a:defRPr/>
            </a:pPr>
            <a:r>
              <a:rPr lang="en-US" altLang="el-GR" sz="1100" b="1" dirty="0">
                <a:effectLst>
                  <a:outerShdw blurRad="38100" dist="38100" dir="2700000" algn="tl">
                    <a:srgbClr val="C0C0C0"/>
                  </a:outerShdw>
                </a:effectLst>
              </a:rPr>
              <a:t> </a:t>
            </a:r>
          </a:p>
        </p:txBody>
      </p:sp>
      <p:sp>
        <p:nvSpPr>
          <p:cNvPr id="30726" name="Text Box 35">
            <a:extLst>
              <a:ext uri="{FF2B5EF4-FFF2-40B4-BE49-F238E27FC236}">
                <a16:creationId xmlns:a16="http://schemas.microsoft.com/office/drawing/2014/main" id="{CBE1FBFA-C52E-DAC8-D8E3-4B94AC0AC4EA}"/>
              </a:ext>
            </a:extLst>
          </p:cNvPr>
          <p:cNvSpPr txBox="1">
            <a:spLocks noChangeArrowheads="1"/>
          </p:cNvSpPr>
          <p:nvPr/>
        </p:nvSpPr>
        <p:spPr bwMode="auto">
          <a:xfrm>
            <a:off x="4419601" y="3505201"/>
            <a:ext cx="344677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sz="3600" dirty="0"/>
              <a:t>No Assignments</a:t>
            </a:r>
          </a:p>
        </p:txBody>
      </p:sp>
      <p:pic>
        <p:nvPicPr>
          <p:cNvPr id="41" name="Picture 40" descr="A picture containing text, gear&#10;&#10;Description automatically generated">
            <a:extLst>
              <a:ext uri="{FF2B5EF4-FFF2-40B4-BE49-F238E27FC236}">
                <a16:creationId xmlns:a16="http://schemas.microsoft.com/office/drawing/2014/main" id="{09A343DA-CA72-EEA2-5E80-48C3240F528F}"/>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75100" y="441994"/>
            <a:ext cx="3811300" cy="493913"/>
          </a:xfrm>
          <a:prstGeom prst="rect">
            <a:avLst/>
          </a:prstGeom>
          <a:noFill/>
          <a:ln>
            <a:noFill/>
          </a:ln>
        </p:spPr>
      </p:pic>
      <p:sp>
        <p:nvSpPr>
          <p:cNvPr id="42" name="TextBox 41">
            <a:extLst>
              <a:ext uri="{FF2B5EF4-FFF2-40B4-BE49-F238E27FC236}">
                <a16:creationId xmlns:a16="http://schemas.microsoft.com/office/drawing/2014/main" id="{CED5658E-CD01-B26B-14CD-5869C0EC6095}"/>
              </a:ext>
            </a:extLst>
          </p:cNvPr>
          <p:cNvSpPr txBox="1"/>
          <p:nvPr/>
        </p:nvSpPr>
        <p:spPr>
          <a:xfrm>
            <a:off x="4188941" y="1403522"/>
            <a:ext cx="9830829" cy="923330"/>
          </a:xfrm>
          <a:prstGeom prst="rect">
            <a:avLst/>
          </a:prstGeom>
          <a:noFill/>
        </p:spPr>
        <p:txBody>
          <a:bodyPr wrap="square" rtlCol="0">
            <a:spAutoFit/>
          </a:bodyPr>
          <a:lstStyle/>
          <a:p>
            <a:r>
              <a:rPr lang="en-US" sz="5400" b="1" dirty="0"/>
              <a:t>Depth-First with Backtracking </a:t>
            </a:r>
            <a:endParaRPr lang="en-CY" sz="5400" b="1" dirty="0"/>
          </a:p>
        </p:txBody>
      </p:sp>
      <p:sp>
        <p:nvSpPr>
          <p:cNvPr id="43" name="Arrow: Left 42">
            <a:extLst>
              <a:ext uri="{FF2B5EF4-FFF2-40B4-BE49-F238E27FC236}">
                <a16:creationId xmlns:a16="http://schemas.microsoft.com/office/drawing/2014/main" id="{EDCCD87D-4B20-0CDD-139C-63B032E759A5}"/>
              </a:ext>
            </a:extLst>
          </p:cNvPr>
          <p:cNvSpPr/>
          <p:nvPr/>
        </p:nvSpPr>
        <p:spPr>
          <a:xfrm rot="9273780">
            <a:off x="8692898" y="6083854"/>
            <a:ext cx="1383213" cy="355370"/>
          </a:xfrm>
          <a:prstGeom prst="leftArrow">
            <a:avLst/>
          </a:prstGeom>
          <a:solidFill>
            <a:srgbClr val="FF2D64"/>
          </a:solidFill>
          <a:ln>
            <a:solidFill>
              <a:srgbClr val="FF2D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grpSp>
        <p:nvGrpSpPr>
          <p:cNvPr id="45" name="Group 47">
            <a:extLst>
              <a:ext uri="{FF2B5EF4-FFF2-40B4-BE49-F238E27FC236}">
                <a16:creationId xmlns:a16="http://schemas.microsoft.com/office/drawing/2014/main" id="{38D2B4E2-A992-D3ED-929C-BC508F2C0CAA}"/>
              </a:ext>
            </a:extLst>
          </p:cNvPr>
          <p:cNvGrpSpPr>
            <a:grpSpLocks/>
          </p:cNvGrpSpPr>
          <p:nvPr/>
        </p:nvGrpSpPr>
        <p:grpSpPr bwMode="auto">
          <a:xfrm>
            <a:off x="13410170" y="3568701"/>
            <a:ext cx="4902200" cy="698500"/>
            <a:chOff x="3264" y="1124"/>
            <a:chExt cx="1544" cy="220"/>
          </a:xfrm>
        </p:grpSpPr>
        <p:sp>
          <p:nvSpPr>
            <p:cNvPr id="46" name="Oval 43">
              <a:extLst>
                <a:ext uri="{FF2B5EF4-FFF2-40B4-BE49-F238E27FC236}">
                  <a16:creationId xmlns:a16="http://schemas.microsoft.com/office/drawing/2014/main" id="{0E212F7B-7A97-543A-4766-CE69F177F929}"/>
                </a:ext>
              </a:extLst>
            </p:cNvPr>
            <p:cNvSpPr>
              <a:spLocks noChangeArrowheads="1"/>
            </p:cNvSpPr>
            <p:nvPr/>
          </p:nvSpPr>
          <p:spPr bwMode="auto">
            <a:xfrm>
              <a:off x="3264" y="1152"/>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47" name="Text Box 46">
              <a:extLst>
                <a:ext uri="{FF2B5EF4-FFF2-40B4-BE49-F238E27FC236}">
                  <a16:creationId xmlns:a16="http://schemas.microsoft.com/office/drawing/2014/main" id="{7D7A42E8-16F2-B986-C4BE-D86F0A81B0DB}"/>
                </a:ext>
              </a:extLst>
            </p:cNvPr>
            <p:cNvSpPr txBox="1">
              <a:spLocks noChangeArrowheads="1"/>
            </p:cNvSpPr>
            <p:nvPr/>
          </p:nvSpPr>
          <p:spPr bwMode="auto">
            <a:xfrm>
              <a:off x="3832" y="1124"/>
              <a:ext cx="976" cy="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dirty="0">
                  <a:solidFill>
                    <a:srgbClr val="CC6600"/>
                  </a:solidFill>
                </a:rPr>
                <a:t>Assignment= {}</a:t>
              </a:r>
            </a:p>
          </p:txBody>
        </p:sp>
      </p:grpSp>
      <p:sp>
        <p:nvSpPr>
          <p:cNvPr id="48" name="Arrow: Left 47">
            <a:extLst>
              <a:ext uri="{FF2B5EF4-FFF2-40B4-BE49-F238E27FC236}">
                <a16:creationId xmlns:a16="http://schemas.microsoft.com/office/drawing/2014/main" id="{03ACBEAC-EDA6-FF45-8816-410F525E01EA}"/>
              </a:ext>
            </a:extLst>
          </p:cNvPr>
          <p:cNvSpPr/>
          <p:nvPr/>
        </p:nvSpPr>
        <p:spPr>
          <a:xfrm>
            <a:off x="14148486" y="3736976"/>
            <a:ext cx="963827" cy="383396"/>
          </a:xfrm>
          <a:prstGeom prst="leftArrow">
            <a:avLst/>
          </a:prstGeom>
          <a:solidFill>
            <a:schemeClr val="bg1"/>
          </a:solidFill>
          <a:ln>
            <a:solidFill>
              <a:srgbClr val="FF2D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1000"/>
                                        <p:tgtEl>
                                          <p:spTgt spid="43"/>
                                        </p:tgtEl>
                                      </p:cBhvr>
                                    </p:animEffect>
                                    <p:anim calcmode="lin" valueType="num">
                                      <p:cBhvr>
                                        <p:cTn id="8" dur="1000" fill="hold"/>
                                        <p:tgtEl>
                                          <p:spTgt spid="43"/>
                                        </p:tgtEl>
                                        <p:attrNameLst>
                                          <p:attrName>ppt_x</p:attrName>
                                        </p:attrNameLst>
                                      </p:cBhvr>
                                      <p:tavLst>
                                        <p:tav tm="0">
                                          <p:val>
                                            <p:strVal val="#ppt_x"/>
                                          </p:val>
                                        </p:tav>
                                        <p:tav tm="100000">
                                          <p:val>
                                            <p:strVal val="#ppt_x"/>
                                          </p:val>
                                        </p:tav>
                                      </p:tavLst>
                                    </p:anim>
                                    <p:anim calcmode="lin" valueType="num">
                                      <p:cBhvr>
                                        <p:cTn id="9" dur="1000" fill="hold"/>
                                        <p:tgtEl>
                                          <p:spTgt spid="4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0724"/>
                                        </p:tgtEl>
                                        <p:attrNameLst>
                                          <p:attrName>style.visibility</p:attrName>
                                        </p:attrNameLst>
                                      </p:cBhvr>
                                      <p:to>
                                        <p:strVal val="visible"/>
                                      </p:to>
                                    </p:set>
                                    <p:animEffect transition="in" filter="fade">
                                      <p:cBhvr>
                                        <p:cTn id="12" dur="1000"/>
                                        <p:tgtEl>
                                          <p:spTgt spid="30724"/>
                                        </p:tgtEl>
                                      </p:cBhvr>
                                    </p:animEffect>
                                    <p:anim calcmode="lin" valueType="num">
                                      <p:cBhvr>
                                        <p:cTn id="13" dur="1000" fill="hold"/>
                                        <p:tgtEl>
                                          <p:spTgt spid="30724"/>
                                        </p:tgtEl>
                                        <p:attrNameLst>
                                          <p:attrName>ppt_x</p:attrName>
                                        </p:attrNameLst>
                                      </p:cBhvr>
                                      <p:tavLst>
                                        <p:tav tm="0">
                                          <p:val>
                                            <p:strVal val="#ppt_x"/>
                                          </p:val>
                                        </p:tav>
                                        <p:tav tm="100000">
                                          <p:val>
                                            <p:strVal val="#ppt_x"/>
                                          </p:val>
                                        </p:tav>
                                      </p:tavLst>
                                    </p:anim>
                                    <p:anim calcmode="lin" valueType="num">
                                      <p:cBhvr>
                                        <p:cTn id="14" dur="1000" fill="hold"/>
                                        <p:tgtEl>
                                          <p:spTgt spid="307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p:bldP spid="4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6" name="Group 3">
            <a:extLst>
              <a:ext uri="{FF2B5EF4-FFF2-40B4-BE49-F238E27FC236}">
                <a16:creationId xmlns:a16="http://schemas.microsoft.com/office/drawing/2014/main" id="{C6955053-FFEE-B203-1A07-F4C870A6F1E6}"/>
              </a:ext>
            </a:extLst>
          </p:cNvPr>
          <p:cNvGrpSpPr>
            <a:grpSpLocks/>
          </p:cNvGrpSpPr>
          <p:nvPr/>
        </p:nvGrpSpPr>
        <p:grpSpPr bwMode="auto">
          <a:xfrm>
            <a:off x="4419600" y="3505201"/>
            <a:ext cx="15392400" cy="7467601"/>
            <a:chOff x="432" y="1104"/>
            <a:chExt cx="4848" cy="2352"/>
          </a:xfrm>
        </p:grpSpPr>
        <p:grpSp>
          <p:nvGrpSpPr>
            <p:cNvPr id="31750" name="Group 4">
              <a:extLst>
                <a:ext uri="{FF2B5EF4-FFF2-40B4-BE49-F238E27FC236}">
                  <a16:creationId xmlns:a16="http://schemas.microsoft.com/office/drawing/2014/main" id="{C43E1956-C217-7455-981F-8741957BB3D8}"/>
                </a:ext>
              </a:extLst>
            </p:cNvPr>
            <p:cNvGrpSpPr>
              <a:grpSpLocks/>
            </p:cNvGrpSpPr>
            <p:nvPr/>
          </p:nvGrpSpPr>
          <p:grpSpPr bwMode="auto">
            <a:xfrm>
              <a:off x="1392" y="1152"/>
              <a:ext cx="3888" cy="2304"/>
              <a:chOff x="720" y="1152"/>
              <a:chExt cx="3888" cy="2304"/>
            </a:xfrm>
          </p:grpSpPr>
          <p:grpSp>
            <p:nvGrpSpPr>
              <p:cNvPr id="31755" name="Group 5">
                <a:extLst>
                  <a:ext uri="{FF2B5EF4-FFF2-40B4-BE49-F238E27FC236}">
                    <a16:creationId xmlns:a16="http://schemas.microsoft.com/office/drawing/2014/main" id="{38269D19-C344-E423-B263-4BB691E70F2B}"/>
                  </a:ext>
                </a:extLst>
              </p:cNvPr>
              <p:cNvGrpSpPr>
                <a:grpSpLocks/>
              </p:cNvGrpSpPr>
              <p:nvPr/>
            </p:nvGrpSpPr>
            <p:grpSpPr bwMode="auto">
              <a:xfrm>
                <a:off x="720" y="1152"/>
                <a:ext cx="3888" cy="2304"/>
                <a:chOff x="720" y="1152"/>
                <a:chExt cx="3888" cy="2304"/>
              </a:xfrm>
            </p:grpSpPr>
            <p:sp>
              <p:nvSpPr>
                <p:cNvPr id="31770" name="Oval 6">
                  <a:extLst>
                    <a:ext uri="{FF2B5EF4-FFF2-40B4-BE49-F238E27FC236}">
                      <a16:creationId xmlns:a16="http://schemas.microsoft.com/office/drawing/2014/main" id="{B84C466D-50E0-5262-0702-A62AAEB2FECF}"/>
                    </a:ext>
                  </a:extLst>
                </p:cNvPr>
                <p:cNvSpPr>
                  <a:spLocks noChangeArrowheads="1"/>
                </p:cNvSpPr>
                <p:nvPr/>
              </p:nvSpPr>
              <p:spPr bwMode="auto">
                <a:xfrm>
                  <a:off x="2592" y="1152"/>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1771" name="Oval 7">
                  <a:extLst>
                    <a:ext uri="{FF2B5EF4-FFF2-40B4-BE49-F238E27FC236}">
                      <a16:creationId xmlns:a16="http://schemas.microsoft.com/office/drawing/2014/main" id="{8B06959F-D0EF-A467-57EE-06199C47FD5A}"/>
                    </a:ext>
                  </a:extLst>
                </p:cNvPr>
                <p:cNvSpPr>
                  <a:spLocks noChangeArrowheads="1"/>
                </p:cNvSpPr>
                <p:nvPr/>
              </p:nvSpPr>
              <p:spPr bwMode="auto">
                <a:xfrm>
                  <a:off x="1536" y="1728"/>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1772" name="Oval 8">
                  <a:extLst>
                    <a:ext uri="{FF2B5EF4-FFF2-40B4-BE49-F238E27FC236}">
                      <a16:creationId xmlns:a16="http://schemas.microsoft.com/office/drawing/2014/main" id="{B00DEDD2-71BD-DA77-B10F-B199E7FEACA4}"/>
                    </a:ext>
                  </a:extLst>
                </p:cNvPr>
                <p:cNvSpPr>
                  <a:spLocks noChangeArrowheads="1"/>
                </p:cNvSpPr>
                <p:nvPr/>
              </p:nvSpPr>
              <p:spPr bwMode="auto">
                <a:xfrm>
                  <a:off x="3648" y="1728"/>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1773" name="Oval 9">
                  <a:extLst>
                    <a:ext uri="{FF2B5EF4-FFF2-40B4-BE49-F238E27FC236}">
                      <a16:creationId xmlns:a16="http://schemas.microsoft.com/office/drawing/2014/main" id="{06A7B1B2-EA26-1C01-4144-92C0E249AB59}"/>
                    </a:ext>
                  </a:extLst>
                </p:cNvPr>
                <p:cNvSpPr>
                  <a:spLocks noChangeArrowheads="1"/>
                </p:cNvSpPr>
                <p:nvPr/>
              </p:nvSpPr>
              <p:spPr bwMode="auto">
                <a:xfrm>
                  <a:off x="2112" y="2496"/>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1774" name="Oval 10">
                  <a:extLst>
                    <a:ext uri="{FF2B5EF4-FFF2-40B4-BE49-F238E27FC236}">
                      <a16:creationId xmlns:a16="http://schemas.microsoft.com/office/drawing/2014/main" id="{E1369AEA-D1BA-0D37-80F1-3B83C978D736}"/>
                    </a:ext>
                  </a:extLst>
                </p:cNvPr>
                <p:cNvSpPr>
                  <a:spLocks noChangeArrowheads="1"/>
                </p:cNvSpPr>
                <p:nvPr/>
              </p:nvSpPr>
              <p:spPr bwMode="auto">
                <a:xfrm>
                  <a:off x="960" y="2496"/>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1775" name="Oval 11">
                  <a:extLst>
                    <a:ext uri="{FF2B5EF4-FFF2-40B4-BE49-F238E27FC236}">
                      <a16:creationId xmlns:a16="http://schemas.microsoft.com/office/drawing/2014/main" id="{4ECB63CF-6A31-F7BB-B499-ACB30CE7E2B3}"/>
                    </a:ext>
                  </a:extLst>
                </p:cNvPr>
                <p:cNvSpPr>
                  <a:spLocks noChangeArrowheads="1"/>
                </p:cNvSpPr>
                <p:nvPr/>
              </p:nvSpPr>
              <p:spPr bwMode="auto">
                <a:xfrm>
                  <a:off x="3072" y="2496"/>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1776" name="Oval 12">
                  <a:extLst>
                    <a:ext uri="{FF2B5EF4-FFF2-40B4-BE49-F238E27FC236}">
                      <a16:creationId xmlns:a16="http://schemas.microsoft.com/office/drawing/2014/main" id="{AD49B301-EB61-50A2-C96B-A39DA59268F6}"/>
                    </a:ext>
                  </a:extLst>
                </p:cNvPr>
                <p:cNvSpPr>
                  <a:spLocks noChangeArrowheads="1"/>
                </p:cNvSpPr>
                <p:nvPr/>
              </p:nvSpPr>
              <p:spPr bwMode="auto">
                <a:xfrm>
                  <a:off x="4224" y="2496"/>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1777" name="Oval 13">
                  <a:extLst>
                    <a:ext uri="{FF2B5EF4-FFF2-40B4-BE49-F238E27FC236}">
                      <a16:creationId xmlns:a16="http://schemas.microsoft.com/office/drawing/2014/main" id="{7DBC3356-4F4F-73E8-4EA9-84E249E164B7}"/>
                    </a:ext>
                  </a:extLst>
                </p:cNvPr>
                <p:cNvSpPr>
                  <a:spLocks noChangeArrowheads="1"/>
                </p:cNvSpPr>
                <p:nvPr/>
              </p:nvSpPr>
              <p:spPr bwMode="auto">
                <a:xfrm>
                  <a:off x="1920"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1778" name="Oval 14">
                  <a:extLst>
                    <a:ext uri="{FF2B5EF4-FFF2-40B4-BE49-F238E27FC236}">
                      <a16:creationId xmlns:a16="http://schemas.microsoft.com/office/drawing/2014/main" id="{ACB27B2E-4ED2-1F17-6DC7-9D8AC8A994A4}"/>
                    </a:ext>
                  </a:extLst>
                </p:cNvPr>
                <p:cNvSpPr>
                  <a:spLocks noChangeArrowheads="1"/>
                </p:cNvSpPr>
                <p:nvPr/>
              </p:nvSpPr>
              <p:spPr bwMode="auto">
                <a:xfrm>
                  <a:off x="1152"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1779" name="Oval 15">
                  <a:extLst>
                    <a:ext uri="{FF2B5EF4-FFF2-40B4-BE49-F238E27FC236}">
                      <a16:creationId xmlns:a16="http://schemas.microsoft.com/office/drawing/2014/main" id="{25C9CCF2-E933-E89E-CD9B-D86B0A7CAAD6}"/>
                    </a:ext>
                  </a:extLst>
                </p:cNvPr>
                <p:cNvSpPr>
                  <a:spLocks noChangeArrowheads="1"/>
                </p:cNvSpPr>
                <p:nvPr/>
              </p:nvSpPr>
              <p:spPr bwMode="auto">
                <a:xfrm>
                  <a:off x="720"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1780" name="Oval 16">
                  <a:extLst>
                    <a:ext uri="{FF2B5EF4-FFF2-40B4-BE49-F238E27FC236}">
                      <a16:creationId xmlns:a16="http://schemas.microsoft.com/office/drawing/2014/main" id="{8F8D8935-E770-3DE2-0949-90F3A235D5B4}"/>
                    </a:ext>
                  </a:extLst>
                </p:cNvPr>
                <p:cNvSpPr>
                  <a:spLocks noChangeArrowheads="1"/>
                </p:cNvSpPr>
                <p:nvPr/>
              </p:nvSpPr>
              <p:spPr bwMode="auto">
                <a:xfrm>
                  <a:off x="2880"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1781" name="Oval 17">
                  <a:extLst>
                    <a:ext uri="{FF2B5EF4-FFF2-40B4-BE49-F238E27FC236}">
                      <a16:creationId xmlns:a16="http://schemas.microsoft.com/office/drawing/2014/main" id="{F383391E-772E-822B-6B8C-53315E5359CD}"/>
                    </a:ext>
                  </a:extLst>
                </p:cNvPr>
                <p:cNvSpPr>
                  <a:spLocks noChangeArrowheads="1"/>
                </p:cNvSpPr>
                <p:nvPr/>
              </p:nvSpPr>
              <p:spPr bwMode="auto">
                <a:xfrm>
                  <a:off x="3264"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1782" name="Oval 18">
                  <a:extLst>
                    <a:ext uri="{FF2B5EF4-FFF2-40B4-BE49-F238E27FC236}">
                      <a16:creationId xmlns:a16="http://schemas.microsoft.com/office/drawing/2014/main" id="{EC06883F-C7F5-37A3-0B1B-FAFCA4E429B7}"/>
                    </a:ext>
                  </a:extLst>
                </p:cNvPr>
                <p:cNvSpPr>
                  <a:spLocks noChangeArrowheads="1"/>
                </p:cNvSpPr>
                <p:nvPr/>
              </p:nvSpPr>
              <p:spPr bwMode="auto">
                <a:xfrm>
                  <a:off x="4032"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1783" name="Oval 19">
                  <a:extLst>
                    <a:ext uri="{FF2B5EF4-FFF2-40B4-BE49-F238E27FC236}">
                      <a16:creationId xmlns:a16="http://schemas.microsoft.com/office/drawing/2014/main" id="{A0E1B167-FD88-07F4-82DB-313F243F3C73}"/>
                    </a:ext>
                  </a:extLst>
                </p:cNvPr>
                <p:cNvSpPr>
                  <a:spLocks noChangeArrowheads="1"/>
                </p:cNvSpPr>
                <p:nvPr/>
              </p:nvSpPr>
              <p:spPr bwMode="auto">
                <a:xfrm>
                  <a:off x="4416"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1784" name="Oval 20">
                  <a:extLst>
                    <a:ext uri="{FF2B5EF4-FFF2-40B4-BE49-F238E27FC236}">
                      <a16:creationId xmlns:a16="http://schemas.microsoft.com/office/drawing/2014/main" id="{A1526C36-B65B-A545-C8DB-95223BFC7C45}"/>
                    </a:ext>
                  </a:extLst>
                </p:cNvPr>
                <p:cNvSpPr>
                  <a:spLocks noChangeArrowheads="1"/>
                </p:cNvSpPr>
                <p:nvPr/>
              </p:nvSpPr>
              <p:spPr bwMode="auto">
                <a:xfrm>
                  <a:off x="2304"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grpSp>
          <p:sp>
            <p:nvSpPr>
              <p:cNvPr id="31756" name="Line 21">
                <a:extLst>
                  <a:ext uri="{FF2B5EF4-FFF2-40B4-BE49-F238E27FC236}">
                    <a16:creationId xmlns:a16="http://schemas.microsoft.com/office/drawing/2014/main" id="{7D62E8CD-1ADE-4E82-0E40-92527DD508E6}"/>
                  </a:ext>
                </a:extLst>
              </p:cNvPr>
              <p:cNvSpPr>
                <a:spLocks noChangeShapeType="1"/>
              </p:cNvSpPr>
              <p:nvPr/>
            </p:nvSpPr>
            <p:spPr bwMode="auto">
              <a:xfrm flipH="1">
                <a:off x="1632" y="1344"/>
                <a:ext cx="1056" cy="38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1757" name="Line 22">
                <a:extLst>
                  <a:ext uri="{FF2B5EF4-FFF2-40B4-BE49-F238E27FC236}">
                    <a16:creationId xmlns:a16="http://schemas.microsoft.com/office/drawing/2014/main" id="{CF332E6C-80EB-707F-C587-69FB1468ED95}"/>
                  </a:ext>
                </a:extLst>
              </p:cNvPr>
              <p:cNvSpPr>
                <a:spLocks noChangeShapeType="1"/>
              </p:cNvSpPr>
              <p:nvPr/>
            </p:nvSpPr>
            <p:spPr bwMode="auto">
              <a:xfrm>
                <a:off x="2688" y="1344"/>
                <a:ext cx="1056" cy="38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1758" name="Line 23">
                <a:extLst>
                  <a:ext uri="{FF2B5EF4-FFF2-40B4-BE49-F238E27FC236}">
                    <a16:creationId xmlns:a16="http://schemas.microsoft.com/office/drawing/2014/main" id="{F264A5D9-CB97-E8C0-43BE-2B4DD35818B4}"/>
                  </a:ext>
                </a:extLst>
              </p:cNvPr>
              <p:cNvSpPr>
                <a:spLocks noChangeShapeType="1"/>
              </p:cNvSpPr>
              <p:nvPr/>
            </p:nvSpPr>
            <p:spPr bwMode="auto">
              <a:xfrm flipH="1">
                <a:off x="1056" y="1920"/>
                <a:ext cx="576"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1759" name="Line 24">
                <a:extLst>
                  <a:ext uri="{FF2B5EF4-FFF2-40B4-BE49-F238E27FC236}">
                    <a16:creationId xmlns:a16="http://schemas.microsoft.com/office/drawing/2014/main" id="{A1EF9EB0-8F53-0BCD-1529-E822D38FBE07}"/>
                  </a:ext>
                </a:extLst>
              </p:cNvPr>
              <p:cNvSpPr>
                <a:spLocks noChangeShapeType="1"/>
              </p:cNvSpPr>
              <p:nvPr/>
            </p:nvSpPr>
            <p:spPr bwMode="auto">
              <a:xfrm>
                <a:off x="1632" y="1920"/>
                <a:ext cx="576"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1760" name="Line 25">
                <a:extLst>
                  <a:ext uri="{FF2B5EF4-FFF2-40B4-BE49-F238E27FC236}">
                    <a16:creationId xmlns:a16="http://schemas.microsoft.com/office/drawing/2014/main" id="{DCCC510D-7BB4-107F-F24A-C597877726C8}"/>
                  </a:ext>
                </a:extLst>
              </p:cNvPr>
              <p:cNvSpPr>
                <a:spLocks noChangeShapeType="1"/>
              </p:cNvSpPr>
              <p:nvPr/>
            </p:nvSpPr>
            <p:spPr bwMode="auto">
              <a:xfrm flipH="1">
                <a:off x="816" y="2688"/>
                <a:ext cx="240"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1761" name="Line 26">
                <a:extLst>
                  <a:ext uri="{FF2B5EF4-FFF2-40B4-BE49-F238E27FC236}">
                    <a16:creationId xmlns:a16="http://schemas.microsoft.com/office/drawing/2014/main" id="{CA4F91C2-33FF-910B-5F7F-467C11A7E615}"/>
                  </a:ext>
                </a:extLst>
              </p:cNvPr>
              <p:cNvSpPr>
                <a:spLocks noChangeShapeType="1"/>
              </p:cNvSpPr>
              <p:nvPr/>
            </p:nvSpPr>
            <p:spPr bwMode="auto">
              <a:xfrm>
                <a:off x="1056" y="2688"/>
                <a:ext cx="192"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1762" name="Line 27">
                <a:extLst>
                  <a:ext uri="{FF2B5EF4-FFF2-40B4-BE49-F238E27FC236}">
                    <a16:creationId xmlns:a16="http://schemas.microsoft.com/office/drawing/2014/main" id="{094F50D7-87FA-5F7C-1DCF-01F94BB68000}"/>
                  </a:ext>
                </a:extLst>
              </p:cNvPr>
              <p:cNvSpPr>
                <a:spLocks noChangeShapeType="1"/>
              </p:cNvSpPr>
              <p:nvPr/>
            </p:nvSpPr>
            <p:spPr bwMode="auto">
              <a:xfrm flipH="1">
                <a:off x="2016" y="2688"/>
                <a:ext cx="192"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1763" name="Line 28">
                <a:extLst>
                  <a:ext uri="{FF2B5EF4-FFF2-40B4-BE49-F238E27FC236}">
                    <a16:creationId xmlns:a16="http://schemas.microsoft.com/office/drawing/2014/main" id="{19FF015F-E6F9-D784-0428-CBE48C0EC861}"/>
                  </a:ext>
                </a:extLst>
              </p:cNvPr>
              <p:cNvSpPr>
                <a:spLocks noChangeShapeType="1"/>
              </p:cNvSpPr>
              <p:nvPr/>
            </p:nvSpPr>
            <p:spPr bwMode="auto">
              <a:xfrm>
                <a:off x="2208" y="2688"/>
                <a:ext cx="192"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1764" name="Line 29">
                <a:extLst>
                  <a:ext uri="{FF2B5EF4-FFF2-40B4-BE49-F238E27FC236}">
                    <a16:creationId xmlns:a16="http://schemas.microsoft.com/office/drawing/2014/main" id="{A20CAFC9-C125-C843-242C-89C3C17939DC}"/>
                  </a:ext>
                </a:extLst>
              </p:cNvPr>
              <p:cNvSpPr>
                <a:spLocks noChangeShapeType="1"/>
              </p:cNvSpPr>
              <p:nvPr/>
            </p:nvSpPr>
            <p:spPr bwMode="auto">
              <a:xfrm flipH="1">
                <a:off x="3168" y="1920"/>
                <a:ext cx="576"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1765" name="Line 30">
                <a:extLst>
                  <a:ext uri="{FF2B5EF4-FFF2-40B4-BE49-F238E27FC236}">
                    <a16:creationId xmlns:a16="http://schemas.microsoft.com/office/drawing/2014/main" id="{CD37E448-BC67-D8F8-EA51-8F2805F51FB5}"/>
                  </a:ext>
                </a:extLst>
              </p:cNvPr>
              <p:cNvSpPr>
                <a:spLocks noChangeShapeType="1"/>
              </p:cNvSpPr>
              <p:nvPr/>
            </p:nvSpPr>
            <p:spPr bwMode="auto">
              <a:xfrm>
                <a:off x="3744" y="1920"/>
                <a:ext cx="576"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1766" name="Line 31">
                <a:extLst>
                  <a:ext uri="{FF2B5EF4-FFF2-40B4-BE49-F238E27FC236}">
                    <a16:creationId xmlns:a16="http://schemas.microsoft.com/office/drawing/2014/main" id="{8B6488DD-A288-0F1B-CA44-67DB16CEB915}"/>
                  </a:ext>
                </a:extLst>
              </p:cNvPr>
              <p:cNvSpPr>
                <a:spLocks noChangeShapeType="1"/>
              </p:cNvSpPr>
              <p:nvPr/>
            </p:nvSpPr>
            <p:spPr bwMode="auto">
              <a:xfrm flipH="1">
                <a:off x="2976" y="2688"/>
                <a:ext cx="192"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1767" name="Line 32">
                <a:extLst>
                  <a:ext uri="{FF2B5EF4-FFF2-40B4-BE49-F238E27FC236}">
                    <a16:creationId xmlns:a16="http://schemas.microsoft.com/office/drawing/2014/main" id="{A39015F3-4468-0E1F-4A20-4065C1AAE881}"/>
                  </a:ext>
                </a:extLst>
              </p:cNvPr>
              <p:cNvSpPr>
                <a:spLocks noChangeShapeType="1"/>
              </p:cNvSpPr>
              <p:nvPr/>
            </p:nvSpPr>
            <p:spPr bwMode="auto">
              <a:xfrm>
                <a:off x="3168" y="2688"/>
                <a:ext cx="192"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1768" name="Line 33">
                <a:extLst>
                  <a:ext uri="{FF2B5EF4-FFF2-40B4-BE49-F238E27FC236}">
                    <a16:creationId xmlns:a16="http://schemas.microsoft.com/office/drawing/2014/main" id="{A5779645-EE77-9403-45DF-DFDDFB9440F9}"/>
                  </a:ext>
                </a:extLst>
              </p:cNvPr>
              <p:cNvSpPr>
                <a:spLocks noChangeShapeType="1"/>
              </p:cNvSpPr>
              <p:nvPr/>
            </p:nvSpPr>
            <p:spPr bwMode="auto">
              <a:xfrm flipH="1">
                <a:off x="4128" y="2688"/>
                <a:ext cx="192"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1769" name="Line 34">
                <a:extLst>
                  <a:ext uri="{FF2B5EF4-FFF2-40B4-BE49-F238E27FC236}">
                    <a16:creationId xmlns:a16="http://schemas.microsoft.com/office/drawing/2014/main" id="{000B5183-678C-8D70-EE41-9AB31405893B}"/>
                  </a:ext>
                </a:extLst>
              </p:cNvPr>
              <p:cNvSpPr>
                <a:spLocks noChangeShapeType="1"/>
              </p:cNvSpPr>
              <p:nvPr/>
            </p:nvSpPr>
            <p:spPr bwMode="auto">
              <a:xfrm>
                <a:off x="4320" y="2688"/>
                <a:ext cx="192"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grpSp>
        <p:sp>
          <p:nvSpPr>
            <p:cNvPr id="31751" name="Text Box 35">
              <a:extLst>
                <a:ext uri="{FF2B5EF4-FFF2-40B4-BE49-F238E27FC236}">
                  <a16:creationId xmlns:a16="http://schemas.microsoft.com/office/drawing/2014/main" id="{8B5DD8B4-49C9-DC7C-FCE2-5A930AD70C67}"/>
                </a:ext>
              </a:extLst>
            </p:cNvPr>
            <p:cNvSpPr txBox="1">
              <a:spLocks noChangeArrowheads="1"/>
            </p:cNvSpPr>
            <p:nvPr/>
          </p:nvSpPr>
          <p:spPr bwMode="auto">
            <a:xfrm>
              <a:off x="432" y="1104"/>
              <a:ext cx="1086" cy="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sz="3600" dirty="0"/>
                <a:t>No Assignments</a:t>
              </a:r>
            </a:p>
          </p:txBody>
        </p:sp>
        <p:sp>
          <p:nvSpPr>
            <p:cNvPr id="31752" name="Text Box 36">
              <a:extLst>
                <a:ext uri="{FF2B5EF4-FFF2-40B4-BE49-F238E27FC236}">
                  <a16:creationId xmlns:a16="http://schemas.microsoft.com/office/drawing/2014/main" id="{BFD020C1-FAA0-89CB-8CBA-4B91BED59747}"/>
                </a:ext>
              </a:extLst>
            </p:cNvPr>
            <p:cNvSpPr txBox="1">
              <a:spLocks noChangeArrowheads="1"/>
            </p:cNvSpPr>
            <p:nvPr/>
          </p:nvSpPr>
          <p:spPr bwMode="auto">
            <a:xfrm>
              <a:off x="432" y="1680"/>
              <a:ext cx="767" cy="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sz="3600" dirty="0"/>
                <a:t>1</a:t>
              </a:r>
              <a:r>
                <a:rPr lang="en-US" altLang="el-GR" sz="3600" baseline="30000" dirty="0"/>
                <a:t>st</a:t>
              </a:r>
              <a:r>
                <a:rPr lang="en-US" altLang="el-GR" sz="3600" dirty="0"/>
                <a:t> Variable</a:t>
              </a:r>
            </a:p>
          </p:txBody>
        </p:sp>
        <p:sp>
          <p:nvSpPr>
            <p:cNvPr id="31753" name="Text Box 37">
              <a:extLst>
                <a:ext uri="{FF2B5EF4-FFF2-40B4-BE49-F238E27FC236}">
                  <a16:creationId xmlns:a16="http://schemas.microsoft.com/office/drawing/2014/main" id="{C6006100-8261-614B-7C33-EE79BFB5E61D}"/>
                </a:ext>
              </a:extLst>
            </p:cNvPr>
            <p:cNvSpPr txBox="1">
              <a:spLocks noChangeArrowheads="1"/>
            </p:cNvSpPr>
            <p:nvPr/>
          </p:nvSpPr>
          <p:spPr bwMode="auto">
            <a:xfrm>
              <a:off x="432" y="2448"/>
              <a:ext cx="799" cy="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sz="3600" dirty="0"/>
                <a:t>2</a:t>
              </a:r>
              <a:r>
                <a:rPr lang="en-US" altLang="el-GR" sz="3600" baseline="30000" dirty="0"/>
                <a:t>nd</a:t>
              </a:r>
              <a:r>
                <a:rPr lang="en-US" altLang="el-GR" sz="3600" dirty="0"/>
                <a:t> Variable</a:t>
              </a:r>
            </a:p>
          </p:txBody>
        </p:sp>
        <p:sp>
          <p:nvSpPr>
            <p:cNvPr id="31754" name="Text Box 38">
              <a:extLst>
                <a:ext uri="{FF2B5EF4-FFF2-40B4-BE49-F238E27FC236}">
                  <a16:creationId xmlns:a16="http://schemas.microsoft.com/office/drawing/2014/main" id="{3830B6D5-DCBF-FAFC-ACFA-57578B0B2DB0}"/>
                </a:ext>
              </a:extLst>
            </p:cNvPr>
            <p:cNvSpPr txBox="1">
              <a:spLocks noChangeArrowheads="1"/>
            </p:cNvSpPr>
            <p:nvPr/>
          </p:nvSpPr>
          <p:spPr bwMode="auto">
            <a:xfrm>
              <a:off x="432" y="3216"/>
              <a:ext cx="780" cy="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sz="3600" dirty="0"/>
                <a:t>3</a:t>
              </a:r>
              <a:r>
                <a:rPr lang="en-US" altLang="el-GR" sz="3600" baseline="30000" dirty="0"/>
                <a:t>rd</a:t>
              </a:r>
              <a:r>
                <a:rPr lang="en-US" altLang="el-GR" sz="3600" dirty="0"/>
                <a:t> Variable</a:t>
              </a:r>
            </a:p>
          </p:txBody>
        </p:sp>
      </p:grpSp>
      <p:sp>
        <p:nvSpPr>
          <p:cNvPr id="31747" name="Oval 39">
            <a:extLst>
              <a:ext uri="{FF2B5EF4-FFF2-40B4-BE49-F238E27FC236}">
                <a16:creationId xmlns:a16="http://schemas.microsoft.com/office/drawing/2014/main" id="{1427C652-EE64-4BCA-B0A5-3CEF483777CC}"/>
              </a:ext>
            </a:extLst>
          </p:cNvPr>
          <p:cNvSpPr>
            <a:spLocks noChangeArrowheads="1"/>
          </p:cNvSpPr>
          <p:nvPr/>
        </p:nvSpPr>
        <p:spPr bwMode="auto">
          <a:xfrm>
            <a:off x="8229600" y="7924800"/>
            <a:ext cx="609600" cy="609600"/>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1748" name="Text Box 40">
            <a:extLst>
              <a:ext uri="{FF2B5EF4-FFF2-40B4-BE49-F238E27FC236}">
                <a16:creationId xmlns:a16="http://schemas.microsoft.com/office/drawing/2014/main" id="{BE7B5F27-B43D-CAC1-25CC-BBA0E3BE4C5D}"/>
              </a:ext>
            </a:extLst>
          </p:cNvPr>
          <p:cNvSpPr txBox="1">
            <a:spLocks noChangeArrowheads="1"/>
          </p:cNvSpPr>
          <p:nvPr/>
        </p:nvSpPr>
        <p:spPr bwMode="auto">
          <a:xfrm>
            <a:off x="774962" y="8851612"/>
            <a:ext cx="745146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dirty="0">
                <a:solidFill>
                  <a:srgbClr val="CC6600"/>
                </a:solidFill>
              </a:rPr>
              <a:t>Assignment = {(var1=v11),(var2=v21)}</a:t>
            </a:r>
          </a:p>
        </p:txBody>
      </p:sp>
      <p:sp>
        <p:nvSpPr>
          <p:cNvPr id="42" name="Rectangle 4">
            <a:extLst>
              <a:ext uri="{FF2B5EF4-FFF2-40B4-BE49-F238E27FC236}">
                <a16:creationId xmlns:a16="http://schemas.microsoft.com/office/drawing/2014/main" id="{4C83E80F-9C4B-F788-26EF-B42209F13900}"/>
              </a:ext>
            </a:extLst>
          </p:cNvPr>
          <p:cNvSpPr>
            <a:spLocks noGrp="1" noChangeArrowheads="1"/>
          </p:cNvSpPr>
          <p:nvPr>
            <p:ph type="title"/>
          </p:nvPr>
        </p:nvSpPr>
        <p:spPr/>
        <p:txBody>
          <a:bodyPr/>
          <a:lstStyle/>
          <a:p>
            <a:pPr eaLnBrk="1" hangingPunct="1">
              <a:defRPr/>
            </a:pPr>
            <a:r>
              <a:rPr lang="en-US" altLang="el-GR" sz="1100" b="1" dirty="0">
                <a:effectLst>
                  <a:outerShdw blurRad="38100" dist="38100" dir="2700000" algn="tl">
                    <a:srgbClr val="C0C0C0"/>
                  </a:outerShdw>
                </a:effectLst>
              </a:rPr>
              <a:t> </a:t>
            </a:r>
          </a:p>
        </p:txBody>
      </p:sp>
      <p:pic>
        <p:nvPicPr>
          <p:cNvPr id="41" name="Picture 40" descr="A picture containing text, gear&#10;&#10;Description automatically generated">
            <a:extLst>
              <a:ext uri="{FF2B5EF4-FFF2-40B4-BE49-F238E27FC236}">
                <a16:creationId xmlns:a16="http://schemas.microsoft.com/office/drawing/2014/main" id="{A0CDEE97-7900-9ACA-24E9-74AB8B2557EC}"/>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75100" y="441994"/>
            <a:ext cx="3811300" cy="493913"/>
          </a:xfrm>
          <a:prstGeom prst="rect">
            <a:avLst/>
          </a:prstGeom>
          <a:noFill/>
          <a:ln>
            <a:noFill/>
          </a:ln>
        </p:spPr>
      </p:pic>
      <p:sp>
        <p:nvSpPr>
          <p:cNvPr id="43" name="TextBox 42">
            <a:extLst>
              <a:ext uri="{FF2B5EF4-FFF2-40B4-BE49-F238E27FC236}">
                <a16:creationId xmlns:a16="http://schemas.microsoft.com/office/drawing/2014/main" id="{3695CDE9-B8C8-43A1-DE5D-D04F723B20D6}"/>
              </a:ext>
            </a:extLst>
          </p:cNvPr>
          <p:cNvSpPr txBox="1"/>
          <p:nvPr/>
        </p:nvSpPr>
        <p:spPr>
          <a:xfrm>
            <a:off x="4188941" y="1403522"/>
            <a:ext cx="9830829" cy="923330"/>
          </a:xfrm>
          <a:prstGeom prst="rect">
            <a:avLst/>
          </a:prstGeom>
          <a:noFill/>
        </p:spPr>
        <p:txBody>
          <a:bodyPr wrap="square" rtlCol="0">
            <a:spAutoFit/>
          </a:bodyPr>
          <a:lstStyle/>
          <a:p>
            <a:r>
              <a:rPr lang="en-US" sz="5400" b="1" dirty="0"/>
              <a:t>Depth-First with Backtracking </a:t>
            </a:r>
            <a:endParaRPr lang="en-CY" sz="5400" b="1" dirty="0"/>
          </a:p>
        </p:txBody>
      </p:sp>
      <p:sp>
        <p:nvSpPr>
          <p:cNvPr id="44" name="Arrow: Left 43">
            <a:extLst>
              <a:ext uri="{FF2B5EF4-FFF2-40B4-BE49-F238E27FC236}">
                <a16:creationId xmlns:a16="http://schemas.microsoft.com/office/drawing/2014/main" id="{B68F85C3-2F6E-D5BD-2216-C209C7640830}"/>
              </a:ext>
            </a:extLst>
          </p:cNvPr>
          <p:cNvSpPr/>
          <p:nvPr/>
        </p:nvSpPr>
        <p:spPr>
          <a:xfrm rot="9273780">
            <a:off x="6837114" y="8458171"/>
            <a:ext cx="1383213" cy="355370"/>
          </a:xfrm>
          <a:prstGeom prst="leftArrow">
            <a:avLst/>
          </a:prstGeom>
          <a:solidFill>
            <a:srgbClr val="FF2D64"/>
          </a:solidFill>
          <a:ln>
            <a:solidFill>
              <a:srgbClr val="FF2D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grpSp>
        <p:nvGrpSpPr>
          <p:cNvPr id="45" name="Group 47">
            <a:extLst>
              <a:ext uri="{FF2B5EF4-FFF2-40B4-BE49-F238E27FC236}">
                <a16:creationId xmlns:a16="http://schemas.microsoft.com/office/drawing/2014/main" id="{99F7897B-308C-F122-D244-49C9223932A0}"/>
              </a:ext>
            </a:extLst>
          </p:cNvPr>
          <p:cNvGrpSpPr>
            <a:grpSpLocks/>
          </p:cNvGrpSpPr>
          <p:nvPr/>
        </p:nvGrpSpPr>
        <p:grpSpPr bwMode="auto">
          <a:xfrm>
            <a:off x="13410170" y="3568701"/>
            <a:ext cx="4902200" cy="698500"/>
            <a:chOff x="3264" y="1124"/>
            <a:chExt cx="1544" cy="220"/>
          </a:xfrm>
        </p:grpSpPr>
        <p:sp>
          <p:nvSpPr>
            <p:cNvPr id="46" name="Oval 43">
              <a:extLst>
                <a:ext uri="{FF2B5EF4-FFF2-40B4-BE49-F238E27FC236}">
                  <a16:creationId xmlns:a16="http://schemas.microsoft.com/office/drawing/2014/main" id="{60B438CE-7AA9-7F4F-C7F1-F6C6E175D69F}"/>
                </a:ext>
              </a:extLst>
            </p:cNvPr>
            <p:cNvSpPr>
              <a:spLocks noChangeArrowheads="1"/>
            </p:cNvSpPr>
            <p:nvPr/>
          </p:nvSpPr>
          <p:spPr bwMode="auto">
            <a:xfrm>
              <a:off x="3264" y="1152"/>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47" name="Text Box 46">
              <a:extLst>
                <a:ext uri="{FF2B5EF4-FFF2-40B4-BE49-F238E27FC236}">
                  <a16:creationId xmlns:a16="http://schemas.microsoft.com/office/drawing/2014/main" id="{DB5267E3-6EC3-1DC1-9C65-9D2AD708E134}"/>
                </a:ext>
              </a:extLst>
            </p:cNvPr>
            <p:cNvSpPr txBox="1">
              <a:spLocks noChangeArrowheads="1"/>
            </p:cNvSpPr>
            <p:nvPr/>
          </p:nvSpPr>
          <p:spPr bwMode="auto">
            <a:xfrm>
              <a:off x="3832" y="1124"/>
              <a:ext cx="976" cy="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dirty="0">
                  <a:solidFill>
                    <a:srgbClr val="CC6600"/>
                  </a:solidFill>
                </a:rPr>
                <a:t>Assignment= {}</a:t>
              </a:r>
            </a:p>
          </p:txBody>
        </p:sp>
      </p:grpSp>
      <p:sp>
        <p:nvSpPr>
          <p:cNvPr id="48" name="Arrow: Left 47">
            <a:extLst>
              <a:ext uri="{FF2B5EF4-FFF2-40B4-BE49-F238E27FC236}">
                <a16:creationId xmlns:a16="http://schemas.microsoft.com/office/drawing/2014/main" id="{93A991F0-B3B9-163F-1C9D-9D72F36F7915}"/>
              </a:ext>
            </a:extLst>
          </p:cNvPr>
          <p:cNvSpPr/>
          <p:nvPr/>
        </p:nvSpPr>
        <p:spPr>
          <a:xfrm>
            <a:off x="14148486" y="3736976"/>
            <a:ext cx="963827" cy="383396"/>
          </a:xfrm>
          <a:prstGeom prst="leftArrow">
            <a:avLst/>
          </a:prstGeom>
          <a:solidFill>
            <a:schemeClr val="bg1"/>
          </a:solidFill>
          <a:ln>
            <a:solidFill>
              <a:srgbClr val="FF2D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49" name="Text Box 42">
            <a:extLst>
              <a:ext uri="{FF2B5EF4-FFF2-40B4-BE49-F238E27FC236}">
                <a16:creationId xmlns:a16="http://schemas.microsoft.com/office/drawing/2014/main" id="{0AEA3A6F-DDB5-03A0-E37E-6D2F686E2211}"/>
              </a:ext>
            </a:extLst>
          </p:cNvPr>
          <p:cNvSpPr txBox="1">
            <a:spLocks noChangeArrowheads="1"/>
          </p:cNvSpPr>
          <p:nvPr/>
        </p:nvSpPr>
        <p:spPr bwMode="auto">
          <a:xfrm>
            <a:off x="3409708" y="6194855"/>
            <a:ext cx="527599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dirty="0">
                <a:solidFill>
                  <a:srgbClr val="CC6600"/>
                </a:solidFill>
              </a:rPr>
              <a:t>Assignment = {(var1=v11)}</a:t>
            </a:r>
          </a:p>
        </p:txBody>
      </p:sp>
      <p:sp>
        <p:nvSpPr>
          <p:cNvPr id="50" name="Arrow: Left 49">
            <a:extLst>
              <a:ext uri="{FF2B5EF4-FFF2-40B4-BE49-F238E27FC236}">
                <a16:creationId xmlns:a16="http://schemas.microsoft.com/office/drawing/2014/main" id="{AB40CA8D-AEDC-2C6C-C354-F91988F0B9F5}"/>
              </a:ext>
            </a:extLst>
          </p:cNvPr>
          <p:cNvSpPr/>
          <p:nvPr/>
        </p:nvSpPr>
        <p:spPr>
          <a:xfrm rot="9273780">
            <a:off x="8692898" y="6083854"/>
            <a:ext cx="1383213" cy="355370"/>
          </a:xfrm>
          <a:prstGeom prst="leftArrow">
            <a:avLst/>
          </a:prstGeom>
          <a:solidFill>
            <a:schemeClr val="bg1"/>
          </a:solidFill>
          <a:ln>
            <a:solidFill>
              <a:srgbClr val="FF2D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fade">
                                      <p:cBhvr>
                                        <p:cTn id="7" dur="1000"/>
                                        <p:tgtEl>
                                          <p:spTgt spid="44"/>
                                        </p:tgtEl>
                                      </p:cBhvr>
                                    </p:animEffect>
                                    <p:anim calcmode="lin" valueType="num">
                                      <p:cBhvr>
                                        <p:cTn id="8" dur="1000" fill="hold"/>
                                        <p:tgtEl>
                                          <p:spTgt spid="44"/>
                                        </p:tgtEl>
                                        <p:attrNameLst>
                                          <p:attrName>ppt_x</p:attrName>
                                        </p:attrNameLst>
                                      </p:cBhvr>
                                      <p:tavLst>
                                        <p:tav tm="0">
                                          <p:val>
                                            <p:strVal val="#ppt_x"/>
                                          </p:val>
                                        </p:tav>
                                        <p:tav tm="100000">
                                          <p:val>
                                            <p:strVal val="#ppt_x"/>
                                          </p:val>
                                        </p:tav>
                                      </p:tavLst>
                                    </p:anim>
                                    <p:anim calcmode="lin" valueType="num">
                                      <p:cBhvr>
                                        <p:cTn id="9" dur="1000" fill="hold"/>
                                        <p:tgtEl>
                                          <p:spTgt spid="4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1748"/>
                                        </p:tgtEl>
                                        <p:attrNameLst>
                                          <p:attrName>style.visibility</p:attrName>
                                        </p:attrNameLst>
                                      </p:cBhvr>
                                      <p:to>
                                        <p:strVal val="visible"/>
                                      </p:to>
                                    </p:set>
                                    <p:animEffect transition="in" filter="fade">
                                      <p:cBhvr>
                                        <p:cTn id="12" dur="1000"/>
                                        <p:tgtEl>
                                          <p:spTgt spid="31748"/>
                                        </p:tgtEl>
                                      </p:cBhvr>
                                    </p:animEffect>
                                    <p:anim calcmode="lin" valueType="num">
                                      <p:cBhvr>
                                        <p:cTn id="13" dur="1000" fill="hold"/>
                                        <p:tgtEl>
                                          <p:spTgt spid="31748"/>
                                        </p:tgtEl>
                                        <p:attrNameLst>
                                          <p:attrName>ppt_x</p:attrName>
                                        </p:attrNameLst>
                                      </p:cBhvr>
                                      <p:tavLst>
                                        <p:tav tm="0">
                                          <p:val>
                                            <p:strVal val="#ppt_x"/>
                                          </p:val>
                                        </p:tav>
                                        <p:tav tm="100000">
                                          <p:val>
                                            <p:strVal val="#ppt_x"/>
                                          </p:val>
                                        </p:tav>
                                      </p:tavLst>
                                    </p:anim>
                                    <p:anim calcmode="lin" valueType="num">
                                      <p:cBhvr>
                                        <p:cTn id="14" dur="1000" fill="hold"/>
                                        <p:tgtEl>
                                          <p:spTgt spid="3174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p:bldP spid="4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770" name="Group 3">
            <a:extLst>
              <a:ext uri="{FF2B5EF4-FFF2-40B4-BE49-F238E27FC236}">
                <a16:creationId xmlns:a16="http://schemas.microsoft.com/office/drawing/2014/main" id="{8C121592-FD6B-D41B-324E-F3A471756D92}"/>
              </a:ext>
            </a:extLst>
          </p:cNvPr>
          <p:cNvGrpSpPr>
            <a:grpSpLocks/>
          </p:cNvGrpSpPr>
          <p:nvPr/>
        </p:nvGrpSpPr>
        <p:grpSpPr bwMode="auto">
          <a:xfrm>
            <a:off x="4302127" y="3505201"/>
            <a:ext cx="15509874" cy="7467601"/>
            <a:chOff x="395" y="1104"/>
            <a:chExt cx="4885" cy="2352"/>
          </a:xfrm>
        </p:grpSpPr>
        <p:grpSp>
          <p:nvGrpSpPr>
            <p:cNvPr id="32774" name="Group 4">
              <a:extLst>
                <a:ext uri="{FF2B5EF4-FFF2-40B4-BE49-F238E27FC236}">
                  <a16:creationId xmlns:a16="http://schemas.microsoft.com/office/drawing/2014/main" id="{EFE0592C-E7B8-3626-5B2D-5E613860340A}"/>
                </a:ext>
              </a:extLst>
            </p:cNvPr>
            <p:cNvGrpSpPr>
              <a:grpSpLocks/>
            </p:cNvGrpSpPr>
            <p:nvPr/>
          </p:nvGrpSpPr>
          <p:grpSpPr bwMode="auto">
            <a:xfrm>
              <a:off x="1392" y="1152"/>
              <a:ext cx="3888" cy="2304"/>
              <a:chOff x="720" y="1152"/>
              <a:chExt cx="3888" cy="2304"/>
            </a:xfrm>
          </p:grpSpPr>
          <p:grpSp>
            <p:nvGrpSpPr>
              <p:cNvPr id="32779" name="Group 5">
                <a:extLst>
                  <a:ext uri="{FF2B5EF4-FFF2-40B4-BE49-F238E27FC236}">
                    <a16:creationId xmlns:a16="http://schemas.microsoft.com/office/drawing/2014/main" id="{275D975C-9844-01BB-D876-07CC87CA03F9}"/>
                  </a:ext>
                </a:extLst>
              </p:cNvPr>
              <p:cNvGrpSpPr>
                <a:grpSpLocks/>
              </p:cNvGrpSpPr>
              <p:nvPr/>
            </p:nvGrpSpPr>
            <p:grpSpPr bwMode="auto">
              <a:xfrm>
                <a:off x="720" y="1152"/>
                <a:ext cx="3888" cy="2304"/>
                <a:chOff x="720" y="1152"/>
                <a:chExt cx="3888" cy="2304"/>
              </a:xfrm>
            </p:grpSpPr>
            <p:sp>
              <p:nvSpPr>
                <p:cNvPr id="32794" name="Oval 6">
                  <a:extLst>
                    <a:ext uri="{FF2B5EF4-FFF2-40B4-BE49-F238E27FC236}">
                      <a16:creationId xmlns:a16="http://schemas.microsoft.com/office/drawing/2014/main" id="{D099A0F2-58CF-34C1-812B-8618A8A21872}"/>
                    </a:ext>
                  </a:extLst>
                </p:cNvPr>
                <p:cNvSpPr>
                  <a:spLocks noChangeArrowheads="1"/>
                </p:cNvSpPr>
                <p:nvPr/>
              </p:nvSpPr>
              <p:spPr bwMode="auto">
                <a:xfrm>
                  <a:off x="2592" y="1152"/>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2795" name="Oval 7">
                  <a:extLst>
                    <a:ext uri="{FF2B5EF4-FFF2-40B4-BE49-F238E27FC236}">
                      <a16:creationId xmlns:a16="http://schemas.microsoft.com/office/drawing/2014/main" id="{B5B9A04B-25CE-231C-0800-811CD269C976}"/>
                    </a:ext>
                  </a:extLst>
                </p:cNvPr>
                <p:cNvSpPr>
                  <a:spLocks noChangeArrowheads="1"/>
                </p:cNvSpPr>
                <p:nvPr/>
              </p:nvSpPr>
              <p:spPr bwMode="auto">
                <a:xfrm>
                  <a:off x="1536" y="1728"/>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2796" name="Oval 8">
                  <a:extLst>
                    <a:ext uri="{FF2B5EF4-FFF2-40B4-BE49-F238E27FC236}">
                      <a16:creationId xmlns:a16="http://schemas.microsoft.com/office/drawing/2014/main" id="{C37E6256-9EBA-4AC0-63F6-A46852715DA1}"/>
                    </a:ext>
                  </a:extLst>
                </p:cNvPr>
                <p:cNvSpPr>
                  <a:spLocks noChangeArrowheads="1"/>
                </p:cNvSpPr>
                <p:nvPr/>
              </p:nvSpPr>
              <p:spPr bwMode="auto">
                <a:xfrm>
                  <a:off x="3648" y="1728"/>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2797" name="Oval 9">
                  <a:extLst>
                    <a:ext uri="{FF2B5EF4-FFF2-40B4-BE49-F238E27FC236}">
                      <a16:creationId xmlns:a16="http://schemas.microsoft.com/office/drawing/2014/main" id="{DA85A066-8B65-CFEA-B179-288B689C6EEF}"/>
                    </a:ext>
                  </a:extLst>
                </p:cNvPr>
                <p:cNvSpPr>
                  <a:spLocks noChangeArrowheads="1"/>
                </p:cNvSpPr>
                <p:nvPr/>
              </p:nvSpPr>
              <p:spPr bwMode="auto">
                <a:xfrm>
                  <a:off x="2112" y="2496"/>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2798" name="Oval 10">
                  <a:extLst>
                    <a:ext uri="{FF2B5EF4-FFF2-40B4-BE49-F238E27FC236}">
                      <a16:creationId xmlns:a16="http://schemas.microsoft.com/office/drawing/2014/main" id="{428FFDB7-73AD-B5E0-2492-73C1B55B4DF5}"/>
                    </a:ext>
                  </a:extLst>
                </p:cNvPr>
                <p:cNvSpPr>
                  <a:spLocks noChangeArrowheads="1"/>
                </p:cNvSpPr>
                <p:nvPr/>
              </p:nvSpPr>
              <p:spPr bwMode="auto">
                <a:xfrm>
                  <a:off x="960" y="2496"/>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2799" name="Oval 11">
                  <a:extLst>
                    <a:ext uri="{FF2B5EF4-FFF2-40B4-BE49-F238E27FC236}">
                      <a16:creationId xmlns:a16="http://schemas.microsoft.com/office/drawing/2014/main" id="{2BEFD19E-10AD-E08C-88C8-336FCC46A2AC}"/>
                    </a:ext>
                  </a:extLst>
                </p:cNvPr>
                <p:cNvSpPr>
                  <a:spLocks noChangeArrowheads="1"/>
                </p:cNvSpPr>
                <p:nvPr/>
              </p:nvSpPr>
              <p:spPr bwMode="auto">
                <a:xfrm>
                  <a:off x="3072" y="2496"/>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2800" name="Oval 12">
                  <a:extLst>
                    <a:ext uri="{FF2B5EF4-FFF2-40B4-BE49-F238E27FC236}">
                      <a16:creationId xmlns:a16="http://schemas.microsoft.com/office/drawing/2014/main" id="{6D8E667E-4D41-B67C-413E-924BAC8F245D}"/>
                    </a:ext>
                  </a:extLst>
                </p:cNvPr>
                <p:cNvSpPr>
                  <a:spLocks noChangeArrowheads="1"/>
                </p:cNvSpPr>
                <p:nvPr/>
              </p:nvSpPr>
              <p:spPr bwMode="auto">
                <a:xfrm>
                  <a:off x="4224" y="2496"/>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2801" name="Oval 13">
                  <a:extLst>
                    <a:ext uri="{FF2B5EF4-FFF2-40B4-BE49-F238E27FC236}">
                      <a16:creationId xmlns:a16="http://schemas.microsoft.com/office/drawing/2014/main" id="{9478E6B3-0022-B6B1-3F58-E1712CADA2A9}"/>
                    </a:ext>
                  </a:extLst>
                </p:cNvPr>
                <p:cNvSpPr>
                  <a:spLocks noChangeArrowheads="1"/>
                </p:cNvSpPr>
                <p:nvPr/>
              </p:nvSpPr>
              <p:spPr bwMode="auto">
                <a:xfrm>
                  <a:off x="1920"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2802" name="Oval 14">
                  <a:extLst>
                    <a:ext uri="{FF2B5EF4-FFF2-40B4-BE49-F238E27FC236}">
                      <a16:creationId xmlns:a16="http://schemas.microsoft.com/office/drawing/2014/main" id="{F9CA7F7E-9AE8-D796-12E3-77549A199F34}"/>
                    </a:ext>
                  </a:extLst>
                </p:cNvPr>
                <p:cNvSpPr>
                  <a:spLocks noChangeArrowheads="1"/>
                </p:cNvSpPr>
                <p:nvPr/>
              </p:nvSpPr>
              <p:spPr bwMode="auto">
                <a:xfrm>
                  <a:off x="1152"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2803" name="Oval 15">
                  <a:extLst>
                    <a:ext uri="{FF2B5EF4-FFF2-40B4-BE49-F238E27FC236}">
                      <a16:creationId xmlns:a16="http://schemas.microsoft.com/office/drawing/2014/main" id="{C75CEB22-5FD9-F748-DED9-771DFEDFF8C8}"/>
                    </a:ext>
                  </a:extLst>
                </p:cNvPr>
                <p:cNvSpPr>
                  <a:spLocks noChangeArrowheads="1"/>
                </p:cNvSpPr>
                <p:nvPr/>
              </p:nvSpPr>
              <p:spPr bwMode="auto">
                <a:xfrm>
                  <a:off x="720"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2804" name="Oval 16">
                  <a:extLst>
                    <a:ext uri="{FF2B5EF4-FFF2-40B4-BE49-F238E27FC236}">
                      <a16:creationId xmlns:a16="http://schemas.microsoft.com/office/drawing/2014/main" id="{1F852954-B22E-3FD9-059D-96F0F146245F}"/>
                    </a:ext>
                  </a:extLst>
                </p:cNvPr>
                <p:cNvSpPr>
                  <a:spLocks noChangeArrowheads="1"/>
                </p:cNvSpPr>
                <p:nvPr/>
              </p:nvSpPr>
              <p:spPr bwMode="auto">
                <a:xfrm>
                  <a:off x="2880"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2805" name="Oval 17">
                  <a:extLst>
                    <a:ext uri="{FF2B5EF4-FFF2-40B4-BE49-F238E27FC236}">
                      <a16:creationId xmlns:a16="http://schemas.microsoft.com/office/drawing/2014/main" id="{0E921794-9D38-FB77-12AF-BF04FE287F40}"/>
                    </a:ext>
                  </a:extLst>
                </p:cNvPr>
                <p:cNvSpPr>
                  <a:spLocks noChangeArrowheads="1"/>
                </p:cNvSpPr>
                <p:nvPr/>
              </p:nvSpPr>
              <p:spPr bwMode="auto">
                <a:xfrm>
                  <a:off x="3264"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2806" name="Oval 18">
                  <a:extLst>
                    <a:ext uri="{FF2B5EF4-FFF2-40B4-BE49-F238E27FC236}">
                      <a16:creationId xmlns:a16="http://schemas.microsoft.com/office/drawing/2014/main" id="{C6AC3A06-6AA1-59BF-F523-2E53B9272952}"/>
                    </a:ext>
                  </a:extLst>
                </p:cNvPr>
                <p:cNvSpPr>
                  <a:spLocks noChangeArrowheads="1"/>
                </p:cNvSpPr>
                <p:nvPr/>
              </p:nvSpPr>
              <p:spPr bwMode="auto">
                <a:xfrm>
                  <a:off x="4032"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2807" name="Oval 19">
                  <a:extLst>
                    <a:ext uri="{FF2B5EF4-FFF2-40B4-BE49-F238E27FC236}">
                      <a16:creationId xmlns:a16="http://schemas.microsoft.com/office/drawing/2014/main" id="{91C24214-658F-D1F9-F60B-5775BD0C2639}"/>
                    </a:ext>
                  </a:extLst>
                </p:cNvPr>
                <p:cNvSpPr>
                  <a:spLocks noChangeArrowheads="1"/>
                </p:cNvSpPr>
                <p:nvPr/>
              </p:nvSpPr>
              <p:spPr bwMode="auto">
                <a:xfrm>
                  <a:off x="4416"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2808" name="Oval 20">
                  <a:extLst>
                    <a:ext uri="{FF2B5EF4-FFF2-40B4-BE49-F238E27FC236}">
                      <a16:creationId xmlns:a16="http://schemas.microsoft.com/office/drawing/2014/main" id="{6F4E6DA6-E6E8-28D0-2EEE-65B2B09A16A2}"/>
                    </a:ext>
                  </a:extLst>
                </p:cNvPr>
                <p:cNvSpPr>
                  <a:spLocks noChangeArrowheads="1"/>
                </p:cNvSpPr>
                <p:nvPr/>
              </p:nvSpPr>
              <p:spPr bwMode="auto">
                <a:xfrm>
                  <a:off x="2304"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grpSp>
          <p:sp>
            <p:nvSpPr>
              <p:cNvPr id="32780" name="Line 21">
                <a:extLst>
                  <a:ext uri="{FF2B5EF4-FFF2-40B4-BE49-F238E27FC236}">
                    <a16:creationId xmlns:a16="http://schemas.microsoft.com/office/drawing/2014/main" id="{D3F5F7FC-271A-FBE9-7400-64034858E871}"/>
                  </a:ext>
                </a:extLst>
              </p:cNvPr>
              <p:cNvSpPr>
                <a:spLocks noChangeShapeType="1"/>
              </p:cNvSpPr>
              <p:nvPr/>
            </p:nvSpPr>
            <p:spPr bwMode="auto">
              <a:xfrm flipH="1">
                <a:off x="1632" y="1344"/>
                <a:ext cx="1056" cy="38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2781" name="Line 22">
                <a:extLst>
                  <a:ext uri="{FF2B5EF4-FFF2-40B4-BE49-F238E27FC236}">
                    <a16:creationId xmlns:a16="http://schemas.microsoft.com/office/drawing/2014/main" id="{1F58996E-A113-818A-ED47-41A0711238C0}"/>
                  </a:ext>
                </a:extLst>
              </p:cNvPr>
              <p:cNvSpPr>
                <a:spLocks noChangeShapeType="1"/>
              </p:cNvSpPr>
              <p:nvPr/>
            </p:nvSpPr>
            <p:spPr bwMode="auto">
              <a:xfrm>
                <a:off x="2688" y="1344"/>
                <a:ext cx="1056" cy="38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2782" name="Line 23">
                <a:extLst>
                  <a:ext uri="{FF2B5EF4-FFF2-40B4-BE49-F238E27FC236}">
                    <a16:creationId xmlns:a16="http://schemas.microsoft.com/office/drawing/2014/main" id="{9B58CB35-6895-F759-552F-0B6193AB9607}"/>
                  </a:ext>
                </a:extLst>
              </p:cNvPr>
              <p:cNvSpPr>
                <a:spLocks noChangeShapeType="1"/>
              </p:cNvSpPr>
              <p:nvPr/>
            </p:nvSpPr>
            <p:spPr bwMode="auto">
              <a:xfrm flipH="1">
                <a:off x="1056" y="1920"/>
                <a:ext cx="576"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2783" name="Line 24">
                <a:extLst>
                  <a:ext uri="{FF2B5EF4-FFF2-40B4-BE49-F238E27FC236}">
                    <a16:creationId xmlns:a16="http://schemas.microsoft.com/office/drawing/2014/main" id="{F45C7513-AE25-CC5B-9453-EC3EF58DA1BF}"/>
                  </a:ext>
                </a:extLst>
              </p:cNvPr>
              <p:cNvSpPr>
                <a:spLocks noChangeShapeType="1"/>
              </p:cNvSpPr>
              <p:nvPr/>
            </p:nvSpPr>
            <p:spPr bwMode="auto">
              <a:xfrm>
                <a:off x="1632" y="1920"/>
                <a:ext cx="576"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2784" name="Line 25">
                <a:extLst>
                  <a:ext uri="{FF2B5EF4-FFF2-40B4-BE49-F238E27FC236}">
                    <a16:creationId xmlns:a16="http://schemas.microsoft.com/office/drawing/2014/main" id="{F74556AE-087B-40D3-FDE1-8E0B8CBBAB79}"/>
                  </a:ext>
                </a:extLst>
              </p:cNvPr>
              <p:cNvSpPr>
                <a:spLocks noChangeShapeType="1"/>
              </p:cNvSpPr>
              <p:nvPr/>
            </p:nvSpPr>
            <p:spPr bwMode="auto">
              <a:xfrm flipH="1">
                <a:off x="816" y="2688"/>
                <a:ext cx="240"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2785" name="Line 26">
                <a:extLst>
                  <a:ext uri="{FF2B5EF4-FFF2-40B4-BE49-F238E27FC236}">
                    <a16:creationId xmlns:a16="http://schemas.microsoft.com/office/drawing/2014/main" id="{FAB777BE-156C-22EE-ABFF-FD016272946D}"/>
                  </a:ext>
                </a:extLst>
              </p:cNvPr>
              <p:cNvSpPr>
                <a:spLocks noChangeShapeType="1"/>
              </p:cNvSpPr>
              <p:nvPr/>
            </p:nvSpPr>
            <p:spPr bwMode="auto">
              <a:xfrm>
                <a:off x="1056" y="2688"/>
                <a:ext cx="192"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2786" name="Line 27">
                <a:extLst>
                  <a:ext uri="{FF2B5EF4-FFF2-40B4-BE49-F238E27FC236}">
                    <a16:creationId xmlns:a16="http://schemas.microsoft.com/office/drawing/2014/main" id="{73A0D800-8D1F-911D-3BC9-76F55DBA690B}"/>
                  </a:ext>
                </a:extLst>
              </p:cNvPr>
              <p:cNvSpPr>
                <a:spLocks noChangeShapeType="1"/>
              </p:cNvSpPr>
              <p:nvPr/>
            </p:nvSpPr>
            <p:spPr bwMode="auto">
              <a:xfrm flipH="1">
                <a:off x="2016" y="2688"/>
                <a:ext cx="192"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2787" name="Line 28">
                <a:extLst>
                  <a:ext uri="{FF2B5EF4-FFF2-40B4-BE49-F238E27FC236}">
                    <a16:creationId xmlns:a16="http://schemas.microsoft.com/office/drawing/2014/main" id="{E13887B1-A8AD-74A3-06D4-1C769F806197}"/>
                  </a:ext>
                </a:extLst>
              </p:cNvPr>
              <p:cNvSpPr>
                <a:spLocks noChangeShapeType="1"/>
              </p:cNvSpPr>
              <p:nvPr/>
            </p:nvSpPr>
            <p:spPr bwMode="auto">
              <a:xfrm>
                <a:off x="2208" y="2688"/>
                <a:ext cx="192"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2788" name="Line 29">
                <a:extLst>
                  <a:ext uri="{FF2B5EF4-FFF2-40B4-BE49-F238E27FC236}">
                    <a16:creationId xmlns:a16="http://schemas.microsoft.com/office/drawing/2014/main" id="{F1ED2424-E467-7EEB-839E-8A22885014DC}"/>
                  </a:ext>
                </a:extLst>
              </p:cNvPr>
              <p:cNvSpPr>
                <a:spLocks noChangeShapeType="1"/>
              </p:cNvSpPr>
              <p:nvPr/>
            </p:nvSpPr>
            <p:spPr bwMode="auto">
              <a:xfrm flipH="1">
                <a:off x="3168" y="1920"/>
                <a:ext cx="576"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2789" name="Line 30">
                <a:extLst>
                  <a:ext uri="{FF2B5EF4-FFF2-40B4-BE49-F238E27FC236}">
                    <a16:creationId xmlns:a16="http://schemas.microsoft.com/office/drawing/2014/main" id="{55939F49-5471-8254-7B25-72C9B9D6C97B}"/>
                  </a:ext>
                </a:extLst>
              </p:cNvPr>
              <p:cNvSpPr>
                <a:spLocks noChangeShapeType="1"/>
              </p:cNvSpPr>
              <p:nvPr/>
            </p:nvSpPr>
            <p:spPr bwMode="auto">
              <a:xfrm>
                <a:off x="3744" y="1920"/>
                <a:ext cx="576"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2790" name="Line 31">
                <a:extLst>
                  <a:ext uri="{FF2B5EF4-FFF2-40B4-BE49-F238E27FC236}">
                    <a16:creationId xmlns:a16="http://schemas.microsoft.com/office/drawing/2014/main" id="{ADF708CD-1E29-F7A8-51DA-AC8AC2851EBA}"/>
                  </a:ext>
                </a:extLst>
              </p:cNvPr>
              <p:cNvSpPr>
                <a:spLocks noChangeShapeType="1"/>
              </p:cNvSpPr>
              <p:nvPr/>
            </p:nvSpPr>
            <p:spPr bwMode="auto">
              <a:xfrm flipH="1">
                <a:off x="2976" y="2688"/>
                <a:ext cx="192"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2791" name="Line 32">
                <a:extLst>
                  <a:ext uri="{FF2B5EF4-FFF2-40B4-BE49-F238E27FC236}">
                    <a16:creationId xmlns:a16="http://schemas.microsoft.com/office/drawing/2014/main" id="{724E1480-6867-9AE1-721D-75E6D01E79E3}"/>
                  </a:ext>
                </a:extLst>
              </p:cNvPr>
              <p:cNvSpPr>
                <a:spLocks noChangeShapeType="1"/>
              </p:cNvSpPr>
              <p:nvPr/>
            </p:nvSpPr>
            <p:spPr bwMode="auto">
              <a:xfrm>
                <a:off x="3168" y="2688"/>
                <a:ext cx="192"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2792" name="Line 33">
                <a:extLst>
                  <a:ext uri="{FF2B5EF4-FFF2-40B4-BE49-F238E27FC236}">
                    <a16:creationId xmlns:a16="http://schemas.microsoft.com/office/drawing/2014/main" id="{76F05CB0-1F74-870F-A790-C1294E9A06CC}"/>
                  </a:ext>
                </a:extLst>
              </p:cNvPr>
              <p:cNvSpPr>
                <a:spLocks noChangeShapeType="1"/>
              </p:cNvSpPr>
              <p:nvPr/>
            </p:nvSpPr>
            <p:spPr bwMode="auto">
              <a:xfrm flipH="1">
                <a:off x="4128" y="2688"/>
                <a:ext cx="192"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2793" name="Line 34">
                <a:extLst>
                  <a:ext uri="{FF2B5EF4-FFF2-40B4-BE49-F238E27FC236}">
                    <a16:creationId xmlns:a16="http://schemas.microsoft.com/office/drawing/2014/main" id="{CC9944DA-4032-A809-E6C1-F7AEE7FA155E}"/>
                  </a:ext>
                </a:extLst>
              </p:cNvPr>
              <p:cNvSpPr>
                <a:spLocks noChangeShapeType="1"/>
              </p:cNvSpPr>
              <p:nvPr/>
            </p:nvSpPr>
            <p:spPr bwMode="auto">
              <a:xfrm>
                <a:off x="4320" y="2688"/>
                <a:ext cx="192"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grpSp>
        <p:sp>
          <p:nvSpPr>
            <p:cNvPr id="32775" name="Text Box 35">
              <a:extLst>
                <a:ext uri="{FF2B5EF4-FFF2-40B4-BE49-F238E27FC236}">
                  <a16:creationId xmlns:a16="http://schemas.microsoft.com/office/drawing/2014/main" id="{BC8D5FC4-BE4A-2193-F021-78E4C958389E}"/>
                </a:ext>
              </a:extLst>
            </p:cNvPr>
            <p:cNvSpPr txBox="1">
              <a:spLocks noChangeArrowheads="1"/>
            </p:cNvSpPr>
            <p:nvPr/>
          </p:nvSpPr>
          <p:spPr bwMode="auto">
            <a:xfrm>
              <a:off x="395" y="1104"/>
              <a:ext cx="1086" cy="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sz="3600" dirty="0"/>
                <a:t>No Assignments</a:t>
              </a:r>
            </a:p>
          </p:txBody>
        </p:sp>
        <p:sp>
          <p:nvSpPr>
            <p:cNvPr id="32776" name="Text Box 36">
              <a:extLst>
                <a:ext uri="{FF2B5EF4-FFF2-40B4-BE49-F238E27FC236}">
                  <a16:creationId xmlns:a16="http://schemas.microsoft.com/office/drawing/2014/main" id="{679CBAB9-E4D5-C6E9-8715-82D879DB08A6}"/>
                </a:ext>
              </a:extLst>
            </p:cNvPr>
            <p:cNvSpPr txBox="1">
              <a:spLocks noChangeArrowheads="1"/>
            </p:cNvSpPr>
            <p:nvPr/>
          </p:nvSpPr>
          <p:spPr bwMode="auto">
            <a:xfrm>
              <a:off x="432" y="1680"/>
              <a:ext cx="767" cy="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sz="3600" dirty="0"/>
                <a:t>1</a:t>
              </a:r>
              <a:r>
                <a:rPr lang="en-US" altLang="el-GR" sz="3600" baseline="30000" dirty="0"/>
                <a:t>st</a:t>
              </a:r>
              <a:r>
                <a:rPr lang="en-US" altLang="el-GR" sz="3600" dirty="0"/>
                <a:t> Variable</a:t>
              </a:r>
            </a:p>
          </p:txBody>
        </p:sp>
        <p:sp>
          <p:nvSpPr>
            <p:cNvPr id="32777" name="Text Box 37">
              <a:extLst>
                <a:ext uri="{FF2B5EF4-FFF2-40B4-BE49-F238E27FC236}">
                  <a16:creationId xmlns:a16="http://schemas.microsoft.com/office/drawing/2014/main" id="{247558A5-1C7A-4F2F-7C9A-CFC903149F43}"/>
                </a:ext>
              </a:extLst>
            </p:cNvPr>
            <p:cNvSpPr txBox="1">
              <a:spLocks noChangeArrowheads="1"/>
            </p:cNvSpPr>
            <p:nvPr/>
          </p:nvSpPr>
          <p:spPr bwMode="auto">
            <a:xfrm>
              <a:off x="432" y="2448"/>
              <a:ext cx="799" cy="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sz="3600" dirty="0"/>
                <a:t>2</a:t>
              </a:r>
              <a:r>
                <a:rPr lang="en-US" altLang="el-GR" sz="3600" baseline="30000" dirty="0"/>
                <a:t>nd</a:t>
              </a:r>
              <a:r>
                <a:rPr lang="en-US" altLang="el-GR" sz="3600" dirty="0"/>
                <a:t> Variable</a:t>
              </a:r>
            </a:p>
          </p:txBody>
        </p:sp>
        <p:sp>
          <p:nvSpPr>
            <p:cNvPr id="32778" name="Text Box 38">
              <a:extLst>
                <a:ext uri="{FF2B5EF4-FFF2-40B4-BE49-F238E27FC236}">
                  <a16:creationId xmlns:a16="http://schemas.microsoft.com/office/drawing/2014/main" id="{43E87B8B-37D3-22C4-A802-E8739042EA7B}"/>
                </a:ext>
              </a:extLst>
            </p:cNvPr>
            <p:cNvSpPr txBox="1">
              <a:spLocks noChangeArrowheads="1"/>
            </p:cNvSpPr>
            <p:nvPr/>
          </p:nvSpPr>
          <p:spPr bwMode="auto">
            <a:xfrm>
              <a:off x="432" y="3216"/>
              <a:ext cx="780" cy="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sz="3600" dirty="0"/>
                <a:t>3</a:t>
              </a:r>
              <a:r>
                <a:rPr lang="en-US" altLang="el-GR" sz="3600" baseline="30000" dirty="0"/>
                <a:t>rd</a:t>
              </a:r>
              <a:r>
                <a:rPr lang="en-US" altLang="el-GR" sz="3600" dirty="0"/>
                <a:t> Variable</a:t>
              </a:r>
            </a:p>
          </p:txBody>
        </p:sp>
      </p:grpSp>
      <p:sp>
        <p:nvSpPr>
          <p:cNvPr id="32771" name="Oval 39">
            <a:extLst>
              <a:ext uri="{FF2B5EF4-FFF2-40B4-BE49-F238E27FC236}">
                <a16:creationId xmlns:a16="http://schemas.microsoft.com/office/drawing/2014/main" id="{629C9093-4885-B2A2-5317-44613F4CC4F1}"/>
              </a:ext>
            </a:extLst>
          </p:cNvPr>
          <p:cNvSpPr>
            <a:spLocks noChangeArrowheads="1"/>
          </p:cNvSpPr>
          <p:nvPr/>
        </p:nvSpPr>
        <p:spPr bwMode="auto">
          <a:xfrm>
            <a:off x="7467600" y="10363200"/>
            <a:ext cx="609600" cy="609600"/>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2772" name="Text Box 40">
            <a:extLst>
              <a:ext uri="{FF2B5EF4-FFF2-40B4-BE49-F238E27FC236}">
                <a16:creationId xmlns:a16="http://schemas.microsoft.com/office/drawing/2014/main" id="{4E6F0AD4-D1FD-109D-BB06-88325F92C68A}"/>
              </a:ext>
            </a:extLst>
          </p:cNvPr>
          <p:cNvSpPr txBox="1">
            <a:spLocks noChangeArrowheads="1"/>
          </p:cNvSpPr>
          <p:nvPr/>
        </p:nvSpPr>
        <p:spPr bwMode="auto">
          <a:xfrm>
            <a:off x="2142961" y="11401562"/>
            <a:ext cx="962693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dirty="0">
                <a:solidFill>
                  <a:srgbClr val="CC6600"/>
                </a:solidFill>
              </a:rPr>
              <a:t>Assignment = {(var1=v11),(var2=v21),(var3=v31)}</a:t>
            </a:r>
          </a:p>
        </p:txBody>
      </p:sp>
      <p:sp>
        <p:nvSpPr>
          <p:cNvPr id="42" name="Rectangle 4">
            <a:extLst>
              <a:ext uri="{FF2B5EF4-FFF2-40B4-BE49-F238E27FC236}">
                <a16:creationId xmlns:a16="http://schemas.microsoft.com/office/drawing/2014/main" id="{49595832-AC6A-3DEE-0AB0-7CC49F7B1C20}"/>
              </a:ext>
            </a:extLst>
          </p:cNvPr>
          <p:cNvSpPr>
            <a:spLocks noGrp="1" noChangeArrowheads="1"/>
          </p:cNvSpPr>
          <p:nvPr>
            <p:ph type="title"/>
          </p:nvPr>
        </p:nvSpPr>
        <p:spPr/>
        <p:txBody>
          <a:bodyPr/>
          <a:lstStyle/>
          <a:p>
            <a:pPr eaLnBrk="1" hangingPunct="1">
              <a:defRPr/>
            </a:pPr>
            <a:r>
              <a:rPr lang="en-US" altLang="el-GR" sz="1100" b="1" dirty="0">
                <a:effectLst>
                  <a:outerShdw blurRad="38100" dist="38100" dir="2700000" algn="tl">
                    <a:srgbClr val="C0C0C0"/>
                  </a:outerShdw>
                </a:effectLst>
              </a:rPr>
              <a:t> </a:t>
            </a:r>
          </a:p>
        </p:txBody>
      </p:sp>
      <p:pic>
        <p:nvPicPr>
          <p:cNvPr id="41" name="Picture 40" descr="A picture containing text, gear&#10;&#10;Description automatically generated">
            <a:extLst>
              <a:ext uri="{FF2B5EF4-FFF2-40B4-BE49-F238E27FC236}">
                <a16:creationId xmlns:a16="http://schemas.microsoft.com/office/drawing/2014/main" id="{E7F7E100-156F-1A79-280F-E6C56C835ADC}"/>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75100" y="441994"/>
            <a:ext cx="3811300" cy="493913"/>
          </a:xfrm>
          <a:prstGeom prst="rect">
            <a:avLst/>
          </a:prstGeom>
          <a:noFill/>
          <a:ln>
            <a:noFill/>
          </a:ln>
        </p:spPr>
      </p:pic>
      <p:sp>
        <p:nvSpPr>
          <p:cNvPr id="43" name="TextBox 42">
            <a:extLst>
              <a:ext uri="{FF2B5EF4-FFF2-40B4-BE49-F238E27FC236}">
                <a16:creationId xmlns:a16="http://schemas.microsoft.com/office/drawing/2014/main" id="{B0F79D8E-DEE2-E883-2A0D-99634E85DD8A}"/>
              </a:ext>
            </a:extLst>
          </p:cNvPr>
          <p:cNvSpPr txBox="1"/>
          <p:nvPr/>
        </p:nvSpPr>
        <p:spPr>
          <a:xfrm>
            <a:off x="4188941" y="1403522"/>
            <a:ext cx="9830829" cy="923330"/>
          </a:xfrm>
          <a:prstGeom prst="rect">
            <a:avLst/>
          </a:prstGeom>
          <a:noFill/>
        </p:spPr>
        <p:txBody>
          <a:bodyPr wrap="square" rtlCol="0">
            <a:spAutoFit/>
          </a:bodyPr>
          <a:lstStyle/>
          <a:p>
            <a:r>
              <a:rPr lang="en-US" sz="5400" b="1" dirty="0"/>
              <a:t>Depth-First with Backtracking </a:t>
            </a:r>
            <a:endParaRPr lang="en-CY" sz="5400" b="1" dirty="0"/>
          </a:p>
        </p:txBody>
      </p:sp>
      <p:sp>
        <p:nvSpPr>
          <p:cNvPr id="44" name="Arrow: Left 43">
            <a:extLst>
              <a:ext uri="{FF2B5EF4-FFF2-40B4-BE49-F238E27FC236}">
                <a16:creationId xmlns:a16="http://schemas.microsoft.com/office/drawing/2014/main" id="{AD203951-0675-C5A0-59A3-EB814F5D8969}"/>
              </a:ext>
            </a:extLst>
          </p:cNvPr>
          <p:cNvSpPr/>
          <p:nvPr/>
        </p:nvSpPr>
        <p:spPr>
          <a:xfrm rot="9273780">
            <a:off x="6152710" y="10814485"/>
            <a:ext cx="1383213" cy="355370"/>
          </a:xfrm>
          <a:prstGeom prst="leftArrow">
            <a:avLst/>
          </a:prstGeom>
          <a:solidFill>
            <a:srgbClr val="FF2D64"/>
          </a:solidFill>
          <a:ln>
            <a:solidFill>
              <a:srgbClr val="FF2D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grpSp>
        <p:nvGrpSpPr>
          <p:cNvPr id="45" name="Group 47">
            <a:extLst>
              <a:ext uri="{FF2B5EF4-FFF2-40B4-BE49-F238E27FC236}">
                <a16:creationId xmlns:a16="http://schemas.microsoft.com/office/drawing/2014/main" id="{F526E987-68BB-3955-71A3-63822897EDC8}"/>
              </a:ext>
            </a:extLst>
          </p:cNvPr>
          <p:cNvGrpSpPr>
            <a:grpSpLocks/>
          </p:cNvGrpSpPr>
          <p:nvPr/>
        </p:nvGrpSpPr>
        <p:grpSpPr bwMode="auto">
          <a:xfrm>
            <a:off x="13410170" y="3568701"/>
            <a:ext cx="4902200" cy="698500"/>
            <a:chOff x="3264" y="1124"/>
            <a:chExt cx="1544" cy="220"/>
          </a:xfrm>
        </p:grpSpPr>
        <p:sp>
          <p:nvSpPr>
            <p:cNvPr id="46" name="Oval 43">
              <a:extLst>
                <a:ext uri="{FF2B5EF4-FFF2-40B4-BE49-F238E27FC236}">
                  <a16:creationId xmlns:a16="http://schemas.microsoft.com/office/drawing/2014/main" id="{758CBE69-F835-CFF2-1B47-162A526FE4AA}"/>
                </a:ext>
              </a:extLst>
            </p:cNvPr>
            <p:cNvSpPr>
              <a:spLocks noChangeArrowheads="1"/>
            </p:cNvSpPr>
            <p:nvPr/>
          </p:nvSpPr>
          <p:spPr bwMode="auto">
            <a:xfrm>
              <a:off x="3264" y="1152"/>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47" name="Text Box 46">
              <a:extLst>
                <a:ext uri="{FF2B5EF4-FFF2-40B4-BE49-F238E27FC236}">
                  <a16:creationId xmlns:a16="http://schemas.microsoft.com/office/drawing/2014/main" id="{93D17BD1-DBF0-4840-D8B7-1F5D28220393}"/>
                </a:ext>
              </a:extLst>
            </p:cNvPr>
            <p:cNvSpPr txBox="1">
              <a:spLocks noChangeArrowheads="1"/>
            </p:cNvSpPr>
            <p:nvPr/>
          </p:nvSpPr>
          <p:spPr bwMode="auto">
            <a:xfrm>
              <a:off x="3832" y="1124"/>
              <a:ext cx="976" cy="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dirty="0">
                  <a:solidFill>
                    <a:srgbClr val="CC6600"/>
                  </a:solidFill>
                </a:rPr>
                <a:t>Assignment= {}</a:t>
              </a:r>
            </a:p>
          </p:txBody>
        </p:sp>
      </p:grpSp>
      <p:sp>
        <p:nvSpPr>
          <p:cNvPr id="48" name="Arrow: Left 47">
            <a:extLst>
              <a:ext uri="{FF2B5EF4-FFF2-40B4-BE49-F238E27FC236}">
                <a16:creationId xmlns:a16="http://schemas.microsoft.com/office/drawing/2014/main" id="{76D89F02-4D98-D137-61FA-696C7A4CF66C}"/>
              </a:ext>
            </a:extLst>
          </p:cNvPr>
          <p:cNvSpPr/>
          <p:nvPr/>
        </p:nvSpPr>
        <p:spPr>
          <a:xfrm>
            <a:off x="14148486" y="3736976"/>
            <a:ext cx="963827" cy="383396"/>
          </a:xfrm>
          <a:prstGeom prst="leftArrow">
            <a:avLst/>
          </a:prstGeom>
          <a:solidFill>
            <a:schemeClr val="bg1"/>
          </a:solidFill>
          <a:ln>
            <a:solidFill>
              <a:srgbClr val="FF2D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49" name="Text Box 42">
            <a:extLst>
              <a:ext uri="{FF2B5EF4-FFF2-40B4-BE49-F238E27FC236}">
                <a16:creationId xmlns:a16="http://schemas.microsoft.com/office/drawing/2014/main" id="{CB62BD4F-1614-7181-4DEF-797D6E081DE1}"/>
              </a:ext>
            </a:extLst>
          </p:cNvPr>
          <p:cNvSpPr txBox="1">
            <a:spLocks noChangeArrowheads="1"/>
          </p:cNvSpPr>
          <p:nvPr/>
        </p:nvSpPr>
        <p:spPr bwMode="auto">
          <a:xfrm>
            <a:off x="3409708" y="6194855"/>
            <a:ext cx="527599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dirty="0">
                <a:solidFill>
                  <a:srgbClr val="CC6600"/>
                </a:solidFill>
              </a:rPr>
              <a:t>Assignment = {(var1=v11)}</a:t>
            </a:r>
          </a:p>
        </p:txBody>
      </p:sp>
      <p:sp>
        <p:nvSpPr>
          <p:cNvPr id="50" name="Arrow: Left 49">
            <a:extLst>
              <a:ext uri="{FF2B5EF4-FFF2-40B4-BE49-F238E27FC236}">
                <a16:creationId xmlns:a16="http://schemas.microsoft.com/office/drawing/2014/main" id="{EE8566E2-F66B-1A98-5E9D-F031DF406A02}"/>
              </a:ext>
            </a:extLst>
          </p:cNvPr>
          <p:cNvSpPr/>
          <p:nvPr/>
        </p:nvSpPr>
        <p:spPr>
          <a:xfrm rot="9273780">
            <a:off x="8692898" y="6083854"/>
            <a:ext cx="1383213" cy="355370"/>
          </a:xfrm>
          <a:prstGeom prst="leftArrow">
            <a:avLst/>
          </a:prstGeom>
          <a:solidFill>
            <a:schemeClr val="bg1"/>
          </a:solidFill>
          <a:ln>
            <a:solidFill>
              <a:srgbClr val="FF2D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51" name="Text Box 40">
            <a:extLst>
              <a:ext uri="{FF2B5EF4-FFF2-40B4-BE49-F238E27FC236}">
                <a16:creationId xmlns:a16="http://schemas.microsoft.com/office/drawing/2014/main" id="{8E6D2589-81DB-24FF-3D51-BA73B425BB45}"/>
              </a:ext>
            </a:extLst>
          </p:cNvPr>
          <p:cNvSpPr txBox="1">
            <a:spLocks noChangeArrowheads="1"/>
          </p:cNvSpPr>
          <p:nvPr/>
        </p:nvSpPr>
        <p:spPr bwMode="auto">
          <a:xfrm>
            <a:off x="774962" y="8851612"/>
            <a:ext cx="745146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dirty="0">
                <a:solidFill>
                  <a:srgbClr val="CC6600"/>
                </a:solidFill>
              </a:rPr>
              <a:t>Assignment = {(var1=v11),(var2=v21)}</a:t>
            </a:r>
          </a:p>
        </p:txBody>
      </p:sp>
      <p:sp>
        <p:nvSpPr>
          <p:cNvPr id="52" name="Arrow: Left 51">
            <a:extLst>
              <a:ext uri="{FF2B5EF4-FFF2-40B4-BE49-F238E27FC236}">
                <a16:creationId xmlns:a16="http://schemas.microsoft.com/office/drawing/2014/main" id="{105EB8F7-9613-8665-0303-1037DFEE6986}"/>
              </a:ext>
            </a:extLst>
          </p:cNvPr>
          <p:cNvSpPr/>
          <p:nvPr/>
        </p:nvSpPr>
        <p:spPr>
          <a:xfrm rot="9273780">
            <a:off x="6837114" y="8458171"/>
            <a:ext cx="1383213" cy="355370"/>
          </a:xfrm>
          <a:prstGeom prst="leftArrow">
            <a:avLst/>
          </a:prstGeom>
          <a:solidFill>
            <a:schemeClr val="bg1"/>
          </a:solidFill>
          <a:ln>
            <a:solidFill>
              <a:srgbClr val="FF2D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2" name="TextBox 1">
            <a:extLst>
              <a:ext uri="{FF2B5EF4-FFF2-40B4-BE49-F238E27FC236}">
                <a16:creationId xmlns:a16="http://schemas.microsoft.com/office/drawing/2014/main" id="{3639CEDA-06D0-E55A-44FA-C147B85EEE69}"/>
              </a:ext>
            </a:extLst>
          </p:cNvPr>
          <p:cNvSpPr txBox="1"/>
          <p:nvPr/>
        </p:nvSpPr>
        <p:spPr>
          <a:xfrm>
            <a:off x="4843851" y="11841717"/>
            <a:ext cx="3690551" cy="646331"/>
          </a:xfrm>
          <a:prstGeom prst="rect">
            <a:avLst/>
          </a:prstGeom>
          <a:noFill/>
        </p:spPr>
        <p:txBody>
          <a:bodyPr wrap="square" rtlCol="0">
            <a:spAutoFit/>
          </a:bodyPr>
          <a:lstStyle/>
          <a:p>
            <a:pPr algn="ctr"/>
            <a:r>
              <a:rPr lang="en-US" b="1" dirty="0">
                <a:solidFill>
                  <a:srgbClr val="FF2D64"/>
                </a:solidFill>
              </a:rPr>
              <a:t>Not feasible</a:t>
            </a:r>
            <a:endParaRPr lang="en-CY" b="1" dirty="0">
              <a:solidFill>
                <a:srgbClr val="FF2D64"/>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fade">
                                      <p:cBhvr>
                                        <p:cTn id="7" dur="1000"/>
                                        <p:tgtEl>
                                          <p:spTgt spid="44"/>
                                        </p:tgtEl>
                                      </p:cBhvr>
                                    </p:animEffect>
                                    <p:anim calcmode="lin" valueType="num">
                                      <p:cBhvr>
                                        <p:cTn id="8" dur="1000" fill="hold"/>
                                        <p:tgtEl>
                                          <p:spTgt spid="44"/>
                                        </p:tgtEl>
                                        <p:attrNameLst>
                                          <p:attrName>ppt_x</p:attrName>
                                        </p:attrNameLst>
                                      </p:cBhvr>
                                      <p:tavLst>
                                        <p:tav tm="0">
                                          <p:val>
                                            <p:strVal val="#ppt_x"/>
                                          </p:val>
                                        </p:tav>
                                        <p:tav tm="100000">
                                          <p:val>
                                            <p:strVal val="#ppt_x"/>
                                          </p:val>
                                        </p:tav>
                                      </p:tavLst>
                                    </p:anim>
                                    <p:anim calcmode="lin" valueType="num">
                                      <p:cBhvr>
                                        <p:cTn id="9" dur="1000" fill="hold"/>
                                        <p:tgtEl>
                                          <p:spTgt spid="4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2772"/>
                                        </p:tgtEl>
                                        <p:attrNameLst>
                                          <p:attrName>style.visibility</p:attrName>
                                        </p:attrNameLst>
                                      </p:cBhvr>
                                      <p:to>
                                        <p:strVal val="visible"/>
                                      </p:to>
                                    </p:set>
                                    <p:animEffect transition="in" filter="fade">
                                      <p:cBhvr>
                                        <p:cTn id="12" dur="1000"/>
                                        <p:tgtEl>
                                          <p:spTgt spid="32772"/>
                                        </p:tgtEl>
                                      </p:cBhvr>
                                    </p:animEffect>
                                    <p:anim calcmode="lin" valueType="num">
                                      <p:cBhvr>
                                        <p:cTn id="13" dur="1000" fill="hold"/>
                                        <p:tgtEl>
                                          <p:spTgt spid="32772"/>
                                        </p:tgtEl>
                                        <p:attrNameLst>
                                          <p:attrName>ppt_x</p:attrName>
                                        </p:attrNameLst>
                                      </p:cBhvr>
                                      <p:tavLst>
                                        <p:tav tm="0">
                                          <p:val>
                                            <p:strVal val="#ppt_x"/>
                                          </p:val>
                                        </p:tav>
                                        <p:tav tm="100000">
                                          <p:val>
                                            <p:strVal val="#ppt_x"/>
                                          </p:val>
                                        </p:tav>
                                      </p:tavLst>
                                    </p:anim>
                                    <p:anim calcmode="lin" valueType="num">
                                      <p:cBhvr>
                                        <p:cTn id="14" dur="1000" fill="hold"/>
                                        <p:tgtEl>
                                          <p:spTgt spid="3277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anim calcmode="lin" valueType="num">
                                      <p:cBhvr>
                                        <p:cTn id="20" dur="1000" fill="hold"/>
                                        <p:tgtEl>
                                          <p:spTgt spid="2"/>
                                        </p:tgtEl>
                                        <p:attrNameLst>
                                          <p:attrName>ppt_x</p:attrName>
                                        </p:attrNameLst>
                                      </p:cBhvr>
                                      <p:tavLst>
                                        <p:tav tm="0">
                                          <p:val>
                                            <p:strVal val="#ppt_x"/>
                                          </p:val>
                                        </p:tav>
                                        <p:tav tm="100000">
                                          <p:val>
                                            <p:strVal val="#ppt_x"/>
                                          </p:val>
                                        </p:tav>
                                      </p:tavLst>
                                    </p:anim>
                                    <p:anim calcmode="lin" valueType="num">
                                      <p:cBhvr>
                                        <p:cTn id="2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p:bldP spid="44" grpId="0" animBg="1"/>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4" name="Group 3">
            <a:extLst>
              <a:ext uri="{FF2B5EF4-FFF2-40B4-BE49-F238E27FC236}">
                <a16:creationId xmlns:a16="http://schemas.microsoft.com/office/drawing/2014/main" id="{B2DB20F1-81BA-C1D4-D740-97FB873066C8}"/>
              </a:ext>
            </a:extLst>
          </p:cNvPr>
          <p:cNvGrpSpPr>
            <a:grpSpLocks/>
          </p:cNvGrpSpPr>
          <p:nvPr/>
        </p:nvGrpSpPr>
        <p:grpSpPr bwMode="auto">
          <a:xfrm>
            <a:off x="4419600" y="3505201"/>
            <a:ext cx="15392400" cy="7467601"/>
            <a:chOff x="432" y="1104"/>
            <a:chExt cx="4848" cy="2352"/>
          </a:xfrm>
        </p:grpSpPr>
        <p:grpSp>
          <p:nvGrpSpPr>
            <p:cNvPr id="33798" name="Group 4">
              <a:extLst>
                <a:ext uri="{FF2B5EF4-FFF2-40B4-BE49-F238E27FC236}">
                  <a16:creationId xmlns:a16="http://schemas.microsoft.com/office/drawing/2014/main" id="{681C72B5-9EB5-9365-6DFF-C354B5440A8A}"/>
                </a:ext>
              </a:extLst>
            </p:cNvPr>
            <p:cNvGrpSpPr>
              <a:grpSpLocks/>
            </p:cNvGrpSpPr>
            <p:nvPr/>
          </p:nvGrpSpPr>
          <p:grpSpPr bwMode="auto">
            <a:xfrm>
              <a:off x="1392" y="1152"/>
              <a:ext cx="3888" cy="2304"/>
              <a:chOff x="720" y="1152"/>
              <a:chExt cx="3888" cy="2304"/>
            </a:xfrm>
          </p:grpSpPr>
          <p:grpSp>
            <p:nvGrpSpPr>
              <p:cNvPr id="33803" name="Group 5">
                <a:extLst>
                  <a:ext uri="{FF2B5EF4-FFF2-40B4-BE49-F238E27FC236}">
                    <a16:creationId xmlns:a16="http://schemas.microsoft.com/office/drawing/2014/main" id="{B9E8E0F4-17FF-03CF-96D3-F6B18BCCEDE7}"/>
                  </a:ext>
                </a:extLst>
              </p:cNvPr>
              <p:cNvGrpSpPr>
                <a:grpSpLocks/>
              </p:cNvGrpSpPr>
              <p:nvPr/>
            </p:nvGrpSpPr>
            <p:grpSpPr bwMode="auto">
              <a:xfrm>
                <a:off x="720" y="1152"/>
                <a:ext cx="3888" cy="2304"/>
                <a:chOff x="720" y="1152"/>
                <a:chExt cx="3888" cy="2304"/>
              </a:xfrm>
            </p:grpSpPr>
            <p:sp>
              <p:nvSpPr>
                <p:cNvPr id="33818" name="Oval 6">
                  <a:extLst>
                    <a:ext uri="{FF2B5EF4-FFF2-40B4-BE49-F238E27FC236}">
                      <a16:creationId xmlns:a16="http://schemas.microsoft.com/office/drawing/2014/main" id="{48506009-38AD-38E9-D2D7-708E6721A83A}"/>
                    </a:ext>
                  </a:extLst>
                </p:cNvPr>
                <p:cNvSpPr>
                  <a:spLocks noChangeArrowheads="1"/>
                </p:cNvSpPr>
                <p:nvPr/>
              </p:nvSpPr>
              <p:spPr bwMode="auto">
                <a:xfrm>
                  <a:off x="2592" y="1152"/>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3819" name="Oval 7">
                  <a:extLst>
                    <a:ext uri="{FF2B5EF4-FFF2-40B4-BE49-F238E27FC236}">
                      <a16:creationId xmlns:a16="http://schemas.microsoft.com/office/drawing/2014/main" id="{6817FFCF-DE08-F434-5A84-113D26AB6A15}"/>
                    </a:ext>
                  </a:extLst>
                </p:cNvPr>
                <p:cNvSpPr>
                  <a:spLocks noChangeArrowheads="1"/>
                </p:cNvSpPr>
                <p:nvPr/>
              </p:nvSpPr>
              <p:spPr bwMode="auto">
                <a:xfrm>
                  <a:off x="1536" y="1728"/>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3820" name="Oval 8">
                  <a:extLst>
                    <a:ext uri="{FF2B5EF4-FFF2-40B4-BE49-F238E27FC236}">
                      <a16:creationId xmlns:a16="http://schemas.microsoft.com/office/drawing/2014/main" id="{2C549ADD-E4DA-CA9F-5940-2ADEEB5BD62B}"/>
                    </a:ext>
                  </a:extLst>
                </p:cNvPr>
                <p:cNvSpPr>
                  <a:spLocks noChangeArrowheads="1"/>
                </p:cNvSpPr>
                <p:nvPr/>
              </p:nvSpPr>
              <p:spPr bwMode="auto">
                <a:xfrm>
                  <a:off x="3648" y="1728"/>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3821" name="Oval 9">
                  <a:extLst>
                    <a:ext uri="{FF2B5EF4-FFF2-40B4-BE49-F238E27FC236}">
                      <a16:creationId xmlns:a16="http://schemas.microsoft.com/office/drawing/2014/main" id="{93FB7B52-6520-66ED-E0BC-5F04C312B44E}"/>
                    </a:ext>
                  </a:extLst>
                </p:cNvPr>
                <p:cNvSpPr>
                  <a:spLocks noChangeArrowheads="1"/>
                </p:cNvSpPr>
                <p:nvPr/>
              </p:nvSpPr>
              <p:spPr bwMode="auto">
                <a:xfrm>
                  <a:off x="2112" y="2496"/>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3822" name="Oval 10">
                  <a:extLst>
                    <a:ext uri="{FF2B5EF4-FFF2-40B4-BE49-F238E27FC236}">
                      <a16:creationId xmlns:a16="http://schemas.microsoft.com/office/drawing/2014/main" id="{CDDCF08E-9FFF-D715-77D6-96B1EE77D98B}"/>
                    </a:ext>
                  </a:extLst>
                </p:cNvPr>
                <p:cNvSpPr>
                  <a:spLocks noChangeArrowheads="1"/>
                </p:cNvSpPr>
                <p:nvPr/>
              </p:nvSpPr>
              <p:spPr bwMode="auto">
                <a:xfrm>
                  <a:off x="960" y="2496"/>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3823" name="Oval 11">
                  <a:extLst>
                    <a:ext uri="{FF2B5EF4-FFF2-40B4-BE49-F238E27FC236}">
                      <a16:creationId xmlns:a16="http://schemas.microsoft.com/office/drawing/2014/main" id="{B55F2E09-4E30-60BB-DF97-D4E5F68632B7}"/>
                    </a:ext>
                  </a:extLst>
                </p:cNvPr>
                <p:cNvSpPr>
                  <a:spLocks noChangeArrowheads="1"/>
                </p:cNvSpPr>
                <p:nvPr/>
              </p:nvSpPr>
              <p:spPr bwMode="auto">
                <a:xfrm>
                  <a:off x="3072" y="2496"/>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3824" name="Oval 12">
                  <a:extLst>
                    <a:ext uri="{FF2B5EF4-FFF2-40B4-BE49-F238E27FC236}">
                      <a16:creationId xmlns:a16="http://schemas.microsoft.com/office/drawing/2014/main" id="{658097AA-3D5A-26C8-1D77-6C0FA712241A}"/>
                    </a:ext>
                  </a:extLst>
                </p:cNvPr>
                <p:cNvSpPr>
                  <a:spLocks noChangeArrowheads="1"/>
                </p:cNvSpPr>
                <p:nvPr/>
              </p:nvSpPr>
              <p:spPr bwMode="auto">
                <a:xfrm>
                  <a:off x="4224" y="2496"/>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3825" name="Oval 13">
                  <a:extLst>
                    <a:ext uri="{FF2B5EF4-FFF2-40B4-BE49-F238E27FC236}">
                      <a16:creationId xmlns:a16="http://schemas.microsoft.com/office/drawing/2014/main" id="{8CDA65A1-3F7B-A037-F823-E2DFB9A87355}"/>
                    </a:ext>
                  </a:extLst>
                </p:cNvPr>
                <p:cNvSpPr>
                  <a:spLocks noChangeArrowheads="1"/>
                </p:cNvSpPr>
                <p:nvPr/>
              </p:nvSpPr>
              <p:spPr bwMode="auto">
                <a:xfrm>
                  <a:off x="1920"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3826" name="Oval 14">
                  <a:extLst>
                    <a:ext uri="{FF2B5EF4-FFF2-40B4-BE49-F238E27FC236}">
                      <a16:creationId xmlns:a16="http://schemas.microsoft.com/office/drawing/2014/main" id="{E18B3C73-B8D0-B717-26AB-4C63EA9DFFF1}"/>
                    </a:ext>
                  </a:extLst>
                </p:cNvPr>
                <p:cNvSpPr>
                  <a:spLocks noChangeArrowheads="1"/>
                </p:cNvSpPr>
                <p:nvPr/>
              </p:nvSpPr>
              <p:spPr bwMode="auto">
                <a:xfrm>
                  <a:off x="1152"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3827" name="Oval 15">
                  <a:extLst>
                    <a:ext uri="{FF2B5EF4-FFF2-40B4-BE49-F238E27FC236}">
                      <a16:creationId xmlns:a16="http://schemas.microsoft.com/office/drawing/2014/main" id="{F9396490-EF48-F799-821E-B0C79F149A0E}"/>
                    </a:ext>
                  </a:extLst>
                </p:cNvPr>
                <p:cNvSpPr>
                  <a:spLocks noChangeArrowheads="1"/>
                </p:cNvSpPr>
                <p:nvPr/>
              </p:nvSpPr>
              <p:spPr bwMode="auto">
                <a:xfrm>
                  <a:off x="720"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3828" name="Oval 16">
                  <a:extLst>
                    <a:ext uri="{FF2B5EF4-FFF2-40B4-BE49-F238E27FC236}">
                      <a16:creationId xmlns:a16="http://schemas.microsoft.com/office/drawing/2014/main" id="{27F53A77-B226-9D81-6EFC-FF1C3F22F60A}"/>
                    </a:ext>
                  </a:extLst>
                </p:cNvPr>
                <p:cNvSpPr>
                  <a:spLocks noChangeArrowheads="1"/>
                </p:cNvSpPr>
                <p:nvPr/>
              </p:nvSpPr>
              <p:spPr bwMode="auto">
                <a:xfrm>
                  <a:off x="2880"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3829" name="Oval 17">
                  <a:extLst>
                    <a:ext uri="{FF2B5EF4-FFF2-40B4-BE49-F238E27FC236}">
                      <a16:creationId xmlns:a16="http://schemas.microsoft.com/office/drawing/2014/main" id="{632DB878-CEE5-D33F-4CA1-72B29E021B17}"/>
                    </a:ext>
                  </a:extLst>
                </p:cNvPr>
                <p:cNvSpPr>
                  <a:spLocks noChangeArrowheads="1"/>
                </p:cNvSpPr>
                <p:nvPr/>
              </p:nvSpPr>
              <p:spPr bwMode="auto">
                <a:xfrm>
                  <a:off x="3264"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3830" name="Oval 18">
                  <a:extLst>
                    <a:ext uri="{FF2B5EF4-FFF2-40B4-BE49-F238E27FC236}">
                      <a16:creationId xmlns:a16="http://schemas.microsoft.com/office/drawing/2014/main" id="{E7C3EF67-7C30-BB86-3CFA-EA25BA81AD31}"/>
                    </a:ext>
                  </a:extLst>
                </p:cNvPr>
                <p:cNvSpPr>
                  <a:spLocks noChangeArrowheads="1"/>
                </p:cNvSpPr>
                <p:nvPr/>
              </p:nvSpPr>
              <p:spPr bwMode="auto">
                <a:xfrm>
                  <a:off x="4032"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3831" name="Oval 19">
                  <a:extLst>
                    <a:ext uri="{FF2B5EF4-FFF2-40B4-BE49-F238E27FC236}">
                      <a16:creationId xmlns:a16="http://schemas.microsoft.com/office/drawing/2014/main" id="{D6B2A4AF-D241-0A53-924E-9EF3AECAD95F}"/>
                    </a:ext>
                  </a:extLst>
                </p:cNvPr>
                <p:cNvSpPr>
                  <a:spLocks noChangeArrowheads="1"/>
                </p:cNvSpPr>
                <p:nvPr/>
              </p:nvSpPr>
              <p:spPr bwMode="auto">
                <a:xfrm>
                  <a:off x="4416"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3832" name="Oval 20">
                  <a:extLst>
                    <a:ext uri="{FF2B5EF4-FFF2-40B4-BE49-F238E27FC236}">
                      <a16:creationId xmlns:a16="http://schemas.microsoft.com/office/drawing/2014/main" id="{8E9BB0F5-8268-4B12-4F84-A73BA10DA56C}"/>
                    </a:ext>
                  </a:extLst>
                </p:cNvPr>
                <p:cNvSpPr>
                  <a:spLocks noChangeArrowheads="1"/>
                </p:cNvSpPr>
                <p:nvPr/>
              </p:nvSpPr>
              <p:spPr bwMode="auto">
                <a:xfrm>
                  <a:off x="2304"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grpSp>
          <p:sp>
            <p:nvSpPr>
              <p:cNvPr id="33804" name="Line 21">
                <a:extLst>
                  <a:ext uri="{FF2B5EF4-FFF2-40B4-BE49-F238E27FC236}">
                    <a16:creationId xmlns:a16="http://schemas.microsoft.com/office/drawing/2014/main" id="{FBBB0239-B9AB-D8DF-B086-DA0FA93485A6}"/>
                  </a:ext>
                </a:extLst>
              </p:cNvPr>
              <p:cNvSpPr>
                <a:spLocks noChangeShapeType="1"/>
              </p:cNvSpPr>
              <p:nvPr/>
            </p:nvSpPr>
            <p:spPr bwMode="auto">
              <a:xfrm flipH="1">
                <a:off x="1632" y="1344"/>
                <a:ext cx="1056" cy="38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3805" name="Line 22">
                <a:extLst>
                  <a:ext uri="{FF2B5EF4-FFF2-40B4-BE49-F238E27FC236}">
                    <a16:creationId xmlns:a16="http://schemas.microsoft.com/office/drawing/2014/main" id="{CB0A1CCF-1269-9CAB-CE10-6752F1DD25E0}"/>
                  </a:ext>
                </a:extLst>
              </p:cNvPr>
              <p:cNvSpPr>
                <a:spLocks noChangeShapeType="1"/>
              </p:cNvSpPr>
              <p:nvPr/>
            </p:nvSpPr>
            <p:spPr bwMode="auto">
              <a:xfrm>
                <a:off x="2688" y="1344"/>
                <a:ext cx="1056" cy="38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3806" name="Line 23">
                <a:extLst>
                  <a:ext uri="{FF2B5EF4-FFF2-40B4-BE49-F238E27FC236}">
                    <a16:creationId xmlns:a16="http://schemas.microsoft.com/office/drawing/2014/main" id="{27769E21-F2E9-A32E-B35A-DA42932DF24B}"/>
                  </a:ext>
                </a:extLst>
              </p:cNvPr>
              <p:cNvSpPr>
                <a:spLocks noChangeShapeType="1"/>
              </p:cNvSpPr>
              <p:nvPr/>
            </p:nvSpPr>
            <p:spPr bwMode="auto">
              <a:xfrm flipH="1">
                <a:off x="1056" y="1920"/>
                <a:ext cx="576"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3807" name="Line 24">
                <a:extLst>
                  <a:ext uri="{FF2B5EF4-FFF2-40B4-BE49-F238E27FC236}">
                    <a16:creationId xmlns:a16="http://schemas.microsoft.com/office/drawing/2014/main" id="{ADAF51C0-AE47-B3CF-082A-3520DF2897AD}"/>
                  </a:ext>
                </a:extLst>
              </p:cNvPr>
              <p:cNvSpPr>
                <a:spLocks noChangeShapeType="1"/>
              </p:cNvSpPr>
              <p:nvPr/>
            </p:nvSpPr>
            <p:spPr bwMode="auto">
              <a:xfrm>
                <a:off x="1632" y="1920"/>
                <a:ext cx="576"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3808" name="Line 25">
                <a:extLst>
                  <a:ext uri="{FF2B5EF4-FFF2-40B4-BE49-F238E27FC236}">
                    <a16:creationId xmlns:a16="http://schemas.microsoft.com/office/drawing/2014/main" id="{09B556CC-491D-F01F-D149-9ABF092E3BF1}"/>
                  </a:ext>
                </a:extLst>
              </p:cNvPr>
              <p:cNvSpPr>
                <a:spLocks noChangeShapeType="1"/>
              </p:cNvSpPr>
              <p:nvPr/>
            </p:nvSpPr>
            <p:spPr bwMode="auto">
              <a:xfrm flipH="1">
                <a:off x="816" y="2688"/>
                <a:ext cx="240"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3809" name="Line 26">
                <a:extLst>
                  <a:ext uri="{FF2B5EF4-FFF2-40B4-BE49-F238E27FC236}">
                    <a16:creationId xmlns:a16="http://schemas.microsoft.com/office/drawing/2014/main" id="{575C89C0-FAB5-D8C9-CF57-7C1E61C0FE6C}"/>
                  </a:ext>
                </a:extLst>
              </p:cNvPr>
              <p:cNvSpPr>
                <a:spLocks noChangeShapeType="1"/>
              </p:cNvSpPr>
              <p:nvPr/>
            </p:nvSpPr>
            <p:spPr bwMode="auto">
              <a:xfrm>
                <a:off x="1056" y="2688"/>
                <a:ext cx="192"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3810" name="Line 27">
                <a:extLst>
                  <a:ext uri="{FF2B5EF4-FFF2-40B4-BE49-F238E27FC236}">
                    <a16:creationId xmlns:a16="http://schemas.microsoft.com/office/drawing/2014/main" id="{490C2657-B7B5-5CC6-4BA5-4921DBCB80EA}"/>
                  </a:ext>
                </a:extLst>
              </p:cNvPr>
              <p:cNvSpPr>
                <a:spLocks noChangeShapeType="1"/>
              </p:cNvSpPr>
              <p:nvPr/>
            </p:nvSpPr>
            <p:spPr bwMode="auto">
              <a:xfrm flipH="1">
                <a:off x="2016" y="2688"/>
                <a:ext cx="192"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3811" name="Line 28">
                <a:extLst>
                  <a:ext uri="{FF2B5EF4-FFF2-40B4-BE49-F238E27FC236}">
                    <a16:creationId xmlns:a16="http://schemas.microsoft.com/office/drawing/2014/main" id="{C5699F77-9C77-879C-91E1-D0872B73B213}"/>
                  </a:ext>
                </a:extLst>
              </p:cNvPr>
              <p:cNvSpPr>
                <a:spLocks noChangeShapeType="1"/>
              </p:cNvSpPr>
              <p:nvPr/>
            </p:nvSpPr>
            <p:spPr bwMode="auto">
              <a:xfrm>
                <a:off x="2208" y="2688"/>
                <a:ext cx="192"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3812" name="Line 29">
                <a:extLst>
                  <a:ext uri="{FF2B5EF4-FFF2-40B4-BE49-F238E27FC236}">
                    <a16:creationId xmlns:a16="http://schemas.microsoft.com/office/drawing/2014/main" id="{809B5265-7F59-B088-A7C2-A0E0A272893F}"/>
                  </a:ext>
                </a:extLst>
              </p:cNvPr>
              <p:cNvSpPr>
                <a:spLocks noChangeShapeType="1"/>
              </p:cNvSpPr>
              <p:nvPr/>
            </p:nvSpPr>
            <p:spPr bwMode="auto">
              <a:xfrm flipH="1">
                <a:off x="3168" y="1920"/>
                <a:ext cx="576"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3813" name="Line 30">
                <a:extLst>
                  <a:ext uri="{FF2B5EF4-FFF2-40B4-BE49-F238E27FC236}">
                    <a16:creationId xmlns:a16="http://schemas.microsoft.com/office/drawing/2014/main" id="{5DC7D16B-0587-4912-9F67-C2F36ACEB29E}"/>
                  </a:ext>
                </a:extLst>
              </p:cNvPr>
              <p:cNvSpPr>
                <a:spLocks noChangeShapeType="1"/>
              </p:cNvSpPr>
              <p:nvPr/>
            </p:nvSpPr>
            <p:spPr bwMode="auto">
              <a:xfrm>
                <a:off x="3744" y="1920"/>
                <a:ext cx="576"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3814" name="Line 31">
                <a:extLst>
                  <a:ext uri="{FF2B5EF4-FFF2-40B4-BE49-F238E27FC236}">
                    <a16:creationId xmlns:a16="http://schemas.microsoft.com/office/drawing/2014/main" id="{C33C9C9B-1A09-10D8-4239-D553709784F6}"/>
                  </a:ext>
                </a:extLst>
              </p:cNvPr>
              <p:cNvSpPr>
                <a:spLocks noChangeShapeType="1"/>
              </p:cNvSpPr>
              <p:nvPr/>
            </p:nvSpPr>
            <p:spPr bwMode="auto">
              <a:xfrm flipH="1">
                <a:off x="2976" y="2688"/>
                <a:ext cx="192"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3815" name="Line 32">
                <a:extLst>
                  <a:ext uri="{FF2B5EF4-FFF2-40B4-BE49-F238E27FC236}">
                    <a16:creationId xmlns:a16="http://schemas.microsoft.com/office/drawing/2014/main" id="{212DE440-AD24-DEAD-607F-C89FB541139B}"/>
                  </a:ext>
                </a:extLst>
              </p:cNvPr>
              <p:cNvSpPr>
                <a:spLocks noChangeShapeType="1"/>
              </p:cNvSpPr>
              <p:nvPr/>
            </p:nvSpPr>
            <p:spPr bwMode="auto">
              <a:xfrm>
                <a:off x="3168" y="2688"/>
                <a:ext cx="192"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3816" name="Line 33">
                <a:extLst>
                  <a:ext uri="{FF2B5EF4-FFF2-40B4-BE49-F238E27FC236}">
                    <a16:creationId xmlns:a16="http://schemas.microsoft.com/office/drawing/2014/main" id="{22B9761F-3902-E740-ABE3-CDCC410A9A33}"/>
                  </a:ext>
                </a:extLst>
              </p:cNvPr>
              <p:cNvSpPr>
                <a:spLocks noChangeShapeType="1"/>
              </p:cNvSpPr>
              <p:nvPr/>
            </p:nvSpPr>
            <p:spPr bwMode="auto">
              <a:xfrm flipH="1">
                <a:off x="4128" y="2688"/>
                <a:ext cx="192"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3817" name="Line 34">
                <a:extLst>
                  <a:ext uri="{FF2B5EF4-FFF2-40B4-BE49-F238E27FC236}">
                    <a16:creationId xmlns:a16="http://schemas.microsoft.com/office/drawing/2014/main" id="{7EC18481-5749-9820-C302-2AD225983B48}"/>
                  </a:ext>
                </a:extLst>
              </p:cNvPr>
              <p:cNvSpPr>
                <a:spLocks noChangeShapeType="1"/>
              </p:cNvSpPr>
              <p:nvPr/>
            </p:nvSpPr>
            <p:spPr bwMode="auto">
              <a:xfrm>
                <a:off x="4320" y="2688"/>
                <a:ext cx="192"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grpSp>
        <p:sp>
          <p:nvSpPr>
            <p:cNvPr id="33799" name="Text Box 35">
              <a:extLst>
                <a:ext uri="{FF2B5EF4-FFF2-40B4-BE49-F238E27FC236}">
                  <a16:creationId xmlns:a16="http://schemas.microsoft.com/office/drawing/2014/main" id="{22ACF8F6-930D-E009-7C22-BBFDC564C295}"/>
                </a:ext>
              </a:extLst>
            </p:cNvPr>
            <p:cNvSpPr txBox="1">
              <a:spLocks noChangeArrowheads="1"/>
            </p:cNvSpPr>
            <p:nvPr/>
          </p:nvSpPr>
          <p:spPr bwMode="auto">
            <a:xfrm>
              <a:off x="432" y="1104"/>
              <a:ext cx="1086" cy="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sz="3600" dirty="0"/>
                <a:t>No Assignments</a:t>
              </a:r>
            </a:p>
          </p:txBody>
        </p:sp>
        <p:sp>
          <p:nvSpPr>
            <p:cNvPr id="33800" name="Text Box 36">
              <a:extLst>
                <a:ext uri="{FF2B5EF4-FFF2-40B4-BE49-F238E27FC236}">
                  <a16:creationId xmlns:a16="http://schemas.microsoft.com/office/drawing/2014/main" id="{9438F972-9C71-F681-D132-6F3B213DA22B}"/>
                </a:ext>
              </a:extLst>
            </p:cNvPr>
            <p:cNvSpPr txBox="1">
              <a:spLocks noChangeArrowheads="1"/>
            </p:cNvSpPr>
            <p:nvPr/>
          </p:nvSpPr>
          <p:spPr bwMode="auto">
            <a:xfrm>
              <a:off x="432" y="1680"/>
              <a:ext cx="767" cy="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sz="3600" dirty="0"/>
                <a:t>1</a:t>
              </a:r>
              <a:r>
                <a:rPr lang="en-US" altLang="el-GR" sz="3600" baseline="30000" dirty="0"/>
                <a:t>st</a:t>
              </a:r>
              <a:r>
                <a:rPr lang="en-US" altLang="el-GR" sz="3600" dirty="0"/>
                <a:t> Variable</a:t>
              </a:r>
            </a:p>
          </p:txBody>
        </p:sp>
        <p:sp>
          <p:nvSpPr>
            <p:cNvPr id="33801" name="Text Box 37">
              <a:extLst>
                <a:ext uri="{FF2B5EF4-FFF2-40B4-BE49-F238E27FC236}">
                  <a16:creationId xmlns:a16="http://schemas.microsoft.com/office/drawing/2014/main" id="{06C11A1C-89B3-1651-4A93-3F9B1A6212FE}"/>
                </a:ext>
              </a:extLst>
            </p:cNvPr>
            <p:cNvSpPr txBox="1">
              <a:spLocks noChangeArrowheads="1"/>
            </p:cNvSpPr>
            <p:nvPr/>
          </p:nvSpPr>
          <p:spPr bwMode="auto">
            <a:xfrm>
              <a:off x="432" y="2448"/>
              <a:ext cx="799" cy="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sz="3600" dirty="0"/>
                <a:t>2</a:t>
              </a:r>
              <a:r>
                <a:rPr lang="en-US" altLang="el-GR" sz="3600" baseline="30000" dirty="0"/>
                <a:t>nd</a:t>
              </a:r>
              <a:r>
                <a:rPr lang="en-US" altLang="el-GR" sz="3600" dirty="0"/>
                <a:t> Variable</a:t>
              </a:r>
            </a:p>
          </p:txBody>
        </p:sp>
        <p:sp>
          <p:nvSpPr>
            <p:cNvPr id="33802" name="Text Box 38">
              <a:extLst>
                <a:ext uri="{FF2B5EF4-FFF2-40B4-BE49-F238E27FC236}">
                  <a16:creationId xmlns:a16="http://schemas.microsoft.com/office/drawing/2014/main" id="{F2C5ED93-EAC4-D5CE-FA08-6A9AA25D2084}"/>
                </a:ext>
              </a:extLst>
            </p:cNvPr>
            <p:cNvSpPr txBox="1">
              <a:spLocks noChangeArrowheads="1"/>
            </p:cNvSpPr>
            <p:nvPr/>
          </p:nvSpPr>
          <p:spPr bwMode="auto">
            <a:xfrm>
              <a:off x="432" y="3216"/>
              <a:ext cx="780" cy="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sz="3600" dirty="0"/>
                <a:t>3</a:t>
              </a:r>
              <a:r>
                <a:rPr lang="en-US" altLang="el-GR" sz="3600" baseline="30000" dirty="0"/>
                <a:t>rd</a:t>
              </a:r>
              <a:r>
                <a:rPr lang="en-US" altLang="el-GR" sz="3600" dirty="0"/>
                <a:t> Variable</a:t>
              </a:r>
            </a:p>
          </p:txBody>
        </p:sp>
      </p:grpSp>
      <p:sp>
        <p:nvSpPr>
          <p:cNvPr id="33795" name="Oval 39">
            <a:extLst>
              <a:ext uri="{FF2B5EF4-FFF2-40B4-BE49-F238E27FC236}">
                <a16:creationId xmlns:a16="http://schemas.microsoft.com/office/drawing/2014/main" id="{2EDF7D94-EE1A-49BE-24D0-4B1FF17DB111}"/>
              </a:ext>
            </a:extLst>
          </p:cNvPr>
          <p:cNvSpPr>
            <a:spLocks noChangeArrowheads="1"/>
          </p:cNvSpPr>
          <p:nvPr/>
        </p:nvSpPr>
        <p:spPr bwMode="auto">
          <a:xfrm>
            <a:off x="8839200" y="10363200"/>
            <a:ext cx="609600" cy="609600"/>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3796" name="Text Box 40">
            <a:extLst>
              <a:ext uri="{FF2B5EF4-FFF2-40B4-BE49-F238E27FC236}">
                <a16:creationId xmlns:a16="http://schemas.microsoft.com/office/drawing/2014/main" id="{C81923B7-A625-5CF2-C8CF-09E1BEF3226F}"/>
              </a:ext>
            </a:extLst>
          </p:cNvPr>
          <p:cNvSpPr txBox="1">
            <a:spLocks noChangeArrowheads="1"/>
          </p:cNvSpPr>
          <p:nvPr/>
        </p:nvSpPr>
        <p:spPr bwMode="auto">
          <a:xfrm>
            <a:off x="11549991" y="11290015"/>
            <a:ext cx="962693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dirty="0">
                <a:solidFill>
                  <a:srgbClr val="CC6600"/>
                </a:solidFill>
              </a:rPr>
              <a:t>Assignment = {(var1=v11),(var2=v21),(var3=v32)}</a:t>
            </a:r>
          </a:p>
        </p:txBody>
      </p:sp>
      <p:sp>
        <p:nvSpPr>
          <p:cNvPr id="42" name="Rectangle 4">
            <a:extLst>
              <a:ext uri="{FF2B5EF4-FFF2-40B4-BE49-F238E27FC236}">
                <a16:creationId xmlns:a16="http://schemas.microsoft.com/office/drawing/2014/main" id="{EDC71346-392E-3F7C-2B91-6BA1E9E3F767}"/>
              </a:ext>
            </a:extLst>
          </p:cNvPr>
          <p:cNvSpPr>
            <a:spLocks noGrp="1" noChangeArrowheads="1"/>
          </p:cNvSpPr>
          <p:nvPr>
            <p:ph type="title"/>
          </p:nvPr>
        </p:nvSpPr>
        <p:spPr/>
        <p:txBody>
          <a:bodyPr/>
          <a:lstStyle/>
          <a:p>
            <a:pPr eaLnBrk="1" hangingPunct="1">
              <a:defRPr/>
            </a:pPr>
            <a:r>
              <a:rPr lang="en-US" altLang="el-GR" sz="1100" b="1" dirty="0">
                <a:effectLst>
                  <a:outerShdw blurRad="38100" dist="38100" dir="2700000" algn="tl">
                    <a:srgbClr val="C0C0C0"/>
                  </a:outerShdw>
                </a:effectLst>
              </a:rPr>
              <a:t>g</a:t>
            </a:r>
          </a:p>
        </p:txBody>
      </p:sp>
      <p:pic>
        <p:nvPicPr>
          <p:cNvPr id="41" name="Picture 40" descr="A picture containing text, gear&#10;&#10;Description automatically generated">
            <a:extLst>
              <a:ext uri="{FF2B5EF4-FFF2-40B4-BE49-F238E27FC236}">
                <a16:creationId xmlns:a16="http://schemas.microsoft.com/office/drawing/2014/main" id="{50DAE0D2-FB54-98C7-376A-C0EF8DA53BB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75100" y="441994"/>
            <a:ext cx="3811300" cy="493913"/>
          </a:xfrm>
          <a:prstGeom prst="rect">
            <a:avLst/>
          </a:prstGeom>
          <a:noFill/>
          <a:ln>
            <a:noFill/>
          </a:ln>
        </p:spPr>
      </p:pic>
      <p:sp>
        <p:nvSpPr>
          <p:cNvPr id="43" name="TextBox 42">
            <a:extLst>
              <a:ext uri="{FF2B5EF4-FFF2-40B4-BE49-F238E27FC236}">
                <a16:creationId xmlns:a16="http://schemas.microsoft.com/office/drawing/2014/main" id="{C7C21703-F475-04E5-CA90-49F959B9ED4C}"/>
              </a:ext>
            </a:extLst>
          </p:cNvPr>
          <p:cNvSpPr txBox="1"/>
          <p:nvPr/>
        </p:nvSpPr>
        <p:spPr>
          <a:xfrm>
            <a:off x="4188941" y="1403522"/>
            <a:ext cx="9830829" cy="923330"/>
          </a:xfrm>
          <a:prstGeom prst="rect">
            <a:avLst/>
          </a:prstGeom>
          <a:noFill/>
        </p:spPr>
        <p:txBody>
          <a:bodyPr wrap="square" rtlCol="0">
            <a:spAutoFit/>
          </a:bodyPr>
          <a:lstStyle/>
          <a:p>
            <a:r>
              <a:rPr lang="en-US" sz="5400" b="1" dirty="0"/>
              <a:t>Depth-First with Backtracking </a:t>
            </a:r>
            <a:endParaRPr lang="en-CY" sz="5400" b="1" dirty="0"/>
          </a:p>
        </p:txBody>
      </p:sp>
      <p:grpSp>
        <p:nvGrpSpPr>
          <p:cNvPr id="44" name="Group 47">
            <a:extLst>
              <a:ext uri="{FF2B5EF4-FFF2-40B4-BE49-F238E27FC236}">
                <a16:creationId xmlns:a16="http://schemas.microsoft.com/office/drawing/2014/main" id="{C5D60098-39CF-CCEF-1706-E07766F6F89A}"/>
              </a:ext>
            </a:extLst>
          </p:cNvPr>
          <p:cNvGrpSpPr>
            <a:grpSpLocks/>
          </p:cNvGrpSpPr>
          <p:nvPr/>
        </p:nvGrpSpPr>
        <p:grpSpPr bwMode="auto">
          <a:xfrm>
            <a:off x="13410170" y="3568701"/>
            <a:ext cx="4902200" cy="698500"/>
            <a:chOff x="3264" y="1124"/>
            <a:chExt cx="1544" cy="220"/>
          </a:xfrm>
        </p:grpSpPr>
        <p:sp>
          <p:nvSpPr>
            <p:cNvPr id="45" name="Oval 43">
              <a:extLst>
                <a:ext uri="{FF2B5EF4-FFF2-40B4-BE49-F238E27FC236}">
                  <a16:creationId xmlns:a16="http://schemas.microsoft.com/office/drawing/2014/main" id="{570C983E-4A94-A01F-F32A-472AA852FE4B}"/>
                </a:ext>
              </a:extLst>
            </p:cNvPr>
            <p:cNvSpPr>
              <a:spLocks noChangeArrowheads="1"/>
            </p:cNvSpPr>
            <p:nvPr/>
          </p:nvSpPr>
          <p:spPr bwMode="auto">
            <a:xfrm>
              <a:off x="3264" y="1152"/>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46" name="Text Box 46">
              <a:extLst>
                <a:ext uri="{FF2B5EF4-FFF2-40B4-BE49-F238E27FC236}">
                  <a16:creationId xmlns:a16="http://schemas.microsoft.com/office/drawing/2014/main" id="{98FCF1CF-6AE1-AAEB-F44E-49D5479A3A49}"/>
                </a:ext>
              </a:extLst>
            </p:cNvPr>
            <p:cNvSpPr txBox="1">
              <a:spLocks noChangeArrowheads="1"/>
            </p:cNvSpPr>
            <p:nvPr/>
          </p:nvSpPr>
          <p:spPr bwMode="auto">
            <a:xfrm>
              <a:off x="3832" y="1124"/>
              <a:ext cx="976" cy="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dirty="0">
                  <a:solidFill>
                    <a:srgbClr val="CC6600"/>
                  </a:solidFill>
                </a:rPr>
                <a:t>Assignment= {}</a:t>
              </a:r>
            </a:p>
          </p:txBody>
        </p:sp>
      </p:grpSp>
      <p:sp>
        <p:nvSpPr>
          <p:cNvPr id="47" name="Arrow: Left 46">
            <a:extLst>
              <a:ext uri="{FF2B5EF4-FFF2-40B4-BE49-F238E27FC236}">
                <a16:creationId xmlns:a16="http://schemas.microsoft.com/office/drawing/2014/main" id="{FA18C488-211C-E90D-4674-0AEBDFDE9DA5}"/>
              </a:ext>
            </a:extLst>
          </p:cNvPr>
          <p:cNvSpPr/>
          <p:nvPr/>
        </p:nvSpPr>
        <p:spPr>
          <a:xfrm>
            <a:off x="14148486" y="3736976"/>
            <a:ext cx="963827" cy="383396"/>
          </a:xfrm>
          <a:prstGeom prst="leftArrow">
            <a:avLst/>
          </a:prstGeom>
          <a:solidFill>
            <a:schemeClr val="bg1"/>
          </a:solidFill>
          <a:ln>
            <a:solidFill>
              <a:srgbClr val="FF2D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48" name="Text Box 42">
            <a:extLst>
              <a:ext uri="{FF2B5EF4-FFF2-40B4-BE49-F238E27FC236}">
                <a16:creationId xmlns:a16="http://schemas.microsoft.com/office/drawing/2014/main" id="{935607F7-C3C0-C778-A892-B90C9623DA4A}"/>
              </a:ext>
            </a:extLst>
          </p:cNvPr>
          <p:cNvSpPr txBox="1">
            <a:spLocks noChangeArrowheads="1"/>
          </p:cNvSpPr>
          <p:nvPr/>
        </p:nvSpPr>
        <p:spPr bwMode="auto">
          <a:xfrm>
            <a:off x="3409708" y="6194855"/>
            <a:ext cx="527599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dirty="0">
                <a:solidFill>
                  <a:srgbClr val="CC6600"/>
                </a:solidFill>
              </a:rPr>
              <a:t>Assignment = {(var1=v11)}</a:t>
            </a:r>
          </a:p>
        </p:txBody>
      </p:sp>
      <p:sp>
        <p:nvSpPr>
          <p:cNvPr id="49" name="Arrow: Left 48">
            <a:extLst>
              <a:ext uri="{FF2B5EF4-FFF2-40B4-BE49-F238E27FC236}">
                <a16:creationId xmlns:a16="http://schemas.microsoft.com/office/drawing/2014/main" id="{5281189F-BE57-C8E2-62A1-AAE5A1D6B0DC}"/>
              </a:ext>
            </a:extLst>
          </p:cNvPr>
          <p:cNvSpPr/>
          <p:nvPr/>
        </p:nvSpPr>
        <p:spPr>
          <a:xfrm rot="9273780">
            <a:off x="8692898" y="6083854"/>
            <a:ext cx="1383213" cy="355370"/>
          </a:xfrm>
          <a:prstGeom prst="leftArrow">
            <a:avLst/>
          </a:prstGeom>
          <a:solidFill>
            <a:schemeClr val="bg1"/>
          </a:solidFill>
          <a:ln>
            <a:solidFill>
              <a:srgbClr val="FF2D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50" name="Text Box 40">
            <a:extLst>
              <a:ext uri="{FF2B5EF4-FFF2-40B4-BE49-F238E27FC236}">
                <a16:creationId xmlns:a16="http://schemas.microsoft.com/office/drawing/2014/main" id="{3F89FDB7-21C7-A13B-2AC0-457AB61C3C7B}"/>
              </a:ext>
            </a:extLst>
          </p:cNvPr>
          <p:cNvSpPr txBox="1">
            <a:spLocks noChangeArrowheads="1"/>
          </p:cNvSpPr>
          <p:nvPr/>
        </p:nvSpPr>
        <p:spPr bwMode="auto">
          <a:xfrm>
            <a:off x="314161" y="11259514"/>
            <a:ext cx="962693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dirty="0">
                <a:solidFill>
                  <a:srgbClr val="CC6600"/>
                </a:solidFill>
              </a:rPr>
              <a:t>Assignment = {(var1=v11),(var2=v21),(var3=v31)}</a:t>
            </a:r>
          </a:p>
        </p:txBody>
      </p:sp>
      <p:sp>
        <p:nvSpPr>
          <p:cNvPr id="51" name="Arrow: Left 50">
            <a:extLst>
              <a:ext uri="{FF2B5EF4-FFF2-40B4-BE49-F238E27FC236}">
                <a16:creationId xmlns:a16="http://schemas.microsoft.com/office/drawing/2014/main" id="{84C24889-AA9F-32A4-5EB6-88BF1FF94920}"/>
              </a:ext>
            </a:extLst>
          </p:cNvPr>
          <p:cNvSpPr/>
          <p:nvPr/>
        </p:nvSpPr>
        <p:spPr>
          <a:xfrm rot="9273780">
            <a:off x="6152710" y="10814485"/>
            <a:ext cx="1383213" cy="355370"/>
          </a:xfrm>
          <a:prstGeom prst="leftArrow">
            <a:avLst/>
          </a:prstGeom>
          <a:solidFill>
            <a:schemeClr val="bg1"/>
          </a:solidFill>
          <a:ln>
            <a:solidFill>
              <a:srgbClr val="FF2D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52" name="TextBox 51">
            <a:extLst>
              <a:ext uri="{FF2B5EF4-FFF2-40B4-BE49-F238E27FC236}">
                <a16:creationId xmlns:a16="http://schemas.microsoft.com/office/drawing/2014/main" id="{8DA45CCE-F3A7-E5D3-5383-70DE0693B3A1}"/>
              </a:ext>
            </a:extLst>
          </p:cNvPr>
          <p:cNvSpPr txBox="1"/>
          <p:nvPr/>
        </p:nvSpPr>
        <p:spPr>
          <a:xfrm>
            <a:off x="2829700" y="11754814"/>
            <a:ext cx="3690551" cy="646331"/>
          </a:xfrm>
          <a:prstGeom prst="rect">
            <a:avLst/>
          </a:prstGeom>
          <a:noFill/>
        </p:spPr>
        <p:txBody>
          <a:bodyPr wrap="square" rtlCol="0">
            <a:spAutoFit/>
          </a:bodyPr>
          <a:lstStyle/>
          <a:p>
            <a:pPr algn="ctr"/>
            <a:r>
              <a:rPr lang="en-US" b="1" dirty="0">
                <a:solidFill>
                  <a:srgbClr val="FF2D64"/>
                </a:solidFill>
              </a:rPr>
              <a:t>Not feasible</a:t>
            </a:r>
            <a:endParaRPr lang="en-CY" b="1" dirty="0">
              <a:solidFill>
                <a:srgbClr val="FF2D64"/>
              </a:solidFill>
            </a:endParaRPr>
          </a:p>
        </p:txBody>
      </p:sp>
      <p:sp>
        <p:nvSpPr>
          <p:cNvPr id="53" name="Arrow: Left 52">
            <a:extLst>
              <a:ext uri="{FF2B5EF4-FFF2-40B4-BE49-F238E27FC236}">
                <a16:creationId xmlns:a16="http://schemas.microsoft.com/office/drawing/2014/main" id="{83F7FA6C-DCD4-8853-2695-92E553E54436}"/>
              </a:ext>
            </a:extLst>
          </p:cNvPr>
          <p:cNvSpPr/>
          <p:nvPr/>
        </p:nvSpPr>
        <p:spPr>
          <a:xfrm rot="1074553">
            <a:off x="9451153" y="10963580"/>
            <a:ext cx="2044506" cy="426347"/>
          </a:xfrm>
          <a:prstGeom prst="leftArrow">
            <a:avLst/>
          </a:prstGeom>
          <a:solidFill>
            <a:srgbClr val="FF2D64"/>
          </a:solidFill>
          <a:ln>
            <a:solidFill>
              <a:srgbClr val="FF2D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54" name="TextBox 53">
            <a:extLst>
              <a:ext uri="{FF2B5EF4-FFF2-40B4-BE49-F238E27FC236}">
                <a16:creationId xmlns:a16="http://schemas.microsoft.com/office/drawing/2014/main" id="{6B5044C4-0DC9-421A-FA32-8B6646B7E21F}"/>
              </a:ext>
            </a:extLst>
          </p:cNvPr>
          <p:cNvSpPr txBox="1"/>
          <p:nvPr/>
        </p:nvSpPr>
        <p:spPr>
          <a:xfrm>
            <a:off x="11707494" y="11819522"/>
            <a:ext cx="3690551" cy="646331"/>
          </a:xfrm>
          <a:prstGeom prst="rect">
            <a:avLst/>
          </a:prstGeom>
          <a:noFill/>
        </p:spPr>
        <p:txBody>
          <a:bodyPr wrap="square" rtlCol="0">
            <a:spAutoFit/>
          </a:bodyPr>
          <a:lstStyle/>
          <a:p>
            <a:pPr algn="ctr"/>
            <a:r>
              <a:rPr lang="en-US" b="1" dirty="0">
                <a:solidFill>
                  <a:srgbClr val="FF2D64"/>
                </a:solidFill>
              </a:rPr>
              <a:t>Not feasible</a:t>
            </a:r>
            <a:endParaRPr lang="en-CY" b="1" dirty="0">
              <a:solidFill>
                <a:srgbClr val="FF2D64"/>
              </a:solidFill>
            </a:endParaRPr>
          </a:p>
        </p:txBody>
      </p:sp>
      <p:sp>
        <p:nvSpPr>
          <p:cNvPr id="55" name="Text Box 40">
            <a:extLst>
              <a:ext uri="{FF2B5EF4-FFF2-40B4-BE49-F238E27FC236}">
                <a16:creationId xmlns:a16="http://schemas.microsoft.com/office/drawing/2014/main" id="{B1122F29-3F69-B98B-27D3-DBEAFDD57C55}"/>
              </a:ext>
            </a:extLst>
          </p:cNvPr>
          <p:cNvSpPr txBox="1">
            <a:spLocks noChangeArrowheads="1"/>
          </p:cNvSpPr>
          <p:nvPr/>
        </p:nvSpPr>
        <p:spPr bwMode="auto">
          <a:xfrm>
            <a:off x="774962" y="8851612"/>
            <a:ext cx="745146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dirty="0">
                <a:solidFill>
                  <a:srgbClr val="CC6600"/>
                </a:solidFill>
              </a:rPr>
              <a:t>Assignment = {(var1=v11),(var2=v21)}</a:t>
            </a:r>
          </a:p>
        </p:txBody>
      </p:sp>
      <p:sp>
        <p:nvSpPr>
          <p:cNvPr id="56" name="Arrow: Left 55">
            <a:extLst>
              <a:ext uri="{FF2B5EF4-FFF2-40B4-BE49-F238E27FC236}">
                <a16:creationId xmlns:a16="http://schemas.microsoft.com/office/drawing/2014/main" id="{A3EA5091-77A2-E1D1-D61A-E68481BA4921}"/>
              </a:ext>
            </a:extLst>
          </p:cNvPr>
          <p:cNvSpPr/>
          <p:nvPr/>
        </p:nvSpPr>
        <p:spPr>
          <a:xfrm rot="9273780">
            <a:off x="6837114" y="8458171"/>
            <a:ext cx="1383213" cy="355370"/>
          </a:xfrm>
          <a:prstGeom prst="leftArrow">
            <a:avLst/>
          </a:prstGeom>
          <a:solidFill>
            <a:schemeClr val="bg1"/>
          </a:solidFill>
          <a:ln>
            <a:solidFill>
              <a:srgbClr val="FF2D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8" name="Group 3">
            <a:extLst>
              <a:ext uri="{FF2B5EF4-FFF2-40B4-BE49-F238E27FC236}">
                <a16:creationId xmlns:a16="http://schemas.microsoft.com/office/drawing/2014/main" id="{7DBB9603-2D95-456F-D6B2-896955017539}"/>
              </a:ext>
            </a:extLst>
          </p:cNvPr>
          <p:cNvGrpSpPr>
            <a:grpSpLocks/>
          </p:cNvGrpSpPr>
          <p:nvPr/>
        </p:nvGrpSpPr>
        <p:grpSpPr bwMode="auto">
          <a:xfrm>
            <a:off x="4419600" y="3505201"/>
            <a:ext cx="15392400" cy="7467601"/>
            <a:chOff x="432" y="1104"/>
            <a:chExt cx="4848" cy="2352"/>
          </a:xfrm>
        </p:grpSpPr>
        <p:grpSp>
          <p:nvGrpSpPr>
            <p:cNvPr id="34822" name="Group 4">
              <a:extLst>
                <a:ext uri="{FF2B5EF4-FFF2-40B4-BE49-F238E27FC236}">
                  <a16:creationId xmlns:a16="http://schemas.microsoft.com/office/drawing/2014/main" id="{1508234C-DE66-5C52-50E5-DF0988D103DC}"/>
                </a:ext>
              </a:extLst>
            </p:cNvPr>
            <p:cNvGrpSpPr>
              <a:grpSpLocks/>
            </p:cNvGrpSpPr>
            <p:nvPr/>
          </p:nvGrpSpPr>
          <p:grpSpPr bwMode="auto">
            <a:xfrm>
              <a:off x="1392" y="1152"/>
              <a:ext cx="3888" cy="2304"/>
              <a:chOff x="720" y="1152"/>
              <a:chExt cx="3888" cy="2304"/>
            </a:xfrm>
          </p:grpSpPr>
          <p:grpSp>
            <p:nvGrpSpPr>
              <p:cNvPr id="34827" name="Group 5">
                <a:extLst>
                  <a:ext uri="{FF2B5EF4-FFF2-40B4-BE49-F238E27FC236}">
                    <a16:creationId xmlns:a16="http://schemas.microsoft.com/office/drawing/2014/main" id="{C112C6E0-1332-0FB7-815D-D73014AEBFF2}"/>
                  </a:ext>
                </a:extLst>
              </p:cNvPr>
              <p:cNvGrpSpPr>
                <a:grpSpLocks/>
              </p:cNvGrpSpPr>
              <p:nvPr/>
            </p:nvGrpSpPr>
            <p:grpSpPr bwMode="auto">
              <a:xfrm>
                <a:off x="720" y="1152"/>
                <a:ext cx="3888" cy="2304"/>
                <a:chOff x="720" y="1152"/>
                <a:chExt cx="3888" cy="2304"/>
              </a:xfrm>
            </p:grpSpPr>
            <p:sp>
              <p:nvSpPr>
                <p:cNvPr id="34842" name="Oval 6">
                  <a:extLst>
                    <a:ext uri="{FF2B5EF4-FFF2-40B4-BE49-F238E27FC236}">
                      <a16:creationId xmlns:a16="http://schemas.microsoft.com/office/drawing/2014/main" id="{D2140FF9-859F-FE7F-57FF-E51F4D108528}"/>
                    </a:ext>
                  </a:extLst>
                </p:cNvPr>
                <p:cNvSpPr>
                  <a:spLocks noChangeArrowheads="1"/>
                </p:cNvSpPr>
                <p:nvPr/>
              </p:nvSpPr>
              <p:spPr bwMode="auto">
                <a:xfrm>
                  <a:off x="2592" y="1152"/>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4843" name="Oval 7">
                  <a:extLst>
                    <a:ext uri="{FF2B5EF4-FFF2-40B4-BE49-F238E27FC236}">
                      <a16:creationId xmlns:a16="http://schemas.microsoft.com/office/drawing/2014/main" id="{30CF2B3A-9161-0F32-8CE7-323DC3D23AA2}"/>
                    </a:ext>
                  </a:extLst>
                </p:cNvPr>
                <p:cNvSpPr>
                  <a:spLocks noChangeArrowheads="1"/>
                </p:cNvSpPr>
                <p:nvPr/>
              </p:nvSpPr>
              <p:spPr bwMode="auto">
                <a:xfrm>
                  <a:off x="1536" y="1728"/>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4844" name="Oval 8">
                  <a:extLst>
                    <a:ext uri="{FF2B5EF4-FFF2-40B4-BE49-F238E27FC236}">
                      <a16:creationId xmlns:a16="http://schemas.microsoft.com/office/drawing/2014/main" id="{054F5695-C980-BC21-5AD7-80989D575B7D}"/>
                    </a:ext>
                  </a:extLst>
                </p:cNvPr>
                <p:cNvSpPr>
                  <a:spLocks noChangeArrowheads="1"/>
                </p:cNvSpPr>
                <p:nvPr/>
              </p:nvSpPr>
              <p:spPr bwMode="auto">
                <a:xfrm>
                  <a:off x="3648" y="1728"/>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4845" name="Oval 9">
                  <a:extLst>
                    <a:ext uri="{FF2B5EF4-FFF2-40B4-BE49-F238E27FC236}">
                      <a16:creationId xmlns:a16="http://schemas.microsoft.com/office/drawing/2014/main" id="{544CD504-3AEE-28F4-84AB-647BB675A507}"/>
                    </a:ext>
                  </a:extLst>
                </p:cNvPr>
                <p:cNvSpPr>
                  <a:spLocks noChangeArrowheads="1"/>
                </p:cNvSpPr>
                <p:nvPr/>
              </p:nvSpPr>
              <p:spPr bwMode="auto">
                <a:xfrm>
                  <a:off x="2112" y="2496"/>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4846" name="Oval 10">
                  <a:extLst>
                    <a:ext uri="{FF2B5EF4-FFF2-40B4-BE49-F238E27FC236}">
                      <a16:creationId xmlns:a16="http://schemas.microsoft.com/office/drawing/2014/main" id="{9189DF7D-C4C3-7147-B142-D4662BD1AE8B}"/>
                    </a:ext>
                  </a:extLst>
                </p:cNvPr>
                <p:cNvSpPr>
                  <a:spLocks noChangeArrowheads="1"/>
                </p:cNvSpPr>
                <p:nvPr/>
              </p:nvSpPr>
              <p:spPr bwMode="auto">
                <a:xfrm>
                  <a:off x="960" y="2496"/>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4847" name="Oval 11">
                  <a:extLst>
                    <a:ext uri="{FF2B5EF4-FFF2-40B4-BE49-F238E27FC236}">
                      <a16:creationId xmlns:a16="http://schemas.microsoft.com/office/drawing/2014/main" id="{2E1C8219-4EB5-65D4-946E-2D70F46051D1}"/>
                    </a:ext>
                  </a:extLst>
                </p:cNvPr>
                <p:cNvSpPr>
                  <a:spLocks noChangeArrowheads="1"/>
                </p:cNvSpPr>
                <p:nvPr/>
              </p:nvSpPr>
              <p:spPr bwMode="auto">
                <a:xfrm>
                  <a:off x="3072" y="2496"/>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4848" name="Oval 12">
                  <a:extLst>
                    <a:ext uri="{FF2B5EF4-FFF2-40B4-BE49-F238E27FC236}">
                      <a16:creationId xmlns:a16="http://schemas.microsoft.com/office/drawing/2014/main" id="{FABB8ED4-1D1E-2CD0-498B-E1F93D588382}"/>
                    </a:ext>
                  </a:extLst>
                </p:cNvPr>
                <p:cNvSpPr>
                  <a:spLocks noChangeArrowheads="1"/>
                </p:cNvSpPr>
                <p:nvPr/>
              </p:nvSpPr>
              <p:spPr bwMode="auto">
                <a:xfrm>
                  <a:off x="4224" y="2496"/>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4849" name="Oval 13">
                  <a:extLst>
                    <a:ext uri="{FF2B5EF4-FFF2-40B4-BE49-F238E27FC236}">
                      <a16:creationId xmlns:a16="http://schemas.microsoft.com/office/drawing/2014/main" id="{9B25F63A-2EBC-5F38-67E1-133928AF9701}"/>
                    </a:ext>
                  </a:extLst>
                </p:cNvPr>
                <p:cNvSpPr>
                  <a:spLocks noChangeArrowheads="1"/>
                </p:cNvSpPr>
                <p:nvPr/>
              </p:nvSpPr>
              <p:spPr bwMode="auto">
                <a:xfrm>
                  <a:off x="1920"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4850" name="Oval 14">
                  <a:extLst>
                    <a:ext uri="{FF2B5EF4-FFF2-40B4-BE49-F238E27FC236}">
                      <a16:creationId xmlns:a16="http://schemas.microsoft.com/office/drawing/2014/main" id="{370EA60C-AC2A-34F7-2464-B25334E279CF}"/>
                    </a:ext>
                  </a:extLst>
                </p:cNvPr>
                <p:cNvSpPr>
                  <a:spLocks noChangeArrowheads="1"/>
                </p:cNvSpPr>
                <p:nvPr/>
              </p:nvSpPr>
              <p:spPr bwMode="auto">
                <a:xfrm>
                  <a:off x="1152"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4851" name="Oval 15">
                  <a:extLst>
                    <a:ext uri="{FF2B5EF4-FFF2-40B4-BE49-F238E27FC236}">
                      <a16:creationId xmlns:a16="http://schemas.microsoft.com/office/drawing/2014/main" id="{C855BD97-2927-232E-B9A9-5807AE6FF8EC}"/>
                    </a:ext>
                  </a:extLst>
                </p:cNvPr>
                <p:cNvSpPr>
                  <a:spLocks noChangeArrowheads="1"/>
                </p:cNvSpPr>
                <p:nvPr/>
              </p:nvSpPr>
              <p:spPr bwMode="auto">
                <a:xfrm>
                  <a:off x="720"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4852" name="Oval 16">
                  <a:extLst>
                    <a:ext uri="{FF2B5EF4-FFF2-40B4-BE49-F238E27FC236}">
                      <a16:creationId xmlns:a16="http://schemas.microsoft.com/office/drawing/2014/main" id="{58AFDBA6-4EAA-FF6E-7BCC-4DC330150FB0}"/>
                    </a:ext>
                  </a:extLst>
                </p:cNvPr>
                <p:cNvSpPr>
                  <a:spLocks noChangeArrowheads="1"/>
                </p:cNvSpPr>
                <p:nvPr/>
              </p:nvSpPr>
              <p:spPr bwMode="auto">
                <a:xfrm>
                  <a:off x="2880"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4853" name="Oval 17">
                  <a:extLst>
                    <a:ext uri="{FF2B5EF4-FFF2-40B4-BE49-F238E27FC236}">
                      <a16:creationId xmlns:a16="http://schemas.microsoft.com/office/drawing/2014/main" id="{B5EC9C53-6883-DB1F-B004-42E6B3890966}"/>
                    </a:ext>
                  </a:extLst>
                </p:cNvPr>
                <p:cNvSpPr>
                  <a:spLocks noChangeArrowheads="1"/>
                </p:cNvSpPr>
                <p:nvPr/>
              </p:nvSpPr>
              <p:spPr bwMode="auto">
                <a:xfrm>
                  <a:off x="3264"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4854" name="Oval 18">
                  <a:extLst>
                    <a:ext uri="{FF2B5EF4-FFF2-40B4-BE49-F238E27FC236}">
                      <a16:creationId xmlns:a16="http://schemas.microsoft.com/office/drawing/2014/main" id="{E445F730-D7F3-DF1D-9281-BEE721FA1318}"/>
                    </a:ext>
                  </a:extLst>
                </p:cNvPr>
                <p:cNvSpPr>
                  <a:spLocks noChangeArrowheads="1"/>
                </p:cNvSpPr>
                <p:nvPr/>
              </p:nvSpPr>
              <p:spPr bwMode="auto">
                <a:xfrm>
                  <a:off x="4032"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4855" name="Oval 19">
                  <a:extLst>
                    <a:ext uri="{FF2B5EF4-FFF2-40B4-BE49-F238E27FC236}">
                      <a16:creationId xmlns:a16="http://schemas.microsoft.com/office/drawing/2014/main" id="{F2CCA287-E8E3-EF4E-66AC-F2E9900F7E34}"/>
                    </a:ext>
                  </a:extLst>
                </p:cNvPr>
                <p:cNvSpPr>
                  <a:spLocks noChangeArrowheads="1"/>
                </p:cNvSpPr>
                <p:nvPr/>
              </p:nvSpPr>
              <p:spPr bwMode="auto">
                <a:xfrm>
                  <a:off x="4416"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4856" name="Oval 20">
                  <a:extLst>
                    <a:ext uri="{FF2B5EF4-FFF2-40B4-BE49-F238E27FC236}">
                      <a16:creationId xmlns:a16="http://schemas.microsoft.com/office/drawing/2014/main" id="{F89D6A73-9502-3C07-03E2-B0EBDAE91561}"/>
                    </a:ext>
                  </a:extLst>
                </p:cNvPr>
                <p:cNvSpPr>
                  <a:spLocks noChangeArrowheads="1"/>
                </p:cNvSpPr>
                <p:nvPr/>
              </p:nvSpPr>
              <p:spPr bwMode="auto">
                <a:xfrm>
                  <a:off x="2304"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grpSp>
          <p:sp>
            <p:nvSpPr>
              <p:cNvPr id="34828" name="Line 21">
                <a:extLst>
                  <a:ext uri="{FF2B5EF4-FFF2-40B4-BE49-F238E27FC236}">
                    <a16:creationId xmlns:a16="http://schemas.microsoft.com/office/drawing/2014/main" id="{1C72E1B9-B59E-2380-ABCD-CE94C4C77164}"/>
                  </a:ext>
                </a:extLst>
              </p:cNvPr>
              <p:cNvSpPr>
                <a:spLocks noChangeShapeType="1"/>
              </p:cNvSpPr>
              <p:nvPr/>
            </p:nvSpPr>
            <p:spPr bwMode="auto">
              <a:xfrm flipH="1">
                <a:off x="1632" y="1344"/>
                <a:ext cx="1056" cy="38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4829" name="Line 22">
                <a:extLst>
                  <a:ext uri="{FF2B5EF4-FFF2-40B4-BE49-F238E27FC236}">
                    <a16:creationId xmlns:a16="http://schemas.microsoft.com/office/drawing/2014/main" id="{FE7029A5-7BDF-0F25-6F62-277B3762DE89}"/>
                  </a:ext>
                </a:extLst>
              </p:cNvPr>
              <p:cNvSpPr>
                <a:spLocks noChangeShapeType="1"/>
              </p:cNvSpPr>
              <p:nvPr/>
            </p:nvSpPr>
            <p:spPr bwMode="auto">
              <a:xfrm>
                <a:off x="2688" y="1344"/>
                <a:ext cx="1056" cy="38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4830" name="Line 23">
                <a:extLst>
                  <a:ext uri="{FF2B5EF4-FFF2-40B4-BE49-F238E27FC236}">
                    <a16:creationId xmlns:a16="http://schemas.microsoft.com/office/drawing/2014/main" id="{81D37A82-06F0-2B89-2181-23380995A9A8}"/>
                  </a:ext>
                </a:extLst>
              </p:cNvPr>
              <p:cNvSpPr>
                <a:spLocks noChangeShapeType="1"/>
              </p:cNvSpPr>
              <p:nvPr/>
            </p:nvSpPr>
            <p:spPr bwMode="auto">
              <a:xfrm flipH="1">
                <a:off x="1056" y="1920"/>
                <a:ext cx="576"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4831" name="Line 24">
                <a:extLst>
                  <a:ext uri="{FF2B5EF4-FFF2-40B4-BE49-F238E27FC236}">
                    <a16:creationId xmlns:a16="http://schemas.microsoft.com/office/drawing/2014/main" id="{467A0154-BC59-649A-F703-B0AA1B229169}"/>
                  </a:ext>
                </a:extLst>
              </p:cNvPr>
              <p:cNvSpPr>
                <a:spLocks noChangeShapeType="1"/>
              </p:cNvSpPr>
              <p:nvPr/>
            </p:nvSpPr>
            <p:spPr bwMode="auto">
              <a:xfrm>
                <a:off x="1632" y="1920"/>
                <a:ext cx="576"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4832" name="Line 25">
                <a:extLst>
                  <a:ext uri="{FF2B5EF4-FFF2-40B4-BE49-F238E27FC236}">
                    <a16:creationId xmlns:a16="http://schemas.microsoft.com/office/drawing/2014/main" id="{9B047C92-43BE-4353-C707-FC531971DFE7}"/>
                  </a:ext>
                </a:extLst>
              </p:cNvPr>
              <p:cNvSpPr>
                <a:spLocks noChangeShapeType="1"/>
              </p:cNvSpPr>
              <p:nvPr/>
            </p:nvSpPr>
            <p:spPr bwMode="auto">
              <a:xfrm flipH="1">
                <a:off x="816" y="2688"/>
                <a:ext cx="240"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4833" name="Line 26">
                <a:extLst>
                  <a:ext uri="{FF2B5EF4-FFF2-40B4-BE49-F238E27FC236}">
                    <a16:creationId xmlns:a16="http://schemas.microsoft.com/office/drawing/2014/main" id="{23A63FBB-6269-EDA2-2E55-D6E1EE5DAD2D}"/>
                  </a:ext>
                </a:extLst>
              </p:cNvPr>
              <p:cNvSpPr>
                <a:spLocks noChangeShapeType="1"/>
              </p:cNvSpPr>
              <p:nvPr/>
            </p:nvSpPr>
            <p:spPr bwMode="auto">
              <a:xfrm>
                <a:off x="1056" y="2688"/>
                <a:ext cx="192"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4834" name="Line 27">
                <a:extLst>
                  <a:ext uri="{FF2B5EF4-FFF2-40B4-BE49-F238E27FC236}">
                    <a16:creationId xmlns:a16="http://schemas.microsoft.com/office/drawing/2014/main" id="{861852D6-30AF-D62B-2C4B-5F6A64B9BDBF}"/>
                  </a:ext>
                </a:extLst>
              </p:cNvPr>
              <p:cNvSpPr>
                <a:spLocks noChangeShapeType="1"/>
              </p:cNvSpPr>
              <p:nvPr/>
            </p:nvSpPr>
            <p:spPr bwMode="auto">
              <a:xfrm flipH="1">
                <a:off x="2016" y="2688"/>
                <a:ext cx="192"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4835" name="Line 28">
                <a:extLst>
                  <a:ext uri="{FF2B5EF4-FFF2-40B4-BE49-F238E27FC236}">
                    <a16:creationId xmlns:a16="http://schemas.microsoft.com/office/drawing/2014/main" id="{DA7766AF-EA0E-AB3C-E270-93AAB8D94AD7}"/>
                  </a:ext>
                </a:extLst>
              </p:cNvPr>
              <p:cNvSpPr>
                <a:spLocks noChangeShapeType="1"/>
              </p:cNvSpPr>
              <p:nvPr/>
            </p:nvSpPr>
            <p:spPr bwMode="auto">
              <a:xfrm>
                <a:off x="2208" y="2688"/>
                <a:ext cx="192"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4836" name="Line 29">
                <a:extLst>
                  <a:ext uri="{FF2B5EF4-FFF2-40B4-BE49-F238E27FC236}">
                    <a16:creationId xmlns:a16="http://schemas.microsoft.com/office/drawing/2014/main" id="{0A62610A-F870-C4F4-B081-AA4C47624617}"/>
                  </a:ext>
                </a:extLst>
              </p:cNvPr>
              <p:cNvSpPr>
                <a:spLocks noChangeShapeType="1"/>
              </p:cNvSpPr>
              <p:nvPr/>
            </p:nvSpPr>
            <p:spPr bwMode="auto">
              <a:xfrm flipH="1">
                <a:off x="3168" y="1920"/>
                <a:ext cx="576"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4837" name="Line 30">
                <a:extLst>
                  <a:ext uri="{FF2B5EF4-FFF2-40B4-BE49-F238E27FC236}">
                    <a16:creationId xmlns:a16="http://schemas.microsoft.com/office/drawing/2014/main" id="{3C6B9D3F-1548-F1D9-71B1-8B186CD5AAF0}"/>
                  </a:ext>
                </a:extLst>
              </p:cNvPr>
              <p:cNvSpPr>
                <a:spLocks noChangeShapeType="1"/>
              </p:cNvSpPr>
              <p:nvPr/>
            </p:nvSpPr>
            <p:spPr bwMode="auto">
              <a:xfrm>
                <a:off x="3744" y="1920"/>
                <a:ext cx="576"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4838" name="Line 31">
                <a:extLst>
                  <a:ext uri="{FF2B5EF4-FFF2-40B4-BE49-F238E27FC236}">
                    <a16:creationId xmlns:a16="http://schemas.microsoft.com/office/drawing/2014/main" id="{EE6A2368-F4AE-FBD2-ED7F-3362659C5F01}"/>
                  </a:ext>
                </a:extLst>
              </p:cNvPr>
              <p:cNvSpPr>
                <a:spLocks noChangeShapeType="1"/>
              </p:cNvSpPr>
              <p:nvPr/>
            </p:nvSpPr>
            <p:spPr bwMode="auto">
              <a:xfrm flipH="1">
                <a:off x="2976" y="2688"/>
                <a:ext cx="192"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4839" name="Line 32">
                <a:extLst>
                  <a:ext uri="{FF2B5EF4-FFF2-40B4-BE49-F238E27FC236}">
                    <a16:creationId xmlns:a16="http://schemas.microsoft.com/office/drawing/2014/main" id="{2A429B7D-E807-F7A6-4D58-E49C403800EB}"/>
                  </a:ext>
                </a:extLst>
              </p:cNvPr>
              <p:cNvSpPr>
                <a:spLocks noChangeShapeType="1"/>
              </p:cNvSpPr>
              <p:nvPr/>
            </p:nvSpPr>
            <p:spPr bwMode="auto">
              <a:xfrm>
                <a:off x="3168" y="2688"/>
                <a:ext cx="192"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4840" name="Line 33">
                <a:extLst>
                  <a:ext uri="{FF2B5EF4-FFF2-40B4-BE49-F238E27FC236}">
                    <a16:creationId xmlns:a16="http://schemas.microsoft.com/office/drawing/2014/main" id="{3FDB6991-6147-B881-B1CC-038E177EC87B}"/>
                  </a:ext>
                </a:extLst>
              </p:cNvPr>
              <p:cNvSpPr>
                <a:spLocks noChangeShapeType="1"/>
              </p:cNvSpPr>
              <p:nvPr/>
            </p:nvSpPr>
            <p:spPr bwMode="auto">
              <a:xfrm flipH="1">
                <a:off x="4128" y="2688"/>
                <a:ext cx="192"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4841" name="Line 34">
                <a:extLst>
                  <a:ext uri="{FF2B5EF4-FFF2-40B4-BE49-F238E27FC236}">
                    <a16:creationId xmlns:a16="http://schemas.microsoft.com/office/drawing/2014/main" id="{E8EB3AD5-EF46-E588-4F27-B2C803736B6A}"/>
                  </a:ext>
                </a:extLst>
              </p:cNvPr>
              <p:cNvSpPr>
                <a:spLocks noChangeShapeType="1"/>
              </p:cNvSpPr>
              <p:nvPr/>
            </p:nvSpPr>
            <p:spPr bwMode="auto">
              <a:xfrm>
                <a:off x="4320" y="2688"/>
                <a:ext cx="192"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grpSp>
        <p:sp>
          <p:nvSpPr>
            <p:cNvPr id="34823" name="Text Box 35">
              <a:extLst>
                <a:ext uri="{FF2B5EF4-FFF2-40B4-BE49-F238E27FC236}">
                  <a16:creationId xmlns:a16="http://schemas.microsoft.com/office/drawing/2014/main" id="{C6F81718-E18D-119E-6FCB-8EFF0029F565}"/>
                </a:ext>
              </a:extLst>
            </p:cNvPr>
            <p:cNvSpPr txBox="1">
              <a:spLocks noChangeArrowheads="1"/>
            </p:cNvSpPr>
            <p:nvPr/>
          </p:nvSpPr>
          <p:spPr bwMode="auto">
            <a:xfrm>
              <a:off x="432" y="1104"/>
              <a:ext cx="1074" cy="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sz="3600" dirty="0"/>
                <a:t>No assignments</a:t>
              </a:r>
            </a:p>
          </p:txBody>
        </p:sp>
        <p:sp>
          <p:nvSpPr>
            <p:cNvPr id="34824" name="Text Box 36">
              <a:extLst>
                <a:ext uri="{FF2B5EF4-FFF2-40B4-BE49-F238E27FC236}">
                  <a16:creationId xmlns:a16="http://schemas.microsoft.com/office/drawing/2014/main" id="{AFA587C1-D987-0EB0-4A55-E12BE032BD84}"/>
                </a:ext>
              </a:extLst>
            </p:cNvPr>
            <p:cNvSpPr txBox="1">
              <a:spLocks noChangeArrowheads="1"/>
            </p:cNvSpPr>
            <p:nvPr/>
          </p:nvSpPr>
          <p:spPr bwMode="auto">
            <a:xfrm>
              <a:off x="432" y="1680"/>
              <a:ext cx="767" cy="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sz="3600" dirty="0"/>
                <a:t>1</a:t>
              </a:r>
              <a:r>
                <a:rPr lang="en-US" altLang="el-GR" sz="3600" baseline="30000" dirty="0"/>
                <a:t>st</a:t>
              </a:r>
              <a:r>
                <a:rPr lang="en-US" altLang="el-GR" sz="3600" dirty="0"/>
                <a:t> Variable</a:t>
              </a:r>
            </a:p>
          </p:txBody>
        </p:sp>
        <p:sp>
          <p:nvSpPr>
            <p:cNvPr id="34825" name="Text Box 37">
              <a:extLst>
                <a:ext uri="{FF2B5EF4-FFF2-40B4-BE49-F238E27FC236}">
                  <a16:creationId xmlns:a16="http://schemas.microsoft.com/office/drawing/2014/main" id="{20485468-7BE4-DC87-281D-D18FFC03A208}"/>
                </a:ext>
              </a:extLst>
            </p:cNvPr>
            <p:cNvSpPr txBox="1">
              <a:spLocks noChangeArrowheads="1"/>
            </p:cNvSpPr>
            <p:nvPr/>
          </p:nvSpPr>
          <p:spPr bwMode="auto">
            <a:xfrm>
              <a:off x="432" y="2448"/>
              <a:ext cx="799" cy="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sz="3600" dirty="0"/>
                <a:t>2</a:t>
              </a:r>
              <a:r>
                <a:rPr lang="en-US" altLang="el-GR" sz="3600" baseline="30000" dirty="0"/>
                <a:t>nd</a:t>
              </a:r>
              <a:r>
                <a:rPr lang="en-US" altLang="el-GR" sz="3600" dirty="0"/>
                <a:t> Variable</a:t>
              </a:r>
            </a:p>
          </p:txBody>
        </p:sp>
        <p:sp>
          <p:nvSpPr>
            <p:cNvPr id="34826" name="Text Box 38">
              <a:extLst>
                <a:ext uri="{FF2B5EF4-FFF2-40B4-BE49-F238E27FC236}">
                  <a16:creationId xmlns:a16="http://schemas.microsoft.com/office/drawing/2014/main" id="{F98F6004-7654-CAA9-E9B8-B41C40AA3295}"/>
                </a:ext>
              </a:extLst>
            </p:cNvPr>
            <p:cNvSpPr txBox="1">
              <a:spLocks noChangeArrowheads="1"/>
            </p:cNvSpPr>
            <p:nvPr/>
          </p:nvSpPr>
          <p:spPr bwMode="auto">
            <a:xfrm>
              <a:off x="432" y="3216"/>
              <a:ext cx="780" cy="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sz="3600" dirty="0"/>
                <a:t>3</a:t>
              </a:r>
              <a:r>
                <a:rPr lang="en-US" altLang="el-GR" sz="3600" baseline="30000" dirty="0"/>
                <a:t>rd</a:t>
              </a:r>
              <a:r>
                <a:rPr lang="en-US" altLang="el-GR" sz="3600" dirty="0"/>
                <a:t> Variable</a:t>
              </a:r>
            </a:p>
          </p:txBody>
        </p:sp>
      </p:grpSp>
      <p:sp>
        <p:nvSpPr>
          <p:cNvPr id="34819" name="Oval 39">
            <a:extLst>
              <a:ext uri="{FF2B5EF4-FFF2-40B4-BE49-F238E27FC236}">
                <a16:creationId xmlns:a16="http://schemas.microsoft.com/office/drawing/2014/main" id="{A5D1C5C5-718D-B513-B4CA-5D6E8A77CD07}"/>
              </a:ext>
            </a:extLst>
          </p:cNvPr>
          <p:cNvSpPr>
            <a:spLocks noChangeArrowheads="1"/>
          </p:cNvSpPr>
          <p:nvPr/>
        </p:nvSpPr>
        <p:spPr bwMode="auto">
          <a:xfrm>
            <a:off x="11887200" y="7924800"/>
            <a:ext cx="609600" cy="609600"/>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4820" name="Text Box 40">
            <a:extLst>
              <a:ext uri="{FF2B5EF4-FFF2-40B4-BE49-F238E27FC236}">
                <a16:creationId xmlns:a16="http://schemas.microsoft.com/office/drawing/2014/main" id="{846CA3CA-B966-6969-BA13-B0231274BB01}"/>
              </a:ext>
            </a:extLst>
          </p:cNvPr>
          <p:cNvSpPr txBox="1">
            <a:spLocks noChangeArrowheads="1"/>
          </p:cNvSpPr>
          <p:nvPr/>
        </p:nvSpPr>
        <p:spPr bwMode="auto">
          <a:xfrm>
            <a:off x="12863384" y="7022813"/>
            <a:ext cx="745146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dirty="0">
                <a:solidFill>
                  <a:srgbClr val="CC6600"/>
                </a:solidFill>
              </a:rPr>
              <a:t>Assignment = {(var1=v11),(var2=v22)}</a:t>
            </a:r>
          </a:p>
        </p:txBody>
      </p:sp>
      <p:sp>
        <p:nvSpPr>
          <p:cNvPr id="42" name="Rectangle 4">
            <a:extLst>
              <a:ext uri="{FF2B5EF4-FFF2-40B4-BE49-F238E27FC236}">
                <a16:creationId xmlns:a16="http://schemas.microsoft.com/office/drawing/2014/main" id="{7F2817ED-BFCE-5ACE-E456-1840070A01EB}"/>
              </a:ext>
            </a:extLst>
          </p:cNvPr>
          <p:cNvSpPr>
            <a:spLocks noGrp="1" noChangeArrowheads="1"/>
          </p:cNvSpPr>
          <p:nvPr>
            <p:ph type="title"/>
          </p:nvPr>
        </p:nvSpPr>
        <p:spPr/>
        <p:txBody>
          <a:bodyPr/>
          <a:lstStyle/>
          <a:p>
            <a:pPr eaLnBrk="1" hangingPunct="1">
              <a:defRPr/>
            </a:pPr>
            <a:r>
              <a:rPr lang="en-US" altLang="el-GR" sz="1100" b="1" dirty="0">
                <a:effectLst>
                  <a:outerShdw blurRad="38100" dist="38100" dir="2700000" algn="tl">
                    <a:srgbClr val="C0C0C0"/>
                  </a:outerShdw>
                </a:effectLst>
              </a:rPr>
              <a:t>g</a:t>
            </a:r>
          </a:p>
        </p:txBody>
      </p:sp>
      <p:pic>
        <p:nvPicPr>
          <p:cNvPr id="41" name="Picture 40" descr="A picture containing text, gear&#10;&#10;Description automatically generated">
            <a:extLst>
              <a:ext uri="{FF2B5EF4-FFF2-40B4-BE49-F238E27FC236}">
                <a16:creationId xmlns:a16="http://schemas.microsoft.com/office/drawing/2014/main" id="{5243EFAB-43CE-A8BE-B9E6-019E9891BF6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75100" y="441994"/>
            <a:ext cx="3811300" cy="493913"/>
          </a:xfrm>
          <a:prstGeom prst="rect">
            <a:avLst/>
          </a:prstGeom>
          <a:noFill/>
          <a:ln>
            <a:noFill/>
          </a:ln>
        </p:spPr>
      </p:pic>
      <p:sp>
        <p:nvSpPr>
          <p:cNvPr id="43" name="TextBox 42">
            <a:extLst>
              <a:ext uri="{FF2B5EF4-FFF2-40B4-BE49-F238E27FC236}">
                <a16:creationId xmlns:a16="http://schemas.microsoft.com/office/drawing/2014/main" id="{078E4DC8-AE49-5F9F-A4A7-D73D51BDCC54}"/>
              </a:ext>
            </a:extLst>
          </p:cNvPr>
          <p:cNvSpPr txBox="1"/>
          <p:nvPr/>
        </p:nvSpPr>
        <p:spPr>
          <a:xfrm>
            <a:off x="4188941" y="1403522"/>
            <a:ext cx="9830829" cy="923330"/>
          </a:xfrm>
          <a:prstGeom prst="rect">
            <a:avLst/>
          </a:prstGeom>
          <a:noFill/>
        </p:spPr>
        <p:txBody>
          <a:bodyPr wrap="square" rtlCol="0">
            <a:spAutoFit/>
          </a:bodyPr>
          <a:lstStyle/>
          <a:p>
            <a:r>
              <a:rPr lang="en-US" sz="5400" b="1" dirty="0"/>
              <a:t>Depth-First with Backtracking </a:t>
            </a:r>
            <a:endParaRPr lang="en-CY" sz="5400" b="1" dirty="0"/>
          </a:p>
        </p:txBody>
      </p:sp>
      <p:grpSp>
        <p:nvGrpSpPr>
          <p:cNvPr id="44" name="Group 47">
            <a:extLst>
              <a:ext uri="{FF2B5EF4-FFF2-40B4-BE49-F238E27FC236}">
                <a16:creationId xmlns:a16="http://schemas.microsoft.com/office/drawing/2014/main" id="{A1FD7E50-7F7C-ADB4-CAEE-D43CEF501BB7}"/>
              </a:ext>
            </a:extLst>
          </p:cNvPr>
          <p:cNvGrpSpPr>
            <a:grpSpLocks/>
          </p:cNvGrpSpPr>
          <p:nvPr/>
        </p:nvGrpSpPr>
        <p:grpSpPr bwMode="auto">
          <a:xfrm>
            <a:off x="13410170" y="3568701"/>
            <a:ext cx="4902200" cy="698500"/>
            <a:chOff x="3264" y="1124"/>
            <a:chExt cx="1544" cy="220"/>
          </a:xfrm>
        </p:grpSpPr>
        <p:sp>
          <p:nvSpPr>
            <p:cNvPr id="45" name="Oval 43">
              <a:extLst>
                <a:ext uri="{FF2B5EF4-FFF2-40B4-BE49-F238E27FC236}">
                  <a16:creationId xmlns:a16="http://schemas.microsoft.com/office/drawing/2014/main" id="{4C191C6F-B6E4-2387-4689-BC6191315B6C}"/>
                </a:ext>
              </a:extLst>
            </p:cNvPr>
            <p:cNvSpPr>
              <a:spLocks noChangeArrowheads="1"/>
            </p:cNvSpPr>
            <p:nvPr/>
          </p:nvSpPr>
          <p:spPr bwMode="auto">
            <a:xfrm>
              <a:off x="3264" y="1152"/>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46" name="Text Box 46">
              <a:extLst>
                <a:ext uri="{FF2B5EF4-FFF2-40B4-BE49-F238E27FC236}">
                  <a16:creationId xmlns:a16="http://schemas.microsoft.com/office/drawing/2014/main" id="{6221D1BF-134B-2ECD-E545-474846D8AB62}"/>
                </a:ext>
              </a:extLst>
            </p:cNvPr>
            <p:cNvSpPr txBox="1">
              <a:spLocks noChangeArrowheads="1"/>
            </p:cNvSpPr>
            <p:nvPr/>
          </p:nvSpPr>
          <p:spPr bwMode="auto">
            <a:xfrm>
              <a:off x="3832" y="1124"/>
              <a:ext cx="976" cy="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dirty="0">
                  <a:solidFill>
                    <a:srgbClr val="CC6600"/>
                  </a:solidFill>
                </a:rPr>
                <a:t>Assignment= {}</a:t>
              </a:r>
            </a:p>
          </p:txBody>
        </p:sp>
      </p:grpSp>
      <p:sp>
        <p:nvSpPr>
          <p:cNvPr id="47" name="Arrow: Left 46">
            <a:extLst>
              <a:ext uri="{FF2B5EF4-FFF2-40B4-BE49-F238E27FC236}">
                <a16:creationId xmlns:a16="http://schemas.microsoft.com/office/drawing/2014/main" id="{2ACB2467-2251-FD97-6917-3BCD62BB71F8}"/>
              </a:ext>
            </a:extLst>
          </p:cNvPr>
          <p:cNvSpPr/>
          <p:nvPr/>
        </p:nvSpPr>
        <p:spPr>
          <a:xfrm>
            <a:off x="14148486" y="3736976"/>
            <a:ext cx="963827" cy="383396"/>
          </a:xfrm>
          <a:prstGeom prst="leftArrow">
            <a:avLst/>
          </a:prstGeom>
          <a:solidFill>
            <a:schemeClr val="bg1"/>
          </a:solidFill>
          <a:ln>
            <a:solidFill>
              <a:srgbClr val="FF2D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48" name="Text Box 42">
            <a:extLst>
              <a:ext uri="{FF2B5EF4-FFF2-40B4-BE49-F238E27FC236}">
                <a16:creationId xmlns:a16="http://schemas.microsoft.com/office/drawing/2014/main" id="{7D78A2CD-455B-4D0A-1598-28D6ED994618}"/>
              </a:ext>
            </a:extLst>
          </p:cNvPr>
          <p:cNvSpPr txBox="1">
            <a:spLocks noChangeArrowheads="1"/>
          </p:cNvSpPr>
          <p:nvPr/>
        </p:nvSpPr>
        <p:spPr bwMode="auto">
          <a:xfrm>
            <a:off x="3409708" y="6194855"/>
            <a:ext cx="527599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dirty="0">
                <a:solidFill>
                  <a:srgbClr val="CC6600"/>
                </a:solidFill>
              </a:rPr>
              <a:t>Assignment = {(var1=v11)}</a:t>
            </a:r>
          </a:p>
        </p:txBody>
      </p:sp>
      <p:sp>
        <p:nvSpPr>
          <p:cNvPr id="49" name="Arrow: Left 48">
            <a:extLst>
              <a:ext uri="{FF2B5EF4-FFF2-40B4-BE49-F238E27FC236}">
                <a16:creationId xmlns:a16="http://schemas.microsoft.com/office/drawing/2014/main" id="{2E1B490C-A913-5A56-B585-3A89E82190CA}"/>
              </a:ext>
            </a:extLst>
          </p:cNvPr>
          <p:cNvSpPr/>
          <p:nvPr/>
        </p:nvSpPr>
        <p:spPr>
          <a:xfrm rot="9273780">
            <a:off x="8692898" y="6083854"/>
            <a:ext cx="1383213" cy="355370"/>
          </a:xfrm>
          <a:prstGeom prst="leftArrow">
            <a:avLst/>
          </a:prstGeom>
          <a:solidFill>
            <a:schemeClr val="bg1"/>
          </a:solidFill>
          <a:ln>
            <a:solidFill>
              <a:srgbClr val="FF2D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50" name="Text Box 40">
            <a:extLst>
              <a:ext uri="{FF2B5EF4-FFF2-40B4-BE49-F238E27FC236}">
                <a16:creationId xmlns:a16="http://schemas.microsoft.com/office/drawing/2014/main" id="{CDB98715-EDDB-2C92-2362-BFE6443F3DA3}"/>
              </a:ext>
            </a:extLst>
          </p:cNvPr>
          <p:cNvSpPr txBox="1">
            <a:spLocks noChangeArrowheads="1"/>
          </p:cNvSpPr>
          <p:nvPr/>
        </p:nvSpPr>
        <p:spPr bwMode="auto">
          <a:xfrm>
            <a:off x="774962" y="8851612"/>
            <a:ext cx="745146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dirty="0">
                <a:solidFill>
                  <a:srgbClr val="CC6600"/>
                </a:solidFill>
              </a:rPr>
              <a:t>Assignment = {(var1=v11),(var2=v21)}</a:t>
            </a:r>
          </a:p>
        </p:txBody>
      </p:sp>
      <p:sp>
        <p:nvSpPr>
          <p:cNvPr id="51" name="Arrow: Left 50">
            <a:extLst>
              <a:ext uri="{FF2B5EF4-FFF2-40B4-BE49-F238E27FC236}">
                <a16:creationId xmlns:a16="http://schemas.microsoft.com/office/drawing/2014/main" id="{4CA9B797-C18E-2C66-9536-D15F2CD299C8}"/>
              </a:ext>
            </a:extLst>
          </p:cNvPr>
          <p:cNvSpPr/>
          <p:nvPr/>
        </p:nvSpPr>
        <p:spPr>
          <a:xfrm rot="9273780">
            <a:off x="6837114" y="8458171"/>
            <a:ext cx="1383213" cy="355370"/>
          </a:xfrm>
          <a:prstGeom prst="leftArrow">
            <a:avLst/>
          </a:prstGeom>
          <a:solidFill>
            <a:schemeClr val="bg1"/>
          </a:solidFill>
          <a:ln>
            <a:solidFill>
              <a:srgbClr val="FF2D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52" name="Text Box 40">
            <a:extLst>
              <a:ext uri="{FF2B5EF4-FFF2-40B4-BE49-F238E27FC236}">
                <a16:creationId xmlns:a16="http://schemas.microsoft.com/office/drawing/2014/main" id="{74FD8365-EDC3-8E84-351B-E8E722EA6E49}"/>
              </a:ext>
            </a:extLst>
          </p:cNvPr>
          <p:cNvSpPr txBox="1">
            <a:spLocks noChangeArrowheads="1"/>
          </p:cNvSpPr>
          <p:nvPr/>
        </p:nvSpPr>
        <p:spPr bwMode="auto">
          <a:xfrm>
            <a:off x="11549991" y="11290015"/>
            <a:ext cx="962693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dirty="0">
                <a:solidFill>
                  <a:srgbClr val="CC6600"/>
                </a:solidFill>
              </a:rPr>
              <a:t>Assignment = {(var1=v11),(var2=v21),(var3=v32)}</a:t>
            </a:r>
          </a:p>
        </p:txBody>
      </p:sp>
      <p:sp>
        <p:nvSpPr>
          <p:cNvPr id="53" name="Text Box 40">
            <a:extLst>
              <a:ext uri="{FF2B5EF4-FFF2-40B4-BE49-F238E27FC236}">
                <a16:creationId xmlns:a16="http://schemas.microsoft.com/office/drawing/2014/main" id="{6F70A146-60DB-50ED-61FA-2372F98D6E8D}"/>
              </a:ext>
            </a:extLst>
          </p:cNvPr>
          <p:cNvSpPr txBox="1">
            <a:spLocks noChangeArrowheads="1"/>
          </p:cNvSpPr>
          <p:nvPr/>
        </p:nvSpPr>
        <p:spPr bwMode="auto">
          <a:xfrm>
            <a:off x="314161" y="11259514"/>
            <a:ext cx="962693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dirty="0">
                <a:solidFill>
                  <a:srgbClr val="CC6600"/>
                </a:solidFill>
              </a:rPr>
              <a:t>Assignment = {(var1=v11),(var2=v21),(var3=v31)}</a:t>
            </a:r>
          </a:p>
        </p:txBody>
      </p:sp>
      <p:sp>
        <p:nvSpPr>
          <p:cNvPr id="54" name="Arrow: Left 53">
            <a:extLst>
              <a:ext uri="{FF2B5EF4-FFF2-40B4-BE49-F238E27FC236}">
                <a16:creationId xmlns:a16="http://schemas.microsoft.com/office/drawing/2014/main" id="{EEF7303F-67B0-E3E5-F0C7-DC1457AC30DC}"/>
              </a:ext>
            </a:extLst>
          </p:cNvPr>
          <p:cNvSpPr/>
          <p:nvPr/>
        </p:nvSpPr>
        <p:spPr>
          <a:xfrm rot="9273780">
            <a:off x="6152710" y="10814485"/>
            <a:ext cx="1383213" cy="355370"/>
          </a:xfrm>
          <a:prstGeom prst="leftArrow">
            <a:avLst/>
          </a:prstGeom>
          <a:solidFill>
            <a:schemeClr val="bg1"/>
          </a:solidFill>
          <a:ln>
            <a:solidFill>
              <a:srgbClr val="FF2D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55" name="TextBox 54">
            <a:extLst>
              <a:ext uri="{FF2B5EF4-FFF2-40B4-BE49-F238E27FC236}">
                <a16:creationId xmlns:a16="http://schemas.microsoft.com/office/drawing/2014/main" id="{26F74D77-D775-AEA8-9DCF-EFFA09744F01}"/>
              </a:ext>
            </a:extLst>
          </p:cNvPr>
          <p:cNvSpPr txBox="1"/>
          <p:nvPr/>
        </p:nvSpPr>
        <p:spPr>
          <a:xfrm>
            <a:off x="2829700" y="11754814"/>
            <a:ext cx="3690551" cy="646331"/>
          </a:xfrm>
          <a:prstGeom prst="rect">
            <a:avLst/>
          </a:prstGeom>
          <a:noFill/>
        </p:spPr>
        <p:txBody>
          <a:bodyPr wrap="square" rtlCol="0">
            <a:spAutoFit/>
          </a:bodyPr>
          <a:lstStyle/>
          <a:p>
            <a:pPr algn="ctr"/>
            <a:r>
              <a:rPr lang="en-US" b="1" dirty="0">
                <a:solidFill>
                  <a:srgbClr val="FF2D64"/>
                </a:solidFill>
              </a:rPr>
              <a:t>Not feasible</a:t>
            </a:r>
            <a:endParaRPr lang="en-CY" b="1" dirty="0">
              <a:solidFill>
                <a:srgbClr val="FF2D64"/>
              </a:solidFill>
            </a:endParaRPr>
          </a:p>
        </p:txBody>
      </p:sp>
      <p:sp>
        <p:nvSpPr>
          <p:cNvPr id="56" name="Arrow: Left 55">
            <a:extLst>
              <a:ext uri="{FF2B5EF4-FFF2-40B4-BE49-F238E27FC236}">
                <a16:creationId xmlns:a16="http://schemas.microsoft.com/office/drawing/2014/main" id="{B70AA5FC-90D4-5663-0ABC-956EC1568DAC}"/>
              </a:ext>
            </a:extLst>
          </p:cNvPr>
          <p:cNvSpPr/>
          <p:nvPr/>
        </p:nvSpPr>
        <p:spPr>
          <a:xfrm rot="1074553">
            <a:off x="9443513" y="10975957"/>
            <a:ext cx="2130694" cy="462456"/>
          </a:xfrm>
          <a:prstGeom prst="leftArrow">
            <a:avLst/>
          </a:prstGeom>
          <a:solidFill>
            <a:schemeClr val="bg1"/>
          </a:solidFill>
          <a:ln>
            <a:solidFill>
              <a:srgbClr val="FF2D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57" name="TextBox 56">
            <a:extLst>
              <a:ext uri="{FF2B5EF4-FFF2-40B4-BE49-F238E27FC236}">
                <a16:creationId xmlns:a16="http://schemas.microsoft.com/office/drawing/2014/main" id="{410978C6-3CAC-9D0E-BC3E-1A6D057A69F6}"/>
              </a:ext>
            </a:extLst>
          </p:cNvPr>
          <p:cNvSpPr txBox="1"/>
          <p:nvPr/>
        </p:nvSpPr>
        <p:spPr>
          <a:xfrm>
            <a:off x="12039600" y="11742404"/>
            <a:ext cx="3690551" cy="646331"/>
          </a:xfrm>
          <a:prstGeom prst="rect">
            <a:avLst/>
          </a:prstGeom>
          <a:noFill/>
        </p:spPr>
        <p:txBody>
          <a:bodyPr wrap="square" rtlCol="0">
            <a:spAutoFit/>
          </a:bodyPr>
          <a:lstStyle/>
          <a:p>
            <a:pPr algn="ctr"/>
            <a:r>
              <a:rPr lang="en-US" b="1" dirty="0">
                <a:solidFill>
                  <a:srgbClr val="FF2D64"/>
                </a:solidFill>
              </a:rPr>
              <a:t>Not feasible</a:t>
            </a:r>
            <a:endParaRPr lang="en-CY" b="1" dirty="0">
              <a:solidFill>
                <a:srgbClr val="FF2D64"/>
              </a:solidFill>
            </a:endParaRPr>
          </a:p>
        </p:txBody>
      </p:sp>
      <p:sp>
        <p:nvSpPr>
          <p:cNvPr id="58" name="Arrow: Left 57">
            <a:extLst>
              <a:ext uri="{FF2B5EF4-FFF2-40B4-BE49-F238E27FC236}">
                <a16:creationId xmlns:a16="http://schemas.microsoft.com/office/drawing/2014/main" id="{499D7547-1F04-3093-0B1A-4C67800BD936}"/>
              </a:ext>
            </a:extLst>
          </p:cNvPr>
          <p:cNvSpPr/>
          <p:nvPr/>
        </p:nvSpPr>
        <p:spPr>
          <a:xfrm rot="18783578">
            <a:off x="12240348" y="7624965"/>
            <a:ext cx="755650" cy="390526"/>
          </a:xfrm>
          <a:prstGeom prst="leftArrow">
            <a:avLst/>
          </a:prstGeom>
          <a:solidFill>
            <a:srgbClr val="FF2D64"/>
          </a:solidFill>
          <a:ln>
            <a:solidFill>
              <a:srgbClr val="FF2D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842" name="Group 3">
            <a:extLst>
              <a:ext uri="{FF2B5EF4-FFF2-40B4-BE49-F238E27FC236}">
                <a16:creationId xmlns:a16="http://schemas.microsoft.com/office/drawing/2014/main" id="{3FEF1B4A-F06A-FCDD-893B-030B4184A2D6}"/>
              </a:ext>
            </a:extLst>
          </p:cNvPr>
          <p:cNvGrpSpPr>
            <a:grpSpLocks/>
          </p:cNvGrpSpPr>
          <p:nvPr/>
        </p:nvGrpSpPr>
        <p:grpSpPr bwMode="auto">
          <a:xfrm>
            <a:off x="4403725" y="3505201"/>
            <a:ext cx="15408275" cy="7467601"/>
            <a:chOff x="427" y="1104"/>
            <a:chExt cx="4853" cy="2352"/>
          </a:xfrm>
        </p:grpSpPr>
        <p:grpSp>
          <p:nvGrpSpPr>
            <p:cNvPr id="35846" name="Group 4">
              <a:extLst>
                <a:ext uri="{FF2B5EF4-FFF2-40B4-BE49-F238E27FC236}">
                  <a16:creationId xmlns:a16="http://schemas.microsoft.com/office/drawing/2014/main" id="{517B8560-5840-D1B0-B668-57F6BA92BED9}"/>
                </a:ext>
              </a:extLst>
            </p:cNvPr>
            <p:cNvGrpSpPr>
              <a:grpSpLocks/>
            </p:cNvGrpSpPr>
            <p:nvPr/>
          </p:nvGrpSpPr>
          <p:grpSpPr bwMode="auto">
            <a:xfrm>
              <a:off x="1392" y="1152"/>
              <a:ext cx="3888" cy="2304"/>
              <a:chOff x="720" y="1152"/>
              <a:chExt cx="3888" cy="2304"/>
            </a:xfrm>
          </p:grpSpPr>
          <p:grpSp>
            <p:nvGrpSpPr>
              <p:cNvPr id="35851" name="Group 5">
                <a:extLst>
                  <a:ext uri="{FF2B5EF4-FFF2-40B4-BE49-F238E27FC236}">
                    <a16:creationId xmlns:a16="http://schemas.microsoft.com/office/drawing/2014/main" id="{F0F62849-A5ED-1172-D7B6-BBA1187046F4}"/>
                  </a:ext>
                </a:extLst>
              </p:cNvPr>
              <p:cNvGrpSpPr>
                <a:grpSpLocks/>
              </p:cNvGrpSpPr>
              <p:nvPr/>
            </p:nvGrpSpPr>
            <p:grpSpPr bwMode="auto">
              <a:xfrm>
                <a:off x="720" y="1152"/>
                <a:ext cx="3888" cy="2304"/>
                <a:chOff x="720" y="1152"/>
                <a:chExt cx="3888" cy="2304"/>
              </a:xfrm>
            </p:grpSpPr>
            <p:sp>
              <p:nvSpPr>
                <p:cNvPr id="35866" name="Oval 6">
                  <a:extLst>
                    <a:ext uri="{FF2B5EF4-FFF2-40B4-BE49-F238E27FC236}">
                      <a16:creationId xmlns:a16="http://schemas.microsoft.com/office/drawing/2014/main" id="{9E57BD03-BE91-434F-4E52-527BB718CB63}"/>
                    </a:ext>
                  </a:extLst>
                </p:cNvPr>
                <p:cNvSpPr>
                  <a:spLocks noChangeArrowheads="1"/>
                </p:cNvSpPr>
                <p:nvPr/>
              </p:nvSpPr>
              <p:spPr bwMode="auto">
                <a:xfrm>
                  <a:off x="2592" y="1152"/>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5867" name="Oval 7">
                  <a:extLst>
                    <a:ext uri="{FF2B5EF4-FFF2-40B4-BE49-F238E27FC236}">
                      <a16:creationId xmlns:a16="http://schemas.microsoft.com/office/drawing/2014/main" id="{80E1D000-74AD-229E-560A-3CD31BF7E5E6}"/>
                    </a:ext>
                  </a:extLst>
                </p:cNvPr>
                <p:cNvSpPr>
                  <a:spLocks noChangeArrowheads="1"/>
                </p:cNvSpPr>
                <p:nvPr/>
              </p:nvSpPr>
              <p:spPr bwMode="auto">
                <a:xfrm>
                  <a:off x="1536" y="1728"/>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5868" name="Oval 8">
                  <a:extLst>
                    <a:ext uri="{FF2B5EF4-FFF2-40B4-BE49-F238E27FC236}">
                      <a16:creationId xmlns:a16="http://schemas.microsoft.com/office/drawing/2014/main" id="{4A866054-9B69-6E71-3502-E10CBA13C351}"/>
                    </a:ext>
                  </a:extLst>
                </p:cNvPr>
                <p:cNvSpPr>
                  <a:spLocks noChangeArrowheads="1"/>
                </p:cNvSpPr>
                <p:nvPr/>
              </p:nvSpPr>
              <p:spPr bwMode="auto">
                <a:xfrm>
                  <a:off x="3648" y="1728"/>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5869" name="Oval 9">
                  <a:extLst>
                    <a:ext uri="{FF2B5EF4-FFF2-40B4-BE49-F238E27FC236}">
                      <a16:creationId xmlns:a16="http://schemas.microsoft.com/office/drawing/2014/main" id="{D7027995-05A9-D6E4-8F3B-182871CB5E20}"/>
                    </a:ext>
                  </a:extLst>
                </p:cNvPr>
                <p:cNvSpPr>
                  <a:spLocks noChangeArrowheads="1"/>
                </p:cNvSpPr>
                <p:nvPr/>
              </p:nvSpPr>
              <p:spPr bwMode="auto">
                <a:xfrm>
                  <a:off x="2112" y="2496"/>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5870" name="Oval 10">
                  <a:extLst>
                    <a:ext uri="{FF2B5EF4-FFF2-40B4-BE49-F238E27FC236}">
                      <a16:creationId xmlns:a16="http://schemas.microsoft.com/office/drawing/2014/main" id="{C22400D9-6D55-8D4F-B016-D1C5EE866463}"/>
                    </a:ext>
                  </a:extLst>
                </p:cNvPr>
                <p:cNvSpPr>
                  <a:spLocks noChangeArrowheads="1"/>
                </p:cNvSpPr>
                <p:nvPr/>
              </p:nvSpPr>
              <p:spPr bwMode="auto">
                <a:xfrm>
                  <a:off x="960" y="2496"/>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5871" name="Oval 11">
                  <a:extLst>
                    <a:ext uri="{FF2B5EF4-FFF2-40B4-BE49-F238E27FC236}">
                      <a16:creationId xmlns:a16="http://schemas.microsoft.com/office/drawing/2014/main" id="{3D95A80B-BA0B-34B5-681D-D133DF2621A8}"/>
                    </a:ext>
                  </a:extLst>
                </p:cNvPr>
                <p:cNvSpPr>
                  <a:spLocks noChangeArrowheads="1"/>
                </p:cNvSpPr>
                <p:nvPr/>
              </p:nvSpPr>
              <p:spPr bwMode="auto">
                <a:xfrm>
                  <a:off x="3072" y="2496"/>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5872" name="Oval 12">
                  <a:extLst>
                    <a:ext uri="{FF2B5EF4-FFF2-40B4-BE49-F238E27FC236}">
                      <a16:creationId xmlns:a16="http://schemas.microsoft.com/office/drawing/2014/main" id="{CE5E3782-DDF3-4ADA-1CC5-EABC54D4B2B2}"/>
                    </a:ext>
                  </a:extLst>
                </p:cNvPr>
                <p:cNvSpPr>
                  <a:spLocks noChangeArrowheads="1"/>
                </p:cNvSpPr>
                <p:nvPr/>
              </p:nvSpPr>
              <p:spPr bwMode="auto">
                <a:xfrm>
                  <a:off x="4224" y="2496"/>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5873" name="Oval 13">
                  <a:extLst>
                    <a:ext uri="{FF2B5EF4-FFF2-40B4-BE49-F238E27FC236}">
                      <a16:creationId xmlns:a16="http://schemas.microsoft.com/office/drawing/2014/main" id="{7FE0E82C-EAA4-6F30-983D-A9CD92698959}"/>
                    </a:ext>
                  </a:extLst>
                </p:cNvPr>
                <p:cNvSpPr>
                  <a:spLocks noChangeArrowheads="1"/>
                </p:cNvSpPr>
                <p:nvPr/>
              </p:nvSpPr>
              <p:spPr bwMode="auto">
                <a:xfrm>
                  <a:off x="1920"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5874" name="Oval 14">
                  <a:extLst>
                    <a:ext uri="{FF2B5EF4-FFF2-40B4-BE49-F238E27FC236}">
                      <a16:creationId xmlns:a16="http://schemas.microsoft.com/office/drawing/2014/main" id="{04D86406-D038-10EB-2838-9189DA89C7D4}"/>
                    </a:ext>
                  </a:extLst>
                </p:cNvPr>
                <p:cNvSpPr>
                  <a:spLocks noChangeArrowheads="1"/>
                </p:cNvSpPr>
                <p:nvPr/>
              </p:nvSpPr>
              <p:spPr bwMode="auto">
                <a:xfrm>
                  <a:off x="1152"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5875" name="Oval 15">
                  <a:extLst>
                    <a:ext uri="{FF2B5EF4-FFF2-40B4-BE49-F238E27FC236}">
                      <a16:creationId xmlns:a16="http://schemas.microsoft.com/office/drawing/2014/main" id="{F56AD928-4064-490C-B9D2-A952B01477AC}"/>
                    </a:ext>
                  </a:extLst>
                </p:cNvPr>
                <p:cNvSpPr>
                  <a:spLocks noChangeArrowheads="1"/>
                </p:cNvSpPr>
                <p:nvPr/>
              </p:nvSpPr>
              <p:spPr bwMode="auto">
                <a:xfrm>
                  <a:off x="720"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5876" name="Oval 16">
                  <a:extLst>
                    <a:ext uri="{FF2B5EF4-FFF2-40B4-BE49-F238E27FC236}">
                      <a16:creationId xmlns:a16="http://schemas.microsoft.com/office/drawing/2014/main" id="{ACE2DBB4-68CC-110A-772F-C27468582347}"/>
                    </a:ext>
                  </a:extLst>
                </p:cNvPr>
                <p:cNvSpPr>
                  <a:spLocks noChangeArrowheads="1"/>
                </p:cNvSpPr>
                <p:nvPr/>
              </p:nvSpPr>
              <p:spPr bwMode="auto">
                <a:xfrm>
                  <a:off x="2880"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5877" name="Oval 17">
                  <a:extLst>
                    <a:ext uri="{FF2B5EF4-FFF2-40B4-BE49-F238E27FC236}">
                      <a16:creationId xmlns:a16="http://schemas.microsoft.com/office/drawing/2014/main" id="{4AFEA31D-66CA-E540-4CDA-5916970C74C1}"/>
                    </a:ext>
                  </a:extLst>
                </p:cNvPr>
                <p:cNvSpPr>
                  <a:spLocks noChangeArrowheads="1"/>
                </p:cNvSpPr>
                <p:nvPr/>
              </p:nvSpPr>
              <p:spPr bwMode="auto">
                <a:xfrm>
                  <a:off x="3264"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5878" name="Oval 18">
                  <a:extLst>
                    <a:ext uri="{FF2B5EF4-FFF2-40B4-BE49-F238E27FC236}">
                      <a16:creationId xmlns:a16="http://schemas.microsoft.com/office/drawing/2014/main" id="{21A338F9-D301-D0B3-E67B-DA17196180E9}"/>
                    </a:ext>
                  </a:extLst>
                </p:cNvPr>
                <p:cNvSpPr>
                  <a:spLocks noChangeArrowheads="1"/>
                </p:cNvSpPr>
                <p:nvPr/>
              </p:nvSpPr>
              <p:spPr bwMode="auto">
                <a:xfrm>
                  <a:off x="4032"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5879" name="Oval 19">
                  <a:extLst>
                    <a:ext uri="{FF2B5EF4-FFF2-40B4-BE49-F238E27FC236}">
                      <a16:creationId xmlns:a16="http://schemas.microsoft.com/office/drawing/2014/main" id="{B186F9EF-6313-E211-23F4-BD9258B23F8A}"/>
                    </a:ext>
                  </a:extLst>
                </p:cNvPr>
                <p:cNvSpPr>
                  <a:spLocks noChangeArrowheads="1"/>
                </p:cNvSpPr>
                <p:nvPr/>
              </p:nvSpPr>
              <p:spPr bwMode="auto">
                <a:xfrm>
                  <a:off x="4416"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5880" name="Oval 20">
                  <a:extLst>
                    <a:ext uri="{FF2B5EF4-FFF2-40B4-BE49-F238E27FC236}">
                      <a16:creationId xmlns:a16="http://schemas.microsoft.com/office/drawing/2014/main" id="{FC76E3BA-0ADD-CAF6-ED77-FD4EC15E0861}"/>
                    </a:ext>
                  </a:extLst>
                </p:cNvPr>
                <p:cNvSpPr>
                  <a:spLocks noChangeArrowheads="1"/>
                </p:cNvSpPr>
                <p:nvPr/>
              </p:nvSpPr>
              <p:spPr bwMode="auto">
                <a:xfrm>
                  <a:off x="2304" y="326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grpSp>
          <p:sp>
            <p:nvSpPr>
              <p:cNvPr id="35852" name="Line 21">
                <a:extLst>
                  <a:ext uri="{FF2B5EF4-FFF2-40B4-BE49-F238E27FC236}">
                    <a16:creationId xmlns:a16="http://schemas.microsoft.com/office/drawing/2014/main" id="{A608F5DD-5140-F461-450C-748EB81124B8}"/>
                  </a:ext>
                </a:extLst>
              </p:cNvPr>
              <p:cNvSpPr>
                <a:spLocks noChangeShapeType="1"/>
              </p:cNvSpPr>
              <p:nvPr/>
            </p:nvSpPr>
            <p:spPr bwMode="auto">
              <a:xfrm flipH="1">
                <a:off x="1632" y="1344"/>
                <a:ext cx="1056" cy="38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5853" name="Line 22">
                <a:extLst>
                  <a:ext uri="{FF2B5EF4-FFF2-40B4-BE49-F238E27FC236}">
                    <a16:creationId xmlns:a16="http://schemas.microsoft.com/office/drawing/2014/main" id="{D8E62289-C199-E620-D7DC-01A3A22D28FE}"/>
                  </a:ext>
                </a:extLst>
              </p:cNvPr>
              <p:cNvSpPr>
                <a:spLocks noChangeShapeType="1"/>
              </p:cNvSpPr>
              <p:nvPr/>
            </p:nvSpPr>
            <p:spPr bwMode="auto">
              <a:xfrm>
                <a:off x="2688" y="1344"/>
                <a:ext cx="1056" cy="38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5854" name="Line 23">
                <a:extLst>
                  <a:ext uri="{FF2B5EF4-FFF2-40B4-BE49-F238E27FC236}">
                    <a16:creationId xmlns:a16="http://schemas.microsoft.com/office/drawing/2014/main" id="{A8928D62-4F08-AE18-8C67-2E815BA2D085}"/>
                  </a:ext>
                </a:extLst>
              </p:cNvPr>
              <p:cNvSpPr>
                <a:spLocks noChangeShapeType="1"/>
              </p:cNvSpPr>
              <p:nvPr/>
            </p:nvSpPr>
            <p:spPr bwMode="auto">
              <a:xfrm flipH="1">
                <a:off x="1056" y="1920"/>
                <a:ext cx="576"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5855" name="Line 24">
                <a:extLst>
                  <a:ext uri="{FF2B5EF4-FFF2-40B4-BE49-F238E27FC236}">
                    <a16:creationId xmlns:a16="http://schemas.microsoft.com/office/drawing/2014/main" id="{D2CB3452-80FB-475D-FD2F-33EFC775D1C9}"/>
                  </a:ext>
                </a:extLst>
              </p:cNvPr>
              <p:cNvSpPr>
                <a:spLocks noChangeShapeType="1"/>
              </p:cNvSpPr>
              <p:nvPr/>
            </p:nvSpPr>
            <p:spPr bwMode="auto">
              <a:xfrm>
                <a:off x="1632" y="1920"/>
                <a:ext cx="576"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5856" name="Line 25">
                <a:extLst>
                  <a:ext uri="{FF2B5EF4-FFF2-40B4-BE49-F238E27FC236}">
                    <a16:creationId xmlns:a16="http://schemas.microsoft.com/office/drawing/2014/main" id="{7B567042-092C-A13A-740B-BB47F3ACF2A7}"/>
                  </a:ext>
                </a:extLst>
              </p:cNvPr>
              <p:cNvSpPr>
                <a:spLocks noChangeShapeType="1"/>
              </p:cNvSpPr>
              <p:nvPr/>
            </p:nvSpPr>
            <p:spPr bwMode="auto">
              <a:xfrm flipH="1">
                <a:off x="816" y="2688"/>
                <a:ext cx="240"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5857" name="Line 26">
                <a:extLst>
                  <a:ext uri="{FF2B5EF4-FFF2-40B4-BE49-F238E27FC236}">
                    <a16:creationId xmlns:a16="http://schemas.microsoft.com/office/drawing/2014/main" id="{57FA8990-336F-045B-705C-CFB97A228224}"/>
                  </a:ext>
                </a:extLst>
              </p:cNvPr>
              <p:cNvSpPr>
                <a:spLocks noChangeShapeType="1"/>
              </p:cNvSpPr>
              <p:nvPr/>
            </p:nvSpPr>
            <p:spPr bwMode="auto">
              <a:xfrm>
                <a:off x="1056" y="2688"/>
                <a:ext cx="192"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5858" name="Line 27">
                <a:extLst>
                  <a:ext uri="{FF2B5EF4-FFF2-40B4-BE49-F238E27FC236}">
                    <a16:creationId xmlns:a16="http://schemas.microsoft.com/office/drawing/2014/main" id="{77EFD850-2B6B-E6E0-32AF-02BD43845383}"/>
                  </a:ext>
                </a:extLst>
              </p:cNvPr>
              <p:cNvSpPr>
                <a:spLocks noChangeShapeType="1"/>
              </p:cNvSpPr>
              <p:nvPr/>
            </p:nvSpPr>
            <p:spPr bwMode="auto">
              <a:xfrm flipH="1">
                <a:off x="2016" y="2688"/>
                <a:ext cx="192"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5859" name="Line 28">
                <a:extLst>
                  <a:ext uri="{FF2B5EF4-FFF2-40B4-BE49-F238E27FC236}">
                    <a16:creationId xmlns:a16="http://schemas.microsoft.com/office/drawing/2014/main" id="{1458D3E5-D1F1-EE8D-3C42-A2662FECFBFE}"/>
                  </a:ext>
                </a:extLst>
              </p:cNvPr>
              <p:cNvSpPr>
                <a:spLocks noChangeShapeType="1"/>
              </p:cNvSpPr>
              <p:nvPr/>
            </p:nvSpPr>
            <p:spPr bwMode="auto">
              <a:xfrm>
                <a:off x="2208" y="2688"/>
                <a:ext cx="192"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5860" name="Line 29">
                <a:extLst>
                  <a:ext uri="{FF2B5EF4-FFF2-40B4-BE49-F238E27FC236}">
                    <a16:creationId xmlns:a16="http://schemas.microsoft.com/office/drawing/2014/main" id="{8D2BEF9D-50A4-2D92-AEA5-ABF80C74218A}"/>
                  </a:ext>
                </a:extLst>
              </p:cNvPr>
              <p:cNvSpPr>
                <a:spLocks noChangeShapeType="1"/>
              </p:cNvSpPr>
              <p:nvPr/>
            </p:nvSpPr>
            <p:spPr bwMode="auto">
              <a:xfrm flipH="1">
                <a:off x="3168" y="1920"/>
                <a:ext cx="576"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5861" name="Line 30">
                <a:extLst>
                  <a:ext uri="{FF2B5EF4-FFF2-40B4-BE49-F238E27FC236}">
                    <a16:creationId xmlns:a16="http://schemas.microsoft.com/office/drawing/2014/main" id="{62EEF207-8D3C-55AB-83C2-2477711B2AC0}"/>
                  </a:ext>
                </a:extLst>
              </p:cNvPr>
              <p:cNvSpPr>
                <a:spLocks noChangeShapeType="1"/>
              </p:cNvSpPr>
              <p:nvPr/>
            </p:nvSpPr>
            <p:spPr bwMode="auto">
              <a:xfrm>
                <a:off x="3744" y="1920"/>
                <a:ext cx="576"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5862" name="Line 31">
                <a:extLst>
                  <a:ext uri="{FF2B5EF4-FFF2-40B4-BE49-F238E27FC236}">
                    <a16:creationId xmlns:a16="http://schemas.microsoft.com/office/drawing/2014/main" id="{35814677-0874-CFA3-AF4C-8F93942FF684}"/>
                  </a:ext>
                </a:extLst>
              </p:cNvPr>
              <p:cNvSpPr>
                <a:spLocks noChangeShapeType="1"/>
              </p:cNvSpPr>
              <p:nvPr/>
            </p:nvSpPr>
            <p:spPr bwMode="auto">
              <a:xfrm flipH="1">
                <a:off x="2976" y="2688"/>
                <a:ext cx="192"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5863" name="Line 32">
                <a:extLst>
                  <a:ext uri="{FF2B5EF4-FFF2-40B4-BE49-F238E27FC236}">
                    <a16:creationId xmlns:a16="http://schemas.microsoft.com/office/drawing/2014/main" id="{BCAC5EA8-9ABA-EA35-1D29-8BB56AF59419}"/>
                  </a:ext>
                </a:extLst>
              </p:cNvPr>
              <p:cNvSpPr>
                <a:spLocks noChangeShapeType="1"/>
              </p:cNvSpPr>
              <p:nvPr/>
            </p:nvSpPr>
            <p:spPr bwMode="auto">
              <a:xfrm>
                <a:off x="3168" y="2688"/>
                <a:ext cx="192"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5864" name="Line 33">
                <a:extLst>
                  <a:ext uri="{FF2B5EF4-FFF2-40B4-BE49-F238E27FC236}">
                    <a16:creationId xmlns:a16="http://schemas.microsoft.com/office/drawing/2014/main" id="{71AA6D45-66A8-1C16-F9C7-11F88E4A0D48}"/>
                  </a:ext>
                </a:extLst>
              </p:cNvPr>
              <p:cNvSpPr>
                <a:spLocks noChangeShapeType="1"/>
              </p:cNvSpPr>
              <p:nvPr/>
            </p:nvSpPr>
            <p:spPr bwMode="auto">
              <a:xfrm flipH="1">
                <a:off x="4128" y="2688"/>
                <a:ext cx="192"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sp>
            <p:nvSpPr>
              <p:cNvPr id="35865" name="Line 34">
                <a:extLst>
                  <a:ext uri="{FF2B5EF4-FFF2-40B4-BE49-F238E27FC236}">
                    <a16:creationId xmlns:a16="http://schemas.microsoft.com/office/drawing/2014/main" id="{8FC050FC-D04E-B61D-66EB-1EB76AA6CBFA}"/>
                  </a:ext>
                </a:extLst>
              </p:cNvPr>
              <p:cNvSpPr>
                <a:spLocks noChangeShapeType="1"/>
              </p:cNvSpPr>
              <p:nvPr/>
            </p:nvSpPr>
            <p:spPr bwMode="auto">
              <a:xfrm>
                <a:off x="4320" y="2688"/>
                <a:ext cx="192"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Y" sz="7200"/>
              </a:p>
            </p:txBody>
          </p:sp>
        </p:grpSp>
        <p:sp>
          <p:nvSpPr>
            <p:cNvPr id="35847" name="Text Box 35">
              <a:extLst>
                <a:ext uri="{FF2B5EF4-FFF2-40B4-BE49-F238E27FC236}">
                  <a16:creationId xmlns:a16="http://schemas.microsoft.com/office/drawing/2014/main" id="{84A2138A-AF8B-DA75-1A5B-5152EC80E479}"/>
                </a:ext>
              </a:extLst>
            </p:cNvPr>
            <p:cNvSpPr txBox="1">
              <a:spLocks noChangeArrowheads="1"/>
            </p:cNvSpPr>
            <p:nvPr/>
          </p:nvSpPr>
          <p:spPr bwMode="auto">
            <a:xfrm>
              <a:off x="432" y="1104"/>
              <a:ext cx="1086" cy="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sz="3600" dirty="0"/>
                <a:t>No Assignments</a:t>
              </a:r>
            </a:p>
          </p:txBody>
        </p:sp>
        <p:sp>
          <p:nvSpPr>
            <p:cNvPr id="35848" name="Text Box 36">
              <a:extLst>
                <a:ext uri="{FF2B5EF4-FFF2-40B4-BE49-F238E27FC236}">
                  <a16:creationId xmlns:a16="http://schemas.microsoft.com/office/drawing/2014/main" id="{25344306-0EBA-8DFF-25D3-F292EF115E9D}"/>
                </a:ext>
              </a:extLst>
            </p:cNvPr>
            <p:cNvSpPr txBox="1">
              <a:spLocks noChangeArrowheads="1"/>
            </p:cNvSpPr>
            <p:nvPr/>
          </p:nvSpPr>
          <p:spPr bwMode="auto">
            <a:xfrm>
              <a:off x="432" y="1680"/>
              <a:ext cx="767" cy="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sz="3600" dirty="0"/>
                <a:t>1</a:t>
              </a:r>
              <a:r>
                <a:rPr lang="en-US" altLang="el-GR" sz="3600" baseline="30000" dirty="0"/>
                <a:t>st</a:t>
              </a:r>
              <a:r>
                <a:rPr lang="en-US" altLang="el-GR" sz="3600" dirty="0"/>
                <a:t> Variable</a:t>
              </a:r>
            </a:p>
          </p:txBody>
        </p:sp>
        <p:sp>
          <p:nvSpPr>
            <p:cNvPr id="35849" name="Text Box 37">
              <a:extLst>
                <a:ext uri="{FF2B5EF4-FFF2-40B4-BE49-F238E27FC236}">
                  <a16:creationId xmlns:a16="http://schemas.microsoft.com/office/drawing/2014/main" id="{8E1EA8EB-E49D-EADF-1545-0755F68E6DF3}"/>
                </a:ext>
              </a:extLst>
            </p:cNvPr>
            <p:cNvSpPr txBox="1">
              <a:spLocks noChangeArrowheads="1"/>
            </p:cNvSpPr>
            <p:nvPr/>
          </p:nvSpPr>
          <p:spPr bwMode="auto">
            <a:xfrm>
              <a:off x="427" y="2448"/>
              <a:ext cx="799" cy="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sz="3600" dirty="0"/>
                <a:t>2</a:t>
              </a:r>
              <a:r>
                <a:rPr lang="en-US" altLang="el-GR" sz="3600" baseline="30000" dirty="0"/>
                <a:t>nd</a:t>
              </a:r>
              <a:r>
                <a:rPr lang="en-US" altLang="el-GR" sz="3600" dirty="0"/>
                <a:t> Variable</a:t>
              </a:r>
            </a:p>
          </p:txBody>
        </p:sp>
        <p:sp>
          <p:nvSpPr>
            <p:cNvPr id="35850" name="Text Box 38">
              <a:extLst>
                <a:ext uri="{FF2B5EF4-FFF2-40B4-BE49-F238E27FC236}">
                  <a16:creationId xmlns:a16="http://schemas.microsoft.com/office/drawing/2014/main" id="{BDAF2B72-BB11-1226-7A7E-61D392E855FE}"/>
                </a:ext>
              </a:extLst>
            </p:cNvPr>
            <p:cNvSpPr txBox="1">
              <a:spLocks noChangeArrowheads="1"/>
            </p:cNvSpPr>
            <p:nvPr/>
          </p:nvSpPr>
          <p:spPr bwMode="auto">
            <a:xfrm>
              <a:off x="432" y="3216"/>
              <a:ext cx="780" cy="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sz="3600" dirty="0"/>
                <a:t>3</a:t>
              </a:r>
              <a:r>
                <a:rPr lang="en-US" altLang="el-GR" sz="3600" baseline="30000" dirty="0"/>
                <a:t>rd</a:t>
              </a:r>
              <a:r>
                <a:rPr lang="en-US" altLang="el-GR" sz="3600" dirty="0"/>
                <a:t> Variable</a:t>
              </a:r>
            </a:p>
          </p:txBody>
        </p:sp>
      </p:grpSp>
      <p:sp>
        <p:nvSpPr>
          <p:cNvPr id="35843" name="Oval 39">
            <a:extLst>
              <a:ext uri="{FF2B5EF4-FFF2-40B4-BE49-F238E27FC236}">
                <a16:creationId xmlns:a16="http://schemas.microsoft.com/office/drawing/2014/main" id="{15B5545B-DD2B-5B1F-4F78-AA6394C3B98D}"/>
              </a:ext>
            </a:extLst>
          </p:cNvPr>
          <p:cNvSpPr>
            <a:spLocks noChangeArrowheads="1"/>
          </p:cNvSpPr>
          <p:nvPr/>
        </p:nvSpPr>
        <p:spPr bwMode="auto">
          <a:xfrm>
            <a:off x="11277600" y="10363200"/>
            <a:ext cx="609600" cy="609600"/>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35844" name="Text Box 40">
            <a:extLst>
              <a:ext uri="{FF2B5EF4-FFF2-40B4-BE49-F238E27FC236}">
                <a16:creationId xmlns:a16="http://schemas.microsoft.com/office/drawing/2014/main" id="{8433DE80-3F2E-39E1-C487-9A0AF381CE9B}"/>
              </a:ext>
            </a:extLst>
          </p:cNvPr>
          <p:cNvSpPr txBox="1">
            <a:spLocks noChangeArrowheads="1"/>
          </p:cNvSpPr>
          <p:nvPr/>
        </p:nvSpPr>
        <p:spPr bwMode="auto">
          <a:xfrm>
            <a:off x="11596406" y="11256607"/>
            <a:ext cx="9626931" cy="584775"/>
          </a:xfrm>
          <a:prstGeom prst="rect">
            <a:avLst/>
          </a:prstGeom>
          <a:solidFill>
            <a:srgbClr val="0100C8"/>
          </a:solidFill>
          <a:ln>
            <a:noFill/>
          </a:ln>
          <a:effec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dirty="0">
                <a:solidFill>
                  <a:schemeClr val="bg1"/>
                </a:solidFill>
              </a:rPr>
              <a:t>Assignment = {(var1=v11),(var2=v22),(var3=v31)}</a:t>
            </a:r>
          </a:p>
        </p:txBody>
      </p:sp>
      <p:sp>
        <p:nvSpPr>
          <p:cNvPr id="42" name="Rectangle 4">
            <a:extLst>
              <a:ext uri="{FF2B5EF4-FFF2-40B4-BE49-F238E27FC236}">
                <a16:creationId xmlns:a16="http://schemas.microsoft.com/office/drawing/2014/main" id="{D1098E83-1D53-6EB8-CDED-080F4D51CAFF}"/>
              </a:ext>
            </a:extLst>
          </p:cNvPr>
          <p:cNvSpPr>
            <a:spLocks noGrp="1" noChangeArrowheads="1"/>
          </p:cNvSpPr>
          <p:nvPr>
            <p:ph type="title"/>
          </p:nvPr>
        </p:nvSpPr>
        <p:spPr/>
        <p:txBody>
          <a:bodyPr/>
          <a:lstStyle/>
          <a:p>
            <a:pPr eaLnBrk="1" hangingPunct="1">
              <a:defRPr/>
            </a:pPr>
            <a:r>
              <a:rPr lang="en-US" altLang="el-GR" sz="1100" b="1" dirty="0">
                <a:effectLst>
                  <a:outerShdw blurRad="38100" dist="38100" dir="2700000" algn="tl">
                    <a:srgbClr val="C0C0C0"/>
                  </a:outerShdw>
                </a:effectLst>
              </a:rPr>
              <a:t> </a:t>
            </a:r>
          </a:p>
        </p:txBody>
      </p:sp>
      <p:pic>
        <p:nvPicPr>
          <p:cNvPr id="41" name="Picture 40" descr="A picture containing text, gear&#10;&#10;Description automatically generated">
            <a:extLst>
              <a:ext uri="{FF2B5EF4-FFF2-40B4-BE49-F238E27FC236}">
                <a16:creationId xmlns:a16="http://schemas.microsoft.com/office/drawing/2014/main" id="{34E74812-FADA-222A-B010-A74E76BDC4F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75100" y="441994"/>
            <a:ext cx="3811300" cy="493913"/>
          </a:xfrm>
          <a:prstGeom prst="rect">
            <a:avLst/>
          </a:prstGeom>
          <a:noFill/>
          <a:ln>
            <a:noFill/>
          </a:ln>
        </p:spPr>
      </p:pic>
      <p:sp>
        <p:nvSpPr>
          <p:cNvPr id="43" name="TextBox 42">
            <a:extLst>
              <a:ext uri="{FF2B5EF4-FFF2-40B4-BE49-F238E27FC236}">
                <a16:creationId xmlns:a16="http://schemas.microsoft.com/office/drawing/2014/main" id="{2B1AF5C3-68BB-0EDE-3217-39F79E932441}"/>
              </a:ext>
            </a:extLst>
          </p:cNvPr>
          <p:cNvSpPr txBox="1"/>
          <p:nvPr/>
        </p:nvSpPr>
        <p:spPr>
          <a:xfrm>
            <a:off x="4188941" y="1403522"/>
            <a:ext cx="9830829" cy="923330"/>
          </a:xfrm>
          <a:prstGeom prst="rect">
            <a:avLst/>
          </a:prstGeom>
          <a:noFill/>
        </p:spPr>
        <p:txBody>
          <a:bodyPr wrap="square" rtlCol="0">
            <a:spAutoFit/>
          </a:bodyPr>
          <a:lstStyle/>
          <a:p>
            <a:r>
              <a:rPr lang="en-US" sz="5400" b="1" dirty="0"/>
              <a:t>Depth-First with Backtracking </a:t>
            </a:r>
            <a:endParaRPr lang="en-CY" sz="5400" b="1" dirty="0"/>
          </a:p>
        </p:txBody>
      </p:sp>
      <p:grpSp>
        <p:nvGrpSpPr>
          <p:cNvPr id="44" name="Group 47">
            <a:extLst>
              <a:ext uri="{FF2B5EF4-FFF2-40B4-BE49-F238E27FC236}">
                <a16:creationId xmlns:a16="http://schemas.microsoft.com/office/drawing/2014/main" id="{32B4FBA9-EB11-8E27-71A1-FE0A061FE0F8}"/>
              </a:ext>
            </a:extLst>
          </p:cNvPr>
          <p:cNvGrpSpPr>
            <a:grpSpLocks/>
          </p:cNvGrpSpPr>
          <p:nvPr/>
        </p:nvGrpSpPr>
        <p:grpSpPr bwMode="auto">
          <a:xfrm>
            <a:off x="13410170" y="3568701"/>
            <a:ext cx="4902200" cy="698500"/>
            <a:chOff x="3264" y="1124"/>
            <a:chExt cx="1544" cy="220"/>
          </a:xfrm>
        </p:grpSpPr>
        <p:sp>
          <p:nvSpPr>
            <p:cNvPr id="45" name="Oval 43">
              <a:extLst>
                <a:ext uri="{FF2B5EF4-FFF2-40B4-BE49-F238E27FC236}">
                  <a16:creationId xmlns:a16="http://schemas.microsoft.com/office/drawing/2014/main" id="{6DF1E90A-BD97-7ACF-29F3-8C018D79BF0B}"/>
                </a:ext>
              </a:extLst>
            </p:cNvPr>
            <p:cNvSpPr>
              <a:spLocks noChangeArrowheads="1"/>
            </p:cNvSpPr>
            <p:nvPr/>
          </p:nvSpPr>
          <p:spPr bwMode="auto">
            <a:xfrm>
              <a:off x="3264" y="1152"/>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4800"/>
            </a:p>
          </p:txBody>
        </p:sp>
        <p:sp>
          <p:nvSpPr>
            <p:cNvPr id="46" name="Text Box 46">
              <a:extLst>
                <a:ext uri="{FF2B5EF4-FFF2-40B4-BE49-F238E27FC236}">
                  <a16:creationId xmlns:a16="http://schemas.microsoft.com/office/drawing/2014/main" id="{C1C70429-663B-BB51-010D-D39E22866F2A}"/>
                </a:ext>
              </a:extLst>
            </p:cNvPr>
            <p:cNvSpPr txBox="1">
              <a:spLocks noChangeArrowheads="1"/>
            </p:cNvSpPr>
            <p:nvPr/>
          </p:nvSpPr>
          <p:spPr bwMode="auto">
            <a:xfrm>
              <a:off x="3832" y="1124"/>
              <a:ext cx="976" cy="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dirty="0">
                  <a:solidFill>
                    <a:srgbClr val="CC6600"/>
                  </a:solidFill>
                </a:rPr>
                <a:t>Assignment= {}</a:t>
              </a:r>
            </a:p>
          </p:txBody>
        </p:sp>
      </p:grpSp>
      <p:sp>
        <p:nvSpPr>
          <p:cNvPr id="47" name="Arrow: Left 46">
            <a:extLst>
              <a:ext uri="{FF2B5EF4-FFF2-40B4-BE49-F238E27FC236}">
                <a16:creationId xmlns:a16="http://schemas.microsoft.com/office/drawing/2014/main" id="{C3BD1D61-8BB9-5A42-AE6F-83375ED14F37}"/>
              </a:ext>
            </a:extLst>
          </p:cNvPr>
          <p:cNvSpPr/>
          <p:nvPr/>
        </p:nvSpPr>
        <p:spPr>
          <a:xfrm>
            <a:off x="14148486" y="3736976"/>
            <a:ext cx="963827" cy="383396"/>
          </a:xfrm>
          <a:prstGeom prst="leftArrow">
            <a:avLst/>
          </a:prstGeom>
          <a:solidFill>
            <a:schemeClr val="bg1"/>
          </a:solidFill>
          <a:ln>
            <a:solidFill>
              <a:srgbClr val="FF2D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48" name="Text Box 42">
            <a:extLst>
              <a:ext uri="{FF2B5EF4-FFF2-40B4-BE49-F238E27FC236}">
                <a16:creationId xmlns:a16="http://schemas.microsoft.com/office/drawing/2014/main" id="{2FFC718C-2022-0307-811F-91DEBEE8BFB5}"/>
              </a:ext>
            </a:extLst>
          </p:cNvPr>
          <p:cNvSpPr txBox="1">
            <a:spLocks noChangeArrowheads="1"/>
          </p:cNvSpPr>
          <p:nvPr/>
        </p:nvSpPr>
        <p:spPr bwMode="auto">
          <a:xfrm>
            <a:off x="3409708" y="6194855"/>
            <a:ext cx="527599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dirty="0">
                <a:solidFill>
                  <a:srgbClr val="CC6600"/>
                </a:solidFill>
              </a:rPr>
              <a:t>Assignment = {(var1=v11)}</a:t>
            </a:r>
          </a:p>
        </p:txBody>
      </p:sp>
      <p:sp>
        <p:nvSpPr>
          <p:cNvPr id="49" name="Arrow: Left 48">
            <a:extLst>
              <a:ext uri="{FF2B5EF4-FFF2-40B4-BE49-F238E27FC236}">
                <a16:creationId xmlns:a16="http://schemas.microsoft.com/office/drawing/2014/main" id="{0A590D59-9C5B-8A3E-C8B2-915A09330440}"/>
              </a:ext>
            </a:extLst>
          </p:cNvPr>
          <p:cNvSpPr/>
          <p:nvPr/>
        </p:nvSpPr>
        <p:spPr>
          <a:xfrm rot="9273780">
            <a:off x="8692898" y="6083854"/>
            <a:ext cx="1383213" cy="355370"/>
          </a:xfrm>
          <a:prstGeom prst="leftArrow">
            <a:avLst/>
          </a:prstGeom>
          <a:solidFill>
            <a:schemeClr val="bg1"/>
          </a:solidFill>
          <a:ln>
            <a:solidFill>
              <a:srgbClr val="FF2D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50" name="Text Box 40">
            <a:extLst>
              <a:ext uri="{FF2B5EF4-FFF2-40B4-BE49-F238E27FC236}">
                <a16:creationId xmlns:a16="http://schemas.microsoft.com/office/drawing/2014/main" id="{7A8CBAC5-B4EB-DE43-EA59-61B99C76F9B5}"/>
              </a:ext>
            </a:extLst>
          </p:cNvPr>
          <p:cNvSpPr txBox="1">
            <a:spLocks noChangeArrowheads="1"/>
          </p:cNvSpPr>
          <p:nvPr/>
        </p:nvSpPr>
        <p:spPr bwMode="auto">
          <a:xfrm>
            <a:off x="12863384" y="7022813"/>
            <a:ext cx="745146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dirty="0">
                <a:solidFill>
                  <a:srgbClr val="CC6600"/>
                </a:solidFill>
              </a:rPr>
              <a:t>Assignment = {(var1=v11),(var2=v22)}</a:t>
            </a:r>
          </a:p>
        </p:txBody>
      </p:sp>
      <p:sp>
        <p:nvSpPr>
          <p:cNvPr id="51" name="Text Box 40">
            <a:extLst>
              <a:ext uri="{FF2B5EF4-FFF2-40B4-BE49-F238E27FC236}">
                <a16:creationId xmlns:a16="http://schemas.microsoft.com/office/drawing/2014/main" id="{77FAD2FB-29B9-804C-99A7-8CE9115D21FD}"/>
              </a:ext>
            </a:extLst>
          </p:cNvPr>
          <p:cNvSpPr txBox="1">
            <a:spLocks noChangeArrowheads="1"/>
          </p:cNvSpPr>
          <p:nvPr/>
        </p:nvSpPr>
        <p:spPr bwMode="auto">
          <a:xfrm>
            <a:off x="774962" y="8851612"/>
            <a:ext cx="745146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dirty="0">
                <a:solidFill>
                  <a:srgbClr val="CC6600"/>
                </a:solidFill>
              </a:rPr>
              <a:t>Assignment = {(var1=v11),(var2=v21)}</a:t>
            </a:r>
          </a:p>
        </p:txBody>
      </p:sp>
      <p:sp>
        <p:nvSpPr>
          <p:cNvPr id="52" name="Arrow: Left 51">
            <a:extLst>
              <a:ext uri="{FF2B5EF4-FFF2-40B4-BE49-F238E27FC236}">
                <a16:creationId xmlns:a16="http://schemas.microsoft.com/office/drawing/2014/main" id="{008600A8-B6C5-7AAE-71BF-8D4521C7AE74}"/>
              </a:ext>
            </a:extLst>
          </p:cNvPr>
          <p:cNvSpPr/>
          <p:nvPr/>
        </p:nvSpPr>
        <p:spPr>
          <a:xfrm rot="9273780">
            <a:off x="6837114" y="8458171"/>
            <a:ext cx="1383213" cy="355370"/>
          </a:xfrm>
          <a:prstGeom prst="leftArrow">
            <a:avLst/>
          </a:prstGeom>
          <a:solidFill>
            <a:schemeClr val="bg1"/>
          </a:solidFill>
          <a:ln>
            <a:solidFill>
              <a:srgbClr val="FF2D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53" name="Text Box 40">
            <a:extLst>
              <a:ext uri="{FF2B5EF4-FFF2-40B4-BE49-F238E27FC236}">
                <a16:creationId xmlns:a16="http://schemas.microsoft.com/office/drawing/2014/main" id="{BE5D208D-EB40-C32B-08DA-82C0CD9B512A}"/>
              </a:ext>
            </a:extLst>
          </p:cNvPr>
          <p:cNvSpPr txBox="1">
            <a:spLocks noChangeArrowheads="1"/>
          </p:cNvSpPr>
          <p:nvPr/>
        </p:nvSpPr>
        <p:spPr bwMode="auto">
          <a:xfrm>
            <a:off x="10150258" y="12052697"/>
            <a:ext cx="962693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dirty="0">
                <a:solidFill>
                  <a:srgbClr val="CC6600"/>
                </a:solidFill>
              </a:rPr>
              <a:t>Assignment = {(var1=v11),(var2=v21),(var3=v32)}</a:t>
            </a:r>
          </a:p>
        </p:txBody>
      </p:sp>
      <p:sp>
        <p:nvSpPr>
          <p:cNvPr id="54" name="Text Box 40">
            <a:extLst>
              <a:ext uri="{FF2B5EF4-FFF2-40B4-BE49-F238E27FC236}">
                <a16:creationId xmlns:a16="http://schemas.microsoft.com/office/drawing/2014/main" id="{80485DE8-17E2-A185-0AC6-AA28F0B48C35}"/>
              </a:ext>
            </a:extLst>
          </p:cNvPr>
          <p:cNvSpPr txBox="1">
            <a:spLocks noChangeArrowheads="1"/>
          </p:cNvSpPr>
          <p:nvPr/>
        </p:nvSpPr>
        <p:spPr bwMode="auto">
          <a:xfrm>
            <a:off x="314161" y="11259514"/>
            <a:ext cx="962693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l-GR" dirty="0">
                <a:solidFill>
                  <a:srgbClr val="CC6600"/>
                </a:solidFill>
              </a:rPr>
              <a:t>Assignment = {(var1=v11),(var2=v21),(var3=v31)}</a:t>
            </a:r>
          </a:p>
        </p:txBody>
      </p:sp>
      <p:sp>
        <p:nvSpPr>
          <p:cNvPr id="55" name="Arrow: Left 54">
            <a:extLst>
              <a:ext uri="{FF2B5EF4-FFF2-40B4-BE49-F238E27FC236}">
                <a16:creationId xmlns:a16="http://schemas.microsoft.com/office/drawing/2014/main" id="{52A3F6EC-E788-4A0C-2095-AFF1FE493C1F}"/>
              </a:ext>
            </a:extLst>
          </p:cNvPr>
          <p:cNvSpPr/>
          <p:nvPr/>
        </p:nvSpPr>
        <p:spPr>
          <a:xfrm rot="9273780">
            <a:off x="6152710" y="10814485"/>
            <a:ext cx="1383213" cy="355370"/>
          </a:xfrm>
          <a:prstGeom prst="leftArrow">
            <a:avLst/>
          </a:prstGeom>
          <a:solidFill>
            <a:schemeClr val="bg1"/>
          </a:solidFill>
          <a:ln>
            <a:solidFill>
              <a:srgbClr val="FF2D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56" name="TextBox 55">
            <a:extLst>
              <a:ext uri="{FF2B5EF4-FFF2-40B4-BE49-F238E27FC236}">
                <a16:creationId xmlns:a16="http://schemas.microsoft.com/office/drawing/2014/main" id="{823FF78C-A6AE-8874-C5F2-21388E0DBE4B}"/>
              </a:ext>
            </a:extLst>
          </p:cNvPr>
          <p:cNvSpPr txBox="1"/>
          <p:nvPr/>
        </p:nvSpPr>
        <p:spPr>
          <a:xfrm>
            <a:off x="2829700" y="11754814"/>
            <a:ext cx="3690551" cy="646331"/>
          </a:xfrm>
          <a:prstGeom prst="rect">
            <a:avLst/>
          </a:prstGeom>
          <a:noFill/>
        </p:spPr>
        <p:txBody>
          <a:bodyPr wrap="square" rtlCol="0">
            <a:spAutoFit/>
          </a:bodyPr>
          <a:lstStyle/>
          <a:p>
            <a:pPr algn="ctr"/>
            <a:r>
              <a:rPr lang="en-US" b="1" dirty="0">
                <a:solidFill>
                  <a:srgbClr val="FF2D64"/>
                </a:solidFill>
              </a:rPr>
              <a:t>Not feasible</a:t>
            </a:r>
            <a:endParaRPr lang="en-CY" b="1" dirty="0">
              <a:solidFill>
                <a:srgbClr val="FF2D64"/>
              </a:solidFill>
            </a:endParaRPr>
          </a:p>
        </p:txBody>
      </p:sp>
      <p:sp>
        <p:nvSpPr>
          <p:cNvPr id="57" name="Arrow: Left 56">
            <a:extLst>
              <a:ext uri="{FF2B5EF4-FFF2-40B4-BE49-F238E27FC236}">
                <a16:creationId xmlns:a16="http://schemas.microsoft.com/office/drawing/2014/main" id="{0B769040-ABC6-BBAA-CA76-2C12BE32E48A}"/>
              </a:ext>
            </a:extLst>
          </p:cNvPr>
          <p:cNvSpPr/>
          <p:nvPr/>
        </p:nvSpPr>
        <p:spPr>
          <a:xfrm rot="2007886">
            <a:off x="9208413" y="11294764"/>
            <a:ext cx="2271071" cy="426940"/>
          </a:xfrm>
          <a:prstGeom prst="leftArrow">
            <a:avLst/>
          </a:prstGeom>
          <a:solidFill>
            <a:schemeClr val="bg1"/>
          </a:solidFill>
          <a:ln>
            <a:solidFill>
              <a:srgbClr val="FF2D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58" name="TextBox 57">
            <a:extLst>
              <a:ext uri="{FF2B5EF4-FFF2-40B4-BE49-F238E27FC236}">
                <a16:creationId xmlns:a16="http://schemas.microsoft.com/office/drawing/2014/main" id="{AFBE2DBF-8A00-ABA8-30A8-D02E86B3F38E}"/>
              </a:ext>
            </a:extLst>
          </p:cNvPr>
          <p:cNvSpPr txBox="1"/>
          <p:nvPr/>
        </p:nvSpPr>
        <p:spPr>
          <a:xfrm>
            <a:off x="11173529" y="12591229"/>
            <a:ext cx="3690551" cy="646331"/>
          </a:xfrm>
          <a:prstGeom prst="rect">
            <a:avLst/>
          </a:prstGeom>
          <a:noFill/>
        </p:spPr>
        <p:txBody>
          <a:bodyPr wrap="square" rtlCol="0">
            <a:spAutoFit/>
          </a:bodyPr>
          <a:lstStyle/>
          <a:p>
            <a:pPr algn="ctr"/>
            <a:r>
              <a:rPr lang="en-US" b="1" dirty="0">
                <a:solidFill>
                  <a:srgbClr val="FF2D64"/>
                </a:solidFill>
              </a:rPr>
              <a:t>Not feasible</a:t>
            </a:r>
            <a:endParaRPr lang="en-CY" b="1" dirty="0">
              <a:solidFill>
                <a:srgbClr val="FF2D64"/>
              </a:solidFill>
            </a:endParaRPr>
          </a:p>
        </p:txBody>
      </p:sp>
      <p:sp>
        <p:nvSpPr>
          <p:cNvPr id="59" name="Arrow: Left 58">
            <a:extLst>
              <a:ext uri="{FF2B5EF4-FFF2-40B4-BE49-F238E27FC236}">
                <a16:creationId xmlns:a16="http://schemas.microsoft.com/office/drawing/2014/main" id="{8D57800C-D0BE-B990-1DDD-03145BDB6EFD}"/>
              </a:ext>
            </a:extLst>
          </p:cNvPr>
          <p:cNvSpPr/>
          <p:nvPr/>
        </p:nvSpPr>
        <p:spPr>
          <a:xfrm rot="18783578">
            <a:off x="12240348" y="7624965"/>
            <a:ext cx="755650" cy="390526"/>
          </a:xfrm>
          <a:prstGeom prst="leftArrow">
            <a:avLst/>
          </a:prstGeom>
          <a:solidFill>
            <a:schemeClr val="bg1"/>
          </a:solidFill>
          <a:ln>
            <a:solidFill>
              <a:srgbClr val="FF2D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60" name="Arrow: Left 59">
            <a:extLst>
              <a:ext uri="{FF2B5EF4-FFF2-40B4-BE49-F238E27FC236}">
                <a16:creationId xmlns:a16="http://schemas.microsoft.com/office/drawing/2014/main" id="{4B719B30-E6D9-99F8-7677-448EEF9E0B5B}"/>
              </a:ext>
            </a:extLst>
          </p:cNvPr>
          <p:cNvSpPr/>
          <p:nvPr/>
        </p:nvSpPr>
        <p:spPr>
          <a:xfrm rot="1553226">
            <a:off x="11727194" y="10841638"/>
            <a:ext cx="690589" cy="407310"/>
          </a:xfrm>
          <a:prstGeom prst="leftArrow">
            <a:avLst/>
          </a:prstGeom>
          <a:solidFill>
            <a:srgbClr val="FF2D64"/>
          </a:solidFill>
          <a:ln>
            <a:solidFill>
              <a:srgbClr val="FF2D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61" name="TextBox 60">
            <a:extLst>
              <a:ext uri="{FF2B5EF4-FFF2-40B4-BE49-F238E27FC236}">
                <a16:creationId xmlns:a16="http://schemas.microsoft.com/office/drawing/2014/main" id="{BD9ED593-5F07-5D5E-A5C7-414562618D55}"/>
              </a:ext>
            </a:extLst>
          </p:cNvPr>
          <p:cNvSpPr txBox="1"/>
          <p:nvPr/>
        </p:nvSpPr>
        <p:spPr>
          <a:xfrm>
            <a:off x="19202400" y="10722126"/>
            <a:ext cx="3690551" cy="646331"/>
          </a:xfrm>
          <a:prstGeom prst="rect">
            <a:avLst/>
          </a:prstGeom>
          <a:noFill/>
        </p:spPr>
        <p:txBody>
          <a:bodyPr wrap="square" rtlCol="0">
            <a:spAutoFit/>
          </a:bodyPr>
          <a:lstStyle/>
          <a:p>
            <a:pPr algn="ctr"/>
            <a:r>
              <a:rPr lang="en-US" b="1" dirty="0">
                <a:solidFill>
                  <a:srgbClr val="0100C8"/>
                </a:solidFill>
              </a:rPr>
              <a:t>Feasible</a:t>
            </a:r>
            <a:endParaRPr lang="en-CY" b="1" dirty="0">
              <a:solidFill>
                <a:srgbClr val="0100C8"/>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734DDC54-56C6-461A-81E9-1B04EBD0DA66}"/>
              </a:ext>
            </a:extLst>
          </p:cNvPr>
          <p:cNvSpPr>
            <a:spLocks noGrp="1"/>
          </p:cNvSpPr>
          <p:nvPr>
            <p:ph type="body" sz="quarter" idx="25"/>
          </p:nvPr>
        </p:nvSpPr>
        <p:spPr>
          <a:xfrm>
            <a:off x="1287095" y="3891140"/>
            <a:ext cx="21590490" cy="1187488"/>
          </a:xfrm>
        </p:spPr>
        <p:txBody>
          <a:bodyPr>
            <a:normAutofit/>
          </a:bodyPr>
          <a:lstStyle/>
          <a:p>
            <a:r>
              <a:rPr lang="en-US" sz="4000" dirty="0"/>
              <a:t>Constraint Satisfaction Problems, Game Playing and Planning –search-based solutions</a:t>
            </a:r>
            <a:endParaRPr lang="en-CY" sz="4000" dirty="0"/>
          </a:p>
        </p:txBody>
      </p:sp>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87095" y="5646557"/>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a:t>CONTENTS</a:t>
            </a:r>
            <a:endParaRPr lang="en-CY"/>
          </a:p>
        </p:txBody>
      </p:sp>
      <p:sp>
        <p:nvSpPr>
          <p:cNvPr id="8" name="Text Placeholder 1">
            <a:extLst>
              <a:ext uri="{FF2B5EF4-FFF2-40B4-BE49-F238E27FC236}">
                <a16:creationId xmlns:a16="http://schemas.microsoft.com/office/drawing/2014/main" id="{AD173A3F-E783-45B3-BF86-49F7ED5235EC}"/>
              </a:ext>
            </a:extLst>
          </p:cNvPr>
          <p:cNvSpPr>
            <a:spLocks noGrp="1"/>
          </p:cNvSpPr>
          <p:nvPr>
            <p:ph type="body" sz="quarter" idx="22"/>
          </p:nvPr>
        </p:nvSpPr>
        <p:spPr>
          <a:xfrm>
            <a:off x="1340664" y="6981568"/>
            <a:ext cx="21461694" cy="2310713"/>
          </a:xfrm>
        </p:spPr>
        <p:txBody>
          <a:bodyPr/>
          <a:lstStyle/>
          <a:p>
            <a:pPr marL="457200" indent="-457200">
              <a:buFont typeface="+mj-lt"/>
              <a:buAutoNum type="arabicPeriod"/>
            </a:pPr>
            <a:r>
              <a:rPr lang="en-US" sz="3200" dirty="0"/>
              <a:t>Constraint Satisfaction Problems </a:t>
            </a:r>
          </a:p>
          <a:p>
            <a:pPr marL="457200" indent="-457200">
              <a:buFont typeface="+mj-lt"/>
              <a:buAutoNum type="arabicPeriod"/>
            </a:pPr>
            <a:r>
              <a:rPr lang="en-US" sz="3200" dirty="0"/>
              <a:t>Game Playing</a:t>
            </a:r>
          </a:p>
          <a:p>
            <a:pPr marL="457200" indent="-457200">
              <a:buFont typeface="+mj-lt"/>
              <a:buAutoNum type="arabicPeriod"/>
            </a:pPr>
            <a:r>
              <a:rPr lang="en-US" sz="3200" dirty="0"/>
              <a:t>Planning</a:t>
            </a:r>
          </a:p>
          <a:p>
            <a:pPr marL="0" indent="0">
              <a:buNone/>
            </a:pPr>
            <a:endParaRPr lang="en-US" sz="3200" dirty="0"/>
          </a:p>
          <a:p>
            <a:endParaRPr lang="en-US" sz="3200" dirty="0"/>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p:txBody>
          <a:bodyPr/>
          <a:lstStyle/>
          <a:p>
            <a:r>
              <a:rPr lang="en-US" dirty="0"/>
              <a:t>UNIT </a:t>
            </a:r>
            <a:r>
              <a:rPr lang="el-GR" dirty="0"/>
              <a:t>3</a:t>
            </a:r>
            <a:endParaRPr lang="en-CY" dirty="0"/>
          </a:p>
        </p:txBody>
      </p:sp>
    </p:spTree>
    <p:extLst>
      <p:ext uri="{BB962C8B-B14F-4D97-AF65-F5344CB8AC3E}">
        <p14:creationId xmlns:p14="http://schemas.microsoft.com/office/powerpoint/2010/main" val="33132203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30</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03137" y="2401896"/>
            <a:ext cx="21590490" cy="892079"/>
          </a:xfrm>
        </p:spPr>
        <p:txBody>
          <a:bodyPr>
            <a:noAutofit/>
          </a:bodyPr>
          <a:lstStyle/>
          <a:p>
            <a:r>
              <a:rPr lang="en-US" sz="6000" dirty="0"/>
              <a:t>Consistency Checking </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485503" y="3791528"/>
            <a:ext cx="21408124" cy="8605675"/>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600" dirty="0">
                <a:solidFill>
                  <a:srgbClr val="0100C8"/>
                </a:solidFill>
                <a:latin typeface="Helvetica Neue"/>
              </a:rPr>
              <a:t>The current search node, csn, is not a leaf node, and its state gives the value assignments to variables up to variable </a:t>
            </a:r>
            <a:r>
              <a:rPr lang="en-US" dirty="0">
                <a:solidFill>
                  <a:srgbClr val="0100C8"/>
                </a:solidFill>
                <a:latin typeface="Helvetica Neue"/>
              </a:rPr>
              <a:t>V</a:t>
            </a:r>
            <a:r>
              <a:rPr lang="en-US" baseline="-25000" dirty="0">
                <a:solidFill>
                  <a:srgbClr val="0100C8"/>
                </a:solidFill>
                <a:latin typeface="Helvetica Neue"/>
              </a:rPr>
              <a:t>i</a:t>
            </a:r>
            <a:endParaRPr lang="en-US" altLang="en-US" sz="4600" dirty="0">
              <a:solidFill>
                <a:srgbClr val="0100C8"/>
              </a:solidFill>
              <a:latin typeface="Helvetica Neue"/>
            </a:endParaRPr>
          </a:p>
          <a:p>
            <a:pPr lvl="1">
              <a:buFont typeface="Wingdings" panose="05000000000000000000" pitchFamily="2" charset="2"/>
              <a:buChar char="q"/>
            </a:pPr>
            <a:r>
              <a:rPr lang="en-US" altLang="en-US" sz="4000" dirty="0">
                <a:solidFill>
                  <a:srgbClr val="0100C8"/>
                </a:solidFill>
                <a:latin typeface="Helvetica Neue"/>
              </a:rPr>
              <a:t>Its  exploration generates successor nodes for the possible value assignments of the next variable </a:t>
            </a:r>
            <a:r>
              <a:rPr lang="en-US" dirty="0">
                <a:solidFill>
                  <a:srgbClr val="0100C8"/>
                </a:solidFill>
                <a:latin typeface="Helvetica Neue"/>
              </a:rPr>
              <a:t>V</a:t>
            </a:r>
            <a:r>
              <a:rPr lang="en-US" baseline="-25000" dirty="0">
                <a:solidFill>
                  <a:srgbClr val="0100C8"/>
                </a:solidFill>
                <a:latin typeface="Helvetica Neue"/>
              </a:rPr>
              <a:t>i+1</a:t>
            </a:r>
            <a:r>
              <a:rPr lang="en-US" altLang="en-US" sz="4000" dirty="0">
                <a:solidFill>
                  <a:srgbClr val="0100C8"/>
                </a:solidFill>
                <a:latin typeface="Helvetica Neue"/>
              </a:rPr>
              <a:t>; each of these values should be consistent with the value assignments given in csn – </a:t>
            </a:r>
            <a:r>
              <a:rPr lang="en-US" altLang="en-US" sz="4000" b="1" dirty="0">
                <a:solidFill>
                  <a:srgbClr val="FF2D64"/>
                </a:solidFill>
                <a:latin typeface="Helvetica Neue"/>
              </a:rPr>
              <a:t>local consistency </a:t>
            </a:r>
            <a:r>
              <a:rPr lang="en-US" altLang="en-US" sz="4000" dirty="0">
                <a:solidFill>
                  <a:srgbClr val="0100C8"/>
                </a:solidFill>
                <a:latin typeface="Helvetica Neue"/>
              </a:rPr>
              <a:t>(i.e., adherence to local constraints)</a:t>
            </a:r>
          </a:p>
          <a:p>
            <a:pPr lvl="1">
              <a:buFont typeface="Wingdings" panose="05000000000000000000" pitchFamily="2" charset="2"/>
              <a:buChar char="q"/>
            </a:pPr>
            <a:r>
              <a:rPr lang="en-US" altLang="en-US" sz="4000" dirty="0">
                <a:solidFill>
                  <a:srgbClr val="0100C8"/>
                </a:solidFill>
                <a:latin typeface="Helvetica Neue"/>
              </a:rPr>
              <a:t>If no such value can be assigned to </a:t>
            </a:r>
            <a:r>
              <a:rPr lang="en-US" sz="4000" dirty="0">
                <a:solidFill>
                  <a:srgbClr val="0100C8"/>
                </a:solidFill>
                <a:latin typeface="Helvetica Neue"/>
              </a:rPr>
              <a:t>V</a:t>
            </a:r>
            <a:r>
              <a:rPr lang="en-US" sz="4000" baseline="-25000" dirty="0">
                <a:solidFill>
                  <a:srgbClr val="0100C8"/>
                </a:solidFill>
                <a:latin typeface="Helvetica Neue"/>
              </a:rPr>
              <a:t>i+1</a:t>
            </a:r>
            <a:r>
              <a:rPr lang="en-US" altLang="en-US" sz="4000" dirty="0">
                <a:solidFill>
                  <a:srgbClr val="0100C8"/>
                </a:solidFill>
                <a:latin typeface="Helvetica Neue"/>
              </a:rPr>
              <a:t>, csn is a dead end and backtracking occurs   </a:t>
            </a:r>
          </a:p>
          <a:p>
            <a:pPr>
              <a:buFont typeface="Wingdings" panose="05000000000000000000" pitchFamily="2" charset="2"/>
              <a:buChar char="q"/>
            </a:pPr>
            <a:r>
              <a:rPr lang="en-US" altLang="en-US" sz="4600" dirty="0">
                <a:solidFill>
                  <a:srgbClr val="0100C8"/>
                </a:solidFill>
                <a:latin typeface="Helvetica Neue"/>
              </a:rPr>
              <a:t> The current search node, csn, is a leaf node</a:t>
            </a:r>
          </a:p>
          <a:p>
            <a:pPr lvl="1">
              <a:buFont typeface="Wingdings" panose="05000000000000000000" pitchFamily="2" charset="2"/>
              <a:buChar char="q"/>
            </a:pPr>
            <a:r>
              <a:rPr lang="en-US" altLang="en-US" sz="4000" dirty="0">
                <a:solidFill>
                  <a:srgbClr val="0100C8"/>
                </a:solidFill>
                <a:latin typeface="Helvetica Neue"/>
              </a:rPr>
              <a:t>Its state gives value assignments for all variables, which are locally consistent</a:t>
            </a:r>
          </a:p>
          <a:p>
            <a:pPr lvl="1">
              <a:buFont typeface="Wingdings" panose="05000000000000000000" pitchFamily="2" charset="2"/>
              <a:buChar char="q"/>
            </a:pPr>
            <a:r>
              <a:rPr lang="en-US" altLang="en-US" sz="4000" dirty="0">
                <a:solidFill>
                  <a:srgbClr val="0100C8"/>
                </a:solidFill>
                <a:latin typeface="Helvetica Neue"/>
              </a:rPr>
              <a:t>If csn’s state also satisfies any remaining, global, constraints then it represents a feasible solution – </a:t>
            </a:r>
            <a:r>
              <a:rPr lang="en-US" altLang="en-US" sz="4000" b="1" dirty="0">
                <a:solidFill>
                  <a:srgbClr val="FF2D64"/>
                </a:solidFill>
                <a:latin typeface="Helvetica Neue"/>
              </a:rPr>
              <a:t>global consistency</a:t>
            </a:r>
          </a:p>
          <a:p>
            <a:pPr lvl="1">
              <a:buFont typeface="Wingdings" panose="05000000000000000000" pitchFamily="2" charset="2"/>
              <a:buChar char="q"/>
            </a:pPr>
            <a:r>
              <a:rPr lang="en-US" altLang="en-US" sz="4000" dirty="0">
                <a:solidFill>
                  <a:srgbClr val="0100C8"/>
                </a:solidFill>
                <a:latin typeface="Helvetica Neue"/>
              </a:rPr>
              <a:t>Otherwise, it is not a feasible solution and backtracking occurs</a:t>
            </a:r>
          </a:p>
          <a:p>
            <a:pPr lvl="1">
              <a:buFont typeface="Wingdings" panose="05000000000000000000" pitchFamily="2" charset="2"/>
              <a:buChar char="q"/>
            </a:pPr>
            <a:endParaRPr lang="en-US" altLang="en-US" sz="4600" dirty="0">
              <a:solidFill>
                <a:srgbClr val="0100C8"/>
              </a:solidFill>
              <a:latin typeface="Helvetica Neue"/>
            </a:endParaRPr>
          </a:p>
          <a:p>
            <a:pPr marL="914400" lvl="1" indent="0">
              <a:buNone/>
            </a:pPr>
            <a:endParaRPr lang="en-US" altLang="en-US" dirty="0">
              <a:solidFill>
                <a:srgbClr val="0100C8"/>
              </a:solidFill>
              <a:latin typeface="Helvetica Neue"/>
            </a:endParaRPr>
          </a:p>
        </p:txBody>
      </p:sp>
    </p:spTree>
    <p:extLst>
      <p:ext uri="{BB962C8B-B14F-4D97-AF65-F5344CB8AC3E}">
        <p14:creationId xmlns:p14="http://schemas.microsoft.com/office/powerpoint/2010/main" val="3504785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Effect transition="in" filter="fade">
                                      <p:cBhvr>
                                        <p:cTn id="7" dur="1000"/>
                                        <p:tgtEl>
                                          <p:spTgt spid="12">
                                            <p:txEl>
                                              <p:pRg st="1" end="1"/>
                                            </p:txEl>
                                          </p:spTgt>
                                        </p:tgtEl>
                                      </p:cBhvr>
                                    </p:animEffect>
                                    <p:anim calcmode="lin" valueType="num">
                                      <p:cBhvr>
                                        <p:cTn id="8"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2">
                                            <p:txEl>
                                              <p:pRg st="2" end="2"/>
                                            </p:txEl>
                                          </p:spTgt>
                                        </p:tgtEl>
                                        <p:attrNameLst>
                                          <p:attrName>style.visibility</p:attrName>
                                        </p:attrNameLst>
                                      </p:cBhvr>
                                      <p:to>
                                        <p:strVal val="visible"/>
                                      </p:to>
                                    </p:set>
                                    <p:animEffect transition="in" filter="fade">
                                      <p:cBhvr>
                                        <p:cTn id="14" dur="1000"/>
                                        <p:tgtEl>
                                          <p:spTgt spid="12">
                                            <p:txEl>
                                              <p:pRg st="2" end="2"/>
                                            </p:txEl>
                                          </p:spTgt>
                                        </p:tgtEl>
                                      </p:cBhvr>
                                    </p:animEffect>
                                    <p:anim calcmode="lin" valueType="num">
                                      <p:cBhvr>
                                        <p:cTn id="15"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2">
                                            <p:txEl>
                                              <p:pRg st="3" end="3"/>
                                            </p:txEl>
                                          </p:spTgt>
                                        </p:tgtEl>
                                        <p:attrNameLst>
                                          <p:attrName>style.visibility</p:attrName>
                                        </p:attrNameLst>
                                      </p:cBhvr>
                                      <p:to>
                                        <p:strVal val="visible"/>
                                      </p:to>
                                    </p:set>
                                    <p:animEffect transition="in" filter="fade">
                                      <p:cBhvr>
                                        <p:cTn id="21" dur="1000"/>
                                        <p:tgtEl>
                                          <p:spTgt spid="12">
                                            <p:txEl>
                                              <p:pRg st="3" end="3"/>
                                            </p:txEl>
                                          </p:spTgt>
                                        </p:tgtEl>
                                      </p:cBhvr>
                                    </p:animEffect>
                                    <p:anim calcmode="lin" valueType="num">
                                      <p:cBhvr>
                                        <p:cTn id="22" dur="1000" fill="hold"/>
                                        <p:tgtEl>
                                          <p:spTgt spid="1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2">
                                            <p:txEl>
                                              <p:pRg st="4" end="4"/>
                                            </p:txEl>
                                          </p:spTgt>
                                        </p:tgtEl>
                                        <p:attrNameLst>
                                          <p:attrName>style.visibility</p:attrName>
                                        </p:attrNameLst>
                                      </p:cBhvr>
                                      <p:to>
                                        <p:strVal val="visible"/>
                                      </p:to>
                                    </p:set>
                                    <p:animEffect transition="in" filter="fade">
                                      <p:cBhvr>
                                        <p:cTn id="28" dur="1000"/>
                                        <p:tgtEl>
                                          <p:spTgt spid="12">
                                            <p:txEl>
                                              <p:pRg st="4" end="4"/>
                                            </p:txEl>
                                          </p:spTgt>
                                        </p:tgtEl>
                                      </p:cBhvr>
                                    </p:animEffect>
                                    <p:anim calcmode="lin" valueType="num">
                                      <p:cBhvr>
                                        <p:cTn id="29" dur="1000" fill="hold"/>
                                        <p:tgtEl>
                                          <p:spTgt spid="1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2">
                                            <p:txEl>
                                              <p:pRg st="5" end="5"/>
                                            </p:txEl>
                                          </p:spTgt>
                                        </p:tgtEl>
                                        <p:attrNameLst>
                                          <p:attrName>style.visibility</p:attrName>
                                        </p:attrNameLst>
                                      </p:cBhvr>
                                      <p:to>
                                        <p:strVal val="visible"/>
                                      </p:to>
                                    </p:set>
                                    <p:animEffect transition="in" filter="fade">
                                      <p:cBhvr>
                                        <p:cTn id="35" dur="1000"/>
                                        <p:tgtEl>
                                          <p:spTgt spid="12">
                                            <p:txEl>
                                              <p:pRg st="5" end="5"/>
                                            </p:txEl>
                                          </p:spTgt>
                                        </p:tgtEl>
                                      </p:cBhvr>
                                    </p:animEffect>
                                    <p:anim calcmode="lin" valueType="num">
                                      <p:cBhvr>
                                        <p:cTn id="36" dur="1000" fill="hold"/>
                                        <p:tgtEl>
                                          <p:spTgt spid="1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1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2">
                                            <p:txEl>
                                              <p:pRg st="6" end="6"/>
                                            </p:txEl>
                                          </p:spTgt>
                                        </p:tgtEl>
                                        <p:attrNameLst>
                                          <p:attrName>style.visibility</p:attrName>
                                        </p:attrNameLst>
                                      </p:cBhvr>
                                      <p:to>
                                        <p:strVal val="visible"/>
                                      </p:to>
                                    </p:set>
                                    <p:animEffect transition="in" filter="fade">
                                      <p:cBhvr>
                                        <p:cTn id="42" dur="1000"/>
                                        <p:tgtEl>
                                          <p:spTgt spid="12">
                                            <p:txEl>
                                              <p:pRg st="6" end="6"/>
                                            </p:txEl>
                                          </p:spTgt>
                                        </p:tgtEl>
                                      </p:cBhvr>
                                    </p:animEffect>
                                    <p:anim calcmode="lin" valueType="num">
                                      <p:cBhvr>
                                        <p:cTn id="43" dur="1000" fill="hold"/>
                                        <p:tgtEl>
                                          <p:spTgt spid="12">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1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31</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03137" y="2401896"/>
            <a:ext cx="21590490" cy="892079"/>
          </a:xfrm>
        </p:spPr>
        <p:txBody>
          <a:bodyPr>
            <a:noAutofit/>
          </a:bodyPr>
          <a:lstStyle/>
          <a:p>
            <a:r>
              <a:rPr lang="en-US" sz="6000" dirty="0"/>
              <a:t>Solving Cryptarithmetic Puzzles by Depth-First Search </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13425" y="6710567"/>
            <a:ext cx="21819570" cy="5584406"/>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600" dirty="0">
                <a:solidFill>
                  <a:srgbClr val="0100C8"/>
                </a:solidFill>
                <a:latin typeface="Helvetica Neue"/>
              </a:rPr>
              <a:t>Recall the constraints:</a:t>
            </a:r>
          </a:p>
          <a:p>
            <a:pPr lvl="1">
              <a:buFont typeface="Wingdings" panose="05000000000000000000" pitchFamily="2" charset="2"/>
              <a:buChar char="q"/>
            </a:pPr>
            <a:r>
              <a:rPr lang="en-US" altLang="en-US" sz="3800" b="1" dirty="0">
                <a:solidFill>
                  <a:srgbClr val="FF2D64"/>
                </a:solidFill>
                <a:latin typeface="Helvetica Neue"/>
              </a:rPr>
              <a:t>Local Constraints</a:t>
            </a:r>
          </a:p>
          <a:p>
            <a:pPr lvl="2">
              <a:buFont typeface="Wingdings" panose="05000000000000000000" pitchFamily="2" charset="2"/>
              <a:buChar char="q"/>
            </a:pPr>
            <a:r>
              <a:rPr lang="en-US" altLang="en-US" sz="3200" dirty="0">
                <a:solidFill>
                  <a:srgbClr val="0100C8"/>
                </a:solidFill>
                <a:latin typeface="Helvetica Neue"/>
              </a:rPr>
              <a:t>The domain of the leftmost letters is {1,2,..,9} and of the other letters is {0,1,2,…,9}</a:t>
            </a:r>
          </a:p>
          <a:p>
            <a:pPr lvl="2">
              <a:buFont typeface="Wingdings" panose="05000000000000000000" pitchFamily="2" charset="2"/>
              <a:buChar char="q"/>
            </a:pPr>
            <a:r>
              <a:rPr lang="en-US" altLang="en-US" sz="3200" dirty="0">
                <a:solidFill>
                  <a:srgbClr val="0100C8"/>
                </a:solidFill>
                <a:latin typeface="Helvetica Neue"/>
              </a:rPr>
              <a:t>All letters are assigned different values </a:t>
            </a:r>
          </a:p>
          <a:p>
            <a:pPr lvl="1">
              <a:buFont typeface="Wingdings" panose="05000000000000000000" pitchFamily="2" charset="2"/>
              <a:buChar char="q"/>
            </a:pPr>
            <a:r>
              <a:rPr lang="en-US" altLang="en-US" sz="3800" b="1" dirty="0">
                <a:solidFill>
                  <a:srgbClr val="FF2D64"/>
                </a:solidFill>
                <a:latin typeface="Helvetica Neue"/>
              </a:rPr>
              <a:t>Global Constraint</a:t>
            </a:r>
          </a:p>
          <a:p>
            <a:pPr lvl="2">
              <a:buFont typeface="Wingdings" panose="05000000000000000000" pitchFamily="2" charset="2"/>
              <a:buChar char="q"/>
            </a:pPr>
            <a:r>
              <a:rPr lang="en-US" altLang="en-US" sz="3200" dirty="0">
                <a:solidFill>
                  <a:srgbClr val="0100C8"/>
                </a:solidFill>
                <a:latin typeface="Helvetica Neue"/>
              </a:rPr>
              <a:t>Substituting the digits for the letters and doing the addition gives the correct sum</a:t>
            </a:r>
          </a:p>
          <a:p>
            <a:pPr lvl="1">
              <a:buFont typeface="Wingdings" panose="05000000000000000000" pitchFamily="2" charset="2"/>
              <a:buChar char="q"/>
            </a:pPr>
            <a:r>
              <a:rPr lang="en-US" altLang="en-US" sz="3600" dirty="0">
                <a:solidFill>
                  <a:srgbClr val="0100C8"/>
                </a:solidFill>
                <a:latin typeface="Helvetica Neue"/>
              </a:rPr>
              <a:t>Local constraints are verified with each letter assignment, i.e., during the generation of the successor nodes of the current search node, while the global constraint is verified when all letters have been assigned values to see if the current search node is a feasible solution</a:t>
            </a:r>
          </a:p>
        </p:txBody>
      </p:sp>
      <p:pic>
        <p:nvPicPr>
          <p:cNvPr id="5" name="Picture 4" descr="Text&#10;&#10;Description automatically generated">
            <a:extLst>
              <a:ext uri="{FF2B5EF4-FFF2-40B4-BE49-F238E27FC236}">
                <a16:creationId xmlns:a16="http://schemas.microsoft.com/office/drawing/2014/main" id="{A612901C-268B-CEDB-243D-088CFAD6E330}"/>
              </a:ext>
            </a:extLst>
          </p:cNvPr>
          <p:cNvPicPr>
            <a:picLocks noChangeAspect="1"/>
          </p:cNvPicPr>
          <p:nvPr/>
        </p:nvPicPr>
        <p:blipFill rotWithShape="1">
          <a:blip r:embed="rId2">
            <a:extLst>
              <a:ext uri="{28A0092B-C50C-407E-A947-70E740481C1C}">
                <a14:useLocalDpi xmlns:a14="http://schemas.microsoft.com/office/drawing/2010/main" val="0"/>
              </a:ext>
            </a:extLst>
          </a:blip>
          <a:srcRect l="7200" t="7828" r="1" b="9949"/>
          <a:stretch/>
        </p:blipFill>
        <p:spPr>
          <a:xfrm>
            <a:off x="3557600" y="3724542"/>
            <a:ext cx="4879088" cy="2849249"/>
          </a:xfrm>
          <a:prstGeom prst="rect">
            <a:avLst/>
          </a:prstGeom>
        </p:spPr>
      </p:pic>
      <p:sp>
        <p:nvSpPr>
          <p:cNvPr id="7" name="TextBox 6">
            <a:extLst>
              <a:ext uri="{FF2B5EF4-FFF2-40B4-BE49-F238E27FC236}">
                <a16:creationId xmlns:a16="http://schemas.microsoft.com/office/drawing/2014/main" id="{D7DCC363-82A9-FD9C-028A-E39069E1D0D3}"/>
              </a:ext>
            </a:extLst>
          </p:cNvPr>
          <p:cNvSpPr txBox="1"/>
          <p:nvPr/>
        </p:nvSpPr>
        <p:spPr>
          <a:xfrm>
            <a:off x="14420335" y="3848109"/>
            <a:ext cx="3422823" cy="2308324"/>
          </a:xfrm>
          <a:prstGeom prst="rect">
            <a:avLst/>
          </a:prstGeom>
          <a:noFill/>
          <a:ln w="57150">
            <a:solidFill>
              <a:srgbClr val="FF2D64"/>
            </a:solidFill>
          </a:ln>
        </p:spPr>
        <p:txBody>
          <a:bodyPr wrap="square" rtlCol="0">
            <a:spAutoFit/>
          </a:bodyPr>
          <a:lstStyle/>
          <a:p>
            <a:r>
              <a:rPr lang="en-US" b="1" dirty="0">
                <a:latin typeface="Courier New" panose="02070309020205020404" pitchFamily="49" charset="0"/>
                <a:cs typeface="Courier New" panose="02070309020205020404" pitchFamily="49" charset="0"/>
              </a:rPr>
              <a:t>    9567</a:t>
            </a:r>
          </a:p>
          <a:p>
            <a:r>
              <a:rPr lang="en-US" b="1" dirty="0">
                <a:latin typeface="Courier New" panose="02070309020205020404" pitchFamily="49" charset="0"/>
                <a:cs typeface="Courier New" panose="02070309020205020404" pitchFamily="49" charset="0"/>
              </a:rPr>
              <a:t>  + 1085 </a:t>
            </a:r>
          </a:p>
          <a:p>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10652</a:t>
            </a:r>
          </a:p>
        </p:txBody>
      </p:sp>
      <p:sp>
        <p:nvSpPr>
          <p:cNvPr id="2" name="Arrow: Right 1">
            <a:extLst>
              <a:ext uri="{FF2B5EF4-FFF2-40B4-BE49-F238E27FC236}">
                <a16:creationId xmlns:a16="http://schemas.microsoft.com/office/drawing/2014/main" id="{050A9076-5336-A189-24B8-3E5798BF05F2}"/>
              </a:ext>
            </a:extLst>
          </p:cNvPr>
          <p:cNvSpPr/>
          <p:nvPr/>
        </p:nvSpPr>
        <p:spPr>
          <a:xfrm>
            <a:off x="8748583" y="4494447"/>
            <a:ext cx="5103340" cy="8920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Tree>
    <p:extLst>
      <p:ext uri="{BB962C8B-B14F-4D97-AF65-F5344CB8AC3E}">
        <p14:creationId xmlns:p14="http://schemas.microsoft.com/office/powerpoint/2010/main" val="1775159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Effect transition="in" filter="fade">
                                      <p:cBhvr>
                                        <p:cTn id="7" dur="1000"/>
                                        <p:tgtEl>
                                          <p:spTgt spid="12">
                                            <p:txEl>
                                              <p:pRg st="1" end="1"/>
                                            </p:txEl>
                                          </p:spTgt>
                                        </p:tgtEl>
                                      </p:cBhvr>
                                    </p:animEffect>
                                    <p:anim calcmode="lin" valueType="num">
                                      <p:cBhvr>
                                        <p:cTn id="8"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2">
                                            <p:txEl>
                                              <p:pRg st="2" end="2"/>
                                            </p:txEl>
                                          </p:spTgt>
                                        </p:tgtEl>
                                        <p:attrNameLst>
                                          <p:attrName>style.visibility</p:attrName>
                                        </p:attrNameLst>
                                      </p:cBhvr>
                                      <p:to>
                                        <p:strVal val="visible"/>
                                      </p:to>
                                    </p:set>
                                    <p:animEffect transition="in" filter="fade">
                                      <p:cBhvr>
                                        <p:cTn id="12" dur="1000"/>
                                        <p:tgtEl>
                                          <p:spTgt spid="12">
                                            <p:txEl>
                                              <p:pRg st="2" end="2"/>
                                            </p:txEl>
                                          </p:spTgt>
                                        </p:tgtEl>
                                      </p:cBhvr>
                                    </p:animEffect>
                                    <p:anim calcmode="lin" valueType="num">
                                      <p:cBhvr>
                                        <p:cTn id="13"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12">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2">
                                            <p:txEl>
                                              <p:pRg st="3" end="3"/>
                                            </p:txEl>
                                          </p:spTgt>
                                        </p:tgtEl>
                                        <p:attrNameLst>
                                          <p:attrName>style.visibility</p:attrName>
                                        </p:attrNameLst>
                                      </p:cBhvr>
                                      <p:to>
                                        <p:strVal val="visible"/>
                                      </p:to>
                                    </p:set>
                                    <p:animEffect transition="in" filter="fade">
                                      <p:cBhvr>
                                        <p:cTn id="17" dur="1000"/>
                                        <p:tgtEl>
                                          <p:spTgt spid="12">
                                            <p:txEl>
                                              <p:pRg st="3" end="3"/>
                                            </p:txEl>
                                          </p:spTgt>
                                        </p:tgtEl>
                                      </p:cBhvr>
                                    </p:animEffect>
                                    <p:anim calcmode="lin" valueType="num">
                                      <p:cBhvr>
                                        <p:cTn id="18" dur="1000" fill="hold"/>
                                        <p:tgtEl>
                                          <p:spTgt spid="12">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1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12">
                                            <p:txEl>
                                              <p:pRg st="4" end="4"/>
                                            </p:txEl>
                                          </p:spTgt>
                                        </p:tgtEl>
                                        <p:attrNameLst>
                                          <p:attrName>style.visibility</p:attrName>
                                        </p:attrNameLst>
                                      </p:cBhvr>
                                      <p:to>
                                        <p:strVal val="visible"/>
                                      </p:to>
                                    </p:set>
                                    <p:animEffect transition="in" filter="fade">
                                      <p:cBhvr>
                                        <p:cTn id="24" dur="1000"/>
                                        <p:tgtEl>
                                          <p:spTgt spid="12">
                                            <p:txEl>
                                              <p:pRg st="4" end="4"/>
                                            </p:txEl>
                                          </p:spTgt>
                                        </p:tgtEl>
                                      </p:cBhvr>
                                    </p:animEffect>
                                    <p:anim calcmode="lin" valueType="num">
                                      <p:cBhvr>
                                        <p:cTn id="25" dur="1000" fill="hold"/>
                                        <p:tgtEl>
                                          <p:spTgt spid="12">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12">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12">
                                            <p:txEl>
                                              <p:pRg st="5" end="5"/>
                                            </p:txEl>
                                          </p:spTgt>
                                        </p:tgtEl>
                                        <p:attrNameLst>
                                          <p:attrName>style.visibility</p:attrName>
                                        </p:attrNameLst>
                                      </p:cBhvr>
                                      <p:to>
                                        <p:strVal val="visible"/>
                                      </p:to>
                                    </p:set>
                                    <p:animEffect transition="in" filter="fade">
                                      <p:cBhvr>
                                        <p:cTn id="29" dur="1000"/>
                                        <p:tgtEl>
                                          <p:spTgt spid="12">
                                            <p:txEl>
                                              <p:pRg st="5" end="5"/>
                                            </p:txEl>
                                          </p:spTgt>
                                        </p:tgtEl>
                                      </p:cBhvr>
                                    </p:animEffect>
                                    <p:anim calcmode="lin" valueType="num">
                                      <p:cBhvr>
                                        <p:cTn id="30" dur="1000" fill="hold"/>
                                        <p:tgtEl>
                                          <p:spTgt spid="12">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1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12">
                                            <p:txEl>
                                              <p:pRg st="6" end="6"/>
                                            </p:txEl>
                                          </p:spTgt>
                                        </p:tgtEl>
                                        <p:attrNameLst>
                                          <p:attrName>style.visibility</p:attrName>
                                        </p:attrNameLst>
                                      </p:cBhvr>
                                      <p:to>
                                        <p:strVal val="visible"/>
                                      </p:to>
                                    </p:set>
                                    <p:animEffect transition="in" filter="fade">
                                      <p:cBhvr>
                                        <p:cTn id="36" dur="1000"/>
                                        <p:tgtEl>
                                          <p:spTgt spid="12">
                                            <p:txEl>
                                              <p:pRg st="6" end="6"/>
                                            </p:txEl>
                                          </p:spTgt>
                                        </p:tgtEl>
                                      </p:cBhvr>
                                    </p:animEffect>
                                    <p:anim calcmode="lin" valueType="num">
                                      <p:cBhvr>
                                        <p:cTn id="37" dur="1000" fill="hold"/>
                                        <p:tgtEl>
                                          <p:spTgt spid="12">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1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32</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03137" y="2401896"/>
            <a:ext cx="21590490" cy="892079"/>
          </a:xfrm>
        </p:spPr>
        <p:txBody>
          <a:bodyPr>
            <a:noAutofit/>
          </a:bodyPr>
          <a:lstStyle/>
          <a:p>
            <a:r>
              <a:rPr lang="en-US" sz="6000" dirty="0"/>
              <a:t>Solving Cryptarithmetic Puzzles by Depth-First Search </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522344" y="4412210"/>
            <a:ext cx="21819570" cy="5584406"/>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600" dirty="0">
                <a:solidFill>
                  <a:srgbClr val="0100C8"/>
                </a:solidFill>
                <a:latin typeface="Helvetica Neue"/>
              </a:rPr>
              <a:t>The depth of the search is given by the number of different letters</a:t>
            </a:r>
          </a:p>
          <a:p>
            <a:pPr>
              <a:buFont typeface="Wingdings" panose="05000000000000000000" pitchFamily="2" charset="2"/>
              <a:buChar char="q"/>
            </a:pPr>
            <a:r>
              <a:rPr lang="en-US" altLang="en-US" sz="4600" dirty="0">
                <a:solidFill>
                  <a:srgbClr val="0100C8"/>
                </a:solidFill>
                <a:latin typeface="Helvetica Neue"/>
              </a:rPr>
              <a:t>Hence for any cryptarithmetic puzzle the depth cannot be more than 10, as there can be 10 variables at most</a:t>
            </a:r>
          </a:p>
          <a:p>
            <a:pPr lvl="1">
              <a:buFont typeface="Wingdings" panose="05000000000000000000" pitchFamily="2" charset="2"/>
              <a:buChar char="q"/>
            </a:pPr>
            <a:r>
              <a:rPr lang="en-US" altLang="en-US" sz="3800" dirty="0">
                <a:solidFill>
                  <a:srgbClr val="0100C8"/>
                </a:solidFill>
                <a:latin typeface="Helvetica Neue"/>
              </a:rPr>
              <a:t>Cryptarithmetic puzzles are very small scale CSPs</a:t>
            </a:r>
          </a:p>
          <a:p>
            <a:pPr>
              <a:buFont typeface="Wingdings" panose="05000000000000000000" pitchFamily="2" charset="2"/>
              <a:buChar char="q"/>
            </a:pPr>
            <a:r>
              <a:rPr lang="en-US" altLang="en-US" sz="4600" dirty="0">
                <a:solidFill>
                  <a:srgbClr val="0100C8"/>
                </a:solidFill>
                <a:latin typeface="Helvetica Neue"/>
              </a:rPr>
              <a:t>Simple alphabetic ordering of letter assignments </a:t>
            </a:r>
          </a:p>
          <a:p>
            <a:pPr>
              <a:buFont typeface="Wingdings" panose="05000000000000000000" pitchFamily="2" charset="2"/>
              <a:buChar char="q"/>
            </a:pPr>
            <a:endParaRPr lang="en-US" altLang="en-US" sz="4600" dirty="0">
              <a:solidFill>
                <a:srgbClr val="0100C8"/>
              </a:solidFill>
              <a:latin typeface="Helvetica Neue"/>
            </a:endParaRPr>
          </a:p>
        </p:txBody>
      </p:sp>
    </p:spTree>
    <p:extLst>
      <p:ext uri="{BB962C8B-B14F-4D97-AF65-F5344CB8AC3E}">
        <p14:creationId xmlns:p14="http://schemas.microsoft.com/office/powerpoint/2010/main" val="3063922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1000"/>
                                        <p:tgtEl>
                                          <p:spTgt spid="12">
                                            <p:txEl>
                                              <p:pRg st="0" end="0"/>
                                            </p:txEl>
                                          </p:spTgt>
                                        </p:tgtEl>
                                      </p:cBhvr>
                                    </p:animEffect>
                                    <p:anim calcmode="lin" valueType="num">
                                      <p:cBhvr>
                                        <p:cTn id="8"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2">
                                            <p:txEl>
                                              <p:pRg st="1" end="1"/>
                                            </p:txEl>
                                          </p:spTgt>
                                        </p:tgtEl>
                                        <p:attrNameLst>
                                          <p:attrName>style.visibility</p:attrName>
                                        </p:attrNameLst>
                                      </p:cBhvr>
                                      <p:to>
                                        <p:strVal val="visible"/>
                                      </p:to>
                                    </p:set>
                                    <p:animEffect transition="in" filter="fade">
                                      <p:cBhvr>
                                        <p:cTn id="14" dur="1000"/>
                                        <p:tgtEl>
                                          <p:spTgt spid="12">
                                            <p:txEl>
                                              <p:pRg st="1" end="1"/>
                                            </p:txEl>
                                          </p:spTgt>
                                        </p:tgtEl>
                                      </p:cBhvr>
                                    </p:animEffect>
                                    <p:anim calcmode="lin" valueType="num">
                                      <p:cBhvr>
                                        <p:cTn id="15"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2">
                                            <p:txEl>
                                              <p:pRg st="2" end="2"/>
                                            </p:txEl>
                                          </p:spTgt>
                                        </p:tgtEl>
                                        <p:attrNameLst>
                                          <p:attrName>style.visibility</p:attrName>
                                        </p:attrNameLst>
                                      </p:cBhvr>
                                      <p:to>
                                        <p:strVal val="visible"/>
                                      </p:to>
                                    </p:set>
                                    <p:animEffect transition="in" filter="fade">
                                      <p:cBhvr>
                                        <p:cTn id="19" dur="1000"/>
                                        <p:tgtEl>
                                          <p:spTgt spid="12">
                                            <p:txEl>
                                              <p:pRg st="2" end="2"/>
                                            </p:txEl>
                                          </p:spTgt>
                                        </p:tgtEl>
                                      </p:cBhvr>
                                    </p:animEffect>
                                    <p:anim calcmode="lin" valueType="num">
                                      <p:cBhvr>
                                        <p:cTn id="20"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2">
                                            <p:txEl>
                                              <p:pRg st="3" end="3"/>
                                            </p:txEl>
                                          </p:spTgt>
                                        </p:tgtEl>
                                        <p:attrNameLst>
                                          <p:attrName>style.visibility</p:attrName>
                                        </p:attrNameLst>
                                      </p:cBhvr>
                                      <p:to>
                                        <p:strVal val="visible"/>
                                      </p:to>
                                    </p:set>
                                    <p:animEffect transition="in" filter="fade">
                                      <p:cBhvr>
                                        <p:cTn id="26" dur="1000"/>
                                        <p:tgtEl>
                                          <p:spTgt spid="12">
                                            <p:txEl>
                                              <p:pRg st="3" end="3"/>
                                            </p:txEl>
                                          </p:spTgt>
                                        </p:tgtEl>
                                      </p:cBhvr>
                                    </p:animEffect>
                                    <p:anim calcmode="lin" valueType="num">
                                      <p:cBhvr>
                                        <p:cTn id="27" dur="1000" fill="hold"/>
                                        <p:tgtEl>
                                          <p:spTgt spid="12">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1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33</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03137" y="2401896"/>
            <a:ext cx="21590490" cy="892079"/>
          </a:xfrm>
        </p:spPr>
        <p:txBody>
          <a:bodyPr>
            <a:noAutofit/>
          </a:bodyPr>
          <a:lstStyle/>
          <a:p>
            <a:r>
              <a:rPr lang="en-US" sz="6000" dirty="0"/>
              <a:t>Representation Problem for  Cryptarithmetic Puzzles </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522344" y="4412210"/>
            <a:ext cx="21819570" cy="8032732"/>
          </a:xfrm>
          <a:prstGeom prst="rect">
            <a:avLst/>
          </a:prstGeom>
          <a:ln>
            <a:noFill/>
          </a:ln>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600" dirty="0">
                <a:solidFill>
                  <a:srgbClr val="0100C8"/>
                </a:solidFill>
                <a:latin typeface="Helvetica Neue"/>
              </a:rPr>
              <a:t>Possible problem </a:t>
            </a:r>
            <a:r>
              <a:rPr lang="en-US" altLang="en-US" sz="4600" dirty="0">
                <a:solidFill>
                  <a:srgbClr val="FF2D64"/>
                </a:solidFill>
                <a:latin typeface="Helvetica Neue"/>
              </a:rPr>
              <a:t>state </a:t>
            </a:r>
            <a:r>
              <a:rPr lang="en-US" altLang="en-US" sz="4600" dirty="0">
                <a:solidFill>
                  <a:srgbClr val="0100C8"/>
                </a:solidFill>
                <a:latin typeface="Helvetica Neue"/>
              </a:rPr>
              <a:t>representation</a:t>
            </a:r>
          </a:p>
          <a:p>
            <a:pPr>
              <a:buFont typeface="Wingdings" panose="05000000000000000000" pitchFamily="2" charset="2"/>
              <a:buChar char="q"/>
            </a:pPr>
            <a:endParaRPr lang="en-US" altLang="en-US" sz="4600" dirty="0">
              <a:solidFill>
                <a:srgbClr val="0100C8"/>
              </a:solidFill>
              <a:latin typeface="Helvetica Neue"/>
            </a:endParaRPr>
          </a:p>
          <a:p>
            <a:pPr>
              <a:buFont typeface="Wingdings" panose="05000000000000000000" pitchFamily="2" charset="2"/>
              <a:buChar char="q"/>
            </a:pPr>
            <a:endParaRPr lang="en-US" altLang="en-US" sz="4600" dirty="0">
              <a:solidFill>
                <a:srgbClr val="0100C8"/>
              </a:solidFill>
              <a:latin typeface="Helvetica Neue"/>
            </a:endParaRPr>
          </a:p>
          <a:p>
            <a:pPr marL="0" indent="0">
              <a:buNone/>
            </a:pPr>
            <a:r>
              <a:rPr lang="en-US" altLang="en-US" sz="3200" dirty="0">
                <a:solidFill>
                  <a:srgbClr val="0100C8"/>
                </a:solidFill>
                <a:latin typeface="Helvetica Neue"/>
              </a:rPr>
              <a:t>       </a:t>
            </a:r>
            <a:r>
              <a:rPr lang="en-US" altLang="en-US" sz="4000" dirty="0">
                <a:solidFill>
                  <a:srgbClr val="0100C8"/>
                </a:solidFill>
                <a:latin typeface="Helvetica Neue"/>
              </a:rPr>
              <a:t>-1 denotes a nonexistent letter, and 10 means an existent but unbound letter – </a:t>
            </a:r>
            <a:r>
              <a:rPr lang="en-US" altLang="en-US" sz="4000" dirty="0">
                <a:solidFill>
                  <a:srgbClr val="FF2D64"/>
                </a:solidFill>
                <a:latin typeface="Helvetica Neue"/>
              </a:rPr>
              <a:t>initial state</a:t>
            </a:r>
          </a:p>
          <a:p>
            <a:pPr marL="0" indent="0">
              <a:buNone/>
            </a:pPr>
            <a:endParaRPr lang="en-US" altLang="en-US" sz="4000" dirty="0">
              <a:solidFill>
                <a:srgbClr val="FF2D64"/>
              </a:solidFill>
              <a:latin typeface="Helvetica Neue"/>
            </a:endParaRPr>
          </a:p>
          <a:p>
            <a:pPr marL="0" indent="0">
              <a:buNone/>
            </a:pPr>
            <a:r>
              <a:rPr lang="en-US" altLang="en-US" sz="4000" dirty="0">
                <a:solidFill>
                  <a:srgbClr val="FF2D64"/>
                </a:solidFill>
                <a:latin typeface="Helvetica Neue"/>
              </a:rPr>
              <a:t> </a:t>
            </a:r>
          </a:p>
          <a:p>
            <a:pPr marL="0" indent="0">
              <a:buNone/>
            </a:pPr>
            <a:endParaRPr lang="en-US" altLang="en-US" sz="4000" dirty="0">
              <a:solidFill>
                <a:srgbClr val="FF2D64"/>
              </a:solidFill>
              <a:latin typeface="Helvetica Neue"/>
            </a:endParaRPr>
          </a:p>
          <a:p>
            <a:pPr marL="0" indent="0">
              <a:buNone/>
            </a:pPr>
            <a:r>
              <a:rPr lang="en-US" altLang="en-US" sz="4000" dirty="0">
                <a:solidFill>
                  <a:srgbClr val="FF2D64"/>
                </a:solidFill>
                <a:latin typeface="Helvetica Neue"/>
              </a:rPr>
              <a:t>      goal state</a:t>
            </a:r>
          </a:p>
          <a:p>
            <a:pPr marL="0" indent="0">
              <a:buNone/>
            </a:pPr>
            <a:endParaRPr lang="en-US" altLang="en-US" sz="4000" dirty="0">
              <a:solidFill>
                <a:srgbClr val="FF2D64"/>
              </a:solidFill>
              <a:latin typeface="Helvetica Neue"/>
            </a:endParaRPr>
          </a:p>
          <a:p>
            <a:pPr marL="0" indent="0">
              <a:buNone/>
            </a:pPr>
            <a:r>
              <a:rPr lang="en-US" altLang="en-US" sz="4000" dirty="0">
                <a:solidFill>
                  <a:srgbClr val="FF2D64"/>
                </a:solidFill>
                <a:latin typeface="Helvetica Neue"/>
              </a:rPr>
              <a:t>      </a:t>
            </a:r>
          </a:p>
          <a:p>
            <a:pPr marL="0" indent="0">
              <a:buNone/>
            </a:pPr>
            <a:endParaRPr lang="en-US" altLang="en-US" sz="4000" dirty="0">
              <a:solidFill>
                <a:srgbClr val="0100C8"/>
              </a:solidFill>
              <a:latin typeface="Helvetica Neue"/>
            </a:endParaRPr>
          </a:p>
          <a:p>
            <a:pPr marL="0" indent="0">
              <a:buNone/>
            </a:pPr>
            <a:endParaRPr lang="en-US" altLang="en-US" sz="4000" dirty="0">
              <a:solidFill>
                <a:srgbClr val="0100C8"/>
              </a:solidFill>
              <a:latin typeface="Helvetica Neue"/>
            </a:endParaRPr>
          </a:p>
          <a:p>
            <a:pPr marL="0" indent="0">
              <a:buNone/>
            </a:pPr>
            <a:endParaRPr lang="en-US" altLang="en-US" sz="4000" dirty="0">
              <a:solidFill>
                <a:srgbClr val="0100C8"/>
              </a:solidFill>
              <a:latin typeface="Helvetica Neue"/>
            </a:endParaRPr>
          </a:p>
          <a:p>
            <a:pPr marL="0" indent="0">
              <a:buNone/>
            </a:pPr>
            <a:endParaRPr lang="en-US" altLang="en-US" sz="4000" dirty="0">
              <a:solidFill>
                <a:srgbClr val="0100C8"/>
              </a:solidFill>
              <a:latin typeface="Helvetica Neue"/>
            </a:endParaRPr>
          </a:p>
          <a:p>
            <a:pPr marL="0" indent="0">
              <a:buNone/>
            </a:pPr>
            <a:endParaRPr lang="en-US" altLang="en-US" sz="4600" dirty="0">
              <a:solidFill>
                <a:srgbClr val="0100C8"/>
              </a:solidFill>
              <a:latin typeface="Helvetica Neue"/>
            </a:endParaRPr>
          </a:p>
          <a:p>
            <a:pPr marL="0" indent="0">
              <a:buNone/>
            </a:pPr>
            <a:endParaRPr lang="en-US" altLang="en-US" sz="4600" dirty="0">
              <a:solidFill>
                <a:srgbClr val="0100C8"/>
              </a:solidFill>
              <a:latin typeface="Helvetica Neue"/>
            </a:endParaRPr>
          </a:p>
          <a:p>
            <a:pPr>
              <a:buFont typeface="Wingdings" panose="05000000000000000000" pitchFamily="2" charset="2"/>
              <a:buChar char="q"/>
            </a:pPr>
            <a:endParaRPr lang="en-US" altLang="en-US" sz="4600" dirty="0">
              <a:solidFill>
                <a:srgbClr val="0100C8"/>
              </a:solidFill>
              <a:latin typeface="Helvetica Neue"/>
            </a:endParaRPr>
          </a:p>
          <a:p>
            <a:pPr>
              <a:buFont typeface="Wingdings" panose="05000000000000000000" pitchFamily="2" charset="2"/>
              <a:buChar char="q"/>
            </a:pPr>
            <a:endParaRPr lang="en-US" altLang="en-US" sz="4600" dirty="0">
              <a:solidFill>
                <a:srgbClr val="0100C8"/>
              </a:solidFill>
              <a:latin typeface="Helvetica Neue"/>
            </a:endParaRPr>
          </a:p>
          <a:p>
            <a:pPr marL="0" indent="0">
              <a:buNone/>
            </a:pPr>
            <a:endParaRPr lang="en-US" altLang="en-US" sz="4600" dirty="0">
              <a:solidFill>
                <a:srgbClr val="0100C8"/>
              </a:solidFill>
              <a:latin typeface="Helvetica Neue"/>
            </a:endParaRPr>
          </a:p>
        </p:txBody>
      </p:sp>
      <p:graphicFrame>
        <p:nvGraphicFramePr>
          <p:cNvPr id="2" name="Table 2">
            <a:extLst>
              <a:ext uri="{FF2B5EF4-FFF2-40B4-BE49-F238E27FC236}">
                <a16:creationId xmlns:a16="http://schemas.microsoft.com/office/drawing/2014/main" id="{E8305E9E-1D22-631E-8203-0F56DE923275}"/>
              </a:ext>
            </a:extLst>
          </p:cNvPr>
          <p:cNvGraphicFramePr>
            <a:graphicFrameLocks noGrp="1"/>
          </p:cNvGraphicFramePr>
          <p:nvPr>
            <p:extLst>
              <p:ext uri="{D42A27DB-BD31-4B8C-83A1-F6EECF244321}">
                <p14:modId xmlns:p14="http://schemas.microsoft.com/office/powerpoint/2010/main" val="2634069944"/>
              </p:ext>
            </p:extLst>
          </p:nvPr>
        </p:nvGraphicFramePr>
        <p:xfrm>
          <a:off x="2247255" y="5566489"/>
          <a:ext cx="16120175" cy="518160"/>
        </p:xfrm>
        <a:graphic>
          <a:graphicData uri="http://schemas.openxmlformats.org/drawingml/2006/table">
            <a:tbl>
              <a:tblPr firstRow="1" bandRow="1">
                <a:tableStyleId>{5C22544A-7EE6-4342-B048-85BDC9FD1C3A}</a:tableStyleId>
              </a:tblPr>
              <a:tblGrid>
                <a:gridCol w="489400">
                  <a:extLst>
                    <a:ext uri="{9D8B030D-6E8A-4147-A177-3AD203B41FA5}">
                      <a16:colId xmlns:a16="http://schemas.microsoft.com/office/drawing/2014/main" val="400877672"/>
                    </a:ext>
                  </a:extLst>
                </a:gridCol>
                <a:gridCol w="625231">
                  <a:extLst>
                    <a:ext uri="{9D8B030D-6E8A-4147-A177-3AD203B41FA5}">
                      <a16:colId xmlns:a16="http://schemas.microsoft.com/office/drawing/2014/main" val="2749340353"/>
                    </a:ext>
                  </a:extLst>
                </a:gridCol>
                <a:gridCol w="625231">
                  <a:extLst>
                    <a:ext uri="{9D8B030D-6E8A-4147-A177-3AD203B41FA5}">
                      <a16:colId xmlns:a16="http://schemas.microsoft.com/office/drawing/2014/main" val="3105730387"/>
                    </a:ext>
                  </a:extLst>
                </a:gridCol>
                <a:gridCol w="625231">
                  <a:extLst>
                    <a:ext uri="{9D8B030D-6E8A-4147-A177-3AD203B41FA5}">
                      <a16:colId xmlns:a16="http://schemas.microsoft.com/office/drawing/2014/main" val="3897334906"/>
                    </a:ext>
                  </a:extLst>
                </a:gridCol>
                <a:gridCol w="625231">
                  <a:extLst>
                    <a:ext uri="{9D8B030D-6E8A-4147-A177-3AD203B41FA5}">
                      <a16:colId xmlns:a16="http://schemas.microsoft.com/office/drawing/2014/main" val="732367931"/>
                    </a:ext>
                  </a:extLst>
                </a:gridCol>
                <a:gridCol w="625231">
                  <a:extLst>
                    <a:ext uri="{9D8B030D-6E8A-4147-A177-3AD203B41FA5}">
                      <a16:colId xmlns:a16="http://schemas.microsoft.com/office/drawing/2014/main" val="2268287160"/>
                    </a:ext>
                  </a:extLst>
                </a:gridCol>
                <a:gridCol w="625231">
                  <a:extLst>
                    <a:ext uri="{9D8B030D-6E8A-4147-A177-3AD203B41FA5}">
                      <a16:colId xmlns:a16="http://schemas.microsoft.com/office/drawing/2014/main" val="2297280529"/>
                    </a:ext>
                  </a:extLst>
                </a:gridCol>
                <a:gridCol w="625231">
                  <a:extLst>
                    <a:ext uri="{9D8B030D-6E8A-4147-A177-3AD203B41FA5}">
                      <a16:colId xmlns:a16="http://schemas.microsoft.com/office/drawing/2014/main" val="2172239274"/>
                    </a:ext>
                  </a:extLst>
                </a:gridCol>
                <a:gridCol w="625231">
                  <a:extLst>
                    <a:ext uri="{9D8B030D-6E8A-4147-A177-3AD203B41FA5}">
                      <a16:colId xmlns:a16="http://schemas.microsoft.com/office/drawing/2014/main" val="1736351854"/>
                    </a:ext>
                  </a:extLst>
                </a:gridCol>
                <a:gridCol w="625231">
                  <a:extLst>
                    <a:ext uri="{9D8B030D-6E8A-4147-A177-3AD203B41FA5}">
                      <a16:colId xmlns:a16="http://schemas.microsoft.com/office/drawing/2014/main" val="2860596445"/>
                    </a:ext>
                  </a:extLst>
                </a:gridCol>
                <a:gridCol w="625231">
                  <a:extLst>
                    <a:ext uri="{9D8B030D-6E8A-4147-A177-3AD203B41FA5}">
                      <a16:colId xmlns:a16="http://schemas.microsoft.com/office/drawing/2014/main" val="2895533320"/>
                    </a:ext>
                  </a:extLst>
                </a:gridCol>
                <a:gridCol w="625231">
                  <a:extLst>
                    <a:ext uri="{9D8B030D-6E8A-4147-A177-3AD203B41FA5}">
                      <a16:colId xmlns:a16="http://schemas.microsoft.com/office/drawing/2014/main" val="2751569533"/>
                    </a:ext>
                  </a:extLst>
                </a:gridCol>
                <a:gridCol w="625231">
                  <a:extLst>
                    <a:ext uri="{9D8B030D-6E8A-4147-A177-3AD203B41FA5}">
                      <a16:colId xmlns:a16="http://schemas.microsoft.com/office/drawing/2014/main" val="2152606965"/>
                    </a:ext>
                  </a:extLst>
                </a:gridCol>
                <a:gridCol w="625231">
                  <a:extLst>
                    <a:ext uri="{9D8B030D-6E8A-4147-A177-3AD203B41FA5}">
                      <a16:colId xmlns:a16="http://schemas.microsoft.com/office/drawing/2014/main" val="2305534796"/>
                    </a:ext>
                  </a:extLst>
                </a:gridCol>
                <a:gridCol w="625231">
                  <a:extLst>
                    <a:ext uri="{9D8B030D-6E8A-4147-A177-3AD203B41FA5}">
                      <a16:colId xmlns:a16="http://schemas.microsoft.com/office/drawing/2014/main" val="1788825219"/>
                    </a:ext>
                  </a:extLst>
                </a:gridCol>
                <a:gridCol w="625231">
                  <a:extLst>
                    <a:ext uri="{9D8B030D-6E8A-4147-A177-3AD203B41FA5}">
                      <a16:colId xmlns:a16="http://schemas.microsoft.com/office/drawing/2014/main" val="108194680"/>
                    </a:ext>
                  </a:extLst>
                </a:gridCol>
                <a:gridCol w="625231">
                  <a:extLst>
                    <a:ext uri="{9D8B030D-6E8A-4147-A177-3AD203B41FA5}">
                      <a16:colId xmlns:a16="http://schemas.microsoft.com/office/drawing/2014/main" val="3797232154"/>
                    </a:ext>
                  </a:extLst>
                </a:gridCol>
                <a:gridCol w="625231">
                  <a:extLst>
                    <a:ext uri="{9D8B030D-6E8A-4147-A177-3AD203B41FA5}">
                      <a16:colId xmlns:a16="http://schemas.microsoft.com/office/drawing/2014/main" val="1187132096"/>
                    </a:ext>
                  </a:extLst>
                </a:gridCol>
                <a:gridCol w="625231">
                  <a:extLst>
                    <a:ext uri="{9D8B030D-6E8A-4147-A177-3AD203B41FA5}">
                      <a16:colId xmlns:a16="http://schemas.microsoft.com/office/drawing/2014/main" val="851260834"/>
                    </a:ext>
                  </a:extLst>
                </a:gridCol>
                <a:gridCol w="625231">
                  <a:extLst>
                    <a:ext uri="{9D8B030D-6E8A-4147-A177-3AD203B41FA5}">
                      <a16:colId xmlns:a16="http://schemas.microsoft.com/office/drawing/2014/main" val="1637894788"/>
                    </a:ext>
                  </a:extLst>
                </a:gridCol>
                <a:gridCol w="625231">
                  <a:extLst>
                    <a:ext uri="{9D8B030D-6E8A-4147-A177-3AD203B41FA5}">
                      <a16:colId xmlns:a16="http://schemas.microsoft.com/office/drawing/2014/main" val="3317349499"/>
                    </a:ext>
                  </a:extLst>
                </a:gridCol>
                <a:gridCol w="625231">
                  <a:extLst>
                    <a:ext uri="{9D8B030D-6E8A-4147-A177-3AD203B41FA5}">
                      <a16:colId xmlns:a16="http://schemas.microsoft.com/office/drawing/2014/main" val="1751908727"/>
                    </a:ext>
                  </a:extLst>
                </a:gridCol>
                <a:gridCol w="625231">
                  <a:extLst>
                    <a:ext uri="{9D8B030D-6E8A-4147-A177-3AD203B41FA5}">
                      <a16:colId xmlns:a16="http://schemas.microsoft.com/office/drawing/2014/main" val="2361197415"/>
                    </a:ext>
                  </a:extLst>
                </a:gridCol>
                <a:gridCol w="625231">
                  <a:extLst>
                    <a:ext uri="{9D8B030D-6E8A-4147-A177-3AD203B41FA5}">
                      <a16:colId xmlns:a16="http://schemas.microsoft.com/office/drawing/2014/main" val="1512300440"/>
                    </a:ext>
                  </a:extLst>
                </a:gridCol>
                <a:gridCol w="625231">
                  <a:extLst>
                    <a:ext uri="{9D8B030D-6E8A-4147-A177-3AD203B41FA5}">
                      <a16:colId xmlns:a16="http://schemas.microsoft.com/office/drawing/2014/main" val="438026368"/>
                    </a:ext>
                  </a:extLst>
                </a:gridCol>
                <a:gridCol w="625231">
                  <a:extLst>
                    <a:ext uri="{9D8B030D-6E8A-4147-A177-3AD203B41FA5}">
                      <a16:colId xmlns:a16="http://schemas.microsoft.com/office/drawing/2014/main" val="3580417662"/>
                    </a:ext>
                  </a:extLst>
                </a:gridCol>
              </a:tblGrid>
              <a:tr h="370840">
                <a:tc>
                  <a:txBody>
                    <a:bodyPr/>
                    <a:lstStyle/>
                    <a:p>
                      <a:r>
                        <a:rPr lang="en-US" sz="2800" dirty="0">
                          <a:solidFill>
                            <a:schemeClr val="tx1"/>
                          </a:solidFill>
                        </a:rPr>
                        <a:t>-1</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-1</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-1</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10</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10</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-1</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-1</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-1</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-1</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-1</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-1</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-1</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10</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10</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10</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-1</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-1</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10</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10</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-1</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-1</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-1</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-1</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-1</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10</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-1</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565269348"/>
                  </a:ext>
                </a:extLst>
              </a:tr>
            </a:tbl>
          </a:graphicData>
        </a:graphic>
      </p:graphicFrame>
      <p:graphicFrame>
        <p:nvGraphicFramePr>
          <p:cNvPr id="7" name="Table 2">
            <a:extLst>
              <a:ext uri="{FF2B5EF4-FFF2-40B4-BE49-F238E27FC236}">
                <a16:creationId xmlns:a16="http://schemas.microsoft.com/office/drawing/2014/main" id="{5888C1D2-004B-BAE4-589B-584E87C28470}"/>
              </a:ext>
            </a:extLst>
          </p:cNvPr>
          <p:cNvGraphicFramePr>
            <a:graphicFrameLocks noGrp="1"/>
          </p:cNvGraphicFramePr>
          <p:nvPr>
            <p:extLst>
              <p:ext uri="{D42A27DB-BD31-4B8C-83A1-F6EECF244321}">
                <p14:modId xmlns:p14="http://schemas.microsoft.com/office/powerpoint/2010/main" val="440286205"/>
              </p:ext>
            </p:extLst>
          </p:nvPr>
        </p:nvGraphicFramePr>
        <p:xfrm>
          <a:off x="2309246" y="6330553"/>
          <a:ext cx="16120175" cy="640080"/>
        </p:xfrm>
        <a:graphic>
          <a:graphicData uri="http://schemas.openxmlformats.org/drawingml/2006/table">
            <a:tbl>
              <a:tblPr firstRow="1" bandRow="1">
                <a:tableStyleId>{5C22544A-7EE6-4342-B048-85BDC9FD1C3A}</a:tableStyleId>
              </a:tblPr>
              <a:tblGrid>
                <a:gridCol w="489400">
                  <a:extLst>
                    <a:ext uri="{9D8B030D-6E8A-4147-A177-3AD203B41FA5}">
                      <a16:colId xmlns:a16="http://schemas.microsoft.com/office/drawing/2014/main" val="400877672"/>
                    </a:ext>
                  </a:extLst>
                </a:gridCol>
                <a:gridCol w="625231">
                  <a:extLst>
                    <a:ext uri="{9D8B030D-6E8A-4147-A177-3AD203B41FA5}">
                      <a16:colId xmlns:a16="http://schemas.microsoft.com/office/drawing/2014/main" val="2749340353"/>
                    </a:ext>
                  </a:extLst>
                </a:gridCol>
                <a:gridCol w="625231">
                  <a:extLst>
                    <a:ext uri="{9D8B030D-6E8A-4147-A177-3AD203B41FA5}">
                      <a16:colId xmlns:a16="http://schemas.microsoft.com/office/drawing/2014/main" val="3105730387"/>
                    </a:ext>
                  </a:extLst>
                </a:gridCol>
                <a:gridCol w="625231">
                  <a:extLst>
                    <a:ext uri="{9D8B030D-6E8A-4147-A177-3AD203B41FA5}">
                      <a16:colId xmlns:a16="http://schemas.microsoft.com/office/drawing/2014/main" val="3897334906"/>
                    </a:ext>
                  </a:extLst>
                </a:gridCol>
                <a:gridCol w="625231">
                  <a:extLst>
                    <a:ext uri="{9D8B030D-6E8A-4147-A177-3AD203B41FA5}">
                      <a16:colId xmlns:a16="http://schemas.microsoft.com/office/drawing/2014/main" val="732367931"/>
                    </a:ext>
                  </a:extLst>
                </a:gridCol>
                <a:gridCol w="625231">
                  <a:extLst>
                    <a:ext uri="{9D8B030D-6E8A-4147-A177-3AD203B41FA5}">
                      <a16:colId xmlns:a16="http://schemas.microsoft.com/office/drawing/2014/main" val="2268287160"/>
                    </a:ext>
                  </a:extLst>
                </a:gridCol>
                <a:gridCol w="625231">
                  <a:extLst>
                    <a:ext uri="{9D8B030D-6E8A-4147-A177-3AD203B41FA5}">
                      <a16:colId xmlns:a16="http://schemas.microsoft.com/office/drawing/2014/main" val="2297280529"/>
                    </a:ext>
                  </a:extLst>
                </a:gridCol>
                <a:gridCol w="625231">
                  <a:extLst>
                    <a:ext uri="{9D8B030D-6E8A-4147-A177-3AD203B41FA5}">
                      <a16:colId xmlns:a16="http://schemas.microsoft.com/office/drawing/2014/main" val="2172239274"/>
                    </a:ext>
                  </a:extLst>
                </a:gridCol>
                <a:gridCol w="625231">
                  <a:extLst>
                    <a:ext uri="{9D8B030D-6E8A-4147-A177-3AD203B41FA5}">
                      <a16:colId xmlns:a16="http://schemas.microsoft.com/office/drawing/2014/main" val="1736351854"/>
                    </a:ext>
                  </a:extLst>
                </a:gridCol>
                <a:gridCol w="625231">
                  <a:extLst>
                    <a:ext uri="{9D8B030D-6E8A-4147-A177-3AD203B41FA5}">
                      <a16:colId xmlns:a16="http://schemas.microsoft.com/office/drawing/2014/main" val="2860596445"/>
                    </a:ext>
                  </a:extLst>
                </a:gridCol>
                <a:gridCol w="625231">
                  <a:extLst>
                    <a:ext uri="{9D8B030D-6E8A-4147-A177-3AD203B41FA5}">
                      <a16:colId xmlns:a16="http://schemas.microsoft.com/office/drawing/2014/main" val="2895533320"/>
                    </a:ext>
                  </a:extLst>
                </a:gridCol>
                <a:gridCol w="496000">
                  <a:extLst>
                    <a:ext uri="{9D8B030D-6E8A-4147-A177-3AD203B41FA5}">
                      <a16:colId xmlns:a16="http://schemas.microsoft.com/office/drawing/2014/main" val="2751569533"/>
                    </a:ext>
                  </a:extLst>
                </a:gridCol>
                <a:gridCol w="754462">
                  <a:extLst>
                    <a:ext uri="{9D8B030D-6E8A-4147-A177-3AD203B41FA5}">
                      <a16:colId xmlns:a16="http://schemas.microsoft.com/office/drawing/2014/main" val="2152606965"/>
                    </a:ext>
                  </a:extLst>
                </a:gridCol>
                <a:gridCol w="625231">
                  <a:extLst>
                    <a:ext uri="{9D8B030D-6E8A-4147-A177-3AD203B41FA5}">
                      <a16:colId xmlns:a16="http://schemas.microsoft.com/office/drawing/2014/main" val="2305534796"/>
                    </a:ext>
                  </a:extLst>
                </a:gridCol>
                <a:gridCol w="625231">
                  <a:extLst>
                    <a:ext uri="{9D8B030D-6E8A-4147-A177-3AD203B41FA5}">
                      <a16:colId xmlns:a16="http://schemas.microsoft.com/office/drawing/2014/main" val="1788825219"/>
                    </a:ext>
                  </a:extLst>
                </a:gridCol>
                <a:gridCol w="625231">
                  <a:extLst>
                    <a:ext uri="{9D8B030D-6E8A-4147-A177-3AD203B41FA5}">
                      <a16:colId xmlns:a16="http://schemas.microsoft.com/office/drawing/2014/main" val="108194680"/>
                    </a:ext>
                  </a:extLst>
                </a:gridCol>
                <a:gridCol w="625231">
                  <a:extLst>
                    <a:ext uri="{9D8B030D-6E8A-4147-A177-3AD203B41FA5}">
                      <a16:colId xmlns:a16="http://schemas.microsoft.com/office/drawing/2014/main" val="3797232154"/>
                    </a:ext>
                  </a:extLst>
                </a:gridCol>
                <a:gridCol w="625231">
                  <a:extLst>
                    <a:ext uri="{9D8B030D-6E8A-4147-A177-3AD203B41FA5}">
                      <a16:colId xmlns:a16="http://schemas.microsoft.com/office/drawing/2014/main" val="1187132096"/>
                    </a:ext>
                  </a:extLst>
                </a:gridCol>
                <a:gridCol w="625231">
                  <a:extLst>
                    <a:ext uri="{9D8B030D-6E8A-4147-A177-3AD203B41FA5}">
                      <a16:colId xmlns:a16="http://schemas.microsoft.com/office/drawing/2014/main" val="851260834"/>
                    </a:ext>
                  </a:extLst>
                </a:gridCol>
                <a:gridCol w="625231">
                  <a:extLst>
                    <a:ext uri="{9D8B030D-6E8A-4147-A177-3AD203B41FA5}">
                      <a16:colId xmlns:a16="http://schemas.microsoft.com/office/drawing/2014/main" val="1637894788"/>
                    </a:ext>
                  </a:extLst>
                </a:gridCol>
                <a:gridCol w="625231">
                  <a:extLst>
                    <a:ext uri="{9D8B030D-6E8A-4147-A177-3AD203B41FA5}">
                      <a16:colId xmlns:a16="http://schemas.microsoft.com/office/drawing/2014/main" val="3317349499"/>
                    </a:ext>
                  </a:extLst>
                </a:gridCol>
                <a:gridCol w="625231">
                  <a:extLst>
                    <a:ext uri="{9D8B030D-6E8A-4147-A177-3AD203B41FA5}">
                      <a16:colId xmlns:a16="http://schemas.microsoft.com/office/drawing/2014/main" val="1751908727"/>
                    </a:ext>
                  </a:extLst>
                </a:gridCol>
                <a:gridCol w="625231">
                  <a:extLst>
                    <a:ext uri="{9D8B030D-6E8A-4147-A177-3AD203B41FA5}">
                      <a16:colId xmlns:a16="http://schemas.microsoft.com/office/drawing/2014/main" val="2361197415"/>
                    </a:ext>
                  </a:extLst>
                </a:gridCol>
                <a:gridCol w="625231">
                  <a:extLst>
                    <a:ext uri="{9D8B030D-6E8A-4147-A177-3AD203B41FA5}">
                      <a16:colId xmlns:a16="http://schemas.microsoft.com/office/drawing/2014/main" val="1512300440"/>
                    </a:ext>
                  </a:extLst>
                </a:gridCol>
                <a:gridCol w="625231">
                  <a:extLst>
                    <a:ext uri="{9D8B030D-6E8A-4147-A177-3AD203B41FA5}">
                      <a16:colId xmlns:a16="http://schemas.microsoft.com/office/drawing/2014/main" val="438026368"/>
                    </a:ext>
                  </a:extLst>
                </a:gridCol>
                <a:gridCol w="625231">
                  <a:extLst>
                    <a:ext uri="{9D8B030D-6E8A-4147-A177-3AD203B41FA5}">
                      <a16:colId xmlns:a16="http://schemas.microsoft.com/office/drawing/2014/main" val="3580417662"/>
                    </a:ext>
                  </a:extLst>
                </a:gridCol>
              </a:tblGrid>
              <a:tr h="370840">
                <a:tc>
                  <a:txBody>
                    <a:bodyPr/>
                    <a:lstStyle/>
                    <a:p>
                      <a:r>
                        <a:rPr lang="en-US" b="1" dirty="0">
                          <a:solidFill>
                            <a:schemeClr val="tx1"/>
                          </a:solidFill>
                        </a:rPr>
                        <a:t>A</a:t>
                      </a:r>
                      <a:endParaRPr lang="en-CY" b="1" dirty="0">
                        <a:solidFill>
                          <a:schemeClr val="tx1"/>
                        </a:solidFill>
                      </a:endParaRPr>
                    </a:p>
                  </a:txBody>
                  <a:tcPr>
                    <a:solidFill>
                      <a:schemeClr val="bg1"/>
                    </a:solidFill>
                  </a:tcPr>
                </a:tc>
                <a:tc>
                  <a:txBody>
                    <a:bodyPr/>
                    <a:lstStyle/>
                    <a:p>
                      <a:r>
                        <a:rPr lang="en-US" b="1" dirty="0">
                          <a:solidFill>
                            <a:schemeClr val="tx1"/>
                          </a:solidFill>
                        </a:rPr>
                        <a:t>B</a:t>
                      </a:r>
                      <a:endParaRPr lang="en-CY" b="1" dirty="0">
                        <a:solidFill>
                          <a:schemeClr val="tx1"/>
                        </a:solidFill>
                      </a:endParaRPr>
                    </a:p>
                  </a:txBody>
                  <a:tcPr>
                    <a:solidFill>
                      <a:schemeClr val="bg1"/>
                    </a:solidFill>
                  </a:tcPr>
                </a:tc>
                <a:tc>
                  <a:txBody>
                    <a:bodyPr/>
                    <a:lstStyle/>
                    <a:p>
                      <a:r>
                        <a:rPr lang="en-US" b="1" dirty="0">
                          <a:solidFill>
                            <a:schemeClr val="tx1"/>
                          </a:solidFill>
                        </a:rPr>
                        <a:t>C</a:t>
                      </a:r>
                      <a:endParaRPr lang="en-CY" b="1" dirty="0">
                        <a:solidFill>
                          <a:schemeClr val="tx1"/>
                        </a:solidFill>
                      </a:endParaRPr>
                    </a:p>
                  </a:txBody>
                  <a:tcPr>
                    <a:solidFill>
                      <a:schemeClr val="bg1"/>
                    </a:solidFill>
                  </a:tcPr>
                </a:tc>
                <a:tc>
                  <a:txBody>
                    <a:bodyPr/>
                    <a:lstStyle/>
                    <a:p>
                      <a:r>
                        <a:rPr lang="en-US" b="1" dirty="0">
                          <a:solidFill>
                            <a:schemeClr val="tx1"/>
                          </a:solidFill>
                        </a:rPr>
                        <a:t>D</a:t>
                      </a:r>
                      <a:endParaRPr lang="en-CY" b="1" dirty="0">
                        <a:solidFill>
                          <a:schemeClr val="tx1"/>
                        </a:solidFill>
                      </a:endParaRPr>
                    </a:p>
                  </a:txBody>
                  <a:tcPr>
                    <a:solidFill>
                      <a:schemeClr val="bg1"/>
                    </a:solidFill>
                  </a:tcPr>
                </a:tc>
                <a:tc>
                  <a:txBody>
                    <a:bodyPr/>
                    <a:lstStyle/>
                    <a:p>
                      <a:r>
                        <a:rPr lang="en-US" b="1" dirty="0">
                          <a:solidFill>
                            <a:schemeClr val="tx1"/>
                          </a:solidFill>
                        </a:rPr>
                        <a:t>E</a:t>
                      </a:r>
                      <a:endParaRPr lang="en-CY" b="1" dirty="0">
                        <a:solidFill>
                          <a:schemeClr val="tx1"/>
                        </a:solidFill>
                      </a:endParaRPr>
                    </a:p>
                  </a:txBody>
                  <a:tcPr>
                    <a:solidFill>
                      <a:schemeClr val="bg1"/>
                    </a:solidFill>
                  </a:tcPr>
                </a:tc>
                <a:tc>
                  <a:txBody>
                    <a:bodyPr/>
                    <a:lstStyle/>
                    <a:p>
                      <a:r>
                        <a:rPr lang="en-US" b="1" dirty="0">
                          <a:solidFill>
                            <a:schemeClr val="tx1"/>
                          </a:solidFill>
                        </a:rPr>
                        <a:t>F</a:t>
                      </a:r>
                      <a:endParaRPr lang="en-CY" b="1" dirty="0">
                        <a:solidFill>
                          <a:schemeClr val="tx1"/>
                        </a:solidFill>
                      </a:endParaRPr>
                    </a:p>
                  </a:txBody>
                  <a:tcPr>
                    <a:solidFill>
                      <a:schemeClr val="bg1"/>
                    </a:solidFill>
                  </a:tcPr>
                </a:tc>
                <a:tc>
                  <a:txBody>
                    <a:bodyPr/>
                    <a:lstStyle/>
                    <a:p>
                      <a:r>
                        <a:rPr lang="en-US" b="1" dirty="0">
                          <a:solidFill>
                            <a:schemeClr val="tx1"/>
                          </a:solidFill>
                        </a:rPr>
                        <a:t>G</a:t>
                      </a:r>
                      <a:endParaRPr lang="en-CY" b="1" dirty="0">
                        <a:solidFill>
                          <a:schemeClr val="tx1"/>
                        </a:solidFill>
                      </a:endParaRPr>
                    </a:p>
                  </a:txBody>
                  <a:tcPr>
                    <a:solidFill>
                      <a:schemeClr val="bg1"/>
                    </a:solidFill>
                  </a:tcPr>
                </a:tc>
                <a:tc>
                  <a:txBody>
                    <a:bodyPr/>
                    <a:lstStyle/>
                    <a:p>
                      <a:r>
                        <a:rPr lang="en-US" b="1" dirty="0">
                          <a:solidFill>
                            <a:schemeClr val="tx1"/>
                          </a:solidFill>
                        </a:rPr>
                        <a:t>H</a:t>
                      </a:r>
                      <a:endParaRPr lang="en-CY" b="1" dirty="0">
                        <a:solidFill>
                          <a:schemeClr val="tx1"/>
                        </a:solidFill>
                      </a:endParaRPr>
                    </a:p>
                  </a:txBody>
                  <a:tcPr>
                    <a:solidFill>
                      <a:schemeClr val="bg1"/>
                    </a:solidFill>
                  </a:tcPr>
                </a:tc>
                <a:tc>
                  <a:txBody>
                    <a:bodyPr/>
                    <a:lstStyle/>
                    <a:p>
                      <a:r>
                        <a:rPr lang="en-US" b="1" dirty="0">
                          <a:solidFill>
                            <a:schemeClr val="tx1"/>
                          </a:solidFill>
                        </a:rPr>
                        <a:t>I</a:t>
                      </a:r>
                      <a:endParaRPr lang="en-CY" b="1" dirty="0">
                        <a:solidFill>
                          <a:schemeClr val="tx1"/>
                        </a:solidFill>
                      </a:endParaRPr>
                    </a:p>
                  </a:txBody>
                  <a:tcPr>
                    <a:solidFill>
                      <a:schemeClr val="bg1"/>
                    </a:solidFill>
                  </a:tcPr>
                </a:tc>
                <a:tc>
                  <a:txBody>
                    <a:bodyPr/>
                    <a:lstStyle/>
                    <a:p>
                      <a:r>
                        <a:rPr lang="en-US" b="1" dirty="0">
                          <a:solidFill>
                            <a:schemeClr val="tx1"/>
                          </a:solidFill>
                        </a:rPr>
                        <a:t>J</a:t>
                      </a:r>
                      <a:endParaRPr lang="en-CY" b="1" dirty="0">
                        <a:solidFill>
                          <a:schemeClr val="tx1"/>
                        </a:solidFill>
                      </a:endParaRPr>
                    </a:p>
                  </a:txBody>
                  <a:tcPr>
                    <a:solidFill>
                      <a:schemeClr val="bg1"/>
                    </a:solidFill>
                  </a:tcPr>
                </a:tc>
                <a:tc>
                  <a:txBody>
                    <a:bodyPr/>
                    <a:lstStyle/>
                    <a:p>
                      <a:r>
                        <a:rPr lang="en-US" b="1" dirty="0">
                          <a:solidFill>
                            <a:schemeClr val="tx1"/>
                          </a:solidFill>
                        </a:rPr>
                        <a:t>K</a:t>
                      </a:r>
                      <a:endParaRPr lang="en-CY" b="1" dirty="0">
                        <a:solidFill>
                          <a:schemeClr val="tx1"/>
                        </a:solidFill>
                      </a:endParaRPr>
                    </a:p>
                  </a:txBody>
                  <a:tcPr>
                    <a:solidFill>
                      <a:schemeClr val="bg1"/>
                    </a:solidFill>
                  </a:tcPr>
                </a:tc>
                <a:tc>
                  <a:txBody>
                    <a:bodyPr/>
                    <a:lstStyle/>
                    <a:p>
                      <a:r>
                        <a:rPr lang="en-US" b="1" dirty="0">
                          <a:solidFill>
                            <a:schemeClr val="tx1"/>
                          </a:solidFill>
                        </a:rPr>
                        <a:t>L</a:t>
                      </a:r>
                      <a:endParaRPr lang="en-CY" b="1" dirty="0">
                        <a:solidFill>
                          <a:schemeClr val="tx1"/>
                        </a:solidFill>
                      </a:endParaRPr>
                    </a:p>
                  </a:txBody>
                  <a:tcPr>
                    <a:solidFill>
                      <a:schemeClr val="bg1"/>
                    </a:solidFill>
                  </a:tcPr>
                </a:tc>
                <a:tc>
                  <a:txBody>
                    <a:bodyPr/>
                    <a:lstStyle/>
                    <a:p>
                      <a:r>
                        <a:rPr lang="en-US" b="1" dirty="0">
                          <a:solidFill>
                            <a:schemeClr val="tx1"/>
                          </a:solidFill>
                        </a:rPr>
                        <a:t>M</a:t>
                      </a:r>
                      <a:endParaRPr lang="en-CY" b="1" dirty="0">
                        <a:solidFill>
                          <a:schemeClr val="tx1"/>
                        </a:solidFill>
                      </a:endParaRPr>
                    </a:p>
                  </a:txBody>
                  <a:tcPr>
                    <a:solidFill>
                      <a:schemeClr val="bg1"/>
                    </a:solidFill>
                  </a:tcPr>
                </a:tc>
                <a:tc>
                  <a:txBody>
                    <a:bodyPr/>
                    <a:lstStyle/>
                    <a:p>
                      <a:r>
                        <a:rPr lang="en-US" b="1" dirty="0">
                          <a:solidFill>
                            <a:schemeClr val="tx1"/>
                          </a:solidFill>
                        </a:rPr>
                        <a:t>N</a:t>
                      </a:r>
                      <a:endParaRPr lang="en-CY" b="1" dirty="0">
                        <a:solidFill>
                          <a:schemeClr val="tx1"/>
                        </a:solidFill>
                      </a:endParaRPr>
                    </a:p>
                  </a:txBody>
                  <a:tcPr>
                    <a:solidFill>
                      <a:schemeClr val="bg1"/>
                    </a:solidFill>
                  </a:tcPr>
                </a:tc>
                <a:tc>
                  <a:txBody>
                    <a:bodyPr/>
                    <a:lstStyle/>
                    <a:p>
                      <a:r>
                        <a:rPr lang="en-US" b="1" dirty="0">
                          <a:solidFill>
                            <a:schemeClr val="tx1"/>
                          </a:solidFill>
                        </a:rPr>
                        <a:t>O</a:t>
                      </a:r>
                      <a:endParaRPr lang="en-CY" b="1" dirty="0">
                        <a:solidFill>
                          <a:schemeClr val="tx1"/>
                        </a:solidFill>
                      </a:endParaRPr>
                    </a:p>
                  </a:txBody>
                  <a:tcPr>
                    <a:solidFill>
                      <a:schemeClr val="bg1"/>
                    </a:solidFill>
                  </a:tcPr>
                </a:tc>
                <a:tc>
                  <a:txBody>
                    <a:bodyPr/>
                    <a:lstStyle/>
                    <a:p>
                      <a:r>
                        <a:rPr lang="en-US" b="1" dirty="0">
                          <a:solidFill>
                            <a:schemeClr val="tx1"/>
                          </a:solidFill>
                        </a:rPr>
                        <a:t>P</a:t>
                      </a:r>
                      <a:endParaRPr lang="en-CY" b="1" dirty="0">
                        <a:solidFill>
                          <a:schemeClr val="tx1"/>
                        </a:solidFill>
                      </a:endParaRPr>
                    </a:p>
                  </a:txBody>
                  <a:tcPr>
                    <a:solidFill>
                      <a:schemeClr val="bg1"/>
                    </a:solidFill>
                  </a:tcPr>
                </a:tc>
                <a:tc>
                  <a:txBody>
                    <a:bodyPr/>
                    <a:lstStyle/>
                    <a:p>
                      <a:r>
                        <a:rPr lang="en-US" b="1" dirty="0">
                          <a:solidFill>
                            <a:schemeClr val="tx1"/>
                          </a:solidFill>
                        </a:rPr>
                        <a:t>Q</a:t>
                      </a:r>
                      <a:endParaRPr lang="en-CY" b="1" dirty="0">
                        <a:solidFill>
                          <a:schemeClr val="tx1"/>
                        </a:solidFill>
                      </a:endParaRPr>
                    </a:p>
                  </a:txBody>
                  <a:tcPr>
                    <a:solidFill>
                      <a:schemeClr val="bg1"/>
                    </a:solidFill>
                  </a:tcPr>
                </a:tc>
                <a:tc>
                  <a:txBody>
                    <a:bodyPr/>
                    <a:lstStyle/>
                    <a:p>
                      <a:r>
                        <a:rPr lang="en-US" b="1" dirty="0">
                          <a:solidFill>
                            <a:schemeClr val="tx1"/>
                          </a:solidFill>
                        </a:rPr>
                        <a:t>R</a:t>
                      </a:r>
                      <a:endParaRPr lang="en-CY" b="1" dirty="0">
                        <a:solidFill>
                          <a:schemeClr val="tx1"/>
                        </a:solidFill>
                      </a:endParaRPr>
                    </a:p>
                  </a:txBody>
                  <a:tcPr>
                    <a:solidFill>
                      <a:schemeClr val="bg1"/>
                    </a:solidFill>
                  </a:tcPr>
                </a:tc>
                <a:tc>
                  <a:txBody>
                    <a:bodyPr/>
                    <a:lstStyle/>
                    <a:p>
                      <a:r>
                        <a:rPr lang="en-US" b="1" dirty="0">
                          <a:solidFill>
                            <a:schemeClr val="tx1"/>
                          </a:solidFill>
                        </a:rPr>
                        <a:t>S</a:t>
                      </a:r>
                      <a:endParaRPr lang="en-CY" b="1" dirty="0">
                        <a:solidFill>
                          <a:schemeClr val="tx1"/>
                        </a:solidFill>
                      </a:endParaRPr>
                    </a:p>
                  </a:txBody>
                  <a:tcPr>
                    <a:solidFill>
                      <a:schemeClr val="bg1"/>
                    </a:solidFill>
                  </a:tcPr>
                </a:tc>
                <a:tc>
                  <a:txBody>
                    <a:bodyPr/>
                    <a:lstStyle/>
                    <a:p>
                      <a:r>
                        <a:rPr lang="en-US" b="1" dirty="0">
                          <a:solidFill>
                            <a:schemeClr val="tx1"/>
                          </a:solidFill>
                        </a:rPr>
                        <a:t>T</a:t>
                      </a:r>
                      <a:endParaRPr lang="en-CY" b="1" dirty="0">
                        <a:solidFill>
                          <a:schemeClr val="tx1"/>
                        </a:solidFill>
                      </a:endParaRPr>
                    </a:p>
                  </a:txBody>
                  <a:tcPr>
                    <a:solidFill>
                      <a:schemeClr val="bg1"/>
                    </a:solidFill>
                  </a:tcPr>
                </a:tc>
                <a:tc>
                  <a:txBody>
                    <a:bodyPr/>
                    <a:lstStyle/>
                    <a:p>
                      <a:r>
                        <a:rPr lang="en-US" b="1" dirty="0">
                          <a:solidFill>
                            <a:schemeClr val="tx1"/>
                          </a:solidFill>
                        </a:rPr>
                        <a:t>U</a:t>
                      </a:r>
                      <a:endParaRPr lang="en-CY" b="1" dirty="0">
                        <a:solidFill>
                          <a:schemeClr val="tx1"/>
                        </a:solidFill>
                      </a:endParaRPr>
                    </a:p>
                  </a:txBody>
                  <a:tcPr>
                    <a:solidFill>
                      <a:schemeClr val="bg1"/>
                    </a:solidFill>
                  </a:tcPr>
                </a:tc>
                <a:tc>
                  <a:txBody>
                    <a:bodyPr/>
                    <a:lstStyle/>
                    <a:p>
                      <a:r>
                        <a:rPr lang="en-US" b="1" dirty="0">
                          <a:solidFill>
                            <a:schemeClr val="tx1"/>
                          </a:solidFill>
                        </a:rPr>
                        <a:t>V</a:t>
                      </a:r>
                      <a:endParaRPr lang="en-CY" b="1" dirty="0">
                        <a:solidFill>
                          <a:schemeClr val="tx1"/>
                        </a:solidFill>
                      </a:endParaRPr>
                    </a:p>
                  </a:txBody>
                  <a:tcPr>
                    <a:solidFill>
                      <a:schemeClr val="bg1"/>
                    </a:solidFill>
                  </a:tcPr>
                </a:tc>
                <a:tc>
                  <a:txBody>
                    <a:bodyPr/>
                    <a:lstStyle/>
                    <a:p>
                      <a:r>
                        <a:rPr lang="en-US" b="1" dirty="0">
                          <a:solidFill>
                            <a:schemeClr val="tx1"/>
                          </a:solidFill>
                        </a:rPr>
                        <a:t>W</a:t>
                      </a:r>
                      <a:endParaRPr lang="en-CY" b="1" dirty="0">
                        <a:solidFill>
                          <a:schemeClr val="tx1"/>
                        </a:solidFill>
                      </a:endParaRPr>
                    </a:p>
                  </a:txBody>
                  <a:tcPr>
                    <a:solidFill>
                      <a:schemeClr val="bg1"/>
                    </a:solidFill>
                  </a:tcPr>
                </a:tc>
                <a:tc>
                  <a:txBody>
                    <a:bodyPr/>
                    <a:lstStyle/>
                    <a:p>
                      <a:r>
                        <a:rPr lang="en-US" b="1" dirty="0">
                          <a:solidFill>
                            <a:schemeClr val="tx1"/>
                          </a:solidFill>
                        </a:rPr>
                        <a:t>X</a:t>
                      </a:r>
                      <a:endParaRPr lang="en-CY" b="1" dirty="0">
                        <a:solidFill>
                          <a:schemeClr val="tx1"/>
                        </a:solidFill>
                      </a:endParaRPr>
                    </a:p>
                  </a:txBody>
                  <a:tcPr>
                    <a:solidFill>
                      <a:schemeClr val="bg1"/>
                    </a:solidFill>
                  </a:tcPr>
                </a:tc>
                <a:tc>
                  <a:txBody>
                    <a:bodyPr/>
                    <a:lstStyle/>
                    <a:p>
                      <a:r>
                        <a:rPr lang="en-US" b="1" dirty="0">
                          <a:solidFill>
                            <a:schemeClr val="tx1"/>
                          </a:solidFill>
                        </a:rPr>
                        <a:t>Y</a:t>
                      </a:r>
                      <a:endParaRPr lang="en-CY" b="1" dirty="0">
                        <a:solidFill>
                          <a:schemeClr val="tx1"/>
                        </a:solidFill>
                      </a:endParaRPr>
                    </a:p>
                  </a:txBody>
                  <a:tcPr>
                    <a:solidFill>
                      <a:schemeClr val="bg1"/>
                    </a:solidFill>
                  </a:tcPr>
                </a:tc>
                <a:tc>
                  <a:txBody>
                    <a:bodyPr/>
                    <a:lstStyle/>
                    <a:p>
                      <a:r>
                        <a:rPr lang="en-US" b="1" dirty="0">
                          <a:solidFill>
                            <a:schemeClr val="tx1"/>
                          </a:solidFill>
                        </a:rPr>
                        <a:t>Z</a:t>
                      </a:r>
                      <a:endParaRPr lang="en-CY" b="1" dirty="0">
                        <a:solidFill>
                          <a:schemeClr val="tx1"/>
                        </a:solidFill>
                      </a:endParaRPr>
                    </a:p>
                  </a:txBody>
                  <a:tcPr>
                    <a:solidFill>
                      <a:schemeClr val="bg1"/>
                    </a:solidFill>
                  </a:tcPr>
                </a:tc>
                <a:extLst>
                  <a:ext uri="{0D108BD9-81ED-4DB2-BD59-A6C34878D82A}">
                    <a16:rowId xmlns:a16="http://schemas.microsoft.com/office/drawing/2014/main" val="2565269348"/>
                  </a:ext>
                </a:extLst>
              </a:tr>
            </a:tbl>
          </a:graphicData>
        </a:graphic>
      </p:graphicFrame>
      <p:graphicFrame>
        <p:nvGraphicFramePr>
          <p:cNvPr id="8" name="Table 2">
            <a:extLst>
              <a:ext uri="{FF2B5EF4-FFF2-40B4-BE49-F238E27FC236}">
                <a16:creationId xmlns:a16="http://schemas.microsoft.com/office/drawing/2014/main" id="{06D0EA91-79D7-8661-D8AF-15BC20EED68D}"/>
              </a:ext>
            </a:extLst>
          </p:cNvPr>
          <p:cNvGraphicFramePr>
            <a:graphicFrameLocks noGrp="1"/>
          </p:cNvGraphicFramePr>
          <p:nvPr>
            <p:extLst>
              <p:ext uri="{D42A27DB-BD31-4B8C-83A1-F6EECF244321}">
                <p14:modId xmlns:p14="http://schemas.microsoft.com/office/powerpoint/2010/main" val="2311753588"/>
              </p:ext>
            </p:extLst>
          </p:nvPr>
        </p:nvGraphicFramePr>
        <p:xfrm>
          <a:off x="2247255" y="8333392"/>
          <a:ext cx="16120175" cy="518160"/>
        </p:xfrm>
        <a:graphic>
          <a:graphicData uri="http://schemas.openxmlformats.org/drawingml/2006/table">
            <a:tbl>
              <a:tblPr firstRow="1" bandRow="1">
                <a:tableStyleId>{5C22544A-7EE6-4342-B048-85BDC9FD1C3A}</a:tableStyleId>
              </a:tblPr>
              <a:tblGrid>
                <a:gridCol w="489400">
                  <a:extLst>
                    <a:ext uri="{9D8B030D-6E8A-4147-A177-3AD203B41FA5}">
                      <a16:colId xmlns:a16="http://schemas.microsoft.com/office/drawing/2014/main" val="400877672"/>
                    </a:ext>
                  </a:extLst>
                </a:gridCol>
                <a:gridCol w="625231">
                  <a:extLst>
                    <a:ext uri="{9D8B030D-6E8A-4147-A177-3AD203B41FA5}">
                      <a16:colId xmlns:a16="http://schemas.microsoft.com/office/drawing/2014/main" val="2749340353"/>
                    </a:ext>
                  </a:extLst>
                </a:gridCol>
                <a:gridCol w="625231">
                  <a:extLst>
                    <a:ext uri="{9D8B030D-6E8A-4147-A177-3AD203B41FA5}">
                      <a16:colId xmlns:a16="http://schemas.microsoft.com/office/drawing/2014/main" val="3105730387"/>
                    </a:ext>
                  </a:extLst>
                </a:gridCol>
                <a:gridCol w="625231">
                  <a:extLst>
                    <a:ext uri="{9D8B030D-6E8A-4147-A177-3AD203B41FA5}">
                      <a16:colId xmlns:a16="http://schemas.microsoft.com/office/drawing/2014/main" val="3897334906"/>
                    </a:ext>
                  </a:extLst>
                </a:gridCol>
                <a:gridCol w="625231">
                  <a:extLst>
                    <a:ext uri="{9D8B030D-6E8A-4147-A177-3AD203B41FA5}">
                      <a16:colId xmlns:a16="http://schemas.microsoft.com/office/drawing/2014/main" val="732367931"/>
                    </a:ext>
                  </a:extLst>
                </a:gridCol>
                <a:gridCol w="625231">
                  <a:extLst>
                    <a:ext uri="{9D8B030D-6E8A-4147-A177-3AD203B41FA5}">
                      <a16:colId xmlns:a16="http://schemas.microsoft.com/office/drawing/2014/main" val="2268287160"/>
                    </a:ext>
                  </a:extLst>
                </a:gridCol>
                <a:gridCol w="625231">
                  <a:extLst>
                    <a:ext uri="{9D8B030D-6E8A-4147-A177-3AD203B41FA5}">
                      <a16:colId xmlns:a16="http://schemas.microsoft.com/office/drawing/2014/main" val="2297280529"/>
                    </a:ext>
                  </a:extLst>
                </a:gridCol>
                <a:gridCol w="625231">
                  <a:extLst>
                    <a:ext uri="{9D8B030D-6E8A-4147-A177-3AD203B41FA5}">
                      <a16:colId xmlns:a16="http://schemas.microsoft.com/office/drawing/2014/main" val="2172239274"/>
                    </a:ext>
                  </a:extLst>
                </a:gridCol>
                <a:gridCol w="625231">
                  <a:extLst>
                    <a:ext uri="{9D8B030D-6E8A-4147-A177-3AD203B41FA5}">
                      <a16:colId xmlns:a16="http://schemas.microsoft.com/office/drawing/2014/main" val="1736351854"/>
                    </a:ext>
                  </a:extLst>
                </a:gridCol>
                <a:gridCol w="625231">
                  <a:extLst>
                    <a:ext uri="{9D8B030D-6E8A-4147-A177-3AD203B41FA5}">
                      <a16:colId xmlns:a16="http://schemas.microsoft.com/office/drawing/2014/main" val="2860596445"/>
                    </a:ext>
                  </a:extLst>
                </a:gridCol>
                <a:gridCol w="625231">
                  <a:extLst>
                    <a:ext uri="{9D8B030D-6E8A-4147-A177-3AD203B41FA5}">
                      <a16:colId xmlns:a16="http://schemas.microsoft.com/office/drawing/2014/main" val="2895533320"/>
                    </a:ext>
                  </a:extLst>
                </a:gridCol>
                <a:gridCol w="625231">
                  <a:extLst>
                    <a:ext uri="{9D8B030D-6E8A-4147-A177-3AD203B41FA5}">
                      <a16:colId xmlns:a16="http://schemas.microsoft.com/office/drawing/2014/main" val="2751569533"/>
                    </a:ext>
                  </a:extLst>
                </a:gridCol>
                <a:gridCol w="625231">
                  <a:extLst>
                    <a:ext uri="{9D8B030D-6E8A-4147-A177-3AD203B41FA5}">
                      <a16:colId xmlns:a16="http://schemas.microsoft.com/office/drawing/2014/main" val="2152606965"/>
                    </a:ext>
                  </a:extLst>
                </a:gridCol>
                <a:gridCol w="625231">
                  <a:extLst>
                    <a:ext uri="{9D8B030D-6E8A-4147-A177-3AD203B41FA5}">
                      <a16:colId xmlns:a16="http://schemas.microsoft.com/office/drawing/2014/main" val="2305534796"/>
                    </a:ext>
                  </a:extLst>
                </a:gridCol>
                <a:gridCol w="625231">
                  <a:extLst>
                    <a:ext uri="{9D8B030D-6E8A-4147-A177-3AD203B41FA5}">
                      <a16:colId xmlns:a16="http://schemas.microsoft.com/office/drawing/2014/main" val="1788825219"/>
                    </a:ext>
                  </a:extLst>
                </a:gridCol>
                <a:gridCol w="625231">
                  <a:extLst>
                    <a:ext uri="{9D8B030D-6E8A-4147-A177-3AD203B41FA5}">
                      <a16:colId xmlns:a16="http://schemas.microsoft.com/office/drawing/2014/main" val="108194680"/>
                    </a:ext>
                  </a:extLst>
                </a:gridCol>
                <a:gridCol w="625231">
                  <a:extLst>
                    <a:ext uri="{9D8B030D-6E8A-4147-A177-3AD203B41FA5}">
                      <a16:colId xmlns:a16="http://schemas.microsoft.com/office/drawing/2014/main" val="3797232154"/>
                    </a:ext>
                  </a:extLst>
                </a:gridCol>
                <a:gridCol w="625231">
                  <a:extLst>
                    <a:ext uri="{9D8B030D-6E8A-4147-A177-3AD203B41FA5}">
                      <a16:colId xmlns:a16="http://schemas.microsoft.com/office/drawing/2014/main" val="1187132096"/>
                    </a:ext>
                  </a:extLst>
                </a:gridCol>
                <a:gridCol w="625231">
                  <a:extLst>
                    <a:ext uri="{9D8B030D-6E8A-4147-A177-3AD203B41FA5}">
                      <a16:colId xmlns:a16="http://schemas.microsoft.com/office/drawing/2014/main" val="851260834"/>
                    </a:ext>
                  </a:extLst>
                </a:gridCol>
                <a:gridCol w="625231">
                  <a:extLst>
                    <a:ext uri="{9D8B030D-6E8A-4147-A177-3AD203B41FA5}">
                      <a16:colId xmlns:a16="http://schemas.microsoft.com/office/drawing/2014/main" val="1637894788"/>
                    </a:ext>
                  </a:extLst>
                </a:gridCol>
                <a:gridCol w="625231">
                  <a:extLst>
                    <a:ext uri="{9D8B030D-6E8A-4147-A177-3AD203B41FA5}">
                      <a16:colId xmlns:a16="http://schemas.microsoft.com/office/drawing/2014/main" val="3317349499"/>
                    </a:ext>
                  </a:extLst>
                </a:gridCol>
                <a:gridCol w="625231">
                  <a:extLst>
                    <a:ext uri="{9D8B030D-6E8A-4147-A177-3AD203B41FA5}">
                      <a16:colId xmlns:a16="http://schemas.microsoft.com/office/drawing/2014/main" val="1751908727"/>
                    </a:ext>
                  </a:extLst>
                </a:gridCol>
                <a:gridCol w="625231">
                  <a:extLst>
                    <a:ext uri="{9D8B030D-6E8A-4147-A177-3AD203B41FA5}">
                      <a16:colId xmlns:a16="http://schemas.microsoft.com/office/drawing/2014/main" val="2361197415"/>
                    </a:ext>
                  </a:extLst>
                </a:gridCol>
                <a:gridCol w="625231">
                  <a:extLst>
                    <a:ext uri="{9D8B030D-6E8A-4147-A177-3AD203B41FA5}">
                      <a16:colId xmlns:a16="http://schemas.microsoft.com/office/drawing/2014/main" val="1512300440"/>
                    </a:ext>
                  </a:extLst>
                </a:gridCol>
                <a:gridCol w="625231">
                  <a:extLst>
                    <a:ext uri="{9D8B030D-6E8A-4147-A177-3AD203B41FA5}">
                      <a16:colId xmlns:a16="http://schemas.microsoft.com/office/drawing/2014/main" val="438026368"/>
                    </a:ext>
                  </a:extLst>
                </a:gridCol>
                <a:gridCol w="625231">
                  <a:extLst>
                    <a:ext uri="{9D8B030D-6E8A-4147-A177-3AD203B41FA5}">
                      <a16:colId xmlns:a16="http://schemas.microsoft.com/office/drawing/2014/main" val="3580417662"/>
                    </a:ext>
                  </a:extLst>
                </a:gridCol>
              </a:tblGrid>
              <a:tr h="370840">
                <a:tc>
                  <a:txBody>
                    <a:bodyPr/>
                    <a:lstStyle/>
                    <a:p>
                      <a:r>
                        <a:rPr lang="en-US" sz="2800" dirty="0">
                          <a:solidFill>
                            <a:schemeClr val="tx1"/>
                          </a:solidFill>
                        </a:rPr>
                        <a:t>-1</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-1</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-1</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7</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5</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-1</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-1</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-1</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-1</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-1</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-1</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-1</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1</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6</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0</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-1</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-1</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8</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9</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-1</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-1</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-1</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-1</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-1</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2</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-1</a:t>
                      </a:r>
                      <a:endParaRPr lang="en-CY"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565269348"/>
                  </a:ext>
                </a:extLst>
              </a:tr>
            </a:tbl>
          </a:graphicData>
        </a:graphic>
      </p:graphicFrame>
      <p:graphicFrame>
        <p:nvGraphicFramePr>
          <p:cNvPr id="9" name="Table 2">
            <a:extLst>
              <a:ext uri="{FF2B5EF4-FFF2-40B4-BE49-F238E27FC236}">
                <a16:creationId xmlns:a16="http://schemas.microsoft.com/office/drawing/2014/main" id="{D0BF0030-C3B2-46B1-593D-50DEADBA4062}"/>
              </a:ext>
            </a:extLst>
          </p:cNvPr>
          <p:cNvGraphicFramePr>
            <a:graphicFrameLocks noGrp="1"/>
          </p:cNvGraphicFramePr>
          <p:nvPr>
            <p:extLst>
              <p:ext uri="{D42A27DB-BD31-4B8C-83A1-F6EECF244321}">
                <p14:modId xmlns:p14="http://schemas.microsoft.com/office/powerpoint/2010/main" val="760287358"/>
              </p:ext>
            </p:extLst>
          </p:nvPr>
        </p:nvGraphicFramePr>
        <p:xfrm>
          <a:off x="2309246" y="9097456"/>
          <a:ext cx="16120175" cy="640080"/>
        </p:xfrm>
        <a:graphic>
          <a:graphicData uri="http://schemas.openxmlformats.org/drawingml/2006/table">
            <a:tbl>
              <a:tblPr firstRow="1" bandRow="1">
                <a:tableStyleId>{5C22544A-7EE6-4342-B048-85BDC9FD1C3A}</a:tableStyleId>
              </a:tblPr>
              <a:tblGrid>
                <a:gridCol w="489400">
                  <a:extLst>
                    <a:ext uri="{9D8B030D-6E8A-4147-A177-3AD203B41FA5}">
                      <a16:colId xmlns:a16="http://schemas.microsoft.com/office/drawing/2014/main" val="400877672"/>
                    </a:ext>
                  </a:extLst>
                </a:gridCol>
                <a:gridCol w="625231">
                  <a:extLst>
                    <a:ext uri="{9D8B030D-6E8A-4147-A177-3AD203B41FA5}">
                      <a16:colId xmlns:a16="http://schemas.microsoft.com/office/drawing/2014/main" val="2749340353"/>
                    </a:ext>
                  </a:extLst>
                </a:gridCol>
                <a:gridCol w="625231">
                  <a:extLst>
                    <a:ext uri="{9D8B030D-6E8A-4147-A177-3AD203B41FA5}">
                      <a16:colId xmlns:a16="http://schemas.microsoft.com/office/drawing/2014/main" val="3105730387"/>
                    </a:ext>
                  </a:extLst>
                </a:gridCol>
                <a:gridCol w="625231">
                  <a:extLst>
                    <a:ext uri="{9D8B030D-6E8A-4147-A177-3AD203B41FA5}">
                      <a16:colId xmlns:a16="http://schemas.microsoft.com/office/drawing/2014/main" val="3897334906"/>
                    </a:ext>
                  </a:extLst>
                </a:gridCol>
                <a:gridCol w="625231">
                  <a:extLst>
                    <a:ext uri="{9D8B030D-6E8A-4147-A177-3AD203B41FA5}">
                      <a16:colId xmlns:a16="http://schemas.microsoft.com/office/drawing/2014/main" val="732367931"/>
                    </a:ext>
                  </a:extLst>
                </a:gridCol>
                <a:gridCol w="625231">
                  <a:extLst>
                    <a:ext uri="{9D8B030D-6E8A-4147-A177-3AD203B41FA5}">
                      <a16:colId xmlns:a16="http://schemas.microsoft.com/office/drawing/2014/main" val="2268287160"/>
                    </a:ext>
                  </a:extLst>
                </a:gridCol>
                <a:gridCol w="625231">
                  <a:extLst>
                    <a:ext uri="{9D8B030D-6E8A-4147-A177-3AD203B41FA5}">
                      <a16:colId xmlns:a16="http://schemas.microsoft.com/office/drawing/2014/main" val="2297280529"/>
                    </a:ext>
                  </a:extLst>
                </a:gridCol>
                <a:gridCol w="625231">
                  <a:extLst>
                    <a:ext uri="{9D8B030D-6E8A-4147-A177-3AD203B41FA5}">
                      <a16:colId xmlns:a16="http://schemas.microsoft.com/office/drawing/2014/main" val="2172239274"/>
                    </a:ext>
                  </a:extLst>
                </a:gridCol>
                <a:gridCol w="625231">
                  <a:extLst>
                    <a:ext uri="{9D8B030D-6E8A-4147-A177-3AD203B41FA5}">
                      <a16:colId xmlns:a16="http://schemas.microsoft.com/office/drawing/2014/main" val="1736351854"/>
                    </a:ext>
                  </a:extLst>
                </a:gridCol>
                <a:gridCol w="625231">
                  <a:extLst>
                    <a:ext uri="{9D8B030D-6E8A-4147-A177-3AD203B41FA5}">
                      <a16:colId xmlns:a16="http://schemas.microsoft.com/office/drawing/2014/main" val="2860596445"/>
                    </a:ext>
                  </a:extLst>
                </a:gridCol>
                <a:gridCol w="625231">
                  <a:extLst>
                    <a:ext uri="{9D8B030D-6E8A-4147-A177-3AD203B41FA5}">
                      <a16:colId xmlns:a16="http://schemas.microsoft.com/office/drawing/2014/main" val="2895533320"/>
                    </a:ext>
                  </a:extLst>
                </a:gridCol>
                <a:gridCol w="496000">
                  <a:extLst>
                    <a:ext uri="{9D8B030D-6E8A-4147-A177-3AD203B41FA5}">
                      <a16:colId xmlns:a16="http://schemas.microsoft.com/office/drawing/2014/main" val="2751569533"/>
                    </a:ext>
                  </a:extLst>
                </a:gridCol>
                <a:gridCol w="754462">
                  <a:extLst>
                    <a:ext uri="{9D8B030D-6E8A-4147-A177-3AD203B41FA5}">
                      <a16:colId xmlns:a16="http://schemas.microsoft.com/office/drawing/2014/main" val="2152606965"/>
                    </a:ext>
                  </a:extLst>
                </a:gridCol>
                <a:gridCol w="625231">
                  <a:extLst>
                    <a:ext uri="{9D8B030D-6E8A-4147-A177-3AD203B41FA5}">
                      <a16:colId xmlns:a16="http://schemas.microsoft.com/office/drawing/2014/main" val="2305534796"/>
                    </a:ext>
                  </a:extLst>
                </a:gridCol>
                <a:gridCol w="625231">
                  <a:extLst>
                    <a:ext uri="{9D8B030D-6E8A-4147-A177-3AD203B41FA5}">
                      <a16:colId xmlns:a16="http://schemas.microsoft.com/office/drawing/2014/main" val="1788825219"/>
                    </a:ext>
                  </a:extLst>
                </a:gridCol>
                <a:gridCol w="625231">
                  <a:extLst>
                    <a:ext uri="{9D8B030D-6E8A-4147-A177-3AD203B41FA5}">
                      <a16:colId xmlns:a16="http://schemas.microsoft.com/office/drawing/2014/main" val="108194680"/>
                    </a:ext>
                  </a:extLst>
                </a:gridCol>
                <a:gridCol w="625231">
                  <a:extLst>
                    <a:ext uri="{9D8B030D-6E8A-4147-A177-3AD203B41FA5}">
                      <a16:colId xmlns:a16="http://schemas.microsoft.com/office/drawing/2014/main" val="3797232154"/>
                    </a:ext>
                  </a:extLst>
                </a:gridCol>
                <a:gridCol w="625231">
                  <a:extLst>
                    <a:ext uri="{9D8B030D-6E8A-4147-A177-3AD203B41FA5}">
                      <a16:colId xmlns:a16="http://schemas.microsoft.com/office/drawing/2014/main" val="1187132096"/>
                    </a:ext>
                  </a:extLst>
                </a:gridCol>
                <a:gridCol w="625231">
                  <a:extLst>
                    <a:ext uri="{9D8B030D-6E8A-4147-A177-3AD203B41FA5}">
                      <a16:colId xmlns:a16="http://schemas.microsoft.com/office/drawing/2014/main" val="851260834"/>
                    </a:ext>
                  </a:extLst>
                </a:gridCol>
                <a:gridCol w="625231">
                  <a:extLst>
                    <a:ext uri="{9D8B030D-6E8A-4147-A177-3AD203B41FA5}">
                      <a16:colId xmlns:a16="http://schemas.microsoft.com/office/drawing/2014/main" val="1637894788"/>
                    </a:ext>
                  </a:extLst>
                </a:gridCol>
                <a:gridCol w="625231">
                  <a:extLst>
                    <a:ext uri="{9D8B030D-6E8A-4147-A177-3AD203B41FA5}">
                      <a16:colId xmlns:a16="http://schemas.microsoft.com/office/drawing/2014/main" val="3317349499"/>
                    </a:ext>
                  </a:extLst>
                </a:gridCol>
                <a:gridCol w="625231">
                  <a:extLst>
                    <a:ext uri="{9D8B030D-6E8A-4147-A177-3AD203B41FA5}">
                      <a16:colId xmlns:a16="http://schemas.microsoft.com/office/drawing/2014/main" val="1751908727"/>
                    </a:ext>
                  </a:extLst>
                </a:gridCol>
                <a:gridCol w="625231">
                  <a:extLst>
                    <a:ext uri="{9D8B030D-6E8A-4147-A177-3AD203B41FA5}">
                      <a16:colId xmlns:a16="http://schemas.microsoft.com/office/drawing/2014/main" val="2361197415"/>
                    </a:ext>
                  </a:extLst>
                </a:gridCol>
                <a:gridCol w="625231">
                  <a:extLst>
                    <a:ext uri="{9D8B030D-6E8A-4147-A177-3AD203B41FA5}">
                      <a16:colId xmlns:a16="http://schemas.microsoft.com/office/drawing/2014/main" val="1512300440"/>
                    </a:ext>
                  </a:extLst>
                </a:gridCol>
                <a:gridCol w="625231">
                  <a:extLst>
                    <a:ext uri="{9D8B030D-6E8A-4147-A177-3AD203B41FA5}">
                      <a16:colId xmlns:a16="http://schemas.microsoft.com/office/drawing/2014/main" val="438026368"/>
                    </a:ext>
                  </a:extLst>
                </a:gridCol>
                <a:gridCol w="625231">
                  <a:extLst>
                    <a:ext uri="{9D8B030D-6E8A-4147-A177-3AD203B41FA5}">
                      <a16:colId xmlns:a16="http://schemas.microsoft.com/office/drawing/2014/main" val="3580417662"/>
                    </a:ext>
                  </a:extLst>
                </a:gridCol>
              </a:tblGrid>
              <a:tr h="370840">
                <a:tc>
                  <a:txBody>
                    <a:bodyPr/>
                    <a:lstStyle/>
                    <a:p>
                      <a:r>
                        <a:rPr lang="en-US" b="1" dirty="0">
                          <a:solidFill>
                            <a:schemeClr val="tx1"/>
                          </a:solidFill>
                        </a:rPr>
                        <a:t>A</a:t>
                      </a:r>
                      <a:endParaRPr lang="en-CY" b="1" dirty="0">
                        <a:solidFill>
                          <a:schemeClr val="tx1"/>
                        </a:solidFill>
                      </a:endParaRPr>
                    </a:p>
                  </a:txBody>
                  <a:tcPr>
                    <a:solidFill>
                      <a:schemeClr val="bg1"/>
                    </a:solidFill>
                  </a:tcPr>
                </a:tc>
                <a:tc>
                  <a:txBody>
                    <a:bodyPr/>
                    <a:lstStyle/>
                    <a:p>
                      <a:r>
                        <a:rPr lang="en-US" b="1" dirty="0">
                          <a:solidFill>
                            <a:schemeClr val="tx1"/>
                          </a:solidFill>
                        </a:rPr>
                        <a:t>B</a:t>
                      </a:r>
                      <a:endParaRPr lang="en-CY" b="1" dirty="0">
                        <a:solidFill>
                          <a:schemeClr val="tx1"/>
                        </a:solidFill>
                      </a:endParaRPr>
                    </a:p>
                  </a:txBody>
                  <a:tcPr>
                    <a:solidFill>
                      <a:schemeClr val="bg1"/>
                    </a:solidFill>
                  </a:tcPr>
                </a:tc>
                <a:tc>
                  <a:txBody>
                    <a:bodyPr/>
                    <a:lstStyle/>
                    <a:p>
                      <a:r>
                        <a:rPr lang="en-US" b="1" dirty="0">
                          <a:solidFill>
                            <a:schemeClr val="tx1"/>
                          </a:solidFill>
                        </a:rPr>
                        <a:t>C</a:t>
                      </a:r>
                      <a:endParaRPr lang="en-CY" b="1" dirty="0">
                        <a:solidFill>
                          <a:schemeClr val="tx1"/>
                        </a:solidFill>
                      </a:endParaRPr>
                    </a:p>
                  </a:txBody>
                  <a:tcPr>
                    <a:solidFill>
                      <a:schemeClr val="bg1"/>
                    </a:solidFill>
                  </a:tcPr>
                </a:tc>
                <a:tc>
                  <a:txBody>
                    <a:bodyPr/>
                    <a:lstStyle/>
                    <a:p>
                      <a:r>
                        <a:rPr lang="en-US" b="1" dirty="0">
                          <a:solidFill>
                            <a:schemeClr val="tx1"/>
                          </a:solidFill>
                        </a:rPr>
                        <a:t>D</a:t>
                      </a:r>
                      <a:endParaRPr lang="en-CY" b="1" dirty="0">
                        <a:solidFill>
                          <a:schemeClr val="tx1"/>
                        </a:solidFill>
                      </a:endParaRPr>
                    </a:p>
                  </a:txBody>
                  <a:tcPr>
                    <a:solidFill>
                      <a:schemeClr val="bg1"/>
                    </a:solidFill>
                  </a:tcPr>
                </a:tc>
                <a:tc>
                  <a:txBody>
                    <a:bodyPr/>
                    <a:lstStyle/>
                    <a:p>
                      <a:r>
                        <a:rPr lang="en-US" b="1" dirty="0">
                          <a:solidFill>
                            <a:schemeClr val="tx1"/>
                          </a:solidFill>
                        </a:rPr>
                        <a:t>E</a:t>
                      </a:r>
                      <a:endParaRPr lang="en-CY" b="1" dirty="0">
                        <a:solidFill>
                          <a:schemeClr val="tx1"/>
                        </a:solidFill>
                      </a:endParaRPr>
                    </a:p>
                  </a:txBody>
                  <a:tcPr>
                    <a:solidFill>
                      <a:schemeClr val="bg1"/>
                    </a:solidFill>
                  </a:tcPr>
                </a:tc>
                <a:tc>
                  <a:txBody>
                    <a:bodyPr/>
                    <a:lstStyle/>
                    <a:p>
                      <a:r>
                        <a:rPr lang="en-US" b="1" dirty="0">
                          <a:solidFill>
                            <a:schemeClr val="tx1"/>
                          </a:solidFill>
                        </a:rPr>
                        <a:t>F</a:t>
                      </a:r>
                      <a:endParaRPr lang="en-CY" b="1" dirty="0">
                        <a:solidFill>
                          <a:schemeClr val="tx1"/>
                        </a:solidFill>
                      </a:endParaRPr>
                    </a:p>
                  </a:txBody>
                  <a:tcPr>
                    <a:solidFill>
                      <a:schemeClr val="bg1"/>
                    </a:solidFill>
                  </a:tcPr>
                </a:tc>
                <a:tc>
                  <a:txBody>
                    <a:bodyPr/>
                    <a:lstStyle/>
                    <a:p>
                      <a:r>
                        <a:rPr lang="en-US" b="1" dirty="0">
                          <a:solidFill>
                            <a:schemeClr val="tx1"/>
                          </a:solidFill>
                        </a:rPr>
                        <a:t>G</a:t>
                      </a:r>
                      <a:endParaRPr lang="en-CY" b="1" dirty="0">
                        <a:solidFill>
                          <a:schemeClr val="tx1"/>
                        </a:solidFill>
                      </a:endParaRPr>
                    </a:p>
                  </a:txBody>
                  <a:tcPr>
                    <a:solidFill>
                      <a:schemeClr val="bg1"/>
                    </a:solidFill>
                  </a:tcPr>
                </a:tc>
                <a:tc>
                  <a:txBody>
                    <a:bodyPr/>
                    <a:lstStyle/>
                    <a:p>
                      <a:r>
                        <a:rPr lang="en-US" b="1" dirty="0">
                          <a:solidFill>
                            <a:schemeClr val="tx1"/>
                          </a:solidFill>
                        </a:rPr>
                        <a:t>H</a:t>
                      </a:r>
                      <a:endParaRPr lang="en-CY" b="1" dirty="0">
                        <a:solidFill>
                          <a:schemeClr val="tx1"/>
                        </a:solidFill>
                      </a:endParaRPr>
                    </a:p>
                  </a:txBody>
                  <a:tcPr>
                    <a:solidFill>
                      <a:schemeClr val="bg1"/>
                    </a:solidFill>
                  </a:tcPr>
                </a:tc>
                <a:tc>
                  <a:txBody>
                    <a:bodyPr/>
                    <a:lstStyle/>
                    <a:p>
                      <a:r>
                        <a:rPr lang="en-US" b="1" dirty="0">
                          <a:solidFill>
                            <a:schemeClr val="tx1"/>
                          </a:solidFill>
                        </a:rPr>
                        <a:t>I</a:t>
                      </a:r>
                      <a:endParaRPr lang="en-CY" b="1" dirty="0">
                        <a:solidFill>
                          <a:schemeClr val="tx1"/>
                        </a:solidFill>
                      </a:endParaRPr>
                    </a:p>
                  </a:txBody>
                  <a:tcPr>
                    <a:solidFill>
                      <a:schemeClr val="bg1"/>
                    </a:solidFill>
                  </a:tcPr>
                </a:tc>
                <a:tc>
                  <a:txBody>
                    <a:bodyPr/>
                    <a:lstStyle/>
                    <a:p>
                      <a:r>
                        <a:rPr lang="en-US" b="1" dirty="0">
                          <a:solidFill>
                            <a:schemeClr val="tx1"/>
                          </a:solidFill>
                        </a:rPr>
                        <a:t>J</a:t>
                      </a:r>
                      <a:endParaRPr lang="en-CY" b="1" dirty="0">
                        <a:solidFill>
                          <a:schemeClr val="tx1"/>
                        </a:solidFill>
                      </a:endParaRPr>
                    </a:p>
                  </a:txBody>
                  <a:tcPr>
                    <a:solidFill>
                      <a:schemeClr val="bg1"/>
                    </a:solidFill>
                  </a:tcPr>
                </a:tc>
                <a:tc>
                  <a:txBody>
                    <a:bodyPr/>
                    <a:lstStyle/>
                    <a:p>
                      <a:r>
                        <a:rPr lang="en-US" b="1" dirty="0">
                          <a:solidFill>
                            <a:schemeClr val="tx1"/>
                          </a:solidFill>
                        </a:rPr>
                        <a:t>K</a:t>
                      </a:r>
                      <a:endParaRPr lang="en-CY" b="1" dirty="0">
                        <a:solidFill>
                          <a:schemeClr val="tx1"/>
                        </a:solidFill>
                      </a:endParaRPr>
                    </a:p>
                  </a:txBody>
                  <a:tcPr>
                    <a:solidFill>
                      <a:schemeClr val="bg1"/>
                    </a:solidFill>
                  </a:tcPr>
                </a:tc>
                <a:tc>
                  <a:txBody>
                    <a:bodyPr/>
                    <a:lstStyle/>
                    <a:p>
                      <a:r>
                        <a:rPr lang="en-US" b="1" dirty="0">
                          <a:solidFill>
                            <a:schemeClr val="tx1"/>
                          </a:solidFill>
                        </a:rPr>
                        <a:t>L</a:t>
                      </a:r>
                      <a:endParaRPr lang="en-CY" b="1" dirty="0">
                        <a:solidFill>
                          <a:schemeClr val="tx1"/>
                        </a:solidFill>
                      </a:endParaRPr>
                    </a:p>
                  </a:txBody>
                  <a:tcPr>
                    <a:solidFill>
                      <a:schemeClr val="bg1"/>
                    </a:solidFill>
                  </a:tcPr>
                </a:tc>
                <a:tc>
                  <a:txBody>
                    <a:bodyPr/>
                    <a:lstStyle/>
                    <a:p>
                      <a:r>
                        <a:rPr lang="en-US" b="1" dirty="0">
                          <a:solidFill>
                            <a:schemeClr val="tx1"/>
                          </a:solidFill>
                        </a:rPr>
                        <a:t>M</a:t>
                      </a:r>
                      <a:endParaRPr lang="en-CY" b="1" dirty="0">
                        <a:solidFill>
                          <a:schemeClr val="tx1"/>
                        </a:solidFill>
                      </a:endParaRPr>
                    </a:p>
                  </a:txBody>
                  <a:tcPr>
                    <a:solidFill>
                      <a:schemeClr val="bg1"/>
                    </a:solidFill>
                  </a:tcPr>
                </a:tc>
                <a:tc>
                  <a:txBody>
                    <a:bodyPr/>
                    <a:lstStyle/>
                    <a:p>
                      <a:r>
                        <a:rPr lang="en-US" b="1" dirty="0">
                          <a:solidFill>
                            <a:schemeClr val="tx1"/>
                          </a:solidFill>
                        </a:rPr>
                        <a:t>N</a:t>
                      </a:r>
                      <a:endParaRPr lang="en-CY" b="1" dirty="0">
                        <a:solidFill>
                          <a:schemeClr val="tx1"/>
                        </a:solidFill>
                      </a:endParaRPr>
                    </a:p>
                  </a:txBody>
                  <a:tcPr>
                    <a:solidFill>
                      <a:schemeClr val="bg1"/>
                    </a:solidFill>
                  </a:tcPr>
                </a:tc>
                <a:tc>
                  <a:txBody>
                    <a:bodyPr/>
                    <a:lstStyle/>
                    <a:p>
                      <a:r>
                        <a:rPr lang="en-US" b="1" dirty="0">
                          <a:solidFill>
                            <a:schemeClr val="tx1"/>
                          </a:solidFill>
                        </a:rPr>
                        <a:t>O</a:t>
                      </a:r>
                      <a:endParaRPr lang="en-CY" b="1" dirty="0">
                        <a:solidFill>
                          <a:schemeClr val="tx1"/>
                        </a:solidFill>
                      </a:endParaRPr>
                    </a:p>
                  </a:txBody>
                  <a:tcPr>
                    <a:solidFill>
                      <a:schemeClr val="bg1"/>
                    </a:solidFill>
                  </a:tcPr>
                </a:tc>
                <a:tc>
                  <a:txBody>
                    <a:bodyPr/>
                    <a:lstStyle/>
                    <a:p>
                      <a:r>
                        <a:rPr lang="en-US" b="1" dirty="0">
                          <a:solidFill>
                            <a:schemeClr val="tx1"/>
                          </a:solidFill>
                        </a:rPr>
                        <a:t>P</a:t>
                      </a:r>
                      <a:endParaRPr lang="en-CY" b="1" dirty="0">
                        <a:solidFill>
                          <a:schemeClr val="tx1"/>
                        </a:solidFill>
                      </a:endParaRPr>
                    </a:p>
                  </a:txBody>
                  <a:tcPr>
                    <a:solidFill>
                      <a:schemeClr val="bg1"/>
                    </a:solidFill>
                  </a:tcPr>
                </a:tc>
                <a:tc>
                  <a:txBody>
                    <a:bodyPr/>
                    <a:lstStyle/>
                    <a:p>
                      <a:r>
                        <a:rPr lang="en-US" b="1" dirty="0">
                          <a:solidFill>
                            <a:schemeClr val="tx1"/>
                          </a:solidFill>
                        </a:rPr>
                        <a:t>Q</a:t>
                      </a:r>
                      <a:endParaRPr lang="en-CY" b="1" dirty="0">
                        <a:solidFill>
                          <a:schemeClr val="tx1"/>
                        </a:solidFill>
                      </a:endParaRPr>
                    </a:p>
                  </a:txBody>
                  <a:tcPr>
                    <a:solidFill>
                      <a:schemeClr val="bg1"/>
                    </a:solidFill>
                  </a:tcPr>
                </a:tc>
                <a:tc>
                  <a:txBody>
                    <a:bodyPr/>
                    <a:lstStyle/>
                    <a:p>
                      <a:r>
                        <a:rPr lang="en-US" b="1" dirty="0">
                          <a:solidFill>
                            <a:schemeClr val="tx1"/>
                          </a:solidFill>
                        </a:rPr>
                        <a:t>R</a:t>
                      </a:r>
                      <a:endParaRPr lang="en-CY" b="1" dirty="0">
                        <a:solidFill>
                          <a:schemeClr val="tx1"/>
                        </a:solidFill>
                      </a:endParaRPr>
                    </a:p>
                  </a:txBody>
                  <a:tcPr>
                    <a:solidFill>
                      <a:schemeClr val="bg1"/>
                    </a:solidFill>
                  </a:tcPr>
                </a:tc>
                <a:tc>
                  <a:txBody>
                    <a:bodyPr/>
                    <a:lstStyle/>
                    <a:p>
                      <a:r>
                        <a:rPr lang="en-US" b="1" dirty="0">
                          <a:solidFill>
                            <a:schemeClr val="tx1"/>
                          </a:solidFill>
                        </a:rPr>
                        <a:t>S</a:t>
                      </a:r>
                      <a:endParaRPr lang="en-CY" b="1" dirty="0">
                        <a:solidFill>
                          <a:schemeClr val="tx1"/>
                        </a:solidFill>
                      </a:endParaRPr>
                    </a:p>
                  </a:txBody>
                  <a:tcPr>
                    <a:solidFill>
                      <a:schemeClr val="bg1"/>
                    </a:solidFill>
                  </a:tcPr>
                </a:tc>
                <a:tc>
                  <a:txBody>
                    <a:bodyPr/>
                    <a:lstStyle/>
                    <a:p>
                      <a:r>
                        <a:rPr lang="en-US" b="1" dirty="0">
                          <a:solidFill>
                            <a:schemeClr val="tx1"/>
                          </a:solidFill>
                        </a:rPr>
                        <a:t>T</a:t>
                      </a:r>
                      <a:endParaRPr lang="en-CY" b="1" dirty="0">
                        <a:solidFill>
                          <a:schemeClr val="tx1"/>
                        </a:solidFill>
                      </a:endParaRPr>
                    </a:p>
                  </a:txBody>
                  <a:tcPr>
                    <a:solidFill>
                      <a:schemeClr val="bg1"/>
                    </a:solidFill>
                  </a:tcPr>
                </a:tc>
                <a:tc>
                  <a:txBody>
                    <a:bodyPr/>
                    <a:lstStyle/>
                    <a:p>
                      <a:r>
                        <a:rPr lang="en-US" b="1" dirty="0">
                          <a:solidFill>
                            <a:schemeClr val="tx1"/>
                          </a:solidFill>
                        </a:rPr>
                        <a:t>U</a:t>
                      </a:r>
                      <a:endParaRPr lang="en-CY" b="1" dirty="0">
                        <a:solidFill>
                          <a:schemeClr val="tx1"/>
                        </a:solidFill>
                      </a:endParaRPr>
                    </a:p>
                  </a:txBody>
                  <a:tcPr>
                    <a:solidFill>
                      <a:schemeClr val="bg1"/>
                    </a:solidFill>
                  </a:tcPr>
                </a:tc>
                <a:tc>
                  <a:txBody>
                    <a:bodyPr/>
                    <a:lstStyle/>
                    <a:p>
                      <a:r>
                        <a:rPr lang="en-US" b="1" dirty="0">
                          <a:solidFill>
                            <a:schemeClr val="tx1"/>
                          </a:solidFill>
                        </a:rPr>
                        <a:t>V</a:t>
                      </a:r>
                      <a:endParaRPr lang="en-CY" b="1" dirty="0">
                        <a:solidFill>
                          <a:schemeClr val="tx1"/>
                        </a:solidFill>
                      </a:endParaRPr>
                    </a:p>
                  </a:txBody>
                  <a:tcPr>
                    <a:solidFill>
                      <a:schemeClr val="bg1"/>
                    </a:solidFill>
                  </a:tcPr>
                </a:tc>
                <a:tc>
                  <a:txBody>
                    <a:bodyPr/>
                    <a:lstStyle/>
                    <a:p>
                      <a:r>
                        <a:rPr lang="en-US" b="1" dirty="0">
                          <a:solidFill>
                            <a:schemeClr val="tx1"/>
                          </a:solidFill>
                        </a:rPr>
                        <a:t>W</a:t>
                      </a:r>
                      <a:endParaRPr lang="en-CY" b="1" dirty="0">
                        <a:solidFill>
                          <a:schemeClr val="tx1"/>
                        </a:solidFill>
                      </a:endParaRPr>
                    </a:p>
                  </a:txBody>
                  <a:tcPr>
                    <a:solidFill>
                      <a:schemeClr val="bg1"/>
                    </a:solidFill>
                  </a:tcPr>
                </a:tc>
                <a:tc>
                  <a:txBody>
                    <a:bodyPr/>
                    <a:lstStyle/>
                    <a:p>
                      <a:r>
                        <a:rPr lang="en-US" b="1" dirty="0">
                          <a:solidFill>
                            <a:schemeClr val="tx1"/>
                          </a:solidFill>
                        </a:rPr>
                        <a:t>X</a:t>
                      </a:r>
                      <a:endParaRPr lang="en-CY" b="1" dirty="0">
                        <a:solidFill>
                          <a:schemeClr val="tx1"/>
                        </a:solidFill>
                      </a:endParaRPr>
                    </a:p>
                  </a:txBody>
                  <a:tcPr>
                    <a:solidFill>
                      <a:schemeClr val="bg1"/>
                    </a:solidFill>
                  </a:tcPr>
                </a:tc>
                <a:tc>
                  <a:txBody>
                    <a:bodyPr/>
                    <a:lstStyle/>
                    <a:p>
                      <a:r>
                        <a:rPr lang="en-US" b="1" dirty="0">
                          <a:solidFill>
                            <a:schemeClr val="tx1"/>
                          </a:solidFill>
                        </a:rPr>
                        <a:t>Y</a:t>
                      </a:r>
                      <a:endParaRPr lang="en-CY" b="1" dirty="0">
                        <a:solidFill>
                          <a:schemeClr val="tx1"/>
                        </a:solidFill>
                      </a:endParaRPr>
                    </a:p>
                  </a:txBody>
                  <a:tcPr>
                    <a:solidFill>
                      <a:schemeClr val="bg1"/>
                    </a:solidFill>
                  </a:tcPr>
                </a:tc>
                <a:tc>
                  <a:txBody>
                    <a:bodyPr/>
                    <a:lstStyle/>
                    <a:p>
                      <a:r>
                        <a:rPr lang="en-US" b="1" dirty="0">
                          <a:solidFill>
                            <a:schemeClr val="tx1"/>
                          </a:solidFill>
                        </a:rPr>
                        <a:t>Z</a:t>
                      </a:r>
                      <a:endParaRPr lang="en-CY" b="1" dirty="0">
                        <a:solidFill>
                          <a:schemeClr val="tx1"/>
                        </a:solidFill>
                      </a:endParaRPr>
                    </a:p>
                  </a:txBody>
                  <a:tcPr>
                    <a:solidFill>
                      <a:schemeClr val="bg1"/>
                    </a:solidFill>
                  </a:tcPr>
                </a:tc>
                <a:extLst>
                  <a:ext uri="{0D108BD9-81ED-4DB2-BD59-A6C34878D82A}">
                    <a16:rowId xmlns:a16="http://schemas.microsoft.com/office/drawing/2014/main" val="2565269348"/>
                  </a:ext>
                </a:extLst>
              </a:tr>
            </a:tbl>
          </a:graphicData>
        </a:graphic>
      </p:graphicFrame>
    </p:spTree>
    <p:extLst>
      <p:ext uri="{BB962C8B-B14F-4D97-AF65-F5344CB8AC3E}">
        <p14:creationId xmlns:p14="http://schemas.microsoft.com/office/powerpoint/2010/main" val="4197669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2">
                                            <p:txEl>
                                              <p:pRg st="7" end="7"/>
                                            </p:txEl>
                                          </p:spTgt>
                                        </p:tgtEl>
                                        <p:attrNameLst>
                                          <p:attrName>style.visibility</p:attrName>
                                        </p:attrNameLst>
                                      </p:cBhvr>
                                      <p:to>
                                        <p:strVal val="visible"/>
                                      </p:to>
                                    </p:set>
                                    <p:animEffect transition="in" filter="fade">
                                      <p:cBhvr>
                                        <p:cTn id="19" dur="1000"/>
                                        <p:tgtEl>
                                          <p:spTgt spid="12">
                                            <p:txEl>
                                              <p:pRg st="7" end="7"/>
                                            </p:txEl>
                                          </p:spTgt>
                                        </p:tgtEl>
                                      </p:cBhvr>
                                    </p:animEffect>
                                    <p:anim calcmode="lin" valueType="num">
                                      <p:cBhvr>
                                        <p:cTn id="20" dur="1000" fill="hold"/>
                                        <p:tgtEl>
                                          <p:spTgt spid="12">
                                            <p:txEl>
                                              <p:pRg st="7" end="7"/>
                                            </p:txEl>
                                          </p:spTgt>
                                        </p:tgtEl>
                                        <p:attrNameLst>
                                          <p:attrName>ppt_x</p:attrName>
                                        </p:attrNameLst>
                                      </p:cBhvr>
                                      <p:tavLst>
                                        <p:tav tm="0">
                                          <p:val>
                                            <p:strVal val="#ppt_x"/>
                                          </p:val>
                                        </p:tav>
                                        <p:tav tm="100000">
                                          <p:val>
                                            <p:strVal val="#ppt_x"/>
                                          </p:val>
                                        </p:tav>
                                      </p:tavLst>
                                    </p:anim>
                                    <p:anim calcmode="lin" valueType="num">
                                      <p:cBhvr>
                                        <p:cTn id="21" dur="1000" fill="hold"/>
                                        <p:tgtEl>
                                          <p:spTgt spid="1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34</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03137" y="2401896"/>
            <a:ext cx="21590490" cy="892079"/>
          </a:xfrm>
        </p:spPr>
        <p:txBody>
          <a:bodyPr>
            <a:noAutofit/>
          </a:bodyPr>
          <a:lstStyle/>
          <a:p>
            <a:r>
              <a:rPr lang="en-US" sz="6000" dirty="0"/>
              <a:t>Operator for  Cryptarithmetic Puzzles </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522344" y="4226011"/>
            <a:ext cx="21590490" cy="3348681"/>
          </a:xfrm>
          <a:prstGeom prst="rect">
            <a:avLst/>
          </a:prstGeom>
          <a:ln>
            <a:noFill/>
          </a:ln>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600" dirty="0">
                <a:solidFill>
                  <a:srgbClr val="0100C8"/>
                </a:solidFill>
                <a:latin typeface="Helvetica Neue"/>
              </a:rPr>
              <a:t>There is one operator for computing successors of search nodes</a:t>
            </a:r>
          </a:p>
          <a:p>
            <a:pPr marL="0" indent="0">
              <a:buNone/>
            </a:pPr>
            <a:endParaRPr lang="en-US" altLang="en-US" sz="4600" dirty="0">
              <a:solidFill>
                <a:srgbClr val="0100C8"/>
              </a:solidFill>
              <a:latin typeface="Helvetica Neue"/>
            </a:endParaRPr>
          </a:p>
          <a:p>
            <a:pPr marL="914400" lvl="1" indent="0">
              <a:buNone/>
            </a:pPr>
            <a:r>
              <a:rPr lang="en-US" altLang="en-US" sz="3800" dirty="0">
                <a:solidFill>
                  <a:srgbClr val="0100C8"/>
                </a:solidFill>
                <a:latin typeface="Helvetica Neue"/>
              </a:rPr>
              <a:t>If &lt;L&gt; is the next in order unbound letter and &lt;D&gt; is an available value from its domain </a:t>
            </a:r>
          </a:p>
          <a:p>
            <a:pPr marL="914400" lvl="1" indent="0">
              <a:buNone/>
            </a:pPr>
            <a:r>
              <a:rPr lang="en-US" altLang="en-US" sz="3800" dirty="0">
                <a:solidFill>
                  <a:srgbClr val="0100C8"/>
                </a:solidFill>
                <a:latin typeface="Helvetica Neue"/>
              </a:rPr>
              <a:t>then bound &lt;L&gt; to &lt;D&gt;</a:t>
            </a:r>
          </a:p>
          <a:p>
            <a:pPr>
              <a:buFont typeface="Wingdings" panose="05000000000000000000" pitchFamily="2" charset="2"/>
              <a:buChar char="q"/>
            </a:pPr>
            <a:endParaRPr lang="en-US" altLang="en-US" sz="4600" dirty="0">
              <a:solidFill>
                <a:srgbClr val="0100C8"/>
              </a:solidFill>
              <a:latin typeface="Helvetica Neue"/>
            </a:endParaRPr>
          </a:p>
          <a:p>
            <a:pPr>
              <a:buFont typeface="Wingdings" panose="05000000000000000000" pitchFamily="2" charset="2"/>
              <a:buChar char="q"/>
            </a:pPr>
            <a:endParaRPr lang="en-US" altLang="en-US" sz="4600" dirty="0">
              <a:solidFill>
                <a:srgbClr val="0100C8"/>
              </a:solidFill>
              <a:latin typeface="Helvetica Neue"/>
            </a:endParaRPr>
          </a:p>
          <a:p>
            <a:pPr marL="0" indent="0">
              <a:buNone/>
            </a:pPr>
            <a:r>
              <a:rPr lang="en-US" altLang="en-US" sz="3200" dirty="0">
                <a:solidFill>
                  <a:srgbClr val="0100C8"/>
                </a:solidFill>
                <a:latin typeface="Helvetica Neue"/>
              </a:rPr>
              <a:t>       </a:t>
            </a:r>
            <a:endParaRPr lang="en-US" altLang="en-US" sz="4000" dirty="0">
              <a:solidFill>
                <a:srgbClr val="FF2D64"/>
              </a:solidFill>
              <a:latin typeface="Helvetica Neue"/>
            </a:endParaRPr>
          </a:p>
          <a:p>
            <a:pPr marL="0" indent="0">
              <a:buNone/>
            </a:pPr>
            <a:r>
              <a:rPr lang="en-US" altLang="en-US" sz="4000" dirty="0">
                <a:solidFill>
                  <a:srgbClr val="FF2D64"/>
                </a:solidFill>
                <a:latin typeface="Helvetica Neue"/>
              </a:rPr>
              <a:t>      </a:t>
            </a:r>
          </a:p>
          <a:p>
            <a:pPr marL="0" indent="0">
              <a:buNone/>
            </a:pPr>
            <a:endParaRPr lang="en-US" altLang="en-US" sz="4000" dirty="0">
              <a:solidFill>
                <a:srgbClr val="0100C8"/>
              </a:solidFill>
              <a:latin typeface="Helvetica Neue"/>
            </a:endParaRPr>
          </a:p>
          <a:p>
            <a:pPr marL="0" indent="0">
              <a:buNone/>
            </a:pPr>
            <a:endParaRPr lang="en-US" altLang="en-US" sz="4000" dirty="0">
              <a:solidFill>
                <a:srgbClr val="0100C8"/>
              </a:solidFill>
              <a:latin typeface="Helvetica Neue"/>
            </a:endParaRPr>
          </a:p>
          <a:p>
            <a:pPr marL="0" indent="0">
              <a:buNone/>
            </a:pPr>
            <a:endParaRPr lang="en-US" altLang="en-US" sz="4000" dirty="0">
              <a:solidFill>
                <a:srgbClr val="0100C8"/>
              </a:solidFill>
              <a:latin typeface="Helvetica Neue"/>
            </a:endParaRPr>
          </a:p>
          <a:p>
            <a:pPr marL="0" indent="0">
              <a:buNone/>
            </a:pPr>
            <a:endParaRPr lang="en-US" altLang="en-US" sz="4000" dirty="0">
              <a:solidFill>
                <a:srgbClr val="0100C8"/>
              </a:solidFill>
              <a:latin typeface="Helvetica Neue"/>
            </a:endParaRPr>
          </a:p>
          <a:p>
            <a:pPr marL="0" indent="0">
              <a:buNone/>
            </a:pPr>
            <a:endParaRPr lang="en-US" altLang="en-US" sz="4600" dirty="0">
              <a:solidFill>
                <a:srgbClr val="0100C8"/>
              </a:solidFill>
              <a:latin typeface="Helvetica Neue"/>
            </a:endParaRPr>
          </a:p>
          <a:p>
            <a:pPr marL="0" indent="0">
              <a:buNone/>
            </a:pPr>
            <a:endParaRPr lang="en-US" altLang="en-US" sz="4600" dirty="0">
              <a:solidFill>
                <a:srgbClr val="0100C8"/>
              </a:solidFill>
              <a:latin typeface="Helvetica Neue"/>
            </a:endParaRPr>
          </a:p>
          <a:p>
            <a:pPr>
              <a:buFont typeface="Wingdings" panose="05000000000000000000" pitchFamily="2" charset="2"/>
              <a:buChar char="q"/>
            </a:pPr>
            <a:endParaRPr lang="en-US" altLang="en-US" sz="4600" dirty="0">
              <a:solidFill>
                <a:srgbClr val="0100C8"/>
              </a:solidFill>
              <a:latin typeface="Helvetica Neue"/>
            </a:endParaRPr>
          </a:p>
          <a:p>
            <a:pPr>
              <a:buFont typeface="Wingdings" panose="05000000000000000000" pitchFamily="2" charset="2"/>
              <a:buChar char="q"/>
            </a:pPr>
            <a:endParaRPr lang="en-US" altLang="en-US" sz="4600" dirty="0">
              <a:solidFill>
                <a:srgbClr val="0100C8"/>
              </a:solidFill>
              <a:latin typeface="Helvetica Neue"/>
            </a:endParaRPr>
          </a:p>
          <a:p>
            <a:pPr marL="0" indent="0">
              <a:buNone/>
            </a:pPr>
            <a:endParaRPr lang="en-US" altLang="en-US" sz="4600" dirty="0">
              <a:solidFill>
                <a:srgbClr val="0100C8"/>
              </a:solidFill>
              <a:latin typeface="Helvetica Neue"/>
            </a:endParaRPr>
          </a:p>
        </p:txBody>
      </p:sp>
      <p:sp>
        <p:nvSpPr>
          <p:cNvPr id="10" name="Text Placeholder 3">
            <a:extLst>
              <a:ext uri="{FF2B5EF4-FFF2-40B4-BE49-F238E27FC236}">
                <a16:creationId xmlns:a16="http://schemas.microsoft.com/office/drawing/2014/main" id="{9A7CB65C-880B-7B06-285A-D67B731B007F}"/>
              </a:ext>
            </a:extLst>
          </p:cNvPr>
          <p:cNvSpPr txBox="1">
            <a:spLocks/>
          </p:cNvSpPr>
          <p:nvPr/>
        </p:nvSpPr>
        <p:spPr>
          <a:xfrm>
            <a:off x="1303137" y="8150708"/>
            <a:ext cx="21590490" cy="892079"/>
          </a:xfrm>
          <a:prstGeom prst="rect">
            <a:avLst/>
          </a:prstGeom>
          <a:solidFill>
            <a:srgbClr val="0000B0"/>
          </a:solidFill>
        </p:spPr>
        <p:txBody>
          <a:bodyPr lIns="365760" anchor="ctr">
            <a:no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6000" dirty="0"/>
              <a:t>Search method for  Cryptarithmetic Puzzles </a:t>
            </a:r>
            <a:endParaRPr lang="en-CY" sz="6000" dirty="0"/>
          </a:p>
        </p:txBody>
      </p:sp>
      <p:sp>
        <p:nvSpPr>
          <p:cNvPr id="7" name="Rectangle 3">
            <a:extLst>
              <a:ext uri="{FF2B5EF4-FFF2-40B4-BE49-F238E27FC236}">
                <a16:creationId xmlns:a16="http://schemas.microsoft.com/office/drawing/2014/main" id="{C04A6C9A-D5D3-3A6C-5CD0-2EC2BAEEA2E5}"/>
              </a:ext>
            </a:extLst>
          </p:cNvPr>
          <p:cNvSpPr txBox="1">
            <a:spLocks noChangeArrowheads="1"/>
          </p:cNvSpPr>
          <p:nvPr/>
        </p:nvSpPr>
        <p:spPr>
          <a:xfrm>
            <a:off x="1327206" y="9529797"/>
            <a:ext cx="21590490" cy="1647338"/>
          </a:xfrm>
          <a:prstGeom prst="rect">
            <a:avLst/>
          </a:prstGeom>
          <a:ln>
            <a:noFill/>
          </a:ln>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600" dirty="0">
                <a:solidFill>
                  <a:srgbClr val="0100C8"/>
                </a:solidFill>
                <a:latin typeface="Helvetica Neue"/>
              </a:rPr>
              <a:t>Depth-First search</a:t>
            </a:r>
          </a:p>
          <a:p>
            <a:pPr marL="0" indent="0">
              <a:buNone/>
            </a:pPr>
            <a:endParaRPr lang="en-US" altLang="en-US" sz="4600" dirty="0">
              <a:solidFill>
                <a:srgbClr val="0100C8"/>
              </a:solidFill>
              <a:latin typeface="Helvetica Neue"/>
            </a:endParaRPr>
          </a:p>
          <a:p>
            <a:pPr marL="0" indent="0">
              <a:buNone/>
            </a:pPr>
            <a:endParaRPr lang="en-US" altLang="en-US" sz="4600" dirty="0">
              <a:solidFill>
                <a:srgbClr val="0100C8"/>
              </a:solidFill>
              <a:latin typeface="Helvetica Neue"/>
            </a:endParaRPr>
          </a:p>
          <a:p>
            <a:pPr>
              <a:buFont typeface="Wingdings" panose="05000000000000000000" pitchFamily="2" charset="2"/>
              <a:buChar char="q"/>
            </a:pPr>
            <a:endParaRPr lang="en-US" altLang="en-US" sz="4600" dirty="0">
              <a:solidFill>
                <a:srgbClr val="0100C8"/>
              </a:solidFill>
              <a:latin typeface="Helvetica Neue"/>
            </a:endParaRPr>
          </a:p>
          <a:p>
            <a:pPr marL="0" indent="0">
              <a:buNone/>
            </a:pPr>
            <a:r>
              <a:rPr lang="en-US" altLang="en-US" sz="3200" dirty="0">
                <a:solidFill>
                  <a:srgbClr val="0100C8"/>
                </a:solidFill>
                <a:latin typeface="Helvetica Neue"/>
              </a:rPr>
              <a:t>       </a:t>
            </a:r>
            <a:endParaRPr lang="en-US" altLang="en-US" sz="4000" dirty="0">
              <a:solidFill>
                <a:srgbClr val="FF2D64"/>
              </a:solidFill>
              <a:latin typeface="Helvetica Neue"/>
            </a:endParaRPr>
          </a:p>
          <a:p>
            <a:pPr marL="0" indent="0">
              <a:buNone/>
            </a:pPr>
            <a:r>
              <a:rPr lang="en-US" altLang="en-US" sz="4000" dirty="0">
                <a:solidFill>
                  <a:srgbClr val="FF2D64"/>
                </a:solidFill>
                <a:latin typeface="Helvetica Neue"/>
              </a:rPr>
              <a:t>      </a:t>
            </a:r>
          </a:p>
          <a:p>
            <a:pPr marL="0" indent="0">
              <a:buNone/>
            </a:pPr>
            <a:endParaRPr lang="en-US" altLang="en-US" sz="4000" dirty="0">
              <a:solidFill>
                <a:srgbClr val="0100C8"/>
              </a:solidFill>
              <a:latin typeface="Helvetica Neue"/>
            </a:endParaRPr>
          </a:p>
          <a:p>
            <a:pPr marL="0" indent="0">
              <a:buNone/>
            </a:pPr>
            <a:endParaRPr lang="en-US" altLang="en-US" sz="4000" dirty="0">
              <a:solidFill>
                <a:srgbClr val="0100C8"/>
              </a:solidFill>
              <a:latin typeface="Helvetica Neue"/>
            </a:endParaRPr>
          </a:p>
          <a:p>
            <a:pPr marL="0" indent="0">
              <a:buNone/>
            </a:pPr>
            <a:endParaRPr lang="en-US" altLang="en-US" sz="4000" dirty="0">
              <a:solidFill>
                <a:srgbClr val="0100C8"/>
              </a:solidFill>
              <a:latin typeface="Helvetica Neue"/>
            </a:endParaRPr>
          </a:p>
          <a:p>
            <a:pPr marL="0" indent="0">
              <a:buNone/>
            </a:pPr>
            <a:endParaRPr lang="en-US" altLang="en-US" sz="4000" dirty="0">
              <a:solidFill>
                <a:srgbClr val="0100C8"/>
              </a:solidFill>
              <a:latin typeface="Helvetica Neue"/>
            </a:endParaRPr>
          </a:p>
          <a:p>
            <a:pPr marL="0" indent="0">
              <a:buNone/>
            </a:pPr>
            <a:endParaRPr lang="en-US" altLang="en-US" sz="4600" dirty="0">
              <a:solidFill>
                <a:srgbClr val="0100C8"/>
              </a:solidFill>
              <a:latin typeface="Helvetica Neue"/>
            </a:endParaRPr>
          </a:p>
          <a:p>
            <a:pPr marL="0" indent="0">
              <a:buNone/>
            </a:pPr>
            <a:endParaRPr lang="en-US" altLang="en-US" sz="4600" dirty="0">
              <a:solidFill>
                <a:srgbClr val="0100C8"/>
              </a:solidFill>
              <a:latin typeface="Helvetica Neue"/>
            </a:endParaRPr>
          </a:p>
          <a:p>
            <a:pPr>
              <a:buFont typeface="Wingdings" panose="05000000000000000000" pitchFamily="2" charset="2"/>
              <a:buChar char="q"/>
            </a:pPr>
            <a:endParaRPr lang="en-US" altLang="en-US" sz="4600" dirty="0">
              <a:solidFill>
                <a:srgbClr val="0100C8"/>
              </a:solidFill>
              <a:latin typeface="Helvetica Neue"/>
            </a:endParaRPr>
          </a:p>
          <a:p>
            <a:pPr>
              <a:buFont typeface="Wingdings" panose="05000000000000000000" pitchFamily="2" charset="2"/>
              <a:buChar char="q"/>
            </a:pPr>
            <a:endParaRPr lang="en-US" altLang="en-US" sz="4600" dirty="0">
              <a:solidFill>
                <a:srgbClr val="0100C8"/>
              </a:solidFill>
              <a:latin typeface="Helvetica Neue"/>
            </a:endParaRPr>
          </a:p>
          <a:p>
            <a:pPr marL="0" indent="0">
              <a:buNone/>
            </a:pPr>
            <a:endParaRPr lang="en-US" altLang="en-US" sz="4600" dirty="0">
              <a:solidFill>
                <a:srgbClr val="0100C8"/>
              </a:solidFill>
              <a:latin typeface="Helvetica Neue"/>
            </a:endParaRPr>
          </a:p>
        </p:txBody>
      </p:sp>
    </p:spTree>
    <p:extLst>
      <p:ext uri="{BB962C8B-B14F-4D97-AF65-F5344CB8AC3E}">
        <p14:creationId xmlns:p14="http://schemas.microsoft.com/office/powerpoint/2010/main" val="18475091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CC17158E-CAE6-22A3-99C3-D3D64B7A52FA}"/>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35</a:t>
            </a:fld>
            <a:endParaRPr lang="bg-BG" dirty="0">
              <a:solidFill>
                <a:srgbClr val="000000"/>
              </a:solidFill>
            </a:endParaRPr>
          </a:p>
        </p:txBody>
      </p:sp>
      <p:sp>
        <p:nvSpPr>
          <p:cNvPr id="10" name="TextBox 9">
            <a:extLst>
              <a:ext uri="{FF2B5EF4-FFF2-40B4-BE49-F238E27FC236}">
                <a16:creationId xmlns:a16="http://schemas.microsoft.com/office/drawing/2014/main" id="{200606FE-A55B-5DD3-D244-96BA1C7B0CC1}"/>
              </a:ext>
            </a:extLst>
          </p:cNvPr>
          <p:cNvSpPr txBox="1"/>
          <p:nvPr/>
        </p:nvSpPr>
        <p:spPr>
          <a:xfrm>
            <a:off x="1731832" y="1892185"/>
            <a:ext cx="5496872" cy="10341036"/>
          </a:xfrm>
          <a:prstGeom prst="rect">
            <a:avLst/>
          </a:prstGeom>
          <a:solidFill>
            <a:schemeClr val="bg1">
              <a:lumMod val="95000"/>
            </a:schemeClr>
          </a:solidFill>
        </p:spPr>
        <p:txBody>
          <a:bodyPr wrap="square" rtlCol="0">
            <a:spAutoFit/>
          </a:bodyPr>
          <a:lstStyle/>
          <a:p>
            <a:pPr>
              <a:lnSpc>
                <a:spcPct val="107000"/>
              </a:lnSpc>
              <a:spcAft>
                <a:spcPts val="800"/>
              </a:spcAft>
            </a:pPr>
            <a:r>
              <a:rPr lang="en-US" sz="20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java Run_Crypto_Search SEND MORE MONEY</a:t>
            </a:r>
            <a:endParaRPr lang="en-CY" sz="20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Starting Search</a:t>
            </a:r>
            <a:endParaRPr lang="en-CY" sz="20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a:t>
            </a:r>
            <a:endParaRPr lang="en-CY" sz="20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Search Succeeds</a:t>
            </a:r>
            <a:endParaRPr lang="en-CY" sz="20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Efficiency 1.815779E-5</a:t>
            </a:r>
            <a:endParaRPr lang="en-CY" sz="20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Nodes visited: 495655</a:t>
            </a:r>
            <a:endParaRPr lang="en-CY" sz="20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Solution Path</a:t>
            </a:r>
            <a:endParaRPr lang="en-CY" sz="20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Node with state </a:t>
            </a:r>
            <a:endParaRPr lang="en-CY" sz="20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Node with state </a:t>
            </a:r>
            <a:endParaRPr lang="en-CY" sz="20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 D=7</a:t>
            </a:r>
            <a:endParaRPr lang="en-CY" sz="20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Node with state </a:t>
            </a:r>
            <a:endParaRPr lang="en-CY" sz="20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 D=7 E=5</a:t>
            </a:r>
            <a:endParaRPr lang="en-CY" sz="20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Node with state </a:t>
            </a:r>
            <a:endParaRPr lang="en-CY" sz="20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 D=7 E=5 M=1</a:t>
            </a:r>
            <a:endParaRPr lang="en-CY" sz="20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Node with state </a:t>
            </a:r>
            <a:endParaRPr lang="en-CY" sz="20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 D=7 E=5 M=1 N=6</a:t>
            </a:r>
            <a:endParaRPr lang="en-CY" sz="20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Node with state </a:t>
            </a:r>
            <a:endParaRPr lang="en-CY" sz="20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 D=7 E=5 M=1 N=6 O=0</a:t>
            </a:r>
            <a:endParaRPr lang="en-CY" sz="20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Node with state </a:t>
            </a:r>
            <a:endParaRPr lang="en-CY" sz="20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 D=7 E=5 M=1 N=6 O=0 R=8</a:t>
            </a:r>
            <a:endParaRPr lang="en-CY" sz="20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Node with state </a:t>
            </a:r>
            <a:endParaRPr lang="en-CY" sz="20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 D=7 E=5 M=1 N=6 O=0 R=8 S=9</a:t>
            </a:r>
            <a:endParaRPr lang="en-CY" sz="20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Node with state </a:t>
            </a:r>
            <a:endParaRPr lang="en-CY" sz="20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 D=7 E=5 M=1 N=6 O=0 R=8 S=9 Y=2 </a:t>
            </a:r>
            <a:endParaRPr lang="en-CY" sz="20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Oval 1">
            <a:extLst>
              <a:ext uri="{FF2B5EF4-FFF2-40B4-BE49-F238E27FC236}">
                <a16:creationId xmlns:a16="http://schemas.microsoft.com/office/drawing/2014/main" id="{43FB304E-C326-8CD7-2992-B263CA69015E}"/>
              </a:ext>
            </a:extLst>
          </p:cNvPr>
          <p:cNvSpPr/>
          <p:nvPr/>
        </p:nvSpPr>
        <p:spPr>
          <a:xfrm>
            <a:off x="14185556" y="2496065"/>
            <a:ext cx="432487" cy="4572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5" name="Oval 4">
            <a:extLst>
              <a:ext uri="{FF2B5EF4-FFF2-40B4-BE49-F238E27FC236}">
                <a16:creationId xmlns:a16="http://schemas.microsoft.com/office/drawing/2014/main" id="{791B15B4-D21A-6711-E927-5E62CC2B45C7}"/>
              </a:ext>
            </a:extLst>
          </p:cNvPr>
          <p:cNvSpPr/>
          <p:nvPr/>
        </p:nvSpPr>
        <p:spPr>
          <a:xfrm>
            <a:off x="14782800" y="3674076"/>
            <a:ext cx="432487" cy="4572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7" name="Oval 6">
            <a:extLst>
              <a:ext uri="{FF2B5EF4-FFF2-40B4-BE49-F238E27FC236}">
                <a16:creationId xmlns:a16="http://schemas.microsoft.com/office/drawing/2014/main" id="{F62CEA50-CD8D-09C8-01DF-308FEC4AB49E}"/>
              </a:ext>
            </a:extLst>
          </p:cNvPr>
          <p:cNvSpPr/>
          <p:nvPr/>
        </p:nvSpPr>
        <p:spPr>
          <a:xfrm>
            <a:off x="9533238" y="3840892"/>
            <a:ext cx="432487" cy="45720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8" name="Oval 7">
            <a:extLst>
              <a:ext uri="{FF2B5EF4-FFF2-40B4-BE49-F238E27FC236}">
                <a16:creationId xmlns:a16="http://schemas.microsoft.com/office/drawing/2014/main" id="{A54654DC-9A8D-7385-40E9-522C0608221E}"/>
              </a:ext>
            </a:extLst>
          </p:cNvPr>
          <p:cNvSpPr/>
          <p:nvPr/>
        </p:nvSpPr>
        <p:spPr>
          <a:xfrm>
            <a:off x="13594113" y="3741878"/>
            <a:ext cx="432487" cy="45720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9" name="Oval 8">
            <a:extLst>
              <a:ext uri="{FF2B5EF4-FFF2-40B4-BE49-F238E27FC236}">
                <a16:creationId xmlns:a16="http://schemas.microsoft.com/office/drawing/2014/main" id="{DFF9EECF-F628-7A53-1848-E24BE594C7E4}"/>
              </a:ext>
            </a:extLst>
          </p:cNvPr>
          <p:cNvSpPr/>
          <p:nvPr/>
        </p:nvSpPr>
        <p:spPr>
          <a:xfrm>
            <a:off x="17155298" y="3674076"/>
            <a:ext cx="432487"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1" name="Oval 10">
            <a:extLst>
              <a:ext uri="{FF2B5EF4-FFF2-40B4-BE49-F238E27FC236}">
                <a16:creationId xmlns:a16="http://schemas.microsoft.com/office/drawing/2014/main" id="{D6595183-9191-40F2-C292-8D4F860B2B16}"/>
              </a:ext>
            </a:extLst>
          </p:cNvPr>
          <p:cNvSpPr/>
          <p:nvPr/>
        </p:nvSpPr>
        <p:spPr>
          <a:xfrm>
            <a:off x="18800804" y="3612292"/>
            <a:ext cx="432487"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2" name="Oval 11">
            <a:extLst>
              <a:ext uri="{FF2B5EF4-FFF2-40B4-BE49-F238E27FC236}">
                <a16:creationId xmlns:a16="http://schemas.microsoft.com/office/drawing/2014/main" id="{90071605-9730-4BB7-32B9-E2B526181243}"/>
              </a:ext>
            </a:extLst>
          </p:cNvPr>
          <p:cNvSpPr/>
          <p:nvPr/>
        </p:nvSpPr>
        <p:spPr>
          <a:xfrm>
            <a:off x="14832227" y="5095103"/>
            <a:ext cx="432487" cy="4572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3" name="Oval 12">
            <a:extLst>
              <a:ext uri="{FF2B5EF4-FFF2-40B4-BE49-F238E27FC236}">
                <a16:creationId xmlns:a16="http://schemas.microsoft.com/office/drawing/2014/main" id="{7C0F2597-D244-0386-BBDA-3A7AC72F5F69}"/>
              </a:ext>
            </a:extLst>
          </p:cNvPr>
          <p:cNvSpPr/>
          <p:nvPr/>
        </p:nvSpPr>
        <p:spPr>
          <a:xfrm>
            <a:off x="12810867" y="5209574"/>
            <a:ext cx="432487" cy="45720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4" name="Oval 13">
            <a:extLst>
              <a:ext uri="{FF2B5EF4-FFF2-40B4-BE49-F238E27FC236}">
                <a16:creationId xmlns:a16="http://schemas.microsoft.com/office/drawing/2014/main" id="{47216936-43A6-7523-4519-64594EFE9F34}"/>
              </a:ext>
            </a:extLst>
          </p:cNvPr>
          <p:cNvSpPr/>
          <p:nvPr/>
        </p:nvSpPr>
        <p:spPr>
          <a:xfrm>
            <a:off x="17101237" y="5011307"/>
            <a:ext cx="432487"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5" name="Oval 14">
            <a:extLst>
              <a:ext uri="{FF2B5EF4-FFF2-40B4-BE49-F238E27FC236}">
                <a16:creationId xmlns:a16="http://schemas.microsoft.com/office/drawing/2014/main" id="{EC61BAB5-947F-7A35-99B3-608B741DF5EB}"/>
              </a:ext>
            </a:extLst>
          </p:cNvPr>
          <p:cNvSpPr/>
          <p:nvPr/>
        </p:nvSpPr>
        <p:spPr>
          <a:xfrm>
            <a:off x="13571837" y="6120713"/>
            <a:ext cx="432487" cy="4572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6" name="Oval 15">
            <a:extLst>
              <a:ext uri="{FF2B5EF4-FFF2-40B4-BE49-F238E27FC236}">
                <a16:creationId xmlns:a16="http://schemas.microsoft.com/office/drawing/2014/main" id="{60DDCA9F-4A0F-9678-0C2A-915AAD2288F5}"/>
              </a:ext>
            </a:extLst>
          </p:cNvPr>
          <p:cNvSpPr/>
          <p:nvPr/>
        </p:nvSpPr>
        <p:spPr>
          <a:xfrm>
            <a:off x="16241926" y="6034216"/>
            <a:ext cx="432487"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3" name="TextBox 2">
            <a:extLst>
              <a:ext uri="{FF2B5EF4-FFF2-40B4-BE49-F238E27FC236}">
                <a16:creationId xmlns:a16="http://schemas.microsoft.com/office/drawing/2014/main" id="{4B73EEC1-2E28-33CA-78A4-CEA17E6C8F90}"/>
              </a:ext>
            </a:extLst>
          </p:cNvPr>
          <p:cNvSpPr txBox="1"/>
          <p:nvPr/>
        </p:nvSpPr>
        <p:spPr>
          <a:xfrm>
            <a:off x="14556258" y="2401499"/>
            <a:ext cx="852618" cy="461665"/>
          </a:xfrm>
          <a:prstGeom prst="rect">
            <a:avLst/>
          </a:prstGeom>
          <a:noFill/>
        </p:spPr>
        <p:txBody>
          <a:bodyPr wrap="square" rtlCol="0">
            <a:spAutoFit/>
          </a:bodyPr>
          <a:lstStyle/>
          <a:p>
            <a:pPr algn="ctr"/>
            <a:r>
              <a:rPr lang="en-US" sz="2400" b="1" dirty="0"/>
              <a:t>{}</a:t>
            </a:r>
            <a:endParaRPr lang="en-CY" sz="2400" b="1" dirty="0"/>
          </a:p>
        </p:txBody>
      </p:sp>
      <p:sp>
        <p:nvSpPr>
          <p:cNvPr id="17" name="TextBox 16">
            <a:extLst>
              <a:ext uri="{FF2B5EF4-FFF2-40B4-BE49-F238E27FC236}">
                <a16:creationId xmlns:a16="http://schemas.microsoft.com/office/drawing/2014/main" id="{D86094E0-8991-F612-9074-6B5497AA4ED4}"/>
              </a:ext>
            </a:extLst>
          </p:cNvPr>
          <p:cNvSpPr txBox="1"/>
          <p:nvPr/>
        </p:nvSpPr>
        <p:spPr>
          <a:xfrm>
            <a:off x="14987715" y="3518585"/>
            <a:ext cx="1470454" cy="461665"/>
          </a:xfrm>
          <a:prstGeom prst="rect">
            <a:avLst/>
          </a:prstGeom>
          <a:noFill/>
        </p:spPr>
        <p:txBody>
          <a:bodyPr wrap="square" rtlCol="0">
            <a:spAutoFit/>
          </a:bodyPr>
          <a:lstStyle/>
          <a:p>
            <a:pPr algn="ctr"/>
            <a:r>
              <a:rPr lang="en-US" sz="2400" b="1" dirty="0"/>
              <a:t>{(</a:t>
            </a:r>
            <a:r>
              <a:rPr lang="en-US" sz="2400" b="1" dirty="0">
                <a:highlight>
                  <a:srgbClr val="FFFF00"/>
                </a:highlight>
              </a:rPr>
              <a:t>D=7</a:t>
            </a:r>
            <a:r>
              <a:rPr lang="en-US" sz="2400" b="1" dirty="0"/>
              <a:t>)}</a:t>
            </a:r>
            <a:endParaRPr lang="en-CY" sz="2400" b="1" dirty="0"/>
          </a:p>
        </p:txBody>
      </p:sp>
      <p:sp>
        <p:nvSpPr>
          <p:cNvPr id="18" name="TextBox 17">
            <a:extLst>
              <a:ext uri="{FF2B5EF4-FFF2-40B4-BE49-F238E27FC236}">
                <a16:creationId xmlns:a16="http://schemas.microsoft.com/office/drawing/2014/main" id="{A0D8CFFF-228F-3911-FB28-77952095F9BC}"/>
              </a:ext>
            </a:extLst>
          </p:cNvPr>
          <p:cNvSpPr txBox="1"/>
          <p:nvPr/>
        </p:nvSpPr>
        <p:spPr>
          <a:xfrm>
            <a:off x="14987715" y="4747909"/>
            <a:ext cx="1865872" cy="461665"/>
          </a:xfrm>
          <a:prstGeom prst="rect">
            <a:avLst/>
          </a:prstGeom>
          <a:noFill/>
        </p:spPr>
        <p:txBody>
          <a:bodyPr wrap="square" rtlCol="0">
            <a:spAutoFit/>
          </a:bodyPr>
          <a:lstStyle/>
          <a:p>
            <a:pPr algn="ctr"/>
            <a:r>
              <a:rPr lang="en-US" sz="2400" b="1" dirty="0"/>
              <a:t>{(D=7),(</a:t>
            </a:r>
            <a:r>
              <a:rPr lang="en-US" sz="2400" b="1" dirty="0">
                <a:highlight>
                  <a:srgbClr val="FFFF00"/>
                </a:highlight>
              </a:rPr>
              <a:t>E=5</a:t>
            </a:r>
            <a:r>
              <a:rPr lang="en-US" sz="2400" b="1" dirty="0"/>
              <a:t>)}</a:t>
            </a:r>
            <a:endParaRPr lang="en-CY" sz="2400" b="1" dirty="0"/>
          </a:p>
        </p:txBody>
      </p:sp>
      <p:sp>
        <p:nvSpPr>
          <p:cNvPr id="19" name="TextBox 18">
            <a:extLst>
              <a:ext uri="{FF2B5EF4-FFF2-40B4-BE49-F238E27FC236}">
                <a16:creationId xmlns:a16="http://schemas.microsoft.com/office/drawing/2014/main" id="{A85D2E88-DD98-2642-3F94-92CAB98E74A7}"/>
              </a:ext>
            </a:extLst>
          </p:cNvPr>
          <p:cNvSpPr txBox="1"/>
          <p:nvPr/>
        </p:nvSpPr>
        <p:spPr>
          <a:xfrm>
            <a:off x="10808044" y="6116248"/>
            <a:ext cx="2763793" cy="461665"/>
          </a:xfrm>
          <a:prstGeom prst="rect">
            <a:avLst/>
          </a:prstGeom>
          <a:noFill/>
        </p:spPr>
        <p:txBody>
          <a:bodyPr wrap="square" rtlCol="0">
            <a:spAutoFit/>
          </a:bodyPr>
          <a:lstStyle/>
          <a:p>
            <a:pPr algn="ctr"/>
            <a:r>
              <a:rPr lang="en-US" sz="2400" b="1" dirty="0"/>
              <a:t>{(D=7),(E=5),(</a:t>
            </a:r>
            <a:r>
              <a:rPr lang="en-US" sz="2400" b="1" dirty="0">
                <a:highlight>
                  <a:srgbClr val="FFFF00"/>
                </a:highlight>
              </a:rPr>
              <a:t>M=1</a:t>
            </a:r>
            <a:r>
              <a:rPr lang="en-US" sz="2400" b="1" dirty="0"/>
              <a:t>)}</a:t>
            </a:r>
            <a:endParaRPr lang="en-CY" sz="2400" b="1" dirty="0"/>
          </a:p>
        </p:txBody>
      </p:sp>
      <p:sp>
        <p:nvSpPr>
          <p:cNvPr id="20" name="Oval 19">
            <a:extLst>
              <a:ext uri="{FF2B5EF4-FFF2-40B4-BE49-F238E27FC236}">
                <a16:creationId xmlns:a16="http://schemas.microsoft.com/office/drawing/2014/main" id="{4C015C0F-7B67-4F68-9E0F-FC10F57ECB4A}"/>
              </a:ext>
            </a:extLst>
          </p:cNvPr>
          <p:cNvSpPr/>
          <p:nvPr/>
        </p:nvSpPr>
        <p:spPr>
          <a:xfrm>
            <a:off x="13961074" y="7286367"/>
            <a:ext cx="432487" cy="4572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21" name="Oval 20">
            <a:extLst>
              <a:ext uri="{FF2B5EF4-FFF2-40B4-BE49-F238E27FC236}">
                <a16:creationId xmlns:a16="http://schemas.microsoft.com/office/drawing/2014/main" id="{A060669A-1364-283E-8BBD-B8DBFF39B682}"/>
              </a:ext>
            </a:extLst>
          </p:cNvPr>
          <p:cNvSpPr/>
          <p:nvPr/>
        </p:nvSpPr>
        <p:spPr>
          <a:xfrm>
            <a:off x="12378380" y="7286367"/>
            <a:ext cx="432487" cy="45720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22" name="Oval 21">
            <a:extLst>
              <a:ext uri="{FF2B5EF4-FFF2-40B4-BE49-F238E27FC236}">
                <a16:creationId xmlns:a16="http://schemas.microsoft.com/office/drawing/2014/main" id="{4C4030A6-21D1-AA19-2247-E7F5D75539FF}"/>
              </a:ext>
            </a:extLst>
          </p:cNvPr>
          <p:cNvSpPr/>
          <p:nvPr/>
        </p:nvSpPr>
        <p:spPr>
          <a:xfrm>
            <a:off x="15419172" y="7175157"/>
            <a:ext cx="432487"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23" name="TextBox 22">
            <a:extLst>
              <a:ext uri="{FF2B5EF4-FFF2-40B4-BE49-F238E27FC236}">
                <a16:creationId xmlns:a16="http://schemas.microsoft.com/office/drawing/2014/main" id="{65372010-2D50-0C44-1533-5E77ECB43C5C}"/>
              </a:ext>
            </a:extLst>
          </p:cNvPr>
          <p:cNvSpPr txBox="1"/>
          <p:nvPr/>
        </p:nvSpPr>
        <p:spPr>
          <a:xfrm>
            <a:off x="14418275" y="7632357"/>
            <a:ext cx="3707025" cy="461665"/>
          </a:xfrm>
          <a:prstGeom prst="rect">
            <a:avLst/>
          </a:prstGeom>
          <a:noFill/>
        </p:spPr>
        <p:txBody>
          <a:bodyPr wrap="square" rtlCol="0">
            <a:spAutoFit/>
          </a:bodyPr>
          <a:lstStyle/>
          <a:p>
            <a:pPr algn="ctr"/>
            <a:r>
              <a:rPr lang="en-US" sz="2400" b="1" dirty="0"/>
              <a:t>{(D=7),(E=5),(M=1),(</a:t>
            </a:r>
            <a:r>
              <a:rPr lang="en-US" sz="2400" b="1" dirty="0">
                <a:highlight>
                  <a:srgbClr val="FFFF00"/>
                </a:highlight>
              </a:rPr>
              <a:t>N=6</a:t>
            </a:r>
            <a:r>
              <a:rPr lang="en-US" sz="2400" b="1" dirty="0"/>
              <a:t>)}</a:t>
            </a:r>
            <a:endParaRPr lang="en-CY" sz="2400" b="1" dirty="0"/>
          </a:p>
        </p:txBody>
      </p:sp>
      <p:sp>
        <p:nvSpPr>
          <p:cNvPr id="24" name="Oval 23">
            <a:extLst>
              <a:ext uri="{FF2B5EF4-FFF2-40B4-BE49-F238E27FC236}">
                <a16:creationId xmlns:a16="http://schemas.microsoft.com/office/drawing/2014/main" id="{D6AD59DA-60FE-58AC-7618-07E4F363D04D}"/>
              </a:ext>
            </a:extLst>
          </p:cNvPr>
          <p:cNvSpPr/>
          <p:nvPr/>
        </p:nvSpPr>
        <p:spPr>
          <a:xfrm>
            <a:off x="11757453" y="8416663"/>
            <a:ext cx="432487" cy="4572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25" name="TextBox 24">
            <a:extLst>
              <a:ext uri="{FF2B5EF4-FFF2-40B4-BE49-F238E27FC236}">
                <a16:creationId xmlns:a16="http://schemas.microsoft.com/office/drawing/2014/main" id="{B2D01C5B-C79B-F67D-EEBC-A79722C7D40E}"/>
              </a:ext>
            </a:extLst>
          </p:cNvPr>
          <p:cNvSpPr txBox="1"/>
          <p:nvPr/>
        </p:nvSpPr>
        <p:spPr>
          <a:xfrm>
            <a:off x="7228705" y="8363959"/>
            <a:ext cx="4335784" cy="461665"/>
          </a:xfrm>
          <a:prstGeom prst="rect">
            <a:avLst/>
          </a:prstGeom>
          <a:noFill/>
        </p:spPr>
        <p:txBody>
          <a:bodyPr wrap="square" rtlCol="0">
            <a:spAutoFit/>
          </a:bodyPr>
          <a:lstStyle/>
          <a:p>
            <a:pPr algn="ctr"/>
            <a:r>
              <a:rPr lang="en-US" sz="2400" b="1" dirty="0"/>
              <a:t>{(D=7),(E=5),(M=1),(N=6),(</a:t>
            </a:r>
            <a:r>
              <a:rPr lang="en-US" sz="2400" b="1" dirty="0">
                <a:highlight>
                  <a:srgbClr val="FFFF00"/>
                </a:highlight>
              </a:rPr>
              <a:t>O=0</a:t>
            </a:r>
            <a:r>
              <a:rPr lang="en-US" sz="2400" b="1" dirty="0"/>
              <a:t>)}</a:t>
            </a:r>
            <a:endParaRPr lang="en-CY" sz="2400" b="1" dirty="0"/>
          </a:p>
        </p:txBody>
      </p:sp>
      <p:sp>
        <p:nvSpPr>
          <p:cNvPr id="26" name="Oval 25">
            <a:extLst>
              <a:ext uri="{FF2B5EF4-FFF2-40B4-BE49-F238E27FC236}">
                <a16:creationId xmlns:a16="http://schemas.microsoft.com/office/drawing/2014/main" id="{5BDC622C-D42F-D789-C8D3-F65F159E4424}"/>
              </a:ext>
            </a:extLst>
          </p:cNvPr>
          <p:cNvSpPr/>
          <p:nvPr/>
        </p:nvSpPr>
        <p:spPr>
          <a:xfrm>
            <a:off x="14766323" y="8433832"/>
            <a:ext cx="432487"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cxnSp>
        <p:nvCxnSpPr>
          <p:cNvPr id="27" name="Straight Arrow Connector 26">
            <a:extLst>
              <a:ext uri="{FF2B5EF4-FFF2-40B4-BE49-F238E27FC236}">
                <a16:creationId xmlns:a16="http://schemas.microsoft.com/office/drawing/2014/main" id="{3A2E6F0B-DE9F-9A08-C48F-C7773EE5D474}"/>
              </a:ext>
            </a:extLst>
          </p:cNvPr>
          <p:cNvCxnSpPr>
            <a:cxnSpLocks/>
          </p:cNvCxnSpPr>
          <p:nvPr/>
        </p:nvCxnSpPr>
        <p:spPr>
          <a:xfrm>
            <a:off x="14488112" y="2964093"/>
            <a:ext cx="387363" cy="674973"/>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1B66F4E4-16CE-18C5-C589-097952DDF791}"/>
              </a:ext>
            </a:extLst>
          </p:cNvPr>
          <p:cNvCxnSpPr>
            <a:cxnSpLocks/>
          </p:cNvCxnSpPr>
          <p:nvPr/>
        </p:nvCxnSpPr>
        <p:spPr>
          <a:xfrm flipH="1">
            <a:off x="14999043" y="4091460"/>
            <a:ext cx="61782" cy="1003643"/>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FE48D665-BCEA-B45B-C5E0-E24314F0C64C}"/>
              </a:ext>
            </a:extLst>
          </p:cNvPr>
          <p:cNvCxnSpPr>
            <a:cxnSpLocks/>
            <a:stCxn id="2" idx="3"/>
            <a:endCxn id="8" idx="0"/>
          </p:cNvCxnSpPr>
          <p:nvPr/>
        </p:nvCxnSpPr>
        <p:spPr>
          <a:xfrm flipH="1">
            <a:off x="13810357" y="2886310"/>
            <a:ext cx="438535" cy="855568"/>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34093F9A-60B4-0B70-4551-BF230C9934AF}"/>
              </a:ext>
            </a:extLst>
          </p:cNvPr>
          <p:cNvCxnSpPr>
            <a:cxnSpLocks/>
            <a:stCxn id="2" idx="3"/>
          </p:cNvCxnSpPr>
          <p:nvPr/>
        </p:nvCxnSpPr>
        <p:spPr>
          <a:xfrm flipH="1">
            <a:off x="9827743" y="2886310"/>
            <a:ext cx="4421149" cy="863107"/>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E95B9EEC-D27E-B951-5383-F91C6A2697B2}"/>
              </a:ext>
            </a:extLst>
          </p:cNvPr>
          <p:cNvCxnSpPr>
            <a:cxnSpLocks/>
          </p:cNvCxnSpPr>
          <p:nvPr/>
        </p:nvCxnSpPr>
        <p:spPr>
          <a:xfrm>
            <a:off x="14556257" y="2915079"/>
            <a:ext cx="2815284" cy="720811"/>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05305C20-1F75-CF3F-D9EA-688C6195358F}"/>
              </a:ext>
            </a:extLst>
          </p:cNvPr>
          <p:cNvCxnSpPr>
            <a:cxnSpLocks/>
          </p:cNvCxnSpPr>
          <p:nvPr/>
        </p:nvCxnSpPr>
        <p:spPr>
          <a:xfrm>
            <a:off x="14443242" y="2836980"/>
            <a:ext cx="4462341" cy="725982"/>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ED4B7465-32B4-3F4D-73BE-15F726118299}"/>
              </a:ext>
            </a:extLst>
          </p:cNvPr>
          <p:cNvCxnSpPr>
            <a:cxnSpLocks/>
          </p:cNvCxnSpPr>
          <p:nvPr/>
        </p:nvCxnSpPr>
        <p:spPr>
          <a:xfrm>
            <a:off x="15162769" y="4020162"/>
            <a:ext cx="2040413" cy="991145"/>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DEA752C2-7067-AA6C-7B5A-634F961BC246}"/>
              </a:ext>
            </a:extLst>
          </p:cNvPr>
          <p:cNvCxnSpPr>
            <a:cxnSpLocks/>
            <a:stCxn id="5" idx="3"/>
            <a:endCxn id="13" idx="0"/>
          </p:cNvCxnSpPr>
          <p:nvPr/>
        </p:nvCxnSpPr>
        <p:spPr>
          <a:xfrm flipH="1">
            <a:off x="13027111" y="4064321"/>
            <a:ext cx="1819025" cy="1145253"/>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F5E156BF-0B6B-F6AF-89F8-5259C92DA648}"/>
              </a:ext>
            </a:extLst>
          </p:cNvPr>
          <p:cNvCxnSpPr>
            <a:cxnSpLocks/>
            <a:endCxn id="16" idx="1"/>
          </p:cNvCxnSpPr>
          <p:nvPr/>
        </p:nvCxnSpPr>
        <p:spPr>
          <a:xfrm>
            <a:off x="15183870" y="5524821"/>
            <a:ext cx="1121392" cy="576350"/>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DDE48AD5-596A-CE17-E413-398C36008E76}"/>
              </a:ext>
            </a:extLst>
          </p:cNvPr>
          <p:cNvCxnSpPr>
            <a:cxnSpLocks/>
            <a:stCxn id="12" idx="3"/>
            <a:endCxn id="15" idx="7"/>
          </p:cNvCxnSpPr>
          <p:nvPr/>
        </p:nvCxnSpPr>
        <p:spPr>
          <a:xfrm flipH="1">
            <a:off x="13940988" y="5485348"/>
            <a:ext cx="954575" cy="702320"/>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0208B29A-127F-14F1-02C5-D4422F17FA7D}"/>
              </a:ext>
            </a:extLst>
          </p:cNvPr>
          <p:cNvCxnSpPr/>
          <p:nvPr/>
        </p:nvCxnSpPr>
        <p:spPr>
          <a:xfrm>
            <a:off x="13823089" y="6563498"/>
            <a:ext cx="275969" cy="720811"/>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79E01317-CC3A-3B9C-4D33-A372CA88EE45}"/>
              </a:ext>
            </a:extLst>
          </p:cNvPr>
          <p:cNvCxnSpPr>
            <a:cxnSpLocks/>
            <a:stCxn id="15" idx="5"/>
            <a:endCxn id="22" idx="1"/>
          </p:cNvCxnSpPr>
          <p:nvPr/>
        </p:nvCxnSpPr>
        <p:spPr>
          <a:xfrm>
            <a:off x="13940988" y="6510958"/>
            <a:ext cx="1541520" cy="731154"/>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88890778-D8E3-ACA5-6FE7-F208679D1C26}"/>
              </a:ext>
            </a:extLst>
          </p:cNvPr>
          <p:cNvCxnSpPr>
            <a:cxnSpLocks/>
            <a:endCxn id="21" idx="7"/>
          </p:cNvCxnSpPr>
          <p:nvPr/>
        </p:nvCxnSpPr>
        <p:spPr>
          <a:xfrm flipH="1">
            <a:off x="12747531" y="6573448"/>
            <a:ext cx="942205" cy="779874"/>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BDC9BF5E-9130-B746-F83F-C1353D5F584A}"/>
              </a:ext>
            </a:extLst>
          </p:cNvPr>
          <p:cNvCxnSpPr>
            <a:cxnSpLocks/>
          </p:cNvCxnSpPr>
          <p:nvPr/>
        </p:nvCxnSpPr>
        <p:spPr>
          <a:xfrm>
            <a:off x="14281844" y="7744861"/>
            <a:ext cx="564292" cy="677032"/>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7EC69A63-32D2-613F-F2D8-1EF4FF602FD6}"/>
              </a:ext>
            </a:extLst>
          </p:cNvPr>
          <p:cNvCxnSpPr>
            <a:cxnSpLocks/>
            <a:stCxn id="20" idx="3"/>
            <a:endCxn id="24" idx="7"/>
          </p:cNvCxnSpPr>
          <p:nvPr/>
        </p:nvCxnSpPr>
        <p:spPr>
          <a:xfrm flipH="1">
            <a:off x="12126604" y="7676612"/>
            <a:ext cx="1897806" cy="807006"/>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75" name="Oval 74">
            <a:extLst>
              <a:ext uri="{FF2B5EF4-FFF2-40B4-BE49-F238E27FC236}">
                <a16:creationId xmlns:a16="http://schemas.microsoft.com/office/drawing/2014/main" id="{EE25C30B-74A2-B727-29E5-65E3ED986422}"/>
              </a:ext>
            </a:extLst>
          </p:cNvPr>
          <p:cNvSpPr/>
          <p:nvPr/>
        </p:nvSpPr>
        <p:spPr>
          <a:xfrm>
            <a:off x="9801997" y="9464205"/>
            <a:ext cx="432487" cy="45720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76" name="Oval 75">
            <a:extLst>
              <a:ext uri="{FF2B5EF4-FFF2-40B4-BE49-F238E27FC236}">
                <a16:creationId xmlns:a16="http://schemas.microsoft.com/office/drawing/2014/main" id="{464E7A41-6114-204E-492B-52E409B0B193}"/>
              </a:ext>
            </a:extLst>
          </p:cNvPr>
          <p:cNvSpPr/>
          <p:nvPr/>
        </p:nvSpPr>
        <p:spPr>
          <a:xfrm>
            <a:off x="12996218" y="9464205"/>
            <a:ext cx="432487" cy="4572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77" name="Oval 76">
            <a:extLst>
              <a:ext uri="{FF2B5EF4-FFF2-40B4-BE49-F238E27FC236}">
                <a16:creationId xmlns:a16="http://schemas.microsoft.com/office/drawing/2014/main" id="{B9721884-7198-5969-B7E2-E264FBE50EA5}"/>
              </a:ext>
            </a:extLst>
          </p:cNvPr>
          <p:cNvSpPr/>
          <p:nvPr/>
        </p:nvSpPr>
        <p:spPr>
          <a:xfrm>
            <a:off x="14058390" y="9478492"/>
            <a:ext cx="432487"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78" name="TextBox 77">
            <a:extLst>
              <a:ext uri="{FF2B5EF4-FFF2-40B4-BE49-F238E27FC236}">
                <a16:creationId xmlns:a16="http://schemas.microsoft.com/office/drawing/2014/main" id="{4CB9061C-BD62-ED3A-77BF-E02C1EF6ACBB}"/>
              </a:ext>
            </a:extLst>
          </p:cNvPr>
          <p:cNvSpPr txBox="1"/>
          <p:nvPr/>
        </p:nvSpPr>
        <p:spPr>
          <a:xfrm>
            <a:off x="13229965" y="9890502"/>
            <a:ext cx="5151844" cy="461665"/>
          </a:xfrm>
          <a:prstGeom prst="rect">
            <a:avLst/>
          </a:prstGeom>
          <a:noFill/>
        </p:spPr>
        <p:txBody>
          <a:bodyPr wrap="square" rtlCol="0">
            <a:spAutoFit/>
          </a:bodyPr>
          <a:lstStyle/>
          <a:p>
            <a:pPr algn="ctr"/>
            <a:r>
              <a:rPr lang="en-US" sz="2400" b="1" dirty="0"/>
              <a:t>{(D=7),(E=5),(M=1),(N=6),(O=0),(</a:t>
            </a:r>
            <a:r>
              <a:rPr lang="en-US" sz="2400" b="1" dirty="0">
                <a:highlight>
                  <a:srgbClr val="FFFF00"/>
                </a:highlight>
              </a:rPr>
              <a:t>R=8</a:t>
            </a:r>
            <a:r>
              <a:rPr lang="en-US" sz="2400" b="1" dirty="0"/>
              <a:t>)}</a:t>
            </a:r>
            <a:endParaRPr lang="en-CY" sz="2400" b="1" dirty="0"/>
          </a:p>
        </p:txBody>
      </p:sp>
      <p:cxnSp>
        <p:nvCxnSpPr>
          <p:cNvPr id="79" name="Straight Arrow Connector 78">
            <a:extLst>
              <a:ext uri="{FF2B5EF4-FFF2-40B4-BE49-F238E27FC236}">
                <a16:creationId xmlns:a16="http://schemas.microsoft.com/office/drawing/2014/main" id="{9CD82646-A50F-150D-9654-DE8C9AE1E772}"/>
              </a:ext>
            </a:extLst>
          </p:cNvPr>
          <p:cNvCxnSpPr>
            <a:cxnSpLocks/>
            <a:stCxn id="24" idx="3"/>
            <a:endCxn id="75" idx="7"/>
          </p:cNvCxnSpPr>
          <p:nvPr/>
        </p:nvCxnSpPr>
        <p:spPr>
          <a:xfrm flipH="1">
            <a:off x="10171148" y="8806908"/>
            <a:ext cx="1649641" cy="724252"/>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9AEB302B-BDEB-CD7A-1C28-B43CC7C32360}"/>
              </a:ext>
            </a:extLst>
          </p:cNvPr>
          <p:cNvCxnSpPr>
            <a:cxnSpLocks/>
            <a:stCxn id="24" idx="5"/>
            <a:endCxn id="77" idx="1"/>
          </p:cNvCxnSpPr>
          <p:nvPr/>
        </p:nvCxnSpPr>
        <p:spPr>
          <a:xfrm>
            <a:off x="12126604" y="8806908"/>
            <a:ext cx="1995122" cy="738539"/>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F5DF8348-C108-902A-2DBB-D3262A22F711}"/>
              </a:ext>
            </a:extLst>
          </p:cNvPr>
          <p:cNvCxnSpPr>
            <a:cxnSpLocks/>
            <a:endCxn id="76" idx="1"/>
          </p:cNvCxnSpPr>
          <p:nvPr/>
        </p:nvCxnSpPr>
        <p:spPr>
          <a:xfrm>
            <a:off x="11913204" y="8873863"/>
            <a:ext cx="1146350" cy="657297"/>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92" name="Oval 91">
            <a:extLst>
              <a:ext uri="{FF2B5EF4-FFF2-40B4-BE49-F238E27FC236}">
                <a16:creationId xmlns:a16="http://schemas.microsoft.com/office/drawing/2014/main" id="{ACE4E29E-1F99-10B5-2FA1-93821CA6C6DE}"/>
              </a:ext>
            </a:extLst>
          </p:cNvPr>
          <p:cNvSpPr/>
          <p:nvPr/>
        </p:nvSpPr>
        <p:spPr>
          <a:xfrm>
            <a:off x="11066899" y="10383070"/>
            <a:ext cx="432487" cy="45720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93" name="Oval 92">
            <a:extLst>
              <a:ext uri="{FF2B5EF4-FFF2-40B4-BE49-F238E27FC236}">
                <a16:creationId xmlns:a16="http://schemas.microsoft.com/office/drawing/2014/main" id="{64B15CBB-BBD8-CDC7-BAC6-F3F1D07B4879}"/>
              </a:ext>
            </a:extLst>
          </p:cNvPr>
          <p:cNvSpPr/>
          <p:nvPr/>
        </p:nvSpPr>
        <p:spPr>
          <a:xfrm>
            <a:off x="13720379" y="10871200"/>
            <a:ext cx="432487" cy="4572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94" name="Oval 93">
            <a:extLst>
              <a:ext uri="{FF2B5EF4-FFF2-40B4-BE49-F238E27FC236}">
                <a16:creationId xmlns:a16="http://schemas.microsoft.com/office/drawing/2014/main" id="{6C33DC21-AD1B-9A56-A5B6-2A09EB889D31}"/>
              </a:ext>
            </a:extLst>
          </p:cNvPr>
          <p:cNvSpPr/>
          <p:nvPr/>
        </p:nvSpPr>
        <p:spPr>
          <a:xfrm>
            <a:off x="14733907" y="11879843"/>
            <a:ext cx="432487"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95" name="TextBox 94">
            <a:extLst>
              <a:ext uri="{FF2B5EF4-FFF2-40B4-BE49-F238E27FC236}">
                <a16:creationId xmlns:a16="http://schemas.microsoft.com/office/drawing/2014/main" id="{6F523CE4-72F5-B9F1-CD3C-D60A36433C75}"/>
              </a:ext>
            </a:extLst>
          </p:cNvPr>
          <p:cNvSpPr txBox="1"/>
          <p:nvPr/>
        </p:nvSpPr>
        <p:spPr>
          <a:xfrm>
            <a:off x="14058390" y="10886666"/>
            <a:ext cx="6366159" cy="461665"/>
          </a:xfrm>
          <a:prstGeom prst="rect">
            <a:avLst/>
          </a:prstGeom>
          <a:noFill/>
        </p:spPr>
        <p:txBody>
          <a:bodyPr wrap="square" rtlCol="0">
            <a:spAutoFit/>
          </a:bodyPr>
          <a:lstStyle/>
          <a:p>
            <a:pPr algn="ctr"/>
            <a:r>
              <a:rPr lang="en-US" sz="2400" b="1" dirty="0"/>
              <a:t>{(D=7),(E=5),(M=1),(N=6),(O=0),(R=8),(</a:t>
            </a:r>
            <a:r>
              <a:rPr lang="en-US" sz="2400" b="1" dirty="0">
                <a:highlight>
                  <a:srgbClr val="FFFF00"/>
                </a:highlight>
              </a:rPr>
              <a:t>S=9</a:t>
            </a:r>
            <a:r>
              <a:rPr lang="en-US" sz="2400" b="1" dirty="0"/>
              <a:t>)}</a:t>
            </a:r>
            <a:endParaRPr lang="en-CY" sz="2400" b="1" dirty="0"/>
          </a:p>
        </p:txBody>
      </p:sp>
      <p:cxnSp>
        <p:nvCxnSpPr>
          <p:cNvPr id="96" name="Straight Arrow Connector 95">
            <a:extLst>
              <a:ext uri="{FF2B5EF4-FFF2-40B4-BE49-F238E27FC236}">
                <a16:creationId xmlns:a16="http://schemas.microsoft.com/office/drawing/2014/main" id="{F0FF1D74-2BD0-12F9-0B52-3B61ACD6250F}"/>
              </a:ext>
            </a:extLst>
          </p:cNvPr>
          <p:cNvCxnSpPr>
            <a:cxnSpLocks/>
          </p:cNvCxnSpPr>
          <p:nvPr/>
        </p:nvCxnSpPr>
        <p:spPr>
          <a:xfrm flipH="1">
            <a:off x="11422778" y="9787495"/>
            <a:ext cx="1649641" cy="724252"/>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1DC2198A-9A4D-EB08-C8FD-3E6A852CD114}"/>
              </a:ext>
            </a:extLst>
          </p:cNvPr>
          <p:cNvCxnSpPr>
            <a:cxnSpLocks/>
          </p:cNvCxnSpPr>
          <p:nvPr/>
        </p:nvCxnSpPr>
        <p:spPr>
          <a:xfrm>
            <a:off x="14012932" y="11311507"/>
            <a:ext cx="860620" cy="618398"/>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a:extLst>
              <a:ext uri="{FF2B5EF4-FFF2-40B4-BE49-F238E27FC236}">
                <a16:creationId xmlns:a16="http://schemas.microsoft.com/office/drawing/2014/main" id="{5265DD17-0C2E-1024-12A7-901C957163E3}"/>
              </a:ext>
            </a:extLst>
          </p:cNvPr>
          <p:cNvCxnSpPr>
            <a:cxnSpLocks/>
            <a:stCxn id="76" idx="4"/>
          </p:cNvCxnSpPr>
          <p:nvPr/>
        </p:nvCxnSpPr>
        <p:spPr>
          <a:xfrm>
            <a:off x="13212462" y="9921405"/>
            <a:ext cx="551577" cy="1108356"/>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08" name="Oval 107">
            <a:extLst>
              <a:ext uri="{FF2B5EF4-FFF2-40B4-BE49-F238E27FC236}">
                <a16:creationId xmlns:a16="http://schemas.microsoft.com/office/drawing/2014/main" id="{E7F555D6-28A6-8267-875E-256DD22836E4}"/>
              </a:ext>
            </a:extLst>
          </p:cNvPr>
          <p:cNvSpPr/>
          <p:nvPr/>
        </p:nvSpPr>
        <p:spPr>
          <a:xfrm>
            <a:off x="16458169" y="11952123"/>
            <a:ext cx="432487"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09" name="Oval 108">
            <a:extLst>
              <a:ext uri="{FF2B5EF4-FFF2-40B4-BE49-F238E27FC236}">
                <a16:creationId xmlns:a16="http://schemas.microsoft.com/office/drawing/2014/main" id="{F6631F38-2BEA-537D-F9AB-FD722C12EC34}"/>
              </a:ext>
            </a:extLst>
          </p:cNvPr>
          <p:cNvSpPr/>
          <p:nvPr/>
        </p:nvSpPr>
        <p:spPr>
          <a:xfrm>
            <a:off x="13547795" y="11920052"/>
            <a:ext cx="432487" cy="4572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cxnSp>
        <p:nvCxnSpPr>
          <p:cNvPr id="110" name="Straight Arrow Connector 109">
            <a:extLst>
              <a:ext uri="{FF2B5EF4-FFF2-40B4-BE49-F238E27FC236}">
                <a16:creationId xmlns:a16="http://schemas.microsoft.com/office/drawing/2014/main" id="{1A5CB931-3356-609F-576B-03630739174B}"/>
              </a:ext>
            </a:extLst>
          </p:cNvPr>
          <p:cNvCxnSpPr>
            <a:cxnSpLocks/>
            <a:endCxn id="108" idx="1"/>
          </p:cNvCxnSpPr>
          <p:nvPr/>
        </p:nvCxnSpPr>
        <p:spPr>
          <a:xfrm>
            <a:off x="14058390" y="11309631"/>
            <a:ext cx="2463115" cy="709447"/>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14" name="Straight Arrow Connector 113">
            <a:extLst>
              <a:ext uri="{FF2B5EF4-FFF2-40B4-BE49-F238E27FC236}">
                <a16:creationId xmlns:a16="http://schemas.microsoft.com/office/drawing/2014/main" id="{7B7445EE-E854-4DD7-3D2F-9AFA4462A64A}"/>
              </a:ext>
            </a:extLst>
          </p:cNvPr>
          <p:cNvCxnSpPr>
            <a:cxnSpLocks/>
            <a:endCxn id="109" idx="0"/>
          </p:cNvCxnSpPr>
          <p:nvPr/>
        </p:nvCxnSpPr>
        <p:spPr>
          <a:xfrm flipH="1">
            <a:off x="13764039" y="11301892"/>
            <a:ext cx="148426" cy="618160"/>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Straight Arrow Connector 116">
            <a:extLst>
              <a:ext uri="{FF2B5EF4-FFF2-40B4-BE49-F238E27FC236}">
                <a16:creationId xmlns:a16="http://schemas.microsoft.com/office/drawing/2014/main" id="{D01B20CB-D772-C4B1-855D-274E37CF0AE5}"/>
              </a:ext>
            </a:extLst>
          </p:cNvPr>
          <p:cNvCxnSpPr>
            <a:cxnSpLocks/>
            <a:endCxn id="118" idx="7"/>
          </p:cNvCxnSpPr>
          <p:nvPr/>
        </p:nvCxnSpPr>
        <p:spPr>
          <a:xfrm flipH="1">
            <a:off x="12959019" y="11301892"/>
            <a:ext cx="900453" cy="648300"/>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18" name="Oval 117">
            <a:extLst>
              <a:ext uri="{FF2B5EF4-FFF2-40B4-BE49-F238E27FC236}">
                <a16:creationId xmlns:a16="http://schemas.microsoft.com/office/drawing/2014/main" id="{5FC08178-EA59-EF0B-B648-52E7D959F525}"/>
              </a:ext>
            </a:extLst>
          </p:cNvPr>
          <p:cNvSpPr/>
          <p:nvPr/>
        </p:nvSpPr>
        <p:spPr>
          <a:xfrm>
            <a:off x="12589868" y="11883237"/>
            <a:ext cx="432487" cy="45720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22" name="TextBox 121">
            <a:extLst>
              <a:ext uri="{FF2B5EF4-FFF2-40B4-BE49-F238E27FC236}">
                <a16:creationId xmlns:a16="http://schemas.microsoft.com/office/drawing/2014/main" id="{39C29326-192B-CC4D-CCC9-FEE3AEB52648}"/>
              </a:ext>
            </a:extLst>
          </p:cNvPr>
          <p:cNvSpPr txBox="1"/>
          <p:nvPr/>
        </p:nvSpPr>
        <p:spPr>
          <a:xfrm>
            <a:off x="7995663" y="12401251"/>
            <a:ext cx="7167106" cy="461665"/>
          </a:xfrm>
          <a:prstGeom prst="rect">
            <a:avLst/>
          </a:prstGeom>
          <a:noFill/>
        </p:spPr>
        <p:txBody>
          <a:bodyPr wrap="square" rtlCol="0">
            <a:spAutoFit/>
          </a:bodyPr>
          <a:lstStyle/>
          <a:p>
            <a:pPr algn="ctr"/>
            <a:r>
              <a:rPr lang="en-US" sz="2400" b="1" dirty="0"/>
              <a:t>{(D=7),(E=5),(M=1),(N=6),(O=0),(R=8),(S=9),(</a:t>
            </a:r>
            <a:r>
              <a:rPr lang="en-US" sz="2400" b="1" dirty="0">
                <a:highlight>
                  <a:srgbClr val="FFFF00"/>
                </a:highlight>
              </a:rPr>
              <a:t>Y=2</a:t>
            </a:r>
            <a:r>
              <a:rPr lang="en-US" sz="2400" b="1" dirty="0"/>
              <a:t>)}</a:t>
            </a:r>
            <a:endParaRPr lang="en-CY" sz="2400" b="1" dirty="0"/>
          </a:p>
        </p:txBody>
      </p:sp>
      <p:sp>
        <p:nvSpPr>
          <p:cNvPr id="130" name="Freeform: Shape 129">
            <a:extLst>
              <a:ext uri="{FF2B5EF4-FFF2-40B4-BE49-F238E27FC236}">
                <a16:creationId xmlns:a16="http://schemas.microsoft.com/office/drawing/2014/main" id="{4F1A6AB7-7992-F812-95DB-52F12008FB3E}"/>
              </a:ext>
            </a:extLst>
          </p:cNvPr>
          <p:cNvSpPr/>
          <p:nvPr/>
        </p:nvSpPr>
        <p:spPr>
          <a:xfrm>
            <a:off x="8723694" y="3125970"/>
            <a:ext cx="5770782" cy="9663273"/>
          </a:xfrm>
          <a:custGeom>
            <a:avLst/>
            <a:gdLst>
              <a:gd name="connsiteX0" fmla="*/ 5449506 w 5770782"/>
              <a:gd name="connsiteY0" fmla="*/ 408062 h 9663273"/>
              <a:gd name="connsiteX1" fmla="*/ 5363009 w 5770782"/>
              <a:gd name="connsiteY1" fmla="*/ 358635 h 9663273"/>
              <a:gd name="connsiteX2" fmla="*/ 4992306 w 5770782"/>
              <a:gd name="connsiteY2" fmla="*/ 247425 h 9663273"/>
              <a:gd name="connsiteX3" fmla="*/ 4881095 w 5770782"/>
              <a:gd name="connsiteY3" fmla="*/ 235068 h 9663273"/>
              <a:gd name="connsiteX4" fmla="*/ 4621603 w 5770782"/>
              <a:gd name="connsiteY4" fmla="*/ 197998 h 9663273"/>
              <a:gd name="connsiteX5" fmla="*/ 4263257 w 5770782"/>
              <a:gd name="connsiteY5" fmla="*/ 111500 h 9663273"/>
              <a:gd name="connsiteX6" fmla="*/ 4016122 w 5770782"/>
              <a:gd name="connsiteY6" fmla="*/ 74430 h 9663273"/>
              <a:gd name="connsiteX7" fmla="*/ 3682490 w 5770782"/>
              <a:gd name="connsiteY7" fmla="*/ 289 h 9663273"/>
              <a:gd name="connsiteX8" fmla="*/ 2706306 w 5770782"/>
              <a:gd name="connsiteY8" fmla="*/ 25003 h 9663273"/>
              <a:gd name="connsiteX9" fmla="*/ 2422101 w 5770782"/>
              <a:gd name="connsiteY9" fmla="*/ 99144 h 9663273"/>
              <a:gd name="connsiteX10" fmla="*/ 2323247 w 5770782"/>
              <a:gd name="connsiteY10" fmla="*/ 111500 h 9663273"/>
              <a:gd name="connsiteX11" fmla="*/ 2162609 w 5770782"/>
              <a:gd name="connsiteY11" fmla="*/ 136214 h 9663273"/>
              <a:gd name="connsiteX12" fmla="*/ 1025787 w 5770782"/>
              <a:gd name="connsiteY12" fmla="*/ 173284 h 9663273"/>
              <a:gd name="connsiteX13" fmla="*/ 729225 w 5770782"/>
              <a:gd name="connsiteY13" fmla="*/ 272138 h 9663273"/>
              <a:gd name="connsiteX14" fmla="*/ 395592 w 5770782"/>
              <a:gd name="connsiteY14" fmla="*/ 506916 h 9663273"/>
              <a:gd name="connsiteX15" fmla="*/ 296738 w 5770782"/>
              <a:gd name="connsiteY15" fmla="*/ 618127 h 9663273"/>
              <a:gd name="connsiteX16" fmla="*/ 148457 w 5770782"/>
              <a:gd name="connsiteY16" fmla="*/ 964116 h 9663273"/>
              <a:gd name="connsiteX17" fmla="*/ 136101 w 5770782"/>
              <a:gd name="connsiteY17" fmla="*/ 1038257 h 9663273"/>
              <a:gd name="connsiteX18" fmla="*/ 111387 w 5770782"/>
              <a:gd name="connsiteY18" fmla="*/ 1087684 h 9663273"/>
              <a:gd name="connsiteX19" fmla="*/ 86674 w 5770782"/>
              <a:gd name="connsiteY19" fmla="*/ 1174181 h 9663273"/>
              <a:gd name="connsiteX20" fmla="*/ 61960 w 5770782"/>
              <a:gd name="connsiteY20" fmla="*/ 1235965 h 9663273"/>
              <a:gd name="connsiteX21" fmla="*/ 37247 w 5770782"/>
              <a:gd name="connsiteY21" fmla="*/ 1334819 h 9663273"/>
              <a:gd name="connsiteX22" fmla="*/ 24890 w 5770782"/>
              <a:gd name="connsiteY22" fmla="*/ 1371889 h 9663273"/>
              <a:gd name="connsiteX23" fmla="*/ 176 w 5770782"/>
              <a:gd name="connsiteY23" fmla="*/ 1656095 h 9663273"/>
              <a:gd name="connsiteX24" fmla="*/ 24890 w 5770782"/>
              <a:gd name="connsiteY24" fmla="*/ 2261576 h 9663273"/>
              <a:gd name="connsiteX25" fmla="*/ 74317 w 5770782"/>
              <a:gd name="connsiteY25" fmla="*/ 2582852 h 9663273"/>
              <a:gd name="connsiteX26" fmla="*/ 86674 w 5770782"/>
              <a:gd name="connsiteY26" fmla="*/ 2718776 h 9663273"/>
              <a:gd name="connsiteX27" fmla="*/ 148457 w 5770782"/>
              <a:gd name="connsiteY27" fmla="*/ 3064765 h 9663273"/>
              <a:gd name="connsiteX28" fmla="*/ 222598 w 5770782"/>
              <a:gd name="connsiteY28" fmla="*/ 3707316 h 9663273"/>
              <a:gd name="connsiteX29" fmla="*/ 234955 w 5770782"/>
              <a:gd name="connsiteY29" fmla="*/ 3880311 h 9663273"/>
              <a:gd name="connsiteX30" fmla="*/ 284382 w 5770782"/>
              <a:gd name="connsiteY30" fmla="*/ 4053306 h 9663273"/>
              <a:gd name="connsiteX31" fmla="*/ 346165 w 5770782"/>
              <a:gd name="connsiteY31" fmla="*/ 4584646 h 9663273"/>
              <a:gd name="connsiteX32" fmla="*/ 383236 w 5770782"/>
              <a:gd name="connsiteY32" fmla="*/ 5523760 h 9663273"/>
              <a:gd name="connsiteX33" fmla="*/ 432663 w 5770782"/>
              <a:gd name="connsiteY33" fmla="*/ 6326949 h 9663273"/>
              <a:gd name="connsiteX34" fmla="*/ 420306 w 5770782"/>
              <a:gd name="connsiteY34" fmla="*/ 6722365 h 9663273"/>
              <a:gd name="connsiteX35" fmla="*/ 630371 w 5770782"/>
              <a:gd name="connsiteY35" fmla="*/ 7228992 h 9663273"/>
              <a:gd name="connsiteX36" fmla="*/ 877506 w 5770782"/>
              <a:gd name="connsiteY36" fmla="*/ 7698549 h 9663273"/>
              <a:gd name="connsiteX37" fmla="*/ 1050501 w 5770782"/>
              <a:gd name="connsiteY37" fmla="*/ 7908614 h 9663273"/>
              <a:gd name="connsiteX38" fmla="*/ 1544771 w 5770782"/>
              <a:gd name="connsiteY38" fmla="*/ 8514095 h 9663273"/>
              <a:gd name="connsiteX39" fmla="*/ 1754836 w 5770782"/>
              <a:gd name="connsiteY39" fmla="*/ 8699446 h 9663273"/>
              <a:gd name="connsiteX40" fmla="*/ 2125538 w 5770782"/>
              <a:gd name="connsiteY40" fmla="*/ 9057792 h 9663273"/>
              <a:gd name="connsiteX41" fmla="*/ 2273820 w 5770782"/>
              <a:gd name="connsiteY41" fmla="*/ 9144289 h 9663273"/>
              <a:gd name="connsiteX42" fmla="*/ 2508598 w 5770782"/>
              <a:gd name="connsiteY42" fmla="*/ 9317284 h 9663273"/>
              <a:gd name="connsiteX43" fmla="*/ 2619809 w 5770782"/>
              <a:gd name="connsiteY43" fmla="*/ 9379068 h 9663273"/>
              <a:gd name="connsiteX44" fmla="*/ 2755733 w 5770782"/>
              <a:gd name="connsiteY44" fmla="*/ 9440852 h 9663273"/>
              <a:gd name="connsiteX45" fmla="*/ 2817517 w 5770782"/>
              <a:gd name="connsiteY45" fmla="*/ 9465565 h 9663273"/>
              <a:gd name="connsiteX46" fmla="*/ 2941084 w 5770782"/>
              <a:gd name="connsiteY46" fmla="*/ 9539706 h 9663273"/>
              <a:gd name="connsiteX47" fmla="*/ 3101722 w 5770782"/>
              <a:gd name="connsiteY47" fmla="*/ 9601489 h 9663273"/>
              <a:gd name="connsiteX48" fmla="*/ 3348857 w 5770782"/>
              <a:gd name="connsiteY48" fmla="*/ 9663273 h 9663273"/>
              <a:gd name="connsiteX49" fmla="*/ 3781344 w 5770782"/>
              <a:gd name="connsiteY49" fmla="*/ 9650916 h 9663273"/>
              <a:gd name="connsiteX50" fmla="*/ 3904911 w 5770782"/>
              <a:gd name="connsiteY50" fmla="*/ 9613846 h 9663273"/>
              <a:gd name="connsiteX51" fmla="*/ 4003765 w 5770782"/>
              <a:gd name="connsiteY51" fmla="*/ 9589133 h 9663273"/>
              <a:gd name="connsiteX52" fmla="*/ 4127333 w 5770782"/>
              <a:gd name="connsiteY52" fmla="*/ 9576776 h 9663273"/>
              <a:gd name="connsiteX53" fmla="*/ 4213830 w 5770782"/>
              <a:gd name="connsiteY53" fmla="*/ 9564419 h 9663273"/>
              <a:gd name="connsiteX54" fmla="*/ 4275614 w 5770782"/>
              <a:gd name="connsiteY54" fmla="*/ 9514992 h 9663273"/>
              <a:gd name="connsiteX55" fmla="*/ 4362111 w 5770782"/>
              <a:gd name="connsiteY55" fmla="*/ 9465565 h 9663273"/>
              <a:gd name="connsiteX56" fmla="*/ 4411538 w 5770782"/>
              <a:gd name="connsiteY56" fmla="*/ 9403781 h 9663273"/>
              <a:gd name="connsiteX57" fmla="*/ 4436252 w 5770782"/>
              <a:gd name="connsiteY57" fmla="*/ 9267857 h 9663273"/>
              <a:gd name="connsiteX58" fmla="*/ 4399182 w 5770782"/>
              <a:gd name="connsiteY58" fmla="*/ 8674733 h 9663273"/>
              <a:gd name="connsiteX59" fmla="*/ 4287971 w 5770782"/>
              <a:gd name="connsiteY59" fmla="*/ 8464668 h 9663273"/>
              <a:gd name="connsiteX60" fmla="*/ 4213830 w 5770782"/>
              <a:gd name="connsiteY60" fmla="*/ 8341100 h 9663273"/>
              <a:gd name="connsiteX61" fmla="*/ 4176760 w 5770782"/>
              <a:gd name="connsiteY61" fmla="*/ 8229889 h 9663273"/>
              <a:gd name="connsiteX62" fmla="*/ 4139690 w 5770782"/>
              <a:gd name="connsiteY62" fmla="*/ 8131035 h 9663273"/>
              <a:gd name="connsiteX63" fmla="*/ 3991409 w 5770782"/>
              <a:gd name="connsiteY63" fmla="*/ 7822116 h 9663273"/>
              <a:gd name="connsiteX64" fmla="*/ 3966695 w 5770782"/>
              <a:gd name="connsiteY64" fmla="*/ 7747976 h 9663273"/>
              <a:gd name="connsiteX65" fmla="*/ 3670133 w 5770782"/>
              <a:gd name="connsiteY65" fmla="*/ 7278419 h 9663273"/>
              <a:gd name="connsiteX66" fmla="*/ 3534209 w 5770782"/>
              <a:gd name="connsiteY66" fmla="*/ 7080711 h 9663273"/>
              <a:gd name="connsiteX67" fmla="*/ 3447711 w 5770782"/>
              <a:gd name="connsiteY67" fmla="*/ 6895360 h 9663273"/>
              <a:gd name="connsiteX68" fmla="*/ 3311787 w 5770782"/>
              <a:gd name="connsiteY68" fmla="*/ 6710008 h 9663273"/>
              <a:gd name="connsiteX69" fmla="*/ 3175863 w 5770782"/>
              <a:gd name="connsiteY69" fmla="*/ 6388733 h 9663273"/>
              <a:gd name="connsiteX70" fmla="*/ 3027582 w 5770782"/>
              <a:gd name="connsiteY70" fmla="*/ 6055100 h 9663273"/>
              <a:gd name="connsiteX71" fmla="*/ 2965798 w 5770782"/>
              <a:gd name="connsiteY71" fmla="*/ 5832679 h 9663273"/>
              <a:gd name="connsiteX72" fmla="*/ 2953441 w 5770782"/>
              <a:gd name="connsiteY72" fmla="*/ 5746181 h 9663273"/>
              <a:gd name="connsiteX73" fmla="*/ 2941084 w 5770782"/>
              <a:gd name="connsiteY73" fmla="*/ 5696754 h 9663273"/>
              <a:gd name="connsiteX74" fmla="*/ 2817517 w 5770782"/>
              <a:gd name="connsiteY74" fmla="*/ 5548473 h 9663273"/>
              <a:gd name="connsiteX75" fmla="*/ 2768090 w 5770782"/>
              <a:gd name="connsiteY75" fmla="*/ 5400192 h 9663273"/>
              <a:gd name="connsiteX76" fmla="*/ 2755733 w 5770782"/>
              <a:gd name="connsiteY76" fmla="*/ 5276625 h 9663273"/>
              <a:gd name="connsiteX77" fmla="*/ 2743376 w 5770782"/>
              <a:gd name="connsiteY77" fmla="*/ 5190127 h 9663273"/>
              <a:gd name="connsiteX78" fmla="*/ 2731020 w 5770782"/>
              <a:gd name="connsiteY78" fmla="*/ 4980062 h 9663273"/>
              <a:gd name="connsiteX79" fmla="*/ 2743376 w 5770782"/>
              <a:gd name="connsiteY79" fmla="*/ 4844138 h 9663273"/>
              <a:gd name="connsiteX80" fmla="*/ 2780447 w 5770782"/>
              <a:gd name="connsiteY80" fmla="*/ 4807068 h 9663273"/>
              <a:gd name="connsiteX81" fmla="*/ 2817517 w 5770782"/>
              <a:gd name="connsiteY81" fmla="*/ 4782354 h 9663273"/>
              <a:gd name="connsiteX82" fmla="*/ 3002868 w 5770782"/>
              <a:gd name="connsiteY82" fmla="*/ 4757641 h 9663273"/>
              <a:gd name="connsiteX83" fmla="*/ 3435355 w 5770782"/>
              <a:gd name="connsiteY83" fmla="*/ 4769998 h 9663273"/>
              <a:gd name="connsiteX84" fmla="*/ 3484782 w 5770782"/>
              <a:gd name="connsiteY84" fmla="*/ 4794711 h 9663273"/>
              <a:gd name="connsiteX85" fmla="*/ 3608349 w 5770782"/>
              <a:gd name="connsiteY85" fmla="*/ 4844138 h 9663273"/>
              <a:gd name="connsiteX86" fmla="*/ 3756630 w 5770782"/>
              <a:gd name="connsiteY86" fmla="*/ 4893565 h 9663273"/>
              <a:gd name="connsiteX87" fmla="*/ 3843128 w 5770782"/>
              <a:gd name="connsiteY87" fmla="*/ 4905922 h 9663273"/>
              <a:gd name="connsiteX88" fmla="*/ 3917268 w 5770782"/>
              <a:gd name="connsiteY88" fmla="*/ 4918279 h 9663273"/>
              <a:gd name="connsiteX89" fmla="*/ 4028479 w 5770782"/>
              <a:gd name="connsiteY89" fmla="*/ 4930635 h 9663273"/>
              <a:gd name="connsiteX90" fmla="*/ 4263257 w 5770782"/>
              <a:gd name="connsiteY90" fmla="*/ 4905922 h 9663273"/>
              <a:gd name="connsiteX91" fmla="*/ 4325041 w 5770782"/>
              <a:gd name="connsiteY91" fmla="*/ 4856495 h 9663273"/>
              <a:gd name="connsiteX92" fmla="*/ 4411538 w 5770782"/>
              <a:gd name="connsiteY92" fmla="*/ 4807068 h 9663273"/>
              <a:gd name="connsiteX93" fmla="*/ 4460965 w 5770782"/>
              <a:gd name="connsiteY93" fmla="*/ 4720571 h 9663273"/>
              <a:gd name="connsiteX94" fmla="*/ 4547463 w 5770782"/>
              <a:gd name="connsiteY94" fmla="*/ 4411652 h 9663273"/>
              <a:gd name="connsiteX95" fmla="*/ 4572176 w 5770782"/>
              <a:gd name="connsiteY95" fmla="*/ 4213944 h 9663273"/>
              <a:gd name="connsiteX96" fmla="*/ 4584533 w 5770782"/>
              <a:gd name="connsiteY96" fmla="*/ 4065662 h 9663273"/>
              <a:gd name="connsiteX97" fmla="*/ 4596890 w 5770782"/>
              <a:gd name="connsiteY97" fmla="*/ 3942095 h 9663273"/>
              <a:gd name="connsiteX98" fmla="*/ 4522749 w 5770782"/>
              <a:gd name="connsiteY98" fmla="*/ 3793814 h 9663273"/>
              <a:gd name="connsiteX99" fmla="*/ 4535106 w 5770782"/>
              <a:gd name="connsiteY99" fmla="*/ 3707316 h 9663273"/>
              <a:gd name="connsiteX100" fmla="*/ 4708101 w 5770782"/>
              <a:gd name="connsiteY100" fmla="*/ 3373684 h 9663273"/>
              <a:gd name="connsiteX101" fmla="*/ 4967592 w 5770782"/>
              <a:gd name="connsiteY101" fmla="*/ 2731133 h 9663273"/>
              <a:gd name="connsiteX102" fmla="*/ 5017020 w 5770782"/>
              <a:gd name="connsiteY102" fmla="*/ 2570495 h 9663273"/>
              <a:gd name="connsiteX103" fmla="*/ 5054090 w 5770782"/>
              <a:gd name="connsiteY103" fmla="*/ 2298646 h 9663273"/>
              <a:gd name="connsiteX104" fmla="*/ 5091160 w 5770782"/>
              <a:gd name="connsiteY104" fmla="*/ 2076225 h 9663273"/>
              <a:gd name="connsiteX105" fmla="*/ 5152944 w 5770782"/>
              <a:gd name="connsiteY105" fmla="*/ 1989727 h 9663273"/>
              <a:gd name="connsiteX106" fmla="*/ 5177657 w 5770782"/>
              <a:gd name="connsiteY106" fmla="*/ 1940300 h 9663273"/>
              <a:gd name="connsiteX107" fmla="*/ 5214728 w 5770782"/>
              <a:gd name="connsiteY107" fmla="*/ 1878516 h 9663273"/>
              <a:gd name="connsiteX108" fmla="*/ 5251798 w 5770782"/>
              <a:gd name="connsiteY108" fmla="*/ 1804376 h 9663273"/>
              <a:gd name="connsiteX109" fmla="*/ 5400079 w 5770782"/>
              <a:gd name="connsiteY109" fmla="*/ 1569598 h 9663273"/>
              <a:gd name="connsiteX110" fmla="*/ 5449506 w 5770782"/>
              <a:gd name="connsiteY110" fmla="*/ 1446030 h 9663273"/>
              <a:gd name="connsiteX111" fmla="*/ 5498933 w 5770782"/>
              <a:gd name="connsiteY111" fmla="*/ 1347176 h 9663273"/>
              <a:gd name="connsiteX112" fmla="*/ 5610144 w 5770782"/>
              <a:gd name="connsiteY112" fmla="*/ 1075327 h 9663273"/>
              <a:gd name="connsiteX113" fmla="*/ 5671928 w 5770782"/>
              <a:gd name="connsiteY113" fmla="*/ 964116 h 9663273"/>
              <a:gd name="connsiteX114" fmla="*/ 5733711 w 5770782"/>
              <a:gd name="connsiteY114" fmla="*/ 766408 h 9663273"/>
              <a:gd name="connsiteX115" fmla="*/ 5770782 w 5770782"/>
              <a:gd name="connsiteY115" fmla="*/ 692268 h 9663273"/>
              <a:gd name="connsiteX116" fmla="*/ 5746068 w 5770782"/>
              <a:gd name="connsiteY116" fmla="*/ 556344 h 9663273"/>
              <a:gd name="connsiteX117" fmla="*/ 5585430 w 5770782"/>
              <a:gd name="connsiteY117" fmla="*/ 506916 h 9663273"/>
              <a:gd name="connsiteX118" fmla="*/ 5548360 w 5770782"/>
              <a:gd name="connsiteY118" fmla="*/ 482203 h 9663273"/>
              <a:gd name="connsiteX119" fmla="*/ 5461863 w 5770782"/>
              <a:gd name="connsiteY119" fmla="*/ 457489 h 9663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5770782" h="9663273">
                <a:moveTo>
                  <a:pt x="5449506" y="408062"/>
                </a:moveTo>
                <a:cubicBezTo>
                  <a:pt x="5420674" y="391586"/>
                  <a:pt x="5393292" y="372262"/>
                  <a:pt x="5363009" y="358635"/>
                </a:cubicBezTo>
                <a:cubicBezTo>
                  <a:pt x="5256893" y="310883"/>
                  <a:pt x="5105670" y="260021"/>
                  <a:pt x="4992306" y="247425"/>
                </a:cubicBezTo>
                <a:cubicBezTo>
                  <a:pt x="4955236" y="243306"/>
                  <a:pt x="4917886" y="241200"/>
                  <a:pt x="4881095" y="235068"/>
                </a:cubicBezTo>
                <a:cubicBezTo>
                  <a:pt x="4615056" y="190727"/>
                  <a:pt x="4946709" y="225089"/>
                  <a:pt x="4621603" y="197998"/>
                </a:cubicBezTo>
                <a:cubicBezTo>
                  <a:pt x="4502154" y="169165"/>
                  <a:pt x="4384464" y="131701"/>
                  <a:pt x="4263257" y="111500"/>
                </a:cubicBezTo>
                <a:cubicBezTo>
                  <a:pt x="4082220" y="81328"/>
                  <a:pt x="4164698" y="93002"/>
                  <a:pt x="4016122" y="74430"/>
                </a:cubicBezTo>
                <a:cubicBezTo>
                  <a:pt x="3930798" y="51160"/>
                  <a:pt x="3761753" y="1123"/>
                  <a:pt x="3682490" y="289"/>
                </a:cubicBezTo>
                <a:cubicBezTo>
                  <a:pt x="3357009" y="-3137"/>
                  <a:pt x="2706306" y="25003"/>
                  <a:pt x="2706306" y="25003"/>
                </a:cubicBezTo>
                <a:cubicBezTo>
                  <a:pt x="2609092" y="52778"/>
                  <a:pt x="2520751" y="81735"/>
                  <a:pt x="2422101" y="99144"/>
                </a:cubicBezTo>
                <a:cubicBezTo>
                  <a:pt x="2389399" y="104915"/>
                  <a:pt x="2356121" y="106804"/>
                  <a:pt x="2323247" y="111500"/>
                </a:cubicBezTo>
                <a:cubicBezTo>
                  <a:pt x="2281831" y="117416"/>
                  <a:pt x="2202470" y="133367"/>
                  <a:pt x="2162609" y="136214"/>
                </a:cubicBezTo>
                <a:cubicBezTo>
                  <a:pt x="1672513" y="171221"/>
                  <a:pt x="1586954" y="163439"/>
                  <a:pt x="1025787" y="173284"/>
                </a:cubicBezTo>
                <a:cubicBezTo>
                  <a:pt x="898209" y="205179"/>
                  <a:pt x="876762" y="206566"/>
                  <a:pt x="729225" y="272138"/>
                </a:cubicBezTo>
                <a:cubicBezTo>
                  <a:pt x="604510" y="327567"/>
                  <a:pt x="491750" y="410758"/>
                  <a:pt x="395592" y="506916"/>
                </a:cubicBezTo>
                <a:cubicBezTo>
                  <a:pt x="360521" y="541987"/>
                  <a:pt x="322894" y="575986"/>
                  <a:pt x="296738" y="618127"/>
                </a:cubicBezTo>
                <a:cubicBezTo>
                  <a:pt x="203483" y="768371"/>
                  <a:pt x="178729" y="822846"/>
                  <a:pt x="148457" y="964116"/>
                </a:cubicBezTo>
                <a:cubicBezTo>
                  <a:pt x="143207" y="988614"/>
                  <a:pt x="143300" y="1014259"/>
                  <a:pt x="136101" y="1038257"/>
                </a:cubicBezTo>
                <a:cubicBezTo>
                  <a:pt x="130808" y="1055901"/>
                  <a:pt x="117682" y="1070373"/>
                  <a:pt x="111387" y="1087684"/>
                </a:cubicBezTo>
                <a:cubicBezTo>
                  <a:pt x="101139" y="1115865"/>
                  <a:pt x="96156" y="1145734"/>
                  <a:pt x="86674" y="1174181"/>
                </a:cubicBezTo>
                <a:cubicBezTo>
                  <a:pt x="79660" y="1195224"/>
                  <a:pt x="68483" y="1214765"/>
                  <a:pt x="61960" y="1235965"/>
                </a:cubicBezTo>
                <a:cubicBezTo>
                  <a:pt x="51971" y="1268428"/>
                  <a:pt x="46184" y="1302050"/>
                  <a:pt x="37247" y="1334819"/>
                </a:cubicBezTo>
                <a:cubicBezTo>
                  <a:pt x="33820" y="1347385"/>
                  <a:pt x="29009" y="1359532"/>
                  <a:pt x="24890" y="1371889"/>
                </a:cubicBezTo>
                <a:cubicBezTo>
                  <a:pt x="10228" y="1474522"/>
                  <a:pt x="-1596" y="1540936"/>
                  <a:pt x="176" y="1656095"/>
                </a:cubicBezTo>
                <a:cubicBezTo>
                  <a:pt x="3283" y="1858066"/>
                  <a:pt x="14968" y="2059825"/>
                  <a:pt x="24890" y="2261576"/>
                </a:cubicBezTo>
                <a:cubicBezTo>
                  <a:pt x="32967" y="2425796"/>
                  <a:pt x="37768" y="2412288"/>
                  <a:pt x="74317" y="2582852"/>
                </a:cubicBezTo>
                <a:cubicBezTo>
                  <a:pt x="78436" y="2628160"/>
                  <a:pt x="80790" y="2673663"/>
                  <a:pt x="86674" y="2718776"/>
                </a:cubicBezTo>
                <a:cubicBezTo>
                  <a:pt x="96886" y="2797065"/>
                  <a:pt x="136307" y="2999965"/>
                  <a:pt x="148457" y="3064765"/>
                </a:cubicBezTo>
                <a:cubicBezTo>
                  <a:pt x="190169" y="3593113"/>
                  <a:pt x="152631" y="3380801"/>
                  <a:pt x="222598" y="3707316"/>
                </a:cubicBezTo>
                <a:cubicBezTo>
                  <a:pt x="226717" y="3764981"/>
                  <a:pt x="224792" y="3823399"/>
                  <a:pt x="234955" y="3880311"/>
                </a:cubicBezTo>
                <a:cubicBezTo>
                  <a:pt x="245498" y="3939350"/>
                  <a:pt x="276094" y="3993909"/>
                  <a:pt x="284382" y="4053306"/>
                </a:cubicBezTo>
                <a:cubicBezTo>
                  <a:pt x="397547" y="4864330"/>
                  <a:pt x="242439" y="4100591"/>
                  <a:pt x="346165" y="4584646"/>
                </a:cubicBezTo>
                <a:cubicBezTo>
                  <a:pt x="375223" y="4991447"/>
                  <a:pt x="363303" y="4792893"/>
                  <a:pt x="383236" y="5523760"/>
                </a:cubicBezTo>
                <a:cubicBezTo>
                  <a:pt x="402133" y="6216644"/>
                  <a:pt x="359406" y="5911833"/>
                  <a:pt x="432663" y="6326949"/>
                </a:cubicBezTo>
                <a:cubicBezTo>
                  <a:pt x="428544" y="6458754"/>
                  <a:pt x="412080" y="6590752"/>
                  <a:pt x="420306" y="6722365"/>
                </a:cubicBezTo>
                <a:cubicBezTo>
                  <a:pt x="432150" y="6911878"/>
                  <a:pt x="550699" y="7066183"/>
                  <a:pt x="630371" y="7228992"/>
                </a:cubicBezTo>
                <a:cubicBezTo>
                  <a:pt x="746550" y="7466402"/>
                  <a:pt x="732059" y="7498560"/>
                  <a:pt x="877506" y="7698549"/>
                </a:cubicBezTo>
                <a:cubicBezTo>
                  <a:pt x="930859" y="7771909"/>
                  <a:pt x="996075" y="7836046"/>
                  <a:pt x="1050501" y="7908614"/>
                </a:cubicBezTo>
                <a:cubicBezTo>
                  <a:pt x="1268726" y="8199581"/>
                  <a:pt x="1147425" y="8163497"/>
                  <a:pt x="1544771" y="8514095"/>
                </a:cubicBezTo>
                <a:cubicBezTo>
                  <a:pt x="1614793" y="8575879"/>
                  <a:pt x="1688805" y="8633415"/>
                  <a:pt x="1754836" y="8699446"/>
                </a:cubicBezTo>
                <a:cubicBezTo>
                  <a:pt x="1917786" y="8862396"/>
                  <a:pt x="1905940" y="8929694"/>
                  <a:pt x="2125538" y="9057792"/>
                </a:cubicBezTo>
                <a:cubicBezTo>
                  <a:pt x="2174965" y="9086624"/>
                  <a:pt x="2226445" y="9112196"/>
                  <a:pt x="2273820" y="9144289"/>
                </a:cubicBezTo>
                <a:cubicBezTo>
                  <a:pt x="2354302" y="9198809"/>
                  <a:pt x="2423621" y="9270075"/>
                  <a:pt x="2508598" y="9317284"/>
                </a:cubicBezTo>
                <a:cubicBezTo>
                  <a:pt x="2545668" y="9337879"/>
                  <a:pt x="2581879" y="9360103"/>
                  <a:pt x="2619809" y="9379068"/>
                </a:cubicBezTo>
                <a:cubicBezTo>
                  <a:pt x="2664324" y="9401325"/>
                  <a:pt x="2710137" y="9420904"/>
                  <a:pt x="2755733" y="9440852"/>
                </a:cubicBezTo>
                <a:cubicBezTo>
                  <a:pt x="2776054" y="9449743"/>
                  <a:pt x="2797945" y="9455127"/>
                  <a:pt x="2817517" y="9465565"/>
                </a:cubicBezTo>
                <a:cubicBezTo>
                  <a:pt x="2859900" y="9488169"/>
                  <a:pt x="2897751" y="9518981"/>
                  <a:pt x="2941084" y="9539706"/>
                </a:cubicBezTo>
                <a:cubicBezTo>
                  <a:pt x="2992839" y="9564459"/>
                  <a:pt x="3047296" y="9583347"/>
                  <a:pt x="3101722" y="9601489"/>
                </a:cubicBezTo>
                <a:cubicBezTo>
                  <a:pt x="3242497" y="9648414"/>
                  <a:pt x="3239085" y="9644977"/>
                  <a:pt x="3348857" y="9663273"/>
                </a:cubicBezTo>
                <a:cubicBezTo>
                  <a:pt x="3493019" y="9659154"/>
                  <a:pt x="3637689" y="9663685"/>
                  <a:pt x="3781344" y="9650916"/>
                </a:cubicBezTo>
                <a:cubicBezTo>
                  <a:pt x="3824178" y="9647109"/>
                  <a:pt x="3863477" y="9625355"/>
                  <a:pt x="3904911" y="9613846"/>
                </a:cubicBezTo>
                <a:cubicBezTo>
                  <a:pt x="3937637" y="9604755"/>
                  <a:pt x="3970262" y="9594717"/>
                  <a:pt x="4003765" y="9589133"/>
                </a:cubicBezTo>
                <a:cubicBezTo>
                  <a:pt x="4044597" y="9582328"/>
                  <a:pt x="4086222" y="9581613"/>
                  <a:pt x="4127333" y="9576776"/>
                </a:cubicBezTo>
                <a:cubicBezTo>
                  <a:pt x="4156259" y="9573373"/>
                  <a:pt x="4184998" y="9568538"/>
                  <a:pt x="4213830" y="9564419"/>
                </a:cubicBezTo>
                <a:cubicBezTo>
                  <a:pt x="4234425" y="9547943"/>
                  <a:pt x="4253670" y="9529622"/>
                  <a:pt x="4275614" y="9514992"/>
                </a:cubicBezTo>
                <a:cubicBezTo>
                  <a:pt x="4303244" y="9496572"/>
                  <a:pt x="4336410" y="9486593"/>
                  <a:pt x="4362111" y="9465565"/>
                </a:cubicBezTo>
                <a:cubicBezTo>
                  <a:pt x="4382523" y="9448864"/>
                  <a:pt x="4395062" y="9424376"/>
                  <a:pt x="4411538" y="9403781"/>
                </a:cubicBezTo>
                <a:cubicBezTo>
                  <a:pt x="4415142" y="9385762"/>
                  <a:pt x="4436746" y="9281198"/>
                  <a:pt x="4436252" y="9267857"/>
                </a:cubicBezTo>
                <a:cubicBezTo>
                  <a:pt x="4428920" y="9069899"/>
                  <a:pt x="4425363" y="8871089"/>
                  <a:pt x="4399182" y="8674733"/>
                </a:cubicBezTo>
                <a:cubicBezTo>
                  <a:pt x="4381382" y="8541234"/>
                  <a:pt x="4344187" y="8548992"/>
                  <a:pt x="4287971" y="8464668"/>
                </a:cubicBezTo>
                <a:cubicBezTo>
                  <a:pt x="4261326" y="8424701"/>
                  <a:pt x="4234393" y="8384511"/>
                  <a:pt x="4213830" y="8341100"/>
                </a:cubicBezTo>
                <a:cubicBezTo>
                  <a:pt x="4197102" y="8305786"/>
                  <a:pt x="4189765" y="8266737"/>
                  <a:pt x="4176760" y="8229889"/>
                </a:cubicBezTo>
                <a:cubicBezTo>
                  <a:pt x="4165047" y="8196703"/>
                  <a:pt x="4153015" y="8163607"/>
                  <a:pt x="4139690" y="8131035"/>
                </a:cubicBezTo>
                <a:cubicBezTo>
                  <a:pt x="3962455" y="7697797"/>
                  <a:pt x="4163675" y="8188181"/>
                  <a:pt x="3991409" y="7822116"/>
                </a:cubicBezTo>
                <a:cubicBezTo>
                  <a:pt x="3980317" y="7798545"/>
                  <a:pt x="3979346" y="7770748"/>
                  <a:pt x="3966695" y="7747976"/>
                </a:cubicBezTo>
                <a:cubicBezTo>
                  <a:pt x="3923363" y="7669979"/>
                  <a:pt x="3729160" y="7366960"/>
                  <a:pt x="3670133" y="7278419"/>
                </a:cubicBezTo>
                <a:cubicBezTo>
                  <a:pt x="3625771" y="7211876"/>
                  <a:pt x="3568029" y="7153183"/>
                  <a:pt x="3534209" y="7080711"/>
                </a:cubicBezTo>
                <a:cubicBezTo>
                  <a:pt x="3505376" y="7018927"/>
                  <a:pt x="3482789" y="6953824"/>
                  <a:pt x="3447711" y="6895360"/>
                </a:cubicBezTo>
                <a:cubicBezTo>
                  <a:pt x="3408292" y="6829662"/>
                  <a:pt x="3351549" y="6775499"/>
                  <a:pt x="3311787" y="6710008"/>
                </a:cubicBezTo>
                <a:cubicBezTo>
                  <a:pt x="3256034" y="6618178"/>
                  <a:pt x="3217543" y="6486804"/>
                  <a:pt x="3175863" y="6388733"/>
                </a:cubicBezTo>
                <a:cubicBezTo>
                  <a:pt x="3128261" y="6276729"/>
                  <a:pt x="3066068" y="6170555"/>
                  <a:pt x="3027582" y="6055100"/>
                </a:cubicBezTo>
                <a:cubicBezTo>
                  <a:pt x="2990699" y="5944452"/>
                  <a:pt x="2987135" y="5946477"/>
                  <a:pt x="2965798" y="5832679"/>
                </a:cubicBezTo>
                <a:cubicBezTo>
                  <a:pt x="2960431" y="5804052"/>
                  <a:pt x="2958651" y="5774837"/>
                  <a:pt x="2953441" y="5746181"/>
                </a:cubicBezTo>
                <a:cubicBezTo>
                  <a:pt x="2950403" y="5729472"/>
                  <a:pt x="2950705" y="5710749"/>
                  <a:pt x="2941084" y="5696754"/>
                </a:cubicBezTo>
                <a:cubicBezTo>
                  <a:pt x="2904634" y="5643736"/>
                  <a:pt x="2858706" y="5597900"/>
                  <a:pt x="2817517" y="5548473"/>
                </a:cubicBezTo>
                <a:cubicBezTo>
                  <a:pt x="2801041" y="5499046"/>
                  <a:pt x="2779637" y="5450997"/>
                  <a:pt x="2768090" y="5400192"/>
                </a:cubicBezTo>
                <a:cubicBezTo>
                  <a:pt x="2758916" y="5359827"/>
                  <a:pt x="2760570" y="5317736"/>
                  <a:pt x="2755733" y="5276625"/>
                </a:cubicBezTo>
                <a:cubicBezTo>
                  <a:pt x="2752330" y="5247699"/>
                  <a:pt x="2747495" y="5218960"/>
                  <a:pt x="2743376" y="5190127"/>
                </a:cubicBezTo>
                <a:cubicBezTo>
                  <a:pt x="2739257" y="5120105"/>
                  <a:pt x="2731020" y="5050205"/>
                  <a:pt x="2731020" y="4980062"/>
                </a:cubicBezTo>
                <a:cubicBezTo>
                  <a:pt x="2731020" y="4934567"/>
                  <a:pt x="2730878" y="4887882"/>
                  <a:pt x="2743376" y="4844138"/>
                </a:cubicBezTo>
                <a:cubicBezTo>
                  <a:pt x="2748177" y="4827335"/>
                  <a:pt x="2767022" y="4818255"/>
                  <a:pt x="2780447" y="4807068"/>
                </a:cubicBezTo>
                <a:cubicBezTo>
                  <a:pt x="2791856" y="4797561"/>
                  <a:pt x="2803867" y="4788204"/>
                  <a:pt x="2817517" y="4782354"/>
                </a:cubicBezTo>
                <a:cubicBezTo>
                  <a:pt x="2861596" y="4763463"/>
                  <a:pt x="2982597" y="4759484"/>
                  <a:pt x="3002868" y="4757641"/>
                </a:cubicBezTo>
                <a:cubicBezTo>
                  <a:pt x="3147030" y="4761760"/>
                  <a:pt x="3291559" y="4758937"/>
                  <a:pt x="3435355" y="4769998"/>
                </a:cubicBezTo>
                <a:cubicBezTo>
                  <a:pt x="3453721" y="4771411"/>
                  <a:pt x="3467851" y="4787455"/>
                  <a:pt x="3484782" y="4794711"/>
                </a:cubicBezTo>
                <a:cubicBezTo>
                  <a:pt x="3525557" y="4812186"/>
                  <a:pt x="3566658" y="4828978"/>
                  <a:pt x="3608349" y="4844138"/>
                </a:cubicBezTo>
                <a:cubicBezTo>
                  <a:pt x="3657313" y="4861943"/>
                  <a:pt x="3705053" y="4886197"/>
                  <a:pt x="3756630" y="4893565"/>
                </a:cubicBezTo>
                <a:lnTo>
                  <a:pt x="3843128" y="4905922"/>
                </a:lnTo>
                <a:cubicBezTo>
                  <a:pt x="3867891" y="4909732"/>
                  <a:pt x="3892434" y="4914968"/>
                  <a:pt x="3917268" y="4918279"/>
                </a:cubicBezTo>
                <a:cubicBezTo>
                  <a:pt x="3954239" y="4923208"/>
                  <a:pt x="3991409" y="4926516"/>
                  <a:pt x="4028479" y="4930635"/>
                </a:cubicBezTo>
                <a:cubicBezTo>
                  <a:pt x="4106738" y="4922397"/>
                  <a:pt x="4186915" y="4925007"/>
                  <a:pt x="4263257" y="4905922"/>
                </a:cubicBezTo>
                <a:cubicBezTo>
                  <a:pt x="4288844" y="4899525"/>
                  <a:pt x="4303097" y="4871125"/>
                  <a:pt x="4325041" y="4856495"/>
                </a:cubicBezTo>
                <a:cubicBezTo>
                  <a:pt x="4352671" y="4838075"/>
                  <a:pt x="4382706" y="4823544"/>
                  <a:pt x="4411538" y="4807068"/>
                </a:cubicBezTo>
                <a:cubicBezTo>
                  <a:pt x="4428014" y="4778236"/>
                  <a:pt x="4450170" y="4751975"/>
                  <a:pt x="4460965" y="4720571"/>
                </a:cubicBezTo>
                <a:cubicBezTo>
                  <a:pt x="4495727" y="4619446"/>
                  <a:pt x="4547463" y="4411652"/>
                  <a:pt x="4547463" y="4411652"/>
                </a:cubicBezTo>
                <a:cubicBezTo>
                  <a:pt x="4555701" y="4345749"/>
                  <a:pt x="4565101" y="4279982"/>
                  <a:pt x="4572176" y="4213944"/>
                </a:cubicBezTo>
                <a:cubicBezTo>
                  <a:pt x="4577460" y="4164628"/>
                  <a:pt x="4580042" y="4115057"/>
                  <a:pt x="4584533" y="4065662"/>
                </a:cubicBezTo>
                <a:cubicBezTo>
                  <a:pt x="4588281" y="4024438"/>
                  <a:pt x="4592771" y="3983284"/>
                  <a:pt x="4596890" y="3942095"/>
                </a:cubicBezTo>
                <a:cubicBezTo>
                  <a:pt x="4572176" y="3892668"/>
                  <a:pt x="4536813" y="3847256"/>
                  <a:pt x="4522749" y="3793814"/>
                </a:cubicBezTo>
                <a:cubicBezTo>
                  <a:pt x="4515337" y="3765648"/>
                  <a:pt x="4527311" y="3735379"/>
                  <a:pt x="4535106" y="3707316"/>
                </a:cubicBezTo>
                <a:cubicBezTo>
                  <a:pt x="4588600" y="3514738"/>
                  <a:pt x="4595238" y="3585866"/>
                  <a:pt x="4708101" y="3373684"/>
                </a:cubicBezTo>
                <a:cubicBezTo>
                  <a:pt x="5068314" y="2696485"/>
                  <a:pt x="4768437" y="3262201"/>
                  <a:pt x="4967592" y="2731133"/>
                </a:cubicBezTo>
                <a:cubicBezTo>
                  <a:pt x="5012038" y="2612614"/>
                  <a:pt x="4997761" y="2666788"/>
                  <a:pt x="5017020" y="2570495"/>
                </a:cubicBezTo>
                <a:cubicBezTo>
                  <a:pt x="5036790" y="2353013"/>
                  <a:pt x="5017953" y="2515464"/>
                  <a:pt x="5054090" y="2298646"/>
                </a:cubicBezTo>
                <a:cubicBezTo>
                  <a:pt x="5062297" y="2249404"/>
                  <a:pt x="5078096" y="2109818"/>
                  <a:pt x="5091160" y="2076225"/>
                </a:cubicBezTo>
                <a:cubicBezTo>
                  <a:pt x="5104002" y="2043202"/>
                  <a:pt x="5133921" y="2019620"/>
                  <a:pt x="5152944" y="1989727"/>
                </a:cubicBezTo>
                <a:cubicBezTo>
                  <a:pt x="5162833" y="1974186"/>
                  <a:pt x="5168711" y="1956402"/>
                  <a:pt x="5177657" y="1940300"/>
                </a:cubicBezTo>
                <a:cubicBezTo>
                  <a:pt x="5189321" y="1919305"/>
                  <a:pt x="5203227" y="1899601"/>
                  <a:pt x="5214728" y="1878516"/>
                </a:cubicBezTo>
                <a:cubicBezTo>
                  <a:pt x="5227959" y="1854259"/>
                  <a:pt x="5237582" y="1828069"/>
                  <a:pt x="5251798" y="1804376"/>
                </a:cubicBezTo>
                <a:cubicBezTo>
                  <a:pt x="5299420" y="1725006"/>
                  <a:pt x="5365703" y="1655539"/>
                  <a:pt x="5400079" y="1569598"/>
                </a:cubicBezTo>
                <a:cubicBezTo>
                  <a:pt x="5416555" y="1528409"/>
                  <a:pt x="5431489" y="1486569"/>
                  <a:pt x="5449506" y="1446030"/>
                </a:cubicBezTo>
                <a:cubicBezTo>
                  <a:pt x="5464468" y="1412365"/>
                  <a:pt x="5484637" y="1381130"/>
                  <a:pt x="5498933" y="1347176"/>
                </a:cubicBezTo>
                <a:cubicBezTo>
                  <a:pt x="5589577" y="1131898"/>
                  <a:pt x="5503419" y="1288776"/>
                  <a:pt x="5610144" y="1075327"/>
                </a:cubicBezTo>
                <a:cubicBezTo>
                  <a:pt x="5629109" y="1037397"/>
                  <a:pt x="5653871" y="1002487"/>
                  <a:pt x="5671928" y="964116"/>
                </a:cubicBezTo>
                <a:cubicBezTo>
                  <a:pt x="5742853" y="813400"/>
                  <a:pt x="5679298" y="918764"/>
                  <a:pt x="5733711" y="766408"/>
                </a:cubicBezTo>
                <a:cubicBezTo>
                  <a:pt x="5743004" y="740387"/>
                  <a:pt x="5758425" y="716981"/>
                  <a:pt x="5770782" y="692268"/>
                </a:cubicBezTo>
                <a:cubicBezTo>
                  <a:pt x="5762544" y="646960"/>
                  <a:pt x="5778631" y="588907"/>
                  <a:pt x="5746068" y="556344"/>
                </a:cubicBezTo>
                <a:cubicBezTo>
                  <a:pt x="5706453" y="516729"/>
                  <a:pt x="5637886" y="526587"/>
                  <a:pt x="5585430" y="506916"/>
                </a:cubicBezTo>
                <a:cubicBezTo>
                  <a:pt x="5571525" y="501702"/>
                  <a:pt x="5561643" y="488844"/>
                  <a:pt x="5548360" y="482203"/>
                </a:cubicBezTo>
                <a:cubicBezTo>
                  <a:pt x="5492813" y="454430"/>
                  <a:pt x="5503600" y="457489"/>
                  <a:pt x="5461863" y="457489"/>
                </a:cubicBezTo>
              </a:path>
            </a:pathLst>
          </a:custGeom>
          <a:noFill/>
          <a:ln w="38100">
            <a:solidFill>
              <a:srgbClr val="C0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32" name="Freeform: Shape 131">
            <a:extLst>
              <a:ext uri="{FF2B5EF4-FFF2-40B4-BE49-F238E27FC236}">
                <a16:creationId xmlns:a16="http://schemas.microsoft.com/office/drawing/2014/main" id="{76FDBE3C-F3B7-8892-C0AC-C926764F5BA2}"/>
              </a:ext>
            </a:extLst>
          </p:cNvPr>
          <p:cNvSpPr/>
          <p:nvPr/>
        </p:nvSpPr>
        <p:spPr>
          <a:xfrm>
            <a:off x="13950778" y="2916195"/>
            <a:ext cx="6240163" cy="10231394"/>
          </a:xfrm>
          <a:custGeom>
            <a:avLst/>
            <a:gdLst>
              <a:gd name="connsiteX0" fmla="*/ 5189838 w 6240163"/>
              <a:gd name="connsiteY0" fmla="*/ 135924 h 10231394"/>
              <a:gd name="connsiteX1" fmla="*/ 5128054 w 6240163"/>
              <a:gd name="connsiteY1" fmla="*/ 123567 h 10231394"/>
              <a:gd name="connsiteX2" fmla="*/ 4757352 w 6240163"/>
              <a:gd name="connsiteY2" fmla="*/ 185351 h 10231394"/>
              <a:gd name="connsiteX3" fmla="*/ 4448433 w 6240163"/>
              <a:gd name="connsiteY3" fmla="*/ 247135 h 10231394"/>
              <a:gd name="connsiteX4" fmla="*/ 4324865 w 6240163"/>
              <a:gd name="connsiteY4" fmla="*/ 296562 h 10231394"/>
              <a:gd name="connsiteX5" fmla="*/ 4275438 w 6240163"/>
              <a:gd name="connsiteY5" fmla="*/ 308919 h 10231394"/>
              <a:gd name="connsiteX6" fmla="*/ 4102444 w 6240163"/>
              <a:gd name="connsiteY6" fmla="*/ 284205 h 10231394"/>
              <a:gd name="connsiteX7" fmla="*/ 3917092 w 6240163"/>
              <a:gd name="connsiteY7" fmla="*/ 271848 h 10231394"/>
              <a:gd name="connsiteX8" fmla="*/ 3632887 w 6240163"/>
              <a:gd name="connsiteY8" fmla="*/ 284205 h 10231394"/>
              <a:gd name="connsiteX9" fmla="*/ 3237471 w 6240163"/>
              <a:gd name="connsiteY9" fmla="*/ 481913 h 10231394"/>
              <a:gd name="connsiteX10" fmla="*/ 3064476 w 6240163"/>
              <a:gd name="connsiteY10" fmla="*/ 580767 h 10231394"/>
              <a:gd name="connsiteX11" fmla="*/ 2965622 w 6240163"/>
              <a:gd name="connsiteY11" fmla="*/ 667264 h 10231394"/>
              <a:gd name="connsiteX12" fmla="*/ 2891481 w 6240163"/>
              <a:gd name="connsiteY12" fmla="*/ 864973 h 10231394"/>
              <a:gd name="connsiteX13" fmla="*/ 2842054 w 6240163"/>
              <a:gd name="connsiteY13" fmla="*/ 1186248 h 10231394"/>
              <a:gd name="connsiteX14" fmla="*/ 2940908 w 6240163"/>
              <a:gd name="connsiteY14" fmla="*/ 1495167 h 10231394"/>
              <a:gd name="connsiteX15" fmla="*/ 3015049 w 6240163"/>
              <a:gd name="connsiteY15" fmla="*/ 1581664 h 10231394"/>
              <a:gd name="connsiteX16" fmla="*/ 3052119 w 6240163"/>
              <a:gd name="connsiteY16" fmla="*/ 1668162 h 10231394"/>
              <a:gd name="connsiteX17" fmla="*/ 3064476 w 6240163"/>
              <a:gd name="connsiteY17" fmla="*/ 1717589 h 10231394"/>
              <a:gd name="connsiteX18" fmla="*/ 3089190 w 6240163"/>
              <a:gd name="connsiteY18" fmla="*/ 1767016 h 10231394"/>
              <a:gd name="connsiteX19" fmla="*/ 3113903 w 6240163"/>
              <a:gd name="connsiteY19" fmla="*/ 1828800 h 10231394"/>
              <a:gd name="connsiteX20" fmla="*/ 3101546 w 6240163"/>
              <a:gd name="connsiteY20" fmla="*/ 2446637 h 10231394"/>
              <a:gd name="connsiteX21" fmla="*/ 3039763 w 6240163"/>
              <a:gd name="connsiteY21" fmla="*/ 2520778 h 10231394"/>
              <a:gd name="connsiteX22" fmla="*/ 3027406 w 6240163"/>
              <a:gd name="connsiteY22" fmla="*/ 2570205 h 10231394"/>
              <a:gd name="connsiteX23" fmla="*/ 2817341 w 6240163"/>
              <a:gd name="connsiteY23" fmla="*/ 2743200 h 10231394"/>
              <a:gd name="connsiteX24" fmla="*/ 2743200 w 6240163"/>
              <a:gd name="connsiteY24" fmla="*/ 2817340 h 10231394"/>
              <a:gd name="connsiteX25" fmla="*/ 2582563 w 6240163"/>
              <a:gd name="connsiteY25" fmla="*/ 2940908 h 10231394"/>
              <a:gd name="connsiteX26" fmla="*/ 2508422 w 6240163"/>
              <a:gd name="connsiteY26" fmla="*/ 3002691 h 10231394"/>
              <a:gd name="connsiteX27" fmla="*/ 2446638 w 6240163"/>
              <a:gd name="connsiteY27" fmla="*/ 3064475 h 10231394"/>
              <a:gd name="connsiteX28" fmla="*/ 2310714 w 6240163"/>
              <a:gd name="connsiteY28" fmla="*/ 3225113 h 10231394"/>
              <a:gd name="connsiteX29" fmla="*/ 2224217 w 6240163"/>
              <a:gd name="connsiteY29" fmla="*/ 3311610 h 10231394"/>
              <a:gd name="connsiteX30" fmla="*/ 2150076 w 6240163"/>
              <a:gd name="connsiteY30" fmla="*/ 3410464 h 10231394"/>
              <a:gd name="connsiteX31" fmla="*/ 2088292 w 6240163"/>
              <a:gd name="connsiteY31" fmla="*/ 3496962 h 10231394"/>
              <a:gd name="connsiteX32" fmla="*/ 2026508 w 6240163"/>
              <a:gd name="connsiteY32" fmla="*/ 3558746 h 10231394"/>
              <a:gd name="connsiteX33" fmla="*/ 2001795 w 6240163"/>
              <a:gd name="connsiteY33" fmla="*/ 3595816 h 10231394"/>
              <a:gd name="connsiteX34" fmla="*/ 1977081 w 6240163"/>
              <a:gd name="connsiteY34" fmla="*/ 3645243 h 10231394"/>
              <a:gd name="connsiteX35" fmla="*/ 1915298 w 6240163"/>
              <a:gd name="connsiteY35" fmla="*/ 3694670 h 10231394"/>
              <a:gd name="connsiteX36" fmla="*/ 1878227 w 6240163"/>
              <a:gd name="connsiteY36" fmla="*/ 3756454 h 10231394"/>
              <a:gd name="connsiteX37" fmla="*/ 1841157 w 6240163"/>
              <a:gd name="connsiteY37" fmla="*/ 3793524 h 10231394"/>
              <a:gd name="connsiteX38" fmla="*/ 1816444 w 6240163"/>
              <a:gd name="connsiteY38" fmla="*/ 3855308 h 10231394"/>
              <a:gd name="connsiteX39" fmla="*/ 1779373 w 6240163"/>
              <a:gd name="connsiteY39" fmla="*/ 3880021 h 10231394"/>
              <a:gd name="connsiteX40" fmla="*/ 1717590 w 6240163"/>
              <a:gd name="connsiteY40" fmla="*/ 3954162 h 10231394"/>
              <a:gd name="connsiteX41" fmla="*/ 1655806 w 6240163"/>
              <a:gd name="connsiteY41" fmla="*/ 4003589 h 10231394"/>
              <a:gd name="connsiteX42" fmla="*/ 1594022 w 6240163"/>
              <a:gd name="connsiteY42" fmla="*/ 4077729 h 10231394"/>
              <a:gd name="connsiteX43" fmla="*/ 1507525 w 6240163"/>
              <a:gd name="connsiteY43" fmla="*/ 4151870 h 10231394"/>
              <a:gd name="connsiteX44" fmla="*/ 1359244 w 6240163"/>
              <a:gd name="connsiteY44" fmla="*/ 4312508 h 10231394"/>
              <a:gd name="connsiteX45" fmla="*/ 1285103 w 6240163"/>
              <a:gd name="connsiteY45" fmla="*/ 4361935 h 10231394"/>
              <a:gd name="connsiteX46" fmla="*/ 1173892 w 6240163"/>
              <a:gd name="connsiteY46" fmla="*/ 4522573 h 10231394"/>
              <a:gd name="connsiteX47" fmla="*/ 1000898 w 6240163"/>
              <a:gd name="connsiteY47" fmla="*/ 4744994 h 10231394"/>
              <a:gd name="connsiteX48" fmla="*/ 926757 w 6240163"/>
              <a:gd name="connsiteY48" fmla="*/ 4856205 h 10231394"/>
              <a:gd name="connsiteX49" fmla="*/ 877330 w 6240163"/>
              <a:gd name="connsiteY49" fmla="*/ 4967416 h 10231394"/>
              <a:gd name="connsiteX50" fmla="*/ 840260 w 6240163"/>
              <a:gd name="connsiteY50" fmla="*/ 5140410 h 10231394"/>
              <a:gd name="connsiteX51" fmla="*/ 827903 w 6240163"/>
              <a:gd name="connsiteY51" fmla="*/ 5214551 h 10231394"/>
              <a:gd name="connsiteX52" fmla="*/ 778476 w 6240163"/>
              <a:gd name="connsiteY52" fmla="*/ 5288691 h 10231394"/>
              <a:gd name="connsiteX53" fmla="*/ 568411 w 6240163"/>
              <a:gd name="connsiteY53" fmla="*/ 5572897 h 10231394"/>
              <a:gd name="connsiteX54" fmla="*/ 259492 w 6240163"/>
              <a:gd name="connsiteY54" fmla="*/ 5894173 h 10231394"/>
              <a:gd name="connsiteX55" fmla="*/ 49427 w 6240163"/>
              <a:gd name="connsiteY55" fmla="*/ 6203091 h 10231394"/>
              <a:gd name="connsiteX56" fmla="*/ 0 w 6240163"/>
              <a:gd name="connsiteY56" fmla="*/ 6339016 h 10231394"/>
              <a:gd name="connsiteX57" fmla="*/ 37071 w 6240163"/>
              <a:gd name="connsiteY57" fmla="*/ 6450227 h 10231394"/>
              <a:gd name="connsiteX58" fmla="*/ 74141 w 6240163"/>
              <a:gd name="connsiteY58" fmla="*/ 6536724 h 10231394"/>
              <a:gd name="connsiteX59" fmla="*/ 86498 w 6240163"/>
              <a:gd name="connsiteY59" fmla="*/ 6623221 h 10231394"/>
              <a:gd name="connsiteX60" fmla="*/ 111211 w 6240163"/>
              <a:gd name="connsiteY60" fmla="*/ 6746789 h 10231394"/>
              <a:gd name="connsiteX61" fmla="*/ 135925 w 6240163"/>
              <a:gd name="connsiteY61" fmla="*/ 6944497 h 10231394"/>
              <a:gd name="connsiteX62" fmla="*/ 148281 w 6240163"/>
              <a:gd name="connsiteY62" fmla="*/ 7030994 h 10231394"/>
              <a:gd name="connsiteX63" fmla="*/ 185352 w 6240163"/>
              <a:gd name="connsiteY63" fmla="*/ 7142205 h 10231394"/>
              <a:gd name="connsiteX64" fmla="*/ 197708 w 6240163"/>
              <a:gd name="connsiteY64" fmla="*/ 7216346 h 10231394"/>
              <a:gd name="connsiteX65" fmla="*/ 234779 w 6240163"/>
              <a:gd name="connsiteY65" fmla="*/ 7438767 h 10231394"/>
              <a:gd name="connsiteX66" fmla="*/ 271849 w 6240163"/>
              <a:gd name="connsiteY66" fmla="*/ 7537621 h 10231394"/>
              <a:gd name="connsiteX67" fmla="*/ 308919 w 6240163"/>
              <a:gd name="connsiteY67" fmla="*/ 7648832 h 10231394"/>
              <a:gd name="connsiteX68" fmla="*/ 370703 w 6240163"/>
              <a:gd name="connsiteY68" fmla="*/ 7784756 h 10231394"/>
              <a:gd name="connsiteX69" fmla="*/ 395417 w 6240163"/>
              <a:gd name="connsiteY69" fmla="*/ 7834183 h 10231394"/>
              <a:gd name="connsiteX70" fmla="*/ 531341 w 6240163"/>
              <a:gd name="connsiteY70" fmla="*/ 8056605 h 10231394"/>
              <a:gd name="connsiteX71" fmla="*/ 580768 w 6240163"/>
              <a:gd name="connsiteY71" fmla="*/ 8130746 h 10231394"/>
              <a:gd name="connsiteX72" fmla="*/ 667265 w 6240163"/>
              <a:gd name="connsiteY72" fmla="*/ 8353167 h 10231394"/>
              <a:gd name="connsiteX73" fmla="*/ 704336 w 6240163"/>
              <a:gd name="connsiteY73" fmla="*/ 8489091 h 10231394"/>
              <a:gd name="connsiteX74" fmla="*/ 766119 w 6240163"/>
              <a:gd name="connsiteY74" fmla="*/ 9452919 h 10231394"/>
              <a:gd name="connsiteX75" fmla="*/ 790833 w 6240163"/>
              <a:gd name="connsiteY75" fmla="*/ 9502346 h 10231394"/>
              <a:gd name="connsiteX76" fmla="*/ 803190 w 6240163"/>
              <a:gd name="connsiteY76" fmla="*/ 9564129 h 10231394"/>
              <a:gd name="connsiteX77" fmla="*/ 976184 w 6240163"/>
              <a:gd name="connsiteY77" fmla="*/ 9712410 h 10231394"/>
              <a:gd name="connsiteX78" fmla="*/ 1050325 w 6240163"/>
              <a:gd name="connsiteY78" fmla="*/ 9786551 h 10231394"/>
              <a:gd name="connsiteX79" fmla="*/ 1223319 w 6240163"/>
              <a:gd name="connsiteY79" fmla="*/ 9922475 h 10231394"/>
              <a:gd name="connsiteX80" fmla="*/ 1309817 w 6240163"/>
              <a:gd name="connsiteY80" fmla="*/ 9959546 h 10231394"/>
              <a:gd name="connsiteX81" fmla="*/ 1705233 w 6240163"/>
              <a:gd name="connsiteY81" fmla="*/ 10157254 h 10231394"/>
              <a:gd name="connsiteX82" fmla="*/ 2001795 w 6240163"/>
              <a:gd name="connsiteY82" fmla="*/ 10231394 h 10231394"/>
              <a:gd name="connsiteX83" fmla="*/ 2310714 w 6240163"/>
              <a:gd name="connsiteY83" fmla="*/ 10219037 h 10231394"/>
              <a:gd name="connsiteX84" fmla="*/ 2347784 w 6240163"/>
              <a:gd name="connsiteY84" fmla="*/ 10206681 h 10231394"/>
              <a:gd name="connsiteX85" fmla="*/ 2397211 w 6240163"/>
              <a:gd name="connsiteY85" fmla="*/ 10194324 h 10231394"/>
              <a:gd name="connsiteX86" fmla="*/ 2594919 w 6240163"/>
              <a:gd name="connsiteY86" fmla="*/ 10132540 h 10231394"/>
              <a:gd name="connsiteX87" fmla="*/ 2669060 w 6240163"/>
              <a:gd name="connsiteY87" fmla="*/ 10095470 h 10231394"/>
              <a:gd name="connsiteX88" fmla="*/ 2940908 w 6240163"/>
              <a:gd name="connsiteY88" fmla="*/ 9922475 h 10231394"/>
              <a:gd name="connsiteX89" fmla="*/ 3212757 w 6240163"/>
              <a:gd name="connsiteY89" fmla="*/ 9774194 h 10231394"/>
              <a:gd name="connsiteX90" fmla="*/ 3299254 w 6240163"/>
              <a:gd name="connsiteY90" fmla="*/ 9700054 h 10231394"/>
              <a:gd name="connsiteX91" fmla="*/ 3385752 w 6240163"/>
              <a:gd name="connsiteY91" fmla="*/ 9502346 h 10231394"/>
              <a:gd name="connsiteX92" fmla="*/ 3410465 w 6240163"/>
              <a:gd name="connsiteY92" fmla="*/ 9242854 h 10231394"/>
              <a:gd name="connsiteX93" fmla="*/ 3398108 w 6240163"/>
              <a:gd name="connsiteY93" fmla="*/ 8896864 h 10231394"/>
              <a:gd name="connsiteX94" fmla="*/ 3286898 w 6240163"/>
              <a:gd name="connsiteY94" fmla="*/ 8649729 h 10231394"/>
              <a:gd name="connsiteX95" fmla="*/ 3175687 w 6240163"/>
              <a:gd name="connsiteY95" fmla="*/ 8402594 h 10231394"/>
              <a:gd name="connsiteX96" fmla="*/ 3138617 w 6240163"/>
              <a:gd name="connsiteY96" fmla="*/ 8365524 h 10231394"/>
              <a:gd name="connsiteX97" fmla="*/ 3064476 w 6240163"/>
              <a:gd name="connsiteY97" fmla="*/ 8254313 h 10231394"/>
              <a:gd name="connsiteX98" fmla="*/ 3027406 w 6240163"/>
              <a:gd name="connsiteY98" fmla="*/ 8192529 h 10231394"/>
              <a:gd name="connsiteX99" fmla="*/ 2990336 w 6240163"/>
              <a:gd name="connsiteY99" fmla="*/ 8155459 h 10231394"/>
              <a:gd name="connsiteX100" fmla="*/ 2879125 w 6240163"/>
              <a:gd name="connsiteY100" fmla="*/ 8019535 h 10231394"/>
              <a:gd name="connsiteX101" fmla="*/ 2804984 w 6240163"/>
              <a:gd name="connsiteY101" fmla="*/ 7933037 h 10231394"/>
              <a:gd name="connsiteX102" fmla="*/ 2681417 w 6240163"/>
              <a:gd name="connsiteY102" fmla="*/ 7772400 h 10231394"/>
              <a:gd name="connsiteX103" fmla="*/ 2508422 w 6240163"/>
              <a:gd name="connsiteY103" fmla="*/ 7525264 h 10231394"/>
              <a:gd name="connsiteX104" fmla="*/ 2471352 w 6240163"/>
              <a:gd name="connsiteY104" fmla="*/ 7389340 h 10231394"/>
              <a:gd name="connsiteX105" fmla="*/ 2421925 w 6240163"/>
              <a:gd name="connsiteY105" fmla="*/ 7290486 h 10231394"/>
              <a:gd name="connsiteX106" fmla="*/ 2409568 w 6240163"/>
              <a:gd name="connsiteY106" fmla="*/ 7216346 h 10231394"/>
              <a:gd name="connsiteX107" fmla="*/ 2384854 w 6240163"/>
              <a:gd name="connsiteY107" fmla="*/ 7030994 h 10231394"/>
              <a:gd name="connsiteX108" fmla="*/ 2360141 w 6240163"/>
              <a:gd name="connsiteY108" fmla="*/ 6932140 h 10231394"/>
              <a:gd name="connsiteX109" fmla="*/ 2335427 w 6240163"/>
              <a:gd name="connsiteY109" fmla="*/ 6882713 h 10231394"/>
              <a:gd name="connsiteX110" fmla="*/ 2310714 w 6240163"/>
              <a:gd name="connsiteY110" fmla="*/ 6820929 h 10231394"/>
              <a:gd name="connsiteX111" fmla="*/ 2273644 w 6240163"/>
              <a:gd name="connsiteY111" fmla="*/ 6660291 h 10231394"/>
              <a:gd name="connsiteX112" fmla="*/ 2236573 w 6240163"/>
              <a:gd name="connsiteY112" fmla="*/ 6573794 h 10231394"/>
              <a:gd name="connsiteX113" fmla="*/ 2224217 w 6240163"/>
              <a:gd name="connsiteY113" fmla="*/ 6462583 h 10231394"/>
              <a:gd name="connsiteX114" fmla="*/ 2199503 w 6240163"/>
              <a:gd name="connsiteY114" fmla="*/ 6116594 h 10231394"/>
              <a:gd name="connsiteX115" fmla="*/ 2224217 w 6240163"/>
              <a:gd name="connsiteY115" fmla="*/ 5511113 h 10231394"/>
              <a:gd name="connsiteX116" fmla="*/ 2248930 w 6240163"/>
              <a:gd name="connsiteY116" fmla="*/ 5399902 h 10231394"/>
              <a:gd name="connsiteX117" fmla="*/ 2360141 w 6240163"/>
              <a:gd name="connsiteY117" fmla="*/ 5115697 h 10231394"/>
              <a:gd name="connsiteX118" fmla="*/ 2397211 w 6240163"/>
              <a:gd name="connsiteY118" fmla="*/ 5016843 h 10231394"/>
              <a:gd name="connsiteX119" fmla="*/ 2693773 w 6240163"/>
              <a:gd name="connsiteY119" fmla="*/ 4633783 h 10231394"/>
              <a:gd name="connsiteX120" fmla="*/ 2804984 w 6240163"/>
              <a:gd name="connsiteY120" fmla="*/ 4497859 h 10231394"/>
              <a:gd name="connsiteX121" fmla="*/ 2965622 w 6240163"/>
              <a:gd name="connsiteY121" fmla="*/ 4374291 h 10231394"/>
              <a:gd name="connsiteX122" fmla="*/ 3076833 w 6240163"/>
              <a:gd name="connsiteY122" fmla="*/ 4263081 h 10231394"/>
              <a:gd name="connsiteX123" fmla="*/ 3459892 w 6240163"/>
              <a:gd name="connsiteY123" fmla="*/ 3941805 h 10231394"/>
              <a:gd name="connsiteX124" fmla="*/ 3571103 w 6240163"/>
              <a:gd name="connsiteY124" fmla="*/ 3830594 h 10231394"/>
              <a:gd name="connsiteX125" fmla="*/ 3682314 w 6240163"/>
              <a:gd name="connsiteY125" fmla="*/ 3756454 h 10231394"/>
              <a:gd name="connsiteX126" fmla="*/ 4077730 w 6240163"/>
              <a:gd name="connsiteY126" fmla="*/ 3472248 h 10231394"/>
              <a:gd name="connsiteX127" fmla="*/ 4275438 w 6240163"/>
              <a:gd name="connsiteY127" fmla="*/ 3361037 h 10231394"/>
              <a:gd name="connsiteX128" fmla="*/ 4361936 w 6240163"/>
              <a:gd name="connsiteY128" fmla="*/ 3311610 h 10231394"/>
              <a:gd name="connsiteX129" fmla="*/ 4473146 w 6240163"/>
              <a:gd name="connsiteY129" fmla="*/ 3262183 h 10231394"/>
              <a:gd name="connsiteX130" fmla="*/ 4720281 w 6240163"/>
              <a:gd name="connsiteY130" fmla="*/ 3076832 h 10231394"/>
              <a:gd name="connsiteX131" fmla="*/ 5103341 w 6240163"/>
              <a:gd name="connsiteY131" fmla="*/ 2829697 h 10231394"/>
              <a:gd name="connsiteX132" fmla="*/ 5177481 w 6240163"/>
              <a:gd name="connsiteY132" fmla="*/ 2767913 h 10231394"/>
              <a:gd name="connsiteX133" fmla="*/ 5239265 w 6240163"/>
              <a:gd name="connsiteY133" fmla="*/ 2730843 h 10231394"/>
              <a:gd name="connsiteX134" fmla="*/ 5362833 w 6240163"/>
              <a:gd name="connsiteY134" fmla="*/ 2656702 h 10231394"/>
              <a:gd name="connsiteX135" fmla="*/ 5622325 w 6240163"/>
              <a:gd name="connsiteY135" fmla="*/ 2421924 h 10231394"/>
              <a:gd name="connsiteX136" fmla="*/ 5696465 w 6240163"/>
              <a:gd name="connsiteY136" fmla="*/ 2335427 h 10231394"/>
              <a:gd name="connsiteX137" fmla="*/ 5820033 w 6240163"/>
              <a:gd name="connsiteY137" fmla="*/ 2174789 h 10231394"/>
              <a:gd name="connsiteX138" fmla="*/ 5918887 w 6240163"/>
              <a:gd name="connsiteY138" fmla="*/ 1927654 h 10231394"/>
              <a:gd name="connsiteX139" fmla="*/ 6091881 w 6240163"/>
              <a:gd name="connsiteY139" fmla="*/ 1569308 h 10231394"/>
              <a:gd name="connsiteX140" fmla="*/ 6153665 w 6240163"/>
              <a:gd name="connsiteY140" fmla="*/ 1371600 h 10231394"/>
              <a:gd name="connsiteX141" fmla="*/ 6240163 w 6240163"/>
              <a:gd name="connsiteY141" fmla="*/ 1000897 h 10231394"/>
              <a:gd name="connsiteX142" fmla="*/ 6215449 w 6240163"/>
              <a:gd name="connsiteY142" fmla="*/ 766119 h 10231394"/>
              <a:gd name="connsiteX143" fmla="*/ 6153665 w 6240163"/>
              <a:gd name="connsiteY143" fmla="*/ 617837 h 10231394"/>
              <a:gd name="connsiteX144" fmla="*/ 6030098 w 6240163"/>
              <a:gd name="connsiteY144" fmla="*/ 420129 h 10231394"/>
              <a:gd name="connsiteX145" fmla="*/ 5869460 w 6240163"/>
              <a:gd name="connsiteY145" fmla="*/ 247135 h 10231394"/>
              <a:gd name="connsiteX146" fmla="*/ 5770606 w 6240163"/>
              <a:gd name="connsiteY146" fmla="*/ 160637 h 10231394"/>
              <a:gd name="connsiteX147" fmla="*/ 5548184 w 6240163"/>
              <a:gd name="connsiteY147" fmla="*/ 0 h 10231394"/>
              <a:gd name="connsiteX148" fmla="*/ 5202195 w 6240163"/>
              <a:gd name="connsiteY148" fmla="*/ 37070 h 10231394"/>
              <a:gd name="connsiteX149" fmla="*/ 5078627 w 6240163"/>
              <a:gd name="connsiteY149" fmla="*/ 98854 h 10231394"/>
              <a:gd name="connsiteX150" fmla="*/ 5016844 w 6240163"/>
              <a:gd name="connsiteY150" fmla="*/ 135924 h 10231394"/>
              <a:gd name="connsiteX151" fmla="*/ 5016844 w 6240163"/>
              <a:gd name="connsiteY151" fmla="*/ 197708 h 10231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Lst>
            <a:rect l="l" t="t" r="r" b="b"/>
            <a:pathLst>
              <a:path w="6240163" h="10231394">
                <a:moveTo>
                  <a:pt x="5189838" y="135924"/>
                </a:moveTo>
                <a:cubicBezTo>
                  <a:pt x="5169243" y="131805"/>
                  <a:pt x="5149038" y="122693"/>
                  <a:pt x="5128054" y="123567"/>
                </a:cubicBezTo>
                <a:cubicBezTo>
                  <a:pt x="4893776" y="133329"/>
                  <a:pt x="4941024" y="139433"/>
                  <a:pt x="4757352" y="185351"/>
                </a:cubicBezTo>
                <a:cubicBezTo>
                  <a:pt x="4596230" y="225631"/>
                  <a:pt x="4606840" y="220733"/>
                  <a:pt x="4448433" y="247135"/>
                </a:cubicBezTo>
                <a:cubicBezTo>
                  <a:pt x="4407244" y="263611"/>
                  <a:pt x="4366643" y="281641"/>
                  <a:pt x="4324865" y="296562"/>
                </a:cubicBezTo>
                <a:cubicBezTo>
                  <a:pt x="4308872" y="302274"/>
                  <a:pt x="4292395" y="309861"/>
                  <a:pt x="4275438" y="308919"/>
                </a:cubicBezTo>
                <a:cubicBezTo>
                  <a:pt x="4217278" y="305688"/>
                  <a:pt x="4160385" y="290199"/>
                  <a:pt x="4102444" y="284205"/>
                </a:cubicBezTo>
                <a:cubicBezTo>
                  <a:pt x="4040852" y="277833"/>
                  <a:pt x="3978876" y="275967"/>
                  <a:pt x="3917092" y="271848"/>
                </a:cubicBezTo>
                <a:cubicBezTo>
                  <a:pt x="3822357" y="275967"/>
                  <a:pt x="3724641" y="260269"/>
                  <a:pt x="3632887" y="284205"/>
                </a:cubicBezTo>
                <a:cubicBezTo>
                  <a:pt x="3598804" y="293096"/>
                  <a:pt x="3324023" y="427818"/>
                  <a:pt x="3237471" y="481913"/>
                </a:cubicBezTo>
                <a:cubicBezTo>
                  <a:pt x="3074532" y="583750"/>
                  <a:pt x="3228616" y="510421"/>
                  <a:pt x="3064476" y="580767"/>
                </a:cubicBezTo>
                <a:cubicBezTo>
                  <a:pt x="3031525" y="609599"/>
                  <a:pt x="2988388" y="629863"/>
                  <a:pt x="2965622" y="667264"/>
                </a:cubicBezTo>
                <a:cubicBezTo>
                  <a:pt x="2929026" y="727386"/>
                  <a:pt x="2910537" y="797217"/>
                  <a:pt x="2891481" y="864973"/>
                </a:cubicBezTo>
                <a:cubicBezTo>
                  <a:pt x="2859114" y="980056"/>
                  <a:pt x="2853470" y="1072089"/>
                  <a:pt x="2842054" y="1186248"/>
                </a:cubicBezTo>
                <a:cubicBezTo>
                  <a:pt x="2859754" y="1283594"/>
                  <a:pt x="2873473" y="1416494"/>
                  <a:pt x="2940908" y="1495167"/>
                </a:cubicBezTo>
                <a:lnTo>
                  <a:pt x="3015049" y="1581664"/>
                </a:lnTo>
                <a:cubicBezTo>
                  <a:pt x="3027406" y="1610497"/>
                  <a:pt x="3041399" y="1638682"/>
                  <a:pt x="3052119" y="1668162"/>
                </a:cubicBezTo>
                <a:cubicBezTo>
                  <a:pt x="3057923" y="1684122"/>
                  <a:pt x="3058513" y="1701688"/>
                  <a:pt x="3064476" y="1717589"/>
                </a:cubicBezTo>
                <a:cubicBezTo>
                  <a:pt x="3070944" y="1734837"/>
                  <a:pt x="3081709" y="1750183"/>
                  <a:pt x="3089190" y="1767016"/>
                </a:cubicBezTo>
                <a:cubicBezTo>
                  <a:pt x="3098199" y="1787285"/>
                  <a:pt x="3105665" y="1808205"/>
                  <a:pt x="3113903" y="1828800"/>
                </a:cubicBezTo>
                <a:cubicBezTo>
                  <a:pt x="3125319" y="2045703"/>
                  <a:pt x="3143822" y="2223178"/>
                  <a:pt x="3101546" y="2446637"/>
                </a:cubicBezTo>
                <a:cubicBezTo>
                  <a:pt x="3095566" y="2478246"/>
                  <a:pt x="3060357" y="2496064"/>
                  <a:pt x="3039763" y="2520778"/>
                </a:cubicBezTo>
                <a:cubicBezTo>
                  <a:pt x="3035644" y="2537254"/>
                  <a:pt x="3038925" y="2557726"/>
                  <a:pt x="3027406" y="2570205"/>
                </a:cubicBezTo>
                <a:cubicBezTo>
                  <a:pt x="2944827" y="2659665"/>
                  <a:pt x="2893456" y="2667086"/>
                  <a:pt x="2817341" y="2743200"/>
                </a:cubicBezTo>
                <a:cubicBezTo>
                  <a:pt x="2792627" y="2767913"/>
                  <a:pt x="2769934" y="2794827"/>
                  <a:pt x="2743200" y="2817340"/>
                </a:cubicBezTo>
                <a:cubicBezTo>
                  <a:pt x="2691526" y="2860855"/>
                  <a:pt x="2635586" y="2899048"/>
                  <a:pt x="2582563" y="2940908"/>
                </a:cubicBezTo>
                <a:cubicBezTo>
                  <a:pt x="2557314" y="2960842"/>
                  <a:pt x="2531169" y="2979944"/>
                  <a:pt x="2508422" y="3002691"/>
                </a:cubicBezTo>
                <a:cubicBezTo>
                  <a:pt x="2487827" y="3023286"/>
                  <a:pt x="2465988" y="3042706"/>
                  <a:pt x="2446638" y="3064475"/>
                </a:cubicBezTo>
                <a:cubicBezTo>
                  <a:pt x="2400038" y="3116900"/>
                  <a:pt x="2360312" y="3175515"/>
                  <a:pt x="2310714" y="3225113"/>
                </a:cubicBezTo>
                <a:lnTo>
                  <a:pt x="2224217" y="3311610"/>
                </a:lnTo>
                <a:cubicBezTo>
                  <a:pt x="2173043" y="3439543"/>
                  <a:pt x="2234714" y="3316422"/>
                  <a:pt x="2150076" y="3410464"/>
                </a:cubicBezTo>
                <a:cubicBezTo>
                  <a:pt x="2126373" y="3436801"/>
                  <a:pt x="2110975" y="3469742"/>
                  <a:pt x="2088292" y="3496962"/>
                </a:cubicBezTo>
                <a:cubicBezTo>
                  <a:pt x="2069646" y="3519337"/>
                  <a:pt x="2045687" y="3536827"/>
                  <a:pt x="2026508" y="3558746"/>
                </a:cubicBezTo>
                <a:cubicBezTo>
                  <a:pt x="2016729" y="3569922"/>
                  <a:pt x="2009163" y="3582922"/>
                  <a:pt x="2001795" y="3595816"/>
                </a:cubicBezTo>
                <a:cubicBezTo>
                  <a:pt x="1992656" y="3611809"/>
                  <a:pt x="1989211" y="3631380"/>
                  <a:pt x="1977081" y="3645243"/>
                </a:cubicBezTo>
                <a:cubicBezTo>
                  <a:pt x="1959714" y="3665091"/>
                  <a:pt x="1935892" y="3678194"/>
                  <a:pt x="1915298" y="3694670"/>
                </a:cubicBezTo>
                <a:cubicBezTo>
                  <a:pt x="1902941" y="3715265"/>
                  <a:pt x="1892638" y="3737240"/>
                  <a:pt x="1878227" y="3756454"/>
                </a:cubicBezTo>
                <a:cubicBezTo>
                  <a:pt x="1867742" y="3770434"/>
                  <a:pt x="1850419" y="3778705"/>
                  <a:pt x="1841157" y="3793524"/>
                </a:cubicBezTo>
                <a:cubicBezTo>
                  <a:pt x="1829401" y="3812334"/>
                  <a:pt x="1829337" y="3837259"/>
                  <a:pt x="1816444" y="3855308"/>
                </a:cubicBezTo>
                <a:cubicBezTo>
                  <a:pt x="1807812" y="3867393"/>
                  <a:pt x="1789874" y="3869520"/>
                  <a:pt x="1779373" y="3880021"/>
                </a:cubicBezTo>
                <a:cubicBezTo>
                  <a:pt x="1756626" y="3902768"/>
                  <a:pt x="1740337" y="3931414"/>
                  <a:pt x="1717590" y="3954162"/>
                </a:cubicBezTo>
                <a:cubicBezTo>
                  <a:pt x="1698941" y="3972811"/>
                  <a:pt x="1674455" y="3984940"/>
                  <a:pt x="1655806" y="4003589"/>
                </a:cubicBezTo>
                <a:cubicBezTo>
                  <a:pt x="1633058" y="4026336"/>
                  <a:pt x="1616769" y="4054982"/>
                  <a:pt x="1594022" y="4077729"/>
                </a:cubicBezTo>
                <a:cubicBezTo>
                  <a:pt x="1567170" y="4104581"/>
                  <a:pt x="1534377" y="4125018"/>
                  <a:pt x="1507525" y="4151870"/>
                </a:cubicBezTo>
                <a:cubicBezTo>
                  <a:pt x="1458257" y="4201138"/>
                  <a:pt x="1414465" y="4267327"/>
                  <a:pt x="1359244" y="4312508"/>
                </a:cubicBezTo>
                <a:cubicBezTo>
                  <a:pt x="1336256" y="4331317"/>
                  <a:pt x="1309817" y="4345459"/>
                  <a:pt x="1285103" y="4361935"/>
                </a:cubicBezTo>
                <a:cubicBezTo>
                  <a:pt x="1248033" y="4415481"/>
                  <a:pt x="1213875" y="4471166"/>
                  <a:pt x="1173892" y="4522573"/>
                </a:cubicBezTo>
                <a:lnTo>
                  <a:pt x="1000898" y="4744994"/>
                </a:lnTo>
                <a:cubicBezTo>
                  <a:pt x="937620" y="4825849"/>
                  <a:pt x="964903" y="4779915"/>
                  <a:pt x="926757" y="4856205"/>
                </a:cubicBezTo>
                <a:cubicBezTo>
                  <a:pt x="883624" y="5071865"/>
                  <a:pt x="953219" y="4770102"/>
                  <a:pt x="877330" y="4967416"/>
                </a:cubicBezTo>
                <a:cubicBezTo>
                  <a:pt x="873414" y="4977598"/>
                  <a:pt x="846043" y="5108604"/>
                  <a:pt x="840260" y="5140410"/>
                </a:cubicBezTo>
                <a:cubicBezTo>
                  <a:pt x="835778" y="5165060"/>
                  <a:pt x="837539" y="5191424"/>
                  <a:pt x="827903" y="5214551"/>
                </a:cubicBezTo>
                <a:cubicBezTo>
                  <a:pt x="816479" y="5241968"/>
                  <a:pt x="794422" y="5263633"/>
                  <a:pt x="778476" y="5288691"/>
                </a:cubicBezTo>
                <a:cubicBezTo>
                  <a:pt x="699972" y="5412055"/>
                  <a:pt x="729206" y="5405670"/>
                  <a:pt x="568411" y="5572897"/>
                </a:cubicBezTo>
                <a:cubicBezTo>
                  <a:pt x="465438" y="5679989"/>
                  <a:pt x="347349" y="5774368"/>
                  <a:pt x="259492" y="5894173"/>
                </a:cubicBezTo>
                <a:cubicBezTo>
                  <a:pt x="190046" y="5988872"/>
                  <a:pt x="103500" y="6094945"/>
                  <a:pt x="49427" y="6203091"/>
                </a:cubicBezTo>
                <a:cubicBezTo>
                  <a:pt x="35550" y="6230845"/>
                  <a:pt x="13209" y="6299389"/>
                  <a:pt x="0" y="6339016"/>
                </a:cubicBezTo>
                <a:cubicBezTo>
                  <a:pt x="27082" y="6474423"/>
                  <a:pt x="-6782" y="6333285"/>
                  <a:pt x="37071" y="6450227"/>
                </a:cubicBezTo>
                <a:cubicBezTo>
                  <a:pt x="71268" y="6541420"/>
                  <a:pt x="24056" y="6461599"/>
                  <a:pt x="74141" y="6536724"/>
                </a:cubicBezTo>
                <a:cubicBezTo>
                  <a:pt x="78260" y="6565556"/>
                  <a:pt x="80786" y="6594662"/>
                  <a:pt x="86498" y="6623221"/>
                </a:cubicBezTo>
                <a:cubicBezTo>
                  <a:pt x="112880" y="6755134"/>
                  <a:pt x="86242" y="6497103"/>
                  <a:pt x="111211" y="6746789"/>
                </a:cubicBezTo>
                <a:cubicBezTo>
                  <a:pt x="130291" y="6937585"/>
                  <a:pt x="105197" y="6852314"/>
                  <a:pt x="135925" y="6944497"/>
                </a:cubicBezTo>
                <a:cubicBezTo>
                  <a:pt x="140044" y="6973329"/>
                  <a:pt x="141217" y="7002739"/>
                  <a:pt x="148281" y="7030994"/>
                </a:cubicBezTo>
                <a:cubicBezTo>
                  <a:pt x="157758" y="7068903"/>
                  <a:pt x="185352" y="7142205"/>
                  <a:pt x="185352" y="7142205"/>
                </a:cubicBezTo>
                <a:cubicBezTo>
                  <a:pt x="189471" y="7166919"/>
                  <a:pt x="194165" y="7191543"/>
                  <a:pt x="197708" y="7216346"/>
                </a:cubicBezTo>
                <a:cubicBezTo>
                  <a:pt x="210276" y="7304324"/>
                  <a:pt x="209876" y="7349116"/>
                  <a:pt x="234779" y="7438767"/>
                </a:cubicBezTo>
                <a:cubicBezTo>
                  <a:pt x="244198" y="7472675"/>
                  <a:pt x="260136" y="7504435"/>
                  <a:pt x="271849" y="7537621"/>
                </a:cubicBezTo>
                <a:cubicBezTo>
                  <a:pt x="284854" y="7574469"/>
                  <a:pt x="291444" y="7613882"/>
                  <a:pt x="308919" y="7648832"/>
                </a:cubicBezTo>
                <a:cubicBezTo>
                  <a:pt x="365015" y="7761022"/>
                  <a:pt x="296825" y="7622226"/>
                  <a:pt x="370703" y="7784756"/>
                </a:cubicBezTo>
                <a:cubicBezTo>
                  <a:pt x="378325" y="7801525"/>
                  <a:pt x="387179" y="7817707"/>
                  <a:pt x="395417" y="7834183"/>
                </a:cubicBezTo>
                <a:cubicBezTo>
                  <a:pt x="425315" y="7953781"/>
                  <a:pt x="396419" y="7863860"/>
                  <a:pt x="531341" y="8056605"/>
                </a:cubicBezTo>
                <a:cubicBezTo>
                  <a:pt x="548374" y="8080938"/>
                  <a:pt x="569737" y="8103168"/>
                  <a:pt x="580768" y="8130746"/>
                </a:cubicBezTo>
                <a:cubicBezTo>
                  <a:pt x="581326" y="8132140"/>
                  <a:pt x="663755" y="8335615"/>
                  <a:pt x="667265" y="8353167"/>
                </a:cubicBezTo>
                <a:cubicBezTo>
                  <a:pt x="684731" y="8440495"/>
                  <a:pt x="672980" y="8395026"/>
                  <a:pt x="704336" y="8489091"/>
                </a:cubicBezTo>
                <a:cubicBezTo>
                  <a:pt x="738936" y="9752032"/>
                  <a:pt x="573556" y="9106306"/>
                  <a:pt x="766119" y="9452919"/>
                </a:cubicBezTo>
                <a:cubicBezTo>
                  <a:pt x="775065" y="9469021"/>
                  <a:pt x="782595" y="9485870"/>
                  <a:pt x="790833" y="9502346"/>
                </a:cubicBezTo>
                <a:cubicBezTo>
                  <a:pt x="794952" y="9522940"/>
                  <a:pt x="791235" y="9546861"/>
                  <a:pt x="803190" y="9564129"/>
                </a:cubicBezTo>
                <a:cubicBezTo>
                  <a:pt x="884194" y="9681134"/>
                  <a:pt x="888034" y="9638951"/>
                  <a:pt x="976184" y="9712410"/>
                </a:cubicBezTo>
                <a:cubicBezTo>
                  <a:pt x="1003034" y="9734785"/>
                  <a:pt x="1024643" y="9762845"/>
                  <a:pt x="1050325" y="9786551"/>
                </a:cubicBezTo>
                <a:cubicBezTo>
                  <a:pt x="1091345" y="9824416"/>
                  <a:pt x="1173455" y="9893981"/>
                  <a:pt x="1223319" y="9922475"/>
                </a:cubicBezTo>
                <a:cubicBezTo>
                  <a:pt x="1250555" y="9938038"/>
                  <a:pt x="1281760" y="9945517"/>
                  <a:pt x="1309817" y="9959546"/>
                </a:cubicBezTo>
                <a:cubicBezTo>
                  <a:pt x="1335564" y="9972420"/>
                  <a:pt x="1638491" y="10138185"/>
                  <a:pt x="1705233" y="10157254"/>
                </a:cubicBezTo>
                <a:cubicBezTo>
                  <a:pt x="1918616" y="10218221"/>
                  <a:pt x="1819419" y="10194920"/>
                  <a:pt x="2001795" y="10231394"/>
                </a:cubicBezTo>
                <a:cubicBezTo>
                  <a:pt x="2104768" y="10227275"/>
                  <a:pt x="2207921" y="10226379"/>
                  <a:pt x="2310714" y="10219037"/>
                </a:cubicBezTo>
                <a:cubicBezTo>
                  <a:pt x="2323706" y="10218109"/>
                  <a:pt x="2335260" y="10210259"/>
                  <a:pt x="2347784" y="10206681"/>
                </a:cubicBezTo>
                <a:cubicBezTo>
                  <a:pt x="2364113" y="10202016"/>
                  <a:pt x="2381100" y="10199694"/>
                  <a:pt x="2397211" y="10194324"/>
                </a:cubicBezTo>
                <a:cubicBezTo>
                  <a:pt x="2588251" y="10130644"/>
                  <a:pt x="2470450" y="10157435"/>
                  <a:pt x="2594919" y="10132540"/>
                </a:cubicBezTo>
                <a:cubicBezTo>
                  <a:pt x="2619633" y="10120183"/>
                  <a:pt x="2645629" y="10110114"/>
                  <a:pt x="2669060" y="10095470"/>
                </a:cubicBezTo>
                <a:cubicBezTo>
                  <a:pt x="2780730" y="10025677"/>
                  <a:pt x="2816092" y="9977949"/>
                  <a:pt x="2940908" y="9922475"/>
                </a:cubicBezTo>
                <a:cubicBezTo>
                  <a:pt x="3035798" y="9880302"/>
                  <a:pt x="3131910" y="9843491"/>
                  <a:pt x="3212757" y="9774194"/>
                </a:cubicBezTo>
                <a:lnTo>
                  <a:pt x="3299254" y="9700054"/>
                </a:lnTo>
                <a:cubicBezTo>
                  <a:pt x="3326397" y="9645768"/>
                  <a:pt x="3372661" y="9567802"/>
                  <a:pt x="3385752" y="9502346"/>
                </a:cubicBezTo>
                <a:cubicBezTo>
                  <a:pt x="3393393" y="9464141"/>
                  <a:pt x="3408563" y="9265672"/>
                  <a:pt x="3410465" y="9242854"/>
                </a:cubicBezTo>
                <a:cubicBezTo>
                  <a:pt x="3406346" y="9127524"/>
                  <a:pt x="3412783" y="9011331"/>
                  <a:pt x="3398108" y="8896864"/>
                </a:cubicBezTo>
                <a:cubicBezTo>
                  <a:pt x="3385633" y="8799560"/>
                  <a:pt x="3326843" y="8734057"/>
                  <a:pt x="3286898" y="8649729"/>
                </a:cubicBezTo>
                <a:cubicBezTo>
                  <a:pt x="3227803" y="8524973"/>
                  <a:pt x="3249592" y="8522689"/>
                  <a:pt x="3175687" y="8402594"/>
                </a:cubicBezTo>
                <a:cubicBezTo>
                  <a:pt x="3166528" y="8387711"/>
                  <a:pt x="3149102" y="8379504"/>
                  <a:pt x="3138617" y="8365524"/>
                </a:cubicBezTo>
                <a:cubicBezTo>
                  <a:pt x="3111885" y="8329882"/>
                  <a:pt x="3087398" y="8292517"/>
                  <a:pt x="3064476" y="8254313"/>
                </a:cubicBezTo>
                <a:cubicBezTo>
                  <a:pt x="3052119" y="8233718"/>
                  <a:pt x="3041816" y="8211743"/>
                  <a:pt x="3027406" y="8192529"/>
                </a:cubicBezTo>
                <a:cubicBezTo>
                  <a:pt x="3016921" y="8178549"/>
                  <a:pt x="3001709" y="8168727"/>
                  <a:pt x="2990336" y="8155459"/>
                </a:cubicBezTo>
                <a:cubicBezTo>
                  <a:pt x="2952238" y="8111012"/>
                  <a:pt x="2916602" y="8064507"/>
                  <a:pt x="2879125" y="8019535"/>
                </a:cubicBezTo>
                <a:cubicBezTo>
                  <a:pt x="2854814" y="7990362"/>
                  <a:pt x="2826049" y="7964634"/>
                  <a:pt x="2804984" y="7933037"/>
                </a:cubicBezTo>
                <a:cubicBezTo>
                  <a:pt x="2710124" y="7790748"/>
                  <a:pt x="2806042" y="7928181"/>
                  <a:pt x="2681417" y="7772400"/>
                </a:cubicBezTo>
                <a:cubicBezTo>
                  <a:pt x="2608223" y="7680908"/>
                  <a:pt x="2577353" y="7628661"/>
                  <a:pt x="2508422" y="7525264"/>
                </a:cubicBezTo>
                <a:cubicBezTo>
                  <a:pt x="2496065" y="7479956"/>
                  <a:pt x="2487587" y="7433407"/>
                  <a:pt x="2471352" y="7389340"/>
                </a:cubicBezTo>
                <a:cubicBezTo>
                  <a:pt x="2458616" y="7354771"/>
                  <a:pt x="2434316" y="7325180"/>
                  <a:pt x="2421925" y="7290486"/>
                </a:cubicBezTo>
                <a:cubicBezTo>
                  <a:pt x="2413498" y="7266891"/>
                  <a:pt x="2413111" y="7241148"/>
                  <a:pt x="2409568" y="7216346"/>
                </a:cubicBezTo>
                <a:cubicBezTo>
                  <a:pt x="2400753" y="7154642"/>
                  <a:pt x="2395534" y="7092403"/>
                  <a:pt x="2384854" y="7030994"/>
                </a:cubicBezTo>
                <a:cubicBezTo>
                  <a:pt x="2379034" y="6997531"/>
                  <a:pt x="2370882" y="6964362"/>
                  <a:pt x="2360141" y="6932140"/>
                </a:cubicBezTo>
                <a:cubicBezTo>
                  <a:pt x="2354316" y="6914665"/>
                  <a:pt x="2342908" y="6899546"/>
                  <a:pt x="2335427" y="6882713"/>
                </a:cubicBezTo>
                <a:cubicBezTo>
                  <a:pt x="2326418" y="6862444"/>
                  <a:pt x="2318952" y="6841524"/>
                  <a:pt x="2310714" y="6820929"/>
                </a:cubicBezTo>
                <a:cubicBezTo>
                  <a:pt x="2299203" y="6751865"/>
                  <a:pt x="2298327" y="6729403"/>
                  <a:pt x="2273644" y="6660291"/>
                </a:cubicBezTo>
                <a:cubicBezTo>
                  <a:pt x="2263094" y="6630750"/>
                  <a:pt x="2248930" y="6602626"/>
                  <a:pt x="2236573" y="6573794"/>
                </a:cubicBezTo>
                <a:cubicBezTo>
                  <a:pt x="2232454" y="6536724"/>
                  <a:pt x="2227594" y="6499728"/>
                  <a:pt x="2224217" y="6462583"/>
                </a:cubicBezTo>
                <a:cubicBezTo>
                  <a:pt x="2215663" y="6368483"/>
                  <a:pt x="2205572" y="6207628"/>
                  <a:pt x="2199503" y="6116594"/>
                </a:cubicBezTo>
                <a:cubicBezTo>
                  <a:pt x="2207741" y="5914767"/>
                  <a:pt x="2210319" y="5712629"/>
                  <a:pt x="2224217" y="5511113"/>
                </a:cubicBezTo>
                <a:cubicBezTo>
                  <a:pt x="2226830" y="5473228"/>
                  <a:pt x="2238018" y="5436275"/>
                  <a:pt x="2248930" y="5399902"/>
                </a:cubicBezTo>
                <a:cubicBezTo>
                  <a:pt x="2277926" y="5303247"/>
                  <a:pt x="2322830" y="5208974"/>
                  <a:pt x="2360141" y="5115697"/>
                </a:cubicBezTo>
                <a:cubicBezTo>
                  <a:pt x="2373211" y="5083022"/>
                  <a:pt x="2379414" y="5047203"/>
                  <a:pt x="2397211" y="5016843"/>
                </a:cubicBezTo>
                <a:cubicBezTo>
                  <a:pt x="2593778" y="4681523"/>
                  <a:pt x="2501595" y="4846191"/>
                  <a:pt x="2693773" y="4633783"/>
                </a:cubicBezTo>
                <a:cubicBezTo>
                  <a:pt x="2733049" y="4590373"/>
                  <a:pt x="2762638" y="4538280"/>
                  <a:pt x="2804984" y="4497859"/>
                </a:cubicBezTo>
                <a:cubicBezTo>
                  <a:pt x="2853851" y="4451214"/>
                  <a:pt x="2914494" y="4418446"/>
                  <a:pt x="2965622" y="4374291"/>
                </a:cubicBezTo>
                <a:cubicBezTo>
                  <a:pt x="3005299" y="4340025"/>
                  <a:pt x="3037379" y="4297603"/>
                  <a:pt x="3076833" y="4263081"/>
                </a:cubicBezTo>
                <a:cubicBezTo>
                  <a:pt x="3202251" y="4153341"/>
                  <a:pt x="3342052" y="4059645"/>
                  <a:pt x="3459892" y="3941805"/>
                </a:cubicBezTo>
                <a:cubicBezTo>
                  <a:pt x="3496962" y="3904735"/>
                  <a:pt x="3530829" y="3864156"/>
                  <a:pt x="3571103" y="3830594"/>
                </a:cubicBezTo>
                <a:cubicBezTo>
                  <a:pt x="3605330" y="3802072"/>
                  <a:pt x="3646196" y="3782539"/>
                  <a:pt x="3682314" y="3756454"/>
                </a:cubicBezTo>
                <a:cubicBezTo>
                  <a:pt x="3845496" y="3638600"/>
                  <a:pt x="3851108" y="3599723"/>
                  <a:pt x="4077730" y="3472248"/>
                </a:cubicBezTo>
                <a:lnTo>
                  <a:pt x="4275438" y="3361037"/>
                </a:lnTo>
                <a:cubicBezTo>
                  <a:pt x="4304348" y="3344697"/>
                  <a:pt x="4331103" y="3323943"/>
                  <a:pt x="4361936" y="3311610"/>
                </a:cubicBezTo>
                <a:cubicBezTo>
                  <a:pt x="4440822" y="3280056"/>
                  <a:pt x="4403880" y="3296817"/>
                  <a:pt x="4473146" y="3262183"/>
                </a:cubicBezTo>
                <a:cubicBezTo>
                  <a:pt x="4514572" y="3137909"/>
                  <a:pt x="4475928" y="3227756"/>
                  <a:pt x="4720281" y="3076832"/>
                </a:cubicBezTo>
                <a:cubicBezTo>
                  <a:pt x="4838381" y="3003888"/>
                  <a:pt x="4997026" y="2918294"/>
                  <a:pt x="5103341" y="2829697"/>
                </a:cubicBezTo>
                <a:cubicBezTo>
                  <a:pt x="5128054" y="2809102"/>
                  <a:pt x="5151464" y="2786834"/>
                  <a:pt x="5177481" y="2767913"/>
                </a:cubicBezTo>
                <a:cubicBezTo>
                  <a:pt x="5196905" y="2753787"/>
                  <a:pt x="5220307" y="2745588"/>
                  <a:pt x="5239265" y="2730843"/>
                </a:cubicBezTo>
                <a:cubicBezTo>
                  <a:pt x="5341038" y="2651687"/>
                  <a:pt x="5228658" y="2701428"/>
                  <a:pt x="5362833" y="2656702"/>
                </a:cubicBezTo>
                <a:cubicBezTo>
                  <a:pt x="5449330" y="2578443"/>
                  <a:pt x="5546413" y="2510488"/>
                  <a:pt x="5622325" y="2421924"/>
                </a:cubicBezTo>
                <a:cubicBezTo>
                  <a:pt x="5647038" y="2393092"/>
                  <a:pt x="5673004" y="2365287"/>
                  <a:pt x="5696465" y="2335427"/>
                </a:cubicBezTo>
                <a:cubicBezTo>
                  <a:pt x="5917755" y="2053784"/>
                  <a:pt x="5607724" y="2429557"/>
                  <a:pt x="5820033" y="2174789"/>
                </a:cubicBezTo>
                <a:cubicBezTo>
                  <a:pt x="5849033" y="2097455"/>
                  <a:pt x="5884453" y="1999392"/>
                  <a:pt x="5918887" y="1927654"/>
                </a:cubicBezTo>
                <a:cubicBezTo>
                  <a:pt x="6025036" y="1706510"/>
                  <a:pt x="5998102" y="1819385"/>
                  <a:pt x="6091881" y="1569308"/>
                </a:cubicBezTo>
                <a:cubicBezTo>
                  <a:pt x="6116125" y="1504659"/>
                  <a:pt x="6134414" y="1437908"/>
                  <a:pt x="6153665" y="1371600"/>
                </a:cubicBezTo>
                <a:cubicBezTo>
                  <a:pt x="6206427" y="1189864"/>
                  <a:pt x="6203262" y="1185398"/>
                  <a:pt x="6240163" y="1000897"/>
                </a:cubicBezTo>
                <a:cubicBezTo>
                  <a:pt x="6239992" y="999184"/>
                  <a:pt x="6218054" y="775235"/>
                  <a:pt x="6215449" y="766119"/>
                </a:cubicBezTo>
                <a:cubicBezTo>
                  <a:pt x="6200739" y="714633"/>
                  <a:pt x="6178951" y="665037"/>
                  <a:pt x="6153665" y="617837"/>
                </a:cubicBezTo>
                <a:cubicBezTo>
                  <a:pt x="6116966" y="549332"/>
                  <a:pt x="6075508" y="483198"/>
                  <a:pt x="6030098" y="420129"/>
                </a:cubicBezTo>
                <a:cubicBezTo>
                  <a:pt x="6006097" y="386794"/>
                  <a:pt x="5910997" y="285477"/>
                  <a:pt x="5869460" y="247135"/>
                </a:cubicBezTo>
                <a:cubicBezTo>
                  <a:pt x="5837287" y="217437"/>
                  <a:pt x="5805311" y="187333"/>
                  <a:pt x="5770606" y="160637"/>
                </a:cubicBezTo>
                <a:cubicBezTo>
                  <a:pt x="5698117" y="104876"/>
                  <a:pt x="5548184" y="0"/>
                  <a:pt x="5548184" y="0"/>
                </a:cubicBezTo>
                <a:cubicBezTo>
                  <a:pt x="5454821" y="4914"/>
                  <a:pt x="5303006" y="-71"/>
                  <a:pt x="5202195" y="37070"/>
                </a:cubicBezTo>
                <a:cubicBezTo>
                  <a:pt x="5158983" y="52990"/>
                  <a:pt x="5118115" y="75161"/>
                  <a:pt x="5078627" y="98854"/>
                </a:cubicBezTo>
                <a:cubicBezTo>
                  <a:pt x="5058033" y="111211"/>
                  <a:pt x="5029573" y="115558"/>
                  <a:pt x="5016844" y="135924"/>
                </a:cubicBezTo>
                <a:cubicBezTo>
                  <a:pt x="5005929" y="153388"/>
                  <a:pt x="5016844" y="177113"/>
                  <a:pt x="5016844" y="197708"/>
                </a:cubicBezTo>
              </a:path>
            </a:pathLst>
          </a:custGeom>
          <a:noFill/>
          <a:ln w="38100">
            <a:solidFill>
              <a:schemeClr val="accent1">
                <a:lumMod val="7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33" name="TextBox 132">
            <a:extLst>
              <a:ext uri="{FF2B5EF4-FFF2-40B4-BE49-F238E27FC236}">
                <a16:creationId xmlns:a16="http://schemas.microsoft.com/office/drawing/2014/main" id="{3C51A828-7DBA-C711-A358-F24ADC24929B}"/>
              </a:ext>
            </a:extLst>
          </p:cNvPr>
          <p:cNvSpPr txBox="1"/>
          <p:nvPr/>
        </p:nvSpPr>
        <p:spPr>
          <a:xfrm>
            <a:off x="9146745" y="4577440"/>
            <a:ext cx="3457315" cy="954107"/>
          </a:xfrm>
          <a:prstGeom prst="rect">
            <a:avLst/>
          </a:prstGeom>
          <a:noFill/>
        </p:spPr>
        <p:txBody>
          <a:bodyPr wrap="square" rtlCol="0">
            <a:spAutoFit/>
          </a:bodyPr>
          <a:lstStyle/>
          <a:p>
            <a:r>
              <a:rPr lang="en-US" sz="2800" b="1" dirty="0">
                <a:solidFill>
                  <a:srgbClr val="C00000"/>
                </a:solidFill>
              </a:rPr>
              <a:t>495646 backtracked search nodes</a:t>
            </a:r>
            <a:endParaRPr lang="en-CY" sz="2800" b="1" dirty="0">
              <a:solidFill>
                <a:srgbClr val="C00000"/>
              </a:solidFill>
            </a:endParaRPr>
          </a:p>
        </p:txBody>
      </p:sp>
      <p:sp>
        <p:nvSpPr>
          <p:cNvPr id="135" name="TextBox 134">
            <a:extLst>
              <a:ext uri="{FF2B5EF4-FFF2-40B4-BE49-F238E27FC236}">
                <a16:creationId xmlns:a16="http://schemas.microsoft.com/office/drawing/2014/main" id="{DE7FFED3-3B58-F654-F3FB-0EE7A07DC8C8}"/>
              </a:ext>
            </a:extLst>
          </p:cNvPr>
          <p:cNvSpPr txBox="1"/>
          <p:nvPr/>
        </p:nvSpPr>
        <p:spPr>
          <a:xfrm>
            <a:off x="17583151" y="4226849"/>
            <a:ext cx="3457315" cy="954107"/>
          </a:xfrm>
          <a:prstGeom prst="rect">
            <a:avLst/>
          </a:prstGeom>
          <a:noFill/>
        </p:spPr>
        <p:txBody>
          <a:bodyPr wrap="square" rtlCol="0">
            <a:spAutoFit/>
          </a:bodyPr>
          <a:lstStyle/>
          <a:p>
            <a:r>
              <a:rPr lang="en-US" sz="2800" b="1" dirty="0">
                <a:solidFill>
                  <a:srgbClr val="0070C0"/>
                </a:solidFill>
              </a:rPr>
              <a:t>35 open search </a:t>
            </a:r>
          </a:p>
          <a:p>
            <a:r>
              <a:rPr lang="en-US" sz="2800" b="1" dirty="0">
                <a:solidFill>
                  <a:srgbClr val="0070C0"/>
                </a:solidFill>
              </a:rPr>
              <a:t>nodes</a:t>
            </a:r>
            <a:endParaRPr lang="en-CY" sz="2800" b="1" dirty="0">
              <a:solidFill>
                <a:srgbClr val="0070C0"/>
              </a:solidFill>
            </a:endParaRPr>
          </a:p>
        </p:txBody>
      </p:sp>
      <p:sp>
        <p:nvSpPr>
          <p:cNvPr id="136" name="TextBox 135">
            <a:extLst>
              <a:ext uri="{FF2B5EF4-FFF2-40B4-BE49-F238E27FC236}">
                <a16:creationId xmlns:a16="http://schemas.microsoft.com/office/drawing/2014/main" id="{E198B21E-C046-B325-CC36-4C94474CE422}"/>
              </a:ext>
            </a:extLst>
          </p:cNvPr>
          <p:cNvSpPr txBox="1"/>
          <p:nvPr/>
        </p:nvSpPr>
        <p:spPr>
          <a:xfrm>
            <a:off x="19290184" y="6655674"/>
            <a:ext cx="3941805" cy="1569660"/>
          </a:xfrm>
          <a:prstGeom prst="rect">
            <a:avLst/>
          </a:prstGeom>
          <a:noFill/>
        </p:spPr>
        <p:txBody>
          <a:bodyPr wrap="square" rtlCol="0">
            <a:spAutoFit/>
          </a:bodyPr>
          <a:lstStyle/>
          <a:p>
            <a:r>
              <a:rPr lang="en-US" sz="3200" dirty="0"/>
              <a:t>Optimal solution – but grossly inefficient derivation </a:t>
            </a:r>
            <a:endParaRPr lang="en-CY" sz="3200" dirty="0"/>
          </a:p>
        </p:txBody>
      </p:sp>
    </p:spTree>
    <p:extLst>
      <p:ext uri="{BB962C8B-B14F-4D97-AF65-F5344CB8AC3E}">
        <p14:creationId xmlns:p14="http://schemas.microsoft.com/office/powerpoint/2010/main" val="1220625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0"/>
                                        </p:tgtEl>
                                        <p:attrNameLst>
                                          <p:attrName>style.visibility</p:attrName>
                                        </p:attrNameLst>
                                      </p:cBhvr>
                                      <p:to>
                                        <p:strVal val="visible"/>
                                      </p:to>
                                    </p:set>
                                    <p:animEffect transition="in" filter="fade">
                                      <p:cBhvr>
                                        <p:cTn id="7" dur="1000"/>
                                        <p:tgtEl>
                                          <p:spTgt spid="130"/>
                                        </p:tgtEl>
                                      </p:cBhvr>
                                    </p:animEffect>
                                    <p:anim calcmode="lin" valueType="num">
                                      <p:cBhvr>
                                        <p:cTn id="8" dur="1000" fill="hold"/>
                                        <p:tgtEl>
                                          <p:spTgt spid="130"/>
                                        </p:tgtEl>
                                        <p:attrNameLst>
                                          <p:attrName>ppt_x</p:attrName>
                                        </p:attrNameLst>
                                      </p:cBhvr>
                                      <p:tavLst>
                                        <p:tav tm="0">
                                          <p:val>
                                            <p:strVal val="#ppt_x"/>
                                          </p:val>
                                        </p:tav>
                                        <p:tav tm="100000">
                                          <p:val>
                                            <p:strVal val="#ppt_x"/>
                                          </p:val>
                                        </p:tav>
                                      </p:tavLst>
                                    </p:anim>
                                    <p:anim calcmode="lin" valueType="num">
                                      <p:cBhvr>
                                        <p:cTn id="9" dur="1000" fill="hold"/>
                                        <p:tgtEl>
                                          <p:spTgt spid="13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33"/>
                                        </p:tgtEl>
                                        <p:attrNameLst>
                                          <p:attrName>style.visibility</p:attrName>
                                        </p:attrNameLst>
                                      </p:cBhvr>
                                      <p:to>
                                        <p:strVal val="visible"/>
                                      </p:to>
                                    </p:set>
                                    <p:animEffect transition="in" filter="fade">
                                      <p:cBhvr>
                                        <p:cTn id="12" dur="1000"/>
                                        <p:tgtEl>
                                          <p:spTgt spid="133"/>
                                        </p:tgtEl>
                                      </p:cBhvr>
                                    </p:animEffect>
                                    <p:anim calcmode="lin" valueType="num">
                                      <p:cBhvr>
                                        <p:cTn id="13" dur="1000" fill="hold"/>
                                        <p:tgtEl>
                                          <p:spTgt spid="133"/>
                                        </p:tgtEl>
                                        <p:attrNameLst>
                                          <p:attrName>ppt_x</p:attrName>
                                        </p:attrNameLst>
                                      </p:cBhvr>
                                      <p:tavLst>
                                        <p:tav tm="0">
                                          <p:val>
                                            <p:strVal val="#ppt_x"/>
                                          </p:val>
                                        </p:tav>
                                        <p:tav tm="100000">
                                          <p:val>
                                            <p:strVal val="#ppt_x"/>
                                          </p:val>
                                        </p:tav>
                                      </p:tavLst>
                                    </p:anim>
                                    <p:anim calcmode="lin" valueType="num">
                                      <p:cBhvr>
                                        <p:cTn id="14" dur="1000" fill="hold"/>
                                        <p:tgtEl>
                                          <p:spTgt spid="13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32"/>
                                        </p:tgtEl>
                                        <p:attrNameLst>
                                          <p:attrName>style.visibility</p:attrName>
                                        </p:attrNameLst>
                                      </p:cBhvr>
                                      <p:to>
                                        <p:strVal val="visible"/>
                                      </p:to>
                                    </p:set>
                                    <p:animEffect transition="in" filter="fade">
                                      <p:cBhvr>
                                        <p:cTn id="19" dur="1000"/>
                                        <p:tgtEl>
                                          <p:spTgt spid="132"/>
                                        </p:tgtEl>
                                      </p:cBhvr>
                                    </p:animEffect>
                                    <p:anim calcmode="lin" valueType="num">
                                      <p:cBhvr>
                                        <p:cTn id="20" dur="1000" fill="hold"/>
                                        <p:tgtEl>
                                          <p:spTgt spid="132"/>
                                        </p:tgtEl>
                                        <p:attrNameLst>
                                          <p:attrName>ppt_x</p:attrName>
                                        </p:attrNameLst>
                                      </p:cBhvr>
                                      <p:tavLst>
                                        <p:tav tm="0">
                                          <p:val>
                                            <p:strVal val="#ppt_x"/>
                                          </p:val>
                                        </p:tav>
                                        <p:tav tm="100000">
                                          <p:val>
                                            <p:strVal val="#ppt_x"/>
                                          </p:val>
                                        </p:tav>
                                      </p:tavLst>
                                    </p:anim>
                                    <p:anim calcmode="lin" valueType="num">
                                      <p:cBhvr>
                                        <p:cTn id="21" dur="1000" fill="hold"/>
                                        <p:tgtEl>
                                          <p:spTgt spid="132"/>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35"/>
                                        </p:tgtEl>
                                        <p:attrNameLst>
                                          <p:attrName>style.visibility</p:attrName>
                                        </p:attrNameLst>
                                      </p:cBhvr>
                                      <p:to>
                                        <p:strVal val="visible"/>
                                      </p:to>
                                    </p:set>
                                    <p:animEffect transition="in" filter="fade">
                                      <p:cBhvr>
                                        <p:cTn id="24" dur="1000"/>
                                        <p:tgtEl>
                                          <p:spTgt spid="135"/>
                                        </p:tgtEl>
                                      </p:cBhvr>
                                    </p:animEffect>
                                    <p:anim calcmode="lin" valueType="num">
                                      <p:cBhvr>
                                        <p:cTn id="25" dur="1000" fill="hold"/>
                                        <p:tgtEl>
                                          <p:spTgt spid="135"/>
                                        </p:tgtEl>
                                        <p:attrNameLst>
                                          <p:attrName>ppt_x</p:attrName>
                                        </p:attrNameLst>
                                      </p:cBhvr>
                                      <p:tavLst>
                                        <p:tav tm="0">
                                          <p:val>
                                            <p:strVal val="#ppt_x"/>
                                          </p:val>
                                        </p:tav>
                                        <p:tav tm="100000">
                                          <p:val>
                                            <p:strVal val="#ppt_x"/>
                                          </p:val>
                                        </p:tav>
                                      </p:tavLst>
                                    </p:anim>
                                    <p:anim calcmode="lin" valueType="num">
                                      <p:cBhvr>
                                        <p:cTn id="26" dur="1000" fill="hold"/>
                                        <p:tgtEl>
                                          <p:spTgt spid="135"/>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36"/>
                                        </p:tgtEl>
                                        <p:attrNameLst>
                                          <p:attrName>style.visibility</p:attrName>
                                        </p:attrNameLst>
                                      </p:cBhvr>
                                      <p:to>
                                        <p:strVal val="visible"/>
                                      </p:to>
                                    </p:set>
                                    <p:animEffect transition="in" filter="fade">
                                      <p:cBhvr>
                                        <p:cTn id="31" dur="1000"/>
                                        <p:tgtEl>
                                          <p:spTgt spid="136"/>
                                        </p:tgtEl>
                                      </p:cBhvr>
                                    </p:animEffect>
                                    <p:anim calcmode="lin" valueType="num">
                                      <p:cBhvr>
                                        <p:cTn id="32" dur="1000" fill="hold"/>
                                        <p:tgtEl>
                                          <p:spTgt spid="136"/>
                                        </p:tgtEl>
                                        <p:attrNameLst>
                                          <p:attrName>ppt_x</p:attrName>
                                        </p:attrNameLst>
                                      </p:cBhvr>
                                      <p:tavLst>
                                        <p:tav tm="0">
                                          <p:val>
                                            <p:strVal val="#ppt_x"/>
                                          </p:val>
                                        </p:tav>
                                        <p:tav tm="100000">
                                          <p:val>
                                            <p:strVal val="#ppt_x"/>
                                          </p:val>
                                        </p:tav>
                                      </p:tavLst>
                                    </p:anim>
                                    <p:anim calcmode="lin" valueType="num">
                                      <p:cBhvr>
                                        <p:cTn id="33" dur="1000" fill="hold"/>
                                        <p:tgtEl>
                                          <p:spTgt spid="1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 grpId="0" animBg="1"/>
      <p:bldP spid="132" grpId="0" animBg="1"/>
      <p:bldP spid="133" grpId="0"/>
      <p:bldP spid="135" grpId="0"/>
      <p:bldP spid="13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CC17158E-CAE6-22A3-99C3-D3D64B7A52FA}"/>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36</a:t>
            </a:fld>
            <a:endParaRPr lang="bg-BG" dirty="0">
              <a:solidFill>
                <a:srgbClr val="000000"/>
              </a:solidFill>
            </a:endParaRPr>
          </a:p>
        </p:txBody>
      </p:sp>
      <p:sp>
        <p:nvSpPr>
          <p:cNvPr id="2" name="Oval 1">
            <a:extLst>
              <a:ext uri="{FF2B5EF4-FFF2-40B4-BE49-F238E27FC236}">
                <a16:creationId xmlns:a16="http://schemas.microsoft.com/office/drawing/2014/main" id="{43FB304E-C326-8CD7-2992-B263CA69015E}"/>
              </a:ext>
            </a:extLst>
          </p:cNvPr>
          <p:cNvSpPr/>
          <p:nvPr/>
        </p:nvSpPr>
        <p:spPr>
          <a:xfrm>
            <a:off x="9724515" y="2433726"/>
            <a:ext cx="432487" cy="4572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5" name="Oval 4">
            <a:extLst>
              <a:ext uri="{FF2B5EF4-FFF2-40B4-BE49-F238E27FC236}">
                <a16:creationId xmlns:a16="http://schemas.microsoft.com/office/drawing/2014/main" id="{791B15B4-D21A-6711-E927-5E62CC2B45C7}"/>
              </a:ext>
            </a:extLst>
          </p:cNvPr>
          <p:cNvSpPr/>
          <p:nvPr/>
        </p:nvSpPr>
        <p:spPr>
          <a:xfrm>
            <a:off x="9761837" y="3607060"/>
            <a:ext cx="432487" cy="4572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2" name="Oval 11">
            <a:extLst>
              <a:ext uri="{FF2B5EF4-FFF2-40B4-BE49-F238E27FC236}">
                <a16:creationId xmlns:a16="http://schemas.microsoft.com/office/drawing/2014/main" id="{90071605-9730-4BB7-32B9-E2B526181243}"/>
              </a:ext>
            </a:extLst>
          </p:cNvPr>
          <p:cNvSpPr/>
          <p:nvPr/>
        </p:nvSpPr>
        <p:spPr>
          <a:xfrm>
            <a:off x="9761837" y="4750141"/>
            <a:ext cx="432487" cy="4572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5" name="Oval 14">
            <a:extLst>
              <a:ext uri="{FF2B5EF4-FFF2-40B4-BE49-F238E27FC236}">
                <a16:creationId xmlns:a16="http://schemas.microsoft.com/office/drawing/2014/main" id="{EC61BAB5-947F-7A35-99B3-608B741DF5EB}"/>
              </a:ext>
            </a:extLst>
          </p:cNvPr>
          <p:cNvSpPr/>
          <p:nvPr/>
        </p:nvSpPr>
        <p:spPr>
          <a:xfrm>
            <a:off x="9708711" y="5871568"/>
            <a:ext cx="432487" cy="4572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3" name="TextBox 2">
            <a:extLst>
              <a:ext uri="{FF2B5EF4-FFF2-40B4-BE49-F238E27FC236}">
                <a16:creationId xmlns:a16="http://schemas.microsoft.com/office/drawing/2014/main" id="{4B73EEC1-2E28-33CA-78A4-CEA17E6C8F90}"/>
              </a:ext>
            </a:extLst>
          </p:cNvPr>
          <p:cNvSpPr txBox="1"/>
          <p:nvPr/>
        </p:nvSpPr>
        <p:spPr>
          <a:xfrm>
            <a:off x="10136408" y="2301466"/>
            <a:ext cx="766119" cy="478310"/>
          </a:xfrm>
          <a:prstGeom prst="rect">
            <a:avLst/>
          </a:prstGeom>
          <a:noFill/>
        </p:spPr>
        <p:txBody>
          <a:bodyPr wrap="square" rtlCol="0">
            <a:spAutoFit/>
          </a:bodyPr>
          <a:lstStyle/>
          <a:p>
            <a:pPr algn="ctr"/>
            <a:r>
              <a:rPr lang="en-US" sz="2400" b="1" dirty="0"/>
              <a:t>{}</a:t>
            </a:r>
            <a:endParaRPr lang="en-CY" sz="2400" b="1" dirty="0"/>
          </a:p>
        </p:txBody>
      </p:sp>
      <p:sp>
        <p:nvSpPr>
          <p:cNvPr id="17" name="TextBox 16">
            <a:extLst>
              <a:ext uri="{FF2B5EF4-FFF2-40B4-BE49-F238E27FC236}">
                <a16:creationId xmlns:a16="http://schemas.microsoft.com/office/drawing/2014/main" id="{D86094E0-8991-F612-9074-6B5497AA4ED4}"/>
              </a:ext>
            </a:extLst>
          </p:cNvPr>
          <p:cNvSpPr txBox="1"/>
          <p:nvPr/>
        </p:nvSpPr>
        <p:spPr>
          <a:xfrm>
            <a:off x="10140269" y="3520399"/>
            <a:ext cx="1470454" cy="461665"/>
          </a:xfrm>
          <a:prstGeom prst="rect">
            <a:avLst/>
          </a:prstGeom>
          <a:noFill/>
        </p:spPr>
        <p:txBody>
          <a:bodyPr wrap="square" rtlCol="0">
            <a:spAutoFit/>
          </a:bodyPr>
          <a:lstStyle/>
          <a:p>
            <a:pPr algn="ctr"/>
            <a:r>
              <a:rPr lang="en-US" sz="2400" b="1" dirty="0"/>
              <a:t>{(</a:t>
            </a:r>
            <a:r>
              <a:rPr lang="en-US" sz="2400" b="1" dirty="0">
                <a:highlight>
                  <a:srgbClr val="FFFF00"/>
                </a:highlight>
              </a:rPr>
              <a:t>D=7</a:t>
            </a:r>
            <a:r>
              <a:rPr lang="en-US" sz="2400" b="1" dirty="0"/>
              <a:t>)}</a:t>
            </a:r>
            <a:endParaRPr lang="en-CY" sz="2400" b="1" dirty="0"/>
          </a:p>
        </p:txBody>
      </p:sp>
      <p:sp>
        <p:nvSpPr>
          <p:cNvPr id="18" name="TextBox 17">
            <a:extLst>
              <a:ext uri="{FF2B5EF4-FFF2-40B4-BE49-F238E27FC236}">
                <a16:creationId xmlns:a16="http://schemas.microsoft.com/office/drawing/2014/main" id="{A0D8CFFF-228F-3911-FB28-77952095F9BC}"/>
              </a:ext>
            </a:extLst>
          </p:cNvPr>
          <p:cNvSpPr txBox="1"/>
          <p:nvPr/>
        </p:nvSpPr>
        <p:spPr>
          <a:xfrm>
            <a:off x="10205639" y="4722757"/>
            <a:ext cx="1865872" cy="461665"/>
          </a:xfrm>
          <a:prstGeom prst="rect">
            <a:avLst/>
          </a:prstGeom>
          <a:noFill/>
        </p:spPr>
        <p:txBody>
          <a:bodyPr wrap="square" rtlCol="0">
            <a:spAutoFit/>
          </a:bodyPr>
          <a:lstStyle/>
          <a:p>
            <a:pPr algn="ctr"/>
            <a:r>
              <a:rPr lang="en-US" sz="2400" b="1" dirty="0"/>
              <a:t>{(D=7),(</a:t>
            </a:r>
            <a:r>
              <a:rPr lang="en-US" sz="2400" b="1" dirty="0">
                <a:highlight>
                  <a:srgbClr val="FFFF00"/>
                </a:highlight>
              </a:rPr>
              <a:t>E=5</a:t>
            </a:r>
            <a:r>
              <a:rPr lang="en-US" sz="2400" b="1" dirty="0"/>
              <a:t>)}</a:t>
            </a:r>
            <a:endParaRPr lang="en-CY" sz="2400" b="1" dirty="0"/>
          </a:p>
        </p:txBody>
      </p:sp>
      <p:sp>
        <p:nvSpPr>
          <p:cNvPr id="19" name="TextBox 18">
            <a:extLst>
              <a:ext uri="{FF2B5EF4-FFF2-40B4-BE49-F238E27FC236}">
                <a16:creationId xmlns:a16="http://schemas.microsoft.com/office/drawing/2014/main" id="{A85D2E88-DD98-2642-3F94-92CAB98E74A7}"/>
              </a:ext>
            </a:extLst>
          </p:cNvPr>
          <p:cNvSpPr txBox="1"/>
          <p:nvPr/>
        </p:nvSpPr>
        <p:spPr>
          <a:xfrm>
            <a:off x="10136408" y="5906795"/>
            <a:ext cx="2763793" cy="461665"/>
          </a:xfrm>
          <a:prstGeom prst="rect">
            <a:avLst/>
          </a:prstGeom>
          <a:noFill/>
        </p:spPr>
        <p:txBody>
          <a:bodyPr wrap="square" rtlCol="0">
            <a:spAutoFit/>
          </a:bodyPr>
          <a:lstStyle/>
          <a:p>
            <a:pPr algn="ctr"/>
            <a:r>
              <a:rPr lang="en-US" sz="2400" b="1" dirty="0"/>
              <a:t>{(D=7),(E=5),(</a:t>
            </a:r>
            <a:r>
              <a:rPr lang="en-US" sz="2400" b="1" dirty="0">
                <a:highlight>
                  <a:srgbClr val="FFFF00"/>
                </a:highlight>
              </a:rPr>
              <a:t>M=1</a:t>
            </a:r>
            <a:r>
              <a:rPr lang="en-US" sz="2400" b="1" dirty="0"/>
              <a:t>)}</a:t>
            </a:r>
            <a:endParaRPr lang="en-CY" sz="2400" b="1" dirty="0"/>
          </a:p>
        </p:txBody>
      </p:sp>
      <p:sp>
        <p:nvSpPr>
          <p:cNvPr id="20" name="Oval 19">
            <a:extLst>
              <a:ext uri="{FF2B5EF4-FFF2-40B4-BE49-F238E27FC236}">
                <a16:creationId xmlns:a16="http://schemas.microsoft.com/office/drawing/2014/main" id="{4C015C0F-7B67-4F68-9E0F-FC10F57ECB4A}"/>
              </a:ext>
            </a:extLst>
          </p:cNvPr>
          <p:cNvSpPr/>
          <p:nvPr/>
        </p:nvSpPr>
        <p:spPr>
          <a:xfrm>
            <a:off x="9738661" y="6892680"/>
            <a:ext cx="432487" cy="4572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23" name="TextBox 22">
            <a:extLst>
              <a:ext uri="{FF2B5EF4-FFF2-40B4-BE49-F238E27FC236}">
                <a16:creationId xmlns:a16="http://schemas.microsoft.com/office/drawing/2014/main" id="{65372010-2D50-0C44-1533-5E77ECB43C5C}"/>
              </a:ext>
            </a:extLst>
          </p:cNvPr>
          <p:cNvSpPr txBox="1"/>
          <p:nvPr/>
        </p:nvSpPr>
        <p:spPr>
          <a:xfrm>
            <a:off x="9982711" y="6915656"/>
            <a:ext cx="3707025" cy="461665"/>
          </a:xfrm>
          <a:prstGeom prst="rect">
            <a:avLst/>
          </a:prstGeom>
          <a:noFill/>
        </p:spPr>
        <p:txBody>
          <a:bodyPr wrap="square" rtlCol="0">
            <a:spAutoFit/>
          </a:bodyPr>
          <a:lstStyle/>
          <a:p>
            <a:pPr algn="ctr"/>
            <a:r>
              <a:rPr lang="en-US" sz="2400" b="1" dirty="0"/>
              <a:t>{(D=7),(E=5),(M=1),(</a:t>
            </a:r>
            <a:r>
              <a:rPr lang="en-US" sz="2400" b="1" dirty="0">
                <a:highlight>
                  <a:srgbClr val="FFFF00"/>
                </a:highlight>
              </a:rPr>
              <a:t>N=6</a:t>
            </a:r>
            <a:r>
              <a:rPr lang="en-US" sz="2400" b="1" dirty="0"/>
              <a:t>)}</a:t>
            </a:r>
            <a:endParaRPr lang="en-CY" sz="2400" b="1" dirty="0"/>
          </a:p>
        </p:txBody>
      </p:sp>
      <p:sp>
        <p:nvSpPr>
          <p:cNvPr id="24" name="Oval 23">
            <a:extLst>
              <a:ext uri="{FF2B5EF4-FFF2-40B4-BE49-F238E27FC236}">
                <a16:creationId xmlns:a16="http://schemas.microsoft.com/office/drawing/2014/main" id="{D6AD59DA-60FE-58AC-7618-07E4F363D04D}"/>
              </a:ext>
            </a:extLst>
          </p:cNvPr>
          <p:cNvSpPr/>
          <p:nvPr/>
        </p:nvSpPr>
        <p:spPr>
          <a:xfrm>
            <a:off x="9738661" y="8125208"/>
            <a:ext cx="432487" cy="4572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25" name="TextBox 24">
            <a:extLst>
              <a:ext uri="{FF2B5EF4-FFF2-40B4-BE49-F238E27FC236}">
                <a16:creationId xmlns:a16="http://schemas.microsoft.com/office/drawing/2014/main" id="{B2D01C5B-C79B-F67D-EEBC-A79722C7D40E}"/>
              </a:ext>
            </a:extLst>
          </p:cNvPr>
          <p:cNvSpPr txBox="1"/>
          <p:nvPr/>
        </p:nvSpPr>
        <p:spPr>
          <a:xfrm>
            <a:off x="10234484" y="8069239"/>
            <a:ext cx="4335784" cy="461665"/>
          </a:xfrm>
          <a:prstGeom prst="rect">
            <a:avLst/>
          </a:prstGeom>
          <a:noFill/>
        </p:spPr>
        <p:txBody>
          <a:bodyPr wrap="square" rtlCol="0">
            <a:spAutoFit/>
          </a:bodyPr>
          <a:lstStyle/>
          <a:p>
            <a:pPr algn="ctr"/>
            <a:r>
              <a:rPr lang="en-US" sz="2400" b="1" dirty="0"/>
              <a:t>{(D=7),(E=5),(M=1),(N=6),(</a:t>
            </a:r>
            <a:r>
              <a:rPr lang="en-US" sz="2400" b="1" dirty="0">
                <a:highlight>
                  <a:srgbClr val="FFFF00"/>
                </a:highlight>
              </a:rPr>
              <a:t>O=0</a:t>
            </a:r>
            <a:r>
              <a:rPr lang="en-US" sz="2400" b="1" dirty="0"/>
              <a:t>)}</a:t>
            </a:r>
            <a:endParaRPr lang="en-CY" sz="2400" b="1" dirty="0"/>
          </a:p>
        </p:txBody>
      </p:sp>
      <p:cxnSp>
        <p:nvCxnSpPr>
          <p:cNvPr id="27" name="Straight Arrow Connector 26">
            <a:extLst>
              <a:ext uri="{FF2B5EF4-FFF2-40B4-BE49-F238E27FC236}">
                <a16:creationId xmlns:a16="http://schemas.microsoft.com/office/drawing/2014/main" id="{3A2E6F0B-DE9F-9A08-C48F-C7773EE5D474}"/>
              </a:ext>
            </a:extLst>
          </p:cNvPr>
          <p:cNvCxnSpPr>
            <a:cxnSpLocks/>
            <a:stCxn id="5" idx="0"/>
            <a:endCxn id="2" idx="4"/>
          </p:cNvCxnSpPr>
          <p:nvPr/>
        </p:nvCxnSpPr>
        <p:spPr>
          <a:xfrm flipH="1" flipV="1">
            <a:off x="9940759" y="2890926"/>
            <a:ext cx="37322" cy="716134"/>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DDE48AD5-596A-CE17-E413-398C36008E76}"/>
              </a:ext>
            </a:extLst>
          </p:cNvPr>
          <p:cNvCxnSpPr>
            <a:cxnSpLocks/>
            <a:stCxn id="12" idx="0"/>
            <a:endCxn id="5" idx="4"/>
          </p:cNvCxnSpPr>
          <p:nvPr/>
        </p:nvCxnSpPr>
        <p:spPr>
          <a:xfrm flipV="1">
            <a:off x="9978081" y="4064260"/>
            <a:ext cx="0" cy="685881"/>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79E01317-CC3A-3B9C-4D33-A372CA88EE45}"/>
              </a:ext>
            </a:extLst>
          </p:cNvPr>
          <p:cNvCxnSpPr>
            <a:cxnSpLocks/>
          </p:cNvCxnSpPr>
          <p:nvPr/>
        </p:nvCxnSpPr>
        <p:spPr>
          <a:xfrm flipV="1">
            <a:off x="9959420" y="5140202"/>
            <a:ext cx="0" cy="999394"/>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7EC69A63-32D2-613F-F2D8-1EF4FF602FD6}"/>
              </a:ext>
            </a:extLst>
          </p:cNvPr>
          <p:cNvCxnSpPr>
            <a:cxnSpLocks/>
            <a:stCxn id="20" idx="0"/>
            <a:endCxn id="15" idx="4"/>
          </p:cNvCxnSpPr>
          <p:nvPr/>
        </p:nvCxnSpPr>
        <p:spPr>
          <a:xfrm flipH="1" flipV="1">
            <a:off x="9924955" y="6328768"/>
            <a:ext cx="29950" cy="563912"/>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76" name="Oval 75">
            <a:extLst>
              <a:ext uri="{FF2B5EF4-FFF2-40B4-BE49-F238E27FC236}">
                <a16:creationId xmlns:a16="http://schemas.microsoft.com/office/drawing/2014/main" id="{464E7A41-6114-204E-492B-52E409B0B193}"/>
              </a:ext>
            </a:extLst>
          </p:cNvPr>
          <p:cNvSpPr/>
          <p:nvPr/>
        </p:nvSpPr>
        <p:spPr>
          <a:xfrm>
            <a:off x="9806626" y="9415007"/>
            <a:ext cx="432487" cy="4572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78" name="TextBox 77">
            <a:extLst>
              <a:ext uri="{FF2B5EF4-FFF2-40B4-BE49-F238E27FC236}">
                <a16:creationId xmlns:a16="http://schemas.microsoft.com/office/drawing/2014/main" id="{4CB9061C-BD62-ED3A-77BF-E02C1EF6ACBB}"/>
              </a:ext>
            </a:extLst>
          </p:cNvPr>
          <p:cNvSpPr txBox="1"/>
          <p:nvPr/>
        </p:nvSpPr>
        <p:spPr>
          <a:xfrm>
            <a:off x="10182685" y="9370796"/>
            <a:ext cx="5151844" cy="461665"/>
          </a:xfrm>
          <a:prstGeom prst="rect">
            <a:avLst/>
          </a:prstGeom>
          <a:noFill/>
        </p:spPr>
        <p:txBody>
          <a:bodyPr wrap="square" rtlCol="0">
            <a:spAutoFit/>
          </a:bodyPr>
          <a:lstStyle/>
          <a:p>
            <a:pPr algn="ctr"/>
            <a:r>
              <a:rPr lang="en-US" sz="2400" b="1" dirty="0"/>
              <a:t>{(D=7),(E=5),(M=1),(N=6),(O=0),(</a:t>
            </a:r>
            <a:r>
              <a:rPr lang="en-US" sz="2400" b="1" dirty="0">
                <a:highlight>
                  <a:srgbClr val="FFFF00"/>
                </a:highlight>
              </a:rPr>
              <a:t>R=8</a:t>
            </a:r>
            <a:r>
              <a:rPr lang="en-US" sz="2400" b="1" dirty="0"/>
              <a:t>)}</a:t>
            </a:r>
            <a:endParaRPr lang="en-CY" sz="2400" b="1" dirty="0"/>
          </a:p>
        </p:txBody>
      </p:sp>
      <p:cxnSp>
        <p:nvCxnSpPr>
          <p:cNvPr id="84" name="Straight Arrow Connector 83">
            <a:extLst>
              <a:ext uri="{FF2B5EF4-FFF2-40B4-BE49-F238E27FC236}">
                <a16:creationId xmlns:a16="http://schemas.microsoft.com/office/drawing/2014/main" id="{9AEB302B-BDEB-CD7A-1C28-B43CC7C32360}"/>
              </a:ext>
            </a:extLst>
          </p:cNvPr>
          <p:cNvCxnSpPr>
            <a:cxnSpLocks/>
          </p:cNvCxnSpPr>
          <p:nvPr/>
        </p:nvCxnSpPr>
        <p:spPr>
          <a:xfrm flipV="1">
            <a:off x="9954904" y="7312563"/>
            <a:ext cx="0" cy="914643"/>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93" name="Oval 92">
            <a:extLst>
              <a:ext uri="{FF2B5EF4-FFF2-40B4-BE49-F238E27FC236}">
                <a16:creationId xmlns:a16="http://schemas.microsoft.com/office/drawing/2014/main" id="{64B15CBB-BBD8-CDC7-BAC6-F3F1D07B4879}"/>
              </a:ext>
            </a:extLst>
          </p:cNvPr>
          <p:cNvSpPr/>
          <p:nvPr/>
        </p:nvSpPr>
        <p:spPr>
          <a:xfrm>
            <a:off x="9801997" y="10575883"/>
            <a:ext cx="432487" cy="4572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95" name="TextBox 94">
            <a:extLst>
              <a:ext uri="{FF2B5EF4-FFF2-40B4-BE49-F238E27FC236}">
                <a16:creationId xmlns:a16="http://schemas.microsoft.com/office/drawing/2014/main" id="{6F523CE4-72F5-B9F1-CD3C-D60A36433C75}"/>
              </a:ext>
            </a:extLst>
          </p:cNvPr>
          <p:cNvSpPr txBox="1"/>
          <p:nvPr/>
        </p:nvSpPr>
        <p:spPr>
          <a:xfrm>
            <a:off x="9954904" y="10554116"/>
            <a:ext cx="6366159" cy="461665"/>
          </a:xfrm>
          <a:prstGeom prst="rect">
            <a:avLst/>
          </a:prstGeom>
          <a:noFill/>
        </p:spPr>
        <p:txBody>
          <a:bodyPr wrap="square" rtlCol="0">
            <a:spAutoFit/>
          </a:bodyPr>
          <a:lstStyle/>
          <a:p>
            <a:pPr algn="ctr"/>
            <a:r>
              <a:rPr lang="en-US" sz="2400" b="1" dirty="0"/>
              <a:t>{(D=7),(E=5),(M=1),(N=6),(O=0),(R=8),(</a:t>
            </a:r>
            <a:r>
              <a:rPr lang="en-US" sz="2400" b="1" dirty="0">
                <a:highlight>
                  <a:srgbClr val="FFFF00"/>
                </a:highlight>
              </a:rPr>
              <a:t>S=9</a:t>
            </a:r>
            <a:r>
              <a:rPr lang="en-US" sz="2400" b="1" dirty="0"/>
              <a:t>)}</a:t>
            </a:r>
            <a:endParaRPr lang="en-CY" sz="2400" b="1" dirty="0"/>
          </a:p>
        </p:txBody>
      </p:sp>
      <p:cxnSp>
        <p:nvCxnSpPr>
          <p:cNvPr id="98" name="Straight Arrow Connector 97">
            <a:extLst>
              <a:ext uri="{FF2B5EF4-FFF2-40B4-BE49-F238E27FC236}">
                <a16:creationId xmlns:a16="http://schemas.microsoft.com/office/drawing/2014/main" id="{5265DD17-0C2E-1024-12A7-901C957163E3}"/>
              </a:ext>
            </a:extLst>
          </p:cNvPr>
          <p:cNvCxnSpPr>
            <a:cxnSpLocks/>
            <a:endCxn id="24" idx="4"/>
          </p:cNvCxnSpPr>
          <p:nvPr/>
        </p:nvCxnSpPr>
        <p:spPr>
          <a:xfrm flipH="1" flipV="1">
            <a:off x="9954905" y="8582408"/>
            <a:ext cx="79501" cy="1124684"/>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09" name="Oval 108">
            <a:extLst>
              <a:ext uri="{FF2B5EF4-FFF2-40B4-BE49-F238E27FC236}">
                <a16:creationId xmlns:a16="http://schemas.microsoft.com/office/drawing/2014/main" id="{F6631F38-2BEA-537D-F9AB-FD722C12EC34}"/>
              </a:ext>
            </a:extLst>
          </p:cNvPr>
          <p:cNvSpPr/>
          <p:nvPr/>
        </p:nvSpPr>
        <p:spPr>
          <a:xfrm>
            <a:off x="9801997" y="11865804"/>
            <a:ext cx="432487" cy="4572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cxnSp>
        <p:nvCxnSpPr>
          <p:cNvPr id="114" name="Straight Arrow Connector 113">
            <a:extLst>
              <a:ext uri="{FF2B5EF4-FFF2-40B4-BE49-F238E27FC236}">
                <a16:creationId xmlns:a16="http://schemas.microsoft.com/office/drawing/2014/main" id="{7B7445EE-E854-4DD7-3D2F-9AFA4462A64A}"/>
              </a:ext>
            </a:extLst>
          </p:cNvPr>
          <p:cNvCxnSpPr>
            <a:cxnSpLocks/>
          </p:cNvCxnSpPr>
          <p:nvPr/>
        </p:nvCxnSpPr>
        <p:spPr>
          <a:xfrm flipH="1" flipV="1">
            <a:off x="9978080" y="11111330"/>
            <a:ext cx="52788" cy="873829"/>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Straight Arrow Connector 116">
            <a:extLst>
              <a:ext uri="{FF2B5EF4-FFF2-40B4-BE49-F238E27FC236}">
                <a16:creationId xmlns:a16="http://schemas.microsoft.com/office/drawing/2014/main" id="{D01B20CB-D772-C4B1-855D-274E37CF0AE5}"/>
              </a:ext>
            </a:extLst>
          </p:cNvPr>
          <p:cNvCxnSpPr>
            <a:cxnSpLocks/>
          </p:cNvCxnSpPr>
          <p:nvPr/>
        </p:nvCxnSpPr>
        <p:spPr>
          <a:xfrm flipV="1">
            <a:off x="10034406" y="9872207"/>
            <a:ext cx="0" cy="942825"/>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22" name="TextBox 121">
            <a:extLst>
              <a:ext uri="{FF2B5EF4-FFF2-40B4-BE49-F238E27FC236}">
                <a16:creationId xmlns:a16="http://schemas.microsoft.com/office/drawing/2014/main" id="{39C29326-192B-CC4D-CCC9-FEE3AEB52648}"/>
              </a:ext>
            </a:extLst>
          </p:cNvPr>
          <p:cNvSpPr txBox="1"/>
          <p:nvPr/>
        </p:nvSpPr>
        <p:spPr>
          <a:xfrm>
            <a:off x="9954904" y="11808911"/>
            <a:ext cx="7167106" cy="461665"/>
          </a:xfrm>
          <a:prstGeom prst="rect">
            <a:avLst/>
          </a:prstGeom>
          <a:noFill/>
        </p:spPr>
        <p:txBody>
          <a:bodyPr wrap="square" rtlCol="0">
            <a:spAutoFit/>
          </a:bodyPr>
          <a:lstStyle/>
          <a:p>
            <a:pPr algn="ctr"/>
            <a:r>
              <a:rPr lang="en-US" sz="2400" b="1" dirty="0"/>
              <a:t>{(D=7),(E=5),(M=1),(N=6),(O=0),(R=8),(S=9),(</a:t>
            </a:r>
            <a:r>
              <a:rPr lang="en-US" sz="2400" b="1" dirty="0">
                <a:highlight>
                  <a:srgbClr val="FFFF00"/>
                </a:highlight>
              </a:rPr>
              <a:t>Y=2</a:t>
            </a:r>
            <a:r>
              <a:rPr lang="en-US" sz="2400" b="1" dirty="0"/>
              <a:t>)}</a:t>
            </a:r>
            <a:endParaRPr lang="en-CY" sz="2400" b="1" dirty="0"/>
          </a:p>
        </p:txBody>
      </p:sp>
      <p:sp>
        <p:nvSpPr>
          <p:cNvPr id="103" name="TextBox 102">
            <a:extLst>
              <a:ext uri="{FF2B5EF4-FFF2-40B4-BE49-F238E27FC236}">
                <a16:creationId xmlns:a16="http://schemas.microsoft.com/office/drawing/2014/main" id="{387C3B91-CD99-A969-E339-847EC871DA33}"/>
              </a:ext>
            </a:extLst>
          </p:cNvPr>
          <p:cNvSpPr txBox="1"/>
          <p:nvPr/>
        </p:nvSpPr>
        <p:spPr>
          <a:xfrm>
            <a:off x="4959390" y="3621195"/>
            <a:ext cx="5045084" cy="457200"/>
          </a:xfrm>
          <a:prstGeom prst="rect">
            <a:avLst/>
          </a:prstGeom>
          <a:noFill/>
        </p:spPr>
        <p:txBody>
          <a:bodyPr wrap="square" rtlCol="0">
            <a:spAutoFit/>
          </a:bodyPr>
          <a:lstStyle/>
          <a:p>
            <a:pPr algn="ctr"/>
            <a:r>
              <a:rPr lang="en-US" sz="2400" b="1" dirty="0">
                <a:solidFill>
                  <a:srgbClr val="FF0000"/>
                </a:solidFill>
              </a:rPr>
              <a:t>Values 0,1,2,3,4,5,6 rejected for D</a:t>
            </a:r>
            <a:endParaRPr lang="en-CY" sz="2400" b="1" dirty="0">
              <a:solidFill>
                <a:srgbClr val="FF0000"/>
              </a:solidFill>
            </a:endParaRPr>
          </a:p>
        </p:txBody>
      </p:sp>
      <p:sp>
        <p:nvSpPr>
          <p:cNvPr id="104" name="TextBox 103">
            <a:extLst>
              <a:ext uri="{FF2B5EF4-FFF2-40B4-BE49-F238E27FC236}">
                <a16:creationId xmlns:a16="http://schemas.microsoft.com/office/drawing/2014/main" id="{620CEDFC-6DD0-C89F-B1BA-04F19460CEF3}"/>
              </a:ext>
            </a:extLst>
          </p:cNvPr>
          <p:cNvSpPr txBox="1"/>
          <p:nvPr/>
        </p:nvSpPr>
        <p:spPr>
          <a:xfrm>
            <a:off x="11487558" y="3554685"/>
            <a:ext cx="6230816" cy="461665"/>
          </a:xfrm>
          <a:prstGeom prst="rect">
            <a:avLst/>
          </a:prstGeom>
          <a:noFill/>
        </p:spPr>
        <p:txBody>
          <a:bodyPr wrap="square" rtlCol="0">
            <a:spAutoFit/>
          </a:bodyPr>
          <a:lstStyle/>
          <a:p>
            <a:pPr algn="ctr"/>
            <a:r>
              <a:rPr lang="en-US" sz="2400" b="1" dirty="0">
                <a:solidFill>
                  <a:srgbClr val="0100C8"/>
                </a:solidFill>
              </a:rPr>
              <a:t>Values 8 ,9 not required to be considered for D</a:t>
            </a:r>
            <a:endParaRPr lang="en-CY" sz="2400" b="1" dirty="0">
              <a:solidFill>
                <a:srgbClr val="0100C8"/>
              </a:solidFill>
            </a:endParaRPr>
          </a:p>
        </p:txBody>
      </p:sp>
      <p:sp>
        <p:nvSpPr>
          <p:cNvPr id="105" name="TextBox 104">
            <a:extLst>
              <a:ext uri="{FF2B5EF4-FFF2-40B4-BE49-F238E27FC236}">
                <a16:creationId xmlns:a16="http://schemas.microsoft.com/office/drawing/2014/main" id="{744BAB90-6D8A-EF4B-E64F-B1B2C30E44CF}"/>
              </a:ext>
            </a:extLst>
          </p:cNvPr>
          <p:cNvSpPr txBox="1"/>
          <p:nvPr/>
        </p:nvSpPr>
        <p:spPr>
          <a:xfrm>
            <a:off x="5160555" y="4801862"/>
            <a:ext cx="5045084" cy="457200"/>
          </a:xfrm>
          <a:prstGeom prst="rect">
            <a:avLst/>
          </a:prstGeom>
          <a:noFill/>
        </p:spPr>
        <p:txBody>
          <a:bodyPr wrap="square" rtlCol="0">
            <a:spAutoFit/>
          </a:bodyPr>
          <a:lstStyle/>
          <a:p>
            <a:pPr algn="ctr"/>
            <a:r>
              <a:rPr lang="en-US" sz="2400" b="1" dirty="0">
                <a:solidFill>
                  <a:srgbClr val="FF0000"/>
                </a:solidFill>
              </a:rPr>
              <a:t>Values 0,1,2,3,4 rejected for E</a:t>
            </a:r>
            <a:endParaRPr lang="en-CY" sz="2400" b="1" dirty="0">
              <a:solidFill>
                <a:srgbClr val="FF0000"/>
              </a:solidFill>
            </a:endParaRPr>
          </a:p>
        </p:txBody>
      </p:sp>
      <p:sp>
        <p:nvSpPr>
          <p:cNvPr id="106" name="TextBox 105">
            <a:extLst>
              <a:ext uri="{FF2B5EF4-FFF2-40B4-BE49-F238E27FC236}">
                <a16:creationId xmlns:a16="http://schemas.microsoft.com/office/drawing/2014/main" id="{0CABA92A-F56E-095F-98D9-5C62ADC58A72}"/>
              </a:ext>
            </a:extLst>
          </p:cNvPr>
          <p:cNvSpPr txBox="1"/>
          <p:nvPr/>
        </p:nvSpPr>
        <p:spPr>
          <a:xfrm>
            <a:off x="11944790" y="4736713"/>
            <a:ext cx="6559079" cy="461665"/>
          </a:xfrm>
          <a:prstGeom prst="rect">
            <a:avLst/>
          </a:prstGeom>
          <a:noFill/>
        </p:spPr>
        <p:txBody>
          <a:bodyPr wrap="square" rtlCol="0">
            <a:spAutoFit/>
          </a:bodyPr>
          <a:lstStyle/>
          <a:p>
            <a:pPr algn="ctr"/>
            <a:r>
              <a:rPr lang="en-US" sz="2400" b="1" dirty="0">
                <a:solidFill>
                  <a:srgbClr val="0100C8"/>
                </a:solidFill>
              </a:rPr>
              <a:t>Values 6,7,8,9 not required to be considered for E</a:t>
            </a:r>
            <a:endParaRPr lang="en-CY" sz="2400" b="1" dirty="0">
              <a:solidFill>
                <a:srgbClr val="0100C8"/>
              </a:solidFill>
            </a:endParaRPr>
          </a:p>
        </p:txBody>
      </p:sp>
      <p:sp>
        <p:nvSpPr>
          <p:cNvPr id="107" name="TextBox 106">
            <a:extLst>
              <a:ext uri="{FF2B5EF4-FFF2-40B4-BE49-F238E27FC236}">
                <a16:creationId xmlns:a16="http://schemas.microsoft.com/office/drawing/2014/main" id="{799B0F22-0325-37C6-DFB9-FE7621C165C4}"/>
              </a:ext>
            </a:extLst>
          </p:cNvPr>
          <p:cNvSpPr txBox="1"/>
          <p:nvPr/>
        </p:nvSpPr>
        <p:spPr>
          <a:xfrm>
            <a:off x="16563830" y="11861339"/>
            <a:ext cx="7649478" cy="461665"/>
          </a:xfrm>
          <a:prstGeom prst="rect">
            <a:avLst/>
          </a:prstGeom>
          <a:noFill/>
        </p:spPr>
        <p:txBody>
          <a:bodyPr wrap="square" rtlCol="0">
            <a:spAutoFit/>
          </a:bodyPr>
          <a:lstStyle/>
          <a:p>
            <a:pPr algn="ctr"/>
            <a:r>
              <a:rPr lang="en-US" sz="2400" b="1" dirty="0">
                <a:solidFill>
                  <a:srgbClr val="0100C8"/>
                </a:solidFill>
              </a:rPr>
              <a:t>Values 3,4,5,6,7,8,9 not required to be considered for Y</a:t>
            </a:r>
            <a:endParaRPr lang="en-CY" sz="2400" b="1" dirty="0">
              <a:solidFill>
                <a:srgbClr val="0100C8"/>
              </a:solidFill>
            </a:endParaRPr>
          </a:p>
        </p:txBody>
      </p:sp>
      <p:sp>
        <p:nvSpPr>
          <p:cNvPr id="111" name="TextBox 110">
            <a:extLst>
              <a:ext uri="{FF2B5EF4-FFF2-40B4-BE49-F238E27FC236}">
                <a16:creationId xmlns:a16="http://schemas.microsoft.com/office/drawing/2014/main" id="{52641CA2-3CB4-696F-2533-80753DF32938}"/>
              </a:ext>
            </a:extLst>
          </p:cNvPr>
          <p:cNvSpPr txBox="1"/>
          <p:nvPr/>
        </p:nvSpPr>
        <p:spPr>
          <a:xfrm>
            <a:off x="4959390" y="6917888"/>
            <a:ext cx="5045084" cy="457200"/>
          </a:xfrm>
          <a:prstGeom prst="rect">
            <a:avLst/>
          </a:prstGeom>
          <a:noFill/>
        </p:spPr>
        <p:txBody>
          <a:bodyPr wrap="square" rtlCol="0">
            <a:spAutoFit/>
          </a:bodyPr>
          <a:lstStyle/>
          <a:p>
            <a:pPr algn="ctr"/>
            <a:r>
              <a:rPr lang="en-US" sz="2400" b="1" dirty="0">
                <a:solidFill>
                  <a:srgbClr val="FF0000"/>
                </a:solidFill>
              </a:rPr>
              <a:t>Values 0,1,2,3,4 ,5 rejected for N</a:t>
            </a:r>
            <a:endParaRPr lang="en-CY" sz="2400" b="1" dirty="0">
              <a:solidFill>
                <a:srgbClr val="FF0000"/>
              </a:solidFill>
            </a:endParaRPr>
          </a:p>
        </p:txBody>
      </p:sp>
      <p:sp>
        <p:nvSpPr>
          <p:cNvPr id="112" name="TextBox 111">
            <a:extLst>
              <a:ext uri="{FF2B5EF4-FFF2-40B4-BE49-F238E27FC236}">
                <a16:creationId xmlns:a16="http://schemas.microsoft.com/office/drawing/2014/main" id="{B7CCC5DD-821B-BCFB-83F3-43C5FAF96DB3}"/>
              </a:ext>
            </a:extLst>
          </p:cNvPr>
          <p:cNvSpPr txBox="1"/>
          <p:nvPr/>
        </p:nvSpPr>
        <p:spPr>
          <a:xfrm>
            <a:off x="13436842" y="6941511"/>
            <a:ext cx="6585393" cy="461665"/>
          </a:xfrm>
          <a:prstGeom prst="rect">
            <a:avLst/>
          </a:prstGeom>
          <a:noFill/>
        </p:spPr>
        <p:txBody>
          <a:bodyPr wrap="square" rtlCol="0">
            <a:spAutoFit/>
          </a:bodyPr>
          <a:lstStyle/>
          <a:p>
            <a:pPr algn="ctr"/>
            <a:r>
              <a:rPr lang="en-US" sz="2400" b="1" dirty="0">
                <a:solidFill>
                  <a:srgbClr val="0100C8"/>
                </a:solidFill>
              </a:rPr>
              <a:t>Values 7,8,9 not required to be considered for N</a:t>
            </a:r>
            <a:endParaRPr lang="en-CY" sz="2400" b="1" dirty="0">
              <a:solidFill>
                <a:srgbClr val="0100C8"/>
              </a:solidFill>
            </a:endParaRPr>
          </a:p>
        </p:txBody>
      </p:sp>
      <p:sp>
        <p:nvSpPr>
          <p:cNvPr id="113" name="TextBox 112">
            <a:extLst>
              <a:ext uri="{FF2B5EF4-FFF2-40B4-BE49-F238E27FC236}">
                <a16:creationId xmlns:a16="http://schemas.microsoft.com/office/drawing/2014/main" id="{AF2B970E-A576-5239-E6FD-0E879BD3BCBC}"/>
              </a:ext>
            </a:extLst>
          </p:cNvPr>
          <p:cNvSpPr txBox="1"/>
          <p:nvPr/>
        </p:nvSpPr>
        <p:spPr>
          <a:xfrm>
            <a:off x="14405920" y="8051937"/>
            <a:ext cx="7649478" cy="461665"/>
          </a:xfrm>
          <a:prstGeom prst="rect">
            <a:avLst/>
          </a:prstGeom>
          <a:noFill/>
        </p:spPr>
        <p:txBody>
          <a:bodyPr wrap="square" rtlCol="0">
            <a:spAutoFit/>
          </a:bodyPr>
          <a:lstStyle/>
          <a:p>
            <a:pPr algn="ctr"/>
            <a:r>
              <a:rPr lang="en-US" sz="2400" b="1" dirty="0">
                <a:solidFill>
                  <a:srgbClr val="0100C8"/>
                </a:solidFill>
              </a:rPr>
              <a:t>Values 1,2,3,4,5,6,7,8,9 not required to be considered for O</a:t>
            </a:r>
            <a:endParaRPr lang="en-CY" sz="2400" b="1" dirty="0">
              <a:solidFill>
                <a:srgbClr val="0100C8"/>
              </a:solidFill>
            </a:endParaRPr>
          </a:p>
        </p:txBody>
      </p:sp>
      <p:sp>
        <p:nvSpPr>
          <p:cNvPr id="115" name="TextBox 114">
            <a:extLst>
              <a:ext uri="{FF2B5EF4-FFF2-40B4-BE49-F238E27FC236}">
                <a16:creationId xmlns:a16="http://schemas.microsoft.com/office/drawing/2014/main" id="{F4166C9F-5BF1-7621-2EF2-B04C9FCBBE35}"/>
              </a:ext>
            </a:extLst>
          </p:cNvPr>
          <p:cNvSpPr txBox="1"/>
          <p:nvPr/>
        </p:nvSpPr>
        <p:spPr>
          <a:xfrm>
            <a:off x="14941612" y="9353646"/>
            <a:ext cx="6084119" cy="474455"/>
          </a:xfrm>
          <a:prstGeom prst="rect">
            <a:avLst/>
          </a:prstGeom>
          <a:noFill/>
        </p:spPr>
        <p:txBody>
          <a:bodyPr wrap="square" rtlCol="0">
            <a:spAutoFit/>
          </a:bodyPr>
          <a:lstStyle/>
          <a:p>
            <a:pPr algn="ctr"/>
            <a:r>
              <a:rPr lang="en-US" sz="2400" b="1" dirty="0">
                <a:solidFill>
                  <a:srgbClr val="0100C8"/>
                </a:solidFill>
              </a:rPr>
              <a:t>Value 9 not required to be considered for R</a:t>
            </a:r>
            <a:endParaRPr lang="en-CY" sz="2400" b="1" dirty="0">
              <a:solidFill>
                <a:srgbClr val="0100C8"/>
              </a:solidFill>
            </a:endParaRPr>
          </a:p>
        </p:txBody>
      </p:sp>
      <p:sp>
        <p:nvSpPr>
          <p:cNvPr id="119" name="TextBox 118">
            <a:extLst>
              <a:ext uri="{FF2B5EF4-FFF2-40B4-BE49-F238E27FC236}">
                <a16:creationId xmlns:a16="http://schemas.microsoft.com/office/drawing/2014/main" id="{B4D30D18-E729-9EB6-D307-98C463C4203E}"/>
              </a:ext>
            </a:extLst>
          </p:cNvPr>
          <p:cNvSpPr txBox="1"/>
          <p:nvPr/>
        </p:nvSpPr>
        <p:spPr>
          <a:xfrm>
            <a:off x="12739091" y="5926668"/>
            <a:ext cx="7649478" cy="461665"/>
          </a:xfrm>
          <a:prstGeom prst="rect">
            <a:avLst/>
          </a:prstGeom>
          <a:noFill/>
        </p:spPr>
        <p:txBody>
          <a:bodyPr wrap="square" rtlCol="0">
            <a:spAutoFit/>
          </a:bodyPr>
          <a:lstStyle/>
          <a:p>
            <a:pPr algn="ctr"/>
            <a:r>
              <a:rPr lang="en-US" sz="2400" b="1" dirty="0">
                <a:solidFill>
                  <a:srgbClr val="0100C8"/>
                </a:solidFill>
              </a:rPr>
              <a:t>Values 2,3,4,5,6,7,8,9 not required to be considered for M</a:t>
            </a:r>
            <a:endParaRPr lang="en-CY" sz="2400" b="1" dirty="0">
              <a:solidFill>
                <a:srgbClr val="0100C8"/>
              </a:solidFill>
            </a:endParaRPr>
          </a:p>
        </p:txBody>
      </p:sp>
      <p:sp>
        <p:nvSpPr>
          <p:cNvPr id="121" name="TextBox 120">
            <a:extLst>
              <a:ext uri="{FF2B5EF4-FFF2-40B4-BE49-F238E27FC236}">
                <a16:creationId xmlns:a16="http://schemas.microsoft.com/office/drawing/2014/main" id="{4ADB6E8A-CE68-28C0-7A8F-0A349AF1DF79}"/>
              </a:ext>
            </a:extLst>
          </p:cNvPr>
          <p:cNvSpPr txBox="1"/>
          <p:nvPr/>
        </p:nvSpPr>
        <p:spPr>
          <a:xfrm>
            <a:off x="4756913" y="9415007"/>
            <a:ext cx="5045084" cy="457200"/>
          </a:xfrm>
          <a:prstGeom prst="rect">
            <a:avLst/>
          </a:prstGeom>
          <a:noFill/>
        </p:spPr>
        <p:txBody>
          <a:bodyPr wrap="square" rtlCol="0">
            <a:spAutoFit/>
          </a:bodyPr>
          <a:lstStyle/>
          <a:p>
            <a:pPr algn="ctr"/>
            <a:r>
              <a:rPr lang="en-US" sz="2400" b="1" dirty="0">
                <a:solidFill>
                  <a:srgbClr val="FF0000"/>
                </a:solidFill>
              </a:rPr>
              <a:t>Values 0,1,2,3,4 ,5,6,7 rejected for R</a:t>
            </a:r>
            <a:endParaRPr lang="en-CY" sz="2400" b="1" dirty="0">
              <a:solidFill>
                <a:srgbClr val="FF0000"/>
              </a:solidFill>
            </a:endParaRPr>
          </a:p>
        </p:txBody>
      </p:sp>
      <p:sp>
        <p:nvSpPr>
          <p:cNvPr id="123" name="TextBox 122">
            <a:extLst>
              <a:ext uri="{FF2B5EF4-FFF2-40B4-BE49-F238E27FC236}">
                <a16:creationId xmlns:a16="http://schemas.microsoft.com/office/drawing/2014/main" id="{477FF370-596C-F991-59D9-9BE7C76C3E26}"/>
              </a:ext>
            </a:extLst>
          </p:cNvPr>
          <p:cNvSpPr txBox="1"/>
          <p:nvPr/>
        </p:nvSpPr>
        <p:spPr>
          <a:xfrm>
            <a:off x="4793616" y="10662450"/>
            <a:ext cx="5045084" cy="457200"/>
          </a:xfrm>
          <a:prstGeom prst="rect">
            <a:avLst/>
          </a:prstGeom>
          <a:noFill/>
        </p:spPr>
        <p:txBody>
          <a:bodyPr wrap="square" rtlCol="0">
            <a:spAutoFit/>
          </a:bodyPr>
          <a:lstStyle/>
          <a:p>
            <a:pPr algn="ctr"/>
            <a:r>
              <a:rPr lang="en-US" sz="2400" b="1" dirty="0">
                <a:solidFill>
                  <a:srgbClr val="FF0000"/>
                </a:solidFill>
              </a:rPr>
              <a:t>Values 1,2,3,4 ,5,6,7,8 rejected for S</a:t>
            </a:r>
            <a:endParaRPr lang="en-CY" sz="2400" b="1" dirty="0">
              <a:solidFill>
                <a:srgbClr val="FF0000"/>
              </a:solidFill>
            </a:endParaRPr>
          </a:p>
        </p:txBody>
      </p:sp>
      <p:sp>
        <p:nvSpPr>
          <p:cNvPr id="124" name="TextBox 123">
            <a:extLst>
              <a:ext uri="{FF2B5EF4-FFF2-40B4-BE49-F238E27FC236}">
                <a16:creationId xmlns:a16="http://schemas.microsoft.com/office/drawing/2014/main" id="{67A72B50-3495-96C3-DD5D-33C15D9E7018}"/>
              </a:ext>
            </a:extLst>
          </p:cNvPr>
          <p:cNvSpPr txBox="1"/>
          <p:nvPr/>
        </p:nvSpPr>
        <p:spPr>
          <a:xfrm>
            <a:off x="5474383" y="11872380"/>
            <a:ext cx="5045084" cy="457200"/>
          </a:xfrm>
          <a:prstGeom prst="rect">
            <a:avLst/>
          </a:prstGeom>
          <a:noFill/>
        </p:spPr>
        <p:txBody>
          <a:bodyPr wrap="square" rtlCol="0">
            <a:spAutoFit/>
          </a:bodyPr>
          <a:lstStyle/>
          <a:p>
            <a:pPr algn="ctr"/>
            <a:r>
              <a:rPr lang="en-US" sz="2400" b="1" dirty="0">
                <a:solidFill>
                  <a:srgbClr val="FF0000"/>
                </a:solidFill>
              </a:rPr>
              <a:t>Values 0,1 rejected for Y</a:t>
            </a:r>
            <a:endParaRPr lang="en-CY" sz="2400" b="1" dirty="0">
              <a:solidFill>
                <a:srgbClr val="FF0000"/>
              </a:solidFill>
            </a:endParaRPr>
          </a:p>
        </p:txBody>
      </p:sp>
      <p:sp>
        <p:nvSpPr>
          <p:cNvPr id="82" name="TextBox 81">
            <a:extLst>
              <a:ext uri="{FF2B5EF4-FFF2-40B4-BE49-F238E27FC236}">
                <a16:creationId xmlns:a16="http://schemas.microsoft.com/office/drawing/2014/main" id="{E3AF9A18-BA51-F2EB-1E4A-CA497AF8F6F5}"/>
              </a:ext>
            </a:extLst>
          </p:cNvPr>
          <p:cNvSpPr txBox="1"/>
          <p:nvPr/>
        </p:nvSpPr>
        <p:spPr>
          <a:xfrm>
            <a:off x="801119" y="2170486"/>
            <a:ext cx="9123835" cy="646331"/>
          </a:xfrm>
          <a:prstGeom prst="rect">
            <a:avLst/>
          </a:prstGeom>
          <a:noFill/>
        </p:spPr>
        <p:txBody>
          <a:bodyPr wrap="square" rtlCol="0">
            <a:spAutoFit/>
          </a:bodyPr>
          <a:lstStyle/>
          <a:p>
            <a:r>
              <a:rPr lang="en-US" b="1" dirty="0"/>
              <a:t>Solution path in the context of the search tree</a:t>
            </a:r>
            <a:endParaRPr lang="en-CY" b="1" dirty="0"/>
          </a:p>
        </p:txBody>
      </p:sp>
    </p:spTree>
    <p:extLst>
      <p:ext uri="{BB962C8B-B14F-4D97-AF65-F5344CB8AC3E}">
        <p14:creationId xmlns:p14="http://schemas.microsoft.com/office/powerpoint/2010/main" val="14759404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37</a:t>
            </a:fld>
            <a:endParaRPr lang="bg-BG" dirty="0">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432975" y="2276352"/>
            <a:ext cx="21252360" cy="979208"/>
          </a:xfrm>
        </p:spPr>
        <p:txBody>
          <a:bodyPr>
            <a:noAutofit/>
          </a:bodyPr>
          <a:lstStyle/>
          <a:p>
            <a:pPr algn="ctr"/>
            <a:r>
              <a:rPr lang="en-US" sz="5400" dirty="0"/>
              <a:t>Extending General Search to solve Cryptarithmetic Puzzles</a:t>
            </a:r>
            <a:endParaRPr lang="en-CY" sz="5400" dirty="0"/>
          </a:p>
        </p:txBody>
      </p:sp>
      <p:sp>
        <p:nvSpPr>
          <p:cNvPr id="2" name="Rectangle 1">
            <a:extLst>
              <a:ext uri="{FF2B5EF4-FFF2-40B4-BE49-F238E27FC236}">
                <a16:creationId xmlns:a16="http://schemas.microsoft.com/office/drawing/2014/main" id="{0D3093F8-F945-4286-4987-A17CE47D2E57}"/>
              </a:ext>
            </a:extLst>
          </p:cNvPr>
          <p:cNvSpPr/>
          <p:nvPr/>
        </p:nvSpPr>
        <p:spPr>
          <a:xfrm>
            <a:off x="3558750" y="4633781"/>
            <a:ext cx="2224216" cy="28544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a:p>
            <a:pPr algn="ctr"/>
            <a:r>
              <a:rPr lang="en-US" sz="2400" b="1" dirty="0"/>
              <a:t>Problem_State</a:t>
            </a:r>
          </a:p>
          <a:p>
            <a:pPr algn="ctr"/>
            <a:endParaRPr lang="en-US" sz="2400" b="1" dirty="0"/>
          </a:p>
          <a:p>
            <a:pPr algn="ctr"/>
            <a:endParaRPr lang="en-US" sz="2400" b="1" dirty="0"/>
          </a:p>
          <a:p>
            <a:pPr algn="ctr"/>
            <a:endParaRPr lang="en-US" sz="2400" b="1" dirty="0"/>
          </a:p>
          <a:p>
            <a:pPr algn="ctr"/>
            <a:endParaRPr lang="en-US" sz="2400" b="1" dirty="0"/>
          </a:p>
          <a:p>
            <a:pPr algn="ctr"/>
            <a:endParaRPr lang="en-US" sz="2400" b="1" dirty="0"/>
          </a:p>
          <a:p>
            <a:pPr algn="ctr"/>
            <a:endParaRPr lang="en-CY" sz="2400" b="1" dirty="0"/>
          </a:p>
        </p:txBody>
      </p:sp>
      <p:sp>
        <p:nvSpPr>
          <p:cNvPr id="7" name="Rectangle 6">
            <a:extLst>
              <a:ext uri="{FF2B5EF4-FFF2-40B4-BE49-F238E27FC236}">
                <a16:creationId xmlns:a16="http://schemas.microsoft.com/office/drawing/2014/main" id="{B6BAAB40-6FA1-EC6D-3377-E61250858EC8}"/>
              </a:ext>
            </a:extLst>
          </p:cNvPr>
          <p:cNvSpPr/>
          <p:nvPr/>
        </p:nvSpPr>
        <p:spPr>
          <a:xfrm>
            <a:off x="10340921" y="4522572"/>
            <a:ext cx="2224216" cy="2854411"/>
          </a:xfrm>
          <a:prstGeom prst="rect">
            <a:avLst/>
          </a:prstGeom>
          <a:solidFill>
            <a:srgbClr val="0000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a:p>
            <a:pPr algn="ctr"/>
            <a:r>
              <a:rPr lang="en-US" sz="2400" b="1" dirty="0"/>
              <a:t>Search_Node</a:t>
            </a:r>
          </a:p>
          <a:p>
            <a:pPr algn="ctr"/>
            <a:endParaRPr lang="en-US" sz="2400" b="1" dirty="0"/>
          </a:p>
          <a:p>
            <a:pPr algn="ctr"/>
            <a:endParaRPr lang="en-US" sz="2400" b="1" dirty="0"/>
          </a:p>
          <a:p>
            <a:pPr algn="ctr"/>
            <a:endParaRPr lang="en-US" sz="2400" b="1" dirty="0"/>
          </a:p>
          <a:p>
            <a:pPr algn="ctr"/>
            <a:endParaRPr lang="en-US" sz="2400" b="1" dirty="0"/>
          </a:p>
          <a:p>
            <a:pPr algn="ctr"/>
            <a:endParaRPr lang="en-US" sz="2400" b="1" dirty="0"/>
          </a:p>
          <a:p>
            <a:pPr algn="ctr"/>
            <a:endParaRPr lang="en-CY" sz="2400" b="1" dirty="0"/>
          </a:p>
        </p:txBody>
      </p:sp>
      <p:sp>
        <p:nvSpPr>
          <p:cNvPr id="8" name="Rectangle 7">
            <a:extLst>
              <a:ext uri="{FF2B5EF4-FFF2-40B4-BE49-F238E27FC236}">
                <a16:creationId xmlns:a16="http://schemas.microsoft.com/office/drawing/2014/main" id="{B6EAE854-D3F0-6329-9D03-98FD878E7BF5}"/>
              </a:ext>
            </a:extLst>
          </p:cNvPr>
          <p:cNvSpPr/>
          <p:nvPr/>
        </p:nvSpPr>
        <p:spPr>
          <a:xfrm>
            <a:off x="16418011" y="4521522"/>
            <a:ext cx="2224216" cy="28544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a:p>
            <a:pPr algn="ctr"/>
            <a:r>
              <a:rPr lang="en-US" sz="2400" b="1" dirty="0"/>
              <a:t>Search</a:t>
            </a:r>
          </a:p>
          <a:p>
            <a:pPr algn="ctr"/>
            <a:endParaRPr lang="en-US" sz="2400" b="1" dirty="0"/>
          </a:p>
          <a:p>
            <a:pPr algn="ctr"/>
            <a:endParaRPr lang="en-US" sz="2400" b="1" dirty="0"/>
          </a:p>
          <a:p>
            <a:pPr algn="ctr"/>
            <a:endParaRPr lang="en-US" sz="2400" b="1" dirty="0"/>
          </a:p>
          <a:p>
            <a:pPr algn="ctr"/>
            <a:endParaRPr lang="en-US" sz="2400" b="1" dirty="0"/>
          </a:p>
          <a:p>
            <a:pPr algn="ctr"/>
            <a:endParaRPr lang="en-US" sz="2400" b="1" dirty="0"/>
          </a:p>
          <a:p>
            <a:pPr algn="ctr"/>
            <a:endParaRPr lang="en-CY" sz="2400" b="1" dirty="0"/>
          </a:p>
        </p:txBody>
      </p:sp>
      <p:sp>
        <p:nvSpPr>
          <p:cNvPr id="10" name="Rectangle 9">
            <a:extLst>
              <a:ext uri="{FF2B5EF4-FFF2-40B4-BE49-F238E27FC236}">
                <a16:creationId xmlns:a16="http://schemas.microsoft.com/office/drawing/2014/main" id="{AECBBD8B-5843-22EA-9399-6B1AEF950123}"/>
              </a:ext>
            </a:extLst>
          </p:cNvPr>
          <p:cNvSpPr/>
          <p:nvPr/>
        </p:nvSpPr>
        <p:spPr>
          <a:xfrm>
            <a:off x="3175690" y="8760937"/>
            <a:ext cx="2718486" cy="2854411"/>
          </a:xfrm>
          <a:prstGeom prst="rect">
            <a:avLst/>
          </a:prstGeom>
          <a:solidFill>
            <a:srgbClr val="00008A"/>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a:p>
            <a:pPr algn="ctr"/>
            <a:r>
              <a:rPr lang="en-US" sz="2400" b="1" dirty="0"/>
              <a:t>Crypto_State</a:t>
            </a:r>
          </a:p>
          <a:p>
            <a:pPr algn="ctr"/>
            <a:endParaRPr lang="en-US" sz="2400" b="1" dirty="0"/>
          </a:p>
          <a:p>
            <a:pPr algn="ctr"/>
            <a:endParaRPr lang="en-US" sz="2400" b="1" dirty="0"/>
          </a:p>
          <a:p>
            <a:pPr algn="ctr"/>
            <a:endParaRPr lang="en-US" sz="2400" b="1" dirty="0"/>
          </a:p>
          <a:p>
            <a:pPr algn="ctr"/>
            <a:endParaRPr lang="en-US" sz="2400" b="1" dirty="0"/>
          </a:p>
          <a:p>
            <a:pPr algn="ctr"/>
            <a:endParaRPr lang="en-US" sz="2400" b="1" dirty="0"/>
          </a:p>
          <a:p>
            <a:pPr algn="ctr"/>
            <a:endParaRPr lang="en-CY" sz="2400" b="1" dirty="0"/>
          </a:p>
        </p:txBody>
      </p:sp>
      <p:cxnSp>
        <p:nvCxnSpPr>
          <p:cNvPr id="5" name="Straight Arrow Connector 4">
            <a:extLst>
              <a:ext uri="{FF2B5EF4-FFF2-40B4-BE49-F238E27FC236}">
                <a16:creationId xmlns:a16="http://schemas.microsoft.com/office/drawing/2014/main" id="{C39795CF-30B1-77B2-180F-8E8E2C2A6E00}"/>
              </a:ext>
            </a:extLst>
          </p:cNvPr>
          <p:cNvCxnSpPr>
            <a:cxnSpLocks/>
          </p:cNvCxnSpPr>
          <p:nvPr/>
        </p:nvCxnSpPr>
        <p:spPr>
          <a:xfrm>
            <a:off x="4670858" y="7215292"/>
            <a:ext cx="0" cy="1630045"/>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73E93701-1575-E229-8E81-BE09D69A4ECF}"/>
              </a:ext>
            </a:extLst>
          </p:cNvPr>
          <p:cNvSpPr/>
          <p:nvPr/>
        </p:nvSpPr>
        <p:spPr>
          <a:xfrm>
            <a:off x="16199708" y="8666205"/>
            <a:ext cx="2891482" cy="1342806"/>
          </a:xfrm>
          <a:prstGeom prst="rect">
            <a:avLst/>
          </a:prstGeom>
          <a:solidFill>
            <a:srgbClr val="00008A"/>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a:p>
            <a:pPr algn="ctr"/>
            <a:r>
              <a:rPr lang="en-US" sz="2400" b="1" dirty="0"/>
              <a:t>Crypto_Search</a:t>
            </a:r>
          </a:p>
          <a:p>
            <a:pPr algn="ctr"/>
            <a:endParaRPr lang="en-CY" sz="2400" b="1" dirty="0"/>
          </a:p>
        </p:txBody>
      </p:sp>
      <p:cxnSp>
        <p:nvCxnSpPr>
          <p:cNvPr id="12" name="Straight Arrow Connector 11">
            <a:extLst>
              <a:ext uri="{FF2B5EF4-FFF2-40B4-BE49-F238E27FC236}">
                <a16:creationId xmlns:a16="http://schemas.microsoft.com/office/drawing/2014/main" id="{2AB9B055-48B4-94A2-98EC-E95EC994FA8E}"/>
              </a:ext>
            </a:extLst>
          </p:cNvPr>
          <p:cNvCxnSpPr>
            <a:cxnSpLocks/>
          </p:cNvCxnSpPr>
          <p:nvPr/>
        </p:nvCxnSpPr>
        <p:spPr>
          <a:xfrm>
            <a:off x="17640582" y="7061800"/>
            <a:ext cx="4867" cy="1604405"/>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4BC19637-204E-898F-27DE-B561D175A1E6}"/>
              </a:ext>
            </a:extLst>
          </p:cNvPr>
          <p:cNvSpPr/>
          <p:nvPr/>
        </p:nvSpPr>
        <p:spPr>
          <a:xfrm>
            <a:off x="10268058" y="10698853"/>
            <a:ext cx="2718484" cy="1342806"/>
          </a:xfrm>
          <a:prstGeom prst="rect">
            <a:avLst/>
          </a:prstGeom>
          <a:solidFill>
            <a:srgbClr val="00B050"/>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a:p>
            <a:pPr algn="ctr"/>
            <a:endParaRPr lang="en-US" sz="2400" b="1" dirty="0"/>
          </a:p>
          <a:p>
            <a:pPr algn="ctr"/>
            <a:r>
              <a:rPr lang="en-US" sz="2400" b="1" dirty="0"/>
              <a:t>Run_Crypto_Search</a:t>
            </a:r>
          </a:p>
          <a:p>
            <a:pPr algn="ctr"/>
            <a:endParaRPr lang="en-US" sz="2400" b="1" dirty="0"/>
          </a:p>
          <a:p>
            <a:pPr algn="ctr"/>
            <a:endParaRPr lang="en-CY" sz="2400" b="1" dirty="0"/>
          </a:p>
        </p:txBody>
      </p:sp>
      <p:cxnSp>
        <p:nvCxnSpPr>
          <p:cNvPr id="17" name="Straight Connector 16">
            <a:extLst>
              <a:ext uri="{FF2B5EF4-FFF2-40B4-BE49-F238E27FC236}">
                <a16:creationId xmlns:a16="http://schemas.microsoft.com/office/drawing/2014/main" id="{1FEF9CC6-0312-1E8F-5FAD-22C24E0AB0BC}"/>
              </a:ext>
            </a:extLst>
          </p:cNvPr>
          <p:cNvCxnSpPr>
            <a:cxnSpLocks/>
          </p:cNvCxnSpPr>
          <p:nvPr/>
        </p:nvCxnSpPr>
        <p:spPr>
          <a:xfrm>
            <a:off x="5894176" y="9514703"/>
            <a:ext cx="4664672" cy="1788611"/>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A639E46-CD3D-13C6-5108-C2069E6E1C8B}"/>
              </a:ext>
            </a:extLst>
          </p:cNvPr>
          <p:cNvCxnSpPr>
            <a:cxnSpLocks/>
            <a:stCxn id="7" idx="2"/>
          </p:cNvCxnSpPr>
          <p:nvPr/>
        </p:nvCxnSpPr>
        <p:spPr>
          <a:xfrm>
            <a:off x="11453029" y="7376983"/>
            <a:ext cx="0" cy="332187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71EF6A6-BFB5-758E-80E7-CA4380131F14}"/>
              </a:ext>
            </a:extLst>
          </p:cNvPr>
          <p:cNvCxnSpPr>
            <a:cxnSpLocks/>
          </p:cNvCxnSpPr>
          <p:nvPr/>
        </p:nvCxnSpPr>
        <p:spPr>
          <a:xfrm flipV="1">
            <a:off x="12860917" y="9209355"/>
            <a:ext cx="3338791" cy="2065618"/>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603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1000"/>
                                        <p:tgtEl>
                                          <p:spTgt spid="11"/>
                                        </p:tgtEl>
                                      </p:cBhvr>
                                    </p:animEffect>
                                    <p:anim calcmode="lin" valueType="num">
                                      <p:cBhvr>
                                        <p:cTn id="25" dur="1000" fill="hold"/>
                                        <p:tgtEl>
                                          <p:spTgt spid="11"/>
                                        </p:tgtEl>
                                        <p:attrNameLst>
                                          <p:attrName>ppt_x</p:attrName>
                                        </p:attrNameLst>
                                      </p:cBhvr>
                                      <p:tavLst>
                                        <p:tav tm="0">
                                          <p:val>
                                            <p:strVal val="#ppt_x"/>
                                          </p:val>
                                        </p:tav>
                                        <p:tav tm="100000">
                                          <p:val>
                                            <p:strVal val="#ppt_x"/>
                                          </p:val>
                                        </p:tav>
                                      </p:tavLst>
                                    </p:anim>
                                    <p:anim calcmode="lin" valueType="num">
                                      <p:cBhvr>
                                        <p:cTn id="2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1000"/>
                                        <p:tgtEl>
                                          <p:spTgt spid="14"/>
                                        </p:tgtEl>
                                      </p:cBhvr>
                                    </p:animEffect>
                                    <p:anim calcmode="lin" valueType="num">
                                      <p:cBhvr>
                                        <p:cTn id="32" dur="1000" fill="hold"/>
                                        <p:tgtEl>
                                          <p:spTgt spid="14"/>
                                        </p:tgtEl>
                                        <p:attrNameLst>
                                          <p:attrName>ppt_x</p:attrName>
                                        </p:attrNameLst>
                                      </p:cBhvr>
                                      <p:tavLst>
                                        <p:tav tm="0">
                                          <p:val>
                                            <p:strVal val="#ppt_x"/>
                                          </p:val>
                                        </p:tav>
                                        <p:tav tm="100000">
                                          <p:val>
                                            <p:strVal val="#ppt_x"/>
                                          </p:val>
                                        </p:tav>
                                      </p:tavLst>
                                    </p:anim>
                                    <p:anim calcmode="lin" valueType="num">
                                      <p:cBhvr>
                                        <p:cTn id="33" dur="1000" fill="hold"/>
                                        <p:tgtEl>
                                          <p:spTgt spid="14"/>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1000"/>
                                        <p:tgtEl>
                                          <p:spTgt spid="19"/>
                                        </p:tgtEl>
                                      </p:cBhvr>
                                    </p:animEffect>
                                    <p:anim calcmode="lin" valueType="num">
                                      <p:cBhvr>
                                        <p:cTn id="37" dur="1000" fill="hold"/>
                                        <p:tgtEl>
                                          <p:spTgt spid="19"/>
                                        </p:tgtEl>
                                        <p:attrNameLst>
                                          <p:attrName>ppt_x</p:attrName>
                                        </p:attrNameLst>
                                      </p:cBhvr>
                                      <p:tavLst>
                                        <p:tav tm="0">
                                          <p:val>
                                            <p:strVal val="#ppt_x"/>
                                          </p:val>
                                        </p:tav>
                                        <p:tav tm="100000">
                                          <p:val>
                                            <p:strVal val="#ppt_x"/>
                                          </p:val>
                                        </p:tav>
                                      </p:tavLst>
                                    </p:anim>
                                    <p:anim calcmode="lin" valueType="num">
                                      <p:cBhvr>
                                        <p:cTn id="38" dur="1000" fill="hold"/>
                                        <p:tgtEl>
                                          <p:spTgt spid="19"/>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fade">
                                      <p:cBhvr>
                                        <p:cTn id="41" dur="1000"/>
                                        <p:tgtEl>
                                          <p:spTgt spid="17"/>
                                        </p:tgtEl>
                                      </p:cBhvr>
                                    </p:animEffect>
                                    <p:anim calcmode="lin" valueType="num">
                                      <p:cBhvr>
                                        <p:cTn id="42" dur="1000" fill="hold"/>
                                        <p:tgtEl>
                                          <p:spTgt spid="17"/>
                                        </p:tgtEl>
                                        <p:attrNameLst>
                                          <p:attrName>ppt_x</p:attrName>
                                        </p:attrNameLst>
                                      </p:cBhvr>
                                      <p:tavLst>
                                        <p:tav tm="0">
                                          <p:val>
                                            <p:strVal val="#ppt_x"/>
                                          </p:val>
                                        </p:tav>
                                        <p:tav tm="100000">
                                          <p:val>
                                            <p:strVal val="#ppt_x"/>
                                          </p:val>
                                        </p:tav>
                                      </p:tavLst>
                                    </p:anim>
                                    <p:anim calcmode="lin" valueType="num">
                                      <p:cBhvr>
                                        <p:cTn id="43" dur="1000" fill="hold"/>
                                        <p:tgtEl>
                                          <p:spTgt spid="17"/>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fade">
                                      <p:cBhvr>
                                        <p:cTn id="46" dur="1000"/>
                                        <p:tgtEl>
                                          <p:spTgt spid="21"/>
                                        </p:tgtEl>
                                      </p:cBhvr>
                                    </p:animEffect>
                                    <p:anim calcmode="lin" valueType="num">
                                      <p:cBhvr>
                                        <p:cTn id="47" dur="1000" fill="hold"/>
                                        <p:tgtEl>
                                          <p:spTgt spid="21"/>
                                        </p:tgtEl>
                                        <p:attrNameLst>
                                          <p:attrName>ppt_x</p:attrName>
                                        </p:attrNameLst>
                                      </p:cBhvr>
                                      <p:tavLst>
                                        <p:tav tm="0">
                                          <p:val>
                                            <p:strVal val="#ppt_x"/>
                                          </p:val>
                                        </p:tav>
                                        <p:tav tm="100000">
                                          <p:val>
                                            <p:strVal val="#ppt_x"/>
                                          </p:val>
                                        </p:tav>
                                      </p:tavLst>
                                    </p:anim>
                                    <p:anim calcmode="lin" valueType="num">
                                      <p:cBhvr>
                                        <p:cTn id="48"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4"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30F4D-9040-62B8-203C-E5362056A2BA}"/>
              </a:ext>
            </a:extLst>
          </p:cNvPr>
          <p:cNvSpPr>
            <a:spLocks noGrp="1"/>
          </p:cNvSpPr>
          <p:nvPr>
            <p:ph type="title"/>
          </p:nvPr>
        </p:nvSpPr>
        <p:spPr/>
        <p:txBody>
          <a:bodyPr/>
          <a:lstStyle/>
          <a:p>
            <a:r>
              <a:rPr lang="en-US" dirty="0"/>
              <a:t> </a:t>
            </a:r>
            <a:endParaRPr lang="en-CY" dirty="0"/>
          </a:p>
        </p:txBody>
      </p:sp>
      <p:sp>
        <p:nvSpPr>
          <p:cNvPr id="3" name="Slide Number Placeholder 2">
            <a:extLst>
              <a:ext uri="{FF2B5EF4-FFF2-40B4-BE49-F238E27FC236}">
                <a16:creationId xmlns:a16="http://schemas.microsoft.com/office/drawing/2014/main" id="{5F3ECEE1-3C85-DA8F-52AD-FE4E7D87B5C2}"/>
              </a:ext>
            </a:extLst>
          </p:cNvPr>
          <p:cNvSpPr>
            <a:spLocks noGrp="1"/>
          </p:cNvSpPr>
          <p:nvPr>
            <p:ph type="sldNum" sz="quarter" idx="12"/>
          </p:nvPr>
        </p:nvSpPr>
        <p:spPr/>
        <p:txBody>
          <a:bodyPr/>
          <a:lstStyle/>
          <a:p>
            <a:pPr>
              <a:defRPr/>
            </a:pPr>
            <a:fld id="{5A1A483A-283A-4BF4-B6BB-2BF59F274EAA}" type="slidenum">
              <a:rPr lang="en-US" altLang="el-GR" smtClean="0"/>
              <a:pPr>
                <a:defRPr/>
              </a:pPr>
              <a:t>38</a:t>
            </a:fld>
            <a:endParaRPr lang="en-US" altLang="el-GR"/>
          </a:p>
        </p:txBody>
      </p:sp>
      <p:pic>
        <p:nvPicPr>
          <p:cNvPr id="4" name="Picture 3" descr="A picture containing text, gear&#10;&#10;Description automatically generated">
            <a:extLst>
              <a:ext uri="{FF2B5EF4-FFF2-40B4-BE49-F238E27FC236}">
                <a16:creationId xmlns:a16="http://schemas.microsoft.com/office/drawing/2014/main" id="{77A66FB8-F936-BA1A-867B-1911E98FF72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5100" y="441994"/>
            <a:ext cx="3811300" cy="493913"/>
          </a:xfrm>
          <a:prstGeom prst="rect">
            <a:avLst/>
          </a:prstGeom>
          <a:noFill/>
          <a:ln>
            <a:noFill/>
          </a:ln>
        </p:spPr>
      </p:pic>
      <p:sp>
        <p:nvSpPr>
          <p:cNvPr id="5" name="TextBox 4">
            <a:extLst>
              <a:ext uri="{FF2B5EF4-FFF2-40B4-BE49-F238E27FC236}">
                <a16:creationId xmlns:a16="http://schemas.microsoft.com/office/drawing/2014/main" id="{666C4491-BBF3-265C-2304-C1EB7DE09A57}"/>
              </a:ext>
            </a:extLst>
          </p:cNvPr>
          <p:cNvSpPr txBox="1"/>
          <p:nvPr/>
        </p:nvSpPr>
        <p:spPr>
          <a:xfrm>
            <a:off x="1507524" y="1272653"/>
            <a:ext cx="8995719" cy="11172289"/>
          </a:xfrm>
          <a:prstGeom prst="rect">
            <a:avLst/>
          </a:prstGeom>
          <a:solidFill>
            <a:schemeClr val="bg1">
              <a:lumMod val="85000"/>
            </a:schemeClr>
          </a:solidFill>
        </p:spPr>
        <p:txBody>
          <a:bodyPr wrap="square" rtlCol="0">
            <a:spAutoFit/>
          </a:bodyPr>
          <a:lstStyle/>
          <a:p>
            <a:r>
              <a:rPr lang="en-US" sz="2400" b="1" dirty="0"/>
              <a:t>import java.util.*;</a:t>
            </a:r>
          </a:p>
          <a:p>
            <a:endParaRPr lang="en-US" sz="2400" b="1" dirty="0"/>
          </a:p>
          <a:p>
            <a:r>
              <a:rPr lang="en-US" sz="2400" b="1" dirty="0"/>
              <a:t>public class </a:t>
            </a:r>
            <a:r>
              <a:rPr lang="en-US" sz="2400" b="1" dirty="0">
                <a:highlight>
                  <a:srgbClr val="FFFF00"/>
                </a:highlight>
              </a:rPr>
              <a:t>Crypto_State </a:t>
            </a:r>
            <a:r>
              <a:rPr lang="en-US" sz="2400" b="1" dirty="0"/>
              <a:t>extends Problem_State {</a:t>
            </a:r>
          </a:p>
          <a:p>
            <a:endParaRPr lang="en-US" sz="2400" b="1" dirty="0"/>
          </a:p>
          <a:p>
            <a:r>
              <a:rPr lang="en-US" sz="2400" b="1" dirty="0"/>
              <a:t> private int[] conf;</a:t>
            </a:r>
          </a:p>
          <a:p>
            <a:r>
              <a:rPr lang="en-US" sz="2400" b="1" dirty="0"/>
              <a:t> </a:t>
            </a:r>
          </a:p>
          <a:p>
            <a:r>
              <a:rPr lang="en-US" sz="2400" b="1" dirty="0"/>
              <a:t> public Crypto_State(String word1, String word2, String sum){</a:t>
            </a:r>
          </a:p>
          <a:p>
            <a:r>
              <a:rPr lang="en-US" sz="2400" b="1" dirty="0"/>
              <a:t>  conf = new int[26];</a:t>
            </a:r>
          </a:p>
          <a:p>
            <a:r>
              <a:rPr lang="en-US" sz="2400" b="1" dirty="0"/>
              <a:t>  for (int </a:t>
            </a:r>
            <a:r>
              <a:rPr lang="en-US" sz="2400" b="1" dirty="0" err="1"/>
              <a:t>i</a:t>
            </a:r>
            <a:r>
              <a:rPr lang="en-US" sz="2400" b="1" dirty="0"/>
              <a:t> = 0; </a:t>
            </a:r>
            <a:r>
              <a:rPr lang="en-US" sz="2400" b="1" dirty="0" err="1"/>
              <a:t>i</a:t>
            </a:r>
            <a:r>
              <a:rPr lang="en-US" sz="2400" b="1" dirty="0"/>
              <a:t> &lt; conf.length; </a:t>
            </a:r>
            <a:r>
              <a:rPr lang="en-US" sz="2400" b="1" dirty="0" err="1"/>
              <a:t>i</a:t>
            </a:r>
            <a:r>
              <a:rPr lang="en-US" sz="2400" b="1" dirty="0"/>
              <a:t>++) conf[</a:t>
            </a:r>
            <a:r>
              <a:rPr lang="en-US" sz="2400" b="1" dirty="0" err="1"/>
              <a:t>i</a:t>
            </a:r>
            <a:r>
              <a:rPr lang="en-US" sz="2400" b="1" dirty="0"/>
              <a:t>] = -1;</a:t>
            </a:r>
          </a:p>
          <a:p>
            <a:r>
              <a:rPr lang="en-US" sz="2400" b="1" dirty="0"/>
              <a:t>  for (int </a:t>
            </a:r>
            <a:r>
              <a:rPr lang="en-US" sz="2400" b="1" dirty="0" err="1"/>
              <a:t>i</a:t>
            </a:r>
            <a:r>
              <a:rPr lang="en-US" sz="2400" b="1" dirty="0"/>
              <a:t> = 0; </a:t>
            </a:r>
            <a:r>
              <a:rPr lang="en-US" sz="2400" b="1" dirty="0" err="1"/>
              <a:t>i</a:t>
            </a:r>
            <a:r>
              <a:rPr lang="en-US" sz="2400" b="1" dirty="0"/>
              <a:t> &lt; word1.length(); </a:t>
            </a:r>
            <a:r>
              <a:rPr lang="en-US" sz="2400" b="1" dirty="0" err="1"/>
              <a:t>i</a:t>
            </a:r>
            <a:r>
              <a:rPr lang="en-US" sz="2400" b="1" dirty="0"/>
              <a:t>++) conf[word1.charAt(</a:t>
            </a:r>
            <a:r>
              <a:rPr lang="en-US" sz="2400" b="1" dirty="0" err="1"/>
              <a:t>i</a:t>
            </a:r>
            <a:r>
              <a:rPr lang="en-US" sz="2400" b="1" dirty="0"/>
              <a:t>) - 'A'] = 10;</a:t>
            </a:r>
          </a:p>
          <a:p>
            <a:r>
              <a:rPr lang="en-US" sz="2400" b="1" dirty="0"/>
              <a:t>  for (int </a:t>
            </a:r>
            <a:r>
              <a:rPr lang="en-US" sz="2400" b="1" dirty="0" err="1"/>
              <a:t>i</a:t>
            </a:r>
            <a:r>
              <a:rPr lang="en-US" sz="2400" b="1" dirty="0"/>
              <a:t> = 0; </a:t>
            </a:r>
            <a:r>
              <a:rPr lang="en-US" sz="2400" b="1" dirty="0" err="1"/>
              <a:t>i</a:t>
            </a:r>
            <a:r>
              <a:rPr lang="en-US" sz="2400" b="1" dirty="0"/>
              <a:t> &lt; word2.length(); </a:t>
            </a:r>
            <a:r>
              <a:rPr lang="en-US" sz="2400" b="1" dirty="0" err="1"/>
              <a:t>i</a:t>
            </a:r>
            <a:r>
              <a:rPr lang="en-US" sz="2400" b="1" dirty="0"/>
              <a:t>++) conf[word2.charAt(</a:t>
            </a:r>
            <a:r>
              <a:rPr lang="en-US" sz="2400" b="1" dirty="0" err="1"/>
              <a:t>i</a:t>
            </a:r>
            <a:r>
              <a:rPr lang="en-US" sz="2400" b="1" dirty="0"/>
              <a:t>) - 'A'] = 10;</a:t>
            </a:r>
          </a:p>
          <a:p>
            <a:r>
              <a:rPr lang="en-US" sz="2400" b="1" dirty="0"/>
              <a:t>  for (int </a:t>
            </a:r>
            <a:r>
              <a:rPr lang="en-US" sz="2400" b="1" dirty="0" err="1"/>
              <a:t>i</a:t>
            </a:r>
            <a:r>
              <a:rPr lang="en-US" sz="2400" b="1" dirty="0"/>
              <a:t> = 0; </a:t>
            </a:r>
            <a:r>
              <a:rPr lang="en-US" sz="2400" b="1" dirty="0" err="1"/>
              <a:t>i</a:t>
            </a:r>
            <a:r>
              <a:rPr lang="en-US" sz="2400" b="1" dirty="0"/>
              <a:t> &lt; sum.length(); </a:t>
            </a:r>
            <a:r>
              <a:rPr lang="en-US" sz="2400" b="1" dirty="0" err="1"/>
              <a:t>i</a:t>
            </a:r>
            <a:r>
              <a:rPr lang="en-US" sz="2400" b="1" dirty="0"/>
              <a:t>++) conf[sum.charAt(</a:t>
            </a:r>
            <a:r>
              <a:rPr lang="en-US" sz="2400" b="1" dirty="0" err="1"/>
              <a:t>i</a:t>
            </a:r>
            <a:r>
              <a:rPr lang="en-US" sz="2400" b="1" dirty="0"/>
              <a:t>) - 'A'] = 10;</a:t>
            </a:r>
          </a:p>
          <a:p>
            <a:r>
              <a:rPr lang="en-US" sz="2400" b="1" dirty="0"/>
              <a:t> }</a:t>
            </a:r>
          </a:p>
          <a:p>
            <a:endParaRPr lang="en-US" sz="2400" b="1" dirty="0"/>
          </a:p>
          <a:p>
            <a:r>
              <a:rPr lang="en-US" sz="2400" b="1" dirty="0"/>
              <a:t> public Crypto_State(Crypto_State cs){</a:t>
            </a:r>
          </a:p>
          <a:p>
            <a:r>
              <a:rPr lang="en-US" sz="2400" b="1" dirty="0"/>
              <a:t>   conf = new int[cs.conf.length];</a:t>
            </a:r>
          </a:p>
          <a:p>
            <a:r>
              <a:rPr lang="en-US" sz="2400" b="1" dirty="0"/>
              <a:t>   for (int </a:t>
            </a:r>
            <a:r>
              <a:rPr lang="en-US" sz="2400" b="1" dirty="0" err="1"/>
              <a:t>i</a:t>
            </a:r>
            <a:r>
              <a:rPr lang="en-US" sz="2400" b="1" dirty="0"/>
              <a:t> = 0; </a:t>
            </a:r>
            <a:r>
              <a:rPr lang="en-US" sz="2400" b="1" dirty="0" err="1"/>
              <a:t>i</a:t>
            </a:r>
            <a:r>
              <a:rPr lang="en-US" sz="2400" b="1" dirty="0"/>
              <a:t> &lt; cs.conf.length; </a:t>
            </a:r>
            <a:r>
              <a:rPr lang="en-US" sz="2400" b="1" dirty="0" err="1"/>
              <a:t>i</a:t>
            </a:r>
            <a:r>
              <a:rPr lang="en-US" sz="2400" b="1" dirty="0"/>
              <a:t>++)</a:t>
            </a:r>
          </a:p>
          <a:p>
            <a:r>
              <a:rPr lang="en-US" sz="2400" b="1" dirty="0"/>
              <a:t>         conf[</a:t>
            </a:r>
            <a:r>
              <a:rPr lang="en-US" sz="2400" b="1" dirty="0" err="1"/>
              <a:t>i</a:t>
            </a:r>
            <a:r>
              <a:rPr lang="en-US" sz="2400" b="1" dirty="0"/>
              <a:t>] = cs.conf[</a:t>
            </a:r>
            <a:r>
              <a:rPr lang="en-US" sz="2400" b="1" dirty="0" err="1"/>
              <a:t>i</a:t>
            </a:r>
            <a:r>
              <a:rPr lang="en-US" sz="2400" b="1" dirty="0"/>
              <a:t>];</a:t>
            </a:r>
          </a:p>
          <a:p>
            <a:r>
              <a:rPr lang="en-US" sz="2400" b="1" dirty="0"/>
              <a:t> }</a:t>
            </a:r>
          </a:p>
          <a:p>
            <a:endParaRPr lang="en-US" sz="2400" b="1" dirty="0"/>
          </a:p>
          <a:p>
            <a:r>
              <a:rPr lang="en-US" sz="2400" b="1" dirty="0"/>
              <a:t> public int[] get_Conf(){return conf;}</a:t>
            </a:r>
          </a:p>
          <a:p>
            <a:r>
              <a:rPr lang="en-US" sz="2400" b="1" dirty="0"/>
              <a:t> public int get_Elem(int </a:t>
            </a:r>
            <a:r>
              <a:rPr lang="en-US" sz="2400" b="1" dirty="0" err="1"/>
              <a:t>i</a:t>
            </a:r>
            <a:r>
              <a:rPr lang="en-US" sz="2400" b="1" dirty="0"/>
              <a:t>){return conf[</a:t>
            </a:r>
            <a:r>
              <a:rPr lang="en-US" sz="2400" b="1" dirty="0" err="1"/>
              <a:t>i</a:t>
            </a:r>
            <a:r>
              <a:rPr lang="en-US" sz="2400" b="1" dirty="0"/>
              <a:t>];}</a:t>
            </a:r>
          </a:p>
          <a:p>
            <a:r>
              <a:rPr lang="en-US" sz="2400" b="1" dirty="0"/>
              <a:t> public int get_Elem(char c){return conf[c - 'A'];}</a:t>
            </a:r>
          </a:p>
          <a:p>
            <a:r>
              <a:rPr lang="en-US" sz="2400" b="1" dirty="0"/>
              <a:t> public void put_Elem(int </a:t>
            </a:r>
            <a:r>
              <a:rPr lang="en-US" sz="2400" b="1" dirty="0" err="1"/>
              <a:t>i</a:t>
            </a:r>
            <a:r>
              <a:rPr lang="en-US" sz="2400" b="1" dirty="0"/>
              <a:t>, int n){conf[</a:t>
            </a:r>
            <a:r>
              <a:rPr lang="en-US" sz="2400" b="1" dirty="0" err="1"/>
              <a:t>i</a:t>
            </a:r>
            <a:r>
              <a:rPr lang="en-US" sz="2400" b="1" dirty="0"/>
              <a:t>] = n;}</a:t>
            </a:r>
          </a:p>
          <a:p>
            <a:endParaRPr lang="en-US" sz="2400" b="1" dirty="0"/>
          </a:p>
          <a:p>
            <a:r>
              <a:rPr lang="en-US" sz="2400" b="1" dirty="0"/>
              <a:t> private int get_First_Unbound(){</a:t>
            </a:r>
          </a:p>
          <a:p>
            <a:r>
              <a:rPr lang="en-US" sz="2400" b="1" dirty="0"/>
              <a:t>   for (int </a:t>
            </a:r>
            <a:r>
              <a:rPr lang="en-US" sz="2400" b="1" dirty="0" err="1"/>
              <a:t>i</a:t>
            </a:r>
            <a:r>
              <a:rPr lang="en-US" sz="2400" b="1" dirty="0"/>
              <a:t> = 0; </a:t>
            </a:r>
            <a:r>
              <a:rPr lang="en-US" sz="2400" b="1" dirty="0" err="1"/>
              <a:t>i</a:t>
            </a:r>
            <a:r>
              <a:rPr lang="en-US" sz="2400" b="1" dirty="0"/>
              <a:t> &lt; conf.length; </a:t>
            </a:r>
            <a:r>
              <a:rPr lang="en-US" sz="2400" b="1" dirty="0" err="1"/>
              <a:t>i</a:t>
            </a:r>
            <a:r>
              <a:rPr lang="en-US" sz="2400" b="1" dirty="0"/>
              <a:t>++)</a:t>
            </a:r>
          </a:p>
          <a:p>
            <a:r>
              <a:rPr lang="en-US" sz="2400" b="1" dirty="0"/>
              <a:t>     if (conf[</a:t>
            </a:r>
            <a:r>
              <a:rPr lang="en-US" sz="2400" b="1" dirty="0" err="1"/>
              <a:t>i</a:t>
            </a:r>
            <a:r>
              <a:rPr lang="en-US" sz="2400" b="1" dirty="0"/>
              <a:t>] == 10) return </a:t>
            </a:r>
            <a:r>
              <a:rPr lang="en-US" sz="2400" b="1" dirty="0" err="1"/>
              <a:t>i</a:t>
            </a:r>
            <a:r>
              <a:rPr lang="en-US" sz="2400" b="1" dirty="0"/>
              <a:t>;</a:t>
            </a:r>
          </a:p>
          <a:p>
            <a:r>
              <a:rPr lang="en-US" sz="2400" b="1" dirty="0"/>
              <a:t>   return -1;</a:t>
            </a:r>
          </a:p>
          <a:p>
            <a:r>
              <a:rPr lang="en-US" sz="2400" b="1" dirty="0"/>
              <a:t> }</a:t>
            </a:r>
          </a:p>
        </p:txBody>
      </p:sp>
      <p:sp>
        <p:nvSpPr>
          <p:cNvPr id="6" name="TextBox 5">
            <a:extLst>
              <a:ext uri="{FF2B5EF4-FFF2-40B4-BE49-F238E27FC236}">
                <a16:creationId xmlns:a16="http://schemas.microsoft.com/office/drawing/2014/main" id="{918F64C6-3764-423F-2997-D0DD13EEAD40}"/>
              </a:ext>
            </a:extLst>
          </p:cNvPr>
          <p:cNvSpPr txBox="1"/>
          <p:nvPr/>
        </p:nvSpPr>
        <p:spPr>
          <a:xfrm>
            <a:off x="11261124" y="1225689"/>
            <a:ext cx="10116065" cy="11141512"/>
          </a:xfrm>
          <a:prstGeom prst="rect">
            <a:avLst/>
          </a:prstGeom>
          <a:solidFill>
            <a:schemeClr val="bg1">
              <a:lumMod val="85000"/>
            </a:schemeClr>
          </a:solidFill>
        </p:spPr>
        <p:txBody>
          <a:bodyPr wrap="square" rtlCol="0">
            <a:spAutoFit/>
          </a:bodyPr>
          <a:lstStyle/>
          <a:p>
            <a:r>
              <a:rPr lang="en-US" sz="2400" b="1" dirty="0"/>
              <a:t>public int cost_from(Problem_State s){return 1;};</a:t>
            </a:r>
          </a:p>
          <a:p>
            <a:endParaRPr lang="en-US" sz="2400" b="1" dirty="0"/>
          </a:p>
          <a:p>
            <a:r>
              <a:rPr lang="en-US" sz="2400" b="1" dirty="0"/>
              <a:t> public boolean same_State(Problem_State s2){</a:t>
            </a:r>
          </a:p>
          <a:p>
            <a:r>
              <a:rPr lang="en-US" sz="2400" b="1" dirty="0"/>
              <a:t>   Crypto_State cs = (Crypto_State) s2;</a:t>
            </a:r>
          </a:p>
          <a:p>
            <a:r>
              <a:rPr lang="en-US" sz="2400" b="1" dirty="0"/>
              <a:t>   for (int </a:t>
            </a:r>
            <a:r>
              <a:rPr lang="en-US" sz="2400" b="1" dirty="0" err="1"/>
              <a:t>i</a:t>
            </a:r>
            <a:r>
              <a:rPr lang="en-US" sz="2400" b="1" dirty="0"/>
              <a:t> = 0; </a:t>
            </a:r>
            <a:r>
              <a:rPr lang="en-US" sz="2400" b="1" dirty="0" err="1"/>
              <a:t>i</a:t>
            </a:r>
            <a:r>
              <a:rPr lang="en-US" sz="2400" b="1" dirty="0"/>
              <a:t> &lt; conf.length; </a:t>
            </a:r>
            <a:r>
              <a:rPr lang="en-US" sz="2400" b="1" dirty="0" err="1"/>
              <a:t>i</a:t>
            </a:r>
            <a:r>
              <a:rPr lang="en-US" sz="2400" b="1" dirty="0"/>
              <a:t>++)</a:t>
            </a:r>
          </a:p>
          <a:p>
            <a:r>
              <a:rPr lang="en-US" sz="2400" b="1" dirty="0"/>
              <a:t>        if (conf[</a:t>
            </a:r>
            <a:r>
              <a:rPr lang="en-US" sz="2400" b="1" dirty="0" err="1"/>
              <a:t>i</a:t>
            </a:r>
            <a:r>
              <a:rPr lang="en-US" sz="2400" b="1" dirty="0"/>
              <a:t>] != cs.conf[</a:t>
            </a:r>
            <a:r>
              <a:rPr lang="en-US" sz="2400" b="1" dirty="0" err="1"/>
              <a:t>i</a:t>
            </a:r>
            <a:r>
              <a:rPr lang="en-US" sz="2400" b="1" dirty="0"/>
              <a:t>]) return false;</a:t>
            </a:r>
          </a:p>
          <a:p>
            <a:r>
              <a:rPr lang="en-US" sz="2400" b="1" dirty="0"/>
              <a:t>   return true;</a:t>
            </a:r>
          </a:p>
          <a:p>
            <a:r>
              <a:rPr lang="en-US" sz="2400" b="1" dirty="0"/>
              <a:t> }</a:t>
            </a:r>
          </a:p>
          <a:p>
            <a:endParaRPr lang="en-US" sz="1000" b="1" dirty="0"/>
          </a:p>
          <a:p>
            <a:r>
              <a:rPr lang="en-US" sz="2400" b="1" dirty="0"/>
              <a:t> private int convertNum(String word){</a:t>
            </a:r>
          </a:p>
          <a:p>
            <a:r>
              <a:rPr lang="en-US" sz="2400" b="1" dirty="0"/>
              <a:t>  int n = get_Elem(word.charAt(0));</a:t>
            </a:r>
          </a:p>
          <a:p>
            <a:r>
              <a:rPr lang="en-US" sz="2400" b="1" dirty="0"/>
              <a:t>  for (int </a:t>
            </a:r>
            <a:r>
              <a:rPr lang="en-US" sz="2400" b="1" dirty="0" err="1"/>
              <a:t>i</a:t>
            </a:r>
            <a:r>
              <a:rPr lang="en-US" sz="2400" b="1" dirty="0"/>
              <a:t> = 1; </a:t>
            </a:r>
            <a:r>
              <a:rPr lang="en-US" sz="2400" b="1" dirty="0" err="1"/>
              <a:t>i</a:t>
            </a:r>
            <a:r>
              <a:rPr lang="en-US" sz="2400" b="1" dirty="0"/>
              <a:t> &lt; word.length(); </a:t>
            </a:r>
            <a:r>
              <a:rPr lang="en-US" sz="2400" b="1" dirty="0" err="1"/>
              <a:t>i</a:t>
            </a:r>
            <a:r>
              <a:rPr lang="en-US" sz="2400" b="1" dirty="0"/>
              <a:t>++)</a:t>
            </a:r>
          </a:p>
          <a:p>
            <a:r>
              <a:rPr lang="en-US" sz="2400" b="1" dirty="0"/>
              <a:t>     n = (n * 10) + get_Elem(word.charAt(</a:t>
            </a:r>
            <a:r>
              <a:rPr lang="en-US" sz="2400" b="1" dirty="0" err="1"/>
              <a:t>i</a:t>
            </a:r>
            <a:r>
              <a:rPr lang="en-US" sz="2400" b="1" dirty="0"/>
              <a:t>));</a:t>
            </a:r>
          </a:p>
          <a:p>
            <a:r>
              <a:rPr lang="en-US" sz="2400" b="1" dirty="0"/>
              <a:t>  return n;</a:t>
            </a:r>
          </a:p>
          <a:p>
            <a:r>
              <a:rPr lang="en-US" sz="2400" b="1" dirty="0"/>
              <a:t> }</a:t>
            </a:r>
          </a:p>
          <a:p>
            <a:endParaRPr lang="en-US" sz="1000" b="1" dirty="0"/>
          </a:p>
          <a:p>
            <a:r>
              <a:rPr lang="en-US" sz="2400" b="1" dirty="0"/>
              <a:t> public boolean goalP(Search searcher){</a:t>
            </a:r>
          </a:p>
          <a:p>
            <a:r>
              <a:rPr lang="en-US" sz="2400" b="1" dirty="0"/>
              <a:t>    if (get_First_Unbound() != -1) return false; </a:t>
            </a:r>
          </a:p>
          <a:p>
            <a:r>
              <a:rPr lang="en-US" sz="2400" b="1" dirty="0"/>
              <a:t>    Crypto_Search csearcher = (Crypto_Search) searcher;</a:t>
            </a:r>
          </a:p>
          <a:p>
            <a:r>
              <a:rPr lang="en-US" sz="2400" b="1" dirty="0"/>
              <a:t>    String word1 = csearcher.getWord1();</a:t>
            </a:r>
          </a:p>
          <a:p>
            <a:r>
              <a:rPr lang="en-US" sz="2400" b="1" dirty="0"/>
              <a:t>    String word2 = csearcher.getWord2();</a:t>
            </a:r>
          </a:p>
          <a:p>
            <a:r>
              <a:rPr lang="en-US" sz="2400" b="1" dirty="0"/>
              <a:t>    String sum = csearcher.getSum();</a:t>
            </a:r>
          </a:p>
          <a:p>
            <a:r>
              <a:rPr lang="en-US" sz="2400" b="1" dirty="0"/>
              <a:t>    return convertNum(word1) + convertNum(word2) == convertNum(sum);</a:t>
            </a:r>
          </a:p>
          <a:p>
            <a:r>
              <a:rPr lang="en-US" sz="2400" b="1" dirty="0"/>
              <a:t> }</a:t>
            </a:r>
          </a:p>
          <a:p>
            <a:endParaRPr lang="en-US" sz="1000" b="1" dirty="0"/>
          </a:p>
          <a:p>
            <a:r>
              <a:rPr lang="en-US" sz="2400" b="1" dirty="0"/>
              <a:t> private boolean committed (int n){</a:t>
            </a:r>
          </a:p>
          <a:p>
            <a:r>
              <a:rPr lang="en-US" sz="2400" b="1" dirty="0"/>
              <a:t>   for (int </a:t>
            </a:r>
            <a:r>
              <a:rPr lang="en-US" sz="2400" b="1" dirty="0" err="1"/>
              <a:t>i</a:t>
            </a:r>
            <a:r>
              <a:rPr lang="en-US" sz="2400" b="1" dirty="0"/>
              <a:t> = 0; </a:t>
            </a:r>
            <a:r>
              <a:rPr lang="en-US" sz="2400" b="1" dirty="0" err="1"/>
              <a:t>i</a:t>
            </a:r>
            <a:r>
              <a:rPr lang="en-US" sz="2400" b="1" dirty="0"/>
              <a:t> &lt; conf.length; </a:t>
            </a:r>
            <a:r>
              <a:rPr lang="en-US" sz="2400" b="1" dirty="0" err="1"/>
              <a:t>i</a:t>
            </a:r>
            <a:r>
              <a:rPr lang="en-US" sz="2400" b="1" dirty="0"/>
              <a:t>++)</a:t>
            </a:r>
          </a:p>
          <a:p>
            <a:r>
              <a:rPr lang="en-US" sz="2400" b="1" dirty="0"/>
              <a:t>            if (n == conf[</a:t>
            </a:r>
            <a:r>
              <a:rPr lang="en-US" sz="2400" b="1" dirty="0" err="1"/>
              <a:t>i</a:t>
            </a:r>
            <a:r>
              <a:rPr lang="en-US" sz="2400" b="1" dirty="0"/>
              <a:t>]) return true;</a:t>
            </a:r>
          </a:p>
          <a:p>
            <a:r>
              <a:rPr lang="en-US" sz="2400" b="1" dirty="0"/>
              <a:t>   return false;</a:t>
            </a:r>
          </a:p>
          <a:p>
            <a:r>
              <a:rPr lang="en-US" sz="2400" b="1" dirty="0"/>
              <a:t> }</a:t>
            </a:r>
          </a:p>
          <a:p>
            <a:endParaRPr lang="en-US" sz="1000" b="1" dirty="0"/>
          </a:p>
          <a:p>
            <a:endParaRPr lang="en-US" sz="1000" b="1" dirty="0"/>
          </a:p>
          <a:p>
            <a:endParaRPr lang="en-US" sz="1000" b="1" dirty="0"/>
          </a:p>
          <a:p>
            <a:endParaRPr lang="en-US" sz="1000" b="1" dirty="0"/>
          </a:p>
        </p:txBody>
      </p:sp>
    </p:spTree>
    <p:extLst>
      <p:ext uri="{BB962C8B-B14F-4D97-AF65-F5344CB8AC3E}">
        <p14:creationId xmlns:p14="http://schemas.microsoft.com/office/powerpoint/2010/main" val="1798395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30F4D-9040-62B8-203C-E5362056A2BA}"/>
              </a:ext>
            </a:extLst>
          </p:cNvPr>
          <p:cNvSpPr>
            <a:spLocks noGrp="1"/>
          </p:cNvSpPr>
          <p:nvPr>
            <p:ph type="title"/>
          </p:nvPr>
        </p:nvSpPr>
        <p:spPr/>
        <p:txBody>
          <a:bodyPr/>
          <a:lstStyle/>
          <a:p>
            <a:r>
              <a:rPr lang="en-US" dirty="0"/>
              <a:t> </a:t>
            </a:r>
            <a:endParaRPr lang="en-CY" dirty="0"/>
          </a:p>
        </p:txBody>
      </p:sp>
      <p:sp>
        <p:nvSpPr>
          <p:cNvPr id="3" name="Slide Number Placeholder 2">
            <a:extLst>
              <a:ext uri="{FF2B5EF4-FFF2-40B4-BE49-F238E27FC236}">
                <a16:creationId xmlns:a16="http://schemas.microsoft.com/office/drawing/2014/main" id="{5F3ECEE1-3C85-DA8F-52AD-FE4E7D87B5C2}"/>
              </a:ext>
            </a:extLst>
          </p:cNvPr>
          <p:cNvSpPr>
            <a:spLocks noGrp="1"/>
          </p:cNvSpPr>
          <p:nvPr>
            <p:ph type="sldNum" sz="quarter" idx="12"/>
          </p:nvPr>
        </p:nvSpPr>
        <p:spPr/>
        <p:txBody>
          <a:bodyPr/>
          <a:lstStyle/>
          <a:p>
            <a:pPr>
              <a:defRPr/>
            </a:pPr>
            <a:fld id="{5A1A483A-283A-4BF4-B6BB-2BF59F274EAA}" type="slidenum">
              <a:rPr lang="en-US" altLang="el-GR" smtClean="0"/>
              <a:pPr>
                <a:defRPr/>
              </a:pPr>
              <a:t>39</a:t>
            </a:fld>
            <a:endParaRPr lang="en-US" altLang="el-GR"/>
          </a:p>
        </p:txBody>
      </p:sp>
      <p:pic>
        <p:nvPicPr>
          <p:cNvPr id="4" name="Picture 3" descr="A picture containing text, gear&#10;&#10;Description automatically generated">
            <a:extLst>
              <a:ext uri="{FF2B5EF4-FFF2-40B4-BE49-F238E27FC236}">
                <a16:creationId xmlns:a16="http://schemas.microsoft.com/office/drawing/2014/main" id="{77A66FB8-F936-BA1A-867B-1911E98FF72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5100" y="441994"/>
            <a:ext cx="3811300" cy="493913"/>
          </a:xfrm>
          <a:prstGeom prst="rect">
            <a:avLst/>
          </a:prstGeom>
          <a:noFill/>
          <a:ln>
            <a:noFill/>
          </a:ln>
        </p:spPr>
      </p:pic>
      <p:sp>
        <p:nvSpPr>
          <p:cNvPr id="5" name="TextBox 4">
            <a:extLst>
              <a:ext uri="{FF2B5EF4-FFF2-40B4-BE49-F238E27FC236}">
                <a16:creationId xmlns:a16="http://schemas.microsoft.com/office/drawing/2014/main" id="{666C4491-BBF3-265C-2304-C1EB7DE09A57}"/>
              </a:ext>
            </a:extLst>
          </p:cNvPr>
          <p:cNvSpPr txBox="1">
            <a:spLocks noGrp="1" noRot="1" noMove="1" noResize="1" noEditPoints="1" noAdjustHandles="1" noChangeArrowheads="1" noChangeShapeType="1"/>
          </p:cNvSpPr>
          <p:nvPr/>
        </p:nvSpPr>
        <p:spPr>
          <a:xfrm>
            <a:off x="1367481" y="2379851"/>
            <a:ext cx="10824519" cy="8956298"/>
          </a:xfrm>
          <a:prstGeom prst="rect">
            <a:avLst/>
          </a:prstGeom>
          <a:solidFill>
            <a:schemeClr val="bg1">
              <a:lumMod val="85000"/>
            </a:schemeClr>
          </a:solidFill>
        </p:spPr>
        <p:txBody>
          <a:bodyPr wrap="square" rtlCol="0">
            <a:spAutoFit/>
          </a:bodyPr>
          <a:lstStyle/>
          <a:p>
            <a:r>
              <a:rPr lang="en-US" sz="2400" b="1" dirty="0"/>
              <a:t>public ArrayList&lt;Problem_State&gt; get_Successors(Search searcher){</a:t>
            </a:r>
          </a:p>
          <a:p>
            <a:r>
              <a:rPr lang="en-US" sz="2400" b="1" dirty="0"/>
              <a:t>  ArrayList&lt;Crypto_State&gt; cslis = new ArrayList&lt;Crypto_State&gt;();</a:t>
            </a:r>
          </a:p>
          <a:p>
            <a:r>
              <a:rPr lang="en-US" sz="2400" b="1" dirty="0"/>
              <a:t>  ArrayList&lt;Problem_State&gt; slis = new ArrayList&lt;Problem_State&gt;();</a:t>
            </a:r>
          </a:p>
          <a:p>
            <a:endParaRPr lang="en-US" sz="2400" b="1" dirty="0"/>
          </a:p>
          <a:p>
            <a:r>
              <a:rPr lang="en-US" sz="2400" b="1" dirty="0"/>
              <a:t>  int pos = get_First_Unbound();</a:t>
            </a:r>
          </a:p>
          <a:p>
            <a:r>
              <a:rPr lang="en-US" sz="2400" b="1" dirty="0"/>
              <a:t>  if (pos != -1){</a:t>
            </a:r>
          </a:p>
          <a:p>
            <a:r>
              <a:rPr lang="en-US" sz="2400" b="1" dirty="0"/>
              <a:t>     int x = 0;</a:t>
            </a:r>
          </a:p>
          <a:p>
            <a:r>
              <a:rPr lang="en-US" sz="2400" b="1" dirty="0"/>
              <a:t>     Crypto_Search css = (Crypto_Search) searcher;</a:t>
            </a:r>
          </a:p>
          <a:p>
            <a:r>
              <a:rPr lang="en-US" sz="2400" b="1" dirty="0"/>
              <a:t>     String nz = css.getNonZero();</a:t>
            </a:r>
          </a:p>
          <a:p>
            <a:r>
              <a:rPr lang="en-US" sz="2400" b="1" dirty="0"/>
              <a:t>     char L = (char)(pos + 'A');</a:t>
            </a:r>
          </a:p>
          <a:p>
            <a:r>
              <a:rPr lang="en-US" sz="2400" b="1" dirty="0"/>
              <a:t>     for (int </a:t>
            </a:r>
            <a:r>
              <a:rPr lang="en-US" sz="2400" b="1" dirty="0" err="1"/>
              <a:t>i</a:t>
            </a:r>
            <a:r>
              <a:rPr lang="en-US" sz="2400" b="1" dirty="0"/>
              <a:t> = 0; </a:t>
            </a:r>
            <a:r>
              <a:rPr lang="en-US" sz="2400" b="1" dirty="0" err="1"/>
              <a:t>i</a:t>
            </a:r>
            <a:r>
              <a:rPr lang="en-US" sz="2400" b="1" dirty="0"/>
              <a:t> &lt; nz.length(); </a:t>
            </a:r>
            <a:r>
              <a:rPr lang="en-US" sz="2400" b="1" dirty="0" err="1"/>
              <a:t>i</a:t>
            </a:r>
            <a:r>
              <a:rPr lang="en-US" sz="2400" b="1" dirty="0"/>
              <a:t>++)</a:t>
            </a:r>
          </a:p>
          <a:p>
            <a:r>
              <a:rPr lang="en-US" sz="2400" b="1" dirty="0"/>
              <a:t>        if (L == nz.charAt(</a:t>
            </a:r>
            <a:r>
              <a:rPr lang="en-US" sz="2400" b="1" dirty="0" err="1"/>
              <a:t>i</a:t>
            </a:r>
            <a:r>
              <a:rPr lang="en-US" sz="2400" b="1" dirty="0"/>
              <a:t>)) x = 1;</a:t>
            </a:r>
          </a:p>
          <a:p>
            <a:r>
              <a:rPr lang="en-US" sz="2400" b="1" dirty="0"/>
              <a:t>     for (int </a:t>
            </a:r>
            <a:r>
              <a:rPr lang="en-US" sz="2400" b="1" dirty="0" err="1"/>
              <a:t>i</a:t>
            </a:r>
            <a:r>
              <a:rPr lang="en-US" sz="2400" b="1" dirty="0"/>
              <a:t> = x; </a:t>
            </a:r>
            <a:r>
              <a:rPr lang="en-US" sz="2400" b="1" dirty="0" err="1"/>
              <a:t>i</a:t>
            </a:r>
            <a:r>
              <a:rPr lang="en-US" sz="2400" b="1" dirty="0"/>
              <a:t> &lt;= 9; </a:t>
            </a:r>
            <a:r>
              <a:rPr lang="en-US" sz="2400" b="1" dirty="0" err="1"/>
              <a:t>i</a:t>
            </a:r>
            <a:r>
              <a:rPr lang="en-US" sz="2400" b="1" dirty="0"/>
              <a:t>++){ </a:t>
            </a:r>
          </a:p>
          <a:p>
            <a:r>
              <a:rPr lang="en-US" sz="2400" b="1" dirty="0"/>
              <a:t>      if (!committed(</a:t>
            </a:r>
            <a:r>
              <a:rPr lang="en-US" sz="2400" b="1" dirty="0" err="1"/>
              <a:t>i</a:t>
            </a:r>
            <a:r>
              <a:rPr lang="en-US" sz="2400" b="1" dirty="0"/>
              <a:t>)){</a:t>
            </a:r>
          </a:p>
          <a:p>
            <a:r>
              <a:rPr lang="en-US" sz="2400" b="1" dirty="0"/>
              <a:t>       Crypto_State cs = new Crypto_State(this);</a:t>
            </a:r>
          </a:p>
          <a:p>
            <a:r>
              <a:rPr lang="en-US" sz="2400" b="1" dirty="0"/>
              <a:t>       cs.conf[pos] = </a:t>
            </a:r>
            <a:r>
              <a:rPr lang="en-US" sz="2400" b="1" dirty="0" err="1"/>
              <a:t>i</a:t>
            </a:r>
            <a:r>
              <a:rPr lang="en-US" sz="2400" b="1" dirty="0"/>
              <a:t>; </a:t>
            </a:r>
          </a:p>
          <a:p>
            <a:r>
              <a:rPr lang="en-US" sz="2400" b="1" dirty="0"/>
              <a:t>       cslis.add(cs);</a:t>
            </a:r>
          </a:p>
          <a:p>
            <a:r>
              <a:rPr lang="en-US" sz="2400" b="1" dirty="0"/>
              <a:t>      }</a:t>
            </a:r>
          </a:p>
          <a:p>
            <a:r>
              <a:rPr lang="en-US" sz="2400" b="1" dirty="0"/>
              <a:t>     }</a:t>
            </a:r>
          </a:p>
          <a:p>
            <a:r>
              <a:rPr lang="en-US" sz="2400" b="1" dirty="0"/>
              <a:t>   }</a:t>
            </a:r>
          </a:p>
          <a:p>
            <a:r>
              <a:rPr lang="en-US" sz="2400" b="1" dirty="0"/>
              <a:t>  for (Crypto_State cps : cslis)</a:t>
            </a:r>
          </a:p>
          <a:p>
            <a:r>
              <a:rPr lang="en-US" sz="2400" b="1" dirty="0"/>
              <a:t>    slis.add((Problem_State)cps);</a:t>
            </a:r>
          </a:p>
          <a:p>
            <a:r>
              <a:rPr lang="en-US" sz="2400" b="1" dirty="0"/>
              <a:t>  return slis;                </a:t>
            </a:r>
          </a:p>
          <a:p>
            <a:r>
              <a:rPr lang="en-US" sz="2400" b="1" dirty="0"/>
              <a:t> }</a:t>
            </a:r>
          </a:p>
        </p:txBody>
      </p:sp>
      <p:sp>
        <p:nvSpPr>
          <p:cNvPr id="7" name="TextBox 6">
            <a:extLst>
              <a:ext uri="{FF2B5EF4-FFF2-40B4-BE49-F238E27FC236}">
                <a16:creationId xmlns:a16="http://schemas.microsoft.com/office/drawing/2014/main" id="{B7441AC4-8B2E-576A-D2A6-ADAEE672C338}"/>
              </a:ext>
            </a:extLst>
          </p:cNvPr>
          <p:cNvSpPr txBox="1"/>
          <p:nvPr/>
        </p:nvSpPr>
        <p:spPr>
          <a:xfrm>
            <a:off x="12430253" y="2483615"/>
            <a:ext cx="10824519" cy="3046988"/>
          </a:xfrm>
          <a:prstGeom prst="rect">
            <a:avLst/>
          </a:prstGeom>
          <a:solidFill>
            <a:schemeClr val="bg1">
              <a:lumMod val="85000"/>
            </a:schemeClr>
          </a:solidFill>
        </p:spPr>
        <p:txBody>
          <a:bodyPr wrap="square" rtlCol="0">
            <a:spAutoFit/>
          </a:bodyPr>
          <a:lstStyle/>
          <a:p>
            <a:r>
              <a:rPr lang="en-US" sz="2400" b="1" dirty="0"/>
              <a:t>public String toString(){</a:t>
            </a:r>
          </a:p>
          <a:p>
            <a:r>
              <a:rPr lang="en-US" sz="2400" b="1" dirty="0"/>
              <a:t>   String res = "\n";</a:t>
            </a:r>
          </a:p>
          <a:p>
            <a:r>
              <a:rPr lang="en-US" sz="2400" b="1" dirty="0"/>
              <a:t>   for (int </a:t>
            </a:r>
            <a:r>
              <a:rPr lang="en-US" sz="2400" b="1" dirty="0" err="1"/>
              <a:t>i</a:t>
            </a:r>
            <a:r>
              <a:rPr lang="en-US" sz="2400" b="1" dirty="0"/>
              <a:t> = 0; </a:t>
            </a:r>
            <a:r>
              <a:rPr lang="en-US" sz="2400" b="1" dirty="0" err="1"/>
              <a:t>i</a:t>
            </a:r>
            <a:r>
              <a:rPr lang="en-US" sz="2400" b="1" dirty="0"/>
              <a:t> &lt; conf.length; </a:t>
            </a:r>
            <a:r>
              <a:rPr lang="en-US" sz="2400" b="1" dirty="0" err="1"/>
              <a:t>i</a:t>
            </a:r>
            <a:r>
              <a:rPr lang="en-US" sz="2400" b="1" dirty="0"/>
              <a:t>++){</a:t>
            </a:r>
          </a:p>
          <a:p>
            <a:r>
              <a:rPr lang="en-US" sz="2400" b="1" dirty="0"/>
              <a:t>       if (conf[</a:t>
            </a:r>
            <a:r>
              <a:rPr lang="en-US" sz="2400" b="1" dirty="0" err="1"/>
              <a:t>i</a:t>
            </a:r>
            <a:r>
              <a:rPr lang="en-US" sz="2400" b="1" dirty="0"/>
              <a:t>] != 10 &amp;&amp; conf[</a:t>
            </a:r>
            <a:r>
              <a:rPr lang="en-US" sz="2400" b="1" dirty="0" err="1"/>
              <a:t>i</a:t>
            </a:r>
            <a:r>
              <a:rPr lang="en-US" sz="2400" b="1" dirty="0"/>
              <a:t>] != -1) res += " " + (char)(</a:t>
            </a:r>
            <a:r>
              <a:rPr lang="en-US" sz="2400" b="1" dirty="0" err="1"/>
              <a:t>i</a:t>
            </a:r>
            <a:r>
              <a:rPr lang="en-US" sz="2400" b="1" dirty="0"/>
              <a:t> + 'A') + "=" + conf[</a:t>
            </a:r>
            <a:r>
              <a:rPr lang="en-US" sz="2400" b="1" dirty="0" err="1"/>
              <a:t>i</a:t>
            </a:r>
            <a:r>
              <a:rPr lang="en-US" sz="2400" b="1" dirty="0"/>
              <a:t>];</a:t>
            </a:r>
          </a:p>
          <a:p>
            <a:r>
              <a:rPr lang="en-US" sz="2400" b="1" dirty="0"/>
              <a:t>   }</a:t>
            </a:r>
          </a:p>
          <a:p>
            <a:r>
              <a:rPr lang="en-US" sz="2400" b="1" dirty="0"/>
              <a:t>   return res;</a:t>
            </a:r>
          </a:p>
          <a:p>
            <a:r>
              <a:rPr lang="en-US" sz="2400" b="1" dirty="0"/>
              <a:t> } </a:t>
            </a:r>
          </a:p>
          <a:p>
            <a:r>
              <a:rPr lang="en-US" sz="2400" b="1" dirty="0"/>
              <a:t>} </a:t>
            </a:r>
          </a:p>
        </p:txBody>
      </p:sp>
      <p:sp>
        <p:nvSpPr>
          <p:cNvPr id="8" name="TextBox 7">
            <a:extLst>
              <a:ext uri="{FF2B5EF4-FFF2-40B4-BE49-F238E27FC236}">
                <a16:creationId xmlns:a16="http://schemas.microsoft.com/office/drawing/2014/main" id="{F2DA62F1-D79A-7861-732D-CB4CBD8BB6E2}"/>
              </a:ext>
            </a:extLst>
          </p:cNvPr>
          <p:cNvSpPr txBox="1"/>
          <p:nvPr/>
        </p:nvSpPr>
        <p:spPr>
          <a:xfrm>
            <a:off x="1367481" y="1507524"/>
            <a:ext cx="6837405" cy="646331"/>
          </a:xfrm>
          <a:prstGeom prst="rect">
            <a:avLst/>
          </a:prstGeom>
          <a:noFill/>
        </p:spPr>
        <p:txBody>
          <a:bodyPr wrap="square" rtlCol="0">
            <a:spAutoFit/>
          </a:bodyPr>
          <a:lstStyle/>
          <a:p>
            <a:r>
              <a:rPr lang="en-US" dirty="0"/>
              <a:t>Crypto_State definition cont.</a:t>
            </a:r>
            <a:endParaRPr lang="en-CY" dirty="0"/>
          </a:p>
        </p:txBody>
      </p:sp>
    </p:spTree>
    <p:extLst>
      <p:ext uri="{BB962C8B-B14F-4D97-AF65-F5344CB8AC3E}">
        <p14:creationId xmlns:p14="http://schemas.microsoft.com/office/powerpoint/2010/main" val="1565597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4</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029503" y="2384373"/>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a:t>INTENDED LEARNING OUTCOMES</a:t>
            </a:r>
            <a:endParaRPr lang="en-CY"/>
          </a:p>
        </p:txBody>
      </p:sp>
      <p:sp>
        <p:nvSpPr>
          <p:cNvPr id="8" name="Text Placeholder 1">
            <a:extLst>
              <a:ext uri="{FF2B5EF4-FFF2-40B4-BE49-F238E27FC236}">
                <a16:creationId xmlns:a16="http://schemas.microsoft.com/office/drawing/2014/main" id="{AD173A3F-E783-45B3-BF86-49F7ED5235EC}"/>
              </a:ext>
            </a:extLst>
          </p:cNvPr>
          <p:cNvSpPr>
            <a:spLocks noGrp="1"/>
          </p:cNvSpPr>
          <p:nvPr>
            <p:ph type="body" sz="quarter" idx="22"/>
          </p:nvPr>
        </p:nvSpPr>
        <p:spPr>
          <a:xfrm>
            <a:off x="1093901" y="3669956"/>
            <a:ext cx="21461694" cy="8180174"/>
          </a:xfrm>
        </p:spPr>
        <p:txBody>
          <a:bodyPr/>
          <a:lstStyle/>
          <a:p>
            <a:pPr marL="0" indent="0">
              <a:spcBef>
                <a:spcPts val="0"/>
              </a:spcBef>
              <a:buNone/>
            </a:pPr>
            <a:r>
              <a:rPr lang="en-US" sz="3200" dirty="0"/>
              <a:t>Upon completion of this unit on</a:t>
            </a:r>
            <a:r>
              <a:rPr lang="el-GR" sz="3200" dirty="0"/>
              <a:t> </a:t>
            </a:r>
            <a:r>
              <a:rPr lang="en-US" sz="3200" dirty="0"/>
              <a:t>constraint satisfaction problems, game playing and planning, students will be able:</a:t>
            </a:r>
          </a:p>
          <a:p>
            <a:pPr marL="0" indent="0">
              <a:spcBef>
                <a:spcPts val="0"/>
              </a:spcBef>
              <a:buNone/>
            </a:pPr>
            <a:endParaRPr lang="en-US" sz="3200" dirty="0"/>
          </a:p>
          <a:p>
            <a:pPr marL="0" indent="0">
              <a:spcBef>
                <a:spcPts val="0"/>
              </a:spcBef>
              <a:buNone/>
            </a:pPr>
            <a:r>
              <a:rPr lang="en-US" sz="3200" b="1" dirty="0"/>
              <a:t>Regarding Constraint Satisfaction Problems:</a:t>
            </a:r>
          </a:p>
          <a:p>
            <a:pPr marL="0" indent="0">
              <a:spcBef>
                <a:spcPts val="0"/>
              </a:spcBef>
              <a:buNone/>
            </a:pPr>
            <a:endParaRPr lang="en-US" sz="3200" i="1" dirty="0"/>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t>To explain what a Constraint Satisfaction Problem (CSP) is and how a search-based solution for such a problem can be constructed.</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t>To </a:t>
            </a:r>
            <a:r>
              <a:rPr lang="en-US" sz="3200" dirty="0">
                <a:cs typeface="Times New Roman" panose="02020603050405020304" pitchFamily="18" charset="0"/>
              </a:rPr>
              <a:t>analyze the classical cryptarithmetic and N-Queens CSPs and implement solutions for such problems, as well as other CSPs, using depth-first search with backtracking.</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effectLst/>
                <a:ea typeface="Calibri" panose="020F0502020204030204" pitchFamily="34" charset="0"/>
                <a:cs typeface="Times New Roman" panose="02020603050405020304" pitchFamily="18" charset="0"/>
              </a:rPr>
              <a:t>To explain consistency checking and to distinguish between local and global constraints.</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ea typeface="Calibri" panose="020F0502020204030204" pitchFamily="34" charset="0"/>
                <a:cs typeface="Times New Roman" panose="02020603050405020304" pitchFamily="18" charset="0"/>
              </a:rPr>
              <a:t>To discuss constraint propagation in temporal constraint graphs and explain how the propagation minimizes disjunctive constraints and detects conflicts where such conflicts exist.</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ea typeface="Calibri" panose="020F0502020204030204" pitchFamily="34" charset="0"/>
                <a:cs typeface="Times New Roman" panose="02020603050405020304" pitchFamily="18" charset="0"/>
              </a:rPr>
              <a:t>To generalize temporal constraint graphs to variable constraint graphs and to explain the notions of arc, path, and K, consistency.</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ea typeface="Calibri" panose="020F0502020204030204" pitchFamily="34" charset="0"/>
                <a:cs typeface="Times New Roman" panose="02020603050405020304" pitchFamily="18" charset="0"/>
              </a:rPr>
              <a:t>To give a high-level typology of CSPs and to outline heuristics for reducing the search time.</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3200" dirty="0">
              <a:effectLst/>
              <a:ea typeface="Calibri" panose="020F0502020204030204" pitchFamily="34" charset="0"/>
              <a:cs typeface="Times New Roman" panose="02020603050405020304" pitchFamily="18" charset="0"/>
            </a:endParaRPr>
          </a:p>
          <a:p>
            <a:pPr>
              <a:lnSpc>
                <a:spcPct val="107000"/>
              </a:lnSpc>
              <a:spcBef>
                <a:spcPts val="0"/>
              </a:spcBef>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3200" dirty="0">
              <a:effectLst/>
              <a:ea typeface="Calibri" panose="020F0502020204030204" pitchFamily="34" charset="0"/>
              <a:cs typeface="Times New Roman" panose="02020603050405020304" pitchFamily="18" charset="0"/>
            </a:endParaRPr>
          </a:p>
          <a:p>
            <a:pPr>
              <a:lnSpc>
                <a:spcPct val="107000"/>
              </a:lnSpc>
              <a:spcAft>
                <a:spcPts val="800"/>
              </a:spcAft>
            </a:pPr>
            <a:r>
              <a:rPr lang="en-CY" sz="1800" dirty="0">
                <a:effectLst/>
                <a:latin typeface="Calibri" panose="020F0502020204030204" pitchFamily="34" charset="0"/>
                <a:ea typeface="Calibri" panose="020F0502020204030204" pitchFamily="34" charset="0"/>
                <a:cs typeface="Times New Roman" panose="02020603050405020304" pitchFamily="18" charset="0"/>
              </a:rPr>
              <a:t> </a:t>
            </a:r>
          </a:p>
          <a:p>
            <a:pPr marL="514350" indent="-514350">
              <a:buFont typeface="+mj-lt"/>
              <a:buAutoNum type="arabicPeriod"/>
            </a:pPr>
            <a:endParaRPr lang="en-US" sz="3200" dirty="0"/>
          </a:p>
          <a:p>
            <a:endParaRPr lang="en-US" sz="3200" dirty="0"/>
          </a:p>
          <a:p>
            <a:endParaRPr lang="en-US" sz="3200" dirty="0"/>
          </a:p>
        </p:txBody>
      </p:sp>
    </p:spTree>
    <p:extLst>
      <p:ext uri="{BB962C8B-B14F-4D97-AF65-F5344CB8AC3E}">
        <p14:creationId xmlns:p14="http://schemas.microsoft.com/office/powerpoint/2010/main" val="30651204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30F4D-9040-62B8-203C-E5362056A2BA}"/>
              </a:ext>
            </a:extLst>
          </p:cNvPr>
          <p:cNvSpPr>
            <a:spLocks noGrp="1"/>
          </p:cNvSpPr>
          <p:nvPr>
            <p:ph type="title"/>
          </p:nvPr>
        </p:nvSpPr>
        <p:spPr/>
        <p:txBody>
          <a:bodyPr/>
          <a:lstStyle/>
          <a:p>
            <a:r>
              <a:rPr lang="en-US" dirty="0"/>
              <a:t> </a:t>
            </a:r>
            <a:endParaRPr lang="en-CY" dirty="0"/>
          </a:p>
        </p:txBody>
      </p:sp>
      <p:sp>
        <p:nvSpPr>
          <p:cNvPr id="3" name="Slide Number Placeholder 2">
            <a:extLst>
              <a:ext uri="{FF2B5EF4-FFF2-40B4-BE49-F238E27FC236}">
                <a16:creationId xmlns:a16="http://schemas.microsoft.com/office/drawing/2014/main" id="{5F3ECEE1-3C85-DA8F-52AD-FE4E7D87B5C2}"/>
              </a:ext>
            </a:extLst>
          </p:cNvPr>
          <p:cNvSpPr>
            <a:spLocks noGrp="1"/>
          </p:cNvSpPr>
          <p:nvPr>
            <p:ph type="sldNum" sz="quarter" idx="12"/>
          </p:nvPr>
        </p:nvSpPr>
        <p:spPr/>
        <p:txBody>
          <a:bodyPr/>
          <a:lstStyle/>
          <a:p>
            <a:pPr>
              <a:defRPr/>
            </a:pPr>
            <a:fld id="{5A1A483A-283A-4BF4-B6BB-2BF59F274EAA}" type="slidenum">
              <a:rPr lang="en-US" altLang="el-GR" smtClean="0"/>
              <a:pPr>
                <a:defRPr/>
              </a:pPr>
              <a:t>40</a:t>
            </a:fld>
            <a:endParaRPr lang="en-US" altLang="el-GR"/>
          </a:p>
        </p:txBody>
      </p:sp>
      <p:pic>
        <p:nvPicPr>
          <p:cNvPr id="4" name="Picture 3" descr="A picture containing text, gear&#10;&#10;Description automatically generated">
            <a:extLst>
              <a:ext uri="{FF2B5EF4-FFF2-40B4-BE49-F238E27FC236}">
                <a16:creationId xmlns:a16="http://schemas.microsoft.com/office/drawing/2014/main" id="{77A66FB8-F936-BA1A-867B-1911E98FF72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5100" y="441994"/>
            <a:ext cx="3811300" cy="493913"/>
          </a:xfrm>
          <a:prstGeom prst="rect">
            <a:avLst/>
          </a:prstGeom>
          <a:noFill/>
          <a:ln>
            <a:noFill/>
          </a:ln>
        </p:spPr>
      </p:pic>
      <p:sp>
        <p:nvSpPr>
          <p:cNvPr id="5" name="TextBox 4">
            <a:extLst>
              <a:ext uri="{FF2B5EF4-FFF2-40B4-BE49-F238E27FC236}">
                <a16:creationId xmlns:a16="http://schemas.microsoft.com/office/drawing/2014/main" id="{666C4491-BBF3-265C-2304-C1EB7DE09A57}"/>
              </a:ext>
            </a:extLst>
          </p:cNvPr>
          <p:cNvSpPr txBox="1"/>
          <p:nvPr/>
        </p:nvSpPr>
        <p:spPr>
          <a:xfrm>
            <a:off x="1507524" y="1272653"/>
            <a:ext cx="8995719" cy="8217634"/>
          </a:xfrm>
          <a:prstGeom prst="rect">
            <a:avLst/>
          </a:prstGeom>
          <a:solidFill>
            <a:schemeClr val="bg1">
              <a:lumMod val="85000"/>
            </a:schemeClr>
          </a:solidFill>
        </p:spPr>
        <p:txBody>
          <a:bodyPr wrap="square" rtlCol="0">
            <a:spAutoFit/>
          </a:bodyPr>
          <a:lstStyle/>
          <a:p>
            <a:r>
              <a:rPr lang="en-US" sz="2400" b="1" dirty="0"/>
              <a:t>import java.util.*;</a:t>
            </a:r>
          </a:p>
          <a:p>
            <a:endParaRPr lang="en-US" sz="2400" b="1" dirty="0"/>
          </a:p>
          <a:p>
            <a:r>
              <a:rPr lang="en-US" sz="2400" b="1" dirty="0"/>
              <a:t>public class </a:t>
            </a:r>
            <a:r>
              <a:rPr lang="en-US" sz="2400" b="1" dirty="0">
                <a:highlight>
                  <a:srgbClr val="FFFF00"/>
                </a:highlight>
              </a:rPr>
              <a:t>Crypto_Search </a:t>
            </a:r>
            <a:r>
              <a:rPr lang="en-US" sz="2400" b="1" dirty="0"/>
              <a:t>extends Search{</a:t>
            </a:r>
          </a:p>
          <a:p>
            <a:endParaRPr lang="en-US" sz="2400" b="1" dirty="0"/>
          </a:p>
          <a:p>
            <a:r>
              <a:rPr lang="en-US" sz="2400" b="1" dirty="0"/>
              <a:t> private String word1;</a:t>
            </a:r>
          </a:p>
          <a:p>
            <a:r>
              <a:rPr lang="en-US" sz="2400" b="1" dirty="0"/>
              <a:t> private String word2;</a:t>
            </a:r>
          </a:p>
          <a:p>
            <a:r>
              <a:rPr lang="en-US" sz="2400" b="1" dirty="0"/>
              <a:t> private String sum;</a:t>
            </a:r>
          </a:p>
          <a:p>
            <a:r>
              <a:rPr lang="en-US" sz="2400" b="1" dirty="0"/>
              <a:t> private String nonZero;</a:t>
            </a:r>
          </a:p>
          <a:p>
            <a:endParaRPr lang="en-US" sz="2400" b="1" dirty="0"/>
          </a:p>
          <a:p>
            <a:r>
              <a:rPr lang="en-US" sz="2400" b="1" dirty="0"/>
              <a:t> public Crypto_Search (String w1, String w2, String s){</a:t>
            </a:r>
          </a:p>
          <a:p>
            <a:r>
              <a:rPr lang="en-US" sz="2400" b="1" dirty="0"/>
              <a:t>   word1 = new String(w1);</a:t>
            </a:r>
          </a:p>
          <a:p>
            <a:r>
              <a:rPr lang="en-US" sz="2400" b="1" dirty="0"/>
              <a:t>   word2 = new String(w2);</a:t>
            </a:r>
          </a:p>
          <a:p>
            <a:r>
              <a:rPr lang="en-US" sz="2400" b="1" dirty="0"/>
              <a:t>   sum = new String(s);</a:t>
            </a:r>
          </a:p>
          <a:p>
            <a:r>
              <a:rPr lang="en-US" sz="2400" b="1" dirty="0"/>
              <a:t>   nonZero = "" + w1.charAt(0) + w2.charAt(0) + sum.charAt(0);</a:t>
            </a:r>
          </a:p>
          <a:p>
            <a:r>
              <a:rPr lang="en-US" sz="2400" b="1" dirty="0"/>
              <a:t> }</a:t>
            </a:r>
          </a:p>
          <a:p>
            <a:endParaRPr lang="en-US" sz="2400" b="1" dirty="0"/>
          </a:p>
          <a:p>
            <a:r>
              <a:rPr lang="en-US" sz="2400" b="1" dirty="0"/>
              <a:t> public String getWord1(){return word1;}</a:t>
            </a:r>
          </a:p>
          <a:p>
            <a:r>
              <a:rPr lang="en-US" sz="2400" b="1" dirty="0"/>
              <a:t> public String getWord2(){return word2;}</a:t>
            </a:r>
          </a:p>
          <a:p>
            <a:r>
              <a:rPr lang="en-US" sz="2400" b="1" dirty="0"/>
              <a:t> public String getSum(){return sum;}</a:t>
            </a:r>
          </a:p>
          <a:p>
            <a:r>
              <a:rPr lang="en-US" sz="2400" b="1" dirty="0"/>
              <a:t> public String getNonZero(){return nonZero;}</a:t>
            </a:r>
          </a:p>
          <a:p>
            <a:endParaRPr lang="en-US" sz="2400" b="1" dirty="0"/>
          </a:p>
          <a:p>
            <a:r>
              <a:rPr lang="en-US" sz="2400" b="1" dirty="0"/>
              <a:t>}</a:t>
            </a:r>
          </a:p>
        </p:txBody>
      </p:sp>
      <p:sp>
        <p:nvSpPr>
          <p:cNvPr id="6" name="TextBox 5">
            <a:extLst>
              <a:ext uri="{FF2B5EF4-FFF2-40B4-BE49-F238E27FC236}">
                <a16:creationId xmlns:a16="http://schemas.microsoft.com/office/drawing/2014/main" id="{918F64C6-3764-423F-2997-D0DD13EEAD40}"/>
              </a:ext>
            </a:extLst>
          </p:cNvPr>
          <p:cNvSpPr txBox="1"/>
          <p:nvPr/>
        </p:nvSpPr>
        <p:spPr>
          <a:xfrm>
            <a:off x="11199340" y="1316578"/>
            <a:ext cx="11300896" cy="3785652"/>
          </a:xfrm>
          <a:prstGeom prst="rect">
            <a:avLst/>
          </a:prstGeom>
          <a:solidFill>
            <a:schemeClr val="bg1">
              <a:lumMod val="85000"/>
            </a:schemeClr>
          </a:solidFill>
        </p:spPr>
        <p:txBody>
          <a:bodyPr wrap="square" rtlCol="0">
            <a:spAutoFit/>
          </a:bodyPr>
          <a:lstStyle/>
          <a:p>
            <a:r>
              <a:rPr lang="en-US" sz="2400" b="1" dirty="0"/>
              <a:t>import java.util.*;</a:t>
            </a:r>
          </a:p>
          <a:p>
            <a:endParaRPr lang="en-US" sz="2400" b="1" dirty="0"/>
          </a:p>
          <a:p>
            <a:r>
              <a:rPr lang="en-US" sz="2400" b="1" dirty="0"/>
              <a:t>public class </a:t>
            </a:r>
            <a:r>
              <a:rPr lang="en-US" sz="2400" b="1" dirty="0">
                <a:highlight>
                  <a:srgbClr val="FFFF00"/>
                </a:highlight>
              </a:rPr>
              <a:t>Run_Crypto_Search</a:t>
            </a:r>
            <a:r>
              <a:rPr lang="en-US" sz="2400" b="1" dirty="0"/>
              <a:t>{</a:t>
            </a:r>
          </a:p>
          <a:p>
            <a:r>
              <a:rPr lang="en-US" sz="2400" b="1" dirty="0"/>
              <a:t> public static void main(String[] args){</a:t>
            </a:r>
          </a:p>
          <a:p>
            <a:r>
              <a:rPr lang="en-US" sz="2400" b="1" dirty="0"/>
              <a:t>   Crypto_Search searcher = new Crypto_Search(args[0],args[1],args[2]);</a:t>
            </a:r>
          </a:p>
          <a:p>
            <a:r>
              <a:rPr lang="en-US" sz="2400" b="1" dirty="0"/>
              <a:t>   Problem_State init_state = (Problem_State) new Crypto_State(args[0],args[1],args[2]);</a:t>
            </a:r>
          </a:p>
          <a:p>
            <a:r>
              <a:rPr lang="en-US" sz="2400" b="1" dirty="0"/>
              <a:t>   String res = searcher.run_Search(init_state, "depth_first");</a:t>
            </a:r>
          </a:p>
          <a:p>
            <a:r>
              <a:rPr lang="en-US" sz="2400" b="1" dirty="0"/>
              <a:t>   System.out.println(res);</a:t>
            </a:r>
          </a:p>
          <a:p>
            <a:r>
              <a:rPr lang="en-US" sz="2400" b="1" dirty="0"/>
              <a:t> }</a:t>
            </a:r>
          </a:p>
          <a:p>
            <a:r>
              <a:rPr lang="en-US" sz="2400" b="1" dirty="0"/>
              <a:t>}</a:t>
            </a:r>
          </a:p>
        </p:txBody>
      </p:sp>
    </p:spTree>
    <p:extLst>
      <p:ext uri="{BB962C8B-B14F-4D97-AF65-F5344CB8AC3E}">
        <p14:creationId xmlns:p14="http://schemas.microsoft.com/office/powerpoint/2010/main" val="1245735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41</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03137" y="2401896"/>
            <a:ext cx="21590490" cy="892079"/>
          </a:xfrm>
        </p:spPr>
        <p:txBody>
          <a:bodyPr>
            <a:noAutofit/>
          </a:bodyPr>
          <a:lstStyle/>
          <a:p>
            <a:r>
              <a:rPr lang="en-US" sz="6000" dirty="0"/>
              <a:t>Representation Problem for  the N-Queens Problem </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534701" y="4412210"/>
            <a:ext cx="21819570" cy="8032732"/>
          </a:xfrm>
          <a:prstGeom prst="rect">
            <a:avLst/>
          </a:prstGeom>
          <a:ln>
            <a:noFill/>
          </a:ln>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600" dirty="0">
                <a:solidFill>
                  <a:srgbClr val="0100C8"/>
                </a:solidFill>
                <a:latin typeface="Helvetica Neue"/>
              </a:rPr>
              <a:t>Problem </a:t>
            </a:r>
            <a:r>
              <a:rPr lang="en-US" altLang="en-US" sz="4600" dirty="0">
                <a:solidFill>
                  <a:srgbClr val="FF2D64"/>
                </a:solidFill>
                <a:latin typeface="Helvetica Neue"/>
              </a:rPr>
              <a:t>state </a:t>
            </a:r>
            <a:r>
              <a:rPr lang="en-US" altLang="en-US" sz="4600" dirty="0">
                <a:solidFill>
                  <a:srgbClr val="0100C8"/>
                </a:solidFill>
                <a:latin typeface="Helvetica Neue"/>
              </a:rPr>
              <a:t>representation – N x N binary matrix</a:t>
            </a:r>
          </a:p>
          <a:p>
            <a:pPr>
              <a:buFont typeface="Wingdings" panose="05000000000000000000" pitchFamily="2" charset="2"/>
              <a:buChar char="q"/>
            </a:pPr>
            <a:endParaRPr lang="en-US" altLang="en-US" sz="4600" dirty="0">
              <a:solidFill>
                <a:srgbClr val="0100C8"/>
              </a:solidFill>
              <a:latin typeface="Helvetica Neue"/>
            </a:endParaRPr>
          </a:p>
          <a:p>
            <a:pPr>
              <a:buFont typeface="Wingdings" panose="05000000000000000000" pitchFamily="2" charset="2"/>
              <a:buChar char="q"/>
            </a:pPr>
            <a:endParaRPr lang="en-US" altLang="en-US" sz="4600" dirty="0">
              <a:solidFill>
                <a:srgbClr val="0100C8"/>
              </a:solidFill>
              <a:latin typeface="Helvetica Neue"/>
            </a:endParaRPr>
          </a:p>
          <a:p>
            <a:pPr marL="0" indent="0">
              <a:buNone/>
            </a:pPr>
            <a:r>
              <a:rPr lang="en-US" altLang="en-US" sz="3200" dirty="0">
                <a:solidFill>
                  <a:srgbClr val="0100C8"/>
                </a:solidFill>
                <a:latin typeface="Helvetica Neue"/>
              </a:rPr>
              <a:t>       </a:t>
            </a:r>
            <a:endParaRPr lang="en-US" altLang="en-US" sz="4000" dirty="0">
              <a:solidFill>
                <a:srgbClr val="FF2D64"/>
              </a:solidFill>
              <a:latin typeface="Helvetica Neue"/>
            </a:endParaRPr>
          </a:p>
          <a:p>
            <a:pPr marL="0" indent="0">
              <a:buNone/>
            </a:pPr>
            <a:r>
              <a:rPr lang="en-US" altLang="en-US" sz="4000" dirty="0">
                <a:solidFill>
                  <a:srgbClr val="FF2D64"/>
                </a:solidFill>
                <a:latin typeface="Helvetica Neue"/>
              </a:rPr>
              <a:t>      </a:t>
            </a:r>
          </a:p>
          <a:p>
            <a:pPr marL="0" indent="0">
              <a:buNone/>
            </a:pPr>
            <a:endParaRPr lang="en-US" altLang="en-US" sz="4000" dirty="0">
              <a:solidFill>
                <a:srgbClr val="0100C8"/>
              </a:solidFill>
              <a:latin typeface="Helvetica Neue"/>
            </a:endParaRPr>
          </a:p>
          <a:p>
            <a:pPr marL="0" indent="0">
              <a:buNone/>
            </a:pPr>
            <a:endParaRPr lang="en-US" altLang="en-US" sz="4000" dirty="0">
              <a:solidFill>
                <a:srgbClr val="0100C8"/>
              </a:solidFill>
              <a:latin typeface="Helvetica Neue"/>
            </a:endParaRPr>
          </a:p>
          <a:p>
            <a:pPr marL="0" indent="0">
              <a:buNone/>
            </a:pPr>
            <a:endParaRPr lang="en-US" altLang="en-US" sz="4000" dirty="0">
              <a:solidFill>
                <a:srgbClr val="0100C8"/>
              </a:solidFill>
              <a:latin typeface="Helvetica Neue"/>
            </a:endParaRPr>
          </a:p>
          <a:p>
            <a:pPr marL="0" indent="0">
              <a:buNone/>
            </a:pPr>
            <a:endParaRPr lang="en-US" altLang="en-US" sz="4000" dirty="0">
              <a:solidFill>
                <a:srgbClr val="0100C8"/>
              </a:solidFill>
              <a:latin typeface="Helvetica Neue"/>
            </a:endParaRPr>
          </a:p>
          <a:p>
            <a:pPr marL="0" indent="0">
              <a:buNone/>
            </a:pPr>
            <a:endParaRPr lang="en-US" altLang="en-US" sz="4600" dirty="0">
              <a:solidFill>
                <a:srgbClr val="0100C8"/>
              </a:solidFill>
              <a:latin typeface="Helvetica Neue"/>
            </a:endParaRPr>
          </a:p>
          <a:p>
            <a:pPr marL="0" indent="0">
              <a:buNone/>
            </a:pPr>
            <a:endParaRPr lang="en-US" altLang="en-US" sz="4600" dirty="0">
              <a:solidFill>
                <a:srgbClr val="0100C8"/>
              </a:solidFill>
              <a:latin typeface="Helvetica Neue"/>
            </a:endParaRPr>
          </a:p>
          <a:p>
            <a:pPr>
              <a:buFont typeface="Wingdings" panose="05000000000000000000" pitchFamily="2" charset="2"/>
              <a:buChar char="q"/>
            </a:pPr>
            <a:endParaRPr lang="en-US" altLang="en-US" sz="4600" dirty="0">
              <a:solidFill>
                <a:srgbClr val="0100C8"/>
              </a:solidFill>
              <a:latin typeface="Helvetica Neue"/>
            </a:endParaRPr>
          </a:p>
          <a:p>
            <a:pPr>
              <a:buFont typeface="Wingdings" panose="05000000000000000000" pitchFamily="2" charset="2"/>
              <a:buChar char="q"/>
            </a:pPr>
            <a:endParaRPr lang="en-US" altLang="en-US" sz="4600" dirty="0">
              <a:solidFill>
                <a:srgbClr val="0100C8"/>
              </a:solidFill>
              <a:latin typeface="Helvetica Neue"/>
            </a:endParaRPr>
          </a:p>
          <a:p>
            <a:pPr marL="0" indent="0">
              <a:buNone/>
            </a:pPr>
            <a:endParaRPr lang="en-US" altLang="en-US" sz="4600" dirty="0">
              <a:solidFill>
                <a:srgbClr val="0100C8"/>
              </a:solidFill>
              <a:latin typeface="Helvetica Neue"/>
            </a:endParaRPr>
          </a:p>
        </p:txBody>
      </p:sp>
      <p:graphicFrame>
        <p:nvGraphicFramePr>
          <p:cNvPr id="3" name="Table 4">
            <a:extLst>
              <a:ext uri="{FF2B5EF4-FFF2-40B4-BE49-F238E27FC236}">
                <a16:creationId xmlns:a16="http://schemas.microsoft.com/office/drawing/2014/main" id="{7B57CF8F-F99A-D8A5-37DE-03062651B470}"/>
              </a:ext>
            </a:extLst>
          </p:cNvPr>
          <p:cNvGraphicFramePr>
            <a:graphicFrameLocks noGrp="1"/>
          </p:cNvGraphicFramePr>
          <p:nvPr>
            <p:extLst>
              <p:ext uri="{D42A27DB-BD31-4B8C-83A1-F6EECF244321}">
                <p14:modId xmlns:p14="http://schemas.microsoft.com/office/powerpoint/2010/main" val="2929062837"/>
              </p:ext>
            </p:extLst>
          </p:nvPr>
        </p:nvGraphicFramePr>
        <p:xfrm>
          <a:off x="2627056" y="5525534"/>
          <a:ext cx="6160480" cy="5166592"/>
        </p:xfrm>
        <a:graphic>
          <a:graphicData uri="http://schemas.openxmlformats.org/drawingml/2006/table">
            <a:tbl>
              <a:tblPr firstRow="1" bandRow="1">
                <a:tableStyleId>{5C22544A-7EE6-4342-B048-85BDC9FD1C3A}</a:tableStyleId>
              </a:tblPr>
              <a:tblGrid>
                <a:gridCol w="770060">
                  <a:extLst>
                    <a:ext uri="{9D8B030D-6E8A-4147-A177-3AD203B41FA5}">
                      <a16:colId xmlns:a16="http://schemas.microsoft.com/office/drawing/2014/main" val="4155846716"/>
                    </a:ext>
                  </a:extLst>
                </a:gridCol>
                <a:gridCol w="770060">
                  <a:extLst>
                    <a:ext uri="{9D8B030D-6E8A-4147-A177-3AD203B41FA5}">
                      <a16:colId xmlns:a16="http://schemas.microsoft.com/office/drawing/2014/main" val="602028220"/>
                    </a:ext>
                  </a:extLst>
                </a:gridCol>
                <a:gridCol w="770060">
                  <a:extLst>
                    <a:ext uri="{9D8B030D-6E8A-4147-A177-3AD203B41FA5}">
                      <a16:colId xmlns:a16="http://schemas.microsoft.com/office/drawing/2014/main" val="4116844391"/>
                    </a:ext>
                  </a:extLst>
                </a:gridCol>
                <a:gridCol w="770060">
                  <a:extLst>
                    <a:ext uri="{9D8B030D-6E8A-4147-A177-3AD203B41FA5}">
                      <a16:colId xmlns:a16="http://schemas.microsoft.com/office/drawing/2014/main" val="2175249749"/>
                    </a:ext>
                  </a:extLst>
                </a:gridCol>
                <a:gridCol w="770060">
                  <a:extLst>
                    <a:ext uri="{9D8B030D-6E8A-4147-A177-3AD203B41FA5}">
                      <a16:colId xmlns:a16="http://schemas.microsoft.com/office/drawing/2014/main" val="1569732225"/>
                    </a:ext>
                  </a:extLst>
                </a:gridCol>
                <a:gridCol w="770060">
                  <a:extLst>
                    <a:ext uri="{9D8B030D-6E8A-4147-A177-3AD203B41FA5}">
                      <a16:colId xmlns:a16="http://schemas.microsoft.com/office/drawing/2014/main" val="3173961687"/>
                    </a:ext>
                  </a:extLst>
                </a:gridCol>
                <a:gridCol w="770060">
                  <a:extLst>
                    <a:ext uri="{9D8B030D-6E8A-4147-A177-3AD203B41FA5}">
                      <a16:colId xmlns:a16="http://schemas.microsoft.com/office/drawing/2014/main" val="4058252389"/>
                    </a:ext>
                  </a:extLst>
                </a:gridCol>
                <a:gridCol w="770060">
                  <a:extLst>
                    <a:ext uri="{9D8B030D-6E8A-4147-A177-3AD203B41FA5}">
                      <a16:colId xmlns:a16="http://schemas.microsoft.com/office/drawing/2014/main" val="753432770"/>
                    </a:ext>
                  </a:extLst>
                </a:gridCol>
              </a:tblGrid>
              <a:tr h="645824">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0357801"/>
                  </a:ext>
                </a:extLst>
              </a:tr>
              <a:tr h="645824">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46782948"/>
                  </a:ext>
                </a:extLst>
              </a:tr>
              <a:tr h="645824">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18443010"/>
                  </a:ext>
                </a:extLst>
              </a:tr>
              <a:tr h="645824">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8912140"/>
                  </a:ext>
                </a:extLst>
              </a:tr>
              <a:tr h="645824">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9719214"/>
                  </a:ext>
                </a:extLst>
              </a:tr>
              <a:tr h="645824">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29567676"/>
                  </a:ext>
                </a:extLst>
              </a:tr>
              <a:tr h="645824">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8378975"/>
                  </a:ext>
                </a:extLst>
              </a:tr>
              <a:tr h="645824">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Y"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914893"/>
                  </a:ext>
                </a:extLst>
              </a:tr>
            </a:tbl>
          </a:graphicData>
        </a:graphic>
      </p:graphicFrame>
      <p:sp>
        <p:nvSpPr>
          <p:cNvPr id="5" name="TextBox 4">
            <a:extLst>
              <a:ext uri="{FF2B5EF4-FFF2-40B4-BE49-F238E27FC236}">
                <a16:creationId xmlns:a16="http://schemas.microsoft.com/office/drawing/2014/main" id="{2C526C7F-1325-958A-C525-4567C263233F}"/>
              </a:ext>
            </a:extLst>
          </p:cNvPr>
          <p:cNvSpPr txBox="1"/>
          <p:nvPr/>
        </p:nvSpPr>
        <p:spPr>
          <a:xfrm>
            <a:off x="9549122" y="5525534"/>
            <a:ext cx="13300177" cy="5078313"/>
          </a:xfrm>
          <a:prstGeom prst="rect">
            <a:avLst/>
          </a:prstGeom>
          <a:noFill/>
        </p:spPr>
        <p:txBody>
          <a:bodyPr wrap="square" rtlCol="0">
            <a:spAutoFit/>
          </a:bodyPr>
          <a:lstStyle/>
          <a:p>
            <a:r>
              <a:rPr lang="en-US" dirty="0"/>
              <a:t>There are N variables, Q1, Q2, .., Qn representing the positions of the N Queens on the N rows respectively, ordered in this sequence</a:t>
            </a:r>
          </a:p>
          <a:p>
            <a:endParaRPr lang="en-US" dirty="0"/>
          </a:p>
          <a:p>
            <a:r>
              <a:rPr lang="en-US" b="1" dirty="0">
                <a:solidFill>
                  <a:srgbClr val="FF2D64"/>
                </a:solidFill>
              </a:rPr>
              <a:t>Initial state</a:t>
            </a:r>
            <a:r>
              <a:rPr lang="en-US" dirty="0"/>
              <a:t>: all cells are 0 meaning all variables are unbound</a:t>
            </a:r>
          </a:p>
          <a:p>
            <a:endParaRPr lang="en-US" dirty="0"/>
          </a:p>
          <a:p>
            <a:r>
              <a:rPr lang="en-US" b="1" dirty="0">
                <a:solidFill>
                  <a:srgbClr val="FF2D64"/>
                </a:solidFill>
              </a:rPr>
              <a:t>Goal state</a:t>
            </a:r>
            <a:r>
              <a:rPr lang="en-US" dirty="0"/>
              <a:t>: One cell exactly on each row is 1 representing the positions of the N Queens and all other constraints are satisfied, i.e., each row adds up to 1, each column adds up to 1, and each diagonal/anti-diagonal cannot add up to more than 1</a:t>
            </a:r>
            <a:endParaRPr lang="en-CY" dirty="0"/>
          </a:p>
        </p:txBody>
      </p:sp>
      <p:graphicFrame>
        <p:nvGraphicFramePr>
          <p:cNvPr id="10" name="Table 10">
            <a:extLst>
              <a:ext uri="{FF2B5EF4-FFF2-40B4-BE49-F238E27FC236}">
                <a16:creationId xmlns:a16="http://schemas.microsoft.com/office/drawing/2014/main" id="{BE669980-A08D-22D8-1847-FABE85526572}"/>
              </a:ext>
            </a:extLst>
          </p:cNvPr>
          <p:cNvGraphicFramePr>
            <a:graphicFrameLocks noGrp="1"/>
          </p:cNvGraphicFramePr>
          <p:nvPr>
            <p:extLst>
              <p:ext uri="{D42A27DB-BD31-4B8C-83A1-F6EECF244321}">
                <p14:modId xmlns:p14="http://schemas.microsoft.com/office/powerpoint/2010/main" val="1616566423"/>
              </p:ext>
            </p:extLst>
          </p:nvPr>
        </p:nvGraphicFramePr>
        <p:xfrm>
          <a:off x="1689315" y="5525535"/>
          <a:ext cx="759416" cy="5184053"/>
        </p:xfrm>
        <a:graphic>
          <a:graphicData uri="http://schemas.openxmlformats.org/drawingml/2006/table">
            <a:tbl>
              <a:tblPr firstRow="1" bandRow="1">
                <a:tableStyleId>{5C22544A-7EE6-4342-B048-85BDC9FD1C3A}</a:tableStyleId>
              </a:tblPr>
              <a:tblGrid>
                <a:gridCol w="759416">
                  <a:extLst>
                    <a:ext uri="{9D8B030D-6E8A-4147-A177-3AD203B41FA5}">
                      <a16:colId xmlns:a16="http://schemas.microsoft.com/office/drawing/2014/main" val="2186334152"/>
                    </a:ext>
                  </a:extLst>
                </a:gridCol>
              </a:tblGrid>
              <a:tr h="649139">
                <a:tc>
                  <a:txBody>
                    <a:bodyPr/>
                    <a:lstStyle/>
                    <a:p>
                      <a:r>
                        <a:rPr lang="en-US" b="1" dirty="0">
                          <a:solidFill>
                            <a:schemeClr val="tx1"/>
                          </a:solidFill>
                        </a:rPr>
                        <a:t>Q1</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97603268"/>
                  </a:ext>
                </a:extLst>
              </a:tr>
              <a:tr h="649139">
                <a:tc>
                  <a:txBody>
                    <a:bodyPr/>
                    <a:lstStyle/>
                    <a:p>
                      <a:r>
                        <a:rPr lang="en-US" b="1" dirty="0"/>
                        <a:t>Q2</a:t>
                      </a:r>
                      <a:endParaRPr lang="en-CY"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27375521"/>
                  </a:ext>
                </a:extLst>
              </a:tr>
              <a:tr h="649139">
                <a:tc>
                  <a:txBody>
                    <a:bodyPr/>
                    <a:lstStyle/>
                    <a:p>
                      <a:r>
                        <a:rPr lang="en-US" b="1" dirty="0"/>
                        <a:t>Q3</a:t>
                      </a:r>
                      <a:endParaRPr lang="en-CY"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09282825"/>
                  </a:ext>
                </a:extLst>
              </a:tr>
              <a:tr h="649139">
                <a:tc>
                  <a:txBody>
                    <a:bodyPr/>
                    <a:lstStyle/>
                    <a:p>
                      <a:r>
                        <a:rPr lang="en-US" b="1" dirty="0"/>
                        <a:t>Q4</a:t>
                      </a:r>
                      <a:endParaRPr lang="en-CY"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81948383"/>
                  </a:ext>
                </a:extLst>
              </a:tr>
              <a:tr h="649139">
                <a:tc>
                  <a:txBody>
                    <a:bodyPr/>
                    <a:lstStyle/>
                    <a:p>
                      <a:r>
                        <a:rPr lang="en-US" b="1" dirty="0"/>
                        <a:t>Q5</a:t>
                      </a:r>
                      <a:endParaRPr lang="en-CY"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1337838"/>
                  </a:ext>
                </a:extLst>
              </a:tr>
              <a:tr h="649139">
                <a:tc>
                  <a:txBody>
                    <a:bodyPr/>
                    <a:lstStyle/>
                    <a:p>
                      <a:r>
                        <a:rPr lang="en-US" b="1" dirty="0"/>
                        <a:t>Q6</a:t>
                      </a:r>
                      <a:endParaRPr lang="en-CY"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1534370"/>
                  </a:ext>
                </a:extLst>
              </a:tr>
              <a:tr h="649139">
                <a:tc>
                  <a:txBody>
                    <a:bodyPr/>
                    <a:lstStyle/>
                    <a:p>
                      <a:r>
                        <a:rPr lang="en-US" b="1" dirty="0"/>
                        <a:t>Q7</a:t>
                      </a:r>
                      <a:endParaRPr lang="en-CY"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35108821"/>
                  </a:ext>
                </a:extLst>
              </a:tr>
              <a:tr h="622616">
                <a:tc>
                  <a:txBody>
                    <a:bodyPr/>
                    <a:lstStyle/>
                    <a:p>
                      <a:r>
                        <a:rPr lang="en-US" b="1" dirty="0"/>
                        <a:t>Q8</a:t>
                      </a:r>
                      <a:endParaRPr lang="en-CY"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8749877"/>
                  </a:ext>
                </a:extLst>
              </a:tr>
            </a:tbl>
          </a:graphicData>
        </a:graphic>
      </p:graphicFrame>
    </p:spTree>
    <p:extLst>
      <p:ext uri="{BB962C8B-B14F-4D97-AF65-F5344CB8AC3E}">
        <p14:creationId xmlns:p14="http://schemas.microsoft.com/office/powerpoint/2010/main" val="27155595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42</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03137" y="2401896"/>
            <a:ext cx="21590490" cy="892079"/>
          </a:xfrm>
        </p:spPr>
        <p:txBody>
          <a:bodyPr>
            <a:noAutofit/>
          </a:bodyPr>
          <a:lstStyle/>
          <a:p>
            <a:r>
              <a:rPr lang="en-US" sz="6000" dirty="0"/>
              <a:t>Operator for  N-Queens Problem </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522344" y="4226011"/>
            <a:ext cx="21590490" cy="3348681"/>
          </a:xfrm>
          <a:prstGeom prst="rect">
            <a:avLst/>
          </a:prstGeom>
          <a:ln>
            <a:noFill/>
          </a:ln>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600" dirty="0">
                <a:solidFill>
                  <a:srgbClr val="0100C8"/>
                </a:solidFill>
                <a:latin typeface="Helvetica Neue"/>
              </a:rPr>
              <a:t>There is one operator for computing successors of search nodes</a:t>
            </a:r>
          </a:p>
          <a:p>
            <a:pPr marL="0" indent="0">
              <a:buNone/>
            </a:pPr>
            <a:endParaRPr lang="en-US" altLang="en-US" sz="4600" dirty="0">
              <a:solidFill>
                <a:srgbClr val="0100C8"/>
              </a:solidFill>
              <a:latin typeface="Helvetica Neue"/>
            </a:endParaRPr>
          </a:p>
          <a:p>
            <a:pPr marL="914400" lvl="1" indent="0">
              <a:buNone/>
            </a:pPr>
            <a:r>
              <a:rPr lang="en-US" altLang="en-US" sz="3800" dirty="0">
                <a:solidFill>
                  <a:srgbClr val="0100C8"/>
                </a:solidFill>
                <a:latin typeface="Helvetica Neue"/>
              </a:rPr>
              <a:t>If &lt;Q&gt; is the next non-positioned Queen and it needs to be positioned on row &lt;R&gt;</a:t>
            </a:r>
          </a:p>
          <a:p>
            <a:pPr marL="914400" lvl="1" indent="0">
              <a:buNone/>
            </a:pPr>
            <a:r>
              <a:rPr lang="en-US" altLang="en-US" sz="3800" dirty="0">
                <a:solidFill>
                  <a:srgbClr val="0100C8"/>
                </a:solidFill>
                <a:latin typeface="Helvetica Neue"/>
              </a:rPr>
              <a:t>then bound &lt;Q&gt; to cell &lt;C&gt; of row &lt;R&gt; provided that the four sums corresponding to the row, column, diagonal and anti-diagonal do not exceed 1</a:t>
            </a:r>
          </a:p>
          <a:p>
            <a:pPr>
              <a:buFont typeface="Wingdings" panose="05000000000000000000" pitchFamily="2" charset="2"/>
              <a:buChar char="q"/>
            </a:pPr>
            <a:endParaRPr lang="en-US" altLang="en-US" sz="4600" dirty="0">
              <a:solidFill>
                <a:srgbClr val="0100C8"/>
              </a:solidFill>
              <a:latin typeface="Helvetica Neue"/>
            </a:endParaRPr>
          </a:p>
          <a:p>
            <a:pPr>
              <a:buFont typeface="Wingdings" panose="05000000000000000000" pitchFamily="2" charset="2"/>
              <a:buChar char="q"/>
            </a:pPr>
            <a:endParaRPr lang="en-US" altLang="en-US" sz="4600" dirty="0">
              <a:solidFill>
                <a:srgbClr val="0100C8"/>
              </a:solidFill>
              <a:latin typeface="Helvetica Neue"/>
            </a:endParaRPr>
          </a:p>
          <a:p>
            <a:pPr marL="0" indent="0">
              <a:buNone/>
            </a:pPr>
            <a:r>
              <a:rPr lang="en-US" altLang="en-US" sz="3200" dirty="0">
                <a:solidFill>
                  <a:srgbClr val="0100C8"/>
                </a:solidFill>
                <a:latin typeface="Helvetica Neue"/>
              </a:rPr>
              <a:t>       </a:t>
            </a:r>
            <a:endParaRPr lang="en-US" altLang="en-US" sz="4000" dirty="0">
              <a:solidFill>
                <a:srgbClr val="FF2D64"/>
              </a:solidFill>
              <a:latin typeface="Helvetica Neue"/>
            </a:endParaRPr>
          </a:p>
          <a:p>
            <a:pPr marL="0" indent="0">
              <a:buNone/>
            </a:pPr>
            <a:r>
              <a:rPr lang="en-US" altLang="en-US" sz="4000" dirty="0">
                <a:solidFill>
                  <a:srgbClr val="FF2D64"/>
                </a:solidFill>
                <a:latin typeface="Helvetica Neue"/>
              </a:rPr>
              <a:t>      </a:t>
            </a:r>
          </a:p>
          <a:p>
            <a:pPr marL="0" indent="0">
              <a:buNone/>
            </a:pPr>
            <a:endParaRPr lang="en-US" altLang="en-US" sz="4000" dirty="0">
              <a:solidFill>
                <a:srgbClr val="0100C8"/>
              </a:solidFill>
              <a:latin typeface="Helvetica Neue"/>
            </a:endParaRPr>
          </a:p>
          <a:p>
            <a:pPr marL="0" indent="0">
              <a:buNone/>
            </a:pPr>
            <a:endParaRPr lang="en-US" altLang="en-US" sz="4000" dirty="0">
              <a:solidFill>
                <a:srgbClr val="0100C8"/>
              </a:solidFill>
              <a:latin typeface="Helvetica Neue"/>
            </a:endParaRPr>
          </a:p>
          <a:p>
            <a:pPr marL="0" indent="0">
              <a:buNone/>
            </a:pPr>
            <a:endParaRPr lang="en-US" altLang="en-US" sz="4000" dirty="0">
              <a:solidFill>
                <a:srgbClr val="0100C8"/>
              </a:solidFill>
              <a:latin typeface="Helvetica Neue"/>
            </a:endParaRPr>
          </a:p>
          <a:p>
            <a:pPr marL="0" indent="0">
              <a:buNone/>
            </a:pPr>
            <a:endParaRPr lang="en-US" altLang="en-US" sz="4000" dirty="0">
              <a:solidFill>
                <a:srgbClr val="0100C8"/>
              </a:solidFill>
              <a:latin typeface="Helvetica Neue"/>
            </a:endParaRPr>
          </a:p>
          <a:p>
            <a:pPr marL="0" indent="0">
              <a:buNone/>
            </a:pPr>
            <a:endParaRPr lang="en-US" altLang="en-US" sz="4600" dirty="0">
              <a:solidFill>
                <a:srgbClr val="0100C8"/>
              </a:solidFill>
              <a:latin typeface="Helvetica Neue"/>
            </a:endParaRPr>
          </a:p>
          <a:p>
            <a:pPr marL="0" indent="0">
              <a:buNone/>
            </a:pPr>
            <a:endParaRPr lang="en-US" altLang="en-US" sz="4600" dirty="0">
              <a:solidFill>
                <a:srgbClr val="0100C8"/>
              </a:solidFill>
              <a:latin typeface="Helvetica Neue"/>
            </a:endParaRPr>
          </a:p>
          <a:p>
            <a:pPr>
              <a:buFont typeface="Wingdings" panose="05000000000000000000" pitchFamily="2" charset="2"/>
              <a:buChar char="q"/>
            </a:pPr>
            <a:endParaRPr lang="en-US" altLang="en-US" sz="4600" dirty="0">
              <a:solidFill>
                <a:srgbClr val="0100C8"/>
              </a:solidFill>
              <a:latin typeface="Helvetica Neue"/>
            </a:endParaRPr>
          </a:p>
          <a:p>
            <a:pPr>
              <a:buFont typeface="Wingdings" panose="05000000000000000000" pitchFamily="2" charset="2"/>
              <a:buChar char="q"/>
            </a:pPr>
            <a:endParaRPr lang="en-US" altLang="en-US" sz="4600" dirty="0">
              <a:solidFill>
                <a:srgbClr val="0100C8"/>
              </a:solidFill>
              <a:latin typeface="Helvetica Neue"/>
            </a:endParaRPr>
          </a:p>
          <a:p>
            <a:pPr marL="0" indent="0">
              <a:buNone/>
            </a:pPr>
            <a:endParaRPr lang="en-US" altLang="en-US" sz="4600" dirty="0">
              <a:solidFill>
                <a:srgbClr val="0100C8"/>
              </a:solidFill>
              <a:latin typeface="Helvetica Neue"/>
            </a:endParaRPr>
          </a:p>
        </p:txBody>
      </p:sp>
      <p:sp>
        <p:nvSpPr>
          <p:cNvPr id="10" name="Text Placeholder 3">
            <a:extLst>
              <a:ext uri="{FF2B5EF4-FFF2-40B4-BE49-F238E27FC236}">
                <a16:creationId xmlns:a16="http://schemas.microsoft.com/office/drawing/2014/main" id="{9A7CB65C-880B-7B06-285A-D67B731B007F}"/>
              </a:ext>
            </a:extLst>
          </p:cNvPr>
          <p:cNvSpPr txBox="1">
            <a:spLocks/>
          </p:cNvSpPr>
          <p:nvPr/>
        </p:nvSpPr>
        <p:spPr>
          <a:xfrm>
            <a:off x="1303137" y="8150708"/>
            <a:ext cx="21590490" cy="892079"/>
          </a:xfrm>
          <a:prstGeom prst="rect">
            <a:avLst/>
          </a:prstGeom>
          <a:solidFill>
            <a:srgbClr val="0000B0"/>
          </a:solidFill>
        </p:spPr>
        <p:txBody>
          <a:bodyPr lIns="365760" anchor="ctr">
            <a:no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6000" dirty="0"/>
              <a:t>Search method for  N-Queens Problem </a:t>
            </a:r>
            <a:endParaRPr lang="en-CY" sz="6000" dirty="0"/>
          </a:p>
        </p:txBody>
      </p:sp>
      <p:sp>
        <p:nvSpPr>
          <p:cNvPr id="7" name="Rectangle 3">
            <a:extLst>
              <a:ext uri="{FF2B5EF4-FFF2-40B4-BE49-F238E27FC236}">
                <a16:creationId xmlns:a16="http://schemas.microsoft.com/office/drawing/2014/main" id="{C04A6C9A-D5D3-3A6C-5CD0-2EC2BAEEA2E5}"/>
              </a:ext>
            </a:extLst>
          </p:cNvPr>
          <p:cNvSpPr txBox="1">
            <a:spLocks noChangeArrowheads="1"/>
          </p:cNvSpPr>
          <p:nvPr/>
        </p:nvSpPr>
        <p:spPr>
          <a:xfrm>
            <a:off x="1327206" y="9529797"/>
            <a:ext cx="21590490" cy="1647338"/>
          </a:xfrm>
          <a:prstGeom prst="rect">
            <a:avLst/>
          </a:prstGeom>
          <a:ln>
            <a:noFill/>
          </a:ln>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600" dirty="0">
                <a:solidFill>
                  <a:srgbClr val="0100C8"/>
                </a:solidFill>
                <a:latin typeface="Helvetica Neue"/>
              </a:rPr>
              <a:t>Depth-First search</a:t>
            </a:r>
          </a:p>
          <a:p>
            <a:pPr marL="0" indent="0">
              <a:buNone/>
            </a:pPr>
            <a:endParaRPr lang="en-US" altLang="en-US" sz="4600" dirty="0">
              <a:solidFill>
                <a:srgbClr val="0100C8"/>
              </a:solidFill>
              <a:latin typeface="Helvetica Neue"/>
            </a:endParaRPr>
          </a:p>
          <a:p>
            <a:pPr marL="0" indent="0">
              <a:buNone/>
            </a:pPr>
            <a:endParaRPr lang="en-US" altLang="en-US" sz="4600" dirty="0">
              <a:solidFill>
                <a:srgbClr val="0100C8"/>
              </a:solidFill>
              <a:latin typeface="Helvetica Neue"/>
            </a:endParaRPr>
          </a:p>
          <a:p>
            <a:pPr>
              <a:buFont typeface="Wingdings" panose="05000000000000000000" pitchFamily="2" charset="2"/>
              <a:buChar char="q"/>
            </a:pPr>
            <a:endParaRPr lang="en-US" altLang="en-US" sz="4600" dirty="0">
              <a:solidFill>
                <a:srgbClr val="0100C8"/>
              </a:solidFill>
              <a:latin typeface="Helvetica Neue"/>
            </a:endParaRPr>
          </a:p>
          <a:p>
            <a:pPr marL="0" indent="0">
              <a:buNone/>
            </a:pPr>
            <a:r>
              <a:rPr lang="en-US" altLang="en-US" sz="3200" dirty="0">
                <a:solidFill>
                  <a:srgbClr val="0100C8"/>
                </a:solidFill>
                <a:latin typeface="Helvetica Neue"/>
              </a:rPr>
              <a:t>       </a:t>
            </a:r>
            <a:endParaRPr lang="en-US" altLang="en-US" sz="4000" dirty="0">
              <a:solidFill>
                <a:srgbClr val="FF2D64"/>
              </a:solidFill>
              <a:latin typeface="Helvetica Neue"/>
            </a:endParaRPr>
          </a:p>
          <a:p>
            <a:pPr marL="0" indent="0">
              <a:buNone/>
            </a:pPr>
            <a:r>
              <a:rPr lang="en-US" altLang="en-US" sz="4000" dirty="0">
                <a:solidFill>
                  <a:srgbClr val="FF2D64"/>
                </a:solidFill>
                <a:latin typeface="Helvetica Neue"/>
              </a:rPr>
              <a:t>      </a:t>
            </a:r>
          </a:p>
          <a:p>
            <a:pPr marL="0" indent="0">
              <a:buNone/>
            </a:pPr>
            <a:endParaRPr lang="en-US" altLang="en-US" sz="4000" dirty="0">
              <a:solidFill>
                <a:srgbClr val="0100C8"/>
              </a:solidFill>
              <a:latin typeface="Helvetica Neue"/>
            </a:endParaRPr>
          </a:p>
          <a:p>
            <a:pPr marL="0" indent="0">
              <a:buNone/>
            </a:pPr>
            <a:endParaRPr lang="en-US" altLang="en-US" sz="4000" dirty="0">
              <a:solidFill>
                <a:srgbClr val="0100C8"/>
              </a:solidFill>
              <a:latin typeface="Helvetica Neue"/>
            </a:endParaRPr>
          </a:p>
          <a:p>
            <a:pPr marL="0" indent="0">
              <a:buNone/>
            </a:pPr>
            <a:endParaRPr lang="en-US" altLang="en-US" sz="4000" dirty="0">
              <a:solidFill>
                <a:srgbClr val="0100C8"/>
              </a:solidFill>
              <a:latin typeface="Helvetica Neue"/>
            </a:endParaRPr>
          </a:p>
          <a:p>
            <a:pPr marL="0" indent="0">
              <a:buNone/>
            </a:pPr>
            <a:endParaRPr lang="en-US" altLang="en-US" sz="4000" dirty="0">
              <a:solidFill>
                <a:srgbClr val="0100C8"/>
              </a:solidFill>
              <a:latin typeface="Helvetica Neue"/>
            </a:endParaRPr>
          </a:p>
          <a:p>
            <a:pPr marL="0" indent="0">
              <a:buNone/>
            </a:pPr>
            <a:endParaRPr lang="en-US" altLang="en-US" sz="4600" dirty="0">
              <a:solidFill>
                <a:srgbClr val="0100C8"/>
              </a:solidFill>
              <a:latin typeface="Helvetica Neue"/>
            </a:endParaRPr>
          </a:p>
          <a:p>
            <a:pPr marL="0" indent="0">
              <a:buNone/>
            </a:pPr>
            <a:endParaRPr lang="en-US" altLang="en-US" sz="4600" dirty="0">
              <a:solidFill>
                <a:srgbClr val="0100C8"/>
              </a:solidFill>
              <a:latin typeface="Helvetica Neue"/>
            </a:endParaRPr>
          </a:p>
          <a:p>
            <a:pPr>
              <a:buFont typeface="Wingdings" panose="05000000000000000000" pitchFamily="2" charset="2"/>
              <a:buChar char="q"/>
            </a:pPr>
            <a:endParaRPr lang="en-US" altLang="en-US" sz="4600" dirty="0">
              <a:solidFill>
                <a:srgbClr val="0100C8"/>
              </a:solidFill>
              <a:latin typeface="Helvetica Neue"/>
            </a:endParaRPr>
          </a:p>
          <a:p>
            <a:pPr>
              <a:buFont typeface="Wingdings" panose="05000000000000000000" pitchFamily="2" charset="2"/>
              <a:buChar char="q"/>
            </a:pPr>
            <a:endParaRPr lang="en-US" altLang="en-US" sz="4600" dirty="0">
              <a:solidFill>
                <a:srgbClr val="0100C8"/>
              </a:solidFill>
              <a:latin typeface="Helvetica Neue"/>
            </a:endParaRPr>
          </a:p>
          <a:p>
            <a:pPr marL="0" indent="0">
              <a:buNone/>
            </a:pPr>
            <a:endParaRPr lang="en-US" altLang="en-US" sz="4600" dirty="0">
              <a:solidFill>
                <a:srgbClr val="0100C8"/>
              </a:solidFill>
              <a:latin typeface="Helvetica Neue"/>
            </a:endParaRPr>
          </a:p>
        </p:txBody>
      </p:sp>
    </p:spTree>
    <p:extLst>
      <p:ext uri="{BB962C8B-B14F-4D97-AF65-F5344CB8AC3E}">
        <p14:creationId xmlns:p14="http://schemas.microsoft.com/office/powerpoint/2010/main" val="31631417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85259-B954-FC3D-04E7-9A3B41A5FB3F}"/>
              </a:ext>
            </a:extLst>
          </p:cNvPr>
          <p:cNvSpPr>
            <a:spLocks noGrp="1"/>
          </p:cNvSpPr>
          <p:nvPr>
            <p:ph type="title"/>
          </p:nvPr>
        </p:nvSpPr>
        <p:spPr/>
        <p:txBody>
          <a:bodyPr/>
          <a:lstStyle/>
          <a:p>
            <a:r>
              <a:rPr lang="en-US" dirty="0"/>
              <a:t> </a:t>
            </a:r>
            <a:br>
              <a:rPr lang="en-US" dirty="0"/>
            </a:br>
            <a:endParaRPr lang="en-CY" dirty="0"/>
          </a:p>
        </p:txBody>
      </p:sp>
      <p:sp>
        <p:nvSpPr>
          <p:cNvPr id="3" name="Slide Number Placeholder 2">
            <a:extLst>
              <a:ext uri="{FF2B5EF4-FFF2-40B4-BE49-F238E27FC236}">
                <a16:creationId xmlns:a16="http://schemas.microsoft.com/office/drawing/2014/main" id="{8E834AE0-E94C-8673-D1AB-787697D394E7}"/>
              </a:ext>
            </a:extLst>
          </p:cNvPr>
          <p:cNvSpPr>
            <a:spLocks noGrp="1"/>
          </p:cNvSpPr>
          <p:nvPr>
            <p:ph type="sldNum" sz="quarter" idx="12"/>
          </p:nvPr>
        </p:nvSpPr>
        <p:spPr/>
        <p:txBody>
          <a:bodyPr/>
          <a:lstStyle/>
          <a:p>
            <a:pPr>
              <a:defRPr/>
            </a:pPr>
            <a:fld id="{5A1A483A-283A-4BF4-B6BB-2BF59F274EAA}" type="slidenum">
              <a:rPr lang="en-US" altLang="el-GR" smtClean="0"/>
              <a:pPr>
                <a:defRPr/>
              </a:pPr>
              <a:t>43</a:t>
            </a:fld>
            <a:endParaRPr lang="en-US" altLang="el-GR"/>
          </a:p>
        </p:txBody>
      </p:sp>
      <p:graphicFrame>
        <p:nvGraphicFramePr>
          <p:cNvPr id="4" name="Table 4">
            <a:extLst>
              <a:ext uri="{FF2B5EF4-FFF2-40B4-BE49-F238E27FC236}">
                <a16:creationId xmlns:a16="http://schemas.microsoft.com/office/drawing/2014/main" id="{2B3A3EAE-1482-60A4-3D0B-D3554086E9BB}"/>
              </a:ext>
            </a:extLst>
          </p:cNvPr>
          <p:cNvGraphicFramePr>
            <a:graphicFrameLocks noGrp="1"/>
          </p:cNvGraphicFramePr>
          <p:nvPr>
            <p:extLst>
              <p:ext uri="{D42A27DB-BD31-4B8C-83A1-F6EECF244321}">
                <p14:modId xmlns:p14="http://schemas.microsoft.com/office/powerpoint/2010/main" val="1293458442"/>
              </p:ext>
            </p:extLst>
          </p:nvPr>
        </p:nvGraphicFramePr>
        <p:xfrm>
          <a:off x="2177605" y="1155019"/>
          <a:ext cx="6160480" cy="5166592"/>
        </p:xfrm>
        <a:graphic>
          <a:graphicData uri="http://schemas.openxmlformats.org/drawingml/2006/table">
            <a:tbl>
              <a:tblPr firstRow="1" bandRow="1">
                <a:tableStyleId>{5C22544A-7EE6-4342-B048-85BDC9FD1C3A}</a:tableStyleId>
              </a:tblPr>
              <a:tblGrid>
                <a:gridCol w="770060">
                  <a:extLst>
                    <a:ext uri="{9D8B030D-6E8A-4147-A177-3AD203B41FA5}">
                      <a16:colId xmlns:a16="http://schemas.microsoft.com/office/drawing/2014/main" val="4155846716"/>
                    </a:ext>
                  </a:extLst>
                </a:gridCol>
                <a:gridCol w="770060">
                  <a:extLst>
                    <a:ext uri="{9D8B030D-6E8A-4147-A177-3AD203B41FA5}">
                      <a16:colId xmlns:a16="http://schemas.microsoft.com/office/drawing/2014/main" val="602028220"/>
                    </a:ext>
                  </a:extLst>
                </a:gridCol>
                <a:gridCol w="770060">
                  <a:extLst>
                    <a:ext uri="{9D8B030D-6E8A-4147-A177-3AD203B41FA5}">
                      <a16:colId xmlns:a16="http://schemas.microsoft.com/office/drawing/2014/main" val="4116844391"/>
                    </a:ext>
                  </a:extLst>
                </a:gridCol>
                <a:gridCol w="770060">
                  <a:extLst>
                    <a:ext uri="{9D8B030D-6E8A-4147-A177-3AD203B41FA5}">
                      <a16:colId xmlns:a16="http://schemas.microsoft.com/office/drawing/2014/main" val="2175249749"/>
                    </a:ext>
                  </a:extLst>
                </a:gridCol>
                <a:gridCol w="770060">
                  <a:extLst>
                    <a:ext uri="{9D8B030D-6E8A-4147-A177-3AD203B41FA5}">
                      <a16:colId xmlns:a16="http://schemas.microsoft.com/office/drawing/2014/main" val="1569732225"/>
                    </a:ext>
                  </a:extLst>
                </a:gridCol>
                <a:gridCol w="770060">
                  <a:extLst>
                    <a:ext uri="{9D8B030D-6E8A-4147-A177-3AD203B41FA5}">
                      <a16:colId xmlns:a16="http://schemas.microsoft.com/office/drawing/2014/main" val="3173961687"/>
                    </a:ext>
                  </a:extLst>
                </a:gridCol>
                <a:gridCol w="770060">
                  <a:extLst>
                    <a:ext uri="{9D8B030D-6E8A-4147-A177-3AD203B41FA5}">
                      <a16:colId xmlns:a16="http://schemas.microsoft.com/office/drawing/2014/main" val="4058252389"/>
                    </a:ext>
                  </a:extLst>
                </a:gridCol>
                <a:gridCol w="770060">
                  <a:extLst>
                    <a:ext uri="{9D8B030D-6E8A-4147-A177-3AD203B41FA5}">
                      <a16:colId xmlns:a16="http://schemas.microsoft.com/office/drawing/2014/main" val="753432770"/>
                    </a:ext>
                  </a:extLst>
                </a:gridCol>
              </a:tblGrid>
              <a:tr h="645824">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0357801"/>
                  </a:ext>
                </a:extLst>
              </a:tr>
              <a:tr h="645824">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46782948"/>
                  </a:ext>
                </a:extLst>
              </a:tr>
              <a:tr h="645824">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18443010"/>
                  </a:ext>
                </a:extLst>
              </a:tr>
              <a:tr h="645824">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8912140"/>
                  </a:ext>
                </a:extLst>
              </a:tr>
              <a:tr h="645824">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9719214"/>
                  </a:ext>
                </a:extLst>
              </a:tr>
              <a:tr h="645824">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29567676"/>
                  </a:ext>
                </a:extLst>
              </a:tr>
              <a:tr h="645824">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8378975"/>
                  </a:ext>
                </a:extLst>
              </a:tr>
              <a:tr h="645824">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914893"/>
                  </a:ext>
                </a:extLst>
              </a:tr>
            </a:tbl>
          </a:graphicData>
        </a:graphic>
      </p:graphicFrame>
      <p:graphicFrame>
        <p:nvGraphicFramePr>
          <p:cNvPr id="5" name="Table 10">
            <a:extLst>
              <a:ext uri="{FF2B5EF4-FFF2-40B4-BE49-F238E27FC236}">
                <a16:creationId xmlns:a16="http://schemas.microsoft.com/office/drawing/2014/main" id="{A895A0E5-ED3F-BC41-FD61-6C0554FE749E}"/>
              </a:ext>
            </a:extLst>
          </p:cNvPr>
          <p:cNvGraphicFramePr>
            <a:graphicFrameLocks noGrp="1"/>
          </p:cNvGraphicFramePr>
          <p:nvPr>
            <p:extLst>
              <p:ext uri="{D42A27DB-BD31-4B8C-83A1-F6EECF244321}">
                <p14:modId xmlns:p14="http://schemas.microsoft.com/office/powerpoint/2010/main" val="15330891"/>
              </p:ext>
            </p:extLst>
          </p:nvPr>
        </p:nvGraphicFramePr>
        <p:xfrm>
          <a:off x="1239864" y="1155020"/>
          <a:ext cx="759416" cy="5184053"/>
        </p:xfrm>
        <a:graphic>
          <a:graphicData uri="http://schemas.openxmlformats.org/drawingml/2006/table">
            <a:tbl>
              <a:tblPr firstRow="1" bandRow="1">
                <a:tableStyleId>{5C22544A-7EE6-4342-B048-85BDC9FD1C3A}</a:tableStyleId>
              </a:tblPr>
              <a:tblGrid>
                <a:gridCol w="759416">
                  <a:extLst>
                    <a:ext uri="{9D8B030D-6E8A-4147-A177-3AD203B41FA5}">
                      <a16:colId xmlns:a16="http://schemas.microsoft.com/office/drawing/2014/main" val="2186334152"/>
                    </a:ext>
                  </a:extLst>
                </a:gridCol>
              </a:tblGrid>
              <a:tr h="649139">
                <a:tc>
                  <a:txBody>
                    <a:bodyPr/>
                    <a:lstStyle/>
                    <a:p>
                      <a:r>
                        <a:rPr lang="en-US" b="1" dirty="0">
                          <a:solidFill>
                            <a:schemeClr val="tx1"/>
                          </a:solidFill>
                        </a:rPr>
                        <a:t>Q1</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97603268"/>
                  </a:ext>
                </a:extLst>
              </a:tr>
              <a:tr h="649139">
                <a:tc>
                  <a:txBody>
                    <a:bodyPr/>
                    <a:lstStyle/>
                    <a:p>
                      <a:r>
                        <a:rPr lang="en-US" b="1" dirty="0"/>
                        <a:t>Q2</a:t>
                      </a:r>
                      <a:endParaRPr lang="en-CY"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27375521"/>
                  </a:ext>
                </a:extLst>
              </a:tr>
              <a:tr h="649139">
                <a:tc>
                  <a:txBody>
                    <a:bodyPr/>
                    <a:lstStyle/>
                    <a:p>
                      <a:r>
                        <a:rPr lang="en-US" b="1" dirty="0"/>
                        <a:t>Q3</a:t>
                      </a:r>
                      <a:endParaRPr lang="en-CY"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09282825"/>
                  </a:ext>
                </a:extLst>
              </a:tr>
              <a:tr h="649139">
                <a:tc>
                  <a:txBody>
                    <a:bodyPr/>
                    <a:lstStyle/>
                    <a:p>
                      <a:r>
                        <a:rPr lang="en-US" b="1" dirty="0"/>
                        <a:t>Q4</a:t>
                      </a:r>
                      <a:endParaRPr lang="en-CY"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81948383"/>
                  </a:ext>
                </a:extLst>
              </a:tr>
              <a:tr h="649139">
                <a:tc>
                  <a:txBody>
                    <a:bodyPr/>
                    <a:lstStyle/>
                    <a:p>
                      <a:r>
                        <a:rPr lang="en-US" b="1" dirty="0"/>
                        <a:t>Q5</a:t>
                      </a:r>
                      <a:endParaRPr lang="en-CY"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1337838"/>
                  </a:ext>
                </a:extLst>
              </a:tr>
              <a:tr h="649139">
                <a:tc>
                  <a:txBody>
                    <a:bodyPr/>
                    <a:lstStyle/>
                    <a:p>
                      <a:r>
                        <a:rPr lang="en-US" b="1" dirty="0"/>
                        <a:t>Q6</a:t>
                      </a:r>
                      <a:endParaRPr lang="en-CY"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1534370"/>
                  </a:ext>
                </a:extLst>
              </a:tr>
              <a:tr h="649139">
                <a:tc>
                  <a:txBody>
                    <a:bodyPr/>
                    <a:lstStyle/>
                    <a:p>
                      <a:r>
                        <a:rPr lang="en-US" b="1" dirty="0"/>
                        <a:t>Q7</a:t>
                      </a:r>
                      <a:endParaRPr lang="en-CY"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35108821"/>
                  </a:ext>
                </a:extLst>
              </a:tr>
              <a:tr h="622616">
                <a:tc>
                  <a:txBody>
                    <a:bodyPr/>
                    <a:lstStyle/>
                    <a:p>
                      <a:r>
                        <a:rPr lang="en-US" b="1" dirty="0"/>
                        <a:t>Q8</a:t>
                      </a:r>
                      <a:endParaRPr lang="en-CY"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8749877"/>
                  </a:ext>
                </a:extLst>
              </a:tr>
            </a:tbl>
          </a:graphicData>
        </a:graphic>
      </p:graphicFrame>
      <p:graphicFrame>
        <p:nvGraphicFramePr>
          <p:cNvPr id="6" name="Table 4">
            <a:extLst>
              <a:ext uri="{FF2B5EF4-FFF2-40B4-BE49-F238E27FC236}">
                <a16:creationId xmlns:a16="http://schemas.microsoft.com/office/drawing/2014/main" id="{DD06D2B7-7430-6451-B611-64D6960FA5CD}"/>
              </a:ext>
            </a:extLst>
          </p:cNvPr>
          <p:cNvGraphicFramePr>
            <a:graphicFrameLocks noGrp="1"/>
          </p:cNvGraphicFramePr>
          <p:nvPr>
            <p:extLst>
              <p:ext uri="{D42A27DB-BD31-4B8C-83A1-F6EECF244321}">
                <p14:modId xmlns:p14="http://schemas.microsoft.com/office/powerpoint/2010/main" val="675600266"/>
              </p:ext>
            </p:extLst>
          </p:nvPr>
        </p:nvGraphicFramePr>
        <p:xfrm>
          <a:off x="16231985" y="1108791"/>
          <a:ext cx="6160480" cy="5166592"/>
        </p:xfrm>
        <a:graphic>
          <a:graphicData uri="http://schemas.openxmlformats.org/drawingml/2006/table">
            <a:tbl>
              <a:tblPr firstRow="1" bandRow="1">
                <a:tableStyleId>{5C22544A-7EE6-4342-B048-85BDC9FD1C3A}</a:tableStyleId>
              </a:tblPr>
              <a:tblGrid>
                <a:gridCol w="770060">
                  <a:extLst>
                    <a:ext uri="{9D8B030D-6E8A-4147-A177-3AD203B41FA5}">
                      <a16:colId xmlns:a16="http://schemas.microsoft.com/office/drawing/2014/main" val="4155846716"/>
                    </a:ext>
                  </a:extLst>
                </a:gridCol>
                <a:gridCol w="770060">
                  <a:extLst>
                    <a:ext uri="{9D8B030D-6E8A-4147-A177-3AD203B41FA5}">
                      <a16:colId xmlns:a16="http://schemas.microsoft.com/office/drawing/2014/main" val="602028220"/>
                    </a:ext>
                  </a:extLst>
                </a:gridCol>
                <a:gridCol w="770060">
                  <a:extLst>
                    <a:ext uri="{9D8B030D-6E8A-4147-A177-3AD203B41FA5}">
                      <a16:colId xmlns:a16="http://schemas.microsoft.com/office/drawing/2014/main" val="4116844391"/>
                    </a:ext>
                  </a:extLst>
                </a:gridCol>
                <a:gridCol w="770060">
                  <a:extLst>
                    <a:ext uri="{9D8B030D-6E8A-4147-A177-3AD203B41FA5}">
                      <a16:colId xmlns:a16="http://schemas.microsoft.com/office/drawing/2014/main" val="2175249749"/>
                    </a:ext>
                  </a:extLst>
                </a:gridCol>
                <a:gridCol w="770060">
                  <a:extLst>
                    <a:ext uri="{9D8B030D-6E8A-4147-A177-3AD203B41FA5}">
                      <a16:colId xmlns:a16="http://schemas.microsoft.com/office/drawing/2014/main" val="1569732225"/>
                    </a:ext>
                  </a:extLst>
                </a:gridCol>
                <a:gridCol w="770060">
                  <a:extLst>
                    <a:ext uri="{9D8B030D-6E8A-4147-A177-3AD203B41FA5}">
                      <a16:colId xmlns:a16="http://schemas.microsoft.com/office/drawing/2014/main" val="3173961687"/>
                    </a:ext>
                  </a:extLst>
                </a:gridCol>
                <a:gridCol w="770060">
                  <a:extLst>
                    <a:ext uri="{9D8B030D-6E8A-4147-A177-3AD203B41FA5}">
                      <a16:colId xmlns:a16="http://schemas.microsoft.com/office/drawing/2014/main" val="4058252389"/>
                    </a:ext>
                  </a:extLst>
                </a:gridCol>
                <a:gridCol w="770060">
                  <a:extLst>
                    <a:ext uri="{9D8B030D-6E8A-4147-A177-3AD203B41FA5}">
                      <a16:colId xmlns:a16="http://schemas.microsoft.com/office/drawing/2014/main" val="753432770"/>
                    </a:ext>
                  </a:extLst>
                </a:gridCol>
              </a:tblGrid>
              <a:tr h="645824">
                <a:tc>
                  <a:txBody>
                    <a:bodyPr/>
                    <a:lstStyle/>
                    <a:p>
                      <a:pPr algn="ctr"/>
                      <a:r>
                        <a:rPr lang="en-US" sz="3600" b="1" dirty="0">
                          <a:solidFill>
                            <a:schemeClr val="tx1"/>
                          </a:solidFill>
                        </a:rPr>
                        <a:t>1</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0357801"/>
                  </a:ext>
                </a:extLst>
              </a:tr>
              <a:tr h="645824">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1</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46782948"/>
                  </a:ext>
                </a:extLst>
              </a:tr>
              <a:tr h="645824">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1</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18443010"/>
                  </a:ext>
                </a:extLst>
              </a:tr>
              <a:tr h="645824">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1</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8912140"/>
                  </a:ext>
                </a:extLst>
              </a:tr>
              <a:tr h="645824">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1</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9719214"/>
                  </a:ext>
                </a:extLst>
              </a:tr>
              <a:tr h="645824">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1</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29567676"/>
                  </a:ext>
                </a:extLst>
              </a:tr>
              <a:tr h="645824">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1</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8378975"/>
                  </a:ext>
                </a:extLst>
              </a:tr>
              <a:tr h="645824">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1</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914893"/>
                  </a:ext>
                </a:extLst>
              </a:tr>
            </a:tbl>
          </a:graphicData>
        </a:graphic>
      </p:graphicFrame>
      <p:graphicFrame>
        <p:nvGraphicFramePr>
          <p:cNvPr id="7" name="Table 10">
            <a:extLst>
              <a:ext uri="{FF2B5EF4-FFF2-40B4-BE49-F238E27FC236}">
                <a16:creationId xmlns:a16="http://schemas.microsoft.com/office/drawing/2014/main" id="{1B83DCA4-5552-AAAA-A76E-D4081D6BA860}"/>
              </a:ext>
            </a:extLst>
          </p:cNvPr>
          <p:cNvGraphicFramePr>
            <a:graphicFrameLocks noGrp="1"/>
          </p:cNvGraphicFramePr>
          <p:nvPr>
            <p:extLst>
              <p:ext uri="{D42A27DB-BD31-4B8C-83A1-F6EECF244321}">
                <p14:modId xmlns:p14="http://schemas.microsoft.com/office/powerpoint/2010/main" val="3195172702"/>
              </p:ext>
            </p:extLst>
          </p:nvPr>
        </p:nvGraphicFramePr>
        <p:xfrm>
          <a:off x="15294244" y="1108791"/>
          <a:ext cx="759416" cy="5184053"/>
        </p:xfrm>
        <a:graphic>
          <a:graphicData uri="http://schemas.openxmlformats.org/drawingml/2006/table">
            <a:tbl>
              <a:tblPr firstRow="1" bandRow="1">
                <a:tableStyleId>{5C22544A-7EE6-4342-B048-85BDC9FD1C3A}</a:tableStyleId>
              </a:tblPr>
              <a:tblGrid>
                <a:gridCol w="759416">
                  <a:extLst>
                    <a:ext uri="{9D8B030D-6E8A-4147-A177-3AD203B41FA5}">
                      <a16:colId xmlns:a16="http://schemas.microsoft.com/office/drawing/2014/main" val="2186334152"/>
                    </a:ext>
                  </a:extLst>
                </a:gridCol>
              </a:tblGrid>
              <a:tr h="649139">
                <a:tc>
                  <a:txBody>
                    <a:bodyPr/>
                    <a:lstStyle/>
                    <a:p>
                      <a:r>
                        <a:rPr lang="en-US" b="1" dirty="0">
                          <a:solidFill>
                            <a:schemeClr val="tx1"/>
                          </a:solidFill>
                        </a:rPr>
                        <a:t>Q1</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97603268"/>
                  </a:ext>
                </a:extLst>
              </a:tr>
              <a:tr h="649139">
                <a:tc>
                  <a:txBody>
                    <a:bodyPr/>
                    <a:lstStyle/>
                    <a:p>
                      <a:r>
                        <a:rPr lang="en-US" b="1" dirty="0"/>
                        <a:t>Q2</a:t>
                      </a:r>
                      <a:endParaRPr lang="en-CY"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27375521"/>
                  </a:ext>
                </a:extLst>
              </a:tr>
              <a:tr h="649139">
                <a:tc>
                  <a:txBody>
                    <a:bodyPr/>
                    <a:lstStyle/>
                    <a:p>
                      <a:r>
                        <a:rPr lang="en-US" b="1" dirty="0"/>
                        <a:t>Q3</a:t>
                      </a:r>
                      <a:endParaRPr lang="en-CY"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09282825"/>
                  </a:ext>
                </a:extLst>
              </a:tr>
              <a:tr h="649139">
                <a:tc>
                  <a:txBody>
                    <a:bodyPr/>
                    <a:lstStyle/>
                    <a:p>
                      <a:r>
                        <a:rPr lang="en-US" b="1" dirty="0"/>
                        <a:t>Q4</a:t>
                      </a:r>
                      <a:endParaRPr lang="en-CY"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81948383"/>
                  </a:ext>
                </a:extLst>
              </a:tr>
              <a:tr h="649139">
                <a:tc>
                  <a:txBody>
                    <a:bodyPr/>
                    <a:lstStyle/>
                    <a:p>
                      <a:r>
                        <a:rPr lang="en-US" b="1" dirty="0"/>
                        <a:t>Q5</a:t>
                      </a:r>
                      <a:endParaRPr lang="en-CY"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1337838"/>
                  </a:ext>
                </a:extLst>
              </a:tr>
              <a:tr h="649139">
                <a:tc>
                  <a:txBody>
                    <a:bodyPr/>
                    <a:lstStyle/>
                    <a:p>
                      <a:r>
                        <a:rPr lang="en-US" b="1" dirty="0"/>
                        <a:t>Q6</a:t>
                      </a:r>
                      <a:endParaRPr lang="en-CY"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1534370"/>
                  </a:ext>
                </a:extLst>
              </a:tr>
              <a:tr h="649139">
                <a:tc>
                  <a:txBody>
                    <a:bodyPr/>
                    <a:lstStyle/>
                    <a:p>
                      <a:r>
                        <a:rPr lang="en-US" b="1" dirty="0"/>
                        <a:t>Q7</a:t>
                      </a:r>
                      <a:endParaRPr lang="en-CY"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35108821"/>
                  </a:ext>
                </a:extLst>
              </a:tr>
              <a:tr h="622616">
                <a:tc>
                  <a:txBody>
                    <a:bodyPr/>
                    <a:lstStyle/>
                    <a:p>
                      <a:r>
                        <a:rPr lang="en-US" b="1" dirty="0"/>
                        <a:t>Q8</a:t>
                      </a:r>
                      <a:endParaRPr lang="en-CY"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8749877"/>
                  </a:ext>
                </a:extLst>
              </a:tr>
            </a:tbl>
          </a:graphicData>
        </a:graphic>
      </p:graphicFrame>
      <p:sp>
        <p:nvSpPr>
          <p:cNvPr id="8" name="Arrow: Right 7">
            <a:extLst>
              <a:ext uri="{FF2B5EF4-FFF2-40B4-BE49-F238E27FC236}">
                <a16:creationId xmlns:a16="http://schemas.microsoft.com/office/drawing/2014/main" id="{C06EE33B-F278-8263-E22B-DD757AF00FD8}"/>
              </a:ext>
            </a:extLst>
          </p:cNvPr>
          <p:cNvSpPr/>
          <p:nvPr/>
        </p:nvSpPr>
        <p:spPr>
          <a:xfrm>
            <a:off x="9264494" y="3037606"/>
            <a:ext cx="5103340" cy="8920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graphicFrame>
        <p:nvGraphicFramePr>
          <p:cNvPr id="9" name="Table 4">
            <a:extLst>
              <a:ext uri="{FF2B5EF4-FFF2-40B4-BE49-F238E27FC236}">
                <a16:creationId xmlns:a16="http://schemas.microsoft.com/office/drawing/2014/main" id="{F77DEDC6-2701-9534-393F-A56EC84132C6}"/>
              </a:ext>
            </a:extLst>
          </p:cNvPr>
          <p:cNvGraphicFramePr>
            <a:graphicFrameLocks noGrp="1"/>
          </p:cNvGraphicFramePr>
          <p:nvPr>
            <p:extLst>
              <p:ext uri="{D42A27DB-BD31-4B8C-83A1-F6EECF244321}">
                <p14:modId xmlns:p14="http://schemas.microsoft.com/office/powerpoint/2010/main" val="453015625"/>
              </p:ext>
            </p:extLst>
          </p:nvPr>
        </p:nvGraphicFramePr>
        <p:xfrm>
          <a:off x="3104014" y="6780775"/>
          <a:ext cx="6160480" cy="5166592"/>
        </p:xfrm>
        <a:graphic>
          <a:graphicData uri="http://schemas.openxmlformats.org/drawingml/2006/table">
            <a:tbl>
              <a:tblPr firstRow="1" bandRow="1">
                <a:tableStyleId>{5C22544A-7EE6-4342-B048-85BDC9FD1C3A}</a:tableStyleId>
              </a:tblPr>
              <a:tblGrid>
                <a:gridCol w="770060">
                  <a:extLst>
                    <a:ext uri="{9D8B030D-6E8A-4147-A177-3AD203B41FA5}">
                      <a16:colId xmlns:a16="http://schemas.microsoft.com/office/drawing/2014/main" val="4155846716"/>
                    </a:ext>
                  </a:extLst>
                </a:gridCol>
                <a:gridCol w="770060">
                  <a:extLst>
                    <a:ext uri="{9D8B030D-6E8A-4147-A177-3AD203B41FA5}">
                      <a16:colId xmlns:a16="http://schemas.microsoft.com/office/drawing/2014/main" val="602028220"/>
                    </a:ext>
                  </a:extLst>
                </a:gridCol>
                <a:gridCol w="770060">
                  <a:extLst>
                    <a:ext uri="{9D8B030D-6E8A-4147-A177-3AD203B41FA5}">
                      <a16:colId xmlns:a16="http://schemas.microsoft.com/office/drawing/2014/main" val="4116844391"/>
                    </a:ext>
                  </a:extLst>
                </a:gridCol>
                <a:gridCol w="770060">
                  <a:extLst>
                    <a:ext uri="{9D8B030D-6E8A-4147-A177-3AD203B41FA5}">
                      <a16:colId xmlns:a16="http://schemas.microsoft.com/office/drawing/2014/main" val="2175249749"/>
                    </a:ext>
                  </a:extLst>
                </a:gridCol>
                <a:gridCol w="770060">
                  <a:extLst>
                    <a:ext uri="{9D8B030D-6E8A-4147-A177-3AD203B41FA5}">
                      <a16:colId xmlns:a16="http://schemas.microsoft.com/office/drawing/2014/main" val="1569732225"/>
                    </a:ext>
                  </a:extLst>
                </a:gridCol>
                <a:gridCol w="770060">
                  <a:extLst>
                    <a:ext uri="{9D8B030D-6E8A-4147-A177-3AD203B41FA5}">
                      <a16:colId xmlns:a16="http://schemas.microsoft.com/office/drawing/2014/main" val="3173961687"/>
                    </a:ext>
                  </a:extLst>
                </a:gridCol>
                <a:gridCol w="770060">
                  <a:extLst>
                    <a:ext uri="{9D8B030D-6E8A-4147-A177-3AD203B41FA5}">
                      <a16:colId xmlns:a16="http://schemas.microsoft.com/office/drawing/2014/main" val="4058252389"/>
                    </a:ext>
                  </a:extLst>
                </a:gridCol>
                <a:gridCol w="770060">
                  <a:extLst>
                    <a:ext uri="{9D8B030D-6E8A-4147-A177-3AD203B41FA5}">
                      <a16:colId xmlns:a16="http://schemas.microsoft.com/office/drawing/2014/main" val="753432770"/>
                    </a:ext>
                  </a:extLst>
                </a:gridCol>
              </a:tblGrid>
              <a:tr h="645824">
                <a:tc>
                  <a:txBody>
                    <a:bodyPr/>
                    <a:lstStyle/>
                    <a:p>
                      <a:pPr algn="ctr"/>
                      <a:r>
                        <a:rPr lang="en-US" sz="3600" b="1" dirty="0">
                          <a:solidFill>
                            <a:schemeClr val="tx1"/>
                          </a:solidFill>
                        </a:rPr>
                        <a:t>1</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0357801"/>
                  </a:ext>
                </a:extLst>
              </a:tr>
              <a:tr h="645824">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1</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46782948"/>
                  </a:ext>
                </a:extLst>
              </a:tr>
              <a:tr h="645824">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1</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18443010"/>
                  </a:ext>
                </a:extLst>
              </a:tr>
              <a:tr h="645824">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1</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8912140"/>
                  </a:ext>
                </a:extLst>
              </a:tr>
              <a:tr h="645824">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9719214"/>
                  </a:ext>
                </a:extLst>
              </a:tr>
              <a:tr h="645824">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29567676"/>
                  </a:ext>
                </a:extLst>
              </a:tr>
              <a:tr h="645824">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8378975"/>
                  </a:ext>
                </a:extLst>
              </a:tr>
              <a:tr h="645824">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rPr>
                        <a:t>0</a:t>
                      </a:r>
                      <a:endParaRPr lang="en-CY" sz="3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914893"/>
                  </a:ext>
                </a:extLst>
              </a:tr>
            </a:tbl>
          </a:graphicData>
        </a:graphic>
      </p:graphicFrame>
      <p:cxnSp>
        <p:nvCxnSpPr>
          <p:cNvPr id="11" name="Straight Connector 10">
            <a:extLst>
              <a:ext uri="{FF2B5EF4-FFF2-40B4-BE49-F238E27FC236}">
                <a16:creationId xmlns:a16="http://schemas.microsoft.com/office/drawing/2014/main" id="{A8C92856-FA8E-D574-5F79-6E364E8C6F85}"/>
              </a:ext>
            </a:extLst>
          </p:cNvPr>
          <p:cNvCxnSpPr/>
          <p:nvPr/>
        </p:nvCxnSpPr>
        <p:spPr>
          <a:xfrm>
            <a:off x="7330698" y="6741763"/>
            <a:ext cx="0" cy="516093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8B324C03-6BE2-D7C5-FB4E-1FFA75A8AEBE}"/>
              </a:ext>
            </a:extLst>
          </p:cNvPr>
          <p:cNvCxnSpPr>
            <a:cxnSpLocks/>
          </p:cNvCxnSpPr>
          <p:nvPr/>
        </p:nvCxnSpPr>
        <p:spPr>
          <a:xfrm>
            <a:off x="4680488" y="6858000"/>
            <a:ext cx="4584006" cy="3758339"/>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19E635F1-5FC4-661B-CEE6-C7F4522BBBB6}"/>
              </a:ext>
            </a:extLst>
          </p:cNvPr>
          <p:cNvCxnSpPr>
            <a:cxnSpLocks/>
          </p:cNvCxnSpPr>
          <p:nvPr/>
        </p:nvCxnSpPr>
        <p:spPr>
          <a:xfrm flipH="1">
            <a:off x="3104014" y="9002204"/>
            <a:ext cx="616048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634CBD8-8959-BCBC-F1B5-8D5B10A42C71}"/>
              </a:ext>
            </a:extLst>
          </p:cNvPr>
          <p:cNvCxnSpPr>
            <a:cxnSpLocks/>
          </p:cNvCxnSpPr>
          <p:nvPr/>
        </p:nvCxnSpPr>
        <p:spPr>
          <a:xfrm flipH="1">
            <a:off x="4680488" y="6741763"/>
            <a:ext cx="4584006" cy="516093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26" name="Table 10">
            <a:extLst>
              <a:ext uri="{FF2B5EF4-FFF2-40B4-BE49-F238E27FC236}">
                <a16:creationId xmlns:a16="http://schemas.microsoft.com/office/drawing/2014/main" id="{3C34C688-BB39-9004-BE7D-109FABEDAE37}"/>
              </a:ext>
            </a:extLst>
          </p:cNvPr>
          <p:cNvGraphicFramePr>
            <a:graphicFrameLocks noGrp="1"/>
          </p:cNvGraphicFramePr>
          <p:nvPr>
            <p:extLst>
              <p:ext uri="{D42A27DB-BD31-4B8C-83A1-F6EECF244321}">
                <p14:modId xmlns:p14="http://schemas.microsoft.com/office/powerpoint/2010/main" val="72195766"/>
              </p:ext>
            </p:extLst>
          </p:nvPr>
        </p:nvGraphicFramePr>
        <p:xfrm>
          <a:off x="2177605" y="6730203"/>
          <a:ext cx="759416" cy="5184053"/>
        </p:xfrm>
        <a:graphic>
          <a:graphicData uri="http://schemas.openxmlformats.org/drawingml/2006/table">
            <a:tbl>
              <a:tblPr firstRow="1" bandRow="1">
                <a:tableStyleId>{5C22544A-7EE6-4342-B048-85BDC9FD1C3A}</a:tableStyleId>
              </a:tblPr>
              <a:tblGrid>
                <a:gridCol w="759416">
                  <a:extLst>
                    <a:ext uri="{9D8B030D-6E8A-4147-A177-3AD203B41FA5}">
                      <a16:colId xmlns:a16="http://schemas.microsoft.com/office/drawing/2014/main" val="2186334152"/>
                    </a:ext>
                  </a:extLst>
                </a:gridCol>
              </a:tblGrid>
              <a:tr h="649139">
                <a:tc>
                  <a:txBody>
                    <a:bodyPr/>
                    <a:lstStyle/>
                    <a:p>
                      <a:r>
                        <a:rPr lang="en-US" b="1" dirty="0">
                          <a:solidFill>
                            <a:schemeClr val="tx1"/>
                          </a:solidFill>
                        </a:rPr>
                        <a:t>Q1</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97603268"/>
                  </a:ext>
                </a:extLst>
              </a:tr>
              <a:tr h="649139">
                <a:tc>
                  <a:txBody>
                    <a:bodyPr/>
                    <a:lstStyle/>
                    <a:p>
                      <a:r>
                        <a:rPr lang="en-US" b="1" dirty="0"/>
                        <a:t>Q2</a:t>
                      </a:r>
                      <a:endParaRPr lang="en-CY"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27375521"/>
                  </a:ext>
                </a:extLst>
              </a:tr>
              <a:tr h="649139">
                <a:tc>
                  <a:txBody>
                    <a:bodyPr/>
                    <a:lstStyle/>
                    <a:p>
                      <a:r>
                        <a:rPr lang="en-US" b="1" dirty="0"/>
                        <a:t>Q3</a:t>
                      </a:r>
                      <a:endParaRPr lang="en-CY"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09282825"/>
                  </a:ext>
                </a:extLst>
              </a:tr>
              <a:tr h="649139">
                <a:tc>
                  <a:txBody>
                    <a:bodyPr/>
                    <a:lstStyle/>
                    <a:p>
                      <a:r>
                        <a:rPr lang="en-US" b="1" dirty="0"/>
                        <a:t>Q4</a:t>
                      </a:r>
                      <a:endParaRPr lang="en-CY"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81948383"/>
                  </a:ext>
                </a:extLst>
              </a:tr>
              <a:tr h="649139">
                <a:tc>
                  <a:txBody>
                    <a:bodyPr/>
                    <a:lstStyle/>
                    <a:p>
                      <a:r>
                        <a:rPr lang="en-US" b="1" dirty="0"/>
                        <a:t>Q5</a:t>
                      </a:r>
                      <a:endParaRPr lang="en-CY"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1337838"/>
                  </a:ext>
                </a:extLst>
              </a:tr>
              <a:tr h="649139">
                <a:tc>
                  <a:txBody>
                    <a:bodyPr/>
                    <a:lstStyle/>
                    <a:p>
                      <a:r>
                        <a:rPr lang="en-US" b="1" dirty="0"/>
                        <a:t>Q6</a:t>
                      </a:r>
                      <a:endParaRPr lang="en-CY"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1534370"/>
                  </a:ext>
                </a:extLst>
              </a:tr>
              <a:tr h="649139">
                <a:tc>
                  <a:txBody>
                    <a:bodyPr/>
                    <a:lstStyle/>
                    <a:p>
                      <a:r>
                        <a:rPr lang="en-US" b="1" dirty="0"/>
                        <a:t>Q7</a:t>
                      </a:r>
                      <a:endParaRPr lang="en-CY"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35108821"/>
                  </a:ext>
                </a:extLst>
              </a:tr>
              <a:tr h="622616">
                <a:tc>
                  <a:txBody>
                    <a:bodyPr/>
                    <a:lstStyle/>
                    <a:p>
                      <a:r>
                        <a:rPr lang="en-US" b="1" dirty="0"/>
                        <a:t>Q8</a:t>
                      </a:r>
                      <a:endParaRPr lang="en-CY"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8749877"/>
                  </a:ext>
                </a:extLst>
              </a:tr>
            </a:tbl>
          </a:graphicData>
        </a:graphic>
      </p:graphicFrame>
      <p:sp>
        <p:nvSpPr>
          <p:cNvPr id="27" name="Arrow: Right 26">
            <a:extLst>
              <a:ext uri="{FF2B5EF4-FFF2-40B4-BE49-F238E27FC236}">
                <a16:creationId xmlns:a16="http://schemas.microsoft.com/office/drawing/2014/main" id="{0FC1E318-2744-14F1-341A-D84B1DC9A266}"/>
              </a:ext>
            </a:extLst>
          </p:cNvPr>
          <p:cNvSpPr/>
          <p:nvPr/>
        </p:nvSpPr>
        <p:spPr>
          <a:xfrm>
            <a:off x="883403" y="8737169"/>
            <a:ext cx="1115877" cy="592811"/>
          </a:xfrm>
          <a:prstGeom prst="rightArrow">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28" name="TextBox 27">
            <a:extLst>
              <a:ext uri="{FF2B5EF4-FFF2-40B4-BE49-F238E27FC236}">
                <a16:creationId xmlns:a16="http://schemas.microsoft.com/office/drawing/2014/main" id="{026706ED-AF27-CC54-2F2F-AF190FE0A641}"/>
              </a:ext>
            </a:extLst>
          </p:cNvPr>
          <p:cNvSpPr txBox="1"/>
          <p:nvPr/>
        </p:nvSpPr>
        <p:spPr>
          <a:xfrm>
            <a:off x="11564488" y="7873139"/>
            <a:ext cx="9451214" cy="3970318"/>
          </a:xfrm>
          <a:prstGeom prst="rect">
            <a:avLst/>
          </a:prstGeom>
          <a:noFill/>
        </p:spPr>
        <p:txBody>
          <a:bodyPr wrap="square" rtlCol="0">
            <a:spAutoFit/>
          </a:bodyPr>
          <a:lstStyle/>
          <a:p>
            <a:r>
              <a:rPr lang="en-US" b="1" dirty="0">
                <a:solidFill>
                  <a:srgbClr val="FF2D64"/>
                </a:solidFill>
              </a:rPr>
              <a:t>Local consistency</a:t>
            </a:r>
            <a:r>
              <a:rPr lang="en-US" dirty="0"/>
              <a:t>: The four sums of the cell under consideration not to exceed 1</a:t>
            </a:r>
          </a:p>
          <a:p>
            <a:r>
              <a:rPr lang="en-US" b="1" dirty="0">
                <a:solidFill>
                  <a:srgbClr val="FF2D64"/>
                </a:solidFill>
              </a:rPr>
              <a:t>Global consistency</a:t>
            </a:r>
            <a:r>
              <a:rPr lang="en-US" dirty="0"/>
              <a:t>: All row and column sums to be exactly 1 and all diagonal and anti-diagonal sums not to exceed 1, i.e., to be 0 or 1 – Global consistency follows from the satisfaction of all local consistencies</a:t>
            </a:r>
            <a:endParaRPr lang="en-CY" dirty="0"/>
          </a:p>
        </p:txBody>
      </p:sp>
      <p:sp>
        <p:nvSpPr>
          <p:cNvPr id="29" name="Oval 28">
            <a:extLst>
              <a:ext uri="{FF2B5EF4-FFF2-40B4-BE49-F238E27FC236}">
                <a16:creationId xmlns:a16="http://schemas.microsoft.com/office/drawing/2014/main" id="{C256D515-3FC3-D595-8921-74DB37563B90}"/>
              </a:ext>
            </a:extLst>
          </p:cNvPr>
          <p:cNvSpPr/>
          <p:nvPr/>
        </p:nvSpPr>
        <p:spPr>
          <a:xfrm>
            <a:off x="21683506" y="2448670"/>
            <a:ext cx="607020" cy="588936"/>
          </a:xfrm>
          <a:prstGeom prst="ellipse">
            <a:avLst/>
          </a:prstGeom>
          <a:noFill/>
          <a:ln w="28575">
            <a:solidFill>
              <a:srgbClr val="FF2D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30" name="Oval 29">
            <a:extLst>
              <a:ext uri="{FF2B5EF4-FFF2-40B4-BE49-F238E27FC236}">
                <a16:creationId xmlns:a16="http://schemas.microsoft.com/office/drawing/2014/main" id="{D6085E66-E285-4C2A-EB9E-CB8384E04DF7}"/>
              </a:ext>
            </a:extLst>
          </p:cNvPr>
          <p:cNvSpPr/>
          <p:nvPr/>
        </p:nvSpPr>
        <p:spPr>
          <a:xfrm>
            <a:off x="19341280" y="1783096"/>
            <a:ext cx="607020" cy="588936"/>
          </a:xfrm>
          <a:prstGeom prst="ellipse">
            <a:avLst/>
          </a:prstGeom>
          <a:noFill/>
          <a:ln w="28575">
            <a:solidFill>
              <a:srgbClr val="FF2D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31" name="Oval 30">
            <a:extLst>
              <a:ext uri="{FF2B5EF4-FFF2-40B4-BE49-F238E27FC236}">
                <a16:creationId xmlns:a16="http://schemas.microsoft.com/office/drawing/2014/main" id="{96360B1C-12DD-58B8-DEFF-80D1CBF8203D}"/>
              </a:ext>
            </a:extLst>
          </p:cNvPr>
          <p:cNvSpPr/>
          <p:nvPr/>
        </p:nvSpPr>
        <p:spPr>
          <a:xfrm>
            <a:off x="20890717" y="4409663"/>
            <a:ext cx="607020" cy="588936"/>
          </a:xfrm>
          <a:prstGeom prst="ellipse">
            <a:avLst/>
          </a:prstGeom>
          <a:noFill/>
          <a:ln w="28575">
            <a:solidFill>
              <a:srgbClr val="FF2D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32" name="Oval 31">
            <a:extLst>
              <a:ext uri="{FF2B5EF4-FFF2-40B4-BE49-F238E27FC236}">
                <a16:creationId xmlns:a16="http://schemas.microsoft.com/office/drawing/2014/main" id="{F81213D0-0494-14F8-335B-1DBA5AA05620}"/>
              </a:ext>
            </a:extLst>
          </p:cNvPr>
          <p:cNvSpPr/>
          <p:nvPr/>
        </p:nvSpPr>
        <p:spPr>
          <a:xfrm>
            <a:off x="17855424" y="3699965"/>
            <a:ext cx="607020" cy="588936"/>
          </a:xfrm>
          <a:prstGeom prst="ellipse">
            <a:avLst/>
          </a:prstGeom>
          <a:noFill/>
          <a:ln w="28575">
            <a:solidFill>
              <a:srgbClr val="FF2D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33" name="Oval 32">
            <a:extLst>
              <a:ext uri="{FF2B5EF4-FFF2-40B4-BE49-F238E27FC236}">
                <a16:creationId xmlns:a16="http://schemas.microsoft.com/office/drawing/2014/main" id="{00493186-375E-F52D-0072-931FA3C638DA}"/>
              </a:ext>
            </a:extLst>
          </p:cNvPr>
          <p:cNvSpPr/>
          <p:nvPr/>
        </p:nvSpPr>
        <p:spPr>
          <a:xfrm>
            <a:off x="20149173" y="3088177"/>
            <a:ext cx="607020" cy="588936"/>
          </a:xfrm>
          <a:prstGeom prst="ellipse">
            <a:avLst/>
          </a:prstGeom>
          <a:noFill/>
          <a:ln w="28575">
            <a:solidFill>
              <a:srgbClr val="FF2D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34" name="Oval 33">
            <a:extLst>
              <a:ext uri="{FF2B5EF4-FFF2-40B4-BE49-F238E27FC236}">
                <a16:creationId xmlns:a16="http://schemas.microsoft.com/office/drawing/2014/main" id="{223B7F23-1B1E-8CD3-8148-5D5E831E8221}"/>
              </a:ext>
            </a:extLst>
          </p:cNvPr>
          <p:cNvSpPr/>
          <p:nvPr/>
        </p:nvSpPr>
        <p:spPr>
          <a:xfrm>
            <a:off x="17049515" y="5018008"/>
            <a:ext cx="607020" cy="588936"/>
          </a:xfrm>
          <a:prstGeom prst="ellipse">
            <a:avLst/>
          </a:prstGeom>
          <a:noFill/>
          <a:ln w="28575">
            <a:solidFill>
              <a:srgbClr val="FF2D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35" name="Oval 34">
            <a:extLst>
              <a:ext uri="{FF2B5EF4-FFF2-40B4-BE49-F238E27FC236}">
                <a16:creationId xmlns:a16="http://schemas.microsoft.com/office/drawing/2014/main" id="{D505C916-4624-6835-2B47-217F754C3C05}"/>
              </a:ext>
            </a:extLst>
          </p:cNvPr>
          <p:cNvSpPr/>
          <p:nvPr/>
        </p:nvSpPr>
        <p:spPr>
          <a:xfrm>
            <a:off x="16334009" y="1183434"/>
            <a:ext cx="607020" cy="588936"/>
          </a:xfrm>
          <a:prstGeom prst="ellipse">
            <a:avLst/>
          </a:prstGeom>
          <a:noFill/>
          <a:ln w="28575">
            <a:solidFill>
              <a:srgbClr val="FF2D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36" name="Oval 35">
            <a:extLst>
              <a:ext uri="{FF2B5EF4-FFF2-40B4-BE49-F238E27FC236}">
                <a16:creationId xmlns:a16="http://schemas.microsoft.com/office/drawing/2014/main" id="{AB15DB50-4773-99D4-7009-E21AC9022028}"/>
              </a:ext>
            </a:extLst>
          </p:cNvPr>
          <p:cNvSpPr/>
          <p:nvPr/>
        </p:nvSpPr>
        <p:spPr>
          <a:xfrm>
            <a:off x="18696060" y="5627109"/>
            <a:ext cx="607020" cy="588936"/>
          </a:xfrm>
          <a:prstGeom prst="ellipse">
            <a:avLst/>
          </a:prstGeom>
          <a:noFill/>
          <a:ln w="28575">
            <a:solidFill>
              <a:srgbClr val="FF2D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Tree>
    <p:extLst>
      <p:ext uri="{BB962C8B-B14F-4D97-AF65-F5344CB8AC3E}">
        <p14:creationId xmlns:p14="http://schemas.microsoft.com/office/powerpoint/2010/main" val="3607039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1000"/>
                                        <p:tgtEl>
                                          <p:spTgt spid="26"/>
                                        </p:tgtEl>
                                      </p:cBhvr>
                                    </p:animEffect>
                                    <p:anim calcmode="lin" valueType="num">
                                      <p:cBhvr>
                                        <p:cTn id="8" dur="1000" fill="hold"/>
                                        <p:tgtEl>
                                          <p:spTgt spid="26"/>
                                        </p:tgtEl>
                                        <p:attrNameLst>
                                          <p:attrName>ppt_x</p:attrName>
                                        </p:attrNameLst>
                                      </p:cBhvr>
                                      <p:tavLst>
                                        <p:tav tm="0">
                                          <p:val>
                                            <p:strVal val="#ppt_x"/>
                                          </p:val>
                                        </p:tav>
                                        <p:tav tm="100000">
                                          <p:val>
                                            <p:strVal val="#ppt_x"/>
                                          </p:val>
                                        </p:tav>
                                      </p:tavLst>
                                    </p:anim>
                                    <p:anim calcmode="lin" valueType="num">
                                      <p:cBhvr>
                                        <p:cTn id="9" dur="1000" fill="hold"/>
                                        <p:tgtEl>
                                          <p:spTgt spid="26"/>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1000"/>
                                        <p:tgtEl>
                                          <p:spTgt spid="27"/>
                                        </p:tgtEl>
                                      </p:cBhvr>
                                    </p:animEffect>
                                    <p:anim calcmode="lin" valueType="num">
                                      <p:cBhvr>
                                        <p:cTn id="18" dur="1000" fill="hold"/>
                                        <p:tgtEl>
                                          <p:spTgt spid="27"/>
                                        </p:tgtEl>
                                        <p:attrNameLst>
                                          <p:attrName>ppt_x</p:attrName>
                                        </p:attrNameLst>
                                      </p:cBhvr>
                                      <p:tavLst>
                                        <p:tav tm="0">
                                          <p:val>
                                            <p:strVal val="#ppt_x"/>
                                          </p:val>
                                        </p:tav>
                                        <p:tav tm="100000">
                                          <p:val>
                                            <p:strVal val="#ppt_x"/>
                                          </p:val>
                                        </p:tav>
                                      </p:tavLst>
                                    </p:anim>
                                    <p:anim calcmode="lin" valueType="num">
                                      <p:cBhvr>
                                        <p:cTn id="19"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1000"/>
                                        <p:tgtEl>
                                          <p:spTgt spid="18"/>
                                        </p:tgtEl>
                                      </p:cBhvr>
                                    </p:animEffect>
                                    <p:anim calcmode="lin" valueType="num">
                                      <p:cBhvr>
                                        <p:cTn id="25" dur="1000" fill="hold"/>
                                        <p:tgtEl>
                                          <p:spTgt spid="18"/>
                                        </p:tgtEl>
                                        <p:attrNameLst>
                                          <p:attrName>ppt_x</p:attrName>
                                        </p:attrNameLst>
                                      </p:cBhvr>
                                      <p:tavLst>
                                        <p:tav tm="0">
                                          <p:val>
                                            <p:strVal val="#ppt_x"/>
                                          </p:val>
                                        </p:tav>
                                        <p:tav tm="100000">
                                          <p:val>
                                            <p:strVal val="#ppt_x"/>
                                          </p:val>
                                        </p:tav>
                                      </p:tavLst>
                                    </p:anim>
                                    <p:anim calcmode="lin" valueType="num">
                                      <p:cBhvr>
                                        <p:cTn id="2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1000"/>
                                        <p:tgtEl>
                                          <p:spTgt spid="11"/>
                                        </p:tgtEl>
                                      </p:cBhvr>
                                    </p:animEffect>
                                    <p:anim calcmode="lin" valueType="num">
                                      <p:cBhvr>
                                        <p:cTn id="32" dur="1000" fill="hold"/>
                                        <p:tgtEl>
                                          <p:spTgt spid="11"/>
                                        </p:tgtEl>
                                        <p:attrNameLst>
                                          <p:attrName>ppt_x</p:attrName>
                                        </p:attrNameLst>
                                      </p:cBhvr>
                                      <p:tavLst>
                                        <p:tav tm="0">
                                          <p:val>
                                            <p:strVal val="#ppt_x"/>
                                          </p:val>
                                        </p:tav>
                                        <p:tav tm="100000">
                                          <p:val>
                                            <p:strVal val="#ppt_x"/>
                                          </p:val>
                                        </p:tav>
                                      </p:tavLst>
                                    </p:anim>
                                    <p:anim calcmode="lin" valueType="num">
                                      <p:cBhvr>
                                        <p:cTn id="3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1000"/>
                                        <p:tgtEl>
                                          <p:spTgt spid="12"/>
                                        </p:tgtEl>
                                      </p:cBhvr>
                                    </p:animEffect>
                                    <p:anim calcmode="lin" valueType="num">
                                      <p:cBhvr>
                                        <p:cTn id="39" dur="1000" fill="hold"/>
                                        <p:tgtEl>
                                          <p:spTgt spid="12"/>
                                        </p:tgtEl>
                                        <p:attrNameLst>
                                          <p:attrName>ppt_x</p:attrName>
                                        </p:attrNameLst>
                                      </p:cBhvr>
                                      <p:tavLst>
                                        <p:tav tm="0">
                                          <p:val>
                                            <p:strVal val="#ppt_x"/>
                                          </p:val>
                                        </p:tav>
                                        <p:tav tm="100000">
                                          <p:val>
                                            <p:strVal val="#ppt_x"/>
                                          </p:val>
                                        </p:tav>
                                      </p:tavLst>
                                    </p:anim>
                                    <p:anim calcmode="lin" valueType="num">
                                      <p:cBhvr>
                                        <p:cTn id="4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fade">
                                      <p:cBhvr>
                                        <p:cTn id="45" dur="1000"/>
                                        <p:tgtEl>
                                          <p:spTgt spid="22"/>
                                        </p:tgtEl>
                                      </p:cBhvr>
                                    </p:animEffect>
                                    <p:anim calcmode="lin" valueType="num">
                                      <p:cBhvr>
                                        <p:cTn id="46" dur="1000" fill="hold"/>
                                        <p:tgtEl>
                                          <p:spTgt spid="22"/>
                                        </p:tgtEl>
                                        <p:attrNameLst>
                                          <p:attrName>ppt_x</p:attrName>
                                        </p:attrNameLst>
                                      </p:cBhvr>
                                      <p:tavLst>
                                        <p:tav tm="0">
                                          <p:val>
                                            <p:strVal val="#ppt_x"/>
                                          </p:val>
                                        </p:tav>
                                        <p:tav tm="100000">
                                          <p:val>
                                            <p:strVal val="#ppt_x"/>
                                          </p:val>
                                        </p:tav>
                                      </p:tavLst>
                                    </p:anim>
                                    <p:anim calcmode="lin" valueType="num">
                                      <p:cBhvr>
                                        <p:cTn id="47"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fade">
                                      <p:cBhvr>
                                        <p:cTn id="52" dur="1000"/>
                                        <p:tgtEl>
                                          <p:spTgt spid="28"/>
                                        </p:tgtEl>
                                      </p:cBhvr>
                                    </p:animEffect>
                                    <p:anim calcmode="lin" valueType="num">
                                      <p:cBhvr>
                                        <p:cTn id="53" dur="1000" fill="hold"/>
                                        <p:tgtEl>
                                          <p:spTgt spid="28"/>
                                        </p:tgtEl>
                                        <p:attrNameLst>
                                          <p:attrName>ppt_x</p:attrName>
                                        </p:attrNameLst>
                                      </p:cBhvr>
                                      <p:tavLst>
                                        <p:tav tm="0">
                                          <p:val>
                                            <p:strVal val="#ppt_x"/>
                                          </p:val>
                                        </p:tav>
                                        <p:tav tm="100000">
                                          <p:val>
                                            <p:strVal val="#ppt_x"/>
                                          </p:val>
                                        </p:tav>
                                      </p:tavLst>
                                    </p:anim>
                                    <p:anim calcmode="lin" valueType="num">
                                      <p:cBhvr>
                                        <p:cTn id="54"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44</a:t>
            </a:fld>
            <a:endParaRPr lang="bg-BG" dirty="0">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445331" y="2199508"/>
            <a:ext cx="21252360" cy="1091467"/>
          </a:xfrm>
        </p:spPr>
        <p:txBody>
          <a:bodyPr>
            <a:noAutofit/>
          </a:bodyPr>
          <a:lstStyle/>
          <a:p>
            <a:pPr algn="ctr"/>
            <a:r>
              <a:rPr lang="en-US" sz="5400" dirty="0"/>
              <a:t>Extending General Search to solve the N-Queens Problem</a:t>
            </a:r>
            <a:endParaRPr lang="en-CY" sz="5400" dirty="0"/>
          </a:p>
        </p:txBody>
      </p:sp>
      <p:sp>
        <p:nvSpPr>
          <p:cNvPr id="2" name="Rectangle 1">
            <a:extLst>
              <a:ext uri="{FF2B5EF4-FFF2-40B4-BE49-F238E27FC236}">
                <a16:creationId xmlns:a16="http://schemas.microsoft.com/office/drawing/2014/main" id="{0D3093F8-F945-4286-4987-A17CE47D2E57}"/>
              </a:ext>
            </a:extLst>
          </p:cNvPr>
          <p:cNvSpPr/>
          <p:nvPr/>
        </p:nvSpPr>
        <p:spPr>
          <a:xfrm>
            <a:off x="3558750" y="4633781"/>
            <a:ext cx="2224216" cy="28544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a:p>
            <a:pPr algn="ctr"/>
            <a:r>
              <a:rPr lang="en-US" sz="2400" b="1" dirty="0"/>
              <a:t>Problem_State</a:t>
            </a:r>
          </a:p>
          <a:p>
            <a:pPr algn="ctr"/>
            <a:endParaRPr lang="en-US" sz="2400" b="1" dirty="0"/>
          </a:p>
          <a:p>
            <a:pPr algn="ctr"/>
            <a:endParaRPr lang="en-US" sz="2400" b="1" dirty="0"/>
          </a:p>
          <a:p>
            <a:pPr algn="ctr"/>
            <a:endParaRPr lang="en-US" sz="2400" b="1" dirty="0"/>
          </a:p>
          <a:p>
            <a:pPr algn="ctr"/>
            <a:endParaRPr lang="en-US" sz="2400" b="1" dirty="0"/>
          </a:p>
          <a:p>
            <a:pPr algn="ctr"/>
            <a:endParaRPr lang="en-US" sz="2400" b="1" dirty="0"/>
          </a:p>
          <a:p>
            <a:pPr algn="ctr"/>
            <a:endParaRPr lang="en-CY" sz="2400" b="1" dirty="0"/>
          </a:p>
        </p:txBody>
      </p:sp>
      <p:sp>
        <p:nvSpPr>
          <p:cNvPr id="7" name="Rectangle 6">
            <a:extLst>
              <a:ext uri="{FF2B5EF4-FFF2-40B4-BE49-F238E27FC236}">
                <a16:creationId xmlns:a16="http://schemas.microsoft.com/office/drawing/2014/main" id="{B6BAAB40-6FA1-EC6D-3377-E61250858EC8}"/>
              </a:ext>
            </a:extLst>
          </p:cNvPr>
          <p:cNvSpPr/>
          <p:nvPr/>
        </p:nvSpPr>
        <p:spPr>
          <a:xfrm>
            <a:off x="10340921" y="4522572"/>
            <a:ext cx="2224216" cy="2854411"/>
          </a:xfrm>
          <a:prstGeom prst="rect">
            <a:avLst/>
          </a:prstGeom>
          <a:solidFill>
            <a:srgbClr val="0000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a:p>
            <a:pPr algn="ctr"/>
            <a:r>
              <a:rPr lang="en-US" sz="2400" b="1" dirty="0"/>
              <a:t>Search_Node</a:t>
            </a:r>
          </a:p>
          <a:p>
            <a:pPr algn="ctr"/>
            <a:endParaRPr lang="en-US" sz="2400" b="1" dirty="0"/>
          </a:p>
          <a:p>
            <a:pPr algn="ctr"/>
            <a:endParaRPr lang="en-US" sz="2400" b="1" dirty="0"/>
          </a:p>
          <a:p>
            <a:pPr algn="ctr"/>
            <a:endParaRPr lang="en-US" sz="2400" b="1" dirty="0"/>
          </a:p>
          <a:p>
            <a:pPr algn="ctr"/>
            <a:endParaRPr lang="en-US" sz="2400" b="1" dirty="0"/>
          </a:p>
          <a:p>
            <a:pPr algn="ctr"/>
            <a:endParaRPr lang="en-US" sz="2400" b="1" dirty="0"/>
          </a:p>
          <a:p>
            <a:pPr algn="ctr"/>
            <a:endParaRPr lang="en-CY" sz="2400" b="1" dirty="0"/>
          </a:p>
        </p:txBody>
      </p:sp>
      <p:sp>
        <p:nvSpPr>
          <p:cNvPr id="8" name="Rectangle 7">
            <a:extLst>
              <a:ext uri="{FF2B5EF4-FFF2-40B4-BE49-F238E27FC236}">
                <a16:creationId xmlns:a16="http://schemas.microsoft.com/office/drawing/2014/main" id="{B6EAE854-D3F0-6329-9D03-98FD878E7BF5}"/>
              </a:ext>
            </a:extLst>
          </p:cNvPr>
          <p:cNvSpPr/>
          <p:nvPr/>
        </p:nvSpPr>
        <p:spPr>
          <a:xfrm>
            <a:off x="16418011" y="4521522"/>
            <a:ext cx="2224216" cy="28544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a:p>
            <a:pPr algn="ctr"/>
            <a:r>
              <a:rPr lang="en-US" sz="2400" b="1" dirty="0"/>
              <a:t>Search</a:t>
            </a:r>
          </a:p>
          <a:p>
            <a:pPr algn="ctr"/>
            <a:endParaRPr lang="en-US" sz="2400" b="1" dirty="0"/>
          </a:p>
          <a:p>
            <a:pPr algn="ctr"/>
            <a:endParaRPr lang="en-US" sz="2400" b="1" dirty="0"/>
          </a:p>
          <a:p>
            <a:pPr algn="ctr"/>
            <a:endParaRPr lang="en-US" sz="2400" b="1" dirty="0"/>
          </a:p>
          <a:p>
            <a:pPr algn="ctr"/>
            <a:endParaRPr lang="en-US" sz="2400" b="1" dirty="0"/>
          </a:p>
          <a:p>
            <a:pPr algn="ctr"/>
            <a:endParaRPr lang="en-US" sz="2400" b="1" dirty="0"/>
          </a:p>
          <a:p>
            <a:pPr algn="ctr"/>
            <a:endParaRPr lang="en-CY" sz="2400" b="1" dirty="0"/>
          </a:p>
        </p:txBody>
      </p:sp>
      <p:sp>
        <p:nvSpPr>
          <p:cNvPr id="10" name="Rectangle 9">
            <a:extLst>
              <a:ext uri="{FF2B5EF4-FFF2-40B4-BE49-F238E27FC236}">
                <a16:creationId xmlns:a16="http://schemas.microsoft.com/office/drawing/2014/main" id="{AECBBD8B-5843-22EA-9399-6B1AEF950123}"/>
              </a:ext>
            </a:extLst>
          </p:cNvPr>
          <p:cNvSpPr/>
          <p:nvPr/>
        </p:nvSpPr>
        <p:spPr>
          <a:xfrm>
            <a:off x="3175690" y="8760937"/>
            <a:ext cx="2718486" cy="2854411"/>
          </a:xfrm>
          <a:prstGeom prst="rect">
            <a:avLst/>
          </a:prstGeom>
          <a:solidFill>
            <a:srgbClr val="00008A"/>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a:p>
            <a:pPr algn="ctr"/>
            <a:r>
              <a:rPr lang="en-US" sz="2400" b="1" dirty="0"/>
              <a:t>Queens_State</a:t>
            </a:r>
          </a:p>
          <a:p>
            <a:pPr algn="ctr"/>
            <a:endParaRPr lang="en-US" sz="2400" b="1" dirty="0"/>
          </a:p>
          <a:p>
            <a:pPr algn="ctr"/>
            <a:endParaRPr lang="en-US" sz="2400" b="1" dirty="0"/>
          </a:p>
          <a:p>
            <a:pPr algn="ctr"/>
            <a:endParaRPr lang="en-US" sz="2400" b="1" dirty="0"/>
          </a:p>
          <a:p>
            <a:pPr algn="ctr"/>
            <a:endParaRPr lang="en-US" sz="2400" b="1" dirty="0"/>
          </a:p>
          <a:p>
            <a:pPr algn="ctr"/>
            <a:endParaRPr lang="en-US" sz="2400" b="1" dirty="0"/>
          </a:p>
          <a:p>
            <a:pPr algn="ctr"/>
            <a:endParaRPr lang="en-CY" sz="2400" b="1" dirty="0"/>
          </a:p>
        </p:txBody>
      </p:sp>
      <p:cxnSp>
        <p:nvCxnSpPr>
          <p:cNvPr id="5" name="Straight Arrow Connector 4">
            <a:extLst>
              <a:ext uri="{FF2B5EF4-FFF2-40B4-BE49-F238E27FC236}">
                <a16:creationId xmlns:a16="http://schemas.microsoft.com/office/drawing/2014/main" id="{C39795CF-30B1-77B2-180F-8E8E2C2A6E00}"/>
              </a:ext>
            </a:extLst>
          </p:cNvPr>
          <p:cNvCxnSpPr>
            <a:cxnSpLocks/>
          </p:cNvCxnSpPr>
          <p:nvPr/>
        </p:nvCxnSpPr>
        <p:spPr>
          <a:xfrm>
            <a:off x="4670858" y="7215292"/>
            <a:ext cx="0" cy="1630045"/>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73E93701-1575-E229-8E81-BE09D69A4ECF}"/>
              </a:ext>
            </a:extLst>
          </p:cNvPr>
          <p:cNvSpPr/>
          <p:nvPr/>
        </p:nvSpPr>
        <p:spPr>
          <a:xfrm>
            <a:off x="16199708" y="8666205"/>
            <a:ext cx="2891482" cy="1342806"/>
          </a:xfrm>
          <a:prstGeom prst="rect">
            <a:avLst/>
          </a:prstGeom>
          <a:solidFill>
            <a:srgbClr val="00008A"/>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a:p>
            <a:pPr algn="ctr"/>
            <a:r>
              <a:rPr lang="en-US" sz="2400" b="1" dirty="0"/>
              <a:t>Queens_Search</a:t>
            </a:r>
          </a:p>
          <a:p>
            <a:pPr algn="ctr"/>
            <a:endParaRPr lang="en-CY" sz="2400" b="1" dirty="0"/>
          </a:p>
        </p:txBody>
      </p:sp>
      <p:cxnSp>
        <p:nvCxnSpPr>
          <p:cNvPr id="12" name="Straight Arrow Connector 11">
            <a:extLst>
              <a:ext uri="{FF2B5EF4-FFF2-40B4-BE49-F238E27FC236}">
                <a16:creationId xmlns:a16="http://schemas.microsoft.com/office/drawing/2014/main" id="{2AB9B055-48B4-94A2-98EC-E95EC994FA8E}"/>
              </a:ext>
            </a:extLst>
          </p:cNvPr>
          <p:cNvCxnSpPr>
            <a:cxnSpLocks/>
          </p:cNvCxnSpPr>
          <p:nvPr/>
        </p:nvCxnSpPr>
        <p:spPr>
          <a:xfrm>
            <a:off x="17640582" y="7061800"/>
            <a:ext cx="4867" cy="1604405"/>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4BC19637-204E-898F-27DE-B561D175A1E6}"/>
              </a:ext>
            </a:extLst>
          </p:cNvPr>
          <p:cNvSpPr/>
          <p:nvPr/>
        </p:nvSpPr>
        <p:spPr>
          <a:xfrm>
            <a:off x="10135894" y="10698853"/>
            <a:ext cx="2850648" cy="1342806"/>
          </a:xfrm>
          <a:prstGeom prst="rect">
            <a:avLst/>
          </a:prstGeom>
          <a:solidFill>
            <a:srgbClr val="00B050"/>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a:p>
            <a:pPr algn="ctr"/>
            <a:endParaRPr lang="en-US" sz="2400" b="1" dirty="0"/>
          </a:p>
          <a:p>
            <a:pPr algn="ctr"/>
            <a:r>
              <a:rPr lang="en-US" sz="2400" b="1" dirty="0"/>
              <a:t>Run_Queens_Search</a:t>
            </a:r>
          </a:p>
          <a:p>
            <a:pPr algn="ctr"/>
            <a:endParaRPr lang="en-US" sz="2400" b="1" dirty="0"/>
          </a:p>
          <a:p>
            <a:pPr algn="ctr"/>
            <a:endParaRPr lang="en-CY" sz="2400" b="1" dirty="0"/>
          </a:p>
        </p:txBody>
      </p:sp>
      <p:cxnSp>
        <p:nvCxnSpPr>
          <p:cNvPr id="17" name="Straight Connector 16">
            <a:extLst>
              <a:ext uri="{FF2B5EF4-FFF2-40B4-BE49-F238E27FC236}">
                <a16:creationId xmlns:a16="http://schemas.microsoft.com/office/drawing/2014/main" id="{1FEF9CC6-0312-1E8F-5FAD-22C24E0AB0BC}"/>
              </a:ext>
            </a:extLst>
          </p:cNvPr>
          <p:cNvCxnSpPr>
            <a:cxnSpLocks/>
          </p:cNvCxnSpPr>
          <p:nvPr/>
        </p:nvCxnSpPr>
        <p:spPr>
          <a:xfrm>
            <a:off x="5894176" y="9514703"/>
            <a:ext cx="4664672" cy="1788611"/>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A639E46-CD3D-13C6-5108-C2069E6E1C8B}"/>
              </a:ext>
            </a:extLst>
          </p:cNvPr>
          <p:cNvCxnSpPr>
            <a:cxnSpLocks/>
            <a:stCxn id="7" idx="2"/>
          </p:cNvCxnSpPr>
          <p:nvPr/>
        </p:nvCxnSpPr>
        <p:spPr>
          <a:xfrm>
            <a:off x="11453029" y="7376983"/>
            <a:ext cx="0" cy="332187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71EF6A6-BFB5-758E-80E7-CA4380131F14}"/>
              </a:ext>
            </a:extLst>
          </p:cNvPr>
          <p:cNvCxnSpPr>
            <a:cxnSpLocks/>
          </p:cNvCxnSpPr>
          <p:nvPr/>
        </p:nvCxnSpPr>
        <p:spPr>
          <a:xfrm flipV="1">
            <a:off x="12860917" y="9209355"/>
            <a:ext cx="3338791" cy="2065618"/>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3695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1000"/>
                                        <p:tgtEl>
                                          <p:spTgt spid="11"/>
                                        </p:tgtEl>
                                      </p:cBhvr>
                                    </p:animEffect>
                                    <p:anim calcmode="lin" valueType="num">
                                      <p:cBhvr>
                                        <p:cTn id="25" dur="1000" fill="hold"/>
                                        <p:tgtEl>
                                          <p:spTgt spid="11"/>
                                        </p:tgtEl>
                                        <p:attrNameLst>
                                          <p:attrName>ppt_x</p:attrName>
                                        </p:attrNameLst>
                                      </p:cBhvr>
                                      <p:tavLst>
                                        <p:tav tm="0">
                                          <p:val>
                                            <p:strVal val="#ppt_x"/>
                                          </p:val>
                                        </p:tav>
                                        <p:tav tm="100000">
                                          <p:val>
                                            <p:strVal val="#ppt_x"/>
                                          </p:val>
                                        </p:tav>
                                      </p:tavLst>
                                    </p:anim>
                                    <p:anim calcmode="lin" valueType="num">
                                      <p:cBhvr>
                                        <p:cTn id="2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1000"/>
                                        <p:tgtEl>
                                          <p:spTgt spid="14"/>
                                        </p:tgtEl>
                                      </p:cBhvr>
                                    </p:animEffect>
                                    <p:anim calcmode="lin" valueType="num">
                                      <p:cBhvr>
                                        <p:cTn id="32" dur="1000" fill="hold"/>
                                        <p:tgtEl>
                                          <p:spTgt spid="14"/>
                                        </p:tgtEl>
                                        <p:attrNameLst>
                                          <p:attrName>ppt_x</p:attrName>
                                        </p:attrNameLst>
                                      </p:cBhvr>
                                      <p:tavLst>
                                        <p:tav tm="0">
                                          <p:val>
                                            <p:strVal val="#ppt_x"/>
                                          </p:val>
                                        </p:tav>
                                        <p:tav tm="100000">
                                          <p:val>
                                            <p:strVal val="#ppt_x"/>
                                          </p:val>
                                        </p:tav>
                                      </p:tavLst>
                                    </p:anim>
                                    <p:anim calcmode="lin" valueType="num">
                                      <p:cBhvr>
                                        <p:cTn id="33" dur="1000" fill="hold"/>
                                        <p:tgtEl>
                                          <p:spTgt spid="14"/>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1000"/>
                                        <p:tgtEl>
                                          <p:spTgt spid="19"/>
                                        </p:tgtEl>
                                      </p:cBhvr>
                                    </p:animEffect>
                                    <p:anim calcmode="lin" valueType="num">
                                      <p:cBhvr>
                                        <p:cTn id="37" dur="1000" fill="hold"/>
                                        <p:tgtEl>
                                          <p:spTgt spid="19"/>
                                        </p:tgtEl>
                                        <p:attrNameLst>
                                          <p:attrName>ppt_x</p:attrName>
                                        </p:attrNameLst>
                                      </p:cBhvr>
                                      <p:tavLst>
                                        <p:tav tm="0">
                                          <p:val>
                                            <p:strVal val="#ppt_x"/>
                                          </p:val>
                                        </p:tav>
                                        <p:tav tm="100000">
                                          <p:val>
                                            <p:strVal val="#ppt_x"/>
                                          </p:val>
                                        </p:tav>
                                      </p:tavLst>
                                    </p:anim>
                                    <p:anim calcmode="lin" valueType="num">
                                      <p:cBhvr>
                                        <p:cTn id="38" dur="1000" fill="hold"/>
                                        <p:tgtEl>
                                          <p:spTgt spid="19"/>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fade">
                                      <p:cBhvr>
                                        <p:cTn id="41" dur="1000"/>
                                        <p:tgtEl>
                                          <p:spTgt spid="17"/>
                                        </p:tgtEl>
                                      </p:cBhvr>
                                    </p:animEffect>
                                    <p:anim calcmode="lin" valueType="num">
                                      <p:cBhvr>
                                        <p:cTn id="42" dur="1000" fill="hold"/>
                                        <p:tgtEl>
                                          <p:spTgt spid="17"/>
                                        </p:tgtEl>
                                        <p:attrNameLst>
                                          <p:attrName>ppt_x</p:attrName>
                                        </p:attrNameLst>
                                      </p:cBhvr>
                                      <p:tavLst>
                                        <p:tav tm="0">
                                          <p:val>
                                            <p:strVal val="#ppt_x"/>
                                          </p:val>
                                        </p:tav>
                                        <p:tav tm="100000">
                                          <p:val>
                                            <p:strVal val="#ppt_x"/>
                                          </p:val>
                                        </p:tav>
                                      </p:tavLst>
                                    </p:anim>
                                    <p:anim calcmode="lin" valueType="num">
                                      <p:cBhvr>
                                        <p:cTn id="43" dur="1000" fill="hold"/>
                                        <p:tgtEl>
                                          <p:spTgt spid="17"/>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fade">
                                      <p:cBhvr>
                                        <p:cTn id="46" dur="1000"/>
                                        <p:tgtEl>
                                          <p:spTgt spid="21"/>
                                        </p:tgtEl>
                                      </p:cBhvr>
                                    </p:animEffect>
                                    <p:anim calcmode="lin" valueType="num">
                                      <p:cBhvr>
                                        <p:cTn id="47" dur="1000" fill="hold"/>
                                        <p:tgtEl>
                                          <p:spTgt spid="21"/>
                                        </p:tgtEl>
                                        <p:attrNameLst>
                                          <p:attrName>ppt_x</p:attrName>
                                        </p:attrNameLst>
                                      </p:cBhvr>
                                      <p:tavLst>
                                        <p:tav tm="0">
                                          <p:val>
                                            <p:strVal val="#ppt_x"/>
                                          </p:val>
                                        </p:tav>
                                        <p:tav tm="100000">
                                          <p:val>
                                            <p:strVal val="#ppt_x"/>
                                          </p:val>
                                        </p:tav>
                                      </p:tavLst>
                                    </p:anim>
                                    <p:anim calcmode="lin" valueType="num">
                                      <p:cBhvr>
                                        <p:cTn id="48"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4"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30F4D-9040-62B8-203C-E5362056A2BA}"/>
              </a:ext>
            </a:extLst>
          </p:cNvPr>
          <p:cNvSpPr>
            <a:spLocks noGrp="1"/>
          </p:cNvSpPr>
          <p:nvPr>
            <p:ph type="title"/>
          </p:nvPr>
        </p:nvSpPr>
        <p:spPr/>
        <p:txBody>
          <a:bodyPr/>
          <a:lstStyle/>
          <a:p>
            <a:r>
              <a:rPr lang="en-US" dirty="0"/>
              <a:t> </a:t>
            </a:r>
            <a:endParaRPr lang="en-CY" dirty="0"/>
          </a:p>
        </p:txBody>
      </p:sp>
      <p:sp>
        <p:nvSpPr>
          <p:cNvPr id="3" name="Slide Number Placeholder 2">
            <a:extLst>
              <a:ext uri="{FF2B5EF4-FFF2-40B4-BE49-F238E27FC236}">
                <a16:creationId xmlns:a16="http://schemas.microsoft.com/office/drawing/2014/main" id="{5F3ECEE1-3C85-DA8F-52AD-FE4E7D87B5C2}"/>
              </a:ext>
            </a:extLst>
          </p:cNvPr>
          <p:cNvSpPr>
            <a:spLocks noGrp="1"/>
          </p:cNvSpPr>
          <p:nvPr>
            <p:ph type="sldNum" sz="quarter" idx="12"/>
          </p:nvPr>
        </p:nvSpPr>
        <p:spPr/>
        <p:txBody>
          <a:bodyPr/>
          <a:lstStyle/>
          <a:p>
            <a:pPr>
              <a:defRPr/>
            </a:pPr>
            <a:fld id="{5A1A483A-283A-4BF4-B6BB-2BF59F274EAA}" type="slidenum">
              <a:rPr lang="en-US" altLang="el-GR" smtClean="0"/>
              <a:pPr>
                <a:defRPr/>
              </a:pPr>
              <a:t>45</a:t>
            </a:fld>
            <a:endParaRPr lang="en-US" altLang="el-GR"/>
          </a:p>
        </p:txBody>
      </p:sp>
      <p:pic>
        <p:nvPicPr>
          <p:cNvPr id="4" name="Picture 3" descr="A picture containing text, gear&#10;&#10;Description automatically generated">
            <a:extLst>
              <a:ext uri="{FF2B5EF4-FFF2-40B4-BE49-F238E27FC236}">
                <a16:creationId xmlns:a16="http://schemas.microsoft.com/office/drawing/2014/main" id="{77A66FB8-F936-BA1A-867B-1911E98FF72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6348" y="410080"/>
            <a:ext cx="3811300" cy="493913"/>
          </a:xfrm>
          <a:prstGeom prst="rect">
            <a:avLst/>
          </a:prstGeom>
          <a:noFill/>
          <a:ln>
            <a:noFill/>
          </a:ln>
        </p:spPr>
      </p:pic>
      <p:sp>
        <p:nvSpPr>
          <p:cNvPr id="5" name="TextBox 4">
            <a:extLst>
              <a:ext uri="{FF2B5EF4-FFF2-40B4-BE49-F238E27FC236}">
                <a16:creationId xmlns:a16="http://schemas.microsoft.com/office/drawing/2014/main" id="{666C4491-BBF3-265C-2304-C1EB7DE09A57}"/>
              </a:ext>
            </a:extLst>
          </p:cNvPr>
          <p:cNvSpPr txBox="1"/>
          <p:nvPr/>
        </p:nvSpPr>
        <p:spPr>
          <a:xfrm>
            <a:off x="256348" y="2061275"/>
            <a:ext cx="4594621" cy="1754326"/>
          </a:xfrm>
          <a:prstGeom prst="rect">
            <a:avLst/>
          </a:prstGeom>
          <a:solidFill>
            <a:schemeClr val="bg1">
              <a:lumMod val="85000"/>
            </a:schemeClr>
          </a:solidFill>
        </p:spPr>
        <p:txBody>
          <a:bodyPr wrap="square" rtlCol="0">
            <a:spAutoFit/>
          </a:bodyPr>
          <a:lstStyle/>
          <a:p>
            <a:r>
              <a:rPr lang="en-US" sz="2400" b="1" dirty="0"/>
              <a:t>$ </a:t>
            </a:r>
            <a:r>
              <a:rPr lang="en-US" sz="2400" b="1" dirty="0">
                <a:highlight>
                  <a:srgbClr val="FFFF00"/>
                </a:highlight>
              </a:rPr>
              <a:t>java Run_Queens_Search 3</a:t>
            </a:r>
          </a:p>
          <a:p>
            <a:endParaRPr lang="en-US" sz="1200" b="1" dirty="0"/>
          </a:p>
          <a:p>
            <a:r>
              <a:rPr lang="en-US" sz="2400" b="1" dirty="0"/>
              <a:t>Starting Search</a:t>
            </a:r>
          </a:p>
          <a:p>
            <a:r>
              <a:rPr lang="en-US" sz="2400" b="1" dirty="0"/>
              <a:t>Search Fails</a:t>
            </a:r>
          </a:p>
          <a:p>
            <a:endParaRPr lang="en-US" sz="2400" b="1" dirty="0"/>
          </a:p>
        </p:txBody>
      </p:sp>
      <p:sp>
        <p:nvSpPr>
          <p:cNvPr id="6" name="TextBox 5">
            <a:extLst>
              <a:ext uri="{FF2B5EF4-FFF2-40B4-BE49-F238E27FC236}">
                <a16:creationId xmlns:a16="http://schemas.microsoft.com/office/drawing/2014/main" id="{918F64C6-3764-423F-2997-D0DD13EEAD40}"/>
              </a:ext>
            </a:extLst>
          </p:cNvPr>
          <p:cNvSpPr txBox="1"/>
          <p:nvPr/>
        </p:nvSpPr>
        <p:spPr>
          <a:xfrm>
            <a:off x="5385017" y="657036"/>
            <a:ext cx="4593644" cy="12895838"/>
          </a:xfrm>
          <a:prstGeom prst="rect">
            <a:avLst/>
          </a:prstGeom>
          <a:solidFill>
            <a:schemeClr val="accent1">
              <a:lumMod val="20000"/>
              <a:lumOff val="80000"/>
            </a:schemeClr>
          </a:solidFill>
        </p:spPr>
        <p:txBody>
          <a:bodyPr wrap="square" rtlCol="0">
            <a:spAutoFit/>
          </a:bodyPr>
          <a:lstStyle/>
          <a:p>
            <a:r>
              <a:rPr lang="en-US" sz="2400" b="1" dirty="0"/>
              <a:t>$</a:t>
            </a:r>
            <a:r>
              <a:rPr lang="en-US" sz="2400" b="1" dirty="0">
                <a:highlight>
                  <a:srgbClr val="FFFF00"/>
                </a:highlight>
              </a:rPr>
              <a:t>java Run_Queens_Search 4</a:t>
            </a:r>
          </a:p>
          <a:p>
            <a:endParaRPr lang="en-US" sz="1200" b="1" dirty="0">
              <a:highlight>
                <a:srgbClr val="FFFF00"/>
              </a:highlight>
            </a:endParaRPr>
          </a:p>
          <a:p>
            <a:r>
              <a:rPr lang="en-US" sz="2400" b="1" dirty="0"/>
              <a:t>Starting Search</a:t>
            </a:r>
          </a:p>
          <a:p>
            <a:r>
              <a:rPr lang="en-US" sz="2400" b="1" dirty="0"/>
              <a:t>============================</a:t>
            </a:r>
          </a:p>
          <a:p>
            <a:r>
              <a:rPr lang="en-US" sz="2400" b="1" dirty="0"/>
              <a:t>Search Succeeds</a:t>
            </a:r>
          </a:p>
          <a:p>
            <a:r>
              <a:rPr lang="en-US" sz="2400" b="1" dirty="0"/>
              <a:t>Efficiency 0.5555556</a:t>
            </a:r>
          </a:p>
          <a:p>
            <a:r>
              <a:rPr lang="en-US" sz="2400" b="1" dirty="0"/>
              <a:t>Nodes visited: 9</a:t>
            </a:r>
          </a:p>
          <a:p>
            <a:r>
              <a:rPr lang="en-US" sz="2400" b="1" dirty="0"/>
              <a:t>Solution Path</a:t>
            </a:r>
          </a:p>
          <a:p>
            <a:r>
              <a:rPr lang="en-US" sz="2400" b="1" dirty="0"/>
              <a:t>Node with state </a:t>
            </a:r>
          </a:p>
          <a:p>
            <a:r>
              <a:rPr lang="en-US" sz="2400" b="1" dirty="0"/>
              <a:t>0000</a:t>
            </a:r>
          </a:p>
          <a:p>
            <a:r>
              <a:rPr lang="en-US" sz="2400" b="1" dirty="0"/>
              <a:t>0000</a:t>
            </a:r>
          </a:p>
          <a:p>
            <a:r>
              <a:rPr lang="en-US" sz="2400" b="1" dirty="0"/>
              <a:t>0000</a:t>
            </a:r>
          </a:p>
          <a:p>
            <a:r>
              <a:rPr lang="en-US" sz="2400" b="1" dirty="0"/>
              <a:t>0000</a:t>
            </a:r>
          </a:p>
          <a:p>
            <a:endParaRPr lang="en-US" sz="1000" b="1" dirty="0"/>
          </a:p>
          <a:p>
            <a:r>
              <a:rPr lang="en-US" sz="2400" b="1" dirty="0"/>
              <a:t>Node with state </a:t>
            </a:r>
          </a:p>
          <a:p>
            <a:r>
              <a:rPr lang="en-US" sz="2400" b="1" dirty="0"/>
              <a:t>0010</a:t>
            </a:r>
          </a:p>
          <a:p>
            <a:r>
              <a:rPr lang="en-US" sz="2400" b="1" dirty="0"/>
              <a:t>0000</a:t>
            </a:r>
          </a:p>
          <a:p>
            <a:r>
              <a:rPr lang="en-US" sz="2400" b="1" dirty="0"/>
              <a:t>0000</a:t>
            </a:r>
          </a:p>
          <a:p>
            <a:r>
              <a:rPr lang="en-US" sz="2400" b="1" dirty="0"/>
              <a:t>0000</a:t>
            </a:r>
          </a:p>
          <a:p>
            <a:endParaRPr lang="en-US" sz="1000" b="1" dirty="0"/>
          </a:p>
          <a:p>
            <a:r>
              <a:rPr lang="en-US" sz="2400" b="1" dirty="0"/>
              <a:t>Node with state </a:t>
            </a:r>
          </a:p>
          <a:p>
            <a:r>
              <a:rPr lang="en-US" sz="2400" b="1" dirty="0"/>
              <a:t>0010</a:t>
            </a:r>
          </a:p>
          <a:p>
            <a:r>
              <a:rPr lang="en-US" sz="2400" b="1" dirty="0"/>
              <a:t>1000</a:t>
            </a:r>
          </a:p>
          <a:p>
            <a:r>
              <a:rPr lang="en-US" sz="2400" b="1" dirty="0"/>
              <a:t>0000</a:t>
            </a:r>
          </a:p>
          <a:p>
            <a:r>
              <a:rPr lang="en-US" sz="2400" b="1" dirty="0"/>
              <a:t>0000</a:t>
            </a:r>
          </a:p>
          <a:p>
            <a:endParaRPr lang="en-US" sz="1000" b="1" dirty="0"/>
          </a:p>
          <a:p>
            <a:r>
              <a:rPr lang="en-US" sz="2400" b="1" dirty="0"/>
              <a:t>Node with state </a:t>
            </a:r>
          </a:p>
          <a:p>
            <a:r>
              <a:rPr lang="en-US" sz="2400" b="1" dirty="0"/>
              <a:t>0010</a:t>
            </a:r>
          </a:p>
          <a:p>
            <a:r>
              <a:rPr lang="en-US" sz="2400" b="1" dirty="0"/>
              <a:t>1000</a:t>
            </a:r>
          </a:p>
          <a:p>
            <a:r>
              <a:rPr lang="en-US" sz="2400" b="1" dirty="0"/>
              <a:t>0001</a:t>
            </a:r>
          </a:p>
          <a:p>
            <a:r>
              <a:rPr lang="en-US" sz="2400" b="1" dirty="0"/>
              <a:t>0000</a:t>
            </a:r>
          </a:p>
          <a:p>
            <a:endParaRPr lang="en-US" sz="1000" b="1" dirty="0"/>
          </a:p>
          <a:p>
            <a:r>
              <a:rPr lang="en-US" sz="2400" b="1" dirty="0"/>
              <a:t>Node with state </a:t>
            </a:r>
          </a:p>
          <a:p>
            <a:r>
              <a:rPr lang="en-US" sz="2400" b="1" dirty="0"/>
              <a:t>0010</a:t>
            </a:r>
          </a:p>
          <a:p>
            <a:r>
              <a:rPr lang="en-US" sz="2400" b="1" dirty="0"/>
              <a:t>1000</a:t>
            </a:r>
          </a:p>
          <a:p>
            <a:r>
              <a:rPr lang="en-US" sz="2400" b="1" dirty="0"/>
              <a:t>0001</a:t>
            </a:r>
          </a:p>
          <a:p>
            <a:r>
              <a:rPr lang="en-US" sz="2400" b="1" dirty="0"/>
              <a:t>0100</a:t>
            </a:r>
          </a:p>
        </p:txBody>
      </p:sp>
      <p:sp>
        <p:nvSpPr>
          <p:cNvPr id="7" name="TextBox 6">
            <a:extLst>
              <a:ext uri="{FF2B5EF4-FFF2-40B4-BE49-F238E27FC236}">
                <a16:creationId xmlns:a16="http://schemas.microsoft.com/office/drawing/2014/main" id="{68489E66-F36A-D9D6-B757-AA4F68C94E0F}"/>
              </a:ext>
            </a:extLst>
          </p:cNvPr>
          <p:cNvSpPr txBox="1"/>
          <p:nvPr/>
        </p:nvSpPr>
        <p:spPr>
          <a:xfrm>
            <a:off x="19987977" y="422786"/>
            <a:ext cx="4282369" cy="11105161"/>
          </a:xfrm>
          <a:prstGeom prst="rect">
            <a:avLst/>
          </a:prstGeom>
          <a:solidFill>
            <a:schemeClr val="accent2">
              <a:lumMod val="20000"/>
              <a:lumOff val="80000"/>
            </a:schemeClr>
          </a:solidFill>
        </p:spPr>
        <p:txBody>
          <a:bodyPr wrap="square" rtlCol="0">
            <a:spAutoFit/>
          </a:bodyPr>
          <a:lstStyle/>
          <a:p>
            <a:r>
              <a:rPr lang="en-US" sz="2400" b="1" dirty="0"/>
              <a:t>Node with state </a:t>
            </a:r>
          </a:p>
          <a:p>
            <a:r>
              <a:rPr lang="en-US" sz="2400" b="1" dirty="0"/>
              <a:t>00000001</a:t>
            </a:r>
          </a:p>
          <a:p>
            <a:r>
              <a:rPr lang="en-US" sz="2400" b="1" dirty="0"/>
              <a:t>00010000</a:t>
            </a:r>
          </a:p>
          <a:p>
            <a:r>
              <a:rPr lang="en-US" sz="2400" b="1" dirty="0"/>
              <a:t>10000000</a:t>
            </a:r>
          </a:p>
          <a:p>
            <a:r>
              <a:rPr lang="en-US" sz="2400" b="1" dirty="0"/>
              <a:t>00100000</a:t>
            </a:r>
          </a:p>
          <a:p>
            <a:r>
              <a:rPr lang="en-US" sz="2400" b="1" dirty="0"/>
              <a:t>00000100</a:t>
            </a:r>
          </a:p>
          <a:p>
            <a:r>
              <a:rPr lang="en-US" sz="2400" b="1" dirty="0"/>
              <a:t>01000000</a:t>
            </a:r>
          </a:p>
          <a:p>
            <a:r>
              <a:rPr lang="en-US" sz="2400" b="1" dirty="0"/>
              <a:t>00000000</a:t>
            </a:r>
          </a:p>
          <a:p>
            <a:r>
              <a:rPr lang="en-US" sz="2400" b="1" dirty="0"/>
              <a:t>00000000</a:t>
            </a:r>
          </a:p>
          <a:p>
            <a:endParaRPr lang="en-US" sz="2400" b="1" dirty="0"/>
          </a:p>
          <a:p>
            <a:r>
              <a:rPr lang="en-US" sz="2400" b="1" dirty="0"/>
              <a:t>Node with state </a:t>
            </a:r>
          </a:p>
          <a:p>
            <a:r>
              <a:rPr lang="en-US" sz="2400" b="1" dirty="0"/>
              <a:t>00000001</a:t>
            </a:r>
          </a:p>
          <a:p>
            <a:r>
              <a:rPr lang="en-US" sz="2400" b="1" dirty="0"/>
              <a:t>00010000</a:t>
            </a:r>
          </a:p>
          <a:p>
            <a:r>
              <a:rPr lang="en-US" sz="2400" b="1" dirty="0"/>
              <a:t>10000000</a:t>
            </a:r>
          </a:p>
          <a:p>
            <a:r>
              <a:rPr lang="en-US" sz="2400" b="1" dirty="0"/>
              <a:t>00100000</a:t>
            </a:r>
          </a:p>
          <a:p>
            <a:r>
              <a:rPr lang="en-US" sz="2400" b="1" dirty="0"/>
              <a:t>00000100</a:t>
            </a:r>
          </a:p>
          <a:p>
            <a:r>
              <a:rPr lang="en-US" sz="2400" b="1" dirty="0"/>
              <a:t>01000000</a:t>
            </a:r>
          </a:p>
          <a:p>
            <a:r>
              <a:rPr lang="en-US" sz="2400" b="1" dirty="0"/>
              <a:t>00000010</a:t>
            </a:r>
          </a:p>
          <a:p>
            <a:r>
              <a:rPr lang="en-US" sz="2400" b="1" dirty="0"/>
              <a:t>00000000</a:t>
            </a:r>
          </a:p>
          <a:p>
            <a:endParaRPr lang="en-US" sz="2400" b="1" dirty="0"/>
          </a:p>
          <a:p>
            <a:r>
              <a:rPr lang="en-US" sz="2400" b="1" dirty="0"/>
              <a:t>Node with state </a:t>
            </a:r>
          </a:p>
          <a:p>
            <a:r>
              <a:rPr lang="en-US" sz="2400" b="1" dirty="0"/>
              <a:t>00000001</a:t>
            </a:r>
          </a:p>
          <a:p>
            <a:r>
              <a:rPr lang="en-US" sz="2400" b="1" dirty="0"/>
              <a:t>00010000</a:t>
            </a:r>
          </a:p>
          <a:p>
            <a:r>
              <a:rPr lang="en-US" sz="2400" b="1" dirty="0"/>
              <a:t>10000000</a:t>
            </a:r>
          </a:p>
          <a:p>
            <a:r>
              <a:rPr lang="en-US" sz="2400" b="1" dirty="0"/>
              <a:t>00100000</a:t>
            </a:r>
          </a:p>
          <a:p>
            <a:r>
              <a:rPr lang="en-US" sz="2400" b="1" dirty="0"/>
              <a:t>00000100</a:t>
            </a:r>
          </a:p>
          <a:p>
            <a:r>
              <a:rPr lang="en-US" sz="2400" b="1" dirty="0"/>
              <a:t>01000000</a:t>
            </a:r>
          </a:p>
          <a:p>
            <a:r>
              <a:rPr lang="en-US" sz="2400" b="1" dirty="0"/>
              <a:t>00000010</a:t>
            </a:r>
          </a:p>
          <a:p>
            <a:r>
              <a:rPr lang="en-US" sz="2400" b="1" dirty="0"/>
              <a:t>00001000</a:t>
            </a:r>
          </a:p>
        </p:txBody>
      </p:sp>
      <p:sp>
        <p:nvSpPr>
          <p:cNvPr id="8" name="TextBox 7">
            <a:extLst>
              <a:ext uri="{FF2B5EF4-FFF2-40B4-BE49-F238E27FC236}">
                <a16:creationId xmlns:a16="http://schemas.microsoft.com/office/drawing/2014/main" id="{134E3E01-5AF4-8F1A-0AE8-B0A82C93FFAE}"/>
              </a:ext>
            </a:extLst>
          </p:cNvPr>
          <p:cNvSpPr txBox="1"/>
          <p:nvPr/>
        </p:nvSpPr>
        <p:spPr>
          <a:xfrm>
            <a:off x="10512709" y="422786"/>
            <a:ext cx="4593643" cy="13203615"/>
          </a:xfrm>
          <a:prstGeom prst="rect">
            <a:avLst/>
          </a:prstGeom>
          <a:solidFill>
            <a:schemeClr val="accent2">
              <a:lumMod val="20000"/>
              <a:lumOff val="80000"/>
            </a:schemeClr>
          </a:solidFill>
        </p:spPr>
        <p:txBody>
          <a:bodyPr wrap="square" rtlCol="0">
            <a:spAutoFit/>
          </a:bodyPr>
          <a:lstStyle/>
          <a:p>
            <a:r>
              <a:rPr lang="en-US" sz="2400" b="1" dirty="0">
                <a:highlight>
                  <a:srgbClr val="FFFF00"/>
                </a:highlight>
              </a:rPr>
              <a:t>$ java Run_Queens_Search 8</a:t>
            </a:r>
          </a:p>
          <a:p>
            <a:endParaRPr lang="en-US" sz="1200" b="1" dirty="0">
              <a:highlight>
                <a:srgbClr val="FFFF00"/>
              </a:highlight>
            </a:endParaRPr>
          </a:p>
          <a:p>
            <a:r>
              <a:rPr lang="en-US" sz="2400" b="1" dirty="0"/>
              <a:t>Starting Search</a:t>
            </a:r>
          </a:p>
          <a:p>
            <a:r>
              <a:rPr lang="en-US" sz="2400" b="1" dirty="0"/>
              <a:t>============================</a:t>
            </a:r>
          </a:p>
          <a:p>
            <a:r>
              <a:rPr lang="en-US" sz="2400" b="1" dirty="0"/>
              <a:t>Search Succeeds</a:t>
            </a:r>
          </a:p>
          <a:p>
            <a:r>
              <a:rPr lang="en-US" sz="2400" b="1" dirty="0"/>
              <a:t>Efficiency 0.078947365</a:t>
            </a:r>
          </a:p>
          <a:p>
            <a:r>
              <a:rPr lang="en-US" sz="2400" b="1" dirty="0"/>
              <a:t>Nodes visited: 114</a:t>
            </a:r>
          </a:p>
          <a:p>
            <a:r>
              <a:rPr lang="en-US" sz="2400" b="1" dirty="0"/>
              <a:t>Solution Path</a:t>
            </a:r>
          </a:p>
          <a:p>
            <a:r>
              <a:rPr lang="en-US" sz="2400" b="1" dirty="0"/>
              <a:t>Node with state </a:t>
            </a:r>
          </a:p>
          <a:p>
            <a:r>
              <a:rPr lang="en-US" sz="2400" b="1" dirty="0"/>
              <a:t>00000000</a:t>
            </a:r>
          </a:p>
          <a:p>
            <a:r>
              <a:rPr lang="en-US" sz="2400" b="1" dirty="0"/>
              <a:t>00000000</a:t>
            </a:r>
          </a:p>
          <a:p>
            <a:r>
              <a:rPr lang="en-US" sz="2400" b="1" dirty="0"/>
              <a:t>00000000</a:t>
            </a:r>
          </a:p>
          <a:p>
            <a:r>
              <a:rPr lang="en-US" sz="2400" b="1" dirty="0"/>
              <a:t>00000000</a:t>
            </a:r>
          </a:p>
          <a:p>
            <a:r>
              <a:rPr lang="en-US" sz="2400" b="1" dirty="0"/>
              <a:t>00000000</a:t>
            </a:r>
          </a:p>
          <a:p>
            <a:r>
              <a:rPr lang="en-US" sz="2400" b="1" dirty="0"/>
              <a:t>00000000</a:t>
            </a:r>
          </a:p>
          <a:p>
            <a:r>
              <a:rPr lang="en-US" sz="2400" b="1" dirty="0"/>
              <a:t>00000000</a:t>
            </a:r>
          </a:p>
          <a:p>
            <a:r>
              <a:rPr lang="en-US" sz="2400" b="1" dirty="0"/>
              <a:t>00000000</a:t>
            </a:r>
          </a:p>
          <a:p>
            <a:endParaRPr lang="en-US" sz="1200" b="1" dirty="0"/>
          </a:p>
          <a:p>
            <a:r>
              <a:rPr lang="en-US" sz="2400" b="1" dirty="0"/>
              <a:t>Node with state </a:t>
            </a:r>
          </a:p>
          <a:p>
            <a:r>
              <a:rPr lang="en-US" sz="2400" b="1" dirty="0"/>
              <a:t>00000001</a:t>
            </a:r>
          </a:p>
          <a:p>
            <a:r>
              <a:rPr lang="en-US" sz="2400" b="1" dirty="0"/>
              <a:t>00000000</a:t>
            </a:r>
          </a:p>
          <a:p>
            <a:r>
              <a:rPr lang="en-US" sz="2400" b="1" dirty="0"/>
              <a:t>00000000</a:t>
            </a:r>
          </a:p>
          <a:p>
            <a:r>
              <a:rPr lang="en-US" sz="2400" b="1" dirty="0"/>
              <a:t>00000000</a:t>
            </a:r>
          </a:p>
          <a:p>
            <a:r>
              <a:rPr lang="en-US" sz="2400" b="1" dirty="0"/>
              <a:t>00000000</a:t>
            </a:r>
          </a:p>
          <a:p>
            <a:r>
              <a:rPr lang="en-US" sz="2400" b="1" dirty="0"/>
              <a:t>00000000</a:t>
            </a:r>
          </a:p>
          <a:p>
            <a:r>
              <a:rPr lang="en-US" sz="2400" b="1" dirty="0"/>
              <a:t>00000000</a:t>
            </a:r>
          </a:p>
          <a:p>
            <a:r>
              <a:rPr lang="en-US" sz="2400" b="1" dirty="0"/>
              <a:t>00000000</a:t>
            </a:r>
          </a:p>
          <a:p>
            <a:endParaRPr lang="en-US" sz="1200" b="1" dirty="0"/>
          </a:p>
          <a:p>
            <a:r>
              <a:rPr lang="en-US" sz="2400" b="1" dirty="0"/>
              <a:t>Node with state </a:t>
            </a:r>
          </a:p>
          <a:p>
            <a:r>
              <a:rPr lang="en-US" sz="2400" b="1" dirty="0"/>
              <a:t>00000001</a:t>
            </a:r>
          </a:p>
          <a:p>
            <a:r>
              <a:rPr lang="en-US" sz="2400" b="1" dirty="0"/>
              <a:t>00010000</a:t>
            </a:r>
          </a:p>
          <a:p>
            <a:r>
              <a:rPr lang="en-US" sz="2400" b="1" dirty="0"/>
              <a:t>00000000</a:t>
            </a:r>
          </a:p>
          <a:p>
            <a:r>
              <a:rPr lang="en-US" sz="2400" b="1" dirty="0"/>
              <a:t>00000000</a:t>
            </a:r>
          </a:p>
          <a:p>
            <a:r>
              <a:rPr lang="en-US" sz="2400" b="1" dirty="0"/>
              <a:t>00000000</a:t>
            </a:r>
          </a:p>
          <a:p>
            <a:r>
              <a:rPr lang="en-US" sz="2400" b="1" dirty="0"/>
              <a:t>00000000</a:t>
            </a:r>
          </a:p>
          <a:p>
            <a:r>
              <a:rPr lang="en-US" sz="2400" b="1" dirty="0"/>
              <a:t>00000000</a:t>
            </a:r>
          </a:p>
          <a:p>
            <a:r>
              <a:rPr lang="en-US" sz="2400" b="1" dirty="0"/>
              <a:t>00000000</a:t>
            </a:r>
          </a:p>
        </p:txBody>
      </p:sp>
      <p:sp>
        <p:nvSpPr>
          <p:cNvPr id="9" name="TextBox 8">
            <a:extLst>
              <a:ext uri="{FF2B5EF4-FFF2-40B4-BE49-F238E27FC236}">
                <a16:creationId xmlns:a16="http://schemas.microsoft.com/office/drawing/2014/main" id="{4CCFD0B0-85E2-3676-4803-DCDD2FD909F7}"/>
              </a:ext>
            </a:extLst>
          </p:cNvPr>
          <p:cNvSpPr txBox="1"/>
          <p:nvPr/>
        </p:nvSpPr>
        <p:spPr>
          <a:xfrm>
            <a:off x="15250343" y="435492"/>
            <a:ext cx="4593643" cy="11172289"/>
          </a:xfrm>
          <a:prstGeom prst="rect">
            <a:avLst/>
          </a:prstGeom>
          <a:solidFill>
            <a:schemeClr val="accent2">
              <a:lumMod val="20000"/>
              <a:lumOff val="80000"/>
            </a:schemeClr>
          </a:solidFill>
        </p:spPr>
        <p:txBody>
          <a:bodyPr wrap="square" rtlCol="0">
            <a:spAutoFit/>
          </a:bodyPr>
          <a:lstStyle/>
          <a:p>
            <a:r>
              <a:rPr lang="en-US" sz="2400" b="1" dirty="0"/>
              <a:t>Node with state </a:t>
            </a:r>
          </a:p>
          <a:p>
            <a:r>
              <a:rPr lang="en-US" sz="2400" b="1" dirty="0"/>
              <a:t>00000001</a:t>
            </a:r>
          </a:p>
          <a:p>
            <a:r>
              <a:rPr lang="en-US" sz="2400" b="1" dirty="0"/>
              <a:t>00010000</a:t>
            </a:r>
          </a:p>
          <a:p>
            <a:r>
              <a:rPr lang="en-US" sz="2400" b="1" dirty="0"/>
              <a:t>10000000</a:t>
            </a:r>
          </a:p>
          <a:p>
            <a:r>
              <a:rPr lang="en-US" sz="2400" b="1" dirty="0"/>
              <a:t>00000000</a:t>
            </a:r>
          </a:p>
          <a:p>
            <a:r>
              <a:rPr lang="en-US" sz="2400" b="1" dirty="0"/>
              <a:t>00000000</a:t>
            </a:r>
          </a:p>
          <a:p>
            <a:r>
              <a:rPr lang="en-US" sz="2400" b="1" dirty="0"/>
              <a:t>00000000</a:t>
            </a:r>
          </a:p>
          <a:p>
            <a:r>
              <a:rPr lang="en-US" sz="2400" b="1" dirty="0"/>
              <a:t>00000000</a:t>
            </a:r>
          </a:p>
          <a:p>
            <a:r>
              <a:rPr lang="en-US" sz="2400" b="1" dirty="0"/>
              <a:t>00000000</a:t>
            </a:r>
          </a:p>
          <a:p>
            <a:endParaRPr lang="en-US" sz="2400" b="1" dirty="0"/>
          </a:p>
          <a:p>
            <a:r>
              <a:rPr lang="en-US" sz="2400" b="1" dirty="0"/>
              <a:t>Node with state </a:t>
            </a:r>
          </a:p>
          <a:p>
            <a:r>
              <a:rPr lang="en-US" sz="2400" b="1" dirty="0"/>
              <a:t>00000001</a:t>
            </a:r>
          </a:p>
          <a:p>
            <a:r>
              <a:rPr lang="en-US" sz="2400" b="1" dirty="0"/>
              <a:t>00010000</a:t>
            </a:r>
          </a:p>
          <a:p>
            <a:r>
              <a:rPr lang="en-US" sz="2400" b="1" dirty="0"/>
              <a:t>10000000</a:t>
            </a:r>
          </a:p>
          <a:p>
            <a:r>
              <a:rPr lang="en-US" sz="2400" b="1" dirty="0"/>
              <a:t>00100000</a:t>
            </a:r>
          </a:p>
          <a:p>
            <a:r>
              <a:rPr lang="en-US" sz="2400" b="1" dirty="0"/>
              <a:t>00000000</a:t>
            </a:r>
          </a:p>
          <a:p>
            <a:r>
              <a:rPr lang="en-US" sz="2400" b="1" dirty="0"/>
              <a:t>00000000</a:t>
            </a:r>
          </a:p>
          <a:p>
            <a:r>
              <a:rPr lang="en-US" sz="2400" b="1" dirty="0"/>
              <a:t>00000000</a:t>
            </a:r>
          </a:p>
          <a:p>
            <a:r>
              <a:rPr lang="en-US" sz="2400" b="1" dirty="0"/>
              <a:t>00000000</a:t>
            </a:r>
          </a:p>
          <a:p>
            <a:endParaRPr lang="en-US" sz="2400" b="1" dirty="0"/>
          </a:p>
          <a:p>
            <a:r>
              <a:rPr lang="en-US" sz="2400" b="1" dirty="0"/>
              <a:t>Node with state </a:t>
            </a:r>
          </a:p>
          <a:p>
            <a:r>
              <a:rPr lang="en-US" sz="2400" b="1" dirty="0"/>
              <a:t>00000001</a:t>
            </a:r>
          </a:p>
          <a:p>
            <a:r>
              <a:rPr lang="en-US" sz="2400" b="1" dirty="0"/>
              <a:t>00010000</a:t>
            </a:r>
          </a:p>
          <a:p>
            <a:r>
              <a:rPr lang="en-US" sz="2400" b="1" dirty="0"/>
              <a:t>10000000</a:t>
            </a:r>
          </a:p>
          <a:p>
            <a:r>
              <a:rPr lang="en-US" sz="2400" b="1" dirty="0"/>
              <a:t>00100000</a:t>
            </a:r>
          </a:p>
          <a:p>
            <a:r>
              <a:rPr lang="en-US" sz="2400" b="1" dirty="0"/>
              <a:t>00000100</a:t>
            </a:r>
          </a:p>
          <a:p>
            <a:r>
              <a:rPr lang="en-US" sz="2400" b="1" dirty="0"/>
              <a:t>00000000</a:t>
            </a:r>
          </a:p>
          <a:p>
            <a:r>
              <a:rPr lang="en-US" sz="2400" b="1" dirty="0"/>
              <a:t>00000000</a:t>
            </a:r>
          </a:p>
          <a:p>
            <a:r>
              <a:rPr lang="en-US" sz="2400" b="1" dirty="0"/>
              <a:t>00000000</a:t>
            </a:r>
          </a:p>
          <a:p>
            <a:endParaRPr lang="en-US" sz="2400" b="1" dirty="0"/>
          </a:p>
        </p:txBody>
      </p:sp>
      <p:cxnSp>
        <p:nvCxnSpPr>
          <p:cNvPr id="15" name="Straight Arrow Connector 14">
            <a:extLst>
              <a:ext uri="{FF2B5EF4-FFF2-40B4-BE49-F238E27FC236}">
                <a16:creationId xmlns:a16="http://schemas.microsoft.com/office/drawing/2014/main" id="{4D383284-4FEF-F43B-16CD-3CAC3E9172A4}"/>
              </a:ext>
            </a:extLst>
          </p:cNvPr>
          <p:cNvCxnSpPr>
            <a:cxnSpLocks/>
          </p:cNvCxnSpPr>
          <p:nvPr/>
        </p:nvCxnSpPr>
        <p:spPr>
          <a:xfrm flipV="1">
            <a:off x="12023124" y="657036"/>
            <a:ext cx="3227219" cy="12636178"/>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399B4F33-5F82-BFE1-ADF7-87CC59EAB3D2}"/>
              </a:ext>
            </a:extLst>
          </p:cNvPr>
          <p:cNvCxnSpPr>
            <a:cxnSpLocks/>
          </p:cNvCxnSpPr>
          <p:nvPr/>
        </p:nvCxnSpPr>
        <p:spPr>
          <a:xfrm flipV="1">
            <a:off x="16768119" y="435492"/>
            <a:ext cx="3075867" cy="10512594"/>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3396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anim calcmode="lin" valueType="num">
                                      <p:cBhvr>
                                        <p:cTn id="32" dur="1000" fill="hold"/>
                                        <p:tgtEl>
                                          <p:spTgt spid="7"/>
                                        </p:tgtEl>
                                        <p:attrNameLst>
                                          <p:attrName>ppt_x</p:attrName>
                                        </p:attrNameLst>
                                      </p:cBhvr>
                                      <p:tavLst>
                                        <p:tav tm="0">
                                          <p:val>
                                            <p:strVal val="#ppt_x"/>
                                          </p:val>
                                        </p:tav>
                                        <p:tav tm="100000">
                                          <p:val>
                                            <p:strVal val="#ppt_x"/>
                                          </p:val>
                                        </p:tav>
                                      </p:tavLst>
                                    </p:anim>
                                    <p:anim calcmode="lin" valueType="num">
                                      <p:cBhvr>
                                        <p:cTn id="3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fade">
                                      <p:cBhvr>
                                        <p:cTn id="38" dur="1000"/>
                                        <p:tgtEl>
                                          <p:spTgt spid="15"/>
                                        </p:tgtEl>
                                      </p:cBhvr>
                                    </p:animEffect>
                                    <p:anim calcmode="lin" valueType="num">
                                      <p:cBhvr>
                                        <p:cTn id="39" dur="1000" fill="hold"/>
                                        <p:tgtEl>
                                          <p:spTgt spid="15"/>
                                        </p:tgtEl>
                                        <p:attrNameLst>
                                          <p:attrName>ppt_x</p:attrName>
                                        </p:attrNameLst>
                                      </p:cBhvr>
                                      <p:tavLst>
                                        <p:tav tm="0">
                                          <p:val>
                                            <p:strVal val="#ppt_x"/>
                                          </p:val>
                                        </p:tav>
                                        <p:tav tm="100000">
                                          <p:val>
                                            <p:strVal val="#ppt_x"/>
                                          </p:val>
                                        </p:tav>
                                      </p:tavLst>
                                    </p:anim>
                                    <p:anim calcmode="lin" valueType="num">
                                      <p:cBhvr>
                                        <p:cTn id="40" dur="1000" fill="hold"/>
                                        <p:tgtEl>
                                          <p:spTgt spid="15"/>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1000"/>
                                        <p:tgtEl>
                                          <p:spTgt spid="17"/>
                                        </p:tgtEl>
                                      </p:cBhvr>
                                    </p:animEffect>
                                    <p:anim calcmode="lin" valueType="num">
                                      <p:cBhvr>
                                        <p:cTn id="44" dur="1000" fill="hold"/>
                                        <p:tgtEl>
                                          <p:spTgt spid="17"/>
                                        </p:tgtEl>
                                        <p:attrNameLst>
                                          <p:attrName>ppt_x</p:attrName>
                                        </p:attrNameLst>
                                      </p:cBhvr>
                                      <p:tavLst>
                                        <p:tav tm="0">
                                          <p:val>
                                            <p:strVal val="#ppt_x"/>
                                          </p:val>
                                        </p:tav>
                                        <p:tav tm="100000">
                                          <p:val>
                                            <p:strVal val="#ppt_x"/>
                                          </p:val>
                                        </p:tav>
                                      </p:tavLst>
                                    </p:anim>
                                    <p:anim calcmode="lin" valueType="num">
                                      <p:cBhvr>
                                        <p:cTn id="4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30F4D-9040-62B8-203C-E5362056A2BA}"/>
              </a:ext>
            </a:extLst>
          </p:cNvPr>
          <p:cNvSpPr>
            <a:spLocks noGrp="1"/>
          </p:cNvSpPr>
          <p:nvPr>
            <p:ph type="title"/>
          </p:nvPr>
        </p:nvSpPr>
        <p:spPr/>
        <p:txBody>
          <a:bodyPr/>
          <a:lstStyle/>
          <a:p>
            <a:r>
              <a:rPr lang="en-US" dirty="0"/>
              <a:t> </a:t>
            </a:r>
            <a:endParaRPr lang="en-CY" dirty="0"/>
          </a:p>
        </p:txBody>
      </p:sp>
      <p:sp>
        <p:nvSpPr>
          <p:cNvPr id="3" name="Slide Number Placeholder 2">
            <a:extLst>
              <a:ext uri="{FF2B5EF4-FFF2-40B4-BE49-F238E27FC236}">
                <a16:creationId xmlns:a16="http://schemas.microsoft.com/office/drawing/2014/main" id="{5F3ECEE1-3C85-DA8F-52AD-FE4E7D87B5C2}"/>
              </a:ext>
            </a:extLst>
          </p:cNvPr>
          <p:cNvSpPr>
            <a:spLocks noGrp="1"/>
          </p:cNvSpPr>
          <p:nvPr>
            <p:ph type="sldNum" sz="quarter" idx="12"/>
          </p:nvPr>
        </p:nvSpPr>
        <p:spPr/>
        <p:txBody>
          <a:bodyPr/>
          <a:lstStyle/>
          <a:p>
            <a:pPr>
              <a:defRPr/>
            </a:pPr>
            <a:fld id="{5A1A483A-283A-4BF4-B6BB-2BF59F274EAA}" type="slidenum">
              <a:rPr lang="en-US" altLang="el-GR" smtClean="0"/>
              <a:pPr>
                <a:defRPr/>
              </a:pPr>
              <a:t>46</a:t>
            </a:fld>
            <a:endParaRPr lang="en-US" altLang="el-GR"/>
          </a:p>
        </p:txBody>
      </p:sp>
      <p:pic>
        <p:nvPicPr>
          <p:cNvPr id="4" name="Picture 3" descr="A picture containing text, gear&#10;&#10;Description automatically generated">
            <a:extLst>
              <a:ext uri="{FF2B5EF4-FFF2-40B4-BE49-F238E27FC236}">
                <a16:creationId xmlns:a16="http://schemas.microsoft.com/office/drawing/2014/main" id="{77A66FB8-F936-BA1A-867B-1911E98FF72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6348" y="410080"/>
            <a:ext cx="3811300" cy="493913"/>
          </a:xfrm>
          <a:prstGeom prst="rect">
            <a:avLst/>
          </a:prstGeom>
          <a:noFill/>
          <a:ln>
            <a:noFill/>
          </a:ln>
        </p:spPr>
      </p:pic>
      <p:sp>
        <p:nvSpPr>
          <p:cNvPr id="6" name="TextBox 5">
            <a:extLst>
              <a:ext uri="{FF2B5EF4-FFF2-40B4-BE49-F238E27FC236}">
                <a16:creationId xmlns:a16="http://schemas.microsoft.com/office/drawing/2014/main" id="{918F64C6-3764-423F-2997-D0DD13EEAD40}"/>
              </a:ext>
            </a:extLst>
          </p:cNvPr>
          <p:cNvSpPr txBox="1"/>
          <p:nvPr/>
        </p:nvSpPr>
        <p:spPr>
          <a:xfrm>
            <a:off x="4417215" y="410080"/>
            <a:ext cx="4593644" cy="12649617"/>
          </a:xfrm>
          <a:prstGeom prst="rect">
            <a:avLst/>
          </a:prstGeom>
          <a:solidFill>
            <a:schemeClr val="accent1">
              <a:lumMod val="20000"/>
              <a:lumOff val="80000"/>
            </a:schemeClr>
          </a:solidFill>
        </p:spPr>
        <p:txBody>
          <a:bodyPr wrap="square" rtlCol="0">
            <a:spAutoFit/>
          </a:bodyPr>
          <a:lstStyle/>
          <a:p>
            <a:r>
              <a:rPr lang="en-US" sz="2400" b="1" dirty="0"/>
              <a:t>$ </a:t>
            </a:r>
            <a:r>
              <a:rPr lang="en-US" sz="2400" b="1" dirty="0">
                <a:highlight>
                  <a:srgbClr val="FFFF00"/>
                </a:highlight>
              </a:rPr>
              <a:t>java Run_Queens_Search 20</a:t>
            </a:r>
          </a:p>
          <a:p>
            <a:endParaRPr lang="en-US" sz="2400" b="1" dirty="0"/>
          </a:p>
          <a:p>
            <a:r>
              <a:rPr lang="en-US" sz="2400" b="1" dirty="0"/>
              <a:t>Starting Search</a:t>
            </a:r>
          </a:p>
          <a:p>
            <a:r>
              <a:rPr lang="en-US" sz="2400" b="1" dirty="0"/>
              <a:t>============================</a:t>
            </a:r>
          </a:p>
          <a:p>
            <a:r>
              <a:rPr lang="en-US" sz="2400" b="1" dirty="0"/>
              <a:t>Search Succeeds</a:t>
            </a:r>
          </a:p>
          <a:p>
            <a:r>
              <a:rPr lang="en-US" sz="2400" b="1" dirty="0"/>
              <a:t>Efficiency 1.0519145E-4</a:t>
            </a:r>
          </a:p>
          <a:p>
            <a:r>
              <a:rPr lang="en-US" sz="2400" b="1" dirty="0"/>
              <a:t>Nodes visited: 199636</a:t>
            </a:r>
          </a:p>
          <a:p>
            <a:r>
              <a:rPr lang="en-US" sz="2400" b="1" dirty="0"/>
              <a:t>Solution Path</a:t>
            </a:r>
          </a:p>
          <a:p>
            <a:r>
              <a:rPr lang="en-US" sz="2400" b="1" dirty="0"/>
              <a:t>Node with state </a:t>
            </a:r>
          </a:p>
          <a:p>
            <a:r>
              <a:rPr lang="en-US" sz="2400" b="1" dirty="0"/>
              <a:t>00000000000000000000</a:t>
            </a:r>
          </a:p>
          <a:p>
            <a:r>
              <a:rPr lang="en-US" sz="2400" b="1" dirty="0"/>
              <a:t>00000000000000000000</a:t>
            </a:r>
          </a:p>
          <a:p>
            <a:r>
              <a:rPr lang="en-US" sz="2400" b="1" dirty="0"/>
              <a:t>00000000000000000000</a:t>
            </a:r>
          </a:p>
          <a:p>
            <a:r>
              <a:rPr lang="en-US" sz="2400" b="1" dirty="0"/>
              <a:t>00000000000000000000</a:t>
            </a:r>
          </a:p>
          <a:p>
            <a:r>
              <a:rPr lang="en-US" sz="2400" b="1" dirty="0"/>
              <a:t>00000000000000000000</a:t>
            </a:r>
          </a:p>
          <a:p>
            <a:r>
              <a:rPr lang="en-US" sz="2400" b="1" dirty="0"/>
              <a:t>00000000000000000000</a:t>
            </a:r>
          </a:p>
          <a:p>
            <a:r>
              <a:rPr lang="en-US" sz="2400" b="1" dirty="0"/>
              <a:t>00000000000000000000</a:t>
            </a:r>
          </a:p>
          <a:p>
            <a:r>
              <a:rPr lang="en-US" sz="2400" b="1" dirty="0"/>
              <a:t>00000000000000000000</a:t>
            </a:r>
          </a:p>
          <a:p>
            <a:r>
              <a:rPr lang="en-US" sz="2400" b="1" dirty="0"/>
              <a:t>00000000000000000000</a:t>
            </a:r>
          </a:p>
          <a:p>
            <a:r>
              <a:rPr lang="en-US" sz="2400" b="1" dirty="0"/>
              <a:t>00000000000000000000</a:t>
            </a:r>
          </a:p>
          <a:p>
            <a:r>
              <a:rPr lang="en-US" sz="2400" b="1" dirty="0"/>
              <a:t>00000000000000000000</a:t>
            </a:r>
          </a:p>
          <a:p>
            <a:r>
              <a:rPr lang="en-US" sz="2400" b="1" dirty="0"/>
              <a:t>00000000000000000000</a:t>
            </a:r>
          </a:p>
          <a:p>
            <a:r>
              <a:rPr lang="en-US" sz="2400" b="1" dirty="0"/>
              <a:t>00000000000000000000</a:t>
            </a:r>
          </a:p>
          <a:p>
            <a:r>
              <a:rPr lang="en-US" sz="2400" b="1" dirty="0"/>
              <a:t>00000000000000000000</a:t>
            </a:r>
          </a:p>
          <a:p>
            <a:r>
              <a:rPr lang="en-US" sz="2400" b="1" dirty="0"/>
              <a:t>00000000000000000000</a:t>
            </a:r>
          </a:p>
          <a:p>
            <a:r>
              <a:rPr lang="en-US" sz="2400" b="1" dirty="0"/>
              <a:t>00000000000000000000</a:t>
            </a:r>
          </a:p>
          <a:p>
            <a:r>
              <a:rPr lang="en-US" sz="2400" b="1" dirty="0"/>
              <a:t>00000000000000000000</a:t>
            </a:r>
          </a:p>
          <a:p>
            <a:r>
              <a:rPr lang="en-US" sz="2400" b="1" dirty="0"/>
              <a:t>00000000000000000000</a:t>
            </a:r>
          </a:p>
          <a:p>
            <a:r>
              <a:rPr lang="en-US" sz="2400" b="1" dirty="0"/>
              <a:t>00000000000000000000</a:t>
            </a:r>
          </a:p>
          <a:p>
            <a:r>
              <a:rPr lang="en-US" sz="2400" b="1" dirty="0"/>
              <a:t>00000000000000000000</a:t>
            </a:r>
          </a:p>
          <a:p>
            <a:endParaRPr lang="en-US" sz="2400" b="1" dirty="0"/>
          </a:p>
          <a:p>
            <a:r>
              <a:rPr lang="en-US" sz="2400" b="1" dirty="0"/>
              <a:t>.</a:t>
            </a:r>
          </a:p>
          <a:p>
            <a:r>
              <a:rPr lang="en-US" sz="2400" b="1" dirty="0"/>
              <a:t>.</a:t>
            </a:r>
          </a:p>
          <a:p>
            <a:r>
              <a:rPr lang="en-US" sz="2400" b="1" dirty="0"/>
              <a:t>.</a:t>
            </a:r>
          </a:p>
        </p:txBody>
      </p:sp>
      <p:sp>
        <p:nvSpPr>
          <p:cNvPr id="14" name="TextBox 13">
            <a:extLst>
              <a:ext uri="{FF2B5EF4-FFF2-40B4-BE49-F238E27FC236}">
                <a16:creationId xmlns:a16="http://schemas.microsoft.com/office/drawing/2014/main" id="{6D5F9E3C-6BDE-60C5-0E5C-8A229BACEC87}"/>
              </a:ext>
            </a:extLst>
          </p:cNvPr>
          <p:cNvSpPr txBox="1"/>
          <p:nvPr/>
        </p:nvSpPr>
        <p:spPr>
          <a:xfrm>
            <a:off x="13734394" y="1144291"/>
            <a:ext cx="4593644" cy="7848302"/>
          </a:xfrm>
          <a:prstGeom prst="rect">
            <a:avLst/>
          </a:prstGeom>
          <a:solidFill>
            <a:schemeClr val="accent1">
              <a:lumMod val="20000"/>
              <a:lumOff val="80000"/>
            </a:schemeClr>
          </a:solidFill>
        </p:spPr>
        <p:txBody>
          <a:bodyPr wrap="square" rtlCol="0">
            <a:spAutoFit/>
          </a:bodyPr>
          <a:lstStyle/>
          <a:p>
            <a:r>
              <a:rPr lang="en-US" sz="2400" b="1" dirty="0"/>
              <a:t>Node with state </a:t>
            </a:r>
          </a:p>
          <a:p>
            <a:r>
              <a:rPr lang="en-US" sz="2400" b="1" dirty="0"/>
              <a:t>00000000000000000001</a:t>
            </a:r>
          </a:p>
          <a:p>
            <a:r>
              <a:rPr lang="en-US" sz="2400" b="1" dirty="0"/>
              <a:t>00000000000000000100</a:t>
            </a:r>
          </a:p>
          <a:p>
            <a:r>
              <a:rPr lang="en-US" sz="2400" b="1" dirty="0"/>
              <a:t>00000000000000010000</a:t>
            </a:r>
          </a:p>
          <a:p>
            <a:r>
              <a:rPr lang="en-US" sz="2400" b="1" dirty="0"/>
              <a:t>00000000000000000010</a:t>
            </a:r>
          </a:p>
          <a:p>
            <a:r>
              <a:rPr lang="en-US" sz="2400" b="1" dirty="0"/>
              <a:t>00000000000000001000</a:t>
            </a:r>
          </a:p>
          <a:p>
            <a:r>
              <a:rPr lang="en-US" sz="2400" b="1" dirty="0"/>
              <a:t>00000001000000000000</a:t>
            </a:r>
          </a:p>
          <a:p>
            <a:r>
              <a:rPr lang="en-US" sz="2400" b="1" dirty="0"/>
              <a:t>00000100000000000000</a:t>
            </a:r>
          </a:p>
          <a:p>
            <a:r>
              <a:rPr lang="en-US" sz="2400" b="1" dirty="0"/>
              <a:t>00000000100000000000</a:t>
            </a:r>
          </a:p>
          <a:p>
            <a:r>
              <a:rPr lang="en-US" sz="2400" b="1" dirty="0"/>
              <a:t>00100000000000000000</a:t>
            </a:r>
          </a:p>
          <a:p>
            <a:r>
              <a:rPr lang="en-US" sz="2400" b="1" dirty="0"/>
              <a:t>10000000000000000000</a:t>
            </a:r>
          </a:p>
          <a:p>
            <a:r>
              <a:rPr lang="en-US" sz="2400" b="1" dirty="0"/>
              <a:t>00010000000000000000</a:t>
            </a:r>
          </a:p>
          <a:p>
            <a:r>
              <a:rPr lang="en-US" sz="2400" b="1" dirty="0"/>
              <a:t>00000000000100000000</a:t>
            </a:r>
          </a:p>
          <a:p>
            <a:r>
              <a:rPr lang="en-US" sz="2400" b="1" dirty="0"/>
              <a:t>00001000000000000000</a:t>
            </a:r>
          </a:p>
          <a:p>
            <a:r>
              <a:rPr lang="en-US" sz="2400" b="1" dirty="0"/>
              <a:t>01000000000000000000</a:t>
            </a:r>
          </a:p>
          <a:p>
            <a:r>
              <a:rPr lang="en-US" sz="2400" b="1" dirty="0"/>
              <a:t>00000000000010000000</a:t>
            </a:r>
          </a:p>
          <a:p>
            <a:r>
              <a:rPr lang="en-US" sz="2400" b="1" dirty="0"/>
              <a:t>00000000001000000000</a:t>
            </a:r>
          </a:p>
          <a:p>
            <a:r>
              <a:rPr lang="en-US" sz="2400" b="1" dirty="0"/>
              <a:t>00000000000001000000</a:t>
            </a:r>
          </a:p>
          <a:p>
            <a:r>
              <a:rPr lang="en-US" sz="2400" b="1" dirty="0"/>
              <a:t>00000010000000000000</a:t>
            </a:r>
          </a:p>
          <a:p>
            <a:r>
              <a:rPr lang="en-US" sz="2400" b="1" dirty="0"/>
              <a:t>00000000000000100000</a:t>
            </a:r>
          </a:p>
          <a:p>
            <a:r>
              <a:rPr lang="en-US" sz="2400" b="1" dirty="0"/>
              <a:t>00000000010000000000</a:t>
            </a:r>
          </a:p>
        </p:txBody>
      </p:sp>
      <p:cxnSp>
        <p:nvCxnSpPr>
          <p:cNvPr id="18" name="Straight Arrow Connector 17">
            <a:extLst>
              <a:ext uri="{FF2B5EF4-FFF2-40B4-BE49-F238E27FC236}">
                <a16:creationId xmlns:a16="http://schemas.microsoft.com/office/drawing/2014/main" id="{86F46961-B4EE-6F8F-8661-C191330DE0AB}"/>
              </a:ext>
            </a:extLst>
          </p:cNvPr>
          <p:cNvCxnSpPr>
            <a:cxnSpLocks/>
          </p:cNvCxnSpPr>
          <p:nvPr/>
        </p:nvCxnSpPr>
        <p:spPr>
          <a:xfrm flipV="1">
            <a:off x="6895070" y="1832674"/>
            <a:ext cx="6712442" cy="10612268"/>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ADBD83AE-C995-E575-F4B4-E2988A3BC120}"/>
              </a:ext>
            </a:extLst>
          </p:cNvPr>
          <p:cNvCxnSpPr>
            <a:cxnSpLocks/>
          </p:cNvCxnSpPr>
          <p:nvPr/>
        </p:nvCxnSpPr>
        <p:spPr>
          <a:xfrm flipH="1">
            <a:off x="4744995" y="12444942"/>
            <a:ext cx="2150075" cy="381372"/>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0644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30F4D-9040-62B8-203C-E5362056A2BA}"/>
              </a:ext>
            </a:extLst>
          </p:cNvPr>
          <p:cNvSpPr>
            <a:spLocks noGrp="1"/>
          </p:cNvSpPr>
          <p:nvPr>
            <p:ph type="title"/>
          </p:nvPr>
        </p:nvSpPr>
        <p:spPr/>
        <p:txBody>
          <a:bodyPr/>
          <a:lstStyle/>
          <a:p>
            <a:r>
              <a:rPr lang="en-US" dirty="0"/>
              <a:t> </a:t>
            </a:r>
            <a:endParaRPr lang="en-CY" dirty="0"/>
          </a:p>
        </p:txBody>
      </p:sp>
      <p:sp>
        <p:nvSpPr>
          <p:cNvPr id="3" name="Slide Number Placeholder 2">
            <a:extLst>
              <a:ext uri="{FF2B5EF4-FFF2-40B4-BE49-F238E27FC236}">
                <a16:creationId xmlns:a16="http://schemas.microsoft.com/office/drawing/2014/main" id="{5F3ECEE1-3C85-DA8F-52AD-FE4E7D87B5C2}"/>
              </a:ext>
            </a:extLst>
          </p:cNvPr>
          <p:cNvSpPr>
            <a:spLocks noGrp="1"/>
          </p:cNvSpPr>
          <p:nvPr>
            <p:ph type="sldNum" sz="quarter" idx="12"/>
          </p:nvPr>
        </p:nvSpPr>
        <p:spPr/>
        <p:txBody>
          <a:bodyPr/>
          <a:lstStyle/>
          <a:p>
            <a:pPr>
              <a:defRPr/>
            </a:pPr>
            <a:fld id="{5A1A483A-283A-4BF4-B6BB-2BF59F274EAA}" type="slidenum">
              <a:rPr lang="en-US" altLang="el-GR" smtClean="0"/>
              <a:pPr>
                <a:defRPr/>
              </a:pPr>
              <a:t>47</a:t>
            </a:fld>
            <a:endParaRPr lang="en-US" altLang="el-GR"/>
          </a:p>
        </p:txBody>
      </p:sp>
      <p:pic>
        <p:nvPicPr>
          <p:cNvPr id="4" name="Picture 3" descr="A picture containing text, gear&#10;&#10;Description automatically generated">
            <a:extLst>
              <a:ext uri="{FF2B5EF4-FFF2-40B4-BE49-F238E27FC236}">
                <a16:creationId xmlns:a16="http://schemas.microsoft.com/office/drawing/2014/main" id="{77A66FB8-F936-BA1A-867B-1911E98FF72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5100" y="441994"/>
            <a:ext cx="3811300" cy="493913"/>
          </a:xfrm>
          <a:prstGeom prst="rect">
            <a:avLst/>
          </a:prstGeom>
          <a:noFill/>
          <a:ln>
            <a:noFill/>
          </a:ln>
        </p:spPr>
      </p:pic>
      <p:sp>
        <p:nvSpPr>
          <p:cNvPr id="5" name="TextBox 4">
            <a:extLst>
              <a:ext uri="{FF2B5EF4-FFF2-40B4-BE49-F238E27FC236}">
                <a16:creationId xmlns:a16="http://schemas.microsoft.com/office/drawing/2014/main" id="{666C4491-BBF3-265C-2304-C1EB7DE09A57}"/>
              </a:ext>
            </a:extLst>
          </p:cNvPr>
          <p:cNvSpPr txBox="1"/>
          <p:nvPr/>
        </p:nvSpPr>
        <p:spPr>
          <a:xfrm>
            <a:off x="1507524" y="1272653"/>
            <a:ext cx="4831283" cy="10433625"/>
          </a:xfrm>
          <a:prstGeom prst="rect">
            <a:avLst/>
          </a:prstGeom>
          <a:solidFill>
            <a:schemeClr val="bg1">
              <a:lumMod val="85000"/>
            </a:schemeClr>
          </a:solidFill>
        </p:spPr>
        <p:txBody>
          <a:bodyPr wrap="square" rtlCol="0">
            <a:spAutoFit/>
          </a:bodyPr>
          <a:lstStyle/>
          <a:p>
            <a:r>
              <a:rPr lang="en-US" sz="2400" b="1" dirty="0">
                <a:highlight>
                  <a:srgbClr val="FFFF00"/>
                </a:highlight>
              </a:rPr>
              <a:t>$ java NQueens 3</a:t>
            </a:r>
          </a:p>
          <a:p>
            <a:r>
              <a:rPr lang="en-US" sz="2400" b="1" dirty="0"/>
              <a:t>There is no solution for 3 Queens!!</a:t>
            </a:r>
          </a:p>
          <a:p>
            <a:r>
              <a:rPr lang="en-US" sz="2400" b="1" dirty="0">
                <a:highlight>
                  <a:srgbClr val="FFFF00"/>
                </a:highlight>
              </a:rPr>
              <a:t>$</a:t>
            </a:r>
            <a:r>
              <a:rPr lang="en-US" sz="2400" b="1" dirty="0"/>
              <a:t> </a:t>
            </a:r>
            <a:r>
              <a:rPr lang="en-US" sz="2400" b="1" dirty="0">
                <a:highlight>
                  <a:srgbClr val="FFFF00"/>
                </a:highlight>
              </a:rPr>
              <a:t>java NQueens 4</a:t>
            </a:r>
          </a:p>
          <a:p>
            <a:r>
              <a:rPr lang="en-US" sz="2400" b="1" dirty="0"/>
              <a:t>0 1 0 0 </a:t>
            </a:r>
          </a:p>
          <a:p>
            <a:r>
              <a:rPr lang="en-US" sz="2400" b="1" dirty="0"/>
              <a:t>0 0 0 1 </a:t>
            </a:r>
          </a:p>
          <a:p>
            <a:r>
              <a:rPr lang="en-US" sz="2400" b="1" dirty="0"/>
              <a:t>1 0 0 0 </a:t>
            </a:r>
          </a:p>
          <a:p>
            <a:r>
              <a:rPr lang="en-US" sz="2400" b="1" dirty="0"/>
              <a:t>0 0 1 0 </a:t>
            </a:r>
          </a:p>
          <a:p>
            <a:r>
              <a:rPr lang="en-US" sz="2400" b="1" dirty="0">
                <a:highlight>
                  <a:srgbClr val="FFFF00"/>
                </a:highlight>
              </a:rPr>
              <a:t>$ java NQueens 5</a:t>
            </a:r>
          </a:p>
          <a:p>
            <a:r>
              <a:rPr lang="en-US" sz="2400" b="1" dirty="0"/>
              <a:t>1 0 0 0 0 </a:t>
            </a:r>
          </a:p>
          <a:p>
            <a:r>
              <a:rPr lang="en-US" sz="2400" b="1" dirty="0"/>
              <a:t>0 0 1 0 0 </a:t>
            </a:r>
          </a:p>
          <a:p>
            <a:r>
              <a:rPr lang="en-US" sz="2400" b="1" dirty="0"/>
              <a:t>0 0 0 0 1 </a:t>
            </a:r>
          </a:p>
          <a:p>
            <a:r>
              <a:rPr lang="en-US" sz="2400" b="1" dirty="0"/>
              <a:t>0 1 0 0 0 </a:t>
            </a:r>
          </a:p>
          <a:p>
            <a:r>
              <a:rPr lang="en-US" sz="2400" b="1" dirty="0"/>
              <a:t>0 0 0 1 0 </a:t>
            </a:r>
          </a:p>
          <a:p>
            <a:r>
              <a:rPr lang="en-US" sz="2400" b="1" dirty="0">
                <a:highlight>
                  <a:srgbClr val="FFFF00"/>
                </a:highlight>
              </a:rPr>
              <a:t>$</a:t>
            </a:r>
            <a:r>
              <a:rPr lang="en-US" sz="2400" b="1" dirty="0"/>
              <a:t> </a:t>
            </a:r>
            <a:r>
              <a:rPr lang="en-US" sz="2400" b="1" dirty="0">
                <a:highlight>
                  <a:srgbClr val="FFFF00"/>
                </a:highlight>
              </a:rPr>
              <a:t>java NQueens 6</a:t>
            </a:r>
          </a:p>
          <a:p>
            <a:r>
              <a:rPr lang="en-US" sz="2400" b="1" dirty="0"/>
              <a:t>0 1 0 0 0 0 </a:t>
            </a:r>
          </a:p>
          <a:p>
            <a:r>
              <a:rPr lang="en-US" sz="2400" b="1" dirty="0"/>
              <a:t>0 0 0 1 0 0 </a:t>
            </a:r>
          </a:p>
          <a:p>
            <a:r>
              <a:rPr lang="en-US" sz="2400" b="1" dirty="0"/>
              <a:t>0 0 0 0 0 1 </a:t>
            </a:r>
          </a:p>
          <a:p>
            <a:r>
              <a:rPr lang="en-US" sz="2400" b="1" dirty="0"/>
              <a:t>1 0 0 0 0 0 </a:t>
            </a:r>
          </a:p>
          <a:p>
            <a:r>
              <a:rPr lang="en-US" sz="2400" b="1" dirty="0"/>
              <a:t>0 0 1 0 0 0 </a:t>
            </a:r>
          </a:p>
          <a:p>
            <a:r>
              <a:rPr lang="en-US" sz="2400" b="1" dirty="0"/>
              <a:t>0 0 0 0 1 0 </a:t>
            </a:r>
          </a:p>
          <a:p>
            <a:r>
              <a:rPr lang="en-US" sz="2400" b="1" dirty="0">
                <a:highlight>
                  <a:srgbClr val="FFFF00"/>
                </a:highlight>
              </a:rPr>
              <a:t>$</a:t>
            </a:r>
            <a:r>
              <a:rPr lang="en-US" sz="2400" b="1" dirty="0"/>
              <a:t> </a:t>
            </a:r>
            <a:r>
              <a:rPr lang="en-US" sz="2400" b="1" dirty="0">
                <a:highlight>
                  <a:srgbClr val="FFFF00"/>
                </a:highlight>
              </a:rPr>
              <a:t>java NQueens 7</a:t>
            </a:r>
          </a:p>
          <a:p>
            <a:r>
              <a:rPr lang="en-US" sz="2400" b="1" dirty="0"/>
              <a:t>1 0 0 0 0 0 0 </a:t>
            </a:r>
          </a:p>
          <a:p>
            <a:r>
              <a:rPr lang="en-US" sz="2400" b="1" dirty="0"/>
              <a:t>0 0 1 0 0 0 0 </a:t>
            </a:r>
          </a:p>
          <a:p>
            <a:r>
              <a:rPr lang="en-US" sz="2400" b="1" dirty="0"/>
              <a:t>0 0 0 0 1 0 0 </a:t>
            </a:r>
          </a:p>
          <a:p>
            <a:r>
              <a:rPr lang="en-US" sz="2400" b="1" dirty="0"/>
              <a:t>0 0 0 0 0 0 1 </a:t>
            </a:r>
          </a:p>
          <a:p>
            <a:r>
              <a:rPr lang="en-US" sz="2400" b="1" dirty="0"/>
              <a:t>0 1 0 0 0 0 0 </a:t>
            </a:r>
          </a:p>
          <a:p>
            <a:r>
              <a:rPr lang="en-US" sz="2400" b="1" dirty="0"/>
              <a:t>0 0 0 1 0 0 0 </a:t>
            </a:r>
          </a:p>
          <a:p>
            <a:r>
              <a:rPr lang="en-US" sz="2400" b="1" dirty="0"/>
              <a:t>0 0 0 0 0 1 0 </a:t>
            </a:r>
          </a:p>
        </p:txBody>
      </p:sp>
      <p:sp>
        <p:nvSpPr>
          <p:cNvPr id="6" name="TextBox 5">
            <a:extLst>
              <a:ext uri="{FF2B5EF4-FFF2-40B4-BE49-F238E27FC236}">
                <a16:creationId xmlns:a16="http://schemas.microsoft.com/office/drawing/2014/main" id="{918F64C6-3764-423F-2997-D0DD13EEAD40}"/>
              </a:ext>
            </a:extLst>
          </p:cNvPr>
          <p:cNvSpPr txBox="1"/>
          <p:nvPr/>
        </p:nvSpPr>
        <p:spPr>
          <a:xfrm>
            <a:off x="7293557" y="1272653"/>
            <a:ext cx="4593643" cy="9694962"/>
          </a:xfrm>
          <a:prstGeom prst="rect">
            <a:avLst/>
          </a:prstGeom>
          <a:solidFill>
            <a:schemeClr val="bg1">
              <a:lumMod val="85000"/>
            </a:schemeClr>
          </a:solidFill>
        </p:spPr>
        <p:txBody>
          <a:bodyPr wrap="square" rtlCol="0">
            <a:spAutoFit/>
          </a:bodyPr>
          <a:lstStyle/>
          <a:p>
            <a:r>
              <a:rPr lang="en-US" sz="2400" b="1" dirty="0">
                <a:highlight>
                  <a:srgbClr val="FFFF00"/>
                </a:highlight>
              </a:rPr>
              <a:t>$</a:t>
            </a:r>
            <a:r>
              <a:rPr lang="en-US" sz="2400" b="1" dirty="0"/>
              <a:t> </a:t>
            </a:r>
            <a:r>
              <a:rPr lang="en-US" sz="2400" b="1" dirty="0">
                <a:highlight>
                  <a:srgbClr val="FFFF00"/>
                </a:highlight>
              </a:rPr>
              <a:t>java NQueens 8</a:t>
            </a:r>
          </a:p>
          <a:p>
            <a:r>
              <a:rPr lang="en-US" sz="2400" b="1" dirty="0"/>
              <a:t>1 0 0 0 0 0 0 0 </a:t>
            </a:r>
          </a:p>
          <a:p>
            <a:r>
              <a:rPr lang="en-US" sz="2400" b="1" dirty="0"/>
              <a:t>0 0 0 0 1 0 0 0 </a:t>
            </a:r>
          </a:p>
          <a:p>
            <a:r>
              <a:rPr lang="en-US" sz="2400" b="1" dirty="0"/>
              <a:t>0 0 0 0 0 0 0 1 </a:t>
            </a:r>
          </a:p>
          <a:p>
            <a:r>
              <a:rPr lang="en-US" sz="2400" b="1" dirty="0"/>
              <a:t>0 0 0 0 0 1 0 0 </a:t>
            </a:r>
          </a:p>
          <a:p>
            <a:r>
              <a:rPr lang="en-US" sz="2400" b="1" dirty="0"/>
              <a:t>0 0 1 0 0 0 0 0 </a:t>
            </a:r>
          </a:p>
          <a:p>
            <a:r>
              <a:rPr lang="en-US" sz="2400" b="1" dirty="0"/>
              <a:t>0 0 0 0 0 0 1 0 </a:t>
            </a:r>
          </a:p>
          <a:p>
            <a:r>
              <a:rPr lang="en-US" sz="2400" b="1" dirty="0"/>
              <a:t>0 1 0 0 0 0 0 0 </a:t>
            </a:r>
          </a:p>
          <a:p>
            <a:r>
              <a:rPr lang="en-US" sz="2400" b="1" dirty="0"/>
              <a:t>0 0 0 1 0 0 0 0 </a:t>
            </a:r>
          </a:p>
          <a:p>
            <a:endParaRPr lang="en-US" sz="2400" b="1" dirty="0"/>
          </a:p>
          <a:p>
            <a:r>
              <a:rPr lang="en-US" sz="2400" b="1" dirty="0">
                <a:highlight>
                  <a:srgbClr val="FFFF00"/>
                </a:highlight>
              </a:rPr>
              <a:t>$</a:t>
            </a:r>
            <a:r>
              <a:rPr lang="en-US" sz="2400" b="1" dirty="0"/>
              <a:t> </a:t>
            </a:r>
            <a:r>
              <a:rPr lang="en-US" sz="2400" b="1" dirty="0">
                <a:highlight>
                  <a:srgbClr val="FFFF00"/>
                </a:highlight>
              </a:rPr>
              <a:t>java NQueens 15</a:t>
            </a:r>
          </a:p>
          <a:p>
            <a:r>
              <a:rPr lang="en-US" sz="2400" b="1" dirty="0"/>
              <a:t>1 0 0 0 0 0 0 0 0 0 0 0 0 0 0 </a:t>
            </a:r>
          </a:p>
          <a:p>
            <a:r>
              <a:rPr lang="en-US" sz="2400" b="1" dirty="0"/>
              <a:t>0 0 1 0 0 0 0 0 0 0 0 0 0 0 0 </a:t>
            </a:r>
          </a:p>
          <a:p>
            <a:r>
              <a:rPr lang="en-US" sz="2400" b="1" dirty="0"/>
              <a:t>0 0 0 0 1 0 0 0 0 0 0 0 0 0 0 </a:t>
            </a:r>
          </a:p>
          <a:p>
            <a:r>
              <a:rPr lang="en-US" sz="2400" b="1" dirty="0"/>
              <a:t>0 1 0 0 0 0 0 0 0 0 0 0 0 0 0 </a:t>
            </a:r>
          </a:p>
          <a:p>
            <a:r>
              <a:rPr lang="en-US" sz="2400" b="1" dirty="0"/>
              <a:t>0 0 0 0 0 0 0 0 0 1 0 0 0 0 0 </a:t>
            </a:r>
          </a:p>
          <a:p>
            <a:r>
              <a:rPr lang="en-US" sz="2400" b="1" dirty="0"/>
              <a:t>0 0 0 0 0 0 0 0 0 0 0 1 0 0 0 </a:t>
            </a:r>
          </a:p>
          <a:p>
            <a:r>
              <a:rPr lang="en-US" sz="2400" b="1" dirty="0"/>
              <a:t>0 0 0 0 0 0 0 0 0 0 0 0 0 1 0 </a:t>
            </a:r>
          </a:p>
          <a:p>
            <a:r>
              <a:rPr lang="en-US" sz="2400" b="1" dirty="0"/>
              <a:t>0 0 0 1 0 0 0 0 0 0 0 0 0 0 0 </a:t>
            </a:r>
          </a:p>
          <a:p>
            <a:r>
              <a:rPr lang="en-US" sz="2400" b="1" dirty="0"/>
              <a:t>0 0 0 0 0 0 0 0 0 0 0 0 1 0 0 </a:t>
            </a:r>
          </a:p>
          <a:p>
            <a:r>
              <a:rPr lang="en-US" sz="2400" b="1" dirty="0"/>
              <a:t>0 0 0 0 0 0 0 0 1 0 0 0 0 0 0 </a:t>
            </a:r>
          </a:p>
          <a:p>
            <a:r>
              <a:rPr lang="en-US" sz="2400" b="1" dirty="0"/>
              <a:t>0 0 0 0 0 1 0 0 0 0 0 0 0 0 0 </a:t>
            </a:r>
          </a:p>
          <a:p>
            <a:r>
              <a:rPr lang="en-US" sz="2400" b="1" dirty="0"/>
              <a:t>0 0 0 0 0 0 0 0 0 0 0 0 0 0 1 </a:t>
            </a:r>
          </a:p>
          <a:p>
            <a:r>
              <a:rPr lang="en-US" sz="2400" b="1" dirty="0"/>
              <a:t>0 0 0 0 0 0 1 0 0 0 0 0 0 0 0 </a:t>
            </a:r>
          </a:p>
          <a:p>
            <a:r>
              <a:rPr lang="en-US" sz="2400" b="1" dirty="0"/>
              <a:t>0 0 0 0 0 0 0 0 0 0 1 0 0 0 0 </a:t>
            </a:r>
          </a:p>
          <a:p>
            <a:r>
              <a:rPr lang="en-US" sz="2400" b="1" dirty="0"/>
              <a:t>0 0 0 0 0 0 0 1 0 0 0 0 0 0 0 </a:t>
            </a:r>
          </a:p>
        </p:txBody>
      </p:sp>
      <p:sp>
        <p:nvSpPr>
          <p:cNvPr id="7" name="TextBox 6">
            <a:extLst>
              <a:ext uri="{FF2B5EF4-FFF2-40B4-BE49-F238E27FC236}">
                <a16:creationId xmlns:a16="http://schemas.microsoft.com/office/drawing/2014/main" id="{68489E66-F36A-D9D6-B757-AA4F68C94E0F}"/>
              </a:ext>
            </a:extLst>
          </p:cNvPr>
          <p:cNvSpPr txBox="1"/>
          <p:nvPr/>
        </p:nvSpPr>
        <p:spPr>
          <a:xfrm>
            <a:off x="13009848" y="1272653"/>
            <a:ext cx="4593643" cy="7848302"/>
          </a:xfrm>
          <a:prstGeom prst="rect">
            <a:avLst/>
          </a:prstGeom>
          <a:solidFill>
            <a:schemeClr val="bg1">
              <a:lumMod val="85000"/>
            </a:schemeClr>
          </a:solidFill>
        </p:spPr>
        <p:txBody>
          <a:bodyPr wrap="square" rtlCol="0">
            <a:spAutoFit/>
          </a:bodyPr>
          <a:lstStyle/>
          <a:p>
            <a:r>
              <a:rPr lang="en-US" sz="2400" b="1" dirty="0">
                <a:highlight>
                  <a:srgbClr val="FFFF00"/>
                </a:highlight>
              </a:rPr>
              <a:t>$</a:t>
            </a:r>
            <a:r>
              <a:rPr lang="en-US" sz="2400" b="1" dirty="0"/>
              <a:t> </a:t>
            </a:r>
            <a:r>
              <a:rPr lang="en-US" sz="2400" b="1" dirty="0">
                <a:highlight>
                  <a:srgbClr val="FFFF00"/>
                </a:highlight>
              </a:rPr>
              <a:t>java NQueens 20</a:t>
            </a:r>
          </a:p>
          <a:p>
            <a:r>
              <a:rPr lang="en-US" sz="2400" b="1" dirty="0"/>
              <a:t>1 0 0 0 0 0 0 0 0 0 0 0 0 0 0 0 0 0 0 0 </a:t>
            </a:r>
          </a:p>
          <a:p>
            <a:r>
              <a:rPr lang="en-US" sz="2400" b="1" dirty="0"/>
              <a:t>0 0 1 0 0 0 0 0 0 0 0 0 0 0 0 0 0 0 0 0 </a:t>
            </a:r>
          </a:p>
          <a:p>
            <a:r>
              <a:rPr lang="en-US" sz="2400" b="1" dirty="0"/>
              <a:t>0 0 0 0 1 0 0 0 0 0 0 0 0 0 0 0 0 0 0 0 </a:t>
            </a:r>
          </a:p>
          <a:p>
            <a:r>
              <a:rPr lang="en-US" sz="2400" b="1" dirty="0"/>
              <a:t>0 1 0 0 0 0 0 0 0 0 0 0 0 0 0 0 0 0 0 0 </a:t>
            </a:r>
          </a:p>
          <a:p>
            <a:r>
              <a:rPr lang="en-US" sz="2400" b="1" dirty="0"/>
              <a:t>0 0 0 1 0 0 0 0 0 0 0 0 0 0 0 0 0 0 0 0 </a:t>
            </a:r>
          </a:p>
          <a:p>
            <a:r>
              <a:rPr lang="en-US" sz="2400" b="1" dirty="0"/>
              <a:t>0 0 0 0 0 0 0 0 0 0 0 0 1 0 0 0 0 0 0 0 </a:t>
            </a:r>
          </a:p>
          <a:p>
            <a:r>
              <a:rPr lang="en-US" sz="2400" b="1" dirty="0"/>
              <a:t>0 0 0 0 0 0 0 0 0 0 0 0 0 0 1 0 0 0 0 0 </a:t>
            </a:r>
          </a:p>
          <a:p>
            <a:r>
              <a:rPr lang="en-US" sz="2400" b="1" dirty="0"/>
              <a:t>0 0 0 0 0 0 0 0 0 0 0 1 0 0 0 0 0 0 0 0 </a:t>
            </a:r>
          </a:p>
          <a:p>
            <a:r>
              <a:rPr lang="en-US" sz="2400" b="1" dirty="0"/>
              <a:t>0 0 0 0 0 0 0 0 0 0 0 0 0 0 0 0 0 1 0 0 </a:t>
            </a:r>
          </a:p>
          <a:p>
            <a:r>
              <a:rPr lang="en-US" sz="2400" b="1" dirty="0"/>
              <a:t>0 0 0 0 0 0 0 0 0 0 0 0 0 0 0 0 0 0 0 1 </a:t>
            </a:r>
          </a:p>
          <a:p>
            <a:r>
              <a:rPr lang="en-US" sz="2400" b="1" dirty="0"/>
              <a:t>0 0 0 0 0 0 0 0 0 0 0 0 0 0 0 0 1 0 0 0 </a:t>
            </a:r>
          </a:p>
          <a:p>
            <a:r>
              <a:rPr lang="en-US" sz="2400" b="1" dirty="0"/>
              <a:t>0 0 0 0 0 0 0 0 1 0 0 0 0 0 0 0 0 0 0 0 </a:t>
            </a:r>
          </a:p>
          <a:p>
            <a:r>
              <a:rPr lang="en-US" sz="2400" b="1" dirty="0"/>
              <a:t>0 0 0 0 0 0 0 0 0 0 0 0 0 0 0 1 0 0 0 0 </a:t>
            </a:r>
          </a:p>
          <a:p>
            <a:r>
              <a:rPr lang="en-US" sz="2400" b="1" dirty="0"/>
              <a:t>0 0 0 0 0 0 0 0 0 0 0 0 0 0 0 0 0 0 1 0 </a:t>
            </a:r>
          </a:p>
          <a:p>
            <a:r>
              <a:rPr lang="en-US" sz="2400" b="1" dirty="0"/>
              <a:t>0 0 0 0 0 0 0 1 0 0 0 0 0 0 0 0 0 0 0 0 </a:t>
            </a:r>
          </a:p>
          <a:p>
            <a:r>
              <a:rPr lang="en-US" sz="2400" b="1" dirty="0"/>
              <a:t>0 0 0 0 0 0 0 0 0 1 0 0 0 0 0 0 0 0 0 0 </a:t>
            </a:r>
          </a:p>
          <a:p>
            <a:r>
              <a:rPr lang="en-US" sz="2400" b="1" dirty="0"/>
              <a:t>0 0 0 0 0 0 1 0 0 0 0 0 0 0 0 0 0 0 0 0 </a:t>
            </a:r>
          </a:p>
          <a:p>
            <a:r>
              <a:rPr lang="en-US" sz="2400" b="1" dirty="0"/>
              <a:t>0 0 0 0 0 0 0 0 0 0 0 0 0 1 0 0 0 0 0 0 </a:t>
            </a:r>
          </a:p>
          <a:p>
            <a:r>
              <a:rPr lang="en-US" sz="2400" b="1" dirty="0"/>
              <a:t>0 0 0 0 0 1 0 0 0 0 0 0 0 0 0 0 0 0 0 0 </a:t>
            </a:r>
          </a:p>
          <a:p>
            <a:r>
              <a:rPr lang="en-US" sz="2400" b="1" dirty="0"/>
              <a:t>0 0 0 0 0 0 0 0 0 0 1 0 0 0 0 0 0 0 0 0 </a:t>
            </a:r>
          </a:p>
        </p:txBody>
      </p:sp>
      <p:sp>
        <p:nvSpPr>
          <p:cNvPr id="8" name="TextBox 7">
            <a:extLst>
              <a:ext uri="{FF2B5EF4-FFF2-40B4-BE49-F238E27FC236}">
                <a16:creationId xmlns:a16="http://schemas.microsoft.com/office/drawing/2014/main" id="{7DBA4A75-986F-7BB2-817B-184AA8C9D1A8}"/>
              </a:ext>
            </a:extLst>
          </p:cNvPr>
          <p:cNvSpPr txBox="1"/>
          <p:nvPr/>
        </p:nvSpPr>
        <p:spPr>
          <a:xfrm>
            <a:off x="13009846" y="9980908"/>
            <a:ext cx="10950533" cy="646331"/>
          </a:xfrm>
          <a:prstGeom prst="rect">
            <a:avLst/>
          </a:prstGeom>
          <a:noFill/>
        </p:spPr>
        <p:txBody>
          <a:bodyPr wrap="square" rtlCol="0">
            <a:spAutoFit/>
          </a:bodyPr>
          <a:lstStyle/>
          <a:p>
            <a:r>
              <a:rPr lang="en-US" dirty="0"/>
              <a:t>Alternative implementation displaying just the goal states</a:t>
            </a:r>
            <a:endParaRPr lang="en-CY" dirty="0"/>
          </a:p>
        </p:txBody>
      </p:sp>
    </p:spTree>
    <p:extLst>
      <p:ext uri="{BB962C8B-B14F-4D97-AF65-F5344CB8AC3E}">
        <p14:creationId xmlns:p14="http://schemas.microsoft.com/office/powerpoint/2010/main" val="17538412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48</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03137" y="2401896"/>
            <a:ext cx="21590490" cy="892079"/>
          </a:xfrm>
        </p:spPr>
        <p:txBody>
          <a:bodyPr>
            <a:noAutofit/>
          </a:bodyPr>
          <a:lstStyle/>
          <a:p>
            <a:r>
              <a:rPr lang="en-US" sz="6000" dirty="0"/>
              <a:t>Another CSP Example: Temporal Constraints </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303137" y="4065797"/>
            <a:ext cx="21819570" cy="7734906"/>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600" dirty="0">
                <a:solidFill>
                  <a:srgbClr val="0100C8"/>
                </a:solidFill>
                <a:latin typeface="Helvetica Neue"/>
              </a:rPr>
              <a:t>Temporal constraints occur in numerous situations: planning, scheduling, process modelling, etc.</a:t>
            </a:r>
            <a:endParaRPr lang="en-US" altLang="en-US" sz="3800" dirty="0">
              <a:solidFill>
                <a:srgbClr val="0100C8"/>
              </a:solidFill>
              <a:latin typeface="Helvetica Neue"/>
            </a:endParaRPr>
          </a:p>
          <a:p>
            <a:pPr>
              <a:buFont typeface="Wingdings" panose="05000000000000000000" pitchFamily="2" charset="2"/>
              <a:buChar char="q"/>
            </a:pPr>
            <a:r>
              <a:rPr lang="en-US" altLang="en-US" sz="4600" dirty="0">
                <a:solidFill>
                  <a:srgbClr val="0100C8"/>
                </a:solidFill>
                <a:latin typeface="Helvetica Neue"/>
              </a:rPr>
              <a:t>Time-interval based constraints</a:t>
            </a:r>
          </a:p>
          <a:p>
            <a:pPr lvl="1">
              <a:buFont typeface="Wingdings" panose="05000000000000000000" pitchFamily="2" charset="2"/>
              <a:buChar char="q"/>
            </a:pPr>
            <a:r>
              <a:rPr lang="en-US" altLang="en-US" sz="3800" dirty="0">
                <a:solidFill>
                  <a:srgbClr val="0100C8"/>
                </a:solidFill>
                <a:latin typeface="Helvetica Neue"/>
              </a:rPr>
              <a:t>Task T3 contains task T1</a:t>
            </a:r>
          </a:p>
          <a:p>
            <a:pPr lvl="1">
              <a:buFont typeface="Wingdings" panose="05000000000000000000" pitchFamily="2" charset="2"/>
              <a:buChar char="q"/>
            </a:pPr>
            <a:r>
              <a:rPr lang="en-US" altLang="en-US" sz="3800" dirty="0">
                <a:solidFill>
                  <a:srgbClr val="0100C8"/>
                </a:solidFill>
                <a:latin typeface="Helvetica Neue"/>
              </a:rPr>
              <a:t>Task T2 precedes task T1</a:t>
            </a:r>
          </a:p>
          <a:p>
            <a:pPr lvl="1">
              <a:buFont typeface="Wingdings" panose="05000000000000000000" pitchFamily="2" charset="2"/>
              <a:buChar char="q"/>
            </a:pPr>
            <a:r>
              <a:rPr lang="en-US" altLang="en-US" sz="3800" dirty="0">
                <a:solidFill>
                  <a:srgbClr val="0100C8"/>
                </a:solidFill>
                <a:latin typeface="Helvetica Neue"/>
              </a:rPr>
              <a:t>Tasks T2 and T3 overlap </a:t>
            </a:r>
          </a:p>
          <a:p>
            <a:pPr lvl="1">
              <a:buFont typeface="Wingdings" panose="05000000000000000000" pitchFamily="2" charset="2"/>
              <a:buChar char="q"/>
            </a:pPr>
            <a:r>
              <a:rPr lang="en-US" altLang="en-US" sz="3800" dirty="0">
                <a:solidFill>
                  <a:srgbClr val="0100C8"/>
                </a:solidFill>
                <a:latin typeface="Helvetica Neue"/>
              </a:rPr>
              <a:t>Task T4 follows task T1</a:t>
            </a:r>
          </a:p>
          <a:p>
            <a:pPr>
              <a:buFont typeface="Wingdings" panose="05000000000000000000" pitchFamily="2" charset="2"/>
              <a:buChar char="q"/>
            </a:pPr>
            <a:endParaRPr lang="en-US" altLang="en-US" sz="4600" dirty="0">
              <a:solidFill>
                <a:srgbClr val="0100C8"/>
              </a:solidFill>
              <a:latin typeface="Helvetica Neue"/>
            </a:endParaRPr>
          </a:p>
          <a:p>
            <a:pPr>
              <a:buFont typeface="Wingdings" panose="05000000000000000000" pitchFamily="2" charset="2"/>
              <a:buChar char="q"/>
            </a:pPr>
            <a:r>
              <a:rPr lang="en-US" altLang="en-US" sz="4600" dirty="0">
                <a:solidFill>
                  <a:srgbClr val="0100C8"/>
                </a:solidFill>
                <a:latin typeface="Helvetica Neue"/>
              </a:rPr>
              <a:t>Are the above constraints consistent?</a:t>
            </a:r>
          </a:p>
          <a:p>
            <a:pPr>
              <a:buFont typeface="Wingdings" panose="05000000000000000000" pitchFamily="2" charset="2"/>
              <a:buChar char="q"/>
            </a:pPr>
            <a:r>
              <a:rPr lang="en-US" altLang="en-US" sz="4600" dirty="0">
                <a:solidFill>
                  <a:srgbClr val="0100C8"/>
                </a:solidFill>
                <a:latin typeface="Helvetica Neue"/>
              </a:rPr>
              <a:t>What is the temporal relation between each pair of tasks?</a:t>
            </a:r>
          </a:p>
        </p:txBody>
      </p:sp>
    </p:spTree>
    <p:extLst>
      <p:ext uri="{BB962C8B-B14F-4D97-AF65-F5344CB8AC3E}">
        <p14:creationId xmlns:p14="http://schemas.microsoft.com/office/powerpoint/2010/main" val="3260544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Effect transition="in" filter="fade">
                                      <p:cBhvr>
                                        <p:cTn id="7" dur="1000"/>
                                        <p:tgtEl>
                                          <p:spTgt spid="12">
                                            <p:txEl>
                                              <p:pRg st="1" end="1"/>
                                            </p:txEl>
                                          </p:spTgt>
                                        </p:tgtEl>
                                      </p:cBhvr>
                                    </p:animEffect>
                                    <p:anim calcmode="lin" valueType="num">
                                      <p:cBhvr>
                                        <p:cTn id="8"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2">
                                            <p:txEl>
                                              <p:pRg st="2" end="2"/>
                                            </p:txEl>
                                          </p:spTgt>
                                        </p:tgtEl>
                                        <p:attrNameLst>
                                          <p:attrName>style.visibility</p:attrName>
                                        </p:attrNameLst>
                                      </p:cBhvr>
                                      <p:to>
                                        <p:strVal val="visible"/>
                                      </p:to>
                                    </p:set>
                                    <p:animEffect transition="in" filter="fade">
                                      <p:cBhvr>
                                        <p:cTn id="12" dur="1000"/>
                                        <p:tgtEl>
                                          <p:spTgt spid="12">
                                            <p:txEl>
                                              <p:pRg st="2" end="2"/>
                                            </p:txEl>
                                          </p:spTgt>
                                        </p:tgtEl>
                                      </p:cBhvr>
                                    </p:animEffect>
                                    <p:anim calcmode="lin" valueType="num">
                                      <p:cBhvr>
                                        <p:cTn id="13"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12">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2">
                                            <p:txEl>
                                              <p:pRg st="3" end="3"/>
                                            </p:txEl>
                                          </p:spTgt>
                                        </p:tgtEl>
                                        <p:attrNameLst>
                                          <p:attrName>style.visibility</p:attrName>
                                        </p:attrNameLst>
                                      </p:cBhvr>
                                      <p:to>
                                        <p:strVal val="visible"/>
                                      </p:to>
                                    </p:set>
                                    <p:animEffect transition="in" filter="fade">
                                      <p:cBhvr>
                                        <p:cTn id="17" dur="1000"/>
                                        <p:tgtEl>
                                          <p:spTgt spid="12">
                                            <p:txEl>
                                              <p:pRg st="3" end="3"/>
                                            </p:txEl>
                                          </p:spTgt>
                                        </p:tgtEl>
                                      </p:cBhvr>
                                    </p:animEffect>
                                    <p:anim calcmode="lin" valueType="num">
                                      <p:cBhvr>
                                        <p:cTn id="18" dur="1000" fill="hold"/>
                                        <p:tgtEl>
                                          <p:spTgt spid="12">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12">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2">
                                            <p:txEl>
                                              <p:pRg st="4" end="4"/>
                                            </p:txEl>
                                          </p:spTgt>
                                        </p:tgtEl>
                                        <p:attrNameLst>
                                          <p:attrName>style.visibility</p:attrName>
                                        </p:attrNameLst>
                                      </p:cBhvr>
                                      <p:to>
                                        <p:strVal val="visible"/>
                                      </p:to>
                                    </p:set>
                                    <p:animEffect transition="in" filter="fade">
                                      <p:cBhvr>
                                        <p:cTn id="22" dur="1000"/>
                                        <p:tgtEl>
                                          <p:spTgt spid="12">
                                            <p:txEl>
                                              <p:pRg st="4" end="4"/>
                                            </p:txEl>
                                          </p:spTgt>
                                        </p:tgtEl>
                                      </p:cBhvr>
                                    </p:animEffect>
                                    <p:anim calcmode="lin" valueType="num">
                                      <p:cBhvr>
                                        <p:cTn id="23" dur="1000" fill="hold"/>
                                        <p:tgtEl>
                                          <p:spTgt spid="12">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12">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2">
                                            <p:txEl>
                                              <p:pRg st="5" end="5"/>
                                            </p:txEl>
                                          </p:spTgt>
                                        </p:tgtEl>
                                        <p:attrNameLst>
                                          <p:attrName>style.visibility</p:attrName>
                                        </p:attrNameLst>
                                      </p:cBhvr>
                                      <p:to>
                                        <p:strVal val="visible"/>
                                      </p:to>
                                    </p:set>
                                    <p:animEffect transition="in" filter="fade">
                                      <p:cBhvr>
                                        <p:cTn id="27" dur="1000"/>
                                        <p:tgtEl>
                                          <p:spTgt spid="12">
                                            <p:txEl>
                                              <p:pRg st="5" end="5"/>
                                            </p:txEl>
                                          </p:spTgt>
                                        </p:tgtEl>
                                      </p:cBhvr>
                                    </p:animEffect>
                                    <p:anim calcmode="lin" valueType="num">
                                      <p:cBhvr>
                                        <p:cTn id="28" dur="1000" fill="hold"/>
                                        <p:tgtEl>
                                          <p:spTgt spid="12">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1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12">
                                            <p:txEl>
                                              <p:pRg st="7" end="7"/>
                                            </p:txEl>
                                          </p:spTgt>
                                        </p:tgtEl>
                                        <p:attrNameLst>
                                          <p:attrName>style.visibility</p:attrName>
                                        </p:attrNameLst>
                                      </p:cBhvr>
                                      <p:to>
                                        <p:strVal val="visible"/>
                                      </p:to>
                                    </p:set>
                                    <p:animEffect transition="in" filter="fade">
                                      <p:cBhvr>
                                        <p:cTn id="34" dur="1000"/>
                                        <p:tgtEl>
                                          <p:spTgt spid="12">
                                            <p:txEl>
                                              <p:pRg st="7" end="7"/>
                                            </p:txEl>
                                          </p:spTgt>
                                        </p:tgtEl>
                                      </p:cBhvr>
                                    </p:animEffect>
                                    <p:anim calcmode="lin" valueType="num">
                                      <p:cBhvr>
                                        <p:cTn id="35" dur="1000" fill="hold"/>
                                        <p:tgtEl>
                                          <p:spTgt spid="12">
                                            <p:txEl>
                                              <p:pRg st="7" end="7"/>
                                            </p:txEl>
                                          </p:spTgt>
                                        </p:tgtEl>
                                        <p:attrNameLst>
                                          <p:attrName>ppt_x</p:attrName>
                                        </p:attrNameLst>
                                      </p:cBhvr>
                                      <p:tavLst>
                                        <p:tav tm="0">
                                          <p:val>
                                            <p:strVal val="#ppt_x"/>
                                          </p:val>
                                        </p:tav>
                                        <p:tav tm="100000">
                                          <p:val>
                                            <p:strVal val="#ppt_x"/>
                                          </p:val>
                                        </p:tav>
                                      </p:tavLst>
                                    </p:anim>
                                    <p:anim calcmode="lin" valueType="num">
                                      <p:cBhvr>
                                        <p:cTn id="36" dur="1000" fill="hold"/>
                                        <p:tgtEl>
                                          <p:spTgt spid="1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12">
                                            <p:txEl>
                                              <p:pRg st="8" end="8"/>
                                            </p:txEl>
                                          </p:spTgt>
                                        </p:tgtEl>
                                        <p:attrNameLst>
                                          <p:attrName>style.visibility</p:attrName>
                                        </p:attrNameLst>
                                      </p:cBhvr>
                                      <p:to>
                                        <p:strVal val="visible"/>
                                      </p:to>
                                    </p:set>
                                    <p:animEffect transition="in" filter="fade">
                                      <p:cBhvr>
                                        <p:cTn id="41" dur="1000"/>
                                        <p:tgtEl>
                                          <p:spTgt spid="12">
                                            <p:txEl>
                                              <p:pRg st="8" end="8"/>
                                            </p:txEl>
                                          </p:spTgt>
                                        </p:tgtEl>
                                      </p:cBhvr>
                                    </p:animEffect>
                                    <p:anim calcmode="lin" valueType="num">
                                      <p:cBhvr>
                                        <p:cTn id="42" dur="1000" fill="hold"/>
                                        <p:tgtEl>
                                          <p:spTgt spid="12">
                                            <p:txEl>
                                              <p:pRg st="8" end="8"/>
                                            </p:txEl>
                                          </p:spTgt>
                                        </p:tgtEl>
                                        <p:attrNameLst>
                                          <p:attrName>ppt_x</p:attrName>
                                        </p:attrNameLst>
                                      </p:cBhvr>
                                      <p:tavLst>
                                        <p:tav tm="0">
                                          <p:val>
                                            <p:strVal val="#ppt_x"/>
                                          </p:val>
                                        </p:tav>
                                        <p:tav tm="100000">
                                          <p:val>
                                            <p:strVal val="#ppt_x"/>
                                          </p:val>
                                        </p:tav>
                                      </p:tavLst>
                                    </p:anim>
                                    <p:anim calcmode="lin" valueType="num">
                                      <p:cBhvr>
                                        <p:cTn id="43" dur="1000" fill="hold"/>
                                        <p:tgtEl>
                                          <p:spTgt spid="1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49</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03137" y="2401896"/>
            <a:ext cx="21590490" cy="892079"/>
          </a:xfrm>
        </p:spPr>
        <p:txBody>
          <a:bodyPr>
            <a:noAutofit/>
          </a:bodyPr>
          <a:lstStyle/>
          <a:p>
            <a:r>
              <a:rPr lang="en-US" sz="6000" dirty="0"/>
              <a:t>Allen’s interval based temporal relations </a:t>
            </a:r>
            <a:endParaRPr lang="en-CY" sz="6000" dirty="0"/>
          </a:p>
        </p:txBody>
      </p:sp>
      <p:pic>
        <p:nvPicPr>
          <p:cNvPr id="3" name="Picture 2" descr="Chart, box and whisker chart&#10;&#10;Description automatically generated">
            <a:extLst>
              <a:ext uri="{FF2B5EF4-FFF2-40B4-BE49-F238E27FC236}">
                <a16:creationId xmlns:a16="http://schemas.microsoft.com/office/drawing/2014/main" id="{95CF0475-02E8-619D-AA69-3327F27FDF5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98985" y="3975094"/>
            <a:ext cx="7824788" cy="7788729"/>
          </a:xfrm>
          <a:prstGeom prst="rect">
            <a:avLst/>
          </a:prstGeom>
          <a:solidFill>
            <a:schemeClr val="bg2"/>
          </a:solidFill>
        </p:spPr>
      </p:pic>
    </p:spTree>
    <p:extLst>
      <p:ext uri="{BB962C8B-B14F-4D97-AF65-F5344CB8AC3E}">
        <p14:creationId xmlns:p14="http://schemas.microsoft.com/office/powerpoint/2010/main" val="1644251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5</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029503" y="2384373"/>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a:t>INTENDED LEARNING OUTCOMES</a:t>
            </a:r>
            <a:endParaRPr lang="en-CY"/>
          </a:p>
        </p:txBody>
      </p:sp>
      <p:sp>
        <p:nvSpPr>
          <p:cNvPr id="8" name="Text Placeholder 1">
            <a:extLst>
              <a:ext uri="{FF2B5EF4-FFF2-40B4-BE49-F238E27FC236}">
                <a16:creationId xmlns:a16="http://schemas.microsoft.com/office/drawing/2014/main" id="{AD173A3F-E783-45B3-BF86-49F7ED5235EC}"/>
              </a:ext>
            </a:extLst>
          </p:cNvPr>
          <p:cNvSpPr>
            <a:spLocks noGrp="1"/>
          </p:cNvSpPr>
          <p:nvPr>
            <p:ph type="body" sz="quarter" idx="22"/>
          </p:nvPr>
        </p:nvSpPr>
        <p:spPr>
          <a:xfrm>
            <a:off x="1093901" y="3669956"/>
            <a:ext cx="21461694" cy="4720282"/>
          </a:xfrm>
        </p:spPr>
        <p:txBody>
          <a:bodyPr/>
          <a:lstStyle/>
          <a:p>
            <a:pPr marL="0" indent="0">
              <a:spcBef>
                <a:spcPts val="0"/>
              </a:spcBef>
              <a:buNone/>
            </a:pPr>
            <a:r>
              <a:rPr lang="en-US" sz="3200" dirty="0"/>
              <a:t>Upon completion of this unit on constraint satisfaction problems, game playing and planning, students will be able:</a:t>
            </a:r>
          </a:p>
          <a:p>
            <a:pPr marL="0" indent="0">
              <a:spcBef>
                <a:spcPts val="0"/>
              </a:spcBef>
              <a:buNone/>
            </a:pPr>
            <a:endParaRPr lang="en-US" sz="3200" dirty="0"/>
          </a:p>
          <a:p>
            <a:pPr marL="0" indent="0">
              <a:spcBef>
                <a:spcPts val="0"/>
              </a:spcBef>
              <a:buNone/>
            </a:pPr>
            <a:r>
              <a:rPr lang="en-US" sz="3200" b="1" dirty="0"/>
              <a:t>Regarding Game Playing:</a:t>
            </a:r>
          </a:p>
          <a:p>
            <a:pPr marL="0" indent="0">
              <a:spcBef>
                <a:spcPts val="0"/>
              </a:spcBef>
              <a:buNone/>
            </a:pPr>
            <a:endParaRPr lang="en-US" sz="3200" i="1" dirty="0"/>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effectLst/>
                <a:ea typeface="Times New Roman" panose="02020603050405020304" pitchFamily="18" charset="0"/>
                <a:cs typeface="Times New Roman" panose="02020603050405020304" pitchFamily="18" charset="0"/>
              </a:rPr>
              <a:t>To explain the category of two player, perfect information, zero-sum games, which is the topic of discussion.</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ea typeface="Times New Roman" panose="02020603050405020304" pitchFamily="18" charset="0"/>
                <a:cs typeface="Times New Roman" panose="02020603050405020304" pitchFamily="18" charset="0"/>
              </a:rPr>
              <a:t>To analyze the representation problem regarding the above category of games.</a:t>
            </a:r>
            <a:endParaRPr lang="en-US" sz="3200" dirty="0">
              <a:effectLst/>
              <a:ea typeface="Times New Roman" panose="02020603050405020304" pitchFamily="18" charset="0"/>
              <a:cs typeface="Times New Roman" panose="02020603050405020304" pitchFamily="18" charset="0"/>
            </a:endParaRP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200" dirty="0">
                <a:effectLst/>
                <a:ea typeface="Times New Roman" panose="02020603050405020304" pitchFamily="18" charset="0"/>
                <a:cs typeface="Times New Roman" panose="02020603050405020304" pitchFamily="18" charset="0"/>
              </a:rPr>
              <a:t>To </a:t>
            </a:r>
            <a:r>
              <a:rPr lang="en-US" sz="3200" dirty="0">
                <a:effectLst/>
                <a:ea typeface="Times New Roman" panose="02020603050405020304" pitchFamily="18" charset="0"/>
                <a:cs typeface="Times New Roman" panose="02020603050405020304" pitchFamily="18" charset="0"/>
              </a:rPr>
              <a:t>explain the minimax procedure as well as </a:t>
            </a:r>
            <a:r>
              <a:rPr lang="en-US" sz="3200" dirty="0">
                <a:ea typeface="Times New Roman" panose="02020603050405020304" pitchFamily="18" charset="0"/>
                <a:cs typeface="Times New Roman" panose="02020603050405020304" pitchFamily="18" charset="0"/>
              </a:rPr>
              <a:t>the</a:t>
            </a:r>
            <a:r>
              <a:rPr lang="en-US" sz="3200" dirty="0">
                <a:effectLst/>
                <a:ea typeface="Times New Roman" panose="02020603050405020304" pitchFamily="18" charset="0"/>
                <a:cs typeface="Times New Roman" panose="02020603050405020304" pitchFamily="18" charset="0"/>
              </a:rPr>
              <a:t> alpha-beta procedure and the relevant pruning rules, and to be able to apply these on simple </a:t>
            </a:r>
            <a:r>
              <a:rPr lang="en-US" sz="3200" dirty="0">
                <a:ea typeface="Times New Roman" panose="02020603050405020304" pitchFamily="18" charset="0"/>
                <a:cs typeface="Times New Roman" panose="02020603050405020304" pitchFamily="18" charset="0"/>
              </a:rPr>
              <a:t>two-player games.</a:t>
            </a:r>
          </a:p>
          <a:p>
            <a:pPr>
              <a:lnSpc>
                <a:spcPct val="107000"/>
              </a:lnSpc>
              <a:spcBef>
                <a:spcPts val="0"/>
              </a:spcBef>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3200" dirty="0">
              <a:ea typeface="Calibri" panose="020F0502020204030204" pitchFamily="34" charset="0"/>
              <a:cs typeface="Times New Roman" panose="02020603050405020304" pitchFamily="18" charset="0"/>
            </a:endParaRPr>
          </a:p>
          <a:p>
            <a:endParaRPr lang="en-US" sz="3200" dirty="0"/>
          </a:p>
          <a:p>
            <a:endParaRPr lang="en-US" sz="3200" dirty="0"/>
          </a:p>
          <a:p>
            <a:endParaRPr lang="en-US" sz="3200" dirty="0"/>
          </a:p>
        </p:txBody>
      </p:sp>
    </p:spTree>
    <p:extLst>
      <p:ext uri="{BB962C8B-B14F-4D97-AF65-F5344CB8AC3E}">
        <p14:creationId xmlns:p14="http://schemas.microsoft.com/office/powerpoint/2010/main" val="286673767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50</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03137" y="2401896"/>
            <a:ext cx="21590490" cy="892079"/>
          </a:xfrm>
        </p:spPr>
        <p:txBody>
          <a:bodyPr>
            <a:noAutofit/>
          </a:bodyPr>
          <a:lstStyle/>
          <a:p>
            <a:r>
              <a:rPr lang="en-US" sz="6000" dirty="0"/>
              <a:t>Task T3 contains task T1: Possible scenarios  </a:t>
            </a:r>
            <a:endParaRPr lang="en-CY" sz="6000" dirty="0"/>
          </a:p>
        </p:txBody>
      </p:sp>
      <p:cxnSp>
        <p:nvCxnSpPr>
          <p:cNvPr id="5" name="Straight Connector 4">
            <a:extLst>
              <a:ext uri="{FF2B5EF4-FFF2-40B4-BE49-F238E27FC236}">
                <a16:creationId xmlns:a16="http://schemas.microsoft.com/office/drawing/2014/main" id="{165047ED-937B-052A-B508-FF4084E6C97F}"/>
              </a:ext>
            </a:extLst>
          </p:cNvPr>
          <p:cNvCxnSpPr/>
          <p:nvPr/>
        </p:nvCxnSpPr>
        <p:spPr>
          <a:xfrm>
            <a:off x="1818500" y="5474043"/>
            <a:ext cx="2916195"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59925C1E-48F8-1E3E-3299-9AE3FB1703EE}"/>
              </a:ext>
            </a:extLst>
          </p:cNvPr>
          <p:cNvCxnSpPr/>
          <p:nvPr/>
        </p:nvCxnSpPr>
        <p:spPr>
          <a:xfrm>
            <a:off x="1859691" y="5202195"/>
            <a:ext cx="0" cy="444843"/>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E487DFD0-1145-64D1-284A-8595BAEFAC4C}"/>
              </a:ext>
            </a:extLst>
          </p:cNvPr>
          <p:cNvCxnSpPr/>
          <p:nvPr/>
        </p:nvCxnSpPr>
        <p:spPr>
          <a:xfrm>
            <a:off x="11415584" y="8230565"/>
            <a:ext cx="0" cy="444843"/>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1E6B0157-EC9C-20B9-F4E4-B904DFAF144C}"/>
              </a:ext>
            </a:extLst>
          </p:cNvPr>
          <p:cNvCxnSpPr>
            <a:cxnSpLocks/>
          </p:cNvCxnSpPr>
          <p:nvPr/>
        </p:nvCxnSpPr>
        <p:spPr>
          <a:xfrm>
            <a:off x="1845275" y="4576119"/>
            <a:ext cx="1009136"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FFF7760-17E3-C4BF-36A8-F838A4F4BF2A}"/>
              </a:ext>
            </a:extLst>
          </p:cNvPr>
          <p:cNvCxnSpPr>
            <a:cxnSpLocks/>
          </p:cNvCxnSpPr>
          <p:nvPr/>
        </p:nvCxnSpPr>
        <p:spPr>
          <a:xfrm>
            <a:off x="1845275" y="4304271"/>
            <a:ext cx="0" cy="444843"/>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D76EB70-5219-2DA6-15CC-9BF192A3E2F6}"/>
              </a:ext>
            </a:extLst>
          </p:cNvPr>
          <p:cNvCxnSpPr>
            <a:cxnSpLocks/>
          </p:cNvCxnSpPr>
          <p:nvPr/>
        </p:nvCxnSpPr>
        <p:spPr>
          <a:xfrm>
            <a:off x="2854411" y="4316626"/>
            <a:ext cx="0" cy="444843"/>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7F0AA826-1006-9492-5A26-13E841BADED2}"/>
              </a:ext>
            </a:extLst>
          </p:cNvPr>
          <p:cNvSpPr txBox="1"/>
          <p:nvPr/>
        </p:nvSpPr>
        <p:spPr>
          <a:xfrm>
            <a:off x="2067699" y="3882250"/>
            <a:ext cx="951470" cy="646331"/>
          </a:xfrm>
          <a:prstGeom prst="rect">
            <a:avLst/>
          </a:prstGeom>
          <a:noFill/>
        </p:spPr>
        <p:txBody>
          <a:bodyPr wrap="square" rtlCol="0">
            <a:spAutoFit/>
          </a:bodyPr>
          <a:lstStyle/>
          <a:p>
            <a:r>
              <a:rPr lang="en-US" dirty="0"/>
              <a:t>T1</a:t>
            </a:r>
            <a:endParaRPr lang="en-CY" dirty="0"/>
          </a:p>
        </p:txBody>
      </p:sp>
      <p:sp>
        <p:nvSpPr>
          <p:cNvPr id="17" name="TextBox 16">
            <a:extLst>
              <a:ext uri="{FF2B5EF4-FFF2-40B4-BE49-F238E27FC236}">
                <a16:creationId xmlns:a16="http://schemas.microsoft.com/office/drawing/2014/main" id="{E310BA99-E684-396F-568D-109C06FDD961}"/>
              </a:ext>
            </a:extLst>
          </p:cNvPr>
          <p:cNvSpPr txBox="1"/>
          <p:nvPr/>
        </p:nvSpPr>
        <p:spPr>
          <a:xfrm>
            <a:off x="2800863" y="4868152"/>
            <a:ext cx="951470" cy="646331"/>
          </a:xfrm>
          <a:prstGeom prst="rect">
            <a:avLst/>
          </a:prstGeom>
          <a:noFill/>
        </p:spPr>
        <p:txBody>
          <a:bodyPr wrap="square" rtlCol="0">
            <a:spAutoFit/>
          </a:bodyPr>
          <a:lstStyle/>
          <a:p>
            <a:r>
              <a:rPr lang="en-US" dirty="0"/>
              <a:t>T3</a:t>
            </a:r>
            <a:endParaRPr lang="en-CY" dirty="0"/>
          </a:p>
        </p:txBody>
      </p:sp>
      <p:cxnSp>
        <p:nvCxnSpPr>
          <p:cNvPr id="18" name="Straight Connector 17">
            <a:extLst>
              <a:ext uri="{FF2B5EF4-FFF2-40B4-BE49-F238E27FC236}">
                <a16:creationId xmlns:a16="http://schemas.microsoft.com/office/drawing/2014/main" id="{60164827-65FF-17C5-B0DB-528A14EE22C4}"/>
              </a:ext>
            </a:extLst>
          </p:cNvPr>
          <p:cNvCxnSpPr/>
          <p:nvPr/>
        </p:nvCxnSpPr>
        <p:spPr>
          <a:xfrm>
            <a:off x="7072184" y="5474043"/>
            <a:ext cx="2916195"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9302615-1743-D487-A1F4-B4C7FBA2171F}"/>
              </a:ext>
            </a:extLst>
          </p:cNvPr>
          <p:cNvCxnSpPr/>
          <p:nvPr/>
        </p:nvCxnSpPr>
        <p:spPr>
          <a:xfrm>
            <a:off x="7072184" y="5202195"/>
            <a:ext cx="0" cy="444843"/>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DA2DD05-F70E-072A-72E1-30FD8FC373B9}"/>
              </a:ext>
            </a:extLst>
          </p:cNvPr>
          <p:cNvCxnSpPr/>
          <p:nvPr/>
        </p:nvCxnSpPr>
        <p:spPr>
          <a:xfrm>
            <a:off x="9988379" y="5251620"/>
            <a:ext cx="0" cy="444843"/>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4D5A1B8F-A891-4C8F-49D0-AA6218605E6E}"/>
              </a:ext>
            </a:extLst>
          </p:cNvPr>
          <p:cNvCxnSpPr>
            <a:cxnSpLocks/>
          </p:cNvCxnSpPr>
          <p:nvPr/>
        </p:nvCxnSpPr>
        <p:spPr>
          <a:xfrm>
            <a:off x="8966890" y="4477269"/>
            <a:ext cx="0" cy="444843"/>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4499D8E1-92C0-06F2-B80A-D69CF27DE66D}"/>
              </a:ext>
            </a:extLst>
          </p:cNvPr>
          <p:cNvCxnSpPr>
            <a:cxnSpLocks/>
          </p:cNvCxnSpPr>
          <p:nvPr/>
        </p:nvCxnSpPr>
        <p:spPr>
          <a:xfrm>
            <a:off x="9976026" y="4489624"/>
            <a:ext cx="0" cy="444843"/>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2175552F-D730-6BFC-3219-766993036B02}"/>
              </a:ext>
            </a:extLst>
          </p:cNvPr>
          <p:cNvSpPr txBox="1"/>
          <p:nvPr/>
        </p:nvSpPr>
        <p:spPr>
          <a:xfrm>
            <a:off x="9059564" y="4018903"/>
            <a:ext cx="951470" cy="646331"/>
          </a:xfrm>
          <a:prstGeom prst="rect">
            <a:avLst/>
          </a:prstGeom>
          <a:noFill/>
        </p:spPr>
        <p:txBody>
          <a:bodyPr wrap="square" rtlCol="0">
            <a:spAutoFit/>
          </a:bodyPr>
          <a:lstStyle/>
          <a:p>
            <a:r>
              <a:rPr lang="en-US" dirty="0"/>
              <a:t>T1</a:t>
            </a:r>
            <a:endParaRPr lang="en-CY" dirty="0"/>
          </a:p>
        </p:txBody>
      </p:sp>
      <p:sp>
        <p:nvSpPr>
          <p:cNvPr id="24" name="TextBox 23">
            <a:extLst>
              <a:ext uri="{FF2B5EF4-FFF2-40B4-BE49-F238E27FC236}">
                <a16:creationId xmlns:a16="http://schemas.microsoft.com/office/drawing/2014/main" id="{EB1D957A-C42B-36F3-4170-BFB45D21EC78}"/>
              </a:ext>
            </a:extLst>
          </p:cNvPr>
          <p:cNvSpPr txBox="1"/>
          <p:nvPr/>
        </p:nvSpPr>
        <p:spPr>
          <a:xfrm>
            <a:off x="8054547" y="4868152"/>
            <a:ext cx="951470" cy="646331"/>
          </a:xfrm>
          <a:prstGeom prst="rect">
            <a:avLst/>
          </a:prstGeom>
          <a:noFill/>
        </p:spPr>
        <p:txBody>
          <a:bodyPr wrap="square" rtlCol="0">
            <a:spAutoFit/>
          </a:bodyPr>
          <a:lstStyle/>
          <a:p>
            <a:r>
              <a:rPr lang="en-US" dirty="0"/>
              <a:t>T3</a:t>
            </a:r>
            <a:endParaRPr lang="en-CY" dirty="0"/>
          </a:p>
        </p:txBody>
      </p:sp>
      <p:cxnSp>
        <p:nvCxnSpPr>
          <p:cNvPr id="25" name="Straight Connector 24">
            <a:extLst>
              <a:ext uri="{FF2B5EF4-FFF2-40B4-BE49-F238E27FC236}">
                <a16:creationId xmlns:a16="http://schemas.microsoft.com/office/drawing/2014/main" id="{5ECA9438-A823-EE28-AF91-9CDD0CB72B74}"/>
              </a:ext>
            </a:extLst>
          </p:cNvPr>
          <p:cNvCxnSpPr>
            <a:cxnSpLocks/>
          </p:cNvCxnSpPr>
          <p:nvPr/>
        </p:nvCxnSpPr>
        <p:spPr>
          <a:xfrm>
            <a:off x="8979243" y="4749114"/>
            <a:ext cx="1009136"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CE9FC5F9-F4FA-0F24-3AF9-EE6B17BA5CD6}"/>
              </a:ext>
            </a:extLst>
          </p:cNvPr>
          <p:cNvCxnSpPr/>
          <p:nvPr/>
        </p:nvCxnSpPr>
        <p:spPr>
          <a:xfrm>
            <a:off x="12327927" y="5474043"/>
            <a:ext cx="2916195"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0599FCF-6E62-1E06-4F24-C2D8DB7666A8}"/>
              </a:ext>
            </a:extLst>
          </p:cNvPr>
          <p:cNvCxnSpPr/>
          <p:nvPr/>
        </p:nvCxnSpPr>
        <p:spPr>
          <a:xfrm>
            <a:off x="12327927" y="5202195"/>
            <a:ext cx="0" cy="444843"/>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9640843-BCD7-2C9E-5575-1942EF8F8F9B}"/>
              </a:ext>
            </a:extLst>
          </p:cNvPr>
          <p:cNvCxnSpPr/>
          <p:nvPr/>
        </p:nvCxnSpPr>
        <p:spPr>
          <a:xfrm>
            <a:off x="15244122" y="5251621"/>
            <a:ext cx="0" cy="444843"/>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5C39CE8E-EBD3-D943-03C0-18D6008D049C}"/>
              </a:ext>
            </a:extLst>
          </p:cNvPr>
          <p:cNvSpPr txBox="1"/>
          <p:nvPr/>
        </p:nvSpPr>
        <p:spPr>
          <a:xfrm>
            <a:off x="18619567" y="4376524"/>
            <a:ext cx="951470" cy="646331"/>
          </a:xfrm>
          <a:prstGeom prst="rect">
            <a:avLst/>
          </a:prstGeom>
          <a:noFill/>
        </p:spPr>
        <p:txBody>
          <a:bodyPr wrap="square" rtlCol="0">
            <a:spAutoFit/>
          </a:bodyPr>
          <a:lstStyle/>
          <a:p>
            <a:r>
              <a:rPr lang="en-US" dirty="0"/>
              <a:t>T1</a:t>
            </a:r>
            <a:endParaRPr lang="en-CY" dirty="0"/>
          </a:p>
        </p:txBody>
      </p:sp>
      <p:sp>
        <p:nvSpPr>
          <p:cNvPr id="30" name="TextBox 29">
            <a:extLst>
              <a:ext uri="{FF2B5EF4-FFF2-40B4-BE49-F238E27FC236}">
                <a16:creationId xmlns:a16="http://schemas.microsoft.com/office/drawing/2014/main" id="{9A5AD017-FA56-1858-77AE-E1C751301A3F}"/>
              </a:ext>
            </a:extLst>
          </p:cNvPr>
          <p:cNvSpPr txBox="1"/>
          <p:nvPr/>
        </p:nvSpPr>
        <p:spPr>
          <a:xfrm>
            <a:off x="18677241" y="5019733"/>
            <a:ext cx="951470" cy="646331"/>
          </a:xfrm>
          <a:prstGeom prst="rect">
            <a:avLst/>
          </a:prstGeom>
          <a:noFill/>
        </p:spPr>
        <p:txBody>
          <a:bodyPr wrap="square" rtlCol="0">
            <a:spAutoFit/>
          </a:bodyPr>
          <a:lstStyle/>
          <a:p>
            <a:r>
              <a:rPr lang="en-US" dirty="0"/>
              <a:t>T3</a:t>
            </a:r>
            <a:endParaRPr lang="en-CY" dirty="0"/>
          </a:p>
        </p:txBody>
      </p:sp>
      <p:cxnSp>
        <p:nvCxnSpPr>
          <p:cNvPr id="31" name="Straight Connector 30">
            <a:extLst>
              <a:ext uri="{FF2B5EF4-FFF2-40B4-BE49-F238E27FC236}">
                <a16:creationId xmlns:a16="http://schemas.microsoft.com/office/drawing/2014/main" id="{9D4F3244-86BA-A2F4-2CE5-4609C67A17DE}"/>
              </a:ext>
            </a:extLst>
          </p:cNvPr>
          <p:cNvCxnSpPr>
            <a:cxnSpLocks/>
          </p:cNvCxnSpPr>
          <p:nvPr/>
        </p:nvCxnSpPr>
        <p:spPr>
          <a:xfrm>
            <a:off x="13310290" y="4489624"/>
            <a:ext cx="0" cy="444843"/>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6283C525-CCC0-2A11-1E8C-6A2222AE1353}"/>
              </a:ext>
            </a:extLst>
          </p:cNvPr>
          <p:cNvCxnSpPr>
            <a:cxnSpLocks/>
          </p:cNvCxnSpPr>
          <p:nvPr/>
        </p:nvCxnSpPr>
        <p:spPr>
          <a:xfrm>
            <a:off x="13308231" y="4715754"/>
            <a:ext cx="932923"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5CB8F77E-0515-716D-9327-03CB0815E3DE}"/>
              </a:ext>
            </a:extLst>
          </p:cNvPr>
          <p:cNvCxnSpPr/>
          <p:nvPr/>
        </p:nvCxnSpPr>
        <p:spPr>
          <a:xfrm>
            <a:off x="14261760" y="4493740"/>
            <a:ext cx="0" cy="444843"/>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9C4B41B2-2E63-8CB3-B9EA-06E2F2AE770E}"/>
              </a:ext>
            </a:extLst>
          </p:cNvPr>
          <p:cNvCxnSpPr/>
          <p:nvPr/>
        </p:nvCxnSpPr>
        <p:spPr>
          <a:xfrm>
            <a:off x="17694879" y="5642917"/>
            <a:ext cx="2916195"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64AE9BC0-EB67-4A5A-43EC-7100A632340E}"/>
              </a:ext>
            </a:extLst>
          </p:cNvPr>
          <p:cNvCxnSpPr/>
          <p:nvPr/>
        </p:nvCxnSpPr>
        <p:spPr>
          <a:xfrm>
            <a:off x="20586363" y="5444461"/>
            <a:ext cx="0" cy="444843"/>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54215963-9F31-80C3-3963-44509EE6786A}"/>
              </a:ext>
            </a:extLst>
          </p:cNvPr>
          <p:cNvCxnSpPr/>
          <p:nvPr/>
        </p:nvCxnSpPr>
        <p:spPr>
          <a:xfrm>
            <a:off x="17707238" y="5436970"/>
            <a:ext cx="0" cy="444843"/>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4F7909D2-5C2A-FE47-81B2-81EF4C2EF8F2}"/>
              </a:ext>
            </a:extLst>
          </p:cNvPr>
          <p:cNvSpPr txBox="1"/>
          <p:nvPr/>
        </p:nvSpPr>
        <p:spPr>
          <a:xfrm>
            <a:off x="13512117" y="4078811"/>
            <a:ext cx="951470" cy="646331"/>
          </a:xfrm>
          <a:prstGeom prst="rect">
            <a:avLst/>
          </a:prstGeom>
          <a:noFill/>
        </p:spPr>
        <p:txBody>
          <a:bodyPr wrap="square" rtlCol="0">
            <a:spAutoFit/>
          </a:bodyPr>
          <a:lstStyle/>
          <a:p>
            <a:r>
              <a:rPr lang="en-US" dirty="0"/>
              <a:t>T1</a:t>
            </a:r>
            <a:endParaRPr lang="en-CY" dirty="0"/>
          </a:p>
        </p:txBody>
      </p:sp>
      <p:sp>
        <p:nvSpPr>
          <p:cNvPr id="47" name="TextBox 46">
            <a:extLst>
              <a:ext uri="{FF2B5EF4-FFF2-40B4-BE49-F238E27FC236}">
                <a16:creationId xmlns:a16="http://schemas.microsoft.com/office/drawing/2014/main" id="{7EB2D4B9-FBBC-E45C-A987-B726864FA2B8}"/>
              </a:ext>
            </a:extLst>
          </p:cNvPr>
          <p:cNvSpPr txBox="1"/>
          <p:nvPr/>
        </p:nvSpPr>
        <p:spPr>
          <a:xfrm>
            <a:off x="13390605" y="4883148"/>
            <a:ext cx="951470" cy="646331"/>
          </a:xfrm>
          <a:prstGeom prst="rect">
            <a:avLst/>
          </a:prstGeom>
          <a:noFill/>
        </p:spPr>
        <p:txBody>
          <a:bodyPr wrap="square" rtlCol="0">
            <a:spAutoFit/>
          </a:bodyPr>
          <a:lstStyle/>
          <a:p>
            <a:r>
              <a:rPr lang="en-US" dirty="0"/>
              <a:t>T3</a:t>
            </a:r>
            <a:endParaRPr lang="en-CY" dirty="0"/>
          </a:p>
        </p:txBody>
      </p:sp>
      <p:cxnSp>
        <p:nvCxnSpPr>
          <p:cNvPr id="48" name="Straight Connector 47">
            <a:extLst>
              <a:ext uri="{FF2B5EF4-FFF2-40B4-BE49-F238E27FC236}">
                <a16:creationId xmlns:a16="http://schemas.microsoft.com/office/drawing/2014/main" id="{D47E346C-F72E-399B-A053-DAD9989A1050}"/>
              </a:ext>
            </a:extLst>
          </p:cNvPr>
          <p:cNvCxnSpPr>
            <a:cxnSpLocks/>
          </p:cNvCxnSpPr>
          <p:nvPr/>
        </p:nvCxnSpPr>
        <p:spPr>
          <a:xfrm>
            <a:off x="17694879" y="4746473"/>
            <a:ext cx="0" cy="444843"/>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629D62AC-F200-B315-2A8D-51C0AD3F8446}"/>
              </a:ext>
            </a:extLst>
          </p:cNvPr>
          <p:cNvCxnSpPr/>
          <p:nvPr/>
        </p:nvCxnSpPr>
        <p:spPr>
          <a:xfrm>
            <a:off x="20586363" y="4746474"/>
            <a:ext cx="0" cy="444843"/>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61DE93B6-1F17-4B7C-6111-E9751A5571D3}"/>
              </a:ext>
            </a:extLst>
          </p:cNvPr>
          <p:cNvCxnSpPr/>
          <p:nvPr/>
        </p:nvCxnSpPr>
        <p:spPr>
          <a:xfrm>
            <a:off x="17670168" y="4968894"/>
            <a:ext cx="2916195"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3" name="Text Placeholder 3">
            <a:extLst>
              <a:ext uri="{FF2B5EF4-FFF2-40B4-BE49-F238E27FC236}">
                <a16:creationId xmlns:a16="http://schemas.microsoft.com/office/drawing/2014/main" id="{F41F7A55-E523-A268-925C-27089752222E}"/>
              </a:ext>
            </a:extLst>
          </p:cNvPr>
          <p:cNvSpPr txBox="1">
            <a:spLocks/>
          </p:cNvSpPr>
          <p:nvPr/>
        </p:nvSpPr>
        <p:spPr>
          <a:xfrm>
            <a:off x="1396755" y="6370485"/>
            <a:ext cx="21590490" cy="892079"/>
          </a:xfrm>
          <a:prstGeom prst="rect">
            <a:avLst/>
          </a:prstGeom>
          <a:solidFill>
            <a:srgbClr val="0000B0"/>
          </a:solidFill>
        </p:spPr>
        <p:txBody>
          <a:bodyPr lIns="365760" anchor="ctr">
            <a:no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6000" dirty="0"/>
              <a:t>Task T2 precedes task T1: Possible scenarios  </a:t>
            </a:r>
            <a:endParaRPr lang="en-CY" sz="6000" dirty="0"/>
          </a:p>
        </p:txBody>
      </p:sp>
      <p:cxnSp>
        <p:nvCxnSpPr>
          <p:cNvPr id="54" name="Straight Connector 53">
            <a:extLst>
              <a:ext uri="{FF2B5EF4-FFF2-40B4-BE49-F238E27FC236}">
                <a16:creationId xmlns:a16="http://schemas.microsoft.com/office/drawing/2014/main" id="{E31138D2-CCA6-1C00-EECF-5937EA9ABB5A}"/>
              </a:ext>
            </a:extLst>
          </p:cNvPr>
          <p:cNvCxnSpPr/>
          <p:nvPr/>
        </p:nvCxnSpPr>
        <p:spPr>
          <a:xfrm>
            <a:off x="1410728" y="8428041"/>
            <a:ext cx="2916195"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618598DB-EA6E-479A-15DC-0D5906390F5D}"/>
              </a:ext>
            </a:extLst>
          </p:cNvPr>
          <p:cNvCxnSpPr/>
          <p:nvPr/>
        </p:nvCxnSpPr>
        <p:spPr>
          <a:xfrm>
            <a:off x="1439559" y="8229923"/>
            <a:ext cx="0" cy="444843"/>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13FF7692-333B-738A-D352-05F45B1D6C50}"/>
              </a:ext>
            </a:extLst>
          </p:cNvPr>
          <p:cNvCxnSpPr/>
          <p:nvPr/>
        </p:nvCxnSpPr>
        <p:spPr>
          <a:xfrm>
            <a:off x="4281614" y="8205619"/>
            <a:ext cx="0" cy="444843"/>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859EC957-9FAE-F349-C852-38D9ECA9596D}"/>
              </a:ext>
            </a:extLst>
          </p:cNvPr>
          <p:cNvSpPr txBox="1"/>
          <p:nvPr/>
        </p:nvSpPr>
        <p:spPr>
          <a:xfrm>
            <a:off x="4464908" y="7794183"/>
            <a:ext cx="951470" cy="646331"/>
          </a:xfrm>
          <a:prstGeom prst="rect">
            <a:avLst/>
          </a:prstGeom>
          <a:noFill/>
        </p:spPr>
        <p:txBody>
          <a:bodyPr wrap="square" rtlCol="0">
            <a:spAutoFit/>
          </a:bodyPr>
          <a:lstStyle/>
          <a:p>
            <a:r>
              <a:rPr lang="en-US" dirty="0"/>
              <a:t>T1</a:t>
            </a:r>
            <a:endParaRPr lang="en-CY" dirty="0"/>
          </a:p>
        </p:txBody>
      </p:sp>
      <p:sp>
        <p:nvSpPr>
          <p:cNvPr id="58" name="TextBox 57">
            <a:extLst>
              <a:ext uri="{FF2B5EF4-FFF2-40B4-BE49-F238E27FC236}">
                <a16:creationId xmlns:a16="http://schemas.microsoft.com/office/drawing/2014/main" id="{2C6516DD-5C48-41D8-EB8A-1A7CF826A426}"/>
              </a:ext>
            </a:extLst>
          </p:cNvPr>
          <p:cNvSpPr txBox="1"/>
          <p:nvPr/>
        </p:nvSpPr>
        <p:spPr>
          <a:xfrm>
            <a:off x="2393090" y="7751236"/>
            <a:ext cx="951470" cy="646331"/>
          </a:xfrm>
          <a:prstGeom prst="rect">
            <a:avLst/>
          </a:prstGeom>
          <a:noFill/>
        </p:spPr>
        <p:txBody>
          <a:bodyPr wrap="square" rtlCol="0">
            <a:spAutoFit/>
          </a:bodyPr>
          <a:lstStyle/>
          <a:p>
            <a:r>
              <a:rPr lang="en-US" dirty="0"/>
              <a:t>T2</a:t>
            </a:r>
            <a:endParaRPr lang="en-CY" dirty="0"/>
          </a:p>
        </p:txBody>
      </p:sp>
      <p:cxnSp>
        <p:nvCxnSpPr>
          <p:cNvPr id="59" name="Straight Connector 58">
            <a:extLst>
              <a:ext uri="{FF2B5EF4-FFF2-40B4-BE49-F238E27FC236}">
                <a16:creationId xmlns:a16="http://schemas.microsoft.com/office/drawing/2014/main" id="{E2106F23-E891-69F3-0181-46EFDE4AFD8D}"/>
              </a:ext>
            </a:extLst>
          </p:cNvPr>
          <p:cNvCxnSpPr/>
          <p:nvPr/>
        </p:nvCxnSpPr>
        <p:spPr>
          <a:xfrm>
            <a:off x="4320744" y="8221682"/>
            <a:ext cx="0" cy="444843"/>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824677D9-63FB-9B75-3F13-F33AFC2C951A}"/>
              </a:ext>
            </a:extLst>
          </p:cNvPr>
          <p:cNvCxnSpPr/>
          <p:nvPr/>
        </p:nvCxnSpPr>
        <p:spPr>
          <a:xfrm>
            <a:off x="5311343" y="8217975"/>
            <a:ext cx="0" cy="444843"/>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4C7AAD81-56ED-F831-8722-A272BB66EE32}"/>
              </a:ext>
            </a:extLst>
          </p:cNvPr>
          <p:cNvCxnSpPr>
            <a:cxnSpLocks/>
          </p:cNvCxnSpPr>
          <p:nvPr/>
        </p:nvCxnSpPr>
        <p:spPr>
          <a:xfrm>
            <a:off x="4281614" y="8452987"/>
            <a:ext cx="1009136"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7F78CF71-51B8-3B58-DB64-2A603A287E6C}"/>
              </a:ext>
            </a:extLst>
          </p:cNvPr>
          <p:cNvCxnSpPr/>
          <p:nvPr/>
        </p:nvCxnSpPr>
        <p:spPr>
          <a:xfrm>
            <a:off x="7704436" y="8429258"/>
            <a:ext cx="2916195"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84786218-FA84-456B-F70D-B8FA9EE6EA4F}"/>
              </a:ext>
            </a:extLst>
          </p:cNvPr>
          <p:cNvSpPr txBox="1"/>
          <p:nvPr/>
        </p:nvSpPr>
        <p:spPr>
          <a:xfrm>
            <a:off x="11598878" y="7770686"/>
            <a:ext cx="951470" cy="646331"/>
          </a:xfrm>
          <a:prstGeom prst="rect">
            <a:avLst/>
          </a:prstGeom>
          <a:noFill/>
        </p:spPr>
        <p:txBody>
          <a:bodyPr wrap="square" rtlCol="0">
            <a:spAutoFit/>
          </a:bodyPr>
          <a:lstStyle/>
          <a:p>
            <a:r>
              <a:rPr lang="en-US" dirty="0"/>
              <a:t>T1</a:t>
            </a:r>
            <a:endParaRPr lang="en-CY" dirty="0"/>
          </a:p>
        </p:txBody>
      </p:sp>
      <p:sp>
        <p:nvSpPr>
          <p:cNvPr id="67" name="TextBox 66">
            <a:extLst>
              <a:ext uri="{FF2B5EF4-FFF2-40B4-BE49-F238E27FC236}">
                <a16:creationId xmlns:a16="http://schemas.microsoft.com/office/drawing/2014/main" id="{021401CB-45BE-1041-DDAE-453C51C99CD2}"/>
              </a:ext>
            </a:extLst>
          </p:cNvPr>
          <p:cNvSpPr txBox="1"/>
          <p:nvPr/>
        </p:nvSpPr>
        <p:spPr>
          <a:xfrm>
            <a:off x="8686798" y="7752453"/>
            <a:ext cx="951470" cy="646331"/>
          </a:xfrm>
          <a:prstGeom prst="rect">
            <a:avLst/>
          </a:prstGeom>
          <a:noFill/>
        </p:spPr>
        <p:txBody>
          <a:bodyPr wrap="square" rtlCol="0">
            <a:spAutoFit/>
          </a:bodyPr>
          <a:lstStyle/>
          <a:p>
            <a:r>
              <a:rPr lang="en-US" dirty="0"/>
              <a:t>T2</a:t>
            </a:r>
            <a:endParaRPr lang="en-CY" dirty="0"/>
          </a:p>
        </p:txBody>
      </p:sp>
      <p:cxnSp>
        <p:nvCxnSpPr>
          <p:cNvPr id="68" name="Straight Connector 67">
            <a:extLst>
              <a:ext uri="{FF2B5EF4-FFF2-40B4-BE49-F238E27FC236}">
                <a16:creationId xmlns:a16="http://schemas.microsoft.com/office/drawing/2014/main" id="{C6056E78-A2C7-4DA8-F182-DFECF6B36DEA}"/>
              </a:ext>
            </a:extLst>
          </p:cNvPr>
          <p:cNvCxnSpPr>
            <a:cxnSpLocks/>
          </p:cNvCxnSpPr>
          <p:nvPr/>
        </p:nvCxnSpPr>
        <p:spPr>
          <a:xfrm>
            <a:off x="11415584" y="8429490"/>
            <a:ext cx="1009136"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91AD0842-3AF4-12E9-E83A-44E07DC99B34}"/>
              </a:ext>
            </a:extLst>
          </p:cNvPr>
          <p:cNvCxnSpPr/>
          <p:nvPr/>
        </p:nvCxnSpPr>
        <p:spPr>
          <a:xfrm>
            <a:off x="7725032" y="8185258"/>
            <a:ext cx="0" cy="444843"/>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2537479A-4CB2-A594-EA12-B0501CD87929}"/>
              </a:ext>
            </a:extLst>
          </p:cNvPr>
          <p:cNvCxnSpPr/>
          <p:nvPr/>
        </p:nvCxnSpPr>
        <p:spPr>
          <a:xfrm>
            <a:off x="10641227" y="8234684"/>
            <a:ext cx="0" cy="444843"/>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257F9ED6-F034-48FB-C067-F76DF92E50B0}"/>
              </a:ext>
            </a:extLst>
          </p:cNvPr>
          <p:cNvCxnSpPr>
            <a:cxnSpLocks/>
          </p:cNvCxnSpPr>
          <p:nvPr/>
        </p:nvCxnSpPr>
        <p:spPr>
          <a:xfrm>
            <a:off x="12451492" y="8223058"/>
            <a:ext cx="0" cy="444843"/>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5E9D1E0C-47EA-185A-0008-B61768CCC97F}"/>
              </a:ext>
            </a:extLst>
          </p:cNvPr>
          <p:cNvCxnSpPr>
            <a:cxnSpLocks/>
          </p:cNvCxnSpPr>
          <p:nvPr/>
        </p:nvCxnSpPr>
        <p:spPr>
          <a:xfrm>
            <a:off x="4755289" y="5221221"/>
            <a:ext cx="0" cy="444843"/>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5" name="Text Placeholder 3">
            <a:extLst>
              <a:ext uri="{FF2B5EF4-FFF2-40B4-BE49-F238E27FC236}">
                <a16:creationId xmlns:a16="http://schemas.microsoft.com/office/drawing/2014/main" id="{72A0EA44-9E5F-EADE-C000-6C19C08CF332}"/>
              </a:ext>
            </a:extLst>
          </p:cNvPr>
          <p:cNvSpPr txBox="1">
            <a:spLocks/>
          </p:cNvSpPr>
          <p:nvPr/>
        </p:nvSpPr>
        <p:spPr>
          <a:xfrm>
            <a:off x="1396755" y="9458715"/>
            <a:ext cx="21590490" cy="892079"/>
          </a:xfrm>
          <a:prstGeom prst="rect">
            <a:avLst/>
          </a:prstGeom>
          <a:solidFill>
            <a:srgbClr val="0000B0"/>
          </a:solidFill>
        </p:spPr>
        <p:txBody>
          <a:bodyPr lIns="365760" anchor="ctr">
            <a:no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6000" dirty="0"/>
              <a:t>Tasks T2 and T3 overlap: Possible scenarios  </a:t>
            </a:r>
            <a:endParaRPr lang="en-CY" sz="6000" dirty="0"/>
          </a:p>
        </p:txBody>
      </p:sp>
      <p:cxnSp>
        <p:nvCxnSpPr>
          <p:cNvPr id="76" name="Straight Connector 75">
            <a:extLst>
              <a:ext uri="{FF2B5EF4-FFF2-40B4-BE49-F238E27FC236}">
                <a16:creationId xmlns:a16="http://schemas.microsoft.com/office/drawing/2014/main" id="{7B7B30A5-B23A-8177-B317-6B0646556359}"/>
              </a:ext>
            </a:extLst>
          </p:cNvPr>
          <p:cNvCxnSpPr/>
          <p:nvPr/>
        </p:nvCxnSpPr>
        <p:spPr>
          <a:xfrm>
            <a:off x="1667133" y="11292400"/>
            <a:ext cx="2916195"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97B98356-4305-78DD-6CA4-8F6FF28EDED8}"/>
              </a:ext>
            </a:extLst>
          </p:cNvPr>
          <p:cNvCxnSpPr/>
          <p:nvPr/>
        </p:nvCxnSpPr>
        <p:spPr>
          <a:xfrm>
            <a:off x="1736123" y="11020552"/>
            <a:ext cx="0" cy="444843"/>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96EE8C46-D20E-E54F-3C50-0A956A89DD7D}"/>
              </a:ext>
            </a:extLst>
          </p:cNvPr>
          <p:cNvSpPr txBox="1"/>
          <p:nvPr/>
        </p:nvSpPr>
        <p:spPr>
          <a:xfrm>
            <a:off x="2677295" y="10686509"/>
            <a:ext cx="951470" cy="646331"/>
          </a:xfrm>
          <a:prstGeom prst="rect">
            <a:avLst/>
          </a:prstGeom>
          <a:noFill/>
        </p:spPr>
        <p:txBody>
          <a:bodyPr wrap="square" rtlCol="0">
            <a:spAutoFit/>
          </a:bodyPr>
          <a:lstStyle/>
          <a:p>
            <a:r>
              <a:rPr lang="en-US" dirty="0"/>
              <a:t>T2</a:t>
            </a:r>
            <a:endParaRPr lang="en-CY" dirty="0"/>
          </a:p>
        </p:txBody>
      </p:sp>
      <p:cxnSp>
        <p:nvCxnSpPr>
          <p:cNvPr id="79" name="Straight Connector 78">
            <a:extLst>
              <a:ext uri="{FF2B5EF4-FFF2-40B4-BE49-F238E27FC236}">
                <a16:creationId xmlns:a16="http://schemas.microsoft.com/office/drawing/2014/main" id="{12E241C2-47B8-634F-BE5A-37CA6134E181}"/>
              </a:ext>
            </a:extLst>
          </p:cNvPr>
          <p:cNvCxnSpPr/>
          <p:nvPr/>
        </p:nvCxnSpPr>
        <p:spPr>
          <a:xfrm>
            <a:off x="3006810" y="11970999"/>
            <a:ext cx="2916195"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C7E682D7-147C-7C86-14C8-79C3CFCB8F71}"/>
              </a:ext>
            </a:extLst>
          </p:cNvPr>
          <p:cNvCxnSpPr/>
          <p:nvPr/>
        </p:nvCxnSpPr>
        <p:spPr>
          <a:xfrm>
            <a:off x="3006810" y="11739592"/>
            <a:ext cx="0" cy="444843"/>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C8855ECF-6A83-315C-E7DF-CC2753D58EC1}"/>
              </a:ext>
            </a:extLst>
          </p:cNvPr>
          <p:cNvCxnSpPr/>
          <p:nvPr/>
        </p:nvCxnSpPr>
        <p:spPr>
          <a:xfrm>
            <a:off x="5923005" y="11789017"/>
            <a:ext cx="0" cy="444843"/>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7B7A04A1-105B-9DCD-8636-ED2BD6D304F2}"/>
              </a:ext>
            </a:extLst>
          </p:cNvPr>
          <p:cNvSpPr txBox="1"/>
          <p:nvPr/>
        </p:nvSpPr>
        <p:spPr>
          <a:xfrm>
            <a:off x="3989173" y="11405549"/>
            <a:ext cx="951470" cy="646331"/>
          </a:xfrm>
          <a:prstGeom prst="rect">
            <a:avLst/>
          </a:prstGeom>
          <a:noFill/>
        </p:spPr>
        <p:txBody>
          <a:bodyPr wrap="square" rtlCol="0">
            <a:spAutoFit/>
          </a:bodyPr>
          <a:lstStyle/>
          <a:p>
            <a:r>
              <a:rPr lang="en-US" dirty="0"/>
              <a:t>T3</a:t>
            </a:r>
            <a:endParaRPr lang="en-CY" dirty="0"/>
          </a:p>
        </p:txBody>
      </p:sp>
      <p:cxnSp>
        <p:nvCxnSpPr>
          <p:cNvPr id="83" name="Straight Connector 82">
            <a:extLst>
              <a:ext uri="{FF2B5EF4-FFF2-40B4-BE49-F238E27FC236}">
                <a16:creationId xmlns:a16="http://schemas.microsoft.com/office/drawing/2014/main" id="{4C093F84-8EE8-3F37-ACD0-DB50CAB08092}"/>
              </a:ext>
            </a:extLst>
          </p:cNvPr>
          <p:cNvCxnSpPr>
            <a:cxnSpLocks/>
          </p:cNvCxnSpPr>
          <p:nvPr/>
        </p:nvCxnSpPr>
        <p:spPr>
          <a:xfrm>
            <a:off x="4631721" y="11039578"/>
            <a:ext cx="0" cy="444843"/>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60815D88-E7D2-0A77-8F15-092DE111671D}"/>
              </a:ext>
            </a:extLst>
          </p:cNvPr>
          <p:cNvCxnSpPr/>
          <p:nvPr/>
        </p:nvCxnSpPr>
        <p:spPr>
          <a:xfrm>
            <a:off x="7752837" y="11347640"/>
            <a:ext cx="2916195"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AE24F44F-0134-3C8F-3EA3-D5B9D5FB2FAF}"/>
              </a:ext>
            </a:extLst>
          </p:cNvPr>
          <p:cNvCxnSpPr/>
          <p:nvPr/>
        </p:nvCxnSpPr>
        <p:spPr>
          <a:xfrm>
            <a:off x="7725033" y="11072656"/>
            <a:ext cx="0" cy="444843"/>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2E7E7CE3-CD5F-71CD-F5FD-4734AE349FEA}"/>
              </a:ext>
            </a:extLst>
          </p:cNvPr>
          <p:cNvSpPr txBox="1"/>
          <p:nvPr/>
        </p:nvSpPr>
        <p:spPr>
          <a:xfrm>
            <a:off x="8666205" y="10738613"/>
            <a:ext cx="951470" cy="646331"/>
          </a:xfrm>
          <a:prstGeom prst="rect">
            <a:avLst/>
          </a:prstGeom>
          <a:noFill/>
        </p:spPr>
        <p:txBody>
          <a:bodyPr wrap="square" rtlCol="0">
            <a:spAutoFit/>
          </a:bodyPr>
          <a:lstStyle/>
          <a:p>
            <a:r>
              <a:rPr lang="en-US" dirty="0"/>
              <a:t>T3</a:t>
            </a:r>
            <a:endParaRPr lang="en-CY" dirty="0"/>
          </a:p>
        </p:txBody>
      </p:sp>
      <p:cxnSp>
        <p:nvCxnSpPr>
          <p:cNvPr id="87" name="Straight Connector 86">
            <a:extLst>
              <a:ext uri="{FF2B5EF4-FFF2-40B4-BE49-F238E27FC236}">
                <a16:creationId xmlns:a16="http://schemas.microsoft.com/office/drawing/2014/main" id="{A1213AFC-BFDA-A94A-75F6-31A4FA29D18E}"/>
              </a:ext>
            </a:extLst>
          </p:cNvPr>
          <p:cNvCxnSpPr/>
          <p:nvPr/>
        </p:nvCxnSpPr>
        <p:spPr>
          <a:xfrm>
            <a:off x="8845374" y="12051880"/>
            <a:ext cx="2916195"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B7477C35-EB54-C5AB-6C1F-B79AEB39C712}"/>
              </a:ext>
            </a:extLst>
          </p:cNvPr>
          <p:cNvCxnSpPr/>
          <p:nvPr/>
        </p:nvCxnSpPr>
        <p:spPr>
          <a:xfrm>
            <a:off x="8886570" y="11853501"/>
            <a:ext cx="0" cy="444843"/>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78A9B336-434D-3DFE-5A9A-52FB02C4E418}"/>
              </a:ext>
            </a:extLst>
          </p:cNvPr>
          <p:cNvCxnSpPr/>
          <p:nvPr/>
        </p:nvCxnSpPr>
        <p:spPr>
          <a:xfrm>
            <a:off x="11802765" y="11804070"/>
            <a:ext cx="0" cy="444843"/>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90" name="TextBox 89">
            <a:extLst>
              <a:ext uri="{FF2B5EF4-FFF2-40B4-BE49-F238E27FC236}">
                <a16:creationId xmlns:a16="http://schemas.microsoft.com/office/drawing/2014/main" id="{3F342A3C-A89F-A2DE-6BDB-E723A9CD3BD5}"/>
              </a:ext>
            </a:extLst>
          </p:cNvPr>
          <p:cNvSpPr txBox="1"/>
          <p:nvPr/>
        </p:nvSpPr>
        <p:spPr>
          <a:xfrm>
            <a:off x="10035746" y="11408042"/>
            <a:ext cx="951470" cy="646331"/>
          </a:xfrm>
          <a:prstGeom prst="rect">
            <a:avLst/>
          </a:prstGeom>
          <a:noFill/>
        </p:spPr>
        <p:txBody>
          <a:bodyPr wrap="square" rtlCol="0">
            <a:spAutoFit/>
          </a:bodyPr>
          <a:lstStyle/>
          <a:p>
            <a:r>
              <a:rPr lang="en-US" dirty="0"/>
              <a:t>T2</a:t>
            </a:r>
            <a:endParaRPr lang="en-CY" dirty="0"/>
          </a:p>
        </p:txBody>
      </p:sp>
      <p:cxnSp>
        <p:nvCxnSpPr>
          <p:cNvPr id="91" name="Straight Connector 90">
            <a:extLst>
              <a:ext uri="{FF2B5EF4-FFF2-40B4-BE49-F238E27FC236}">
                <a16:creationId xmlns:a16="http://schemas.microsoft.com/office/drawing/2014/main" id="{9F6BAF33-938D-E985-0301-7CE42168666C}"/>
              </a:ext>
            </a:extLst>
          </p:cNvPr>
          <p:cNvCxnSpPr>
            <a:cxnSpLocks/>
          </p:cNvCxnSpPr>
          <p:nvPr/>
        </p:nvCxnSpPr>
        <p:spPr>
          <a:xfrm>
            <a:off x="10620631" y="11091682"/>
            <a:ext cx="0" cy="444843"/>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602888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51</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03137" y="2401896"/>
            <a:ext cx="21590490" cy="892079"/>
          </a:xfrm>
        </p:spPr>
        <p:txBody>
          <a:bodyPr>
            <a:noAutofit/>
          </a:bodyPr>
          <a:lstStyle/>
          <a:p>
            <a:r>
              <a:rPr lang="en-US" sz="6000" dirty="0"/>
              <a:t>Task T4 follows task T1: Possible scenarios  </a:t>
            </a:r>
            <a:endParaRPr lang="en-CY" sz="6000" dirty="0"/>
          </a:p>
        </p:txBody>
      </p:sp>
      <p:cxnSp>
        <p:nvCxnSpPr>
          <p:cNvPr id="9" name="Straight Connector 8">
            <a:extLst>
              <a:ext uri="{FF2B5EF4-FFF2-40B4-BE49-F238E27FC236}">
                <a16:creationId xmlns:a16="http://schemas.microsoft.com/office/drawing/2014/main" id="{E487DFD0-1145-64D1-284A-8595BAEFAC4C}"/>
              </a:ext>
            </a:extLst>
          </p:cNvPr>
          <p:cNvCxnSpPr/>
          <p:nvPr/>
        </p:nvCxnSpPr>
        <p:spPr>
          <a:xfrm>
            <a:off x="11919505" y="4589776"/>
            <a:ext cx="0" cy="444843"/>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E31138D2-CCA6-1C00-EECF-5937EA9ABB5A}"/>
              </a:ext>
            </a:extLst>
          </p:cNvPr>
          <p:cNvCxnSpPr/>
          <p:nvPr/>
        </p:nvCxnSpPr>
        <p:spPr>
          <a:xfrm>
            <a:off x="1606372" y="4684368"/>
            <a:ext cx="2916195"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618598DB-EA6E-479A-15DC-0D5906390F5D}"/>
              </a:ext>
            </a:extLst>
          </p:cNvPr>
          <p:cNvCxnSpPr/>
          <p:nvPr/>
        </p:nvCxnSpPr>
        <p:spPr>
          <a:xfrm>
            <a:off x="1606372" y="4461304"/>
            <a:ext cx="0" cy="444843"/>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13FF7692-333B-738A-D352-05F45B1D6C50}"/>
              </a:ext>
            </a:extLst>
          </p:cNvPr>
          <p:cNvCxnSpPr/>
          <p:nvPr/>
        </p:nvCxnSpPr>
        <p:spPr>
          <a:xfrm>
            <a:off x="4477258" y="4461946"/>
            <a:ext cx="0" cy="444843"/>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859EC957-9FAE-F349-C852-38D9ECA9596D}"/>
              </a:ext>
            </a:extLst>
          </p:cNvPr>
          <p:cNvSpPr txBox="1"/>
          <p:nvPr/>
        </p:nvSpPr>
        <p:spPr>
          <a:xfrm>
            <a:off x="4631721" y="4025564"/>
            <a:ext cx="951470" cy="646331"/>
          </a:xfrm>
          <a:prstGeom prst="rect">
            <a:avLst/>
          </a:prstGeom>
          <a:noFill/>
        </p:spPr>
        <p:txBody>
          <a:bodyPr wrap="square" rtlCol="0">
            <a:spAutoFit/>
          </a:bodyPr>
          <a:lstStyle/>
          <a:p>
            <a:r>
              <a:rPr lang="en-US" dirty="0"/>
              <a:t>T4</a:t>
            </a:r>
            <a:endParaRPr lang="en-CY" dirty="0"/>
          </a:p>
        </p:txBody>
      </p:sp>
      <p:sp>
        <p:nvSpPr>
          <p:cNvPr id="58" name="TextBox 57">
            <a:extLst>
              <a:ext uri="{FF2B5EF4-FFF2-40B4-BE49-F238E27FC236}">
                <a16:creationId xmlns:a16="http://schemas.microsoft.com/office/drawing/2014/main" id="{2C6516DD-5C48-41D8-EB8A-1A7CF826A426}"/>
              </a:ext>
            </a:extLst>
          </p:cNvPr>
          <p:cNvSpPr txBox="1"/>
          <p:nvPr/>
        </p:nvSpPr>
        <p:spPr>
          <a:xfrm>
            <a:off x="2559903" y="3982617"/>
            <a:ext cx="951470" cy="646331"/>
          </a:xfrm>
          <a:prstGeom prst="rect">
            <a:avLst/>
          </a:prstGeom>
          <a:noFill/>
        </p:spPr>
        <p:txBody>
          <a:bodyPr wrap="square" rtlCol="0">
            <a:spAutoFit/>
          </a:bodyPr>
          <a:lstStyle/>
          <a:p>
            <a:r>
              <a:rPr lang="en-US" dirty="0"/>
              <a:t>T1</a:t>
            </a:r>
            <a:endParaRPr lang="en-CY" dirty="0"/>
          </a:p>
        </p:txBody>
      </p:sp>
      <p:cxnSp>
        <p:nvCxnSpPr>
          <p:cNvPr id="59" name="Straight Connector 58">
            <a:extLst>
              <a:ext uri="{FF2B5EF4-FFF2-40B4-BE49-F238E27FC236}">
                <a16:creationId xmlns:a16="http://schemas.microsoft.com/office/drawing/2014/main" id="{E2106F23-E891-69F3-0181-46EFDE4AFD8D}"/>
              </a:ext>
            </a:extLst>
          </p:cNvPr>
          <p:cNvCxnSpPr/>
          <p:nvPr/>
        </p:nvCxnSpPr>
        <p:spPr>
          <a:xfrm>
            <a:off x="4487557" y="4453063"/>
            <a:ext cx="0" cy="444843"/>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824677D9-63FB-9B75-3F13-F33AFC2C951A}"/>
              </a:ext>
            </a:extLst>
          </p:cNvPr>
          <p:cNvCxnSpPr/>
          <p:nvPr/>
        </p:nvCxnSpPr>
        <p:spPr>
          <a:xfrm>
            <a:off x="5506987" y="4474302"/>
            <a:ext cx="0" cy="444843"/>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4C7AAD81-56ED-F831-8722-A272BB66EE32}"/>
              </a:ext>
            </a:extLst>
          </p:cNvPr>
          <p:cNvCxnSpPr>
            <a:cxnSpLocks/>
          </p:cNvCxnSpPr>
          <p:nvPr/>
        </p:nvCxnSpPr>
        <p:spPr>
          <a:xfrm>
            <a:off x="4448427" y="4684368"/>
            <a:ext cx="1009136"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7F78CF71-51B8-3B58-DB64-2A603A287E6C}"/>
              </a:ext>
            </a:extLst>
          </p:cNvPr>
          <p:cNvCxnSpPr/>
          <p:nvPr/>
        </p:nvCxnSpPr>
        <p:spPr>
          <a:xfrm>
            <a:off x="8208357" y="4788469"/>
            <a:ext cx="2916195"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84786218-FA84-456B-F70D-B8FA9EE6EA4F}"/>
              </a:ext>
            </a:extLst>
          </p:cNvPr>
          <p:cNvSpPr txBox="1"/>
          <p:nvPr/>
        </p:nvSpPr>
        <p:spPr>
          <a:xfrm>
            <a:off x="12102799" y="4129897"/>
            <a:ext cx="951470" cy="646331"/>
          </a:xfrm>
          <a:prstGeom prst="rect">
            <a:avLst/>
          </a:prstGeom>
          <a:noFill/>
        </p:spPr>
        <p:txBody>
          <a:bodyPr wrap="square" rtlCol="0">
            <a:spAutoFit/>
          </a:bodyPr>
          <a:lstStyle/>
          <a:p>
            <a:r>
              <a:rPr lang="en-US" dirty="0"/>
              <a:t>T4</a:t>
            </a:r>
            <a:endParaRPr lang="en-CY" dirty="0"/>
          </a:p>
        </p:txBody>
      </p:sp>
      <p:sp>
        <p:nvSpPr>
          <p:cNvPr id="67" name="TextBox 66">
            <a:extLst>
              <a:ext uri="{FF2B5EF4-FFF2-40B4-BE49-F238E27FC236}">
                <a16:creationId xmlns:a16="http://schemas.microsoft.com/office/drawing/2014/main" id="{021401CB-45BE-1041-DDAE-453C51C99CD2}"/>
              </a:ext>
            </a:extLst>
          </p:cNvPr>
          <p:cNvSpPr txBox="1"/>
          <p:nvPr/>
        </p:nvSpPr>
        <p:spPr>
          <a:xfrm>
            <a:off x="9190719" y="4111664"/>
            <a:ext cx="951470" cy="646331"/>
          </a:xfrm>
          <a:prstGeom prst="rect">
            <a:avLst/>
          </a:prstGeom>
          <a:noFill/>
        </p:spPr>
        <p:txBody>
          <a:bodyPr wrap="square" rtlCol="0">
            <a:spAutoFit/>
          </a:bodyPr>
          <a:lstStyle/>
          <a:p>
            <a:r>
              <a:rPr lang="en-US" dirty="0"/>
              <a:t>T1</a:t>
            </a:r>
            <a:endParaRPr lang="en-CY" dirty="0"/>
          </a:p>
        </p:txBody>
      </p:sp>
      <p:cxnSp>
        <p:nvCxnSpPr>
          <p:cNvPr id="68" name="Straight Connector 67">
            <a:extLst>
              <a:ext uri="{FF2B5EF4-FFF2-40B4-BE49-F238E27FC236}">
                <a16:creationId xmlns:a16="http://schemas.microsoft.com/office/drawing/2014/main" id="{C6056E78-A2C7-4DA8-F182-DFECF6B36DEA}"/>
              </a:ext>
            </a:extLst>
          </p:cNvPr>
          <p:cNvCxnSpPr>
            <a:cxnSpLocks/>
          </p:cNvCxnSpPr>
          <p:nvPr/>
        </p:nvCxnSpPr>
        <p:spPr>
          <a:xfrm>
            <a:off x="11919505" y="4788701"/>
            <a:ext cx="1009136"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91AD0842-3AF4-12E9-E83A-44E07DC99B34}"/>
              </a:ext>
            </a:extLst>
          </p:cNvPr>
          <p:cNvCxnSpPr/>
          <p:nvPr/>
        </p:nvCxnSpPr>
        <p:spPr>
          <a:xfrm>
            <a:off x="8228953" y="4544469"/>
            <a:ext cx="0" cy="444843"/>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2537479A-4CB2-A594-EA12-B0501CD87929}"/>
              </a:ext>
            </a:extLst>
          </p:cNvPr>
          <p:cNvCxnSpPr/>
          <p:nvPr/>
        </p:nvCxnSpPr>
        <p:spPr>
          <a:xfrm>
            <a:off x="11145148" y="4593895"/>
            <a:ext cx="0" cy="444843"/>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257F9ED6-F034-48FB-C067-F76DF92E50B0}"/>
              </a:ext>
            </a:extLst>
          </p:cNvPr>
          <p:cNvCxnSpPr>
            <a:cxnSpLocks/>
          </p:cNvCxnSpPr>
          <p:nvPr/>
        </p:nvCxnSpPr>
        <p:spPr>
          <a:xfrm>
            <a:off x="12955413" y="4582269"/>
            <a:ext cx="0" cy="444843"/>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3" name="Text Placeholder 3">
            <a:extLst>
              <a:ext uri="{FF2B5EF4-FFF2-40B4-BE49-F238E27FC236}">
                <a16:creationId xmlns:a16="http://schemas.microsoft.com/office/drawing/2014/main" id="{D48798B3-5983-8317-82E9-7A347B4769A3}"/>
              </a:ext>
            </a:extLst>
          </p:cNvPr>
          <p:cNvSpPr txBox="1">
            <a:spLocks/>
          </p:cNvSpPr>
          <p:nvPr/>
        </p:nvSpPr>
        <p:spPr>
          <a:xfrm>
            <a:off x="1303137" y="5780002"/>
            <a:ext cx="21590490" cy="892079"/>
          </a:xfrm>
          <a:prstGeom prst="rect">
            <a:avLst/>
          </a:prstGeom>
          <a:solidFill>
            <a:srgbClr val="0000B0"/>
          </a:solidFill>
        </p:spPr>
        <p:txBody>
          <a:bodyPr lIns="365760" anchor="ctr">
            <a:no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6000" dirty="0"/>
              <a:t>Temporal Constraints Graph  </a:t>
            </a:r>
            <a:endParaRPr lang="en-CY" sz="6000" dirty="0"/>
          </a:p>
        </p:txBody>
      </p:sp>
      <p:sp>
        <p:nvSpPr>
          <p:cNvPr id="2" name="Oval 1">
            <a:extLst>
              <a:ext uri="{FF2B5EF4-FFF2-40B4-BE49-F238E27FC236}">
                <a16:creationId xmlns:a16="http://schemas.microsoft.com/office/drawing/2014/main" id="{4D2C4B87-520A-620C-ACE4-99075A1D2288}"/>
              </a:ext>
            </a:extLst>
          </p:cNvPr>
          <p:cNvSpPr/>
          <p:nvPr/>
        </p:nvSpPr>
        <p:spPr>
          <a:xfrm>
            <a:off x="4794422" y="9502346"/>
            <a:ext cx="1507524" cy="1272746"/>
          </a:xfrm>
          <a:prstGeom prst="ellipse">
            <a:avLst/>
          </a:prstGeom>
          <a:noFill/>
          <a:ln w="57150">
            <a:solidFill>
              <a:srgbClr val="0100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T2</a:t>
            </a:r>
            <a:endParaRPr lang="en-CY" dirty="0">
              <a:solidFill>
                <a:schemeClr val="tx1"/>
              </a:solidFill>
            </a:endParaRPr>
          </a:p>
        </p:txBody>
      </p:sp>
      <p:sp>
        <p:nvSpPr>
          <p:cNvPr id="74" name="Oval 73">
            <a:extLst>
              <a:ext uri="{FF2B5EF4-FFF2-40B4-BE49-F238E27FC236}">
                <a16:creationId xmlns:a16="http://schemas.microsoft.com/office/drawing/2014/main" id="{6317D83A-9A1F-393C-47DD-BB78A98858B3}"/>
              </a:ext>
            </a:extLst>
          </p:cNvPr>
          <p:cNvSpPr/>
          <p:nvPr/>
        </p:nvSpPr>
        <p:spPr>
          <a:xfrm>
            <a:off x="9596433" y="7244022"/>
            <a:ext cx="1507524" cy="1272746"/>
          </a:xfrm>
          <a:prstGeom prst="ellipse">
            <a:avLst/>
          </a:prstGeom>
          <a:noFill/>
          <a:ln w="57150">
            <a:solidFill>
              <a:srgbClr val="0100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T1</a:t>
            </a:r>
            <a:endParaRPr lang="en-CY" dirty="0">
              <a:solidFill>
                <a:schemeClr val="tx1"/>
              </a:solidFill>
            </a:endParaRPr>
          </a:p>
        </p:txBody>
      </p:sp>
      <p:sp>
        <p:nvSpPr>
          <p:cNvPr id="92" name="Oval 91">
            <a:extLst>
              <a:ext uri="{FF2B5EF4-FFF2-40B4-BE49-F238E27FC236}">
                <a16:creationId xmlns:a16="http://schemas.microsoft.com/office/drawing/2014/main" id="{05B48A59-717A-A70A-9E19-F031EFB1B357}"/>
              </a:ext>
            </a:extLst>
          </p:cNvPr>
          <p:cNvSpPr/>
          <p:nvPr/>
        </p:nvSpPr>
        <p:spPr>
          <a:xfrm>
            <a:off x="9700054" y="11537321"/>
            <a:ext cx="1507524" cy="1272746"/>
          </a:xfrm>
          <a:prstGeom prst="ellipse">
            <a:avLst/>
          </a:prstGeom>
          <a:noFill/>
          <a:ln w="57150">
            <a:solidFill>
              <a:srgbClr val="0100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T3</a:t>
            </a:r>
            <a:endParaRPr lang="en-CY" dirty="0">
              <a:solidFill>
                <a:schemeClr val="tx1"/>
              </a:solidFill>
            </a:endParaRPr>
          </a:p>
        </p:txBody>
      </p:sp>
      <p:sp>
        <p:nvSpPr>
          <p:cNvPr id="93" name="Oval 92">
            <a:extLst>
              <a:ext uri="{FF2B5EF4-FFF2-40B4-BE49-F238E27FC236}">
                <a16:creationId xmlns:a16="http://schemas.microsoft.com/office/drawing/2014/main" id="{D33D2DD1-9C9B-5EF7-43BF-FD4E2BBC0DD6}"/>
              </a:ext>
            </a:extLst>
          </p:cNvPr>
          <p:cNvSpPr/>
          <p:nvPr/>
        </p:nvSpPr>
        <p:spPr>
          <a:xfrm>
            <a:off x="14782801" y="9358184"/>
            <a:ext cx="1507524" cy="1272746"/>
          </a:xfrm>
          <a:prstGeom prst="ellipse">
            <a:avLst/>
          </a:prstGeom>
          <a:noFill/>
          <a:ln w="57150">
            <a:solidFill>
              <a:srgbClr val="0100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T4</a:t>
            </a:r>
            <a:endParaRPr lang="en-CY" dirty="0">
              <a:solidFill>
                <a:schemeClr val="tx1"/>
              </a:solidFill>
            </a:endParaRPr>
          </a:p>
        </p:txBody>
      </p:sp>
      <p:sp>
        <p:nvSpPr>
          <p:cNvPr id="3" name="TextBox 2">
            <a:extLst>
              <a:ext uri="{FF2B5EF4-FFF2-40B4-BE49-F238E27FC236}">
                <a16:creationId xmlns:a16="http://schemas.microsoft.com/office/drawing/2014/main" id="{31B6D5EC-012B-E944-CA8F-E3E59DC31902}"/>
              </a:ext>
            </a:extLst>
          </p:cNvPr>
          <p:cNvSpPr txBox="1"/>
          <p:nvPr/>
        </p:nvSpPr>
        <p:spPr>
          <a:xfrm>
            <a:off x="10477489" y="8872882"/>
            <a:ext cx="1767017" cy="2308324"/>
          </a:xfrm>
          <a:prstGeom prst="rect">
            <a:avLst/>
          </a:prstGeom>
          <a:noFill/>
        </p:spPr>
        <p:txBody>
          <a:bodyPr wrap="square" rtlCol="0">
            <a:spAutoFit/>
          </a:bodyPr>
          <a:lstStyle/>
          <a:p>
            <a:r>
              <a:rPr lang="en-US" dirty="0"/>
              <a:t>{starts, during, finishes,</a:t>
            </a:r>
          </a:p>
          <a:p>
            <a:r>
              <a:rPr lang="en-US" dirty="0"/>
              <a:t>equals} </a:t>
            </a:r>
            <a:endParaRPr lang="en-CY" dirty="0"/>
          </a:p>
        </p:txBody>
      </p:sp>
      <p:cxnSp>
        <p:nvCxnSpPr>
          <p:cNvPr id="13" name="Straight Arrow Connector 12">
            <a:extLst>
              <a:ext uri="{FF2B5EF4-FFF2-40B4-BE49-F238E27FC236}">
                <a16:creationId xmlns:a16="http://schemas.microsoft.com/office/drawing/2014/main" id="{4C74ED8F-83F1-D8F7-1921-1AD0CBFB976C}"/>
              </a:ext>
            </a:extLst>
          </p:cNvPr>
          <p:cNvCxnSpPr>
            <a:cxnSpLocks/>
            <a:stCxn id="74" idx="4"/>
            <a:endCxn id="92" idx="0"/>
          </p:cNvCxnSpPr>
          <p:nvPr/>
        </p:nvCxnSpPr>
        <p:spPr>
          <a:xfrm>
            <a:off x="10350195" y="8516768"/>
            <a:ext cx="103621" cy="3020553"/>
          </a:xfrm>
          <a:prstGeom prst="straightConnector1">
            <a:avLst/>
          </a:prstGeom>
          <a:ln w="57150">
            <a:solidFill>
              <a:srgbClr val="0100C8"/>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AA5F8CE5-9017-574F-A6FE-5475D5E2286A}"/>
              </a:ext>
            </a:extLst>
          </p:cNvPr>
          <p:cNvCxnSpPr>
            <a:endCxn id="93" idx="1"/>
          </p:cNvCxnSpPr>
          <p:nvPr/>
        </p:nvCxnSpPr>
        <p:spPr>
          <a:xfrm>
            <a:off x="11103957" y="8081319"/>
            <a:ext cx="3899616" cy="1463254"/>
          </a:xfrm>
          <a:prstGeom prst="straightConnector1">
            <a:avLst/>
          </a:prstGeom>
          <a:ln w="57150">
            <a:solidFill>
              <a:srgbClr val="0100C8"/>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5E44B4D6-D392-5B01-D354-FA5EB1B023BE}"/>
              </a:ext>
            </a:extLst>
          </p:cNvPr>
          <p:cNvCxnSpPr>
            <a:cxnSpLocks/>
          </p:cNvCxnSpPr>
          <p:nvPr/>
        </p:nvCxnSpPr>
        <p:spPr>
          <a:xfrm flipV="1">
            <a:off x="5548184" y="7896316"/>
            <a:ext cx="4048249" cy="1621951"/>
          </a:xfrm>
          <a:prstGeom prst="straightConnector1">
            <a:avLst/>
          </a:prstGeom>
          <a:ln w="57150">
            <a:solidFill>
              <a:srgbClr val="0100C8"/>
            </a:solidFill>
            <a:tailEnd type="triangle"/>
          </a:ln>
        </p:spPr>
        <p:style>
          <a:lnRef idx="1">
            <a:schemeClr val="accent1"/>
          </a:lnRef>
          <a:fillRef idx="0">
            <a:schemeClr val="accent1"/>
          </a:fillRef>
          <a:effectRef idx="0">
            <a:schemeClr val="accent1"/>
          </a:effectRef>
          <a:fontRef idx="minor">
            <a:schemeClr val="tx1"/>
          </a:fontRef>
        </p:style>
      </p:cxnSp>
      <p:sp>
        <p:nvSpPr>
          <p:cNvPr id="37" name="Arc 36">
            <a:extLst>
              <a:ext uri="{FF2B5EF4-FFF2-40B4-BE49-F238E27FC236}">
                <a16:creationId xmlns:a16="http://schemas.microsoft.com/office/drawing/2014/main" id="{D117C6E1-985A-C5B1-1C9A-F38ECAD1DE16}"/>
              </a:ext>
            </a:extLst>
          </p:cNvPr>
          <p:cNvSpPr/>
          <p:nvPr/>
        </p:nvSpPr>
        <p:spPr>
          <a:xfrm>
            <a:off x="2780271" y="10154640"/>
            <a:ext cx="7213014" cy="3020552"/>
          </a:xfrm>
          <a:prstGeom prst="arc">
            <a:avLst/>
          </a:prstGeom>
          <a:ln w="57150">
            <a:solidFill>
              <a:srgbClr val="0100C8"/>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Y"/>
          </a:p>
        </p:txBody>
      </p:sp>
      <p:sp>
        <p:nvSpPr>
          <p:cNvPr id="94" name="Arc 93">
            <a:extLst>
              <a:ext uri="{FF2B5EF4-FFF2-40B4-BE49-F238E27FC236}">
                <a16:creationId xmlns:a16="http://schemas.microsoft.com/office/drawing/2014/main" id="{A1E2A151-5DF8-6052-945E-8E9AB596C130}"/>
              </a:ext>
            </a:extLst>
          </p:cNvPr>
          <p:cNvSpPr/>
          <p:nvPr/>
        </p:nvSpPr>
        <p:spPr>
          <a:xfrm rot="11273957">
            <a:off x="5324930" y="10016144"/>
            <a:ext cx="7680324" cy="2496230"/>
          </a:xfrm>
          <a:prstGeom prst="arc">
            <a:avLst>
              <a:gd name="adj1" fmla="val 14288647"/>
              <a:gd name="adj2" fmla="val 21569083"/>
            </a:avLst>
          </a:prstGeom>
          <a:ln w="57150">
            <a:solidFill>
              <a:srgbClr val="0100C8"/>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Y"/>
          </a:p>
        </p:txBody>
      </p:sp>
      <p:sp>
        <p:nvSpPr>
          <p:cNvPr id="95" name="TextBox 94">
            <a:extLst>
              <a:ext uri="{FF2B5EF4-FFF2-40B4-BE49-F238E27FC236}">
                <a16:creationId xmlns:a16="http://schemas.microsoft.com/office/drawing/2014/main" id="{83E6A45D-A46F-5DE9-CECD-BC3F034EECEB}"/>
              </a:ext>
            </a:extLst>
          </p:cNvPr>
          <p:cNvSpPr txBox="1"/>
          <p:nvPr/>
        </p:nvSpPr>
        <p:spPr>
          <a:xfrm>
            <a:off x="12256838" y="7413345"/>
            <a:ext cx="1767017" cy="1200329"/>
          </a:xfrm>
          <a:prstGeom prst="rect">
            <a:avLst/>
          </a:prstGeom>
          <a:noFill/>
        </p:spPr>
        <p:txBody>
          <a:bodyPr wrap="square" rtlCol="0">
            <a:spAutoFit/>
          </a:bodyPr>
          <a:lstStyle/>
          <a:p>
            <a:r>
              <a:rPr lang="en-US" dirty="0"/>
              <a:t>{before, meets} </a:t>
            </a:r>
            <a:endParaRPr lang="en-CY" dirty="0"/>
          </a:p>
        </p:txBody>
      </p:sp>
      <p:sp>
        <p:nvSpPr>
          <p:cNvPr id="96" name="TextBox 95">
            <a:extLst>
              <a:ext uri="{FF2B5EF4-FFF2-40B4-BE49-F238E27FC236}">
                <a16:creationId xmlns:a16="http://schemas.microsoft.com/office/drawing/2014/main" id="{4A589411-7990-9542-CF78-8685B2A2610A}"/>
              </a:ext>
            </a:extLst>
          </p:cNvPr>
          <p:cNvSpPr txBox="1"/>
          <p:nvPr/>
        </p:nvSpPr>
        <p:spPr>
          <a:xfrm>
            <a:off x="6589186" y="7381545"/>
            <a:ext cx="1767017" cy="1200329"/>
          </a:xfrm>
          <a:prstGeom prst="rect">
            <a:avLst/>
          </a:prstGeom>
          <a:noFill/>
        </p:spPr>
        <p:txBody>
          <a:bodyPr wrap="square" rtlCol="0">
            <a:spAutoFit/>
          </a:bodyPr>
          <a:lstStyle/>
          <a:p>
            <a:r>
              <a:rPr lang="en-US" dirty="0"/>
              <a:t>{before, meets} </a:t>
            </a:r>
            <a:endParaRPr lang="en-CY" dirty="0"/>
          </a:p>
        </p:txBody>
      </p:sp>
      <p:sp>
        <p:nvSpPr>
          <p:cNvPr id="97" name="TextBox 96">
            <a:extLst>
              <a:ext uri="{FF2B5EF4-FFF2-40B4-BE49-F238E27FC236}">
                <a16:creationId xmlns:a16="http://schemas.microsoft.com/office/drawing/2014/main" id="{8164D2B6-27D4-39DF-8ACB-9AB9B9FF6C45}"/>
              </a:ext>
            </a:extLst>
          </p:cNvPr>
          <p:cNvSpPr txBox="1"/>
          <p:nvPr/>
        </p:nvSpPr>
        <p:spPr>
          <a:xfrm>
            <a:off x="7274751" y="9565331"/>
            <a:ext cx="2262328" cy="646331"/>
          </a:xfrm>
          <a:prstGeom prst="rect">
            <a:avLst/>
          </a:prstGeom>
          <a:noFill/>
        </p:spPr>
        <p:txBody>
          <a:bodyPr wrap="square" rtlCol="0">
            <a:spAutoFit/>
          </a:bodyPr>
          <a:lstStyle/>
          <a:p>
            <a:r>
              <a:rPr lang="en-US" dirty="0"/>
              <a:t>{overlaps} </a:t>
            </a:r>
            <a:endParaRPr lang="en-CY" dirty="0"/>
          </a:p>
        </p:txBody>
      </p:sp>
      <p:sp>
        <p:nvSpPr>
          <p:cNvPr id="98" name="TextBox 97">
            <a:extLst>
              <a:ext uri="{FF2B5EF4-FFF2-40B4-BE49-F238E27FC236}">
                <a16:creationId xmlns:a16="http://schemas.microsoft.com/office/drawing/2014/main" id="{6CAABABA-5FBD-357B-BB4B-169FAD61E3AE}"/>
              </a:ext>
            </a:extLst>
          </p:cNvPr>
          <p:cNvSpPr txBox="1"/>
          <p:nvPr/>
        </p:nvSpPr>
        <p:spPr>
          <a:xfrm>
            <a:off x="6532500" y="11296812"/>
            <a:ext cx="2262328" cy="646331"/>
          </a:xfrm>
          <a:prstGeom prst="rect">
            <a:avLst/>
          </a:prstGeom>
          <a:noFill/>
        </p:spPr>
        <p:txBody>
          <a:bodyPr wrap="square" rtlCol="0">
            <a:spAutoFit/>
          </a:bodyPr>
          <a:lstStyle/>
          <a:p>
            <a:r>
              <a:rPr lang="en-US" dirty="0"/>
              <a:t>{overlaps} </a:t>
            </a:r>
            <a:endParaRPr lang="en-CY" dirty="0"/>
          </a:p>
        </p:txBody>
      </p:sp>
      <p:sp>
        <p:nvSpPr>
          <p:cNvPr id="41" name="TextBox 40">
            <a:extLst>
              <a:ext uri="{FF2B5EF4-FFF2-40B4-BE49-F238E27FC236}">
                <a16:creationId xmlns:a16="http://schemas.microsoft.com/office/drawing/2014/main" id="{F27D6B21-8E91-5F42-6CF3-968A2EF190A1}"/>
              </a:ext>
            </a:extLst>
          </p:cNvPr>
          <p:cNvSpPr txBox="1"/>
          <p:nvPr/>
        </p:nvSpPr>
        <p:spPr>
          <a:xfrm>
            <a:off x="17474965" y="9358184"/>
            <a:ext cx="4856206" cy="2308324"/>
          </a:xfrm>
          <a:prstGeom prst="rect">
            <a:avLst/>
          </a:prstGeom>
          <a:noFill/>
        </p:spPr>
        <p:txBody>
          <a:bodyPr wrap="square" rtlCol="0">
            <a:spAutoFit/>
          </a:bodyPr>
          <a:lstStyle/>
          <a:p>
            <a:r>
              <a:rPr lang="en-US" b="1" dirty="0">
                <a:solidFill>
                  <a:srgbClr val="FF2D64"/>
                </a:solidFill>
              </a:rPr>
              <a:t>Constraint propagation </a:t>
            </a:r>
            <a:r>
              <a:rPr lang="en-US" dirty="0"/>
              <a:t>to minimize disjunctions, if possible, and to derive temporal relations</a:t>
            </a:r>
            <a:endParaRPr lang="en-CY" dirty="0"/>
          </a:p>
        </p:txBody>
      </p:sp>
    </p:spTree>
    <p:extLst>
      <p:ext uri="{BB962C8B-B14F-4D97-AF65-F5344CB8AC3E}">
        <p14:creationId xmlns:p14="http://schemas.microsoft.com/office/powerpoint/2010/main" val="370514784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52</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03137" y="2401896"/>
            <a:ext cx="21590490" cy="892079"/>
          </a:xfrm>
        </p:spPr>
        <p:txBody>
          <a:bodyPr>
            <a:noAutofit/>
          </a:bodyPr>
          <a:lstStyle/>
          <a:p>
            <a:r>
              <a:rPr lang="en-US" sz="6000" dirty="0"/>
              <a:t>Alternative Representation: Time Point Constraints </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303137" y="4028726"/>
            <a:ext cx="21819570" cy="7734906"/>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600" dirty="0">
                <a:solidFill>
                  <a:srgbClr val="0100C8"/>
                </a:solidFill>
                <a:latin typeface="Helvetica Neue"/>
              </a:rPr>
              <a:t>There are only three temporal relations:</a:t>
            </a:r>
          </a:p>
          <a:p>
            <a:pPr lvl="1">
              <a:buFont typeface="Wingdings" panose="05000000000000000000" pitchFamily="2" charset="2"/>
              <a:buChar char="q"/>
            </a:pPr>
            <a:r>
              <a:rPr lang="en-US" altLang="en-US" sz="3800" dirty="0">
                <a:solidFill>
                  <a:srgbClr val="0100C8"/>
                </a:solidFill>
                <a:latin typeface="Helvetica Neue"/>
              </a:rPr>
              <a:t>Before (&lt;)</a:t>
            </a:r>
          </a:p>
          <a:p>
            <a:pPr lvl="1">
              <a:buFont typeface="Wingdings" panose="05000000000000000000" pitchFamily="2" charset="2"/>
              <a:buChar char="q"/>
            </a:pPr>
            <a:r>
              <a:rPr lang="en-US" altLang="en-US" sz="3800" dirty="0">
                <a:solidFill>
                  <a:srgbClr val="0100C8"/>
                </a:solidFill>
                <a:latin typeface="Helvetica Neue"/>
              </a:rPr>
              <a:t>Equal (=)</a:t>
            </a:r>
          </a:p>
          <a:p>
            <a:pPr lvl="1">
              <a:buFont typeface="Wingdings" panose="05000000000000000000" pitchFamily="2" charset="2"/>
              <a:buChar char="q"/>
            </a:pPr>
            <a:r>
              <a:rPr lang="en-US" altLang="en-US" sz="3800" dirty="0">
                <a:solidFill>
                  <a:srgbClr val="0100C8"/>
                </a:solidFill>
                <a:latin typeface="Helvetica Neue"/>
              </a:rPr>
              <a:t>After (&gt;) </a:t>
            </a:r>
          </a:p>
          <a:p>
            <a:pPr marL="0" indent="0">
              <a:buNone/>
            </a:pPr>
            <a:endParaRPr lang="en-US" altLang="en-US" sz="4600" dirty="0">
              <a:solidFill>
                <a:srgbClr val="0100C8"/>
              </a:solidFill>
              <a:latin typeface="Helvetica Neue"/>
            </a:endParaRPr>
          </a:p>
          <a:p>
            <a:pPr>
              <a:buFont typeface="Wingdings" panose="05000000000000000000" pitchFamily="2" charset="2"/>
              <a:buChar char="q"/>
            </a:pPr>
            <a:r>
              <a:rPr lang="en-US" altLang="en-US" sz="4600" dirty="0">
                <a:solidFill>
                  <a:srgbClr val="0100C8"/>
                </a:solidFill>
                <a:latin typeface="Helvetica Neue"/>
              </a:rPr>
              <a:t>T1b the begin time-point of task T1, and T1e the end time-point of task T1</a:t>
            </a:r>
          </a:p>
          <a:p>
            <a:pPr>
              <a:buFont typeface="Wingdings" panose="05000000000000000000" pitchFamily="2" charset="2"/>
              <a:buChar char="q"/>
            </a:pPr>
            <a:r>
              <a:rPr lang="en-US" altLang="en-US" sz="4600" dirty="0">
                <a:solidFill>
                  <a:srgbClr val="0100C8"/>
                </a:solidFill>
                <a:latin typeface="Helvetica Neue"/>
              </a:rPr>
              <a:t>Likewise, T2b and T2e for task T2, T3b and T3e for Task T3 and T4b and T4e for Task T4</a:t>
            </a:r>
          </a:p>
          <a:p>
            <a:pPr marL="0" indent="0">
              <a:buNone/>
            </a:pPr>
            <a:endParaRPr lang="en-US" altLang="en-US" sz="4600" dirty="0">
              <a:solidFill>
                <a:srgbClr val="0100C8"/>
              </a:solidFill>
              <a:latin typeface="Helvetica Neue"/>
            </a:endParaRPr>
          </a:p>
        </p:txBody>
      </p:sp>
    </p:spTree>
    <p:extLst>
      <p:ext uri="{BB962C8B-B14F-4D97-AF65-F5344CB8AC3E}">
        <p14:creationId xmlns:p14="http://schemas.microsoft.com/office/powerpoint/2010/main" val="2162380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xEl>
                                              <p:pRg st="5" end="5"/>
                                            </p:txEl>
                                          </p:spTgt>
                                        </p:tgtEl>
                                        <p:attrNameLst>
                                          <p:attrName>style.visibility</p:attrName>
                                        </p:attrNameLst>
                                      </p:cBhvr>
                                      <p:to>
                                        <p:strVal val="visible"/>
                                      </p:to>
                                    </p:set>
                                    <p:animEffect transition="in" filter="fade">
                                      <p:cBhvr>
                                        <p:cTn id="7" dur="1000"/>
                                        <p:tgtEl>
                                          <p:spTgt spid="12">
                                            <p:txEl>
                                              <p:pRg st="5" end="5"/>
                                            </p:txEl>
                                          </p:spTgt>
                                        </p:tgtEl>
                                      </p:cBhvr>
                                    </p:animEffect>
                                    <p:anim calcmode="lin" valueType="num">
                                      <p:cBhvr>
                                        <p:cTn id="8" dur="1000" fill="hold"/>
                                        <p:tgtEl>
                                          <p:spTgt spid="12">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2">
                                            <p:txEl>
                                              <p:pRg st="6" end="6"/>
                                            </p:txEl>
                                          </p:spTgt>
                                        </p:tgtEl>
                                        <p:attrNameLst>
                                          <p:attrName>style.visibility</p:attrName>
                                        </p:attrNameLst>
                                      </p:cBhvr>
                                      <p:to>
                                        <p:strVal val="visible"/>
                                      </p:to>
                                    </p:set>
                                    <p:animEffect transition="in" filter="fade">
                                      <p:cBhvr>
                                        <p:cTn id="14" dur="1000"/>
                                        <p:tgtEl>
                                          <p:spTgt spid="12">
                                            <p:txEl>
                                              <p:pRg st="6" end="6"/>
                                            </p:txEl>
                                          </p:spTgt>
                                        </p:tgtEl>
                                      </p:cBhvr>
                                    </p:animEffect>
                                    <p:anim calcmode="lin" valueType="num">
                                      <p:cBhvr>
                                        <p:cTn id="15" dur="1000" fill="hold"/>
                                        <p:tgtEl>
                                          <p:spTgt spid="12">
                                            <p:txEl>
                                              <p:pRg st="6" end="6"/>
                                            </p:txEl>
                                          </p:spTgt>
                                        </p:tgtEl>
                                        <p:attrNameLst>
                                          <p:attrName>ppt_x</p:attrName>
                                        </p:attrNameLst>
                                      </p:cBhvr>
                                      <p:tavLst>
                                        <p:tav tm="0">
                                          <p:val>
                                            <p:strVal val="#ppt_x"/>
                                          </p:val>
                                        </p:tav>
                                        <p:tav tm="100000">
                                          <p:val>
                                            <p:strVal val="#ppt_x"/>
                                          </p:val>
                                        </p:tav>
                                      </p:tavLst>
                                    </p:anim>
                                    <p:anim calcmode="lin" valueType="num">
                                      <p:cBhvr>
                                        <p:cTn id="16" dur="1000" fill="hold"/>
                                        <p:tgtEl>
                                          <p:spTgt spid="1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53</a:t>
            </a:fld>
            <a:endParaRPr lang="bg-BG">
              <a:solidFill>
                <a:srgbClr val="000000"/>
              </a:solidFill>
            </a:endParaRPr>
          </a:p>
        </p:txBody>
      </p:sp>
      <p:sp>
        <p:nvSpPr>
          <p:cNvPr id="73" name="Text Placeholder 3">
            <a:extLst>
              <a:ext uri="{FF2B5EF4-FFF2-40B4-BE49-F238E27FC236}">
                <a16:creationId xmlns:a16="http://schemas.microsoft.com/office/drawing/2014/main" id="{D48798B3-5983-8317-82E9-7A347B4769A3}"/>
              </a:ext>
            </a:extLst>
          </p:cNvPr>
          <p:cNvSpPr txBox="1">
            <a:spLocks/>
          </p:cNvSpPr>
          <p:nvPr/>
        </p:nvSpPr>
        <p:spPr>
          <a:xfrm>
            <a:off x="1461593" y="2940908"/>
            <a:ext cx="21590490" cy="892079"/>
          </a:xfrm>
          <a:prstGeom prst="rect">
            <a:avLst/>
          </a:prstGeom>
          <a:solidFill>
            <a:srgbClr val="0000B0"/>
          </a:solidFill>
        </p:spPr>
        <p:txBody>
          <a:bodyPr lIns="365760" anchor="ctr">
            <a:no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6000" dirty="0"/>
              <a:t>Temporal Constraints Graph  </a:t>
            </a:r>
            <a:endParaRPr lang="en-CY" sz="6000" dirty="0"/>
          </a:p>
        </p:txBody>
      </p:sp>
      <p:sp>
        <p:nvSpPr>
          <p:cNvPr id="2" name="Oval 1">
            <a:extLst>
              <a:ext uri="{FF2B5EF4-FFF2-40B4-BE49-F238E27FC236}">
                <a16:creationId xmlns:a16="http://schemas.microsoft.com/office/drawing/2014/main" id="{4D2C4B87-520A-620C-ACE4-99075A1D2288}"/>
              </a:ext>
            </a:extLst>
          </p:cNvPr>
          <p:cNvSpPr/>
          <p:nvPr/>
        </p:nvSpPr>
        <p:spPr>
          <a:xfrm>
            <a:off x="2669058" y="8712448"/>
            <a:ext cx="1507524" cy="1272746"/>
          </a:xfrm>
          <a:prstGeom prst="ellipse">
            <a:avLst/>
          </a:prstGeom>
          <a:noFill/>
          <a:ln w="57150">
            <a:solidFill>
              <a:srgbClr val="0100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T3b</a:t>
            </a:r>
            <a:endParaRPr lang="en-CY" dirty="0">
              <a:solidFill>
                <a:schemeClr val="tx1"/>
              </a:solidFill>
            </a:endParaRPr>
          </a:p>
        </p:txBody>
      </p:sp>
      <p:sp>
        <p:nvSpPr>
          <p:cNvPr id="74" name="Oval 73">
            <a:extLst>
              <a:ext uri="{FF2B5EF4-FFF2-40B4-BE49-F238E27FC236}">
                <a16:creationId xmlns:a16="http://schemas.microsoft.com/office/drawing/2014/main" id="{6317D83A-9A1F-393C-47DD-BB78A98858B3}"/>
              </a:ext>
            </a:extLst>
          </p:cNvPr>
          <p:cNvSpPr/>
          <p:nvPr/>
        </p:nvSpPr>
        <p:spPr>
          <a:xfrm>
            <a:off x="6454290" y="5094857"/>
            <a:ext cx="1507524" cy="1272746"/>
          </a:xfrm>
          <a:prstGeom prst="ellipse">
            <a:avLst/>
          </a:prstGeom>
          <a:noFill/>
          <a:ln w="57150">
            <a:solidFill>
              <a:srgbClr val="0100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T1e</a:t>
            </a:r>
            <a:endParaRPr lang="en-CY" dirty="0">
              <a:solidFill>
                <a:schemeClr val="tx1"/>
              </a:solidFill>
            </a:endParaRPr>
          </a:p>
        </p:txBody>
      </p:sp>
      <p:cxnSp>
        <p:nvCxnSpPr>
          <p:cNvPr id="13" name="Straight Arrow Connector 12">
            <a:extLst>
              <a:ext uri="{FF2B5EF4-FFF2-40B4-BE49-F238E27FC236}">
                <a16:creationId xmlns:a16="http://schemas.microsoft.com/office/drawing/2014/main" id="{4C74ED8F-83F1-D8F7-1921-1AD0CBFB976C}"/>
              </a:ext>
            </a:extLst>
          </p:cNvPr>
          <p:cNvCxnSpPr>
            <a:cxnSpLocks/>
          </p:cNvCxnSpPr>
          <p:nvPr/>
        </p:nvCxnSpPr>
        <p:spPr>
          <a:xfrm>
            <a:off x="4009296" y="5870083"/>
            <a:ext cx="2523204" cy="0"/>
          </a:xfrm>
          <a:prstGeom prst="straightConnector1">
            <a:avLst/>
          </a:prstGeom>
          <a:ln w="57150">
            <a:solidFill>
              <a:srgbClr val="0100C8"/>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5E44B4D6-D392-5B01-D354-FA5EB1B023BE}"/>
              </a:ext>
            </a:extLst>
          </p:cNvPr>
          <p:cNvCxnSpPr>
            <a:cxnSpLocks/>
            <a:stCxn id="2" idx="6"/>
          </p:cNvCxnSpPr>
          <p:nvPr/>
        </p:nvCxnSpPr>
        <p:spPr>
          <a:xfrm>
            <a:off x="4176582" y="9348821"/>
            <a:ext cx="2538295" cy="22507"/>
          </a:xfrm>
          <a:prstGeom prst="straightConnector1">
            <a:avLst/>
          </a:prstGeom>
          <a:ln w="57150">
            <a:solidFill>
              <a:srgbClr val="0100C8"/>
            </a:solidFill>
            <a:tailEnd type="triangle"/>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4A589411-7990-9542-CF78-8685B2A2610A}"/>
              </a:ext>
            </a:extLst>
          </p:cNvPr>
          <p:cNvSpPr txBox="1"/>
          <p:nvPr/>
        </p:nvSpPr>
        <p:spPr>
          <a:xfrm>
            <a:off x="6161540" y="10651250"/>
            <a:ext cx="1197424" cy="646331"/>
          </a:xfrm>
          <a:prstGeom prst="rect">
            <a:avLst/>
          </a:prstGeom>
          <a:noFill/>
        </p:spPr>
        <p:txBody>
          <a:bodyPr wrap="square" rtlCol="0">
            <a:spAutoFit/>
          </a:bodyPr>
          <a:lstStyle/>
          <a:p>
            <a:r>
              <a:rPr lang="en-US" dirty="0"/>
              <a:t>{&lt;,&gt;} </a:t>
            </a:r>
            <a:endParaRPr lang="en-CY" dirty="0"/>
          </a:p>
        </p:txBody>
      </p:sp>
      <p:sp>
        <p:nvSpPr>
          <p:cNvPr id="41" name="TextBox 40">
            <a:extLst>
              <a:ext uri="{FF2B5EF4-FFF2-40B4-BE49-F238E27FC236}">
                <a16:creationId xmlns:a16="http://schemas.microsoft.com/office/drawing/2014/main" id="{F27D6B21-8E91-5F42-6CF3-968A2EF190A1}"/>
              </a:ext>
            </a:extLst>
          </p:cNvPr>
          <p:cNvSpPr txBox="1"/>
          <p:nvPr/>
        </p:nvSpPr>
        <p:spPr>
          <a:xfrm>
            <a:off x="16362015" y="10581502"/>
            <a:ext cx="6551279" cy="1754326"/>
          </a:xfrm>
          <a:prstGeom prst="rect">
            <a:avLst/>
          </a:prstGeom>
          <a:noFill/>
        </p:spPr>
        <p:txBody>
          <a:bodyPr wrap="square" rtlCol="0">
            <a:spAutoFit/>
          </a:bodyPr>
          <a:lstStyle/>
          <a:p>
            <a:r>
              <a:rPr lang="en-US" b="1" dirty="0">
                <a:solidFill>
                  <a:srgbClr val="FF2D64"/>
                </a:solidFill>
              </a:rPr>
              <a:t>Constraint propagation </a:t>
            </a:r>
            <a:r>
              <a:rPr lang="en-US" dirty="0"/>
              <a:t>to minimize disjunctions, if possible, and to derive temporal relations</a:t>
            </a:r>
            <a:endParaRPr lang="en-CY" dirty="0"/>
          </a:p>
        </p:txBody>
      </p:sp>
      <p:sp>
        <p:nvSpPr>
          <p:cNvPr id="40" name="Oval 39">
            <a:extLst>
              <a:ext uri="{FF2B5EF4-FFF2-40B4-BE49-F238E27FC236}">
                <a16:creationId xmlns:a16="http://schemas.microsoft.com/office/drawing/2014/main" id="{5A8B4EFC-3582-8954-3045-284EC5D925AE}"/>
              </a:ext>
            </a:extLst>
          </p:cNvPr>
          <p:cNvSpPr/>
          <p:nvPr/>
        </p:nvSpPr>
        <p:spPr>
          <a:xfrm>
            <a:off x="2501772" y="5123292"/>
            <a:ext cx="1507524" cy="1413431"/>
          </a:xfrm>
          <a:prstGeom prst="ellipse">
            <a:avLst/>
          </a:prstGeom>
          <a:noFill/>
          <a:ln w="57150">
            <a:solidFill>
              <a:srgbClr val="0100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T1b</a:t>
            </a:r>
            <a:endParaRPr lang="en-CY" dirty="0">
              <a:solidFill>
                <a:schemeClr val="tx1"/>
              </a:solidFill>
            </a:endParaRPr>
          </a:p>
        </p:txBody>
      </p:sp>
      <p:sp>
        <p:nvSpPr>
          <p:cNvPr id="46" name="Oval 45">
            <a:extLst>
              <a:ext uri="{FF2B5EF4-FFF2-40B4-BE49-F238E27FC236}">
                <a16:creationId xmlns:a16="http://schemas.microsoft.com/office/drawing/2014/main" id="{E9D92FD5-E283-0109-5921-1F4698A57EBD}"/>
              </a:ext>
            </a:extLst>
          </p:cNvPr>
          <p:cNvSpPr/>
          <p:nvPr/>
        </p:nvSpPr>
        <p:spPr>
          <a:xfrm>
            <a:off x="6760252" y="8651876"/>
            <a:ext cx="1507524" cy="1272746"/>
          </a:xfrm>
          <a:prstGeom prst="ellipse">
            <a:avLst/>
          </a:prstGeom>
          <a:noFill/>
          <a:ln w="57150">
            <a:solidFill>
              <a:srgbClr val="0100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T3e</a:t>
            </a:r>
            <a:endParaRPr lang="en-CY" dirty="0">
              <a:solidFill>
                <a:schemeClr val="tx1"/>
              </a:solidFill>
            </a:endParaRPr>
          </a:p>
        </p:txBody>
      </p:sp>
      <p:sp>
        <p:nvSpPr>
          <p:cNvPr id="50" name="TextBox 49">
            <a:extLst>
              <a:ext uri="{FF2B5EF4-FFF2-40B4-BE49-F238E27FC236}">
                <a16:creationId xmlns:a16="http://schemas.microsoft.com/office/drawing/2014/main" id="{2D5F5E64-3377-2D0F-EF31-B06B4AABBF76}"/>
              </a:ext>
            </a:extLst>
          </p:cNvPr>
          <p:cNvSpPr txBox="1"/>
          <p:nvPr/>
        </p:nvSpPr>
        <p:spPr>
          <a:xfrm>
            <a:off x="4660786" y="8634000"/>
            <a:ext cx="1197424" cy="646331"/>
          </a:xfrm>
          <a:prstGeom prst="rect">
            <a:avLst/>
          </a:prstGeom>
          <a:noFill/>
        </p:spPr>
        <p:txBody>
          <a:bodyPr wrap="square" rtlCol="0">
            <a:spAutoFit/>
          </a:bodyPr>
          <a:lstStyle/>
          <a:p>
            <a:r>
              <a:rPr lang="en-US" dirty="0"/>
              <a:t>{&lt;,=} </a:t>
            </a:r>
            <a:endParaRPr lang="en-CY" dirty="0"/>
          </a:p>
        </p:txBody>
      </p:sp>
      <p:cxnSp>
        <p:nvCxnSpPr>
          <p:cNvPr id="51" name="Straight Arrow Connector 50">
            <a:extLst>
              <a:ext uri="{FF2B5EF4-FFF2-40B4-BE49-F238E27FC236}">
                <a16:creationId xmlns:a16="http://schemas.microsoft.com/office/drawing/2014/main" id="{3FBC03A1-D4C0-17A3-E79B-4A9F1A2A8126}"/>
              </a:ext>
            </a:extLst>
          </p:cNvPr>
          <p:cNvCxnSpPr>
            <a:cxnSpLocks/>
            <a:stCxn id="74" idx="5"/>
          </p:cNvCxnSpPr>
          <p:nvPr/>
        </p:nvCxnSpPr>
        <p:spPr>
          <a:xfrm>
            <a:off x="7741042" y="6181214"/>
            <a:ext cx="4885397" cy="2599166"/>
          </a:xfrm>
          <a:prstGeom prst="straightConnector1">
            <a:avLst/>
          </a:prstGeom>
          <a:ln w="57150">
            <a:solidFill>
              <a:srgbClr val="0100C8"/>
            </a:solidFill>
            <a:tailEnd type="triangle"/>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A7EFB8F9-0D73-C87B-2821-10C1F9418EF9}"/>
              </a:ext>
            </a:extLst>
          </p:cNvPr>
          <p:cNvSpPr txBox="1"/>
          <p:nvPr/>
        </p:nvSpPr>
        <p:spPr>
          <a:xfrm>
            <a:off x="4743525" y="5247257"/>
            <a:ext cx="1197424" cy="646331"/>
          </a:xfrm>
          <a:prstGeom prst="rect">
            <a:avLst/>
          </a:prstGeom>
          <a:noFill/>
        </p:spPr>
        <p:txBody>
          <a:bodyPr wrap="square" rtlCol="0">
            <a:spAutoFit/>
          </a:bodyPr>
          <a:lstStyle/>
          <a:p>
            <a:r>
              <a:rPr lang="en-US" dirty="0"/>
              <a:t>{&lt;,=} </a:t>
            </a:r>
            <a:endParaRPr lang="en-CY" dirty="0"/>
          </a:p>
        </p:txBody>
      </p:sp>
      <p:sp>
        <p:nvSpPr>
          <p:cNvPr id="62" name="TextBox 61">
            <a:extLst>
              <a:ext uri="{FF2B5EF4-FFF2-40B4-BE49-F238E27FC236}">
                <a16:creationId xmlns:a16="http://schemas.microsoft.com/office/drawing/2014/main" id="{76988EA6-867A-3CB3-D106-BA9E74074FA5}"/>
              </a:ext>
            </a:extLst>
          </p:cNvPr>
          <p:cNvSpPr txBox="1"/>
          <p:nvPr/>
        </p:nvSpPr>
        <p:spPr>
          <a:xfrm>
            <a:off x="2254057" y="7500801"/>
            <a:ext cx="1197424" cy="646331"/>
          </a:xfrm>
          <a:prstGeom prst="rect">
            <a:avLst/>
          </a:prstGeom>
          <a:noFill/>
        </p:spPr>
        <p:txBody>
          <a:bodyPr wrap="square" rtlCol="0">
            <a:spAutoFit/>
          </a:bodyPr>
          <a:lstStyle/>
          <a:p>
            <a:r>
              <a:rPr lang="en-US" dirty="0"/>
              <a:t>{=,&gt;} </a:t>
            </a:r>
            <a:endParaRPr lang="en-CY" dirty="0"/>
          </a:p>
        </p:txBody>
      </p:sp>
      <p:cxnSp>
        <p:nvCxnSpPr>
          <p:cNvPr id="63" name="Straight Arrow Connector 62">
            <a:extLst>
              <a:ext uri="{FF2B5EF4-FFF2-40B4-BE49-F238E27FC236}">
                <a16:creationId xmlns:a16="http://schemas.microsoft.com/office/drawing/2014/main" id="{C71C0E70-383D-A332-13DB-B00EC5A36E00}"/>
              </a:ext>
            </a:extLst>
          </p:cNvPr>
          <p:cNvCxnSpPr>
            <a:cxnSpLocks/>
          </p:cNvCxnSpPr>
          <p:nvPr/>
        </p:nvCxnSpPr>
        <p:spPr>
          <a:xfrm>
            <a:off x="3295066" y="6520003"/>
            <a:ext cx="94791" cy="2266397"/>
          </a:xfrm>
          <a:prstGeom prst="straightConnector1">
            <a:avLst/>
          </a:prstGeom>
          <a:ln w="57150">
            <a:solidFill>
              <a:srgbClr val="0100C8"/>
            </a:solidFill>
            <a:tailEnd type="triangle"/>
          </a:ln>
        </p:spPr>
        <p:style>
          <a:lnRef idx="1">
            <a:schemeClr val="accent1"/>
          </a:lnRef>
          <a:fillRef idx="0">
            <a:schemeClr val="accent1"/>
          </a:fillRef>
          <a:effectRef idx="0">
            <a:schemeClr val="accent1"/>
          </a:effectRef>
          <a:fontRef idx="minor">
            <a:schemeClr val="tx1"/>
          </a:fontRef>
        </p:style>
      </p:cxnSp>
      <p:sp>
        <p:nvSpPr>
          <p:cNvPr id="64" name="Oval 63">
            <a:extLst>
              <a:ext uri="{FF2B5EF4-FFF2-40B4-BE49-F238E27FC236}">
                <a16:creationId xmlns:a16="http://schemas.microsoft.com/office/drawing/2014/main" id="{7A9846DA-39FD-2CF1-E357-CD5E0A7E494C}"/>
              </a:ext>
            </a:extLst>
          </p:cNvPr>
          <p:cNvSpPr/>
          <p:nvPr/>
        </p:nvSpPr>
        <p:spPr>
          <a:xfrm>
            <a:off x="16225800" y="5054242"/>
            <a:ext cx="1507524" cy="1272746"/>
          </a:xfrm>
          <a:prstGeom prst="ellipse">
            <a:avLst/>
          </a:prstGeom>
          <a:noFill/>
          <a:ln w="57150">
            <a:solidFill>
              <a:srgbClr val="0100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T2e</a:t>
            </a:r>
            <a:endParaRPr lang="en-CY" dirty="0">
              <a:solidFill>
                <a:schemeClr val="tx1"/>
              </a:solidFill>
            </a:endParaRPr>
          </a:p>
        </p:txBody>
      </p:sp>
      <p:cxnSp>
        <p:nvCxnSpPr>
          <p:cNvPr id="72" name="Straight Arrow Connector 71">
            <a:extLst>
              <a:ext uri="{FF2B5EF4-FFF2-40B4-BE49-F238E27FC236}">
                <a16:creationId xmlns:a16="http://schemas.microsoft.com/office/drawing/2014/main" id="{4A7A0015-607A-FBDF-D2CE-13AC8B75218A}"/>
              </a:ext>
            </a:extLst>
          </p:cNvPr>
          <p:cNvCxnSpPr>
            <a:cxnSpLocks/>
          </p:cNvCxnSpPr>
          <p:nvPr/>
        </p:nvCxnSpPr>
        <p:spPr>
          <a:xfrm>
            <a:off x="13780806" y="5829468"/>
            <a:ext cx="2523204" cy="0"/>
          </a:xfrm>
          <a:prstGeom prst="straightConnector1">
            <a:avLst/>
          </a:prstGeom>
          <a:ln w="57150">
            <a:solidFill>
              <a:srgbClr val="0100C8"/>
            </a:solidFill>
            <a:tailEnd type="triangle"/>
          </a:ln>
        </p:spPr>
        <p:style>
          <a:lnRef idx="1">
            <a:schemeClr val="accent1"/>
          </a:lnRef>
          <a:fillRef idx="0">
            <a:schemeClr val="accent1"/>
          </a:fillRef>
          <a:effectRef idx="0">
            <a:schemeClr val="accent1"/>
          </a:effectRef>
          <a:fontRef idx="minor">
            <a:schemeClr val="tx1"/>
          </a:fontRef>
        </p:style>
      </p:cxnSp>
      <p:sp>
        <p:nvSpPr>
          <p:cNvPr id="75" name="Oval 74">
            <a:extLst>
              <a:ext uri="{FF2B5EF4-FFF2-40B4-BE49-F238E27FC236}">
                <a16:creationId xmlns:a16="http://schemas.microsoft.com/office/drawing/2014/main" id="{BB5A1585-2F9E-A7DE-132E-2178CE7B2C9E}"/>
              </a:ext>
            </a:extLst>
          </p:cNvPr>
          <p:cNvSpPr/>
          <p:nvPr/>
        </p:nvSpPr>
        <p:spPr>
          <a:xfrm>
            <a:off x="12273282" y="5082677"/>
            <a:ext cx="1507524" cy="1413431"/>
          </a:xfrm>
          <a:prstGeom prst="ellipse">
            <a:avLst/>
          </a:prstGeom>
          <a:noFill/>
          <a:ln w="57150">
            <a:solidFill>
              <a:srgbClr val="0100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T2b</a:t>
            </a:r>
            <a:endParaRPr lang="en-CY" dirty="0">
              <a:solidFill>
                <a:schemeClr val="tx1"/>
              </a:solidFill>
            </a:endParaRPr>
          </a:p>
        </p:txBody>
      </p:sp>
      <p:sp>
        <p:nvSpPr>
          <p:cNvPr id="76" name="TextBox 75">
            <a:extLst>
              <a:ext uri="{FF2B5EF4-FFF2-40B4-BE49-F238E27FC236}">
                <a16:creationId xmlns:a16="http://schemas.microsoft.com/office/drawing/2014/main" id="{D5ED8D10-E78D-5BC1-04D4-391A208BF4EF}"/>
              </a:ext>
            </a:extLst>
          </p:cNvPr>
          <p:cNvSpPr txBox="1"/>
          <p:nvPr/>
        </p:nvSpPr>
        <p:spPr>
          <a:xfrm>
            <a:off x="14515035" y="5206642"/>
            <a:ext cx="1197424" cy="646331"/>
          </a:xfrm>
          <a:prstGeom prst="rect">
            <a:avLst/>
          </a:prstGeom>
          <a:noFill/>
        </p:spPr>
        <p:txBody>
          <a:bodyPr wrap="square" rtlCol="0">
            <a:spAutoFit/>
          </a:bodyPr>
          <a:lstStyle/>
          <a:p>
            <a:r>
              <a:rPr lang="en-US" dirty="0"/>
              <a:t>{&lt;,=} </a:t>
            </a:r>
            <a:endParaRPr lang="en-CY" dirty="0"/>
          </a:p>
        </p:txBody>
      </p:sp>
      <p:sp>
        <p:nvSpPr>
          <p:cNvPr id="77" name="Oval 76">
            <a:extLst>
              <a:ext uri="{FF2B5EF4-FFF2-40B4-BE49-F238E27FC236}">
                <a16:creationId xmlns:a16="http://schemas.microsoft.com/office/drawing/2014/main" id="{54AF5C24-5660-F706-DB41-5E9F4C37B456}"/>
              </a:ext>
            </a:extLst>
          </p:cNvPr>
          <p:cNvSpPr/>
          <p:nvPr/>
        </p:nvSpPr>
        <p:spPr>
          <a:xfrm>
            <a:off x="16549564" y="8323469"/>
            <a:ext cx="1507524" cy="1272746"/>
          </a:xfrm>
          <a:prstGeom prst="ellipse">
            <a:avLst/>
          </a:prstGeom>
          <a:noFill/>
          <a:ln w="57150">
            <a:solidFill>
              <a:srgbClr val="0100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T4e</a:t>
            </a:r>
            <a:endParaRPr lang="en-CY" dirty="0">
              <a:solidFill>
                <a:schemeClr val="tx1"/>
              </a:solidFill>
            </a:endParaRPr>
          </a:p>
        </p:txBody>
      </p:sp>
      <p:cxnSp>
        <p:nvCxnSpPr>
          <p:cNvPr id="78" name="Straight Arrow Connector 77">
            <a:extLst>
              <a:ext uri="{FF2B5EF4-FFF2-40B4-BE49-F238E27FC236}">
                <a16:creationId xmlns:a16="http://schemas.microsoft.com/office/drawing/2014/main" id="{8A052041-01BD-A9CB-CCA3-C0474DAD0598}"/>
              </a:ext>
            </a:extLst>
          </p:cNvPr>
          <p:cNvCxnSpPr>
            <a:cxnSpLocks/>
          </p:cNvCxnSpPr>
          <p:nvPr/>
        </p:nvCxnSpPr>
        <p:spPr>
          <a:xfrm>
            <a:off x="14104570" y="9098695"/>
            <a:ext cx="2523204" cy="0"/>
          </a:xfrm>
          <a:prstGeom prst="straightConnector1">
            <a:avLst/>
          </a:prstGeom>
          <a:ln w="57150">
            <a:solidFill>
              <a:srgbClr val="0100C8"/>
            </a:solidFill>
            <a:tailEnd type="triangle"/>
          </a:ln>
        </p:spPr>
        <p:style>
          <a:lnRef idx="1">
            <a:schemeClr val="accent1"/>
          </a:lnRef>
          <a:fillRef idx="0">
            <a:schemeClr val="accent1"/>
          </a:fillRef>
          <a:effectRef idx="0">
            <a:schemeClr val="accent1"/>
          </a:effectRef>
          <a:fontRef idx="minor">
            <a:schemeClr val="tx1"/>
          </a:fontRef>
        </p:style>
      </p:cxnSp>
      <p:sp>
        <p:nvSpPr>
          <p:cNvPr id="79" name="Oval 78">
            <a:extLst>
              <a:ext uri="{FF2B5EF4-FFF2-40B4-BE49-F238E27FC236}">
                <a16:creationId xmlns:a16="http://schemas.microsoft.com/office/drawing/2014/main" id="{69B0CC5F-A198-1EA2-4DA1-8D48DC5B5F34}"/>
              </a:ext>
            </a:extLst>
          </p:cNvPr>
          <p:cNvSpPr/>
          <p:nvPr/>
        </p:nvSpPr>
        <p:spPr>
          <a:xfrm>
            <a:off x="12597046" y="8351904"/>
            <a:ext cx="1507524" cy="1413431"/>
          </a:xfrm>
          <a:prstGeom prst="ellipse">
            <a:avLst/>
          </a:prstGeom>
          <a:noFill/>
          <a:ln w="57150">
            <a:solidFill>
              <a:srgbClr val="0100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T4b</a:t>
            </a:r>
            <a:endParaRPr lang="en-CY" dirty="0">
              <a:solidFill>
                <a:schemeClr val="tx1"/>
              </a:solidFill>
            </a:endParaRPr>
          </a:p>
        </p:txBody>
      </p:sp>
      <p:sp>
        <p:nvSpPr>
          <p:cNvPr id="80" name="TextBox 79">
            <a:extLst>
              <a:ext uri="{FF2B5EF4-FFF2-40B4-BE49-F238E27FC236}">
                <a16:creationId xmlns:a16="http://schemas.microsoft.com/office/drawing/2014/main" id="{8AE5B2FC-CEF9-042A-4B05-0C42BBCAF0CA}"/>
              </a:ext>
            </a:extLst>
          </p:cNvPr>
          <p:cNvSpPr txBox="1"/>
          <p:nvPr/>
        </p:nvSpPr>
        <p:spPr>
          <a:xfrm>
            <a:off x="14838799" y="8475869"/>
            <a:ext cx="1197424" cy="646331"/>
          </a:xfrm>
          <a:prstGeom prst="rect">
            <a:avLst/>
          </a:prstGeom>
          <a:noFill/>
        </p:spPr>
        <p:txBody>
          <a:bodyPr wrap="square" rtlCol="0">
            <a:spAutoFit/>
          </a:bodyPr>
          <a:lstStyle/>
          <a:p>
            <a:r>
              <a:rPr lang="en-US" dirty="0"/>
              <a:t>{&lt;,=} </a:t>
            </a:r>
            <a:endParaRPr lang="en-CY" dirty="0"/>
          </a:p>
        </p:txBody>
      </p:sp>
      <p:sp>
        <p:nvSpPr>
          <p:cNvPr id="81" name="TextBox 80">
            <a:extLst>
              <a:ext uri="{FF2B5EF4-FFF2-40B4-BE49-F238E27FC236}">
                <a16:creationId xmlns:a16="http://schemas.microsoft.com/office/drawing/2014/main" id="{D762E52E-268C-7621-C4AA-42FBC95C9A6F}"/>
              </a:ext>
            </a:extLst>
          </p:cNvPr>
          <p:cNvSpPr txBox="1"/>
          <p:nvPr/>
        </p:nvSpPr>
        <p:spPr>
          <a:xfrm>
            <a:off x="6395956" y="7422568"/>
            <a:ext cx="1197424" cy="646331"/>
          </a:xfrm>
          <a:prstGeom prst="rect">
            <a:avLst/>
          </a:prstGeom>
          <a:noFill/>
        </p:spPr>
        <p:txBody>
          <a:bodyPr wrap="square" rtlCol="0">
            <a:spAutoFit/>
          </a:bodyPr>
          <a:lstStyle/>
          <a:p>
            <a:r>
              <a:rPr lang="en-US" dirty="0"/>
              <a:t>{&lt;,=} </a:t>
            </a:r>
            <a:endParaRPr lang="en-CY" dirty="0"/>
          </a:p>
        </p:txBody>
      </p:sp>
      <p:cxnSp>
        <p:nvCxnSpPr>
          <p:cNvPr id="82" name="Straight Arrow Connector 81">
            <a:extLst>
              <a:ext uri="{FF2B5EF4-FFF2-40B4-BE49-F238E27FC236}">
                <a16:creationId xmlns:a16="http://schemas.microsoft.com/office/drawing/2014/main" id="{C86F3B85-B65C-C789-8572-E3CDACC9CC77}"/>
              </a:ext>
            </a:extLst>
          </p:cNvPr>
          <p:cNvCxnSpPr>
            <a:cxnSpLocks/>
          </p:cNvCxnSpPr>
          <p:nvPr/>
        </p:nvCxnSpPr>
        <p:spPr>
          <a:xfrm>
            <a:off x="7392970" y="6326988"/>
            <a:ext cx="94791" cy="2266397"/>
          </a:xfrm>
          <a:prstGeom prst="straightConnector1">
            <a:avLst/>
          </a:prstGeom>
          <a:ln w="57150">
            <a:solidFill>
              <a:srgbClr val="0100C8"/>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D9DD1507-BB86-2F14-58B5-FE3CCBB16D47}"/>
              </a:ext>
            </a:extLst>
          </p:cNvPr>
          <p:cNvCxnSpPr>
            <a:cxnSpLocks/>
          </p:cNvCxnSpPr>
          <p:nvPr/>
        </p:nvCxnSpPr>
        <p:spPr>
          <a:xfrm flipH="1">
            <a:off x="3255534" y="4363234"/>
            <a:ext cx="13562012" cy="87649"/>
          </a:xfrm>
          <a:prstGeom prst="straightConnector1">
            <a:avLst/>
          </a:prstGeom>
          <a:ln w="57150">
            <a:solidFill>
              <a:srgbClr val="0100C8"/>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7C60A52E-7B8F-9C35-9328-C4915A8BFB37}"/>
              </a:ext>
            </a:extLst>
          </p:cNvPr>
          <p:cNvCxnSpPr>
            <a:cxnSpLocks/>
          </p:cNvCxnSpPr>
          <p:nvPr/>
        </p:nvCxnSpPr>
        <p:spPr>
          <a:xfrm>
            <a:off x="3255534" y="4424231"/>
            <a:ext cx="0" cy="699061"/>
          </a:xfrm>
          <a:prstGeom prst="straightConnector1">
            <a:avLst/>
          </a:prstGeom>
          <a:ln w="57150">
            <a:solidFill>
              <a:srgbClr val="0100C8"/>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6244CAE3-DDAB-06AD-D384-B8D8989F7D99}"/>
              </a:ext>
            </a:extLst>
          </p:cNvPr>
          <p:cNvCxnSpPr>
            <a:cxnSpLocks/>
          </p:cNvCxnSpPr>
          <p:nvPr/>
        </p:nvCxnSpPr>
        <p:spPr>
          <a:xfrm>
            <a:off x="16817546" y="4355181"/>
            <a:ext cx="0" cy="699061"/>
          </a:xfrm>
          <a:prstGeom prst="straightConnector1">
            <a:avLst/>
          </a:prstGeom>
          <a:ln w="57150">
            <a:solidFill>
              <a:srgbClr val="0100C8"/>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BA0E543A-9ECE-48DC-EF66-5DB3D7BC8237}"/>
              </a:ext>
            </a:extLst>
          </p:cNvPr>
          <p:cNvSpPr txBox="1"/>
          <p:nvPr/>
        </p:nvSpPr>
        <p:spPr>
          <a:xfrm>
            <a:off x="9316959" y="4458925"/>
            <a:ext cx="1197424" cy="646331"/>
          </a:xfrm>
          <a:prstGeom prst="rect">
            <a:avLst/>
          </a:prstGeom>
          <a:noFill/>
        </p:spPr>
        <p:txBody>
          <a:bodyPr wrap="square" rtlCol="0">
            <a:spAutoFit/>
          </a:bodyPr>
          <a:lstStyle/>
          <a:p>
            <a:r>
              <a:rPr lang="en-US" dirty="0"/>
              <a:t>{&lt;,=} </a:t>
            </a:r>
            <a:endParaRPr lang="en-CY" dirty="0"/>
          </a:p>
        </p:txBody>
      </p:sp>
      <p:cxnSp>
        <p:nvCxnSpPr>
          <p:cNvPr id="87" name="Straight Arrow Connector 86">
            <a:extLst>
              <a:ext uri="{FF2B5EF4-FFF2-40B4-BE49-F238E27FC236}">
                <a16:creationId xmlns:a16="http://schemas.microsoft.com/office/drawing/2014/main" id="{23E39857-B70D-7231-DB01-CDD1189B8D22}"/>
              </a:ext>
            </a:extLst>
          </p:cNvPr>
          <p:cNvCxnSpPr>
            <a:cxnSpLocks/>
          </p:cNvCxnSpPr>
          <p:nvPr/>
        </p:nvCxnSpPr>
        <p:spPr>
          <a:xfrm flipH="1">
            <a:off x="8774513" y="6520003"/>
            <a:ext cx="4084271" cy="4102114"/>
          </a:xfrm>
          <a:prstGeom prst="straightConnector1">
            <a:avLst/>
          </a:prstGeom>
          <a:ln w="57150">
            <a:solidFill>
              <a:srgbClr val="0100C8"/>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F0DF7D6C-A2CA-8A50-D3BD-1D8D02D7CA8E}"/>
              </a:ext>
            </a:extLst>
          </p:cNvPr>
          <p:cNvCxnSpPr>
            <a:cxnSpLocks/>
          </p:cNvCxnSpPr>
          <p:nvPr/>
        </p:nvCxnSpPr>
        <p:spPr>
          <a:xfrm flipH="1">
            <a:off x="3583459" y="10612590"/>
            <a:ext cx="5198305" cy="156520"/>
          </a:xfrm>
          <a:prstGeom prst="straightConnector1">
            <a:avLst/>
          </a:prstGeom>
          <a:ln w="57150">
            <a:solidFill>
              <a:srgbClr val="0100C8"/>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9DC155CD-BC09-2173-16A2-817C68018367}"/>
              </a:ext>
            </a:extLst>
          </p:cNvPr>
          <p:cNvCxnSpPr>
            <a:cxnSpLocks/>
          </p:cNvCxnSpPr>
          <p:nvPr/>
        </p:nvCxnSpPr>
        <p:spPr>
          <a:xfrm flipV="1">
            <a:off x="3583459" y="9985194"/>
            <a:ext cx="0" cy="783916"/>
          </a:xfrm>
          <a:prstGeom prst="straightConnector1">
            <a:avLst/>
          </a:prstGeom>
          <a:ln w="57150">
            <a:solidFill>
              <a:srgbClr val="0100C8"/>
            </a:solidFill>
            <a:tailEnd type="triangle"/>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50A2E3FD-F3D7-A396-86A0-3B3327EBAB9A}"/>
              </a:ext>
            </a:extLst>
          </p:cNvPr>
          <p:cNvSpPr txBox="1"/>
          <p:nvPr/>
        </p:nvSpPr>
        <p:spPr>
          <a:xfrm>
            <a:off x="10336140" y="7036293"/>
            <a:ext cx="1197424" cy="646331"/>
          </a:xfrm>
          <a:prstGeom prst="rect">
            <a:avLst/>
          </a:prstGeom>
          <a:noFill/>
        </p:spPr>
        <p:txBody>
          <a:bodyPr wrap="square" rtlCol="0">
            <a:spAutoFit/>
          </a:bodyPr>
          <a:lstStyle/>
          <a:p>
            <a:r>
              <a:rPr lang="en-US" dirty="0"/>
              <a:t>{&lt;,=} </a:t>
            </a:r>
            <a:endParaRPr lang="en-CY" dirty="0"/>
          </a:p>
        </p:txBody>
      </p:sp>
      <p:cxnSp>
        <p:nvCxnSpPr>
          <p:cNvPr id="102" name="Straight Arrow Connector 101">
            <a:extLst>
              <a:ext uri="{FF2B5EF4-FFF2-40B4-BE49-F238E27FC236}">
                <a16:creationId xmlns:a16="http://schemas.microsoft.com/office/drawing/2014/main" id="{7B6A080A-771E-1869-150D-9540B5DEB0BA}"/>
              </a:ext>
            </a:extLst>
          </p:cNvPr>
          <p:cNvCxnSpPr>
            <a:cxnSpLocks/>
          </p:cNvCxnSpPr>
          <p:nvPr/>
        </p:nvCxnSpPr>
        <p:spPr>
          <a:xfrm>
            <a:off x="18646346" y="5829468"/>
            <a:ext cx="0" cy="4464525"/>
          </a:xfrm>
          <a:prstGeom prst="straightConnector1">
            <a:avLst/>
          </a:prstGeom>
          <a:ln w="57150">
            <a:solidFill>
              <a:srgbClr val="0100C8"/>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5" name="Straight Arrow Connector 104">
            <a:extLst>
              <a:ext uri="{FF2B5EF4-FFF2-40B4-BE49-F238E27FC236}">
                <a16:creationId xmlns:a16="http://schemas.microsoft.com/office/drawing/2014/main" id="{22A54C48-D1DC-327F-F357-73353EE7381B}"/>
              </a:ext>
            </a:extLst>
          </p:cNvPr>
          <p:cNvCxnSpPr>
            <a:cxnSpLocks/>
          </p:cNvCxnSpPr>
          <p:nvPr/>
        </p:nvCxnSpPr>
        <p:spPr>
          <a:xfrm flipH="1">
            <a:off x="9915671" y="10343006"/>
            <a:ext cx="8730675" cy="287509"/>
          </a:xfrm>
          <a:prstGeom prst="straightConnector1">
            <a:avLst/>
          </a:prstGeom>
          <a:ln w="57150">
            <a:solidFill>
              <a:srgbClr val="0100C8"/>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0" name="Straight Arrow Connector 109">
            <a:extLst>
              <a:ext uri="{FF2B5EF4-FFF2-40B4-BE49-F238E27FC236}">
                <a16:creationId xmlns:a16="http://schemas.microsoft.com/office/drawing/2014/main" id="{C527FDA5-A30A-D5C4-814C-0C5FBCF847E7}"/>
              </a:ext>
            </a:extLst>
          </p:cNvPr>
          <p:cNvCxnSpPr>
            <a:cxnSpLocks/>
          </p:cNvCxnSpPr>
          <p:nvPr/>
        </p:nvCxnSpPr>
        <p:spPr>
          <a:xfrm>
            <a:off x="17743633" y="5769692"/>
            <a:ext cx="902713" cy="23323"/>
          </a:xfrm>
          <a:prstGeom prst="straightConnector1">
            <a:avLst/>
          </a:prstGeom>
          <a:ln w="57150">
            <a:solidFill>
              <a:srgbClr val="0100C8"/>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9" name="Straight Arrow Connector 118">
            <a:extLst>
              <a:ext uri="{FF2B5EF4-FFF2-40B4-BE49-F238E27FC236}">
                <a16:creationId xmlns:a16="http://schemas.microsoft.com/office/drawing/2014/main" id="{CE05FEE0-B163-E38E-BF0F-3FCC4792AECD}"/>
              </a:ext>
            </a:extLst>
          </p:cNvPr>
          <p:cNvCxnSpPr>
            <a:cxnSpLocks/>
          </p:cNvCxnSpPr>
          <p:nvPr/>
        </p:nvCxnSpPr>
        <p:spPr>
          <a:xfrm flipH="1" flipV="1">
            <a:off x="8036381" y="9713649"/>
            <a:ext cx="1961513" cy="932363"/>
          </a:xfrm>
          <a:prstGeom prst="straightConnector1">
            <a:avLst/>
          </a:prstGeom>
          <a:ln w="57150">
            <a:solidFill>
              <a:srgbClr val="0100C8"/>
            </a:solidFill>
            <a:tailEnd type="triangle"/>
          </a:ln>
        </p:spPr>
        <p:style>
          <a:lnRef idx="1">
            <a:schemeClr val="accent1"/>
          </a:lnRef>
          <a:fillRef idx="0">
            <a:schemeClr val="accent1"/>
          </a:fillRef>
          <a:effectRef idx="0">
            <a:schemeClr val="accent1"/>
          </a:effectRef>
          <a:fontRef idx="minor">
            <a:schemeClr val="tx1"/>
          </a:fontRef>
        </p:style>
      </p:cxnSp>
      <p:sp>
        <p:nvSpPr>
          <p:cNvPr id="123" name="TextBox 122">
            <a:extLst>
              <a:ext uri="{FF2B5EF4-FFF2-40B4-BE49-F238E27FC236}">
                <a16:creationId xmlns:a16="http://schemas.microsoft.com/office/drawing/2014/main" id="{2125F090-0632-05C0-597F-34384D462712}"/>
              </a:ext>
            </a:extLst>
          </p:cNvPr>
          <p:cNvSpPr txBox="1"/>
          <p:nvPr/>
        </p:nvSpPr>
        <p:spPr>
          <a:xfrm>
            <a:off x="13723085" y="10529353"/>
            <a:ext cx="1197424" cy="646331"/>
          </a:xfrm>
          <a:prstGeom prst="rect">
            <a:avLst/>
          </a:prstGeom>
          <a:noFill/>
        </p:spPr>
        <p:txBody>
          <a:bodyPr wrap="square" rtlCol="0">
            <a:spAutoFit/>
          </a:bodyPr>
          <a:lstStyle/>
          <a:p>
            <a:r>
              <a:rPr lang="en-US" dirty="0"/>
              <a:t>{&lt;,&gt;} </a:t>
            </a:r>
            <a:endParaRPr lang="en-CY" dirty="0"/>
          </a:p>
        </p:txBody>
      </p:sp>
    </p:spTree>
    <p:extLst>
      <p:ext uri="{BB962C8B-B14F-4D97-AF65-F5344CB8AC3E}">
        <p14:creationId xmlns:p14="http://schemas.microsoft.com/office/powerpoint/2010/main" val="4804276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Oval 4">
            <a:extLst>
              <a:ext uri="{FF2B5EF4-FFF2-40B4-BE49-F238E27FC236}">
                <a16:creationId xmlns:a16="http://schemas.microsoft.com/office/drawing/2014/main" id="{C8EDDD9C-4039-0953-80C2-70CAB829346F}"/>
              </a:ext>
            </a:extLst>
          </p:cNvPr>
          <p:cNvSpPr>
            <a:spLocks noChangeArrowheads="1"/>
          </p:cNvSpPr>
          <p:nvPr/>
        </p:nvSpPr>
        <p:spPr bwMode="auto">
          <a:xfrm>
            <a:off x="11128377" y="6804026"/>
            <a:ext cx="2216150" cy="1828800"/>
          </a:xfrm>
          <a:prstGeom prst="ellipse">
            <a:avLst/>
          </a:prstGeom>
          <a:solidFill>
            <a:srgbClr val="4F81BD"/>
          </a:solidFill>
          <a:ln w="25400" algn="ctr">
            <a:solidFill>
              <a:srgbClr val="385D8A"/>
            </a:solidFill>
            <a:round/>
            <a:headEnd/>
            <a:tailEnd/>
          </a:ln>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lnSpc>
                <a:spcPct val="115000"/>
              </a:lnSpc>
              <a:spcBef>
                <a:spcPct val="0"/>
              </a:spcBef>
              <a:spcAft>
                <a:spcPts val="2000"/>
              </a:spcAft>
              <a:buNone/>
            </a:pPr>
            <a:r>
              <a:rPr lang="en-US" altLang="en-CY" sz="7200" dirty="0">
                <a:solidFill>
                  <a:srgbClr val="FFFFFF"/>
                </a:solidFill>
                <a:latin typeface="Calibri" panose="020F0502020204030204" pitchFamily="34" charset="0"/>
                <a:ea typeface="Calibri" panose="020F0502020204030204" pitchFamily="34" charset="0"/>
                <a:cs typeface="Times New Roman" panose="02020603050405020304" pitchFamily="18" charset="0"/>
              </a:rPr>
              <a:t>n</a:t>
            </a:r>
            <a:r>
              <a:rPr lang="en-US" altLang="en-CY" sz="7200" baseline="-25000" dirty="0">
                <a:solidFill>
                  <a:srgbClr val="FFFFFF"/>
                </a:solidFill>
                <a:latin typeface="Calibri" panose="020F0502020204030204" pitchFamily="34" charset="0"/>
                <a:ea typeface="Calibri" panose="020F0502020204030204" pitchFamily="34" charset="0"/>
                <a:cs typeface="Times New Roman" panose="02020603050405020304" pitchFamily="18" charset="0"/>
              </a:rPr>
              <a:t>k</a:t>
            </a:r>
            <a:endParaRPr lang="el-GR" altLang="en-CY" sz="2200" dirty="0">
              <a:latin typeface="Calibri" panose="020F0502020204030204" pitchFamily="34" charset="0"/>
              <a:ea typeface="Calibri" panose="020F0502020204030204" pitchFamily="34" charset="0"/>
              <a:cs typeface="Times New Roman" panose="02020603050405020304" pitchFamily="18" charset="0"/>
            </a:endParaRPr>
          </a:p>
          <a:p>
            <a:pPr algn="r">
              <a:lnSpc>
                <a:spcPct val="115000"/>
              </a:lnSpc>
              <a:spcBef>
                <a:spcPct val="0"/>
              </a:spcBef>
              <a:spcAft>
                <a:spcPts val="2000"/>
              </a:spcAft>
              <a:buNone/>
            </a:pPr>
            <a:r>
              <a:rPr lang="el-GR" altLang="en-CY" sz="2200" dirty="0">
                <a:latin typeface="Calibri" panose="020F0502020204030204" pitchFamily="34" charset="0"/>
                <a:ea typeface="Calibri" panose="020F0502020204030204" pitchFamily="34" charset="0"/>
                <a:cs typeface="Times New Roman" panose="02020603050405020304" pitchFamily="18" charset="0"/>
              </a:rPr>
              <a:t> </a:t>
            </a:r>
          </a:p>
        </p:txBody>
      </p:sp>
      <p:sp>
        <p:nvSpPr>
          <p:cNvPr id="11267" name="Oval 5">
            <a:extLst>
              <a:ext uri="{FF2B5EF4-FFF2-40B4-BE49-F238E27FC236}">
                <a16:creationId xmlns:a16="http://schemas.microsoft.com/office/drawing/2014/main" id="{CC53ED66-C204-C4B2-C2EA-A56524C2C5D7}"/>
              </a:ext>
            </a:extLst>
          </p:cNvPr>
          <p:cNvSpPr>
            <a:spLocks noChangeArrowheads="1"/>
          </p:cNvSpPr>
          <p:nvPr/>
        </p:nvSpPr>
        <p:spPr bwMode="auto">
          <a:xfrm>
            <a:off x="15862301" y="6826250"/>
            <a:ext cx="2219326" cy="1828800"/>
          </a:xfrm>
          <a:prstGeom prst="ellipse">
            <a:avLst/>
          </a:prstGeom>
          <a:solidFill>
            <a:srgbClr val="4F81BD"/>
          </a:solidFill>
          <a:ln w="25400" algn="ctr">
            <a:solidFill>
              <a:srgbClr val="385D8A"/>
            </a:solidFill>
            <a:round/>
            <a:headEnd/>
            <a:tailEnd/>
          </a:ln>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lnSpc>
                <a:spcPct val="115000"/>
              </a:lnSpc>
              <a:spcBef>
                <a:spcPct val="0"/>
              </a:spcBef>
              <a:spcAft>
                <a:spcPts val="2000"/>
              </a:spcAft>
              <a:buNone/>
            </a:pPr>
            <a:r>
              <a:rPr lang="en-US" altLang="en-CY" sz="7200" dirty="0">
                <a:solidFill>
                  <a:srgbClr val="FFFFFF"/>
                </a:solidFill>
                <a:latin typeface="Calibri" panose="020F0502020204030204" pitchFamily="34" charset="0"/>
                <a:ea typeface="Calibri" panose="020F0502020204030204" pitchFamily="34" charset="0"/>
                <a:cs typeface="Times New Roman" panose="02020603050405020304" pitchFamily="18" charset="0"/>
              </a:rPr>
              <a:t>n</a:t>
            </a:r>
            <a:r>
              <a:rPr lang="en-US" altLang="en-CY" sz="7200" baseline="-25000" dirty="0">
                <a:solidFill>
                  <a:srgbClr val="FFFFFF"/>
                </a:solidFill>
                <a:latin typeface="Calibri" panose="020F0502020204030204" pitchFamily="34" charset="0"/>
                <a:ea typeface="Calibri" panose="020F0502020204030204" pitchFamily="34" charset="0"/>
                <a:cs typeface="Times New Roman" panose="02020603050405020304" pitchFamily="18" charset="0"/>
              </a:rPr>
              <a:t>j</a:t>
            </a:r>
            <a:endParaRPr lang="el-GR" altLang="en-CY" sz="2200" dirty="0">
              <a:latin typeface="Calibri" panose="020F0502020204030204" pitchFamily="34" charset="0"/>
              <a:ea typeface="Calibri" panose="020F0502020204030204" pitchFamily="34" charset="0"/>
              <a:cs typeface="Times New Roman" panose="02020603050405020304" pitchFamily="18" charset="0"/>
            </a:endParaRPr>
          </a:p>
          <a:p>
            <a:pPr algn="r">
              <a:lnSpc>
                <a:spcPct val="115000"/>
              </a:lnSpc>
              <a:spcBef>
                <a:spcPct val="0"/>
              </a:spcBef>
              <a:spcAft>
                <a:spcPts val="2000"/>
              </a:spcAft>
              <a:buNone/>
            </a:pPr>
            <a:r>
              <a:rPr lang="el-GR" altLang="en-CY" sz="2200" dirty="0">
                <a:latin typeface="Calibri" panose="020F0502020204030204" pitchFamily="34" charset="0"/>
                <a:ea typeface="Calibri" panose="020F0502020204030204" pitchFamily="34" charset="0"/>
                <a:cs typeface="Times New Roman" panose="02020603050405020304" pitchFamily="18" charset="0"/>
              </a:rPr>
              <a:t> </a:t>
            </a:r>
          </a:p>
        </p:txBody>
      </p:sp>
      <p:cxnSp>
        <p:nvCxnSpPr>
          <p:cNvPr id="11268" name="Straight Arrow Connector 6">
            <a:extLst>
              <a:ext uri="{FF2B5EF4-FFF2-40B4-BE49-F238E27FC236}">
                <a16:creationId xmlns:a16="http://schemas.microsoft.com/office/drawing/2014/main" id="{729F8661-3F62-182E-C093-B34600016F56}"/>
              </a:ext>
            </a:extLst>
          </p:cNvPr>
          <p:cNvCxnSpPr>
            <a:cxnSpLocks noChangeShapeType="1"/>
          </p:cNvCxnSpPr>
          <p:nvPr/>
        </p:nvCxnSpPr>
        <p:spPr bwMode="auto">
          <a:xfrm>
            <a:off x="13296901" y="7883526"/>
            <a:ext cx="2609850" cy="22224"/>
          </a:xfrm>
          <a:prstGeom prst="straightConnector1">
            <a:avLst/>
          </a:prstGeom>
          <a:noFill/>
          <a:ln w="57150" algn="ctr">
            <a:solidFill>
              <a:srgbClr val="4A7EBB"/>
            </a:solidFill>
            <a:round/>
            <a:headEnd/>
            <a:tailEnd type="arrow" w="med" len="med"/>
          </a:ln>
          <a:extLst>
            <a:ext uri="{909E8E84-426E-40DD-AFC4-6F175D3DCCD1}">
              <a14:hiddenFill xmlns:a14="http://schemas.microsoft.com/office/drawing/2010/main">
                <a:noFill/>
              </a14:hiddenFill>
            </a:ext>
          </a:extLst>
        </p:spPr>
      </p:cxnSp>
      <p:sp>
        <p:nvSpPr>
          <p:cNvPr id="8" name="Curved Down Arrow 7">
            <a:extLst>
              <a:ext uri="{FF2B5EF4-FFF2-40B4-BE49-F238E27FC236}">
                <a16:creationId xmlns:a16="http://schemas.microsoft.com/office/drawing/2014/main" id="{EDDD3829-3564-BF13-73FD-2B95FF45A81A}"/>
              </a:ext>
            </a:extLst>
          </p:cNvPr>
          <p:cNvSpPr/>
          <p:nvPr/>
        </p:nvSpPr>
        <p:spPr>
          <a:xfrm>
            <a:off x="7302500" y="5060951"/>
            <a:ext cx="9883776" cy="174625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defRPr/>
            </a:pPr>
            <a:endParaRPr lang="el-GR" sz="7200"/>
          </a:p>
        </p:txBody>
      </p:sp>
      <p:sp>
        <p:nvSpPr>
          <p:cNvPr id="11270" name="Oval 8">
            <a:extLst>
              <a:ext uri="{FF2B5EF4-FFF2-40B4-BE49-F238E27FC236}">
                <a16:creationId xmlns:a16="http://schemas.microsoft.com/office/drawing/2014/main" id="{C5EAB5DA-17A8-E871-F658-97E493EA4DF9}"/>
              </a:ext>
            </a:extLst>
          </p:cNvPr>
          <p:cNvSpPr>
            <a:spLocks noChangeArrowheads="1"/>
          </p:cNvSpPr>
          <p:nvPr/>
        </p:nvSpPr>
        <p:spPr bwMode="auto">
          <a:xfrm>
            <a:off x="6346826" y="6858000"/>
            <a:ext cx="2219324" cy="1828800"/>
          </a:xfrm>
          <a:prstGeom prst="ellipse">
            <a:avLst/>
          </a:prstGeom>
          <a:solidFill>
            <a:srgbClr val="4F81BD"/>
          </a:solidFill>
          <a:ln w="25400" algn="ctr">
            <a:solidFill>
              <a:srgbClr val="385D8A"/>
            </a:solidFill>
            <a:round/>
            <a:headEnd/>
            <a:tailEnd/>
          </a:ln>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lnSpc>
                <a:spcPct val="115000"/>
              </a:lnSpc>
              <a:spcBef>
                <a:spcPct val="0"/>
              </a:spcBef>
              <a:spcAft>
                <a:spcPts val="2000"/>
              </a:spcAft>
              <a:buNone/>
            </a:pPr>
            <a:r>
              <a:rPr lang="en-US" altLang="en-CY" sz="7200" dirty="0">
                <a:solidFill>
                  <a:srgbClr val="FFFFFF"/>
                </a:solidFill>
                <a:latin typeface="Calibri" panose="020F0502020204030204" pitchFamily="34" charset="0"/>
                <a:ea typeface="Calibri" panose="020F0502020204030204" pitchFamily="34" charset="0"/>
                <a:cs typeface="Times New Roman" panose="02020603050405020304" pitchFamily="18" charset="0"/>
              </a:rPr>
              <a:t>n</a:t>
            </a:r>
            <a:r>
              <a:rPr lang="en-US" altLang="en-CY" sz="7200" baseline="-25000" dirty="0">
                <a:solidFill>
                  <a:srgbClr val="FFFFFF"/>
                </a:solidFill>
                <a:latin typeface="Calibri" panose="020F0502020204030204" pitchFamily="34" charset="0"/>
                <a:ea typeface="Calibri" panose="020F0502020204030204" pitchFamily="34" charset="0"/>
                <a:cs typeface="Times New Roman" panose="02020603050405020304" pitchFamily="18" charset="0"/>
              </a:rPr>
              <a:t>i</a:t>
            </a:r>
            <a:endParaRPr lang="el-GR" altLang="en-CY" sz="2200" dirty="0">
              <a:latin typeface="Calibri" panose="020F0502020204030204" pitchFamily="34" charset="0"/>
              <a:ea typeface="Calibri" panose="020F0502020204030204" pitchFamily="34" charset="0"/>
              <a:cs typeface="Times New Roman" panose="02020603050405020304" pitchFamily="18" charset="0"/>
            </a:endParaRPr>
          </a:p>
          <a:p>
            <a:pPr algn="r">
              <a:lnSpc>
                <a:spcPct val="115000"/>
              </a:lnSpc>
              <a:spcBef>
                <a:spcPct val="0"/>
              </a:spcBef>
              <a:spcAft>
                <a:spcPts val="2000"/>
              </a:spcAft>
              <a:buNone/>
            </a:pPr>
            <a:r>
              <a:rPr lang="el-GR" altLang="en-CY" sz="2200" dirty="0">
                <a:latin typeface="Calibri" panose="020F0502020204030204" pitchFamily="34" charset="0"/>
                <a:ea typeface="Calibri" panose="020F0502020204030204" pitchFamily="34" charset="0"/>
                <a:cs typeface="Times New Roman" panose="02020603050405020304" pitchFamily="18" charset="0"/>
              </a:rPr>
              <a:t> </a:t>
            </a:r>
          </a:p>
        </p:txBody>
      </p:sp>
      <p:cxnSp>
        <p:nvCxnSpPr>
          <p:cNvPr id="11271" name="Straight Arrow Connector 9">
            <a:extLst>
              <a:ext uri="{FF2B5EF4-FFF2-40B4-BE49-F238E27FC236}">
                <a16:creationId xmlns:a16="http://schemas.microsoft.com/office/drawing/2014/main" id="{41D738AC-85C7-5B44-E701-267D89B734C5}"/>
              </a:ext>
            </a:extLst>
          </p:cNvPr>
          <p:cNvCxnSpPr>
            <a:cxnSpLocks noChangeShapeType="1"/>
          </p:cNvCxnSpPr>
          <p:nvPr/>
        </p:nvCxnSpPr>
        <p:spPr bwMode="auto">
          <a:xfrm>
            <a:off x="8515351" y="7937501"/>
            <a:ext cx="2609850" cy="19050"/>
          </a:xfrm>
          <a:prstGeom prst="straightConnector1">
            <a:avLst/>
          </a:prstGeom>
          <a:noFill/>
          <a:ln w="57150" algn="ctr">
            <a:solidFill>
              <a:srgbClr val="4A7EBB"/>
            </a:solidFill>
            <a:round/>
            <a:headEnd/>
            <a:tailEnd type="arrow" w="med" len="med"/>
          </a:ln>
          <a:extLst>
            <a:ext uri="{909E8E84-426E-40DD-AFC4-6F175D3DCCD1}">
              <a14:hiddenFill xmlns:a14="http://schemas.microsoft.com/office/drawing/2010/main">
                <a:noFill/>
              </a14:hiddenFill>
            </a:ext>
          </a:extLst>
        </p:spPr>
      </p:cxnSp>
      <p:sp>
        <p:nvSpPr>
          <p:cNvPr id="9" name="Text Placeholder 3">
            <a:extLst>
              <a:ext uri="{FF2B5EF4-FFF2-40B4-BE49-F238E27FC236}">
                <a16:creationId xmlns:a16="http://schemas.microsoft.com/office/drawing/2014/main" id="{472B4D36-AAD6-503E-D7EC-7DEF34D0C6B9}"/>
              </a:ext>
            </a:extLst>
          </p:cNvPr>
          <p:cNvSpPr txBox="1">
            <a:spLocks/>
          </p:cNvSpPr>
          <p:nvPr/>
        </p:nvSpPr>
        <p:spPr>
          <a:xfrm>
            <a:off x="1449143" y="1581664"/>
            <a:ext cx="21590490" cy="892079"/>
          </a:xfrm>
          <a:prstGeom prst="rect">
            <a:avLst/>
          </a:prstGeom>
          <a:solidFill>
            <a:srgbClr val="0000B0"/>
          </a:solidFill>
        </p:spPr>
        <p:txBody>
          <a:bodyPr lIns="365760" anchor="ctr">
            <a:no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6000" dirty="0"/>
              <a:t>Propagating constraints  </a:t>
            </a:r>
            <a:endParaRPr lang="en-CY" sz="6000" dirty="0"/>
          </a:p>
        </p:txBody>
      </p:sp>
      <p:sp>
        <p:nvSpPr>
          <p:cNvPr id="2" name="TextBox 1">
            <a:extLst>
              <a:ext uri="{FF2B5EF4-FFF2-40B4-BE49-F238E27FC236}">
                <a16:creationId xmlns:a16="http://schemas.microsoft.com/office/drawing/2014/main" id="{49C3F7AE-215F-F04F-B892-BD74CDE7FF7F}"/>
              </a:ext>
            </a:extLst>
          </p:cNvPr>
          <p:cNvSpPr txBox="1"/>
          <p:nvPr/>
        </p:nvSpPr>
        <p:spPr>
          <a:xfrm>
            <a:off x="11520617" y="4045288"/>
            <a:ext cx="1066799" cy="1015663"/>
          </a:xfrm>
          <a:prstGeom prst="rect">
            <a:avLst/>
          </a:prstGeom>
          <a:noFill/>
        </p:spPr>
        <p:txBody>
          <a:bodyPr wrap="square" rtlCol="0">
            <a:spAutoFit/>
          </a:bodyPr>
          <a:lstStyle/>
          <a:p>
            <a:pPr algn="ctr"/>
            <a:r>
              <a:rPr lang="en-US" sz="6000" b="1" dirty="0"/>
              <a:t>?</a:t>
            </a:r>
            <a:endParaRPr lang="en-CY" sz="6000" b="1" dirty="0"/>
          </a:p>
        </p:txBody>
      </p:sp>
      <p:sp>
        <p:nvSpPr>
          <p:cNvPr id="3" name="TextBox 2">
            <a:extLst>
              <a:ext uri="{FF2B5EF4-FFF2-40B4-BE49-F238E27FC236}">
                <a16:creationId xmlns:a16="http://schemas.microsoft.com/office/drawing/2014/main" id="{E74EE0CC-EF67-5206-E785-BF3EBC519E72}"/>
              </a:ext>
            </a:extLst>
          </p:cNvPr>
          <p:cNvSpPr txBox="1"/>
          <p:nvPr/>
        </p:nvSpPr>
        <p:spPr>
          <a:xfrm>
            <a:off x="1841156" y="9383339"/>
            <a:ext cx="20425719" cy="2862322"/>
          </a:xfrm>
          <a:prstGeom prst="rect">
            <a:avLst/>
          </a:prstGeom>
          <a:noFill/>
        </p:spPr>
        <p:txBody>
          <a:bodyPr wrap="square" rtlCol="0">
            <a:spAutoFit/>
          </a:bodyPr>
          <a:lstStyle/>
          <a:p>
            <a:pPr marL="571500" indent="-571500">
              <a:buFont typeface="Wingdings" panose="05000000000000000000" pitchFamily="2" charset="2"/>
              <a:buChar char="q"/>
            </a:pPr>
            <a:r>
              <a:rPr lang="en-US" dirty="0"/>
              <a:t>The propagation aims to derive the possible temporal relations between each pair of nodes</a:t>
            </a:r>
          </a:p>
          <a:p>
            <a:pPr marL="571500" indent="-571500">
              <a:buFont typeface="Wingdings" panose="05000000000000000000" pitchFamily="2" charset="2"/>
              <a:buChar char="q"/>
            </a:pPr>
            <a:r>
              <a:rPr lang="en-US" dirty="0"/>
              <a:t>And, ideally to eliminate temporal uncertainty (relation disjunctions) producing a single possible relation between each pair of nodes – </a:t>
            </a:r>
            <a:r>
              <a:rPr lang="en-US" b="1" dirty="0">
                <a:solidFill>
                  <a:srgbClr val="FF2D64"/>
                </a:solidFill>
              </a:rPr>
              <a:t>minimization of the temporal constraints graph</a:t>
            </a:r>
          </a:p>
          <a:p>
            <a:pPr marL="571500" indent="-571500">
              <a:buFont typeface="Wingdings" panose="05000000000000000000" pitchFamily="2" charset="2"/>
              <a:buChar char="q"/>
            </a:pPr>
            <a:r>
              <a:rPr lang="en-US" dirty="0"/>
              <a:t>The propagation </a:t>
            </a:r>
            <a:r>
              <a:rPr lang="en-US" b="1" dirty="0">
                <a:solidFill>
                  <a:srgbClr val="FF2D64"/>
                </a:solidFill>
              </a:rPr>
              <a:t>detects conflicts</a:t>
            </a:r>
            <a:r>
              <a:rPr lang="en-US" dirty="0"/>
              <a:t>: when all possible relations between ni and nj are refuted</a:t>
            </a:r>
          </a:p>
          <a:p>
            <a:pPr marL="571500" indent="-571500">
              <a:buFont typeface="Wingdings" panose="05000000000000000000" pitchFamily="2" charset="2"/>
              <a:buChar char="q"/>
            </a:pPr>
            <a:endParaRPr lang="en-CY"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D8F79B20-C969-4DCF-8838-585D513771FD}"/>
              </a:ext>
            </a:extLst>
          </p:cNvPr>
          <p:cNvSpPr>
            <a:spLocks noGrp="1" noChangeArrowheads="1"/>
          </p:cNvSpPr>
          <p:nvPr>
            <p:ph type="title"/>
          </p:nvPr>
        </p:nvSpPr>
        <p:spPr>
          <a:xfrm>
            <a:off x="-790832" y="-2953265"/>
            <a:ext cx="0" cy="0"/>
          </a:xfrm>
        </p:spPr>
        <p:txBody>
          <a:bodyPr/>
          <a:lstStyle/>
          <a:p>
            <a:r>
              <a:rPr lang="en-US" altLang="en-CY" sz="5600" b="1" dirty="0"/>
              <a:t> </a:t>
            </a:r>
            <a:endParaRPr lang="el-GR" altLang="en-CY" sz="5600" b="1" dirty="0"/>
          </a:p>
        </p:txBody>
      </p:sp>
      <p:graphicFrame>
        <p:nvGraphicFramePr>
          <p:cNvPr id="9" name="Table 8">
            <a:extLst>
              <a:ext uri="{FF2B5EF4-FFF2-40B4-BE49-F238E27FC236}">
                <a16:creationId xmlns:a16="http://schemas.microsoft.com/office/drawing/2014/main" id="{BF001AFF-765D-6D31-B0AE-B32236354F95}"/>
              </a:ext>
            </a:extLst>
          </p:cNvPr>
          <p:cNvGraphicFramePr>
            <a:graphicFrameLocks noGrp="1"/>
          </p:cNvGraphicFramePr>
          <p:nvPr>
            <p:extLst>
              <p:ext uri="{D42A27DB-BD31-4B8C-83A1-F6EECF244321}">
                <p14:modId xmlns:p14="http://schemas.microsoft.com/office/powerpoint/2010/main" val="1467108548"/>
              </p:ext>
            </p:extLst>
          </p:nvPr>
        </p:nvGraphicFramePr>
        <p:xfrm>
          <a:off x="8337295" y="5466836"/>
          <a:ext cx="8093074" cy="4184650"/>
        </p:xfrm>
        <a:graphic>
          <a:graphicData uri="http://schemas.openxmlformats.org/drawingml/2006/table">
            <a:tbl>
              <a:tblPr firstRow="1" firstCol="1" bandRow="1">
                <a:tableStyleId>{5C22544A-7EE6-4342-B048-85BDC9FD1C3A}</a:tableStyleId>
              </a:tblPr>
              <a:tblGrid>
                <a:gridCol w="1800718">
                  <a:extLst>
                    <a:ext uri="{9D8B030D-6E8A-4147-A177-3AD203B41FA5}">
                      <a16:colId xmlns:a16="http://schemas.microsoft.com/office/drawing/2014/main" val="20000"/>
                    </a:ext>
                  </a:extLst>
                </a:gridCol>
                <a:gridCol w="2466146">
                  <a:extLst>
                    <a:ext uri="{9D8B030D-6E8A-4147-A177-3AD203B41FA5}">
                      <a16:colId xmlns:a16="http://schemas.microsoft.com/office/drawing/2014/main" val="20001"/>
                    </a:ext>
                  </a:extLst>
                </a:gridCol>
                <a:gridCol w="1485784">
                  <a:extLst>
                    <a:ext uri="{9D8B030D-6E8A-4147-A177-3AD203B41FA5}">
                      <a16:colId xmlns:a16="http://schemas.microsoft.com/office/drawing/2014/main" val="20002"/>
                    </a:ext>
                  </a:extLst>
                </a:gridCol>
                <a:gridCol w="2340426">
                  <a:extLst>
                    <a:ext uri="{9D8B030D-6E8A-4147-A177-3AD203B41FA5}">
                      <a16:colId xmlns:a16="http://schemas.microsoft.com/office/drawing/2014/main" val="20003"/>
                    </a:ext>
                  </a:extLst>
                </a:gridCol>
              </a:tblGrid>
              <a:tr h="981754">
                <a:tc>
                  <a:txBody>
                    <a:bodyPr/>
                    <a:lstStyle/>
                    <a:p>
                      <a:pPr algn="ctr">
                        <a:lnSpc>
                          <a:spcPct val="115000"/>
                        </a:lnSpc>
                        <a:spcAft>
                          <a:spcPts val="0"/>
                        </a:spcAft>
                      </a:pPr>
                      <a:r>
                        <a:rPr lang="en-US" sz="5600" dirty="0" err="1">
                          <a:effectLst/>
                        </a:rPr>
                        <a:t>c</a:t>
                      </a:r>
                      <a:r>
                        <a:rPr lang="en-US" sz="5600" baseline="-25000" dirty="0" err="1">
                          <a:effectLst/>
                        </a:rPr>
                        <a:t>ij</a:t>
                      </a:r>
                      <a:endParaRPr lang="el-GR" sz="2200" dirty="0">
                        <a:effectLst/>
                        <a:latin typeface="Calibri"/>
                        <a:ea typeface="Calibri"/>
                        <a:cs typeface="Times New Roman"/>
                      </a:endParaRPr>
                    </a:p>
                  </a:txBody>
                  <a:tcPr marL="137150" marR="1371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15000"/>
                        </a:lnSpc>
                        <a:spcAft>
                          <a:spcPts val="0"/>
                        </a:spcAft>
                      </a:pPr>
                      <a:r>
                        <a:rPr lang="en-US" sz="5600" dirty="0">
                          <a:effectLst/>
                        </a:rPr>
                        <a:t>&lt; </a:t>
                      </a:r>
                      <a:endParaRPr lang="el-GR" sz="2200" dirty="0">
                        <a:effectLst/>
                        <a:latin typeface="Calibri"/>
                        <a:ea typeface="Calibri"/>
                        <a:cs typeface="Times New Roman"/>
                      </a:endParaRPr>
                    </a:p>
                  </a:txBody>
                  <a:tcPr marL="137150" marR="1371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15000"/>
                        </a:lnSpc>
                        <a:spcAft>
                          <a:spcPts val="0"/>
                        </a:spcAft>
                      </a:pPr>
                      <a:r>
                        <a:rPr lang="en-US" sz="5600" dirty="0">
                          <a:effectLst/>
                        </a:rPr>
                        <a:t>=</a:t>
                      </a:r>
                      <a:endParaRPr lang="el-GR" sz="2200" dirty="0">
                        <a:effectLst/>
                        <a:latin typeface="Calibri"/>
                        <a:ea typeface="Calibri"/>
                        <a:cs typeface="Times New Roman"/>
                      </a:endParaRPr>
                    </a:p>
                  </a:txBody>
                  <a:tcPr marL="137150" marR="1371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15000"/>
                        </a:lnSpc>
                        <a:spcAft>
                          <a:spcPts val="0"/>
                        </a:spcAft>
                      </a:pPr>
                      <a:r>
                        <a:rPr lang="en-US" sz="5600" dirty="0">
                          <a:effectLst/>
                        </a:rPr>
                        <a:t>&gt; </a:t>
                      </a:r>
                      <a:endParaRPr lang="el-GR" sz="2200" dirty="0">
                        <a:effectLst/>
                        <a:latin typeface="Calibri"/>
                        <a:ea typeface="Calibri"/>
                        <a:cs typeface="Times New Roman"/>
                      </a:endParaRPr>
                    </a:p>
                  </a:txBody>
                  <a:tcPr marL="137150" marR="1371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1239388">
                <a:tc>
                  <a:txBody>
                    <a:bodyPr/>
                    <a:lstStyle/>
                    <a:p>
                      <a:pPr algn="ctr">
                        <a:lnSpc>
                          <a:spcPct val="115000"/>
                        </a:lnSpc>
                        <a:spcAft>
                          <a:spcPts val="0"/>
                        </a:spcAft>
                      </a:pPr>
                      <a:endParaRPr lang="el-GR" sz="2200" dirty="0">
                        <a:effectLst/>
                      </a:endParaRPr>
                    </a:p>
                    <a:p>
                      <a:r>
                        <a:rPr lang="en-US" sz="5600" dirty="0">
                          <a:effectLst/>
                        </a:rPr>
                        <a:t>  &lt;</a:t>
                      </a:r>
                      <a:r>
                        <a:rPr lang="el-GR" sz="2200" dirty="0">
                          <a:effectLst/>
                        </a:rPr>
                        <a:t> </a:t>
                      </a:r>
                      <a:endParaRPr lang="el-GR" sz="2200" dirty="0">
                        <a:effectLst/>
                        <a:latin typeface="Calibri"/>
                        <a:cs typeface="Times New Roman"/>
                      </a:endParaRPr>
                    </a:p>
                  </a:txBody>
                  <a:tcPr marL="137150" marR="1371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15000"/>
                        </a:lnSpc>
                        <a:spcAft>
                          <a:spcPts val="0"/>
                        </a:spcAft>
                      </a:pPr>
                      <a:r>
                        <a:rPr lang="en-US" sz="5600" dirty="0">
                          <a:effectLst/>
                        </a:rPr>
                        <a:t>&lt; </a:t>
                      </a:r>
                      <a:endParaRPr lang="el-GR" sz="2200" dirty="0">
                        <a:effectLst/>
                        <a:latin typeface="Calibri"/>
                        <a:ea typeface="Calibri"/>
                        <a:cs typeface="Times New Roman"/>
                      </a:endParaRPr>
                    </a:p>
                  </a:txBody>
                  <a:tcPr marL="137150" marR="1371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5600">
                          <a:effectLst/>
                        </a:rPr>
                        <a:t>&lt; </a:t>
                      </a:r>
                      <a:endParaRPr lang="el-GR" sz="2200">
                        <a:effectLst/>
                        <a:latin typeface="Calibri"/>
                        <a:ea typeface="Calibri"/>
                        <a:cs typeface="Times New Roman"/>
                      </a:endParaRPr>
                    </a:p>
                  </a:txBody>
                  <a:tcPr marL="137150" marR="1371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5600" dirty="0">
                          <a:effectLst/>
                        </a:rPr>
                        <a:t>&lt;, =, &gt;</a:t>
                      </a:r>
                      <a:endParaRPr lang="el-GR" sz="2200" dirty="0">
                        <a:effectLst/>
                        <a:latin typeface="Calibri"/>
                        <a:ea typeface="Calibri"/>
                        <a:cs typeface="Times New Roman"/>
                      </a:endParaRPr>
                    </a:p>
                  </a:txBody>
                  <a:tcPr marL="137150" marR="1371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981754">
                <a:tc>
                  <a:txBody>
                    <a:bodyPr/>
                    <a:lstStyle/>
                    <a:p>
                      <a:pPr algn="ctr">
                        <a:lnSpc>
                          <a:spcPct val="115000"/>
                        </a:lnSpc>
                        <a:spcAft>
                          <a:spcPts val="0"/>
                        </a:spcAft>
                      </a:pPr>
                      <a:r>
                        <a:rPr lang="en-US" sz="5600" dirty="0">
                          <a:effectLst/>
                        </a:rPr>
                        <a:t>=</a:t>
                      </a:r>
                      <a:endParaRPr lang="el-GR" sz="2200" dirty="0">
                        <a:effectLst/>
                        <a:latin typeface="Calibri"/>
                        <a:ea typeface="Calibri"/>
                        <a:cs typeface="Times New Roman"/>
                      </a:endParaRPr>
                    </a:p>
                  </a:txBody>
                  <a:tcPr marL="137150" marR="1371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15000"/>
                        </a:lnSpc>
                        <a:spcAft>
                          <a:spcPts val="0"/>
                        </a:spcAft>
                      </a:pPr>
                      <a:r>
                        <a:rPr lang="en-US" sz="5600">
                          <a:effectLst/>
                        </a:rPr>
                        <a:t>&lt; </a:t>
                      </a:r>
                      <a:endParaRPr lang="el-GR" sz="2200">
                        <a:effectLst/>
                        <a:latin typeface="Calibri"/>
                        <a:ea typeface="Calibri"/>
                        <a:cs typeface="Times New Roman"/>
                      </a:endParaRPr>
                    </a:p>
                  </a:txBody>
                  <a:tcPr marL="137150" marR="1371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5600">
                          <a:effectLst/>
                        </a:rPr>
                        <a:t>=</a:t>
                      </a:r>
                      <a:endParaRPr lang="el-GR" sz="2200">
                        <a:effectLst/>
                        <a:latin typeface="Calibri"/>
                        <a:ea typeface="Calibri"/>
                        <a:cs typeface="Times New Roman"/>
                      </a:endParaRPr>
                    </a:p>
                  </a:txBody>
                  <a:tcPr marL="137150" marR="1371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5600" dirty="0">
                          <a:effectLst/>
                        </a:rPr>
                        <a:t>&gt; </a:t>
                      </a:r>
                      <a:endParaRPr lang="el-GR" sz="2200" dirty="0">
                        <a:effectLst/>
                        <a:latin typeface="Calibri"/>
                        <a:ea typeface="Calibri"/>
                        <a:cs typeface="Times New Roman"/>
                      </a:endParaRPr>
                    </a:p>
                  </a:txBody>
                  <a:tcPr marL="137150" marR="1371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81754">
                <a:tc>
                  <a:txBody>
                    <a:bodyPr/>
                    <a:lstStyle/>
                    <a:p>
                      <a:pPr algn="ctr">
                        <a:lnSpc>
                          <a:spcPct val="115000"/>
                        </a:lnSpc>
                        <a:spcAft>
                          <a:spcPts val="0"/>
                        </a:spcAft>
                      </a:pPr>
                      <a:r>
                        <a:rPr lang="en-US" sz="5600" dirty="0">
                          <a:effectLst/>
                        </a:rPr>
                        <a:t>&gt; </a:t>
                      </a:r>
                      <a:endParaRPr lang="el-GR" sz="2200" dirty="0">
                        <a:effectLst/>
                        <a:latin typeface="Calibri"/>
                        <a:ea typeface="Calibri"/>
                        <a:cs typeface="Times New Roman"/>
                      </a:endParaRPr>
                    </a:p>
                  </a:txBody>
                  <a:tcPr marL="137150" marR="1371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15000"/>
                        </a:lnSpc>
                        <a:spcAft>
                          <a:spcPts val="0"/>
                        </a:spcAft>
                      </a:pPr>
                      <a:r>
                        <a:rPr lang="en-US" sz="5600">
                          <a:effectLst/>
                        </a:rPr>
                        <a:t>&lt;, =, &gt;</a:t>
                      </a:r>
                      <a:endParaRPr lang="el-GR" sz="2200">
                        <a:effectLst/>
                        <a:latin typeface="Calibri"/>
                        <a:ea typeface="Calibri"/>
                        <a:cs typeface="Times New Roman"/>
                      </a:endParaRPr>
                    </a:p>
                  </a:txBody>
                  <a:tcPr marL="137150" marR="1371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5600">
                          <a:effectLst/>
                        </a:rPr>
                        <a:t>&gt; </a:t>
                      </a:r>
                      <a:endParaRPr lang="el-GR" sz="2200">
                        <a:effectLst/>
                        <a:latin typeface="Calibri"/>
                        <a:ea typeface="Calibri"/>
                        <a:cs typeface="Times New Roman"/>
                      </a:endParaRPr>
                    </a:p>
                  </a:txBody>
                  <a:tcPr marL="137150" marR="1371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5600" dirty="0">
                          <a:effectLst/>
                        </a:rPr>
                        <a:t>&gt; </a:t>
                      </a:r>
                      <a:endParaRPr lang="el-GR" sz="2200" dirty="0">
                        <a:effectLst/>
                        <a:latin typeface="Calibri"/>
                        <a:ea typeface="Calibri"/>
                        <a:cs typeface="Times New Roman"/>
                      </a:endParaRPr>
                    </a:p>
                  </a:txBody>
                  <a:tcPr marL="137150" marR="1371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6415" name="Rectangle 9">
            <a:extLst>
              <a:ext uri="{FF2B5EF4-FFF2-40B4-BE49-F238E27FC236}">
                <a16:creationId xmlns:a16="http://schemas.microsoft.com/office/drawing/2014/main" id="{C7E8DC91-C233-895D-E734-D29F6A39E7CB}"/>
              </a:ext>
            </a:extLst>
          </p:cNvPr>
          <p:cNvSpPr>
            <a:spLocks noChangeArrowheads="1"/>
          </p:cNvSpPr>
          <p:nvPr/>
        </p:nvSpPr>
        <p:spPr bwMode="auto">
          <a:xfrm>
            <a:off x="7067294" y="6442591"/>
            <a:ext cx="1270000" cy="3216274"/>
          </a:xfrm>
          <a:prstGeom prst="rect">
            <a:avLst/>
          </a:prstGeom>
          <a:solidFill>
            <a:srgbClr val="4F81BD"/>
          </a:solidFill>
          <a:ln w="25400" algn="ctr">
            <a:solidFill>
              <a:srgbClr val="385D8A"/>
            </a:solidFill>
            <a:miter lim="800000"/>
            <a:headEnd/>
            <a:tailEnd/>
          </a:ln>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lnSpc>
                <a:spcPct val="115000"/>
              </a:lnSpc>
              <a:spcBef>
                <a:spcPct val="0"/>
              </a:spcBef>
              <a:spcAft>
                <a:spcPts val="2000"/>
              </a:spcAft>
              <a:buNone/>
            </a:pPr>
            <a:r>
              <a:rPr lang="en-US" altLang="en-CY" sz="5600">
                <a:solidFill>
                  <a:srgbClr val="FFFFFF"/>
                </a:solidFill>
                <a:latin typeface="Calibri" panose="020F0502020204030204" pitchFamily="34" charset="0"/>
                <a:ea typeface="Calibri" panose="020F0502020204030204" pitchFamily="34" charset="0"/>
                <a:cs typeface="Times New Roman" panose="02020603050405020304" pitchFamily="18" charset="0"/>
              </a:rPr>
              <a:t>C</a:t>
            </a:r>
            <a:r>
              <a:rPr lang="en-US" altLang="en-CY" sz="5600" baseline="-25000">
                <a:solidFill>
                  <a:srgbClr val="FFFFFF"/>
                </a:solidFill>
                <a:latin typeface="Calibri" panose="020F0502020204030204" pitchFamily="34" charset="0"/>
                <a:ea typeface="Calibri" panose="020F0502020204030204" pitchFamily="34" charset="0"/>
                <a:cs typeface="Times New Roman" panose="02020603050405020304" pitchFamily="18" charset="0"/>
              </a:rPr>
              <a:t>kj</a:t>
            </a:r>
            <a:endParaRPr lang="el-GR" altLang="en-CY" sz="2200">
              <a:latin typeface="Calibri" panose="020F0502020204030204" pitchFamily="34" charset="0"/>
              <a:ea typeface="Calibri" panose="020F0502020204030204" pitchFamily="34" charset="0"/>
              <a:cs typeface="Times New Roman" panose="02020603050405020304" pitchFamily="18" charset="0"/>
            </a:endParaRPr>
          </a:p>
        </p:txBody>
      </p:sp>
      <p:sp>
        <p:nvSpPr>
          <p:cNvPr id="16416" name="Rectangle 10">
            <a:extLst>
              <a:ext uri="{FF2B5EF4-FFF2-40B4-BE49-F238E27FC236}">
                <a16:creationId xmlns:a16="http://schemas.microsoft.com/office/drawing/2014/main" id="{BF70C9BC-1A36-9FD5-99A4-397C75CA188D}"/>
              </a:ext>
            </a:extLst>
          </p:cNvPr>
          <p:cNvSpPr>
            <a:spLocks noChangeArrowheads="1"/>
          </p:cNvSpPr>
          <p:nvPr/>
        </p:nvSpPr>
        <p:spPr bwMode="auto">
          <a:xfrm>
            <a:off x="10107827" y="4386649"/>
            <a:ext cx="6322541" cy="1066800"/>
          </a:xfrm>
          <a:prstGeom prst="rect">
            <a:avLst/>
          </a:prstGeom>
          <a:solidFill>
            <a:srgbClr val="4F81BD"/>
          </a:solidFill>
          <a:ln w="25400" algn="ctr">
            <a:solidFill>
              <a:srgbClr val="385D8A"/>
            </a:solidFill>
            <a:miter lim="800000"/>
            <a:headEnd/>
            <a:tailEnd/>
          </a:ln>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lnSpc>
                <a:spcPct val="115000"/>
              </a:lnSpc>
              <a:spcBef>
                <a:spcPct val="0"/>
              </a:spcBef>
              <a:spcAft>
                <a:spcPts val="2000"/>
              </a:spcAft>
              <a:buNone/>
            </a:pPr>
            <a:r>
              <a:rPr lang="en-US" altLang="en-CY" sz="5600">
                <a:solidFill>
                  <a:srgbClr val="FFFFFF"/>
                </a:solidFill>
                <a:latin typeface="Calibri" panose="020F0502020204030204" pitchFamily="34" charset="0"/>
                <a:ea typeface="Calibri" panose="020F0502020204030204" pitchFamily="34" charset="0"/>
                <a:cs typeface="Times New Roman" panose="02020603050405020304" pitchFamily="18" charset="0"/>
              </a:rPr>
              <a:t>C</a:t>
            </a:r>
            <a:r>
              <a:rPr lang="en-US" altLang="en-CY" sz="5600" baseline="-25000">
                <a:solidFill>
                  <a:srgbClr val="FFFFFF"/>
                </a:solidFill>
                <a:latin typeface="Calibri" panose="020F0502020204030204" pitchFamily="34" charset="0"/>
                <a:ea typeface="Calibri" panose="020F0502020204030204" pitchFamily="34" charset="0"/>
                <a:cs typeface="Times New Roman" panose="02020603050405020304" pitchFamily="18" charset="0"/>
              </a:rPr>
              <a:t>ik</a:t>
            </a:r>
            <a:endParaRPr lang="el-GR" altLang="en-CY" sz="2200">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 Placeholder 3">
            <a:extLst>
              <a:ext uri="{FF2B5EF4-FFF2-40B4-BE49-F238E27FC236}">
                <a16:creationId xmlns:a16="http://schemas.microsoft.com/office/drawing/2014/main" id="{2DE93FF8-2926-7BC0-516A-201E6AD9C85E}"/>
              </a:ext>
            </a:extLst>
          </p:cNvPr>
          <p:cNvSpPr txBox="1">
            <a:spLocks/>
          </p:cNvSpPr>
          <p:nvPr/>
        </p:nvSpPr>
        <p:spPr>
          <a:xfrm>
            <a:off x="1449143" y="1581664"/>
            <a:ext cx="21590490" cy="892079"/>
          </a:xfrm>
          <a:prstGeom prst="rect">
            <a:avLst/>
          </a:prstGeom>
          <a:solidFill>
            <a:srgbClr val="0000B0"/>
          </a:solidFill>
        </p:spPr>
        <p:txBody>
          <a:bodyPr lIns="365760" anchor="ctr">
            <a:no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6000" dirty="0"/>
              <a:t>Transitivity Table driving the propagation  </a:t>
            </a:r>
            <a:endParaRPr lang="en-CY" sz="60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56</a:t>
            </a:fld>
            <a:endParaRPr lang="bg-BG">
              <a:solidFill>
                <a:srgbClr val="000000"/>
              </a:solidFill>
            </a:endParaRPr>
          </a:p>
        </p:txBody>
      </p:sp>
      <p:sp>
        <p:nvSpPr>
          <p:cNvPr id="73" name="Text Placeholder 3">
            <a:extLst>
              <a:ext uri="{FF2B5EF4-FFF2-40B4-BE49-F238E27FC236}">
                <a16:creationId xmlns:a16="http://schemas.microsoft.com/office/drawing/2014/main" id="{D48798B3-5983-8317-82E9-7A347B4769A3}"/>
              </a:ext>
            </a:extLst>
          </p:cNvPr>
          <p:cNvSpPr txBox="1">
            <a:spLocks/>
          </p:cNvSpPr>
          <p:nvPr/>
        </p:nvSpPr>
        <p:spPr>
          <a:xfrm>
            <a:off x="1461593" y="2940908"/>
            <a:ext cx="21590490" cy="892079"/>
          </a:xfrm>
          <a:prstGeom prst="rect">
            <a:avLst/>
          </a:prstGeom>
          <a:solidFill>
            <a:srgbClr val="0000B0"/>
          </a:solidFill>
        </p:spPr>
        <p:txBody>
          <a:bodyPr lIns="365760" anchor="ctr">
            <a:no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6000" dirty="0"/>
              <a:t>Renaming nodes in the temporal graph  </a:t>
            </a:r>
            <a:endParaRPr lang="en-CY" sz="6000" dirty="0"/>
          </a:p>
        </p:txBody>
      </p:sp>
      <p:sp>
        <p:nvSpPr>
          <p:cNvPr id="2" name="Oval 1">
            <a:extLst>
              <a:ext uri="{FF2B5EF4-FFF2-40B4-BE49-F238E27FC236}">
                <a16:creationId xmlns:a16="http://schemas.microsoft.com/office/drawing/2014/main" id="{4D2C4B87-520A-620C-ACE4-99075A1D2288}"/>
              </a:ext>
            </a:extLst>
          </p:cNvPr>
          <p:cNvSpPr/>
          <p:nvPr/>
        </p:nvSpPr>
        <p:spPr>
          <a:xfrm>
            <a:off x="2669058" y="8712448"/>
            <a:ext cx="1507524" cy="1272746"/>
          </a:xfrm>
          <a:prstGeom prst="ellipse">
            <a:avLst/>
          </a:prstGeom>
          <a:noFill/>
          <a:ln w="57150">
            <a:solidFill>
              <a:srgbClr val="0100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n3</a:t>
            </a:r>
            <a:endParaRPr lang="en-CY" dirty="0">
              <a:solidFill>
                <a:schemeClr val="tx1"/>
              </a:solidFill>
            </a:endParaRPr>
          </a:p>
        </p:txBody>
      </p:sp>
      <p:sp>
        <p:nvSpPr>
          <p:cNvPr id="74" name="Oval 73">
            <a:extLst>
              <a:ext uri="{FF2B5EF4-FFF2-40B4-BE49-F238E27FC236}">
                <a16:creationId xmlns:a16="http://schemas.microsoft.com/office/drawing/2014/main" id="{6317D83A-9A1F-393C-47DD-BB78A98858B3}"/>
              </a:ext>
            </a:extLst>
          </p:cNvPr>
          <p:cNvSpPr/>
          <p:nvPr/>
        </p:nvSpPr>
        <p:spPr>
          <a:xfrm>
            <a:off x="6454290" y="5094857"/>
            <a:ext cx="1507524" cy="1272746"/>
          </a:xfrm>
          <a:prstGeom prst="ellipse">
            <a:avLst/>
          </a:prstGeom>
          <a:noFill/>
          <a:ln w="57150">
            <a:solidFill>
              <a:srgbClr val="0100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n2</a:t>
            </a:r>
            <a:endParaRPr lang="en-CY" dirty="0">
              <a:solidFill>
                <a:schemeClr val="tx1"/>
              </a:solidFill>
            </a:endParaRPr>
          </a:p>
        </p:txBody>
      </p:sp>
      <p:cxnSp>
        <p:nvCxnSpPr>
          <p:cNvPr id="13" name="Straight Arrow Connector 12">
            <a:extLst>
              <a:ext uri="{FF2B5EF4-FFF2-40B4-BE49-F238E27FC236}">
                <a16:creationId xmlns:a16="http://schemas.microsoft.com/office/drawing/2014/main" id="{4C74ED8F-83F1-D8F7-1921-1AD0CBFB976C}"/>
              </a:ext>
            </a:extLst>
          </p:cNvPr>
          <p:cNvCxnSpPr>
            <a:cxnSpLocks/>
          </p:cNvCxnSpPr>
          <p:nvPr/>
        </p:nvCxnSpPr>
        <p:spPr>
          <a:xfrm>
            <a:off x="4009296" y="5870083"/>
            <a:ext cx="2523204" cy="0"/>
          </a:xfrm>
          <a:prstGeom prst="straightConnector1">
            <a:avLst/>
          </a:prstGeom>
          <a:ln w="57150">
            <a:solidFill>
              <a:srgbClr val="0100C8"/>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5E44B4D6-D392-5B01-D354-FA5EB1B023BE}"/>
              </a:ext>
            </a:extLst>
          </p:cNvPr>
          <p:cNvCxnSpPr>
            <a:cxnSpLocks/>
            <a:stCxn id="2" idx="6"/>
          </p:cNvCxnSpPr>
          <p:nvPr/>
        </p:nvCxnSpPr>
        <p:spPr>
          <a:xfrm>
            <a:off x="4176582" y="9348821"/>
            <a:ext cx="2538295" cy="22507"/>
          </a:xfrm>
          <a:prstGeom prst="straightConnector1">
            <a:avLst/>
          </a:prstGeom>
          <a:ln w="57150">
            <a:solidFill>
              <a:srgbClr val="0100C8"/>
            </a:solidFill>
            <a:tailEnd type="triangle"/>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4A589411-7990-9542-CF78-8685B2A2610A}"/>
              </a:ext>
            </a:extLst>
          </p:cNvPr>
          <p:cNvSpPr txBox="1"/>
          <p:nvPr/>
        </p:nvSpPr>
        <p:spPr>
          <a:xfrm>
            <a:off x="6161540" y="10651250"/>
            <a:ext cx="1197424" cy="646331"/>
          </a:xfrm>
          <a:prstGeom prst="rect">
            <a:avLst/>
          </a:prstGeom>
          <a:noFill/>
        </p:spPr>
        <p:txBody>
          <a:bodyPr wrap="square" rtlCol="0">
            <a:spAutoFit/>
          </a:bodyPr>
          <a:lstStyle/>
          <a:p>
            <a:r>
              <a:rPr lang="en-US" dirty="0"/>
              <a:t>{&lt;,&gt;} </a:t>
            </a:r>
            <a:endParaRPr lang="en-CY" dirty="0"/>
          </a:p>
        </p:txBody>
      </p:sp>
      <p:sp>
        <p:nvSpPr>
          <p:cNvPr id="41" name="TextBox 40">
            <a:extLst>
              <a:ext uri="{FF2B5EF4-FFF2-40B4-BE49-F238E27FC236}">
                <a16:creationId xmlns:a16="http://schemas.microsoft.com/office/drawing/2014/main" id="{F27D6B21-8E91-5F42-6CF3-968A2EF190A1}"/>
              </a:ext>
            </a:extLst>
          </p:cNvPr>
          <p:cNvSpPr txBox="1"/>
          <p:nvPr/>
        </p:nvSpPr>
        <p:spPr>
          <a:xfrm>
            <a:off x="16362015" y="10581502"/>
            <a:ext cx="6551279" cy="1754326"/>
          </a:xfrm>
          <a:prstGeom prst="rect">
            <a:avLst/>
          </a:prstGeom>
          <a:noFill/>
        </p:spPr>
        <p:txBody>
          <a:bodyPr wrap="square" rtlCol="0">
            <a:spAutoFit/>
          </a:bodyPr>
          <a:lstStyle/>
          <a:p>
            <a:r>
              <a:rPr lang="en-US" b="1" dirty="0">
                <a:solidFill>
                  <a:srgbClr val="FF2D64"/>
                </a:solidFill>
              </a:rPr>
              <a:t>Constraint propagation </a:t>
            </a:r>
            <a:r>
              <a:rPr lang="en-US" dirty="0"/>
              <a:t>to minimize disjunctions, if possible, and to derive temporal relations</a:t>
            </a:r>
            <a:endParaRPr lang="en-CY" dirty="0"/>
          </a:p>
        </p:txBody>
      </p:sp>
      <p:sp>
        <p:nvSpPr>
          <p:cNvPr id="40" name="Oval 39">
            <a:extLst>
              <a:ext uri="{FF2B5EF4-FFF2-40B4-BE49-F238E27FC236}">
                <a16:creationId xmlns:a16="http://schemas.microsoft.com/office/drawing/2014/main" id="{5A8B4EFC-3582-8954-3045-284EC5D925AE}"/>
              </a:ext>
            </a:extLst>
          </p:cNvPr>
          <p:cNvSpPr/>
          <p:nvPr/>
        </p:nvSpPr>
        <p:spPr>
          <a:xfrm>
            <a:off x="2501772" y="5123292"/>
            <a:ext cx="1507524" cy="1413431"/>
          </a:xfrm>
          <a:prstGeom prst="ellipse">
            <a:avLst/>
          </a:prstGeom>
          <a:noFill/>
          <a:ln w="57150">
            <a:solidFill>
              <a:srgbClr val="0100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n1</a:t>
            </a:r>
            <a:endParaRPr lang="en-CY" dirty="0">
              <a:solidFill>
                <a:schemeClr val="tx1"/>
              </a:solidFill>
            </a:endParaRPr>
          </a:p>
        </p:txBody>
      </p:sp>
      <p:sp>
        <p:nvSpPr>
          <p:cNvPr id="46" name="Oval 45">
            <a:extLst>
              <a:ext uri="{FF2B5EF4-FFF2-40B4-BE49-F238E27FC236}">
                <a16:creationId xmlns:a16="http://schemas.microsoft.com/office/drawing/2014/main" id="{E9D92FD5-E283-0109-5921-1F4698A57EBD}"/>
              </a:ext>
            </a:extLst>
          </p:cNvPr>
          <p:cNvSpPr/>
          <p:nvPr/>
        </p:nvSpPr>
        <p:spPr>
          <a:xfrm>
            <a:off x="6760252" y="8651876"/>
            <a:ext cx="1507524" cy="1272746"/>
          </a:xfrm>
          <a:prstGeom prst="ellipse">
            <a:avLst/>
          </a:prstGeom>
          <a:noFill/>
          <a:ln w="57150">
            <a:solidFill>
              <a:srgbClr val="0100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n4</a:t>
            </a:r>
            <a:endParaRPr lang="en-CY" dirty="0">
              <a:solidFill>
                <a:schemeClr val="tx1"/>
              </a:solidFill>
            </a:endParaRPr>
          </a:p>
        </p:txBody>
      </p:sp>
      <p:sp>
        <p:nvSpPr>
          <p:cNvPr id="50" name="TextBox 49">
            <a:extLst>
              <a:ext uri="{FF2B5EF4-FFF2-40B4-BE49-F238E27FC236}">
                <a16:creationId xmlns:a16="http://schemas.microsoft.com/office/drawing/2014/main" id="{2D5F5E64-3377-2D0F-EF31-B06B4AABBF76}"/>
              </a:ext>
            </a:extLst>
          </p:cNvPr>
          <p:cNvSpPr txBox="1"/>
          <p:nvPr/>
        </p:nvSpPr>
        <p:spPr>
          <a:xfrm>
            <a:off x="4660786" y="8634000"/>
            <a:ext cx="1197424" cy="646331"/>
          </a:xfrm>
          <a:prstGeom prst="rect">
            <a:avLst/>
          </a:prstGeom>
          <a:noFill/>
        </p:spPr>
        <p:txBody>
          <a:bodyPr wrap="square" rtlCol="0">
            <a:spAutoFit/>
          </a:bodyPr>
          <a:lstStyle/>
          <a:p>
            <a:r>
              <a:rPr lang="en-US" dirty="0"/>
              <a:t>{&lt;,=} </a:t>
            </a:r>
            <a:endParaRPr lang="en-CY" dirty="0"/>
          </a:p>
        </p:txBody>
      </p:sp>
      <p:cxnSp>
        <p:nvCxnSpPr>
          <p:cNvPr id="51" name="Straight Arrow Connector 50">
            <a:extLst>
              <a:ext uri="{FF2B5EF4-FFF2-40B4-BE49-F238E27FC236}">
                <a16:creationId xmlns:a16="http://schemas.microsoft.com/office/drawing/2014/main" id="{3FBC03A1-D4C0-17A3-E79B-4A9F1A2A8126}"/>
              </a:ext>
            </a:extLst>
          </p:cNvPr>
          <p:cNvCxnSpPr>
            <a:cxnSpLocks/>
            <a:stCxn id="74" idx="5"/>
          </p:cNvCxnSpPr>
          <p:nvPr/>
        </p:nvCxnSpPr>
        <p:spPr>
          <a:xfrm>
            <a:off x="7741042" y="6181214"/>
            <a:ext cx="4885397" cy="2599166"/>
          </a:xfrm>
          <a:prstGeom prst="straightConnector1">
            <a:avLst/>
          </a:prstGeom>
          <a:ln w="57150">
            <a:solidFill>
              <a:srgbClr val="0100C8"/>
            </a:solidFill>
            <a:tailEnd type="triangle"/>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A7EFB8F9-0D73-C87B-2821-10C1F9418EF9}"/>
              </a:ext>
            </a:extLst>
          </p:cNvPr>
          <p:cNvSpPr txBox="1"/>
          <p:nvPr/>
        </p:nvSpPr>
        <p:spPr>
          <a:xfrm>
            <a:off x="4743525" y="5247257"/>
            <a:ext cx="1197424" cy="646331"/>
          </a:xfrm>
          <a:prstGeom prst="rect">
            <a:avLst/>
          </a:prstGeom>
          <a:noFill/>
        </p:spPr>
        <p:txBody>
          <a:bodyPr wrap="square" rtlCol="0">
            <a:spAutoFit/>
          </a:bodyPr>
          <a:lstStyle/>
          <a:p>
            <a:r>
              <a:rPr lang="en-US" dirty="0"/>
              <a:t>{&lt;,=} </a:t>
            </a:r>
            <a:endParaRPr lang="en-CY" dirty="0"/>
          </a:p>
        </p:txBody>
      </p:sp>
      <p:sp>
        <p:nvSpPr>
          <p:cNvPr id="62" name="TextBox 61">
            <a:extLst>
              <a:ext uri="{FF2B5EF4-FFF2-40B4-BE49-F238E27FC236}">
                <a16:creationId xmlns:a16="http://schemas.microsoft.com/office/drawing/2014/main" id="{76988EA6-867A-3CB3-D106-BA9E74074FA5}"/>
              </a:ext>
            </a:extLst>
          </p:cNvPr>
          <p:cNvSpPr txBox="1"/>
          <p:nvPr/>
        </p:nvSpPr>
        <p:spPr>
          <a:xfrm>
            <a:off x="2254057" y="7500801"/>
            <a:ext cx="1197424" cy="646331"/>
          </a:xfrm>
          <a:prstGeom prst="rect">
            <a:avLst/>
          </a:prstGeom>
          <a:noFill/>
        </p:spPr>
        <p:txBody>
          <a:bodyPr wrap="square" rtlCol="0">
            <a:spAutoFit/>
          </a:bodyPr>
          <a:lstStyle/>
          <a:p>
            <a:r>
              <a:rPr lang="en-US" dirty="0"/>
              <a:t>{=,&gt;} </a:t>
            </a:r>
            <a:endParaRPr lang="en-CY" dirty="0"/>
          </a:p>
        </p:txBody>
      </p:sp>
      <p:cxnSp>
        <p:nvCxnSpPr>
          <p:cNvPr id="63" name="Straight Arrow Connector 62">
            <a:extLst>
              <a:ext uri="{FF2B5EF4-FFF2-40B4-BE49-F238E27FC236}">
                <a16:creationId xmlns:a16="http://schemas.microsoft.com/office/drawing/2014/main" id="{C71C0E70-383D-A332-13DB-B00EC5A36E00}"/>
              </a:ext>
            </a:extLst>
          </p:cNvPr>
          <p:cNvCxnSpPr>
            <a:cxnSpLocks/>
          </p:cNvCxnSpPr>
          <p:nvPr/>
        </p:nvCxnSpPr>
        <p:spPr>
          <a:xfrm>
            <a:off x="3295066" y="6520003"/>
            <a:ext cx="94791" cy="2266397"/>
          </a:xfrm>
          <a:prstGeom prst="straightConnector1">
            <a:avLst/>
          </a:prstGeom>
          <a:ln w="57150">
            <a:solidFill>
              <a:srgbClr val="0100C8"/>
            </a:solidFill>
            <a:tailEnd type="triangle"/>
          </a:ln>
        </p:spPr>
        <p:style>
          <a:lnRef idx="1">
            <a:schemeClr val="accent1"/>
          </a:lnRef>
          <a:fillRef idx="0">
            <a:schemeClr val="accent1"/>
          </a:fillRef>
          <a:effectRef idx="0">
            <a:schemeClr val="accent1"/>
          </a:effectRef>
          <a:fontRef idx="minor">
            <a:schemeClr val="tx1"/>
          </a:fontRef>
        </p:style>
      </p:cxnSp>
      <p:sp>
        <p:nvSpPr>
          <p:cNvPr id="64" name="Oval 63">
            <a:extLst>
              <a:ext uri="{FF2B5EF4-FFF2-40B4-BE49-F238E27FC236}">
                <a16:creationId xmlns:a16="http://schemas.microsoft.com/office/drawing/2014/main" id="{7A9846DA-39FD-2CF1-E357-CD5E0A7E494C}"/>
              </a:ext>
            </a:extLst>
          </p:cNvPr>
          <p:cNvSpPr/>
          <p:nvPr/>
        </p:nvSpPr>
        <p:spPr>
          <a:xfrm>
            <a:off x="16225800" y="5054242"/>
            <a:ext cx="1507524" cy="1272746"/>
          </a:xfrm>
          <a:prstGeom prst="ellipse">
            <a:avLst/>
          </a:prstGeom>
          <a:noFill/>
          <a:ln w="57150">
            <a:solidFill>
              <a:srgbClr val="0100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n6</a:t>
            </a:r>
            <a:endParaRPr lang="en-CY" dirty="0">
              <a:solidFill>
                <a:schemeClr val="tx1"/>
              </a:solidFill>
            </a:endParaRPr>
          </a:p>
        </p:txBody>
      </p:sp>
      <p:cxnSp>
        <p:nvCxnSpPr>
          <p:cNvPr id="72" name="Straight Arrow Connector 71">
            <a:extLst>
              <a:ext uri="{FF2B5EF4-FFF2-40B4-BE49-F238E27FC236}">
                <a16:creationId xmlns:a16="http://schemas.microsoft.com/office/drawing/2014/main" id="{4A7A0015-607A-FBDF-D2CE-13AC8B75218A}"/>
              </a:ext>
            </a:extLst>
          </p:cNvPr>
          <p:cNvCxnSpPr>
            <a:cxnSpLocks/>
          </p:cNvCxnSpPr>
          <p:nvPr/>
        </p:nvCxnSpPr>
        <p:spPr>
          <a:xfrm>
            <a:off x="13780806" y="5829468"/>
            <a:ext cx="2523204" cy="0"/>
          </a:xfrm>
          <a:prstGeom prst="straightConnector1">
            <a:avLst/>
          </a:prstGeom>
          <a:ln w="57150">
            <a:solidFill>
              <a:srgbClr val="0100C8"/>
            </a:solidFill>
            <a:tailEnd type="triangle"/>
          </a:ln>
        </p:spPr>
        <p:style>
          <a:lnRef idx="1">
            <a:schemeClr val="accent1"/>
          </a:lnRef>
          <a:fillRef idx="0">
            <a:schemeClr val="accent1"/>
          </a:fillRef>
          <a:effectRef idx="0">
            <a:schemeClr val="accent1"/>
          </a:effectRef>
          <a:fontRef idx="minor">
            <a:schemeClr val="tx1"/>
          </a:fontRef>
        </p:style>
      </p:cxnSp>
      <p:sp>
        <p:nvSpPr>
          <p:cNvPr id="75" name="Oval 74">
            <a:extLst>
              <a:ext uri="{FF2B5EF4-FFF2-40B4-BE49-F238E27FC236}">
                <a16:creationId xmlns:a16="http://schemas.microsoft.com/office/drawing/2014/main" id="{BB5A1585-2F9E-A7DE-132E-2178CE7B2C9E}"/>
              </a:ext>
            </a:extLst>
          </p:cNvPr>
          <p:cNvSpPr/>
          <p:nvPr/>
        </p:nvSpPr>
        <p:spPr>
          <a:xfrm>
            <a:off x="12273282" y="5082677"/>
            <a:ext cx="1507524" cy="1413431"/>
          </a:xfrm>
          <a:prstGeom prst="ellipse">
            <a:avLst/>
          </a:prstGeom>
          <a:noFill/>
          <a:ln w="57150">
            <a:solidFill>
              <a:srgbClr val="0100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n5</a:t>
            </a:r>
            <a:endParaRPr lang="en-CY" dirty="0">
              <a:solidFill>
                <a:schemeClr val="tx1"/>
              </a:solidFill>
            </a:endParaRPr>
          </a:p>
        </p:txBody>
      </p:sp>
      <p:sp>
        <p:nvSpPr>
          <p:cNvPr id="76" name="TextBox 75">
            <a:extLst>
              <a:ext uri="{FF2B5EF4-FFF2-40B4-BE49-F238E27FC236}">
                <a16:creationId xmlns:a16="http://schemas.microsoft.com/office/drawing/2014/main" id="{D5ED8D10-E78D-5BC1-04D4-391A208BF4EF}"/>
              </a:ext>
            </a:extLst>
          </p:cNvPr>
          <p:cNvSpPr txBox="1"/>
          <p:nvPr/>
        </p:nvSpPr>
        <p:spPr>
          <a:xfrm>
            <a:off x="14515035" y="5206642"/>
            <a:ext cx="1197424" cy="646331"/>
          </a:xfrm>
          <a:prstGeom prst="rect">
            <a:avLst/>
          </a:prstGeom>
          <a:noFill/>
        </p:spPr>
        <p:txBody>
          <a:bodyPr wrap="square" rtlCol="0">
            <a:spAutoFit/>
          </a:bodyPr>
          <a:lstStyle/>
          <a:p>
            <a:r>
              <a:rPr lang="en-US" dirty="0"/>
              <a:t>{&lt;,=} </a:t>
            </a:r>
            <a:endParaRPr lang="en-CY" dirty="0"/>
          </a:p>
        </p:txBody>
      </p:sp>
      <p:sp>
        <p:nvSpPr>
          <p:cNvPr id="77" name="Oval 76">
            <a:extLst>
              <a:ext uri="{FF2B5EF4-FFF2-40B4-BE49-F238E27FC236}">
                <a16:creationId xmlns:a16="http://schemas.microsoft.com/office/drawing/2014/main" id="{54AF5C24-5660-F706-DB41-5E9F4C37B456}"/>
              </a:ext>
            </a:extLst>
          </p:cNvPr>
          <p:cNvSpPr/>
          <p:nvPr/>
        </p:nvSpPr>
        <p:spPr>
          <a:xfrm>
            <a:off x="16549564" y="8323469"/>
            <a:ext cx="1507524" cy="1272746"/>
          </a:xfrm>
          <a:prstGeom prst="ellipse">
            <a:avLst/>
          </a:prstGeom>
          <a:noFill/>
          <a:ln w="57150">
            <a:solidFill>
              <a:srgbClr val="0100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n8</a:t>
            </a:r>
            <a:endParaRPr lang="en-CY" dirty="0">
              <a:solidFill>
                <a:schemeClr val="tx1"/>
              </a:solidFill>
            </a:endParaRPr>
          </a:p>
        </p:txBody>
      </p:sp>
      <p:cxnSp>
        <p:nvCxnSpPr>
          <p:cNvPr id="78" name="Straight Arrow Connector 77">
            <a:extLst>
              <a:ext uri="{FF2B5EF4-FFF2-40B4-BE49-F238E27FC236}">
                <a16:creationId xmlns:a16="http://schemas.microsoft.com/office/drawing/2014/main" id="{8A052041-01BD-A9CB-CCA3-C0474DAD0598}"/>
              </a:ext>
            </a:extLst>
          </p:cNvPr>
          <p:cNvCxnSpPr>
            <a:cxnSpLocks/>
          </p:cNvCxnSpPr>
          <p:nvPr/>
        </p:nvCxnSpPr>
        <p:spPr>
          <a:xfrm>
            <a:off x="14104570" y="9098695"/>
            <a:ext cx="2523204" cy="0"/>
          </a:xfrm>
          <a:prstGeom prst="straightConnector1">
            <a:avLst/>
          </a:prstGeom>
          <a:ln w="57150">
            <a:solidFill>
              <a:srgbClr val="0100C8"/>
            </a:solidFill>
            <a:tailEnd type="triangle"/>
          </a:ln>
        </p:spPr>
        <p:style>
          <a:lnRef idx="1">
            <a:schemeClr val="accent1"/>
          </a:lnRef>
          <a:fillRef idx="0">
            <a:schemeClr val="accent1"/>
          </a:fillRef>
          <a:effectRef idx="0">
            <a:schemeClr val="accent1"/>
          </a:effectRef>
          <a:fontRef idx="minor">
            <a:schemeClr val="tx1"/>
          </a:fontRef>
        </p:style>
      </p:cxnSp>
      <p:sp>
        <p:nvSpPr>
          <p:cNvPr id="79" name="Oval 78">
            <a:extLst>
              <a:ext uri="{FF2B5EF4-FFF2-40B4-BE49-F238E27FC236}">
                <a16:creationId xmlns:a16="http://schemas.microsoft.com/office/drawing/2014/main" id="{69B0CC5F-A198-1EA2-4DA1-8D48DC5B5F34}"/>
              </a:ext>
            </a:extLst>
          </p:cNvPr>
          <p:cNvSpPr/>
          <p:nvPr/>
        </p:nvSpPr>
        <p:spPr>
          <a:xfrm>
            <a:off x="12597046" y="8351904"/>
            <a:ext cx="1507524" cy="1413431"/>
          </a:xfrm>
          <a:prstGeom prst="ellipse">
            <a:avLst/>
          </a:prstGeom>
          <a:noFill/>
          <a:ln w="57150">
            <a:solidFill>
              <a:srgbClr val="0100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n7</a:t>
            </a:r>
            <a:endParaRPr lang="en-CY" dirty="0">
              <a:solidFill>
                <a:schemeClr val="tx1"/>
              </a:solidFill>
            </a:endParaRPr>
          </a:p>
        </p:txBody>
      </p:sp>
      <p:sp>
        <p:nvSpPr>
          <p:cNvPr id="80" name="TextBox 79">
            <a:extLst>
              <a:ext uri="{FF2B5EF4-FFF2-40B4-BE49-F238E27FC236}">
                <a16:creationId xmlns:a16="http://schemas.microsoft.com/office/drawing/2014/main" id="{8AE5B2FC-CEF9-042A-4B05-0C42BBCAF0CA}"/>
              </a:ext>
            </a:extLst>
          </p:cNvPr>
          <p:cNvSpPr txBox="1"/>
          <p:nvPr/>
        </p:nvSpPr>
        <p:spPr>
          <a:xfrm>
            <a:off x="14838799" y="8475869"/>
            <a:ext cx="1197424" cy="646331"/>
          </a:xfrm>
          <a:prstGeom prst="rect">
            <a:avLst/>
          </a:prstGeom>
          <a:noFill/>
        </p:spPr>
        <p:txBody>
          <a:bodyPr wrap="square" rtlCol="0">
            <a:spAutoFit/>
          </a:bodyPr>
          <a:lstStyle/>
          <a:p>
            <a:r>
              <a:rPr lang="en-US" dirty="0"/>
              <a:t>{&lt;,=} </a:t>
            </a:r>
            <a:endParaRPr lang="en-CY" dirty="0"/>
          </a:p>
        </p:txBody>
      </p:sp>
      <p:sp>
        <p:nvSpPr>
          <p:cNvPr id="81" name="TextBox 80">
            <a:extLst>
              <a:ext uri="{FF2B5EF4-FFF2-40B4-BE49-F238E27FC236}">
                <a16:creationId xmlns:a16="http://schemas.microsoft.com/office/drawing/2014/main" id="{D762E52E-268C-7621-C4AA-42FBC95C9A6F}"/>
              </a:ext>
            </a:extLst>
          </p:cNvPr>
          <p:cNvSpPr txBox="1"/>
          <p:nvPr/>
        </p:nvSpPr>
        <p:spPr>
          <a:xfrm>
            <a:off x="6395956" y="7422568"/>
            <a:ext cx="1197424" cy="646331"/>
          </a:xfrm>
          <a:prstGeom prst="rect">
            <a:avLst/>
          </a:prstGeom>
          <a:noFill/>
        </p:spPr>
        <p:txBody>
          <a:bodyPr wrap="square" rtlCol="0">
            <a:spAutoFit/>
          </a:bodyPr>
          <a:lstStyle/>
          <a:p>
            <a:r>
              <a:rPr lang="en-US" dirty="0"/>
              <a:t>{&lt;,=} </a:t>
            </a:r>
            <a:endParaRPr lang="en-CY" dirty="0"/>
          </a:p>
        </p:txBody>
      </p:sp>
      <p:cxnSp>
        <p:nvCxnSpPr>
          <p:cNvPr id="82" name="Straight Arrow Connector 81">
            <a:extLst>
              <a:ext uri="{FF2B5EF4-FFF2-40B4-BE49-F238E27FC236}">
                <a16:creationId xmlns:a16="http://schemas.microsoft.com/office/drawing/2014/main" id="{C86F3B85-B65C-C789-8572-E3CDACC9CC77}"/>
              </a:ext>
            </a:extLst>
          </p:cNvPr>
          <p:cNvCxnSpPr>
            <a:cxnSpLocks/>
          </p:cNvCxnSpPr>
          <p:nvPr/>
        </p:nvCxnSpPr>
        <p:spPr>
          <a:xfrm>
            <a:off x="7392970" y="6326988"/>
            <a:ext cx="94791" cy="2266397"/>
          </a:xfrm>
          <a:prstGeom prst="straightConnector1">
            <a:avLst/>
          </a:prstGeom>
          <a:ln w="57150">
            <a:solidFill>
              <a:srgbClr val="0100C8"/>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D9DD1507-BB86-2F14-58B5-FE3CCBB16D47}"/>
              </a:ext>
            </a:extLst>
          </p:cNvPr>
          <p:cNvCxnSpPr>
            <a:cxnSpLocks/>
          </p:cNvCxnSpPr>
          <p:nvPr/>
        </p:nvCxnSpPr>
        <p:spPr>
          <a:xfrm flipH="1">
            <a:off x="3255534" y="4363234"/>
            <a:ext cx="13562012" cy="87649"/>
          </a:xfrm>
          <a:prstGeom prst="straightConnector1">
            <a:avLst/>
          </a:prstGeom>
          <a:ln w="57150">
            <a:solidFill>
              <a:srgbClr val="0100C8"/>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7C60A52E-7B8F-9C35-9328-C4915A8BFB37}"/>
              </a:ext>
            </a:extLst>
          </p:cNvPr>
          <p:cNvCxnSpPr>
            <a:cxnSpLocks/>
          </p:cNvCxnSpPr>
          <p:nvPr/>
        </p:nvCxnSpPr>
        <p:spPr>
          <a:xfrm>
            <a:off x="3255534" y="4424231"/>
            <a:ext cx="0" cy="699061"/>
          </a:xfrm>
          <a:prstGeom prst="straightConnector1">
            <a:avLst/>
          </a:prstGeom>
          <a:ln w="57150">
            <a:solidFill>
              <a:srgbClr val="0100C8"/>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6244CAE3-DDAB-06AD-D384-B8D8989F7D99}"/>
              </a:ext>
            </a:extLst>
          </p:cNvPr>
          <p:cNvCxnSpPr>
            <a:cxnSpLocks/>
          </p:cNvCxnSpPr>
          <p:nvPr/>
        </p:nvCxnSpPr>
        <p:spPr>
          <a:xfrm>
            <a:off x="16817546" y="4355181"/>
            <a:ext cx="0" cy="699061"/>
          </a:xfrm>
          <a:prstGeom prst="straightConnector1">
            <a:avLst/>
          </a:prstGeom>
          <a:ln w="57150">
            <a:solidFill>
              <a:srgbClr val="0100C8"/>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BA0E543A-9ECE-48DC-EF66-5DB3D7BC8237}"/>
              </a:ext>
            </a:extLst>
          </p:cNvPr>
          <p:cNvSpPr txBox="1"/>
          <p:nvPr/>
        </p:nvSpPr>
        <p:spPr>
          <a:xfrm>
            <a:off x="9316959" y="4458925"/>
            <a:ext cx="1197424" cy="646331"/>
          </a:xfrm>
          <a:prstGeom prst="rect">
            <a:avLst/>
          </a:prstGeom>
          <a:noFill/>
        </p:spPr>
        <p:txBody>
          <a:bodyPr wrap="square" rtlCol="0">
            <a:spAutoFit/>
          </a:bodyPr>
          <a:lstStyle/>
          <a:p>
            <a:r>
              <a:rPr lang="en-US" dirty="0"/>
              <a:t>{&lt;,=} </a:t>
            </a:r>
            <a:endParaRPr lang="en-CY" dirty="0"/>
          </a:p>
        </p:txBody>
      </p:sp>
      <p:cxnSp>
        <p:nvCxnSpPr>
          <p:cNvPr id="87" name="Straight Arrow Connector 86">
            <a:extLst>
              <a:ext uri="{FF2B5EF4-FFF2-40B4-BE49-F238E27FC236}">
                <a16:creationId xmlns:a16="http://schemas.microsoft.com/office/drawing/2014/main" id="{23E39857-B70D-7231-DB01-CDD1189B8D22}"/>
              </a:ext>
            </a:extLst>
          </p:cNvPr>
          <p:cNvCxnSpPr>
            <a:cxnSpLocks/>
          </p:cNvCxnSpPr>
          <p:nvPr/>
        </p:nvCxnSpPr>
        <p:spPr>
          <a:xfrm flipH="1">
            <a:off x="8774513" y="6520003"/>
            <a:ext cx="4084271" cy="4102114"/>
          </a:xfrm>
          <a:prstGeom prst="straightConnector1">
            <a:avLst/>
          </a:prstGeom>
          <a:ln w="57150">
            <a:solidFill>
              <a:srgbClr val="0100C8"/>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F0DF7D6C-A2CA-8A50-D3BD-1D8D02D7CA8E}"/>
              </a:ext>
            </a:extLst>
          </p:cNvPr>
          <p:cNvCxnSpPr>
            <a:cxnSpLocks/>
          </p:cNvCxnSpPr>
          <p:nvPr/>
        </p:nvCxnSpPr>
        <p:spPr>
          <a:xfrm flipH="1">
            <a:off x="3583459" y="10612590"/>
            <a:ext cx="5198305" cy="156520"/>
          </a:xfrm>
          <a:prstGeom prst="straightConnector1">
            <a:avLst/>
          </a:prstGeom>
          <a:ln w="57150">
            <a:solidFill>
              <a:srgbClr val="0100C8"/>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9DC155CD-BC09-2173-16A2-817C68018367}"/>
              </a:ext>
            </a:extLst>
          </p:cNvPr>
          <p:cNvCxnSpPr>
            <a:cxnSpLocks/>
          </p:cNvCxnSpPr>
          <p:nvPr/>
        </p:nvCxnSpPr>
        <p:spPr>
          <a:xfrm flipV="1">
            <a:off x="3583459" y="9985194"/>
            <a:ext cx="0" cy="783916"/>
          </a:xfrm>
          <a:prstGeom prst="straightConnector1">
            <a:avLst/>
          </a:prstGeom>
          <a:ln w="57150">
            <a:solidFill>
              <a:srgbClr val="0100C8"/>
            </a:solidFill>
            <a:tailEnd type="triangle"/>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50A2E3FD-F3D7-A396-86A0-3B3327EBAB9A}"/>
              </a:ext>
            </a:extLst>
          </p:cNvPr>
          <p:cNvSpPr txBox="1"/>
          <p:nvPr/>
        </p:nvSpPr>
        <p:spPr>
          <a:xfrm>
            <a:off x="10336140" y="7036293"/>
            <a:ext cx="1197424" cy="646331"/>
          </a:xfrm>
          <a:prstGeom prst="rect">
            <a:avLst/>
          </a:prstGeom>
          <a:noFill/>
        </p:spPr>
        <p:txBody>
          <a:bodyPr wrap="square" rtlCol="0">
            <a:spAutoFit/>
          </a:bodyPr>
          <a:lstStyle/>
          <a:p>
            <a:r>
              <a:rPr lang="en-US" dirty="0"/>
              <a:t>{&lt;,=} </a:t>
            </a:r>
            <a:endParaRPr lang="en-CY" dirty="0"/>
          </a:p>
        </p:txBody>
      </p:sp>
      <p:cxnSp>
        <p:nvCxnSpPr>
          <p:cNvPr id="102" name="Straight Arrow Connector 101">
            <a:extLst>
              <a:ext uri="{FF2B5EF4-FFF2-40B4-BE49-F238E27FC236}">
                <a16:creationId xmlns:a16="http://schemas.microsoft.com/office/drawing/2014/main" id="{7B6A080A-771E-1869-150D-9540B5DEB0BA}"/>
              </a:ext>
            </a:extLst>
          </p:cNvPr>
          <p:cNvCxnSpPr>
            <a:cxnSpLocks/>
          </p:cNvCxnSpPr>
          <p:nvPr/>
        </p:nvCxnSpPr>
        <p:spPr>
          <a:xfrm>
            <a:off x="18646346" y="5829468"/>
            <a:ext cx="0" cy="4464525"/>
          </a:xfrm>
          <a:prstGeom prst="straightConnector1">
            <a:avLst/>
          </a:prstGeom>
          <a:ln w="57150">
            <a:solidFill>
              <a:srgbClr val="0100C8"/>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5" name="Straight Arrow Connector 104">
            <a:extLst>
              <a:ext uri="{FF2B5EF4-FFF2-40B4-BE49-F238E27FC236}">
                <a16:creationId xmlns:a16="http://schemas.microsoft.com/office/drawing/2014/main" id="{22A54C48-D1DC-327F-F357-73353EE7381B}"/>
              </a:ext>
            </a:extLst>
          </p:cNvPr>
          <p:cNvCxnSpPr>
            <a:cxnSpLocks/>
          </p:cNvCxnSpPr>
          <p:nvPr/>
        </p:nvCxnSpPr>
        <p:spPr>
          <a:xfrm flipH="1">
            <a:off x="9915671" y="10343006"/>
            <a:ext cx="8730675" cy="287509"/>
          </a:xfrm>
          <a:prstGeom prst="straightConnector1">
            <a:avLst/>
          </a:prstGeom>
          <a:ln w="57150">
            <a:solidFill>
              <a:srgbClr val="0100C8"/>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0" name="Straight Arrow Connector 109">
            <a:extLst>
              <a:ext uri="{FF2B5EF4-FFF2-40B4-BE49-F238E27FC236}">
                <a16:creationId xmlns:a16="http://schemas.microsoft.com/office/drawing/2014/main" id="{C527FDA5-A30A-D5C4-814C-0C5FBCF847E7}"/>
              </a:ext>
            </a:extLst>
          </p:cNvPr>
          <p:cNvCxnSpPr>
            <a:cxnSpLocks/>
          </p:cNvCxnSpPr>
          <p:nvPr/>
        </p:nvCxnSpPr>
        <p:spPr>
          <a:xfrm>
            <a:off x="17743633" y="5769692"/>
            <a:ext cx="902713" cy="23323"/>
          </a:xfrm>
          <a:prstGeom prst="straightConnector1">
            <a:avLst/>
          </a:prstGeom>
          <a:ln w="57150">
            <a:solidFill>
              <a:srgbClr val="0100C8"/>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9" name="Straight Arrow Connector 118">
            <a:extLst>
              <a:ext uri="{FF2B5EF4-FFF2-40B4-BE49-F238E27FC236}">
                <a16:creationId xmlns:a16="http://schemas.microsoft.com/office/drawing/2014/main" id="{CE05FEE0-B163-E38E-BF0F-3FCC4792AECD}"/>
              </a:ext>
            </a:extLst>
          </p:cNvPr>
          <p:cNvCxnSpPr>
            <a:cxnSpLocks/>
          </p:cNvCxnSpPr>
          <p:nvPr/>
        </p:nvCxnSpPr>
        <p:spPr>
          <a:xfrm flipH="1" flipV="1">
            <a:off x="8036381" y="9713649"/>
            <a:ext cx="1961513" cy="932363"/>
          </a:xfrm>
          <a:prstGeom prst="straightConnector1">
            <a:avLst/>
          </a:prstGeom>
          <a:ln w="57150">
            <a:solidFill>
              <a:srgbClr val="0100C8"/>
            </a:solidFill>
            <a:tailEnd type="triangle"/>
          </a:ln>
        </p:spPr>
        <p:style>
          <a:lnRef idx="1">
            <a:schemeClr val="accent1"/>
          </a:lnRef>
          <a:fillRef idx="0">
            <a:schemeClr val="accent1"/>
          </a:fillRef>
          <a:effectRef idx="0">
            <a:schemeClr val="accent1"/>
          </a:effectRef>
          <a:fontRef idx="minor">
            <a:schemeClr val="tx1"/>
          </a:fontRef>
        </p:style>
      </p:cxnSp>
      <p:sp>
        <p:nvSpPr>
          <p:cNvPr id="123" name="TextBox 122">
            <a:extLst>
              <a:ext uri="{FF2B5EF4-FFF2-40B4-BE49-F238E27FC236}">
                <a16:creationId xmlns:a16="http://schemas.microsoft.com/office/drawing/2014/main" id="{2125F090-0632-05C0-597F-34384D462712}"/>
              </a:ext>
            </a:extLst>
          </p:cNvPr>
          <p:cNvSpPr txBox="1"/>
          <p:nvPr/>
        </p:nvSpPr>
        <p:spPr>
          <a:xfrm>
            <a:off x="13723085" y="10529353"/>
            <a:ext cx="1197424" cy="646331"/>
          </a:xfrm>
          <a:prstGeom prst="rect">
            <a:avLst/>
          </a:prstGeom>
          <a:noFill/>
        </p:spPr>
        <p:txBody>
          <a:bodyPr wrap="square" rtlCol="0">
            <a:spAutoFit/>
          </a:bodyPr>
          <a:lstStyle/>
          <a:p>
            <a:r>
              <a:rPr lang="en-US" dirty="0"/>
              <a:t>{&lt;,&gt;} </a:t>
            </a:r>
            <a:endParaRPr lang="en-CY" dirty="0"/>
          </a:p>
        </p:txBody>
      </p:sp>
    </p:spTree>
    <p:extLst>
      <p:ext uri="{BB962C8B-B14F-4D97-AF65-F5344CB8AC3E}">
        <p14:creationId xmlns:p14="http://schemas.microsoft.com/office/powerpoint/2010/main" val="78326428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57</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03137" y="2401896"/>
            <a:ext cx="21590490" cy="892079"/>
          </a:xfrm>
        </p:spPr>
        <p:txBody>
          <a:bodyPr>
            <a:noAutofit/>
          </a:bodyPr>
          <a:lstStyle/>
          <a:p>
            <a:r>
              <a:rPr lang="en-US" sz="6000" dirty="0"/>
              <a:t>Original Temporal Constraints Graph </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303137" y="4028726"/>
            <a:ext cx="21819570" cy="7734906"/>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buNone/>
            </a:pPr>
            <a:endParaRPr lang="en-US" altLang="en-US" sz="4600" dirty="0">
              <a:solidFill>
                <a:srgbClr val="0100C8"/>
              </a:solidFill>
              <a:latin typeface="Helvetica Neue"/>
            </a:endParaRPr>
          </a:p>
        </p:txBody>
      </p:sp>
      <p:sp>
        <p:nvSpPr>
          <p:cNvPr id="2" name="TextBox 1">
            <a:extLst>
              <a:ext uri="{FF2B5EF4-FFF2-40B4-BE49-F238E27FC236}">
                <a16:creationId xmlns:a16="http://schemas.microsoft.com/office/drawing/2014/main" id="{5A04CB03-83F5-1AEC-A331-11489DCA81A2}"/>
              </a:ext>
            </a:extLst>
          </p:cNvPr>
          <p:cNvSpPr txBox="1"/>
          <p:nvPr/>
        </p:nvSpPr>
        <p:spPr>
          <a:xfrm>
            <a:off x="4342899" y="4139937"/>
            <a:ext cx="3824917" cy="5632311"/>
          </a:xfrm>
          <a:prstGeom prst="rect">
            <a:avLst/>
          </a:prstGeom>
          <a:noFill/>
        </p:spPr>
        <p:txBody>
          <a:bodyPr wrap="square" rtlCol="0">
            <a:spAutoFit/>
          </a:bodyPr>
          <a:lstStyle/>
          <a:p>
            <a:r>
              <a:rPr lang="pt-BR" dirty="0"/>
              <a:t>n1 ---&gt; n2  { &lt;  = }</a:t>
            </a:r>
          </a:p>
          <a:p>
            <a:r>
              <a:rPr lang="pt-BR" dirty="0"/>
              <a:t>n1 ---&gt; n3  { =  &gt; }</a:t>
            </a:r>
          </a:p>
          <a:p>
            <a:r>
              <a:rPr lang="pt-BR" dirty="0"/>
              <a:t>n2 ---&gt; n4  { &lt;  = }</a:t>
            </a:r>
          </a:p>
          <a:p>
            <a:r>
              <a:rPr lang="pt-BR" dirty="0"/>
              <a:t>n2 ---&gt; n7  { &lt;  = }</a:t>
            </a:r>
          </a:p>
          <a:p>
            <a:r>
              <a:rPr lang="pt-BR" dirty="0"/>
              <a:t>n3 ---&gt; n4  { &lt;  = }</a:t>
            </a:r>
          </a:p>
          <a:p>
            <a:r>
              <a:rPr lang="pt-BR" dirty="0"/>
              <a:t>n5 ---&gt; n3  { &lt;  &gt; }</a:t>
            </a:r>
          </a:p>
          <a:p>
            <a:r>
              <a:rPr lang="pt-BR" dirty="0"/>
              <a:t>n5 ---&gt; n6  { &lt;  = }</a:t>
            </a:r>
          </a:p>
          <a:p>
            <a:r>
              <a:rPr lang="pt-BR" dirty="0"/>
              <a:t>n6 ---&gt; n1  { &lt;  = }</a:t>
            </a:r>
          </a:p>
          <a:p>
            <a:r>
              <a:rPr lang="pt-BR" dirty="0"/>
              <a:t>n6 ---&gt; n4  { &lt;  &gt; }</a:t>
            </a:r>
          </a:p>
          <a:p>
            <a:r>
              <a:rPr lang="pt-BR" dirty="0"/>
              <a:t>n7 ---&gt; n8  { &lt;  = }</a:t>
            </a:r>
          </a:p>
        </p:txBody>
      </p:sp>
    </p:spTree>
    <p:extLst>
      <p:ext uri="{BB962C8B-B14F-4D97-AF65-F5344CB8AC3E}">
        <p14:creationId xmlns:p14="http://schemas.microsoft.com/office/powerpoint/2010/main" val="219210755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58</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03137" y="2401896"/>
            <a:ext cx="21590490" cy="892079"/>
          </a:xfrm>
        </p:spPr>
        <p:txBody>
          <a:bodyPr>
            <a:noAutofit/>
          </a:bodyPr>
          <a:lstStyle/>
          <a:p>
            <a:r>
              <a:rPr lang="en-US" sz="6000" dirty="0"/>
              <a:t>Temporal Constraints Graph after Propagation </a:t>
            </a:r>
            <a:endParaRPr lang="en-CY" sz="6000" dirty="0"/>
          </a:p>
        </p:txBody>
      </p:sp>
      <p:sp>
        <p:nvSpPr>
          <p:cNvPr id="2" name="TextBox 1">
            <a:extLst>
              <a:ext uri="{FF2B5EF4-FFF2-40B4-BE49-F238E27FC236}">
                <a16:creationId xmlns:a16="http://schemas.microsoft.com/office/drawing/2014/main" id="{5A04CB03-83F5-1AEC-A331-11489DCA81A2}"/>
              </a:ext>
            </a:extLst>
          </p:cNvPr>
          <p:cNvSpPr txBox="1"/>
          <p:nvPr/>
        </p:nvSpPr>
        <p:spPr>
          <a:xfrm>
            <a:off x="2724164" y="3915330"/>
            <a:ext cx="4170906" cy="7848302"/>
          </a:xfrm>
          <a:prstGeom prst="rect">
            <a:avLst/>
          </a:prstGeom>
          <a:noFill/>
        </p:spPr>
        <p:txBody>
          <a:bodyPr wrap="square" rtlCol="0">
            <a:spAutoFit/>
          </a:bodyPr>
          <a:lstStyle/>
          <a:p>
            <a:r>
              <a:rPr lang="pt-BR" dirty="0"/>
              <a:t>n1 ---&gt; n2  { &lt;  = }</a:t>
            </a:r>
          </a:p>
          <a:p>
            <a:r>
              <a:rPr lang="pt-BR" dirty="0"/>
              <a:t>n1 ---&gt; n3  { =  &gt; }</a:t>
            </a:r>
          </a:p>
          <a:p>
            <a:r>
              <a:rPr lang="pt-BR" dirty="0"/>
              <a:t>n1 ---&gt; n4  { &lt;  = }</a:t>
            </a:r>
          </a:p>
          <a:p>
            <a:r>
              <a:rPr lang="pt-BR" dirty="0"/>
              <a:t>n1 ---&gt; n5  { =  &gt; }</a:t>
            </a:r>
          </a:p>
          <a:p>
            <a:r>
              <a:rPr lang="pt-BR" dirty="0"/>
              <a:t>n1 ---&gt; n6  { =  &gt; }</a:t>
            </a:r>
          </a:p>
          <a:p>
            <a:r>
              <a:rPr lang="pt-BR" dirty="0"/>
              <a:t>n1 ---&gt; n7  { &lt;  = }</a:t>
            </a:r>
          </a:p>
          <a:p>
            <a:r>
              <a:rPr lang="pt-BR" dirty="0"/>
              <a:t>n1 ---&gt; n8  { &lt;  = }</a:t>
            </a:r>
          </a:p>
          <a:p>
            <a:r>
              <a:rPr lang="pt-BR" dirty="0"/>
              <a:t>n2 ---&gt; n3  { =  &gt; }</a:t>
            </a:r>
          </a:p>
          <a:p>
            <a:r>
              <a:rPr lang="pt-BR" dirty="0"/>
              <a:t>n2 ---&gt; n4  { &lt;  = }</a:t>
            </a:r>
          </a:p>
          <a:p>
            <a:r>
              <a:rPr lang="pt-BR" dirty="0"/>
              <a:t>n2 ---&gt; n5  { =  &gt; }</a:t>
            </a:r>
          </a:p>
          <a:p>
            <a:r>
              <a:rPr lang="pt-BR" dirty="0"/>
              <a:t>n2 ---&gt; n6  { =  &gt; }</a:t>
            </a:r>
          </a:p>
          <a:p>
            <a:r>
              <a:rPr lang="pt-BR" dirty="0"/>
              <a:t>n2 ---&gt; n7  { &lt;  = }</a:t>
            </a:r>
          </a:p>
          <a:p>
            <a:r>
              <a:rPr lang="pt-BR" dirty="0"/>
              <a:t>n2 ---&gt; n8  { &lt;  = }</a:t>
            </a:r>
          </a:p>
          <a:p>
            <a:endParaRPr lang="pt-BR" dirty="0"/>
          </a:p>
        </p:txBody>
      </p:sp>
      <p:sp>
        <p:nvSpPr>
          <p:cNvPr id="7" name="TextBox 6">
            <a:extLst>
              <a:ext uri="{FF2B5EF4-FFF2-40B4-BE49-F238E27FC236}">
                <a16:creationId xmlns:a16="http://schemas.microsoft.com/office/drawing/2014/main" id="{7B04591B-DC83-6526-D398-7B7D05A954F4}"/>
              </a:ext>
            </a:extLst>
          </p:cNvPr>
          <p:cNvSpPr txBox="1"/>
          <p:nvPr/>
        </p:nvSpPr>
        <p:spPr>
          <a:xfrm>
            <a:off x="7312639" y="3793883"/>
            <a:ext cx="4251849" cy="8402300"/>
          </a:xfrm>
          <a:prstGeom prst="rect">
            <a:avLst/>
          </a:prstGeom>
          <a:noFill/>
        </p:spPr>
        <p:txBody>
          <a:bodyPr wrap="square" rtlCol="0">
            <a:spAutoFit/>
          </a:bodyPr>
          <a:lstStyle/>
          <a:p>
            <a:r>
              <a:rPr lang="pt-BR" dirty="0"/>
              <a:t>n3 ---&gt; n4  { &lt;  = }</a:t>
            </a:r>
          </a:p>
          <a:p>
            <a:r>
              <a:rPr lang="pt-BR" dirty="0"/>
              <a:t>n3 ---&gt; n5  { &lt;  &gt; }</a:t>
            </a:r>
          </a:p>
          <a:p>
            <a:r>
              <a:rPr lang="pt-BR" dirty="0"/>
              <a:t>n3 ---&gt; n6  { &lt;  =  &gt; }</a:t>
            </a:r>
          </a:p>
          <a:p>
            <a:r>
              <a:rPr lang="pt-BR" dirty="0"/>
              <a:t>n3 ---&gt; n7  { &lt;  = }</a:t>
            </a:r>
          </a:p>
          <a:p>
            <a:r>
              <a:rPr lang="pt-BR" dirty="0"/>
              <a:t>n3 ---&gt; n8  { &lt;  = }</a:t>
            </a:r>
          </a:p>
          <a:p>
            <a:r>
              <a:rPr lang="pt-BR" dirty="0"/>
              <a:t>n4 ---&gt; n5  { &gt; }</a:t>
            </a:r>
          </a:p>
          <a:p>
            <a:r>
              <a:rPr lang="pt-BR" dirty="0"/>
              <a:t>n4 ---&gt; n6  { &gt; }</a:t>
            </a:r>
          </a:p>
          <a:p>
            <a:r>
              <a:rPr lang="pt-BR" dirty="0"/>
              <a:t>n4 ---&gt; n7  { &lt;  =  &gt; }</a:t>
            </a:r>
          </a:p>
          <a:p>
            <a:r>
              <a:rPr lang="pt-BR" dirty="0"/>
              <a:t>n4 ---&gt; n8  { &lt;  =  &gt; }</a:t>
            </a:r>
          </a:p>
          <a:p>
            <a:r>
              <a:rPr lang="pt-BR" dirty="0"/>
              <a:t>n5 ---&gt; n6  { &lt;  = }</a:t>
            </a:r>
          </a:p>
          <a:p>
            <a:r>
              <a:rPr lang="pt-BR" dirty="0"/>
              <a:t>n5 ---&gt; n7  { &lt;  = }</a:t>
            </a:r>
          </a:p>
          <a:p>
            <a:r>
              <a:rPr lang="pt-BR" dirty="0"/>
              <a:t>n5 ---&gt; n8  { &lt;  = }</a:t>
            </a:r>
          </a:p>
          <a:p>
            <a:r>
              <a:rPr lang="pt-BR" dirty="0"/>
              <a:t>n6 ---&gt; n7  { &lt;  = }</a:t>
            </a:r>
          </a:p>
          <a:p>
            <a:r>
              <a:rPr lang="pt-BR" dirty="0"/>
              <a:t>n6 ---&gt; n8  { &lt;  = }</a:t>
            </a:r>
          </a:p>
          <a:p>
            <a:r>
              <a:rPr lang="pt-BR" dirty="0"/>
              <a:t>n7 ---&gt; n8  { &lt;  = }</a:t>
            </a:r>
          </a:p>
        </p:txBody>
      </p:sp>
      <p:sp>
        <p:nvSpPr>
          <p:cNvPr id="3" name="TextBox 2">
            <a:extLst>
              <a:ext uri="{FF2B5EF4-FFF2-40B4-BE49-F238E27FC236}">
                <a16:creationId xmlns:a16="http://schemas.microsoft.com/office/drawing/2014/main" id="{91ABEBD3-331C-3FAF-3E0E-F4EC1F533B67}"/>
              </a:ext>
            </a:extLst>
          </p:cNvPr>
          <p:cNvSpPr txBox="1"/>
          <p:nvPr/>
        </p:nvSpPr>
        <p:spPr>
          <a:xfrm>
            <a:off x="12440537" y="3793883"/>
            <a:ext cx="10266906" cy="6740307"/>
          </a:xfrm>
          <a:prstGeom prst="rect">
            <a:avLst/>
          </a:prstGeom>
          <a:noFill/>
        </p:spPr>
        <p:txBody>
          <a:bodyPr wrap="square" rtlCol="0">
            <a:spAutoFit/>
          </a:bodyPr>
          <a:lstStyle/>
          <a:p>
            <a:r>
              <a:rPr lang="en-US" b="1" dirty="0"/>
              <a:t>Remarks:</a:t>
            </a:r>
          </a:p>
          <a:p>
            <a:pPr marL="571500" indent="-571500">
              <a:buFont typeface="Wingdings" panose="05000000000000000000" pitchFamily="2" charset="2"/>
              <a:buChar char="q"/>
            </a:pPr>
            <a:r>
              <a:rPr lang="en-US" dirty="0"/>
              <a:t>Some minimization was possible</a:t>
            </a:r>
          </a:p>
          <a:p>
            <a:pPr marL="1485900" lvl="1" indent="-571500">
              <a:buFont typeface="Wingdings" panose="05000000000000000000" pitchFamily="2" charset="2"/>
              <a:buChar char="§"/>
            </a:pPr>
            <a:r>
              <a:rPr lang="en-US" sz="3200" dirty="0"/>
              <a:t>In the original graph n6 is either before or after n4, while after propagation n4 is (definitely) after n6</a:t>
            </a:r>
          </a:p>
          <a:p>
            <a:pPr marL="571500" indent="-571500">
              <a:buFont typeface="Wingdings" panose="05000000000000000000" pitchFamily="2" charset="2"/>
              <a:buChar char="q"/>
            </a:pPr>
            <a:r>
              <a:rPr lang="en-US" dirty="0"/>
              <a:t>No conflicts are detected and hence in answering the initial question “all constraints are consistent”</a:t>
            </a:r>
          </a:p>
          <a:p>
            <a:pPr marL="571500" indent="-571500">
              <a:buFont typeface="Wingdings" panose="05000000000000000000" pitchFamily="2" charset="2"/>
              <a:buChar char="q"/>
            </a:pPr>
            <a:r>
              <a:rPr lang="en-US" dirty="0"/>
              <a:t>Some derived relations have no temporal uncertainty</a:t>
            </a:r>
          </a:p>
          <a:p>
            <a:pPr marL="1485900" lvl="1" indent="-571500">
              <a:buFont typeface="Wingdings" panose="05000000000000000000" pitchFamily="2" charset="2"/>
              <a:buChar char="§"/>
            </a:pPr>
            <a:r>
              <a:rPr lang="en-US" sz="3200" dirty="0"/>
              <a:t>n4 is after n5</a:t>
            </a:r>
          </a:p>
          <a:p>
            <a:pPr marL="571500" indent="-571500">
              <a:buFont typeface="Wingdings" panose="05000000000000000000" pitchFamily="2" charset="2"/>
              <a:buChar char="q"/>
            </a:pPr>
            <a:r>
              <a:rPr lang="en-US" dirty="0"/>
              <a:t>While others are completely temporally unconstrained</a:t>
            </a:r>
          </a:p>
          <a:p>
            <a:pPr marL="1485900" lvl="1" indent="-571500">
              <a:buFont typeface="Wingdings" panose="05000000000000000000" pitchFamily="2" charset="2"/>
              <a:buChar char="§"/>
            </a:pPr>
            <a:r>
              <a:rPr lang="en-US" sz="3200" dirty="0"/>
              <a:t>E.g., for the pairs (n3,n6), (n4,n7) and (n4,n8)</a:t>
            </a:r>
            <a:endParaRPr lang="en-CY" sz="3200" dirty="0"/>
          </a:p>
        </p:txBody>
      </p:sp>
    </p:spTree>
    <p:extLst>
      <p:ext uri="{BB962C8B-B14F-4D97-AF65-F5344CB8AC3E}">
        <p14:creationId xmlns:p14="http://schemas.microsoft.com/office/powerpoint/2010/main" val="2766151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3">
            <a:extLst>
              <a:ext uri="{FF2B5EF4-FFF2-40B4-BE49-F238E27FC236}">
                <a16:creationId xmlns:a16="http://schemas.microsoft.com/office/drawing/2014/main" id="{96534C0B-F814-DFD2-D805-5876CC2ACF6A}"/>
              </a:ext>
            </a:extLst>
          </p:cNvPr>
          <p:cNvSpPr txBox="1">
            <a:spLocks noChangeArrowheads="1"/>
          </p:cNvSpPr>
          <p:nvPr/>
        </p:nvSpPr>
        <p:spPr bwMode="auto">
          <a:xfrm>
            <a:off x="939113" y="4835190"/>
            <a:ext cx="11936628" cy="6986528"/>
          </a:xfrm>
          <a:prstGeom prst="rect">
            <a:avLst/>
          </a:prstGeom>
          <a:solidFill>
            <a:schemeClr val="bg1">
              <a:lumMod val="95000"/>
            </a:schemeClr>
          </a:solidFill>
          <a:ln>
            <a:noFill/>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CY" dirty="0">
                <a:highlight>
                  <a:srgbClr val="FFFF00"/>
                </a:highlight>
                <a:latin typeface="Helvetica Neue"/>
                <a:cs typeface="Courier New" panose="02070309020205020404" pitchFamily="49" charset="0"/>
              </a:rPr>
              <a:t>ConvertOrdered(TemporalConstraintsGraph)</a:t>
            </a:r>
            <a:endParaRPr lang="el-GR" altLang="en-CY" dirty="0">
              <a:highlight>
                <a:srgbClr val="FFFF00"/>
              </a:highlight>
              <a:latin typeface="Helvetica Neue"/>
              <a:cs typeface="Courier New" panose="02070309020205020404" pitchFamily="49" charset="0"/>
            </a:endParaRPr>
          </a:p>
          <a:p>
            <a:pPr eaLnBrk="1" hangingPunct="1">
              <a:spcBef>
                <a:spcPct val="0"/>
              </a:spcBef>
              <a:buFontTx/>
              <a:buNone/>
            </a:pPr>
            <a:r>
              <a:rPr lang="en-US" altLang="en-CY" dirty="0">
                <a:latin typeface="Helvetica Neue"/>
                <a:cs typeface="Courier New" panose="02070309020205020404" pitchFamily="49" charset="0"/>
              </a:rPr>
              <a:t> /* Let node ordering be: n</a:t>
            </a:r>
            <a:r>
              <a:rPr lang="en-US" altLang="en-CY" baseline="-25000" dirty="0">
                <a:latin typeface="Helvetica Neue"/>
                <a:cs typeface="Courier New" panose="02070309020205020404" pitchFamily="49" charset="0"/>
              </a:rPr>
              <a:t>1</a:t>
            </a:r>
            <a:r>
              <a:rPr lang="en-US" altLang="en-CY" dirty="0">
                <a:latin typeface="Helvetica Neue"/>
                <a:cs typeface="Courier New" panose="02070309020205020404" pitchFamily="49" charset="0"/>
              </a:rPr>
              <a:t>, n</a:t>
            </a:r>
            <a:r>
              <a:rPr lang="en-US" altLang="en-CY" baseline="-25000" dirty="0">
                <a:latin typeface="Helvetica Neue"/>
                <a:cs typeface="Courier New" panose="02070309020205020404" pitchFamily="49" charset="0"/>
              </a:rPr>
              <a:t>2</a:t>
            </a:r>
            <a:r>
              <a:rPr lang="en-US" altLang="en-CY" dirty="0">
                <a:latin typeface="Helvetica Neue"/>
                <a:cs typeface="Courier New" panose="02070309020205020404" pitchFamily="49" charset="0"/>
              </a:rPr>
              <a:t>, …., n</a:t>
            </a:r>
            <a:r>
              <a:rPr lang="en-US" altLang="en-CY" baseline="-25000" dirty="0">
                <a:latin typeface="Helvetica Neue"/>
                <a:cs typeface="Courier New" panose="02070309020205020404" pitchFamily="49" charset="0"/>
              </a:rPr>
              <a:t>m </a:t>
            </a:r>
            <a:r>
              <a:rPr lang="en-US" altLang="en-CY" dirty="0">
                <a:latin typeface="Helvetica Neue"/>
                <a:cs typeface="Courier New" panose="02070309020205020404" pitchFamily="49" charset="0"/>
              </a:rPr>
              <a:t> */</a:t>
            </a:r>
            <a:endParaRPr lang="el-GR" altLang="en-CY" dirty="0">
              <a:latin typeface="Helvetica Neue"/>
              <a:cs typeface="Courier New" panose="02070309020205020404" pitchFamily="49" charset="0"/>
            </a:endParaRPr>
          </a:p>
          <a:p>
            <a:pPr eaLnBrk="1" hangingPunct="1">
              <a:spcBef>
                <a:spcPct val="0"/>
              </a:spcBef>
              <a:buFontTx/>
              <a:buNone/>
            </a:pPr>
            <a:r>
              <a:rPr lang="en-US" altLang="en-CY" dirty="0">
                <a:latin typeface="Helvetica Neue"/>
                <a:cs typeface="Courier New" panose="02070309020205020404" pitchFamily="49" charset="0"/>
              </a:rPr>
              <a:t> for </a:t>
            </a:r>
            <a:r>
              <a:rPr lang="en-US" altLang="en-CY" dirty="0" err="1">
                <a:latin typeface="Helvetica Neue"/>
                <a:cs typeface="Courier New" panose="02070309020205020404" pitchFamily="49" charset="0"/>
              </a:rPr>
              <a:t>i</a:t>
            </a:r>
            <a:r>
              <a:rPr lang="en-US" altLang="en-CY" dirty="0">
                <a:latin typeface="Helvetica Neue"/>
                <a:cs typeface="Courier New" panose="02070309020205020404" pitchFamily="49" charset="0"/>
              </a:rPr>
              <a:t>=1 to (m-1)</a:t>
            </a:r>
            <a:endParaRPr lang="el-GR" altLang="en-CY" dirty="0">
              <a:latin typeface="Helvetica Neue"/>
              <a:cs typeface="Courier New" panose="02070309020205020404" pitchFamily="49" charset="0"/>
            </a:endParaRPr>
          </a:p>
          <a:p>
            <a:pPr eaLnBrk="1" hangingPunct="1">
              <a:spcBef>
                <a:spcPct val="0"/>
              </a:spcBef>
              <a:buFontTx/>
              <a:buNone/>
            </a:pPr>
            <a:r>
              <a:rPr lang="en-US" altLang="en-CY" dirty="0">
                <a:latin typeface="Helvetica Neue"/>
                <a:cs typeface="Courier New" panose="02070309020205020404" pitchFamily="49" charset="0"/>
              </a:rPr>
              <a:t>   for j=i+1 to m</a:t>
            </a:r>
            <a:endParaRPr lang="el-GR" altLang="en-CY" dirty="0">
              <a:latin typeface="Helvetica Neue"/>
              <a:cs typeface="Courier New" panose="02070309020205020404" pitchFamily="49" charset="0"/>
            </a:endParaRPr>
          </a:p>
          <a:p>
            <a:pPr eaLnBrk="1" hangingPunct="1">
              <a:spcBef>
                <a:spcPct val="0"/>
              </a:spcBef>
              <a:buFontTx/>
              <a:buNone/>
            </a:pPr>
            <a:r>
              <a:rPr lang="en-US" altLang="en-CY" dirty="0">
                <a:latin typeface="Helvetica Neue"/>
                <a:cs typeface="Courier New" panose="02070309020205020404" pitchFamily="49" charset="0"/>
              </a:rPr>
              <a:t>    if nodes n</a:t>
            </a:r>
            <a:r>
              <a:rPr lang="en-US" altLang="en-CY" baseline="-25000" dirty="0">
                <a:latin typeface="Helvetica Neue"/>
                <a:cs typeface="Courier New" panose="02070309020205020404" pitchFamily="49" charset="0"/>
              </a:rPr>
              <a:t>i</a:t>
            </a:r>
            <a:r>
              <a:rPr lang="en-US" altLang="en-CY" dirty="0">
                <a:latin typeface="Helvetica Neue"/>
                <a:cs typeface="Courier New" panose="02070309020205020404" pitchFamily="49" charset="0"/>
              </a:rPr>
              <a:t> to n</a:t>
            </a:r>
            <a:r>
              <a:rPr lang="en-US" altLang="en-CY" baseline="-25000" dirty="0">
                <a:latin typeface="Helvetica Neue"/>
                <a:cs typeface="Courier New" panose="02070309020205020404" pitchFamily="49" charset="0"/>
              </a:rPr>
              <a:t>j</a:t>
            </a:r>
            <a:r>
              <a:rPr lang="en-US" altLang="en-CY" dirty="0">
                <a:latin typeface="Helvetica Neue"/>
                <a:cs typeface="Courier New" panose="02070309020205020404" pitchFamily="49" charset="0"/>
              </a:rPr>
              <a:t> are unconnected</a:t>
            </a:r>
          </a:p>
          <a:p>
            <a:pPr eaLnBrk="1" hangingPunct="1">
              <a:spcBef>
                <a:spcPct val="0"/>
              </a:spcBef>
              <a:buFontTx/>
              <a:buNone/>
            </a:pPr>
            <a:r>
              <a:rPr lang="en-US" altLang="en-CY" dirty="0">
                <a:latin typeface="Helvetica Neue"/>
                <a:cs typeface="Courier New" panose="02070309020205020404" pitchFamily="49" charset="0"/>
              </a:rPr>
              <a:t>       add an arc from n</a:t>
            </a:r>
            <a:r>
              <a:rPr lang="en-US" altLang="en-CY" baseline="-25000" dirty="0">
                <a:latin typeface="Helvetica Neue"/>
                <a:cs typeface="Courier New" panose="02070309020205020404" pitchFamily="49" charset="0"/>
              </a:rPr>
              <a:t>i</a:t>
            </a:r>
            <a:r>
              <a:rPr lang="en-US" altLang="en-CY" dirty="0">
                <a:latin typeface="Helvetica Neue"/>
                <a:cs typeface="Courier New" panose="02070309020205020404" pitchFamily="49" charset="0"/>
              </a:rPr>
              <a:t> to n</a:t>
            </a:r>
            <a:r>
              <a:rPr lang="en-US" altLang="en-CY" baseline="-25000" dirty="0">
                <a:latin typeface="Helvetica Neue"/>
                <a:cs typeface="Courier New" panose="02070309020205020404" pitchFamily="49" charset="0"/>
              </a:rPr>
              <a:t>j</a:t>
            </a:r>
            <a:r>
              <a:rPr lang="en-US" altLang="en-CY" dirty="0">
                <a:latin typeface="Helvetica Neue"/>
                <a:cs typeface="Courier New" panose="02070309020205020404" pitchFamily="49" charset="0"/>
              </a:rPr>
              <a:t> with label C /* all possible relations */</a:t>
            </a:r>
          </a:p>
          <a:p>
            <a:pPr eaLnBrk="1" hangingPunct="1">
              <a:spcBef>
                <a:spcPct val="0"/>
              </a:spcBef>
              <a:buFontTx/>
              <a:buNone/>
            </a:pPr>
            <a:r>
              <a:rPr lang="en-US" altLang="en-CY" dirty="0">
                <a:latin typeface="Helvetica Neue"/>
                <a:cs typeface="Courier New" panose="02070309020205020404" pitchFamily="49" charset="0"/>
              </a:rPr>
              <a:t>    else if there is only an arc from n</a:t>
            </a:r>
            <a:r>
              <a:rPr lang="en-US" altLang="en-CY" baseline="-25000" dirty="0">
                <a:latin typeface="Helvetica Neue"/>
                <a:cs typeface="Courier New" panose="02070309020205020404" pitchFamily="49" charset="0"/>
              </a:rPr>
              <a:t>i</a:t>
            </a:r>
            <a:r>
              <a:rPr lang="en-US" altLang="en-CY" dirty="0">
                <a:latin typeface="Helvetica Neue"/>
                <a:cs typeface="Courier New" panose="02070309020205020404" pitchFamily="49" charset="0"/>
              </a:rPr>
              <a:t> to n</a:t>
            </a:r>
            <a:r>
              <a:rPr lang="en-US" altLang="en-CY" baseline="-25000" dirty="0">
                <a:latin typeface="Helvetica Neue"/>
                <a:cs typeface="Courier New" panose="02070309020205020404" pitchFamily="49" charset="0"/>
              </a:rPr>
              <a:t>j</a:t>
            </a:r>
            <a:r>
              <a:rPr lang="en-US" altLang="en-CY" dirty="0">
                <a:latin typeface="Helvetica Neue"/>
                <a:cs typeface="Courier New" panose="02070309020205020404" pitchFamily="49" charset="0"/>
              </a:rPr>
              <a:t> </a:t>
            </a:r>
            <a:endParaRPr lang="el-GR" altLang="en-CY" dirty="0">
              <a:latin typeface="Helvetica Neue"/>
              <a:cs typeface="Courier New" panose="02070309020205020404" pitchFamily="49" charset="0"/>
            </a:endParaRPr>
          </a:p>
          <a:p>
            <a:pPr eaLnBrk="1" hangingPunct="1">
              <a:spcBef>
                <a:spcPct val="0"/>
              </a:spcBef>
              <a:buFontTx/>
              <a:buNone/>
            </a:pPr>
            <a:r>
              <a:rPr lang="en-US" altLang="en-CY" dirty="0">
                <a:latin typeface="Helvetica Neue"/>
                <a:cs typeface="Courier New" panose="02070309020205020404" pitchFamily="49" charset="0"/>
              </a:rPr>
              <a:t>         do nothing</a:t>
            </a:r>
          </a:p>
          <a:p>
            <a:pPr eaLnBrk="1" hangingPunct="1">
              <a:spcBef>
                <a:spcPct val="0"/>
              </a:spcBef>
              <a:buFontTx/>
              <a:buNone/>
            </a:pPr>
            <a:r>
              <a:rPr lang="en-US" altLang="en-CY" dirty="0">
                <a:latin typeface="Helvetica Neue"/>
                <a:cs typeface="Courier New" panose="02070309020205020404" pitchFamily="49" charset="0"/>
              </a:rPr>
              <a:t>    else if there is only an arc from n</a:t>
            </a:r>
            <a:r>
              <a:rPr lang="en-US" altLang="en-CY" baseline="-25000" dirty="0">
                <a:latin typeface="Helvetica Neue"/>
                <a:cs typeface="Courier New" panose="02070309020205020404" pitchFamily="49" charset="0"/>
              </a:rPr>
              <a:t>j</a:t>
            </a:r>
            <a:r>
              <a:rPr lang="en-US" altLang="en-CY" dirty="0">
                <a:latin typeface="Helvetica Neue"/>
                <a:cs typeface="Courier New" panose="02070309020205020404" pitchFamily="49" charset="0"/>
              </a:rPr>
              <a:t> to n</a:t>
            </a:r>
            <a:r>
              <a:rPr lang="en-US" altLang="en-CY" baseline="-25000" dirty="0">
                <a:latin typeface="Helvetica Neue"/>
                <a:cs typeface="Courier New" panose="02070309020205020404" pitchFamily="49" charset="0"/>
              </a:rPr>
              <a:t>i</a:t>
            </a:r>
            <a:r>
              <a:rPr lang="en-US" altLang="en-CY" dirty="0">
                <a:latin typeface="Helvetica Neue"/>
                <a:cs typeface="Courier New" panose="02070309020205020404" pitchFamily="49" charset="0"/>
              </a:rPr>
              <a:t> </a:t>
            </a:r>
          </a:p>
          <a:p>
            <a:pPr eaLnBrk="1" hangingPunct="1">
              <a:spcBef>
                <a:spcPct val="0"/>
              </a:spcBef>
              <a:buFontTx/>
              <a:buNone/>
            </a:pPr>
            <a:r>
              <a:rPr lang="en-US" altLang="en-CY" dirty="0">
                <a:latin typeface="Helvetica Neue"/>
                <a:cs typeface="Courier New" panose="02070309020205020404" pitchFamily="49" charset="0"/>
              </a:rPr>
              <a:t>        add arc from n</a:t>
            </a:r>
            <a:r>
              <a:rPr lang="en-US" altLang="en-CY" baseline="-25000" dirty="0">
                <a:latin typeface="Helvetica Neue"/>
                <a:cs typeface="Courier New" panose="02070309020205020404" pitchFamily="49" charset="0"/>
              </a:rPr>
              <a:t>i</a:t>
            </a:r>
            <a:r>
              <a:rPr lang="en-US" altLang="en-CY" dirty="0">
                <a:latin typeface="Helvetica Neue"/>
                <a:cs typeface="Courier New" panose="02070309020205020404" pitchFamily="49" charset="0"/>
              </a:rPr>
              <a:t> to n</a:t>
            </a:r>
            <a:r>
              <a:rPr lang="en-US" altLang="en-CY" baseline="-25000" dirty="0">
                <a:latin typeface="Helvetica Neue"/>
                <a:cs typeface="Courier New" panose="02070309020205020404" pitchFamily="49" charset="0"/>
              </a:rPr>
              <a:t>j</a:t>
            </a:r>
            <a:r>
              <a:rPr lang="en-US" altLang="en-CY" dirty="0">
                <a:latin typeface="Helvetica Neue"/>
                <a:cs typeface="Courier New" panose="02070309020205020404" pitchFamily="49" charset="0"/>
              </a:rPr>
              <a:t> with label tc</a:t>
            </a:r>
            <a:r>
              <a:rPr lang="en-US" altLang="en-CY" baseline="-25000" dirty="0">
                <a:latin typeface="Helvetica Neue"/>
                <a:cs typeface="Courier New" panose="02070309020205020404" pitchFamily="49" charset="0"/>
              </a:rPr>
              <a:t>ji</a:t>
            </a:r>
            <a:r>
              <a:rPr lang="en-US" altLang="en-CY" baseline="30000" dirty="0">
                <a:latin typeface="Helvetica Neue"/>
                <a:cs typeface="Courier New" panose="02070309020205020404" pitchFamily="49" charset="0"/>
              </a:rPr>
              <a:t>-1</a:t>
            </a:r>
            <a:endParaRPr lang="el-GR" altLang="en-CY" dirty="0">
              <a:latin typeface="Helvetica Neue"/>
              <a:cs typeface="Courier New" panose="02070309020205020404" pitchFamily="49" charset="0"/>
            </a:endParaRPr>
          </a:p>
          <a:p>
            <a:pPr eaLnBrk="1" hangingPunct="1">
              <a:spcBef>
                <a:spcPct val="0"/>
              </a:spcBef>
              <a:buFontTx/>
              <a:buNone/>
            </a:pPr>
            <a:r>
              <a:rPr lang="en-US" altLang="en-CY" dirty="0">
                <a:latin typeface="Helvetica Neue"/>
                <a:cs typeface="Courier New" panose="02070309020205020404" pitchFamily="49" charset="0"/>
              </a:rPr>
              <a:t>        and delete the arc from n</a:t>
            </a:r>
            <a:r>
              <a:rPr lang="en-US" altLang="en-CY" baseline="-25000" dirty="0">
                <a:latin typeface="Helvetica Neue"/>
                <a:cs typeface="Courier New" panose="02070309020205020404" pitchFamily="49" charset="0"/>
              </a:rPr>
              <a:t>j</a:t>
            </a:r>
            <a:r>
              <a:rPr lang="en-US" altLang="en-CY" dirty="0">
                <a:latin typeface="Helvetica Neue"/>
                <a:cs typeface="Courier New" panose="02070309020205020404" pitchFamily="49" charset="0"/>
              </a:rPr>
              <a:t> to n</a:t>
            </a:r>
            <a:r>
              <a:rPr lang="en-US" altLang="en-CY" baseline="-25000" dirty="0">
                <a:latin typeface="Helvetica Neue"/>
                <a:cs typeface="Courier New" panose="02070309020205020404" pitchFamily="49" charset="0"/>
              </a:rPr>
              <a:t>i</a:t>
            </a:r>
            <a:r>
              <a:rPr lang="en-US" altLang="en-CY" dirty="0">
                <a:latin typeface="Helvetica Neue"/>
                <a:cs typeface="Courier New" panose="02070309020205020404" pitchFamily="49" charset="0"/>
              </a:rPr>
              <a:t>      </a:t>
            </a:r>
          </a:p>
          <a:p>
            <a:pPr eaLnBrk="1" hangingPunct="1">
              <a:spcBef>
                <a:spcPct val="0"/>
              </a:spcBef>
              <a:buFontTx/>
              <a:buNone/>
            </a:pPr>
            <a:r>
              <a:rPr lang="en-US" altLang="en-CY" dirty="0">
                <a:latin typeface="Helvetica Neue"/>
                <a:cs typeface="Courier New" panose="02070309020205020404" pitchFamily="49" charset="0"/>
              </a:rPr>
              <a:t>    else tc</a:t>
            </a:r>
            <a:r>
              <a:rPr lang="en-US" altLang="en-CY" baseline="-25000" dirty="0">
                <a:latin typeface="Helvetica Neue"/>
                <a:cs typeface="Courier New" panose="02070309020205020404" pitchFamily="49" charset="0"/>
              </a:rPr>
              <a:t>ij</a:t>
            </a:r>
            <a:r>
              <a:rPr lang="en-US" altLang="en-CY" dirty="0">
                <a:latin typeface="Helvetica Neue"/>
                <a:cs typeface="Courier New" panose="02070309020205020404" pitchFamily="49" charset="0"/>
              </a:rPr>
              <a:t> ← match(tc</a:t>
            </a:r>
            <a:r>
              <a:rPr lang="en-US" altLang="en-CY" baseline="-25000" dirty="0">
                <a:latin typeface="Helvetica Neue"/>
                <a:cs typeface="Courier New" panose="02070309020205020404" pitchFamily="49" charset="0"/>
              </a:rPr>
              <a:t>ij</a:t>
            </a:r>
            <a:r>
              <a:rPr lang="en-US" altLang="en-CY" dirty="0">
                <a:latin typeface="Helvetica Neue"/>
                <a:cs typeface="Courier New" panose="02070309020205020404" pitchFamily="49" charset="0"/>
              </a:rPr>
              <a:t>,tc</a:t>
            </a:r>
            <a:r>
              <a:rPr lang="en-US" altLang="en-CY" baseline="-25000" dirty="0">
                <a:latin typeface="Helvetica Neue"/>
                <a:cs typeface="Courier New" panose="02070309020205020404" pitchFamily="49" charset="0"/>
              </a:rPr>
              <a:t>ji</a:t>
            </a:r>
            <a:r>
              <a:rPr lang="en-US" altLang="en-CY" baseline="30000" dirty="0">
                <a:latin typeface="Helvetica Neue"/>
                <a:cs typeface="Courier New" panose="02070309020205020404" pitchFamily="49" charset="0"/>
              </a:rPr>
              <a:t>-1</a:t>
            </a:r>
            <a:r>
              <a:rPr lang="en-US" altLang="en-CY" dirty="0">
                <a:latin typeface="Helvetica Neue"/>
                <a:cs typeface="Courier New" panose="02070309020205020404" pitchFamily="49" charset="0"/>
              </a:rPr>
              <a:t>)</a:t>
            </a:r>
            <a:endParaRPr lang="el-GR" altLang="en-CY" dirty="0">
              <a:latin typeface="Helvetica Neue"/>
              <a:cs typeface="Courier New" panose="02070309020205020404" pitchFamily="49" charset="0"/>
            </a:endParaRPr>
          </a:p>
          <a:p>
            <a:pPr eaLnBrk="1" hangingPunct="1">
              <a:spcBef>
                <a:spcPct val="0"/>
              </a:spcBef>
              <a:buFontTx/>
              <a:buNone/>
            </a:pPr>
            <a:r>
              <a:rPr lang="en-US" altLang="en-CY" dirty="0">
                <a:latin typeface="Helvetica Neue"/>
                <a:cs typeface="Courier New" panose="02070309020205020404" pitchFamily="49" charset="0"/>
              </a:rPr>
              <a:t>        if tc</a:t>
            </a:r>
            <a:r>
              <a:rPr lang="en-US" altLang="en-CY" baseline="-25000" dirty="0">
                <a:latin typeface="Helvetica Neue"/>
                <a:cs typeface="Courier New" panose="02070309020205020404" pitchFamily="49" charset="0"/>
              </a:rPr>
              <a:t>ij</a:t>
            </a:r>
            <a:r>
              <a:rPr lang="en-US" altLang="en-CY" dirty="0">
                <a:latin typeface="Helvetica Neue"/>
                <a:cs typeface="Courier New" panose="02070309020205020404" pitchFamily="49" charset="0"/>
              </a:rPr>
              <a:t> = {} a conflict is raised</a:t>
            </a:r>
            <a:endParaRPr lang="el-GR" altLang="en-CY" dirty="0">
              <a:latin typeface="Helvetica Neue"/>
              <a:cs typeface="Courier New" panose="02070309020205020404" pitchFamily="49" charset="0"/>
            </a:endParaRPr>
          </a:p>
          <a:p>
            <a:pPr eaLnBrk="1" hangingPunct="1">
              <a:spcBef>
                <a:spcPct val="0"/>
              </a:spcBef>
              <a:buFontTx/>
              <a:buNone/>
            </a:pPr>
            <a:r>
              <a:rPr lang="en-US" altLang="en-CY" dirty="0">
                <a:latin typeface="Helvetica Neue"/>
                <a:cs typeface="Courier New" panose="02070309020205020404" pitchFamily="49" charset="0"/>
              </a:rPr>
              <a:t>        else delete arc from n</a:t>
            </a:r>
            <a:r>
              <a:rPr lang="en-US" altLang="en-CY" baseline="-25000" dirty="0">
                <a:latin typeface="Helvetica Neue"/>
                <a:cs typeface="Courier New" panose="02070309020205020404" pitchFamily="49" charset="0"/>
              </a:rPr>
              <a:t>j</a:t>
            </a:r>
            <a:r>
              <a:rPr lang="en-US" altLang="en-CY" dirty="0">
                <a:latin typeface="Helvetica Neue"/>
                <a:cs typeface="Courier New" panose="02070309020205020404" pitchFamily="49" charset="0"/>
              </a:rPr>
              <a:t> to n</a:t>
            </a:r>
            <a:r>
              <a:rPr lang="en-US" altLang="en-CY" baseline="-25000" dirty="0">
                <a:latin typeface="Helvetica Neue"/>
                <a:cs typeface="Courier New" panose="02070309020205020404" pitchFamily="49" charset="0"/>
              </a:rPr>
              <a:t>i</a:t>
            </a:r>
            <a:r>
              <a:rPr lang="en-US" altLang="en-CY" dirty="0">
                <a:latin typeface="Helvetica Neue"/>
                <a:cs typeface="Courier New" panose="02070309020205020404" pitchFamily="49" charset="0"/>
              </a:rPr>
              <a:t> </a:t>
            </a:r>
            <a:endParaRPr lang="el-GR" altLang="en-CY" dirty="0">
              <a:latin typeface="Helvetica Neue"/>
              <a:cs typeface="Courier New" panose="02070309020205020404" pitchFamily="49" charset="0"/>
            </a:endParaRPr>
          </a:p>
        </p:txBody>
      </p:sp>
      <p:sp>
        <p:nvSpPr>
          <p:cNvPr id="3" name="TextBox 3">
            <a:extLst>
              <a:ext uri="{FF2B5EF4-FFF2-40B4-BE49-F238E27FC236}">
                <a16:creationId xmlns:a16="http://schemas.microsoft.com/office/drawing/2014/main" id="{C4C9880E-FEEC-A20C-ACE6-C26154B801AD}"/>
              </a:ext>
            </a:extLst>
          </p:cNvPr>
          <p:cNvSpPr txBox="1">
            <a:spLocks noChangeArrowheads="1"/>
          </p:cNvSpPr>
          <p:nvPr/>
        </p:nvSpPr>
        <p:spPr bwMode="auto">
          <a:xfrm>
            <a:off x="13216666" y="4835190"/>
            <a:ext cx="9161420" cy="6986528"/>
          </a:xfrm>
          <a:prstGeom prst="rect">
            <a:avLst/>
          </a:prstGeom>
          <a:solidFill>
            <a:schemeClr val="bg1">
              <a:lumMod val="95000"/>
            </a:schemeClr>
          </a:solidFill>
          <a:ln>
            <a:noFill/>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CY" dirty="0">
                <a:highlight>
                  <a:srgbClr val="FFFF00"/>
                </a:highlight>
                <a:latin typeface="Helvetica Neue"/>
                <a:cs typeface="Courier New" panose="02070309020205020404" pitchFamily="49" charset="0"/>
              </a:rPr>
              <a:t>PropagateOrdered(TemporalConstraintsGraph)</a:t>
            </a:r>
            <a:endParaRPr lang="el-GR" altLang="en-CY" dirty="0">
              <a:highlight>
                <a:srgbClr val="FFFF00"/>
              </a:highlight>
              <a:latin typeface="Helvetica Neue"/>
              <a:cs typeface="Courier New" panose="02070309020205020404" pitchFamily="49" charset="0"/>
            </a:endParaRPr>
          </a:p>
          <a:p>
            <a:pPr eaLnBrk="1" hangingPunct="1">
              <a:spcBef>
                <a:spcPct val="0"/>
              </a:spcBef>
              <a:buFontTx/>
              <a:buNone/>
            </a:pPr>
            <a:r>
              <a:rPr lang="en-US" altLang="en-CY" dirty="0">
                <a:latin typeface="Helvetica Neue"/>
                <a:cs typeface="Courier New" panose="02070309020205020404" pitchFamily="49" charset="0"/>
              </a:rPr>
              <a:t> /* Let node ordering be: n</a:t>
            </a:r>
            <a:r>
              <a:rPr lang="en-US" altLang="en-CY" baseline="-25000" dirty="0">
                <a:latin typeface="Helvetica Neue"/>
                <a:cs typeface="Courier New" panose="02070309020205020404" pitchFamily="49" charset="0"/>
              </a:rPr>
              <a:t>1</a:t>
            </a:r>
            <a:r>
              <a:rPr lang="en-US" altLang="en-CY" dirty="0">
                <a:latin typeface="Helvetica Neue"/>
                <a:cs typeface="Courier New" panose="02070309020205020404" pitchFamily="49" charset="0"/>
              </a:rPr>
              <a:t>, n</a:t>
            </a:r>
            <a:r>
              <a:rPr lang="en-US" altLang="en-CY" baseline="-25000" dirty="0">
                <a:latin typeface="Helvetica Neue"/>
                <a:cs typeface="Courier New" panose="02070309020205020404" pitchFamily="49" charset="0"/>
              </a:rPr>
              <a:t>2</a:t>
            </a:r>
            <a:r>
              <a:rPr lang="en-US" altLang="en-CY" dirty="0">
                <a:latin typeface="Helvetica Neue"/>
                <a:cs typeface="Courier New" panose="02070309020205020404" pitchFamily="49" charset="0"/>
              </a:rPr>
              <a:t>, …., n</a:t>
            </a:r>
            <a:r>
              <a:rPr lang="en-US" altLang="en-CY" baseline="-25000" dirty="0">
                <a:latin typeface="Helvetica Neue"/>
                <a:cs typeface="Courier New" panose="02070309020205020404" pitchFamily="49" charset="0"/>
              </a:rPr>
              <a:t>m</a:t>
            </a:r>
            <a:r>
              <a:rPr lang="en-US" altLang="en-CY" dirty="0">
                <a:latin typeface="Helvetica Neue"/>
                <a:cs typeface="Courier New" panose="02070309020205020404" pitchFamily="49" charset="0"/>
              </a:rPr>
              <a:t> */</a:t>
            </a:r>
            <a:endParaRPr lang="el-GR" altLang="en-CY" dirty="0">
              <a:latin typeface="Helvetica Neue"/>
              <a:cs typeface="Courier New" panose="02070309020205020404" pitchFamily="49" charset="0"/>
            </a:endParaRPr>
          </a:p>
          <a:p>
            <a:pPr eaLnBrk="1" hangingPunct="1">
              <a:spcBef>
                <a:spcPct val="0"/>
              </a:spcBef>
              <a:buFontTx/>
              <a:buNone/>
            </a:pPr>
            <a:r>
              <a:rPr lang="en-US" altLang="en-CY" dirty="0">
                <a:latin typeface="Helvetica Neue"/>
                <a:cs typeface="Courier New" panose="02070309020205020404" pitchFamily="49" charset="0"/>
              </a:rPr>
              <a:t> repeat </a:t>
            </a:r>
          </a:p>
          <a:p>
            <a:pPr eaLnBrk="1" hangingPunct="1">
              <a:spcBef>
                <a:spcPct val="0"/>
              </a:spcBef>
              <a:buFontTx/>
              <a:buNone/>
            </a:pPr>
            <a:r>
              <a:rPr lang="en-US" altLang="en-CY" dirty="0">
                <a:latin typeface="Helvetica Neue"/>
                <a:cs typeface="Courier New" panose="02070309020205020404" pitchFamily="49" charset="0"/>
              </a:rPr>
              <a:t>   /* for every intermediate node n</a:t>
            </a:r>
            <a:r>
              <a:rPr lang="en-US" altLang="en-CY" baseline="-25000" dirty="0">
                <a:latin typeface="Helvetica Neue"/>
                <a:cs typeface="Courier New" panose="02070309020205020404" pitchFamily="49" charset="0"/>
              </a:rPr>
              <a:t>k </a:t>
            </a:r>
            <a:r>
              <a:rPr lang="en-US" altLang="en-CY" dirty="0">
                <a:latin typeface="Helvetica Neue"/>
                <a:cs typeface="Courier New" panose="02070309020205020404" pitchFamily="49" charset="0"/>
              </a:rPr>
              <a:t>*/</a:t>
            </a:r>
            <a:endParaRPr lang="el-GR" altLang="en-CY" dirty="0">
              <a:latin typeface="Helvetica Neue"/>
              <a:cs typeface="Courier New" panose="02070309020205020404" pitchFamily="49" charset="0"/>
            </a:endParaRPr>
          </a:p>
          <a:p>
            <a:pPr eaLnBrk="1" hangingPunct="1">
              <a:spcBef>
                <a:spcPct val="0"/>
              </a:spcBef>
              <a:buFontTx/>
              <a:buNone/>
            </a:pPr>
            <a:r>
              <a:rPr lang="en-US" altLang="en-CY" dirty="0">
                <a:latin typeface="Helvetica Neue"/>
                <a:cs typeface="Courier New" panose="02070309020205020404" pitchFamily="49" charset="0"/>
              </a:rPr>
              <a:t>   for k=2 to (m-1)</a:t>
            </a:r>
          </a:p>
          <a:p>
            <a:pPr eaLnBrk="1" hangingPunct="1">
              <a:spcBef>
                <a:spcPct val="0"/>
              </a:spcBef>
              <a:buFontTx/>
              <a:buNone/>
            </a:pPr>
            <a:r>
              <a:rPr lang="en-US" altLang="en-CY" dirty="0">
                <a:latin typeface="Helvetica Neue"/>
                <a:cs typeface="Courier New" panose="02070309020205020404" pitchFamily="49" charset="0"/>
              </a:rPr>
              <a:t>    /* for every incoming arc to n</a:t>
            </a:r>
            <a:r>
              <a:rPr lang="en-US" altLang="en-CY" baseline="-25000" dirty="0">
                <a:latin typeface="Helvetica Neue"/>
                <a:cs typeface="Courier New" panose="02070309020205020404" pitchFamily="49" charset="0"/>
              </a:rPr>
              <a:t>k </a:t>
            </a:r>
            <a:r>
              <a:rPr lang="en-US" altLang="en-CY" dirty="0">
                <a:latin typeface="Helvetica Neue"/>
                <a:cs typeface="Courier New" panose="02070309020205020404" pitchFamily="49" charset="0"/>
              </a:rPr>
              <a:t>*/</a:t>
            </a:r>
            <a:r>
              <a:rPr lang="en-US" altLang="en-CY" baseline="-25000" dirty="0">
                <a:latin typeface="Helvetica Neue"/>
                <a:cs typeface="Courier New" panose="02070309020205020404" pitchFamily="49" charset="0"/>
              </a:rPr>
              <a:t> </a:t>
            </a:r>
            <a:endParaRPr lang="el-GR" altLang="en-CY" dirty="0">
              <a:latin typeface="Helvetica Neue"/>
              <a:cs typeface="Courier New" panose="02070309020205020404" pitchFamily="49" charset="0"/>
            </a:endParaRPr>
          </a:p>
          <a:p>
            <a:pPr eaLnBrk="1" hangingPunct="1">
              <a:spcBef>
                <a:spcPct val="0"/>
              </a:spcBef>
              <a:buFontTx/>
              <a:buNone/>
            </a:pPr>
            <a:r>
              <a:rPr lang="en-US" altLang="en-CY" dirty="0">
                <a:latin typeface="Helvetica Neue"/>
                <a:cs typeface="Courier New" panose="02070309020205020404" pitchFamily="49" charset="0"/>
              </a:rPr>
              <a:t>    for </a:t>
            </a:r>
            <a:r>
              <a:rPr lang="en-US" altLang="en-CY" dirty="0" err="1">
                <a:latin typeface="Helvetica Neue"/>
                <a:cs typeface="Courier New" panose="02070309020205020404" pitchFamily="49" charset="0"/>
              </a:rPr>
              <a:t>i</a:t>
            </a:r>
            <a:r>
              <a:rPr lang="en-US" altLang="en-CY" dirty="0">
                <a:latin typeface="Helvetica Neue"/>
                <a:cs typeface="Courier New" panose="02070309020205020404" pitchFamily="49" charset="0"/>
              </a:rPr>
              <a:t>=1 to (k-1)</a:t>
            </a:r>
          </a:p>
          <a:p>
            <a:pPr eaLnBrk="1" hangingPunct="1">
              <a:spcBef>
                <a:spcPct val="0"/>
              </a:spcBef>
              <a:buFontTx/>
              <a:buNone/>
            </a:pPr>
            <a:r>
              <a:rPr lang="en-US" altLang="en-CY" dirty="0">
                <a:latin typeface="Helvetica Neue"/>
                <a:cs typeface="Courier New" panose="02070309020205020404" pitchFamily="49" charset="0"/>
              </a:rPr>
              <a:t>     /* for every outgoing arc from n</a:t>
            </a:r>
            <a:r>
              <a:rPr lang="en-US" altLang="en-CY" baseline="-25000" dirty="0">
                <a:latin typeface="Helvetica Neue"/>
                <a:cs typeface="Courier New" panose="02070309020205020404" pitchFamily="49" charset="0"/>
              </a:rPr>
              <a:t>k </a:t>
            </a:r>
            <a:r>
              <a:rPr lang="en-US" altLang="en-CY" dirty="0">
                <a:latin typeface="Helvetica Neue"/>
                <a:cs typeface="Courier New" panose="02070309020205020404" pitchFamily="49" charset="0"/>
              </a:rPr>
              <a:t>*/</a:t>
            </a:r>
            <a:r>
              <a:rPr lang="en-US" altLang="en-CY" baseline="-25000" dirty="0">
                <a:latin typeface="Helvetica Neue"/>
                <a:cs typeface="Courier New" panose="02070309020205020404" pitchFamily="49" charset="0"/>
              </a:rPr>
              <a:t> </a:t>
            </a:r>
            <a:endParaRPr lang="el-GR" altLang="en-CY" dirty="0">
              <a:latin typeface="Helvetica Neue"/>
              <a:cs typeface="Courier New" panose="02070309020205020404" pitchFamily="49" charset="0"/>
            </a:endParaRPr>
          </a:p>
          <a:p>
            <a:pPr eaLnBrk="1" hangingPunct="1">
              <a:spcBef>
                <a:spcPct val="0"/>
              </a:spcBef>
              <a:buFontTx/>
              <a:buNone/>
            </a:pPr>
            <a:r>
              <a:rPr lang="en-US" altLang="en-CY" dirty="0">
                <a:latin typeface="Helvetica Neue"/>
                <a:cs typeface="Courier New" panose="02070309020205020404" pitchFamily="49" charset="0"/>
              </a:rPr>
              <a:t>     for j=(k+1) to m</a:t>
            </a:r>
            <a:endParaRPr lang="el-GR" altLang="en-CY" dirty="0">
              <a:latin typeface="Helvetica Neue"/>
              <a:cs typeface="Courier New" panose="02070309020205020404" pitchFamily="49" charset="0"/>
            </a:endParaRPr>
          </a:p>
          <a:p>
            <a:pPr eaLnBrk="1" hangingPunct="1">
              <a:spcBef>
                <a:spcPct val="0"/>
              </a:spcBef>
              <a:buFontTx/>
              <a:buNone/>
            </a:pPr>
            <a:r>
              <a:rPr lang="en-US" altLang="en-CY" dirty="0">
                <a:latin typeface="Helvetica Neue"/>
                <a:cs typeface="Courier New" panose="02070309020205020404" pitchFamily="49" charset="0"/>
              </a:rPr>
              <a:t>       /* critical step */</a:t>
            </a:r>
            <a:endParaRPr lang="el-GR" altLang="en-CY" dirty="0">
              <a:latin typeface="Helvetica Neue"/>
              <a:cs typeface="Courier New" panose="02070309020205020404" pitchFamily="49" charset="0"/>
            </a:endParaRPr>
          </a:p>
          <a:p>
            <a:pPr eaLnBrk="1" hangingPunct="1">
              <a:spcBef>
                <a:spcPct val="0"/>
              </a:spcBef>
              <a:buFontTx/>
              <a:buNone/>
            </a:pPr>
            <a:r>
              <a:rPr lang="en-US" altLang="en-CY" b="1" dirty="0">
                <a:solidFill>
                  <a:srgbClr val="0100C8"/>
                </a:solidFill>
                <a:latin typeface="Helvetica Neue"/>
                <a:cs typeface="Courier New" panose="02070309020205020404" pitchFamily="49" charset="0"/>
              </a:rPr>
              <a:t>       tc</a:t>
            </a:r>
            <a:r>
              <a:rPr lang="en-US" altLang="en-CY" b="1" baseline="-25000" dirty="0">
                <a:solidFill>
                  <a:srgbClr val="0100C8"/>
                </a:solidFill>
                <a:latin typeface="Helvetica Neue"/>
                <a:cs typeface="Courier New" panose="02070309020205020404" pitchFamily="49" charset="0"/>
              </a:rPr>
              <a:t>ij</a:t>
            </a:r>
            <a:r>
              <a:rPr lang="en-US" altLang="en-CY" b="1" dirty="0">
                <a:solidFill>
                  <a:srgbClr val="0100C8"/>
                </a:solidFill>
                <a:latin typeface="Helvetica Neue"/>
                <a:cs typeface="Courier New" panose="02070309020205020404" pitchFamily="49" charset="0"/>
              </a:rPr>
              <a:t> ← match(tc</a:t>
            </a:r>
            <a:r>
              <a:rPr lang="en-US" altLang="en-CY" b="1" baseline="-25000" dirty="0">
                <a:solidFill>
                  <a:srgbClr val="0100C8"/>
                </a:solidFill>
                <a:latin typeface="Helvetica Neue"/>
                <a:cs typeface="Courier New" panose="02070309020205020404" pitchFamily="49" charset="0"/>
              </a:rPr>
              <a:t>ij</a:t>
            </a:r>
            <a:r>
              <a:rPr lang="en-US" altLang="en-CY" b="1" dirty="0">
                <a:solidFill>
                  <a:srgbClr val="0100C8"/>
                </a:solidFill>
                <a:latin typeface="Helvetica Neue"/>
                <a:cs typeface="Courier New" panose="02070309020205020404" pitchFamily="49" charset="0"/>
              </a:rPr>
              <a:t>, propagate(tc</a:t>
            </a:r>
            <a:r>
              <a:rPr lang="en-US" altLang="en-CY" b="1" baseline="-25000" dirty="0">
                <a:solidFill>
                  <a:srgbClr val="0100C8"/>
                </a:solidFill>
                <a:latin typeface="Helvetica Neue"/>
                <a:cs typeface="Courier New" panose="02070309020205020404" pitchFamily="49" charset="0"/>
              </a:rPr>
              <a:t>ik</a:t>
            </a:r>
            <a:r>
              <a:rPr lang="en-US" altLang="en-CY" b="1" dirty="0">
                <a:solidFill>
                  <a:srgbClr val="0100C8"/>
                </a:solidFill>
                <a:latin typeface="Helvetica Neue"/>
                <a:cs typeface="Courier New" panose="02070309020205020404" pitchFamily="49" charset="0"/>
              </a:rPr>
              <a:t>,tc</a:t>
            </a:r>
            <a:r>
              <a:rPr lang="en-US" altLang="en-CY" b="1" baseline="-25000" dirty="0">
                <a:solidFill>
                  <a:srgbClr val="0100C8"/>
                </a:solidFill>
                <a:latin typeface="Helvetica Neue"/>
                <a:cs typeface="Courier New" panose="02070309020205020404" pitchFamily="49" charset="0"/>
              </a:rPr>
              <a:t>kj</a:t>
            </a:r>
            <a:r>
              <a:rPr lang="en-US" altLang="en-CY" b="1" dirty="0">
                <a:solidFill>
                  <a:srgbClr val="0100C8"/>
                </a:solidFill>
                <a:latin typeface="Helvetica Neue"/>
                <a:cs typeface="Courier New" panose="02070309020205020404" pitchFamily="49" charset="0"/>
              </a:rPr>
              <a:t>))</a:t>
            </a:r>
            <a:endParaRPr lang="el-GR" altLang="en-CY" b="1" dirty="0">
              <a:solidFill>
                <a:srgbClr val="0100C8"/>
              </a:solidFill>
              <a:latin typeface="Helvetica Neue"/>
              <a:cs typeface="Courier New" panose="02070309020205020404" pitchFamily="49" charset="0"/>
            </a:endParaRPr>
          </a:p>
          <a:p>
            <a:pPr eaLnBrk="1" hangingPunct="1">
              <a:spcBef>
                <a:spcPct val="0"/>
              </a:spcBef>
              <a:buFontTx/>
              <a:buNone/>
            </a:pPr>
            <a:r>
              <a:rPr lang="en-US" altLang="en-CY" dirty="0">
                <a:latin typeface="Helvetica Neue"/>
                <a:cs typeface="Courier New" panose="02070309020205020404" pitchFamily="49" charset="0"/>
              </a:rPr>
              <a:t>       if tc</a:t>
            </a:r>
            <a:r>
              <a:rPr lang="en-US" altLang="en-CY" baseline="-25000" dirty="0">
                <a:latin typeface="Helvetica Neue"/>
                <a:cs typeface="Courier New" panose="02070309020205020404" pitchFamily="49" charset="0"/>
              </a:rPr>
              <a:t>ij</a:t>
            </a:r>
            <a:r>
              <a:rPr lang="en-US" altLang="en-CY" dirty="0">
                <a:latin typeface="Helvetica Neue"/>
                <a:cs typeface="Courier New" panose="02070309020205020404" pitchFamily="49" charset="0"/>
              </a:rPr>
              <a:t> = {} a conflict is raised</a:t>
            </a:r>
            <a:endParaRPr lang="el-GR" altLang="en-CY" dirty="0">
              <a:latin typeface="Helvetica Neue"/>
              <a:cs typeface="Courier New" panose="02070309020205020404" pitchFamily="49" charset="0"/>
            </a:endParaRPr>
          </a:p>
          <a:p>
            <a:pPr eaLnBrk="1" hangingPunct="1">
              <a:spcBef>
                <a:spcPct val="0"/>
              </a:spcBef>
              <a:buFontTx/>
              <a:buNone/>
            </a:pPr>
            <a:r>
              <a:rPr lang="en-US" altLang="en-CY" dirty="0">
                <a:latin typeface="Helvetica Neue"/>
                <a:cs typeface="Courier New" panose="02070309020205020404" pitchFamily="49" charset="0"/>
              </a:rPr>
              <a:t>  until no arc label is reduced /* no change */</a:t>
            </a:r>
          </a:p>
          <a:p>
            <a:pPr eaLnBrk="1" hangingPunct="1">
              <a:spcBef>
                <a:spcPct val="0"/>
              </a:spcBef>
              <a:buFontTx/>
              <a:buNone/>
            </a:pPr>
            <a:endParaRPr lang="el-GR" altLang="en-CY" dirty="0">
              <a:latin typeface="Helvetica Neue"/>
              <a:cs typeface="Courier New" panose="02070309020205020404" pitchFamily="49" charset="0"/>
            </a:endParaRPr>
          </a:p>
        </p:txBody>
      </p:sp>
      <p:sp>
        <p:nvSpPr>
          <p:cNvPr id="4" name="Text Placeholder 3">
            <a:extLst>
              <a:ext uri="{FF2B5EF4-FFF2-40B4-BE49-F238E27FC236}">
                <a16:creationId xmlns:a16="http://schemas.microsoft.com/office/drawing/2014/main" id="{BFDD06EC-DF4B-B508-C0FF-5BA14BEA5548}"/>
              </a:ext>
            </a:extLst>
          </p:cNvPr>
          <p:cNvSpPr txBox="1">
            <a:spLocks/>
          </p:cNvSpPr>
          <p:nvPr/>
        </p:nvSpPr>
        <p:spPr>
          <a:xfrm>
            <a:off x="1149178" y="1067366"/>
            <a:ext cx="21590490" cy="892079"/>
          </a:xfrm>
          <a:prstGeom prst="rect">
            <a:avLst/>
          </a:prstGeom>
          <a:solidFill>
            <a:srgbClr val="0000B0"/>
          </a:solidFill>
        </p:spPr>
        <p:txBody>
          <a:bodyPr>
            <a:noAutofit/>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buNone/>
            </a:pPr>
            <a:r>
              <a:rPr lang="en-US" sz="6000" b="1" dirty="0">
                <a:solidFill>
                  <a:schemeClr val="bg1"/>
                </a:solidFill>
              </a:rPr>
              <a:t>Minimization Algorithm </a:t>
            </a:r>
            <a:endParaRPr lang="en-CY" sz="6000" b="1" dirty="0">
              <a:solidFill>
                <a:schemeClr val="bg1"/>
              </a:solidFill>
            </a:endParaRPr>
          </a:p>
        </p:txBody>
      </p:sp>
      <p:sp>
        <p:nvSpPr>
          <p:cNvPr id="5" name="TextBox 3">
            <a:extLst>
              <a:ext uri="{FF2B5EF4-FFF2-40B4-BE49-F238E27FC236}">
                <a16:creationId xmlns:a16="http://schemas.microsoft.com/office/drawing/2014/main" id="{24F60D9F-A5F8-0AAB-FCD3-82642903584F}"/>
              </a:ext>
            </a:extLst>
          </p:cNvPr>
          <p:cNvSpPr txBox="1">
            <a:spLocks noChangeArrowheads="1"/>
          </p:cNvSpPr>
          <p:nvPr/>
        </p:nvSpPr>
        <p:spPr bwMode="auto">
          <a:xfrm>
            <a:off x="1149178" y="2766947"/>
            <a:ext cx="8958649" cy="1569660"/>
          </a:xfrm>
          <a:prstGeom prst="rect">
            <a:avLst/>
          </a:prstGeom>
          <a:solidFill>
            <a:schemeClr val="bg1">
              <a:lumMod val="95000"/>
            </a:schemeClr>
          </a:solidFill>
          <a:ln>
            <a:noFill/>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CY" dirty="0">
                <a:highlight>
                  <a:srgbClr val="FFFF00"/>
                </a:highlight>
                <a:latin typeface="Helvetica Neue"/>
                <a:cs typeface="Courier New" panose="02070309020205020404" pitchFamily="49" charset="0"/>
              </a:rPr>
              <a:t>minimize (TemporalConstraintsGraph)</a:t>
            </a:r>
          </a:p>
          <a:p>
            <a:pPr eaLnBrk="1" hangingPunct="1">
              <a:spcBef>
                <a:spcPct val="0"/>
              </a:spcBef>
              <a:buFontTx/>
              <a:buNone/>
            </a:pPr>
            <a:r>
              <a:rPr lang="en-US" altLang="en-CY" dirty="0">
                <a:latin typeface="Helvetica Neue"/>
                <a:cs typeface="Courier New" panose="02070309020205020404" pitchFamily="49" charset="0"/>
              </a:rPr>
              <a:t>    1. ConvertOrdered (TemporalGraph)</a:t>
            </a:r>
          </a:p>
          <a:p>
            <a:pPr eaLnBrk="1" hangingPunct="1">
              <a:spcBef>
                <a:spcPct val="0"/>
              </a:spcBef>
              <a:buFontTx/>
              <a:buNone/>
            </a:pPr>
            <a:r>
              <a:rPr lang="en-US" altLang="en-CY" dirty="0">
                <a:latin typeface="Helvetica Neue"/>
                <a:cs typeface="Courier New" panose="02070309020205020404" pitchFamily="49" charset="0"/>
              </a:rPr>
              <a:t>    2. PropagateOrdered(TemporalGraph)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6</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029503" y="2384373"/>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a:t>INTENDED LEARNING OUTCOMES</a:t>
            </a:r>
            <a:endParaRPr lang="en-CY"/>
          </a:p>
        </p:txBody>
      </p:sp>
      <p:sp>
        <p:nvSpPr>
          <p:cNvPr id="8" name="Text Placeholder 1">
            <a:extLst>
              <a:ext uri="{FF2B5EF4-FFF2-40B4-BE49-F238E27FC236}">
                <a16:creationId xmlns:a16="http://schemas.microsoft.com/office/drawing/2014/main" id="{AD173A3F-E783-45B3-BF86-49F7ED5235EC}"/>
              </a:ext>
            </a:extLst>
          </p:cNvPr>
          <p:cNvSpPr>
            <a:spLocks noGrp="1"/>
          </p:cNvSpPr>
          <p:nvPr>
            <p:ph type="body" sz="quarter" idx="22"/>
          </p:nvPr>
        </p:nvSpPr>
        <p:spPr>
          <a:xfrm>
            <a:off x="1093901" y="3669956"/>
            <a:ext cx="21461694" cy="8180174"/>
          </a:xfrm>
        </p:spPr>
        <p:txBody>
          <a:bodyPr/>
          <a:lstStyle/>
          <a:p>
            <a:pPr marL="0" indent="0">
              <a:spcBef>
                <a:spcPts val="0"/>
              </a:spcBef>
              <a:buNone/>
            </a:pPr>
            <a:r>
              <a:rPr lang="en-US" sz="3200" dirty="0"/>
              <a:t>Upon completion of this unit on constraint satisfaction problems, game playing and planning, students will be able:</a:t>
            </a:r>
          </a:p>
          <a:p>
            <a:pPr marL="0" indent="0">
              <a:spcBef>
                <a:spcPts val="0"/>
              </a:spcBef>
              <a:buNone/>
            </a:pPr>
            <a:endParaRPr lang="en-US" sz="3200" dirty="0"/>
          </a:p>
          <a:p>
            <a:pPr>
              <a:lnSpc>
                <a:spcPct val="107000"/>
              </a:lnSpc>
              <a:spcBef>
                <a:spcPts val="0"/>
              </a:spcBef>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ea typeface="Calibri" panose="020F0502020204030204" pitchFamily="34" charset="0"/>
                <a:cs typeface="Times New Roman" panose="02020603050405020304" pitchFamily="18" charset="0"/>
              </a:rPr>
              <a:t>Regarding Planning:</a:t>
            </a:r>
          </a:p>
          <a:p>
            <a:pPr>
              <a:lnSpc>
                <a:spcPct val="107000"/>
              </a:lnSpc>
              <a:spcBef>
                <a:spcPts val="0"/>
              </a:spcBef>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3200" dirty="0">
              <a:effectLst/>
              <a:ea typeface="Calibri" panose="020F0502020204030204" pitchFamily="34" charset="0"/>
              <a:cs typeface="Times New Roman" panose="02020603050405020304" pitchFamily="18" charset="0"/>
            </a:endParaRP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ea typeface="Times New Roman" panose="02020603050405020304" pitchFamily="18" charset="0"/>
                <a:cs typeface="Times New Roman" panose="02020603050405020304" pitchFamily="18" charset="0"/>
              </a:rPr>
              <a:t>To give high-level definitions of a planning system and of a linear plan as a sequence of actions to accomplish a goal in a discrete, deterministic, static and fully observable environment.</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ea typeface="Times New Roman" panose="02020603050405020304" pitchFamily="18" charset="0"/>
                <a:cs typeface="Times New Roman" panose="02020603050405020304" pitchFamily="18" charset="0"/>
              </a:rPr>
              <a:t>To analyze the representation problem for the above category of planning systems.</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ea typeface="Times New Roman" panose="02020603050405020304" pitchFamily="18" charset="0"/>
                <a:cs typeface="Times New Roman" panose="02020603050405020304" pitchFamily="18" charset="0"/>
              </a:rPr>
              <a:t>To make a reference to the Planning Domain Definition Language (PDDL), the STRIPS model and the action schema.</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ea typeface="Times New Roman" panose="02020603050405020304" pitchFamily="18" charset="0"/>
                <a:cs typeface="Times New Roman" panose="02020603050405020304" pitchFamily="18" charset="0"/>
              </a:rPr>
              <a:t>To discuss search-based solutions for the construction of linear plans and to distinguish between forward (progression) search and backward (regression) search pointing strengths and weaknesses.</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ea typeface="Times New Roman" panose="02020603050405020304" pitchFamily="18" charset="0"/>
                <a:cs typeface="Times New Roman" panose="02020603050405020304" pitchFamily="18" charset="0"/>
              </a:rPr>
              <a:t>To outline the decomposability for non-interacting component goals of complex goals and to overview the classical means-ends-analysis search method associated with the General Problem Solver (GPS).</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ea typeface="Times New Roman" panose="02020603050405020304" pitchFamily="18" charset="0"/>
                <a:cs typeface="Times New Roman" panose="02020603050405020304" pitchFamily="18" charset="0"/>
              </a:rPr>
              <a:t>To discuss general heuristics, based on problem relaxation, for reducing the search time.</a:t>
            </a:r>
          </a:p>
          <a:p>
            <a:pPr>
              <a:lnSpc>
                <a:spcPct val="107000"/>
              </a:lnSpc>
              <a:spcBef>
                <a:spcPts val="0"/>
              </a:spcBef>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3200" dirty="0">
              <a:effectLst/>
              <a:ea typeface="Calibri" panose="020F0502020204030204" pitchFamily="34" charset="0"/>
              <a:cs typeface="Times New Roman" panose="02020603050405020304" pitchFamily="18" charset="0"/>
            </a:endParaRPr>
          </a:p>
          <a:p>
            <a:pPr>
              <a:lnSpc>
                <a:spcPct val="107000"/>
              </a:lnSpc>
              <a:spcAft>
                <a:spcPts val="800"/>
              </a:spcAft>
            </a:pPr>
            <a:r>
              <a:rPr lang="en-CY" sz="1800" dirty="0">
                <a:effectLst/>
                <a:latin typeface="Calibri" panose="020F0502020204030204" pitchFamily="34" charset="0"/>
                <a:ea typeface="Calibri" panose="020F0502020204030204" pitchFamily="34" charset="0"/>
                <a:cs typeface="Times New Roman" panose="02020603050405020304" pitchFamily="18" charset="0"/>
              </a:rPr>
              <a:t> </a:t>
            </a:r>
          </a:p>
          <a:p>
            <a:pPr marL="514350" indent="-514350">
              <a:buFont typeface="+mj-lt"/>
              <a:buAutoNum type="arabicPeriod"/>
            </a:pPr>
            <a:endParaRPr lang="en-US" sz="3200" dirty="0"/>
          </a:p>
          <a:p>
            <a:endParaRPr lang="en-US" sz="3200" dirty="0"/>
          </a:p>
          <a:p>
            <a:endParaRPr lang="en-US" sz="3200" dirty="0"/>
          </a:p>
        </p:txBody>
      </p:sp>
    </p:spTree>
    <p:extLst>
      <p:ext uri="{BB962C8B-B14F-4D97-AF65-F5344CB8AC3E}">
        <p14:creationId xmlns:p14="http://schemas.microsoft.com/office/powerpoint/2010/main" val="120236206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C13D1F7-0BB8-F4AB-A77F-038BCE988E29}"/>
              </a:ext>
            </a:extLst>
          </p:cNvPr>
          <p:cNvSpPr txBox="1"/>
          <p:nvPr/>
        </p:nvSpPr>
        <p:spPr>
          <a:xfrm>
            <a:off x="2775209" y="2380606"/>
            <a:ext cx="17672050" cy="5078313"/>
          </a:xfrm>
          <a:prstGeom prst="rect">
            <a:avLst/>
          </a:prstGeom>
          <a:solidFill>
            <a:schemeClr val="bg1"/>
          </a:solidFill>
        </p:spPr>
        <p:txBody>
          <a:bodyPr>
            <a:spAutoFit/>
          </a:bodyPr>
          <a:lstStyle/>
          <a:p>
            <a:pPr eaLnBrk="1" hangingPunct="1">
              <a:defRPr/>
            </a:pPr>
            <a:r>
              <a:rPr lang="en-US" b="1" dirty="0">
                <a:latin typeface="Helvetica Neue"/>
                <a:cs typeface="Courier New" pitchFamily="49" charset="0"/>
              </a:rPr>
              <a:t>Point of caution:</a:t>
            </a:r>
          </a:p>
          <a:p>
            <a:pPr eaLnBrk="1" hangingPunct="1">
              <a:defRPr/>
            </a:pPr>
            <a:endParaRPr lang="en-US" dirty="0">
              <a:latin typeface="Helvetica Neue"/>
              <a:cs typeface="Courier New" pitchFamily="49" charset="0"/>
            </a:endParaRPr>
          </a:p>
          <a:p>
            <a:pPr eaLnBrk="1" hangingPunct="1">
              <a:defRPr/>
            </a:pPr>
            <a:r>
              <a:rPr lang="en-US" dirty="0">
                <a:latin typeface="Helvetica Neue"/>
                <a:cs typeface="Courier New" pitchFamily="49" charset="0"/>
              </a:rPr>
              <a:t>In the fully connected temporal constraints graph, there are at least two distinct paths between every pair of nodes and the propagation is bidirectional.</a:t>
            </a:r>
          </a:p>
          <a:p>
            <a:pPr eaLnBrk="1" hangingPunct="1">
              <a:defRPr/>
            </a:pPr>
            <a:endParaRPr lang="en-US" dirty="0">
              <a:latin typeface="Helvetica Neue"/>
              <a:cs typeface="Courier New" pitchFamily="49" charset="0"/>
            </a:endParaRPr>
          </a:p>
          <a:p>
            <a:pPr eaLnBrk="1" hangingPunct="1">
              <a:defRPr/>
            </a:pPr>
            <a:r>
              <a:rPr lang="en-US" dirty="0">
                <a:latin typeface="Helvetica Neue"/>
                <a:cs typeface="Courier New" pitchFamily="49" charset="0"/>
              </a:rPr>
              <a:t>In the ordered temporal constraints graph the propagation is unidirectional and thus the labels of the basic arcs stay invariant under the propagation (a basic arc represents the sole path between a given pair of nodes)</a:t>
            </a:r>
          </a:p>
          <a:p>
            <a:pPr eaLnBrk="1" hangingPunct="1">
              <a:defRPr/>
            </a:pPr>
            <a:endParaRPr lang="el-GR" dirty="0">
              <a:latin typeface="Helvetica Neue"/>
              <a:cs typeface="Courier New" pitchFamily="49" charset="0"/>
            </a:endParaRPr>
          </a:p>
        </p:txBody>
      </p:sp>
      <p:sp>
        <p:nvSpPr>
          <p:cNvPr id="15363" name="Oval 4">
            <a:extLst>
              <a:ext uri="{FF2B5EF4-FFF2-40B4-BE49-F238E27FC236}">
                <a16:creationId xmlns:a16="http://schemas.microsoft.com/office/drawing/2014/main" id="{F8499107-599B-E0E7-8A0D-519B649E44A8}"/>
              </a:ext>
            </a:extLst>
          </p:cNvPr>
          <p:cNvSpPr>
            <a:spLocks noChangeArrowheads="1"/>
          </p:cNvSpPr>
          <p:nvPr/>
        </p:nvSpPr>
        <p:spPr bwMode="auto">
          <a:xfrm>
            <a:off x="11029951" y="8480426"/>
            <a:ext cx="2219326" cy="1828800"/>
          </a:xfrm>
          <a:prstGeom prst="ellipse">
            <a:avLst/>
          </a:prstGeom>
          <a:solidFill>
            <a:srgbClr val="4F81BD"/>
          </a:solidFill>
          <a:ln w="25400" algn="ctr">
            <a:solidFill>
              <a:srgbClr val="385D8A"/>
            </a:solidFill>
            <a:round/>
            <a:headEnd/>
            <a:tailEnd/>
          </a:ln>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lnSpc>
                <a:spcPct val="115000"/>
              </a:lnSpc>
              <a:spcBef>
                <a:spcPct val="0"/>
              </a:spcBef>
              <a:spcAft>
                <a:spcPts val="2000"/>
              </a:spcAft>
              <a:buNone/>
            </a:pPr>
            <a:r>
              <a:rPr lang="en-US" altLang="en-CY" sz="7200">
                <a:solidFill>
                  <a:srgbClr val="FFFFFF"/>
                </a:solidFill>
                <a:latin typeface="Calibri" panose="020F0502020204030204" pitchFamily="34" charset="0"/>
                <a:ea typeface="Calibri" panose="020F0502020204030204" pitchFamily="34" charset="0"/>
                <a:cs typeface="Times New Roman" panose="02020603050405020304" pitchFamily="18" charset="0"/>
              </a:rPr>
              <a:t>n</a:t>
            </a:r>
            <a:r>
              <a:rPr lang="en-US" altLang="en-CY" sz="7200" baseline="-25000">
                <a:solidFill>
                  <a:srgbClr val="FFFFFF"/>
                </a:solidFill>
                <a:latin typeface="Calibri" panose="020F0502020204030204" pitchFamily="34" charset="0"/>
                <a:ea typeface="Calibri" panose="020F0502020204030204" pitchFamily="34" charset="0"/>
                <a:cs typeface="Times New Roman" panose="02020603050405020304" pitchFamily="18" charset="0"/>
              </a:rPr>
              <a:t>2</a:t>
            </a:r>
            <a:endParaRPr lang="el-GR" altLang="en-CY" sz="2200">
              <a:latin typeface="Calibri" panose="020F0502020204030204" pitchFamily="34" charset="0"/>
              <a:ea typeface="Calibri" panose="020F0502020204030204" pitchFamily="34" charset="0"/>
              <a:cs typeface="Times New Roman" panose="02020603050405020304" pitchFamily="18" charset="0"/>
            </a:endParaRPr>
          </a:p>
          <a:p>
            <a:pPr algn="r">
              <a:lnSpc>
                <a:spcPct val="115000"/>
              </a:lnSpc>
              <a:spcBef>
                <a:spcPct val="0"/>
              </a:spcBef>
              <a:spcAft>
                <a:spcPts val="2000"/>
              </a:spcAft>
              <a:buNone/>
            </a:pPr>
            <a:r>
              <a:rPr lang="el-GR" altLang="en-CY" sz="2200">
                <a:latin typeface="Calibri" panose="020F0502020204030204" pitchFamily="34" charset="0"/>
                <a:ea typeface="Calibri" panose="020F0502020204030204" pitchFamily="34" charset="0"/>
                <a:cs typeface="Times New Roman" panose="02020603050405020304" pitchFamily="18" charset="0"/>
              </a:rPr>
              <a:t> </a:t>
            </a:r>
          </a:p>
        </p:txBody>
      </p:sp>
      <p:sp>
        <p:nvSpPr>
          <p:cNvPr id="15364" name="Oval 5">
            <a:extLst>
              <a:ext uri="{FF2B5EF4-FFF2-40B4-BE49-F238E27FC236}">
                <a16:creationId xmlns:a16="http://schemas.microsoft.com/office/drawing/2014/main" id="{524943AE-A333-8345-944F-56F36F80D342}"/>
              </a:ext>
            </a:extLst>
          </p:cNvPr>
          <p:cNvSpPr>
            <a:spLocks noChangeArrowheads="1"/>
          </p:cNvSpPr>
          <p:nvPr/>
        </p:nvSpPr>
        <p:spPr bwMode="auto">
          <a:xfrm>
            <a:off x="15763876" y="8502650"/>
            <a:ext cx="2219324" cy="1828800"/>
          </a:xfrm>
          <a:prstGeom prst="ellipse">
            <a:avLst/>
          </a:prstGeom>
          <a:solidFill>
            <a:srgbClr val="4F81BD"/>
          </a:solidFill>
          <a:ln w="25400" algn="ctr">
            <a:solidFill>
              <a:srgbClr val="385D8A"/>
            </a:solidFill>
            <a:round/>
            <a:headEnd/>
            <a:tailEnd/>
          </a:ln>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lnSpc>
                <a:spcPct val="115000"/>
              </a:lnSpc>
              <a:spcBef>
                <a:spcPct val="0"/>
              </a:spcBef>
              <a:spcAft>
                <a:spcPts val="2000"/>
              </a:spcAft>
              <a:buNone/>
            </a:pPr>
            <a:r>
              <a:rPr lang="en-US" altLang="en-CY" sz="7200">
                <a:solidFill>
                  <a:srgbClr val="FFFFFF"/>
                </a:solidFill>
                <a:latin typeface="Calibri" panose="020F0502020204030204" pitchFamily="34" charset="0"/>
                <a:ea typeface="Calibri" panose="020F0502020204030204" pitchFamily="34" charset="0"/>
                <a:cs typeface="Times New Roman" panose="02020603050405020304" pitchFamily="18" charset="0"/>
              </a:rPr>
              <a:t>n</a:t>
            </a:r>
            <a:r>
              <a:rPr lang="en-US" altLang="en-CY" sz="7200" baseline="-25000">
                <a:solidFill>
                  <a:srgbClr val="FFFFFF"/>
                </a:solidFill>
                <a:latin typeface="Calibri" panose="020F0502020204030204" pitchFamily="34" charset="0"/>
                <a:ea typeface="Calibri" panose="020F0502020204030204" pitchFamily="34" charset="0"/>
                <a:cs typeface="Times New Roman" panose="02020603050405020304" pitchFamily="18" charset="0"/>
              </a:rPr>
              <a:t>3</a:t>
            </a:r>
            <a:endParaRPr lang="el-GR" altLang="en-CY" sz="2200">
              <a:latin typeface="Calibri" panose="020F0502020204030204" pitchFamily="34" charset="0"/>
              <a:ea typeface="Calibri" panose="020F0502020204030204" pitchFamily="34" charset="0"/>
              <a:cs typeface="Times New Roman" panose="02020603050405020304" pitchFamily="18" charset="0"/>
            </a:endParaRPr>
          </a:p>
          <a:p>
            <a:pPr algn="r">
              <a:lnSpc>
                <a:spcPct val="115000"/>
              </a:lnSpc>
              <a:spcBef>
                <a:spcPct val="0"/>
              </a:spcBef>
              <a:spcAft>
                <a:spcPts val="2000"/>
              </a:spcAft>
              <a:buNone/>
            </a:pPr>
            <a:r>
              <a:rPr lang="el-GR" altLang="en-CY" sz="2200">
                <a:latin typeface="Calibri" panose="020F0502020204030204" pitchFamily="34" charset="0"/>
                <a:ea typeface="Calibri" panose="020F0502020204030204" pitchFamily="34" charset="0"/>
                <a:cs typeface="Times New Roman" panose="02020603050405020304" pitchFamily="18" charset="0"/>
              </a:rPr>
              <a:t> </a:t>
            </a:r>
          </a:p>
        </p:txBody>
      </p:sp>
      <p:cxnSp>
        <p:nvCxnSpPr>
          <p:cNvPr id="15365" name="Straight Arrow Connector 6">
            <a:extLst>
              <a:ext uri="{FF2B5EF4-FFF2-40B4-BE49-F238E27FC236}">
                <a16:creationId xmlns:a16="http://schemas.microsoft.com/office/drawing/2014/main" id="{8E0B726E-DCD3-4AB9-5E5F-E49125CC5D6D}"/>
              </a:ext>
            </a:extLst>
          </p:cNvPr>
          <p:cNvCxnSpPr>
            <a:cxnSpLocks noChangeShapeType="1"/>
          </p:cNvCxnSpPr>
          <p:nvPr/>
        </p:nvCxnSpPr>
        <p:spPr bwMode="auto">
          <a:xfrm>
            <a:off x="13198477" y="9559926"/>
            <a:ext cx="2609850" cy="22224"/>
          </a:xfrm>
          <a:prstGeom prst="straightConnector1">
            <a:avLst/>
          </a:prstGeom>
          <a:noFill/>
          <a:ln w="57150" algn="ctr">
            <a:solidFill>
              <a:srgbClr val="4A7EBB"/>
            </a:solidFill>
            <a:round/>
            <a:headEnd/>
            <a:tailEnd type="arrow" w="med" len="med"/>
          </a:ln>
          <a:extLst>
            <a:ext uri="{909E8E84-426E-40DD-AFC4-6F175D3DCCD1}">
              <a14:hiddenFill xmlns:a14="http://schemas.microsoft.com/office/drawing/2010/main">
                <a:noFill/>
              </a14:hiddenFill>
            </a:ext>
          </a:extLst>
        </p:spPr>
      </p:cxnSp>
      <p:sp>
        <p:nvSpPr>
          <p:cNvPr id="15366" name="Oval 7">
            <a:extLst>
              <a:ext uri="{FF2B5EF4-FFF2-40B4-BE49-F238E27FC236}">
                <a16:creationId xmlns:a16="http://schemas.microsoft.com/office/drawing/2014/main" id="{3385DF8E-91D0-C353-C225-543F09B1DDDF}"/>
              </a:ext>
            </a:extLst>
          </p:cNvPr>
          <p:cNvSpPr>
            <a:spLocks noChangeArrowheads="1"/>
          </p:cNvSpPr>
          <p:nvPr/>
        </p:nvSpPr>
        <p:spPr bwMode="auto">
          <a:xfrm>
            <a:off x="6248401" y="8534400"/>
            <a:ext cx="2219326" cy="1828800"/>
          </a:xfrm>
          <a:prstGeom prst="ellipse">
            <a:avLst/>
          </a:prstGeom>
          <a:solidFill>
            <a:srgbClr val="4F81BD"/>
          </a:solidFill>
          <a:ln w="25400" algn="ctr">
            <a:solidFill>
              <a:srgbClr val="385D8A"/>
            </a:solidFill>
            <a:round/>
            <a:headEnd/>
            <a:tailEnd/>
          </a:ln>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lnSpc>
                <a:spcPct val="115000"/>
              </a:lnSpc>
              <a:spcBef>
                <a:spcPct val="0"/>
              </a:spcBef>
              <a:spcAft>
                <a:spcPts val="2000"/>
              </a:spcAft>
              <a:buNone/>
            </a:pPr>
            <a:r>
              <a:rPr lang="en-US" altLang="en-CY" sz="7200">
                <a:solidFill>
                  <a:srgbClr val="FFFFFF"/>
                </a:solidFill>
                <a:latin typeface="Calibri" panose="020F0502020204030204" pitchFamily="34" charset="0"/>
                <a:ea typeface="Calibri" panose="020F0502020204030204" pitchFamily="34" charset="0"/>
                <a:cs typeface="Times New Roman" panose="02020603050405020304" pitchFamily="18" charset="0"/>
              </a:rPr>
              <a:t>n</a:t>
            </a:r>
            <a:r>
              <a:rPr lang="en-US" altLang="en-CY" sz="7200" baseline="-25000">
                <a:solidFill>
                  <a:srgbClr val="FFFFFF"/>
                </a:solidFill>
                <a:latin typeface="Calibri" panose="020F0502020204030204" pitchFamily="34" charset="0"/>
                <a:ea typeface="Calibri" panose="020F0502020204030204" pitchFamily="34" charset="0"/>
                <a:cs typeface="Times New Roman" panose="02020603050405020304" pitchFamily="18" charset="0"/>
              </a:rPr>
              <a:t>1</a:t>
            </a:r>
            <a:endParaRPr lang="el-GR" altLang="en-CY" sz="2200">
              <a:latin typeface="Calibri" panose="020F0502020204030204" pitchFamily="34" charset="0"/>
              <a:ea typeface="Calibri" panose="020F0502020204030204" pitchFamily="34" charset="0"/>
              <a:cs typeface="Times New Roman" panose="02020603050405020304" pitchFamily="18" charset="0"/>
            </a:endParaRPr>
          </a:p>
          <a:p>
            <a:pPr algn="r">
              <a:lnSpc>
                <a:spcPct val="115000"/>
              </a:lnSpc>
              <a:spcBef>
                <a:spcPct val="0"/>
              </a:spcBef>
              <a:spcAft>
                <a:spcPts val="2000"/>
              </a:spcAft>
              <a:buNone/>
            </a:pPr>
            <a:r>
              <a:rPr lang="el-GR" altLang="en-CY" sz="2200">
                <a:latin typeface="Calibri" panose="020F0502020204030204" pitchFamily="34" charset="0"/>
                <a:ea typeface="Calibri" panose="020F0502020204030204" pitchFamily="34" charset="0"/>
                <a:cs typeface="Times New Roman" panose="02020603050405020304" pitchFamily="18" charset="0"/>
              </a:rPr>
              <a:t> </a:t>
            </a:r>
          </a:p>
        </p:txBody>
      </p:sp>
      <p:cxnSp>
        <p:nvCxnSpPr>
          <p:cNvPr id="15367" name="Straight Arrow Connector 8">
            <a:extLst>
              <a:ext uri="{FF2B5EF4-FFF2-40B4-BE49-F238E27FC236}">
                <a16:creationId xmlns:a16="http://schemas.microsoft.com/office/drawing/2014/main" id="{3FB67EB9-D350-D017-F548-0B23B2EDF0B0}"/>
              </a:ext>
            </a:extLst>
          </p:cNvPr>
          <p:cNvCxnSpPr>
            <a:cxnSpLocks noChangeShapeType="1"/>
          </p:cNvCxnSpPr>
          <p:nvPr/>
        </p:nvCxnSpPr>
        <p:spPr bwMode="auto">
          <a:xfrm>
            <a:off x="8416927" y="9613901"/>
            <a:ext cx="2609850" cy="19050"/>
          </a:xfrm>
          <a:prstGeom prst="straightConnector1">
            <a:avLst/>
          </a:prstGeom>
          <a:noFill/>
          <a:ln w="57150" algn="ctr">
            <a:solidFill>
              <a:srgbClr val="4A7EBB"/>
            </a:solidFill>
            <a:round/>
            <a:headEnd/>
            <a:tailEnd type="arrow" w="med" len="med"/>
          </a:ln>
          <a:extLst>
            <a:ext uri="{909E8E84-426E-40DD-AFC4-6F175D3DCCD1}">
              <a14:hiddenFill xmlns:a14="http://schemas.microsoft.com/office/drawing/2010/main">
                <a:noFill/>
              </a14:hiddenFill>
            </a:ext>
          </a:extLst>
        </p:spPr>
      </p:cxn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FDD06EC-DF4B-B508-C0FF-5BA14BEA5548}"/>
              </a:ext>
            </a:extLst>
          </p:cNvPr>
          <p:cNvSpPr txBox="1">
            <a:spLocks/>
          </p:cNvSpPr>
          <p:nvPr/>
        </p:nvSpPr>
        <p:spPr>
          <a:xfrm>
            <a:off x="1149178" y="1067366"/>
            <a:ext cx="21590490" cy="892079"/>
          </a:xfrm>
          <a:prstGeom prst="rect">
            <a:avLst/>
          </a:prstGeom>
          <a:solidFill>
            <a:srgbClr val="0000B0"/>
          </a:solidFill>
        </p:spPr>
        <p:txBody>
          <a:bodyPr>
            <a:noAutofit/>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eaLnBrk="1" hangingPunct="1">
              <a:spcBef>
                <a:spcPct val="0"/>
              </a:spcBef>
              <a:buFontTx/>
              <a:buNone/>
            </a:pPr>
            <a:r>
              <a:rPr lang="en-US" altLang="en-CY" sz="4000" b="1" dirty="0">
                <a:solidFill>
                  <a:schemeClr val="bg1"/>
                </a:solidFill>
                <a:latin typeface="Helvetica Neue"/>
                <a:cs typeface="Courier New" panose="02070309020205020404" pitchFamily="49" charset="0"/>
              </a:rPr>
              <a:t>Critical Step: tc</a:t>
            </a:r>
            <a:r>
              <a:rPr lang="en-US" altLang="en-CY" sz="4000" b="1" baseline="-25000" dirty="0">
                <a:solidFill>
                  <a:schemeClr val="bg1"/>
                </a:solidFill>
                <a:latin typeface="Helvetica Neue"/>
                <a:cs typeface="Courier New" panose="02070309020205020404" pitchFamily="49" charset="0"/>
              </a:rPr>
              <a:t>ij</a:t>
            </a:r>
            <a:r>
              <a:rPr lang="en-US" altLang="en-CY" sz="4000" b="1" dirty="0">
                <a:solidFill>
                  <a:schemeClr val="bg1"/>
                </a:solidFill>
                <a:latin typeface="Helvetica Neue"/>
                <a:cs typeface="Courier New" panose="02070309020205020404" pitchFamily="49" charset="0"/>
              </a:rPr>
              <a:t> ← match(tc</a:t>
            </a:r>
            <a:r>
              <a:rPr lang="en-US" altLang="en-CY" sz="4000" b="1" baseline="-25000" dirty="0">
                <a:solidFill>
                  <a:schemeClr val="bg1"/>
                </a:solidFill>
                <a:latin typeface="Helvetica Neue"/>
                <a:cs typeface="Courier New" panose="02070309020205020404" pitchFamily="49" charset="0"/>
              </a:rPr>
              <a:t>ij</a:t>
            </a:r>
            <a:r>
              <a:rPr lang="en-US" altLang="en-CY" sz="4000" b="1" dirty="0">
                <a:solidFill>
                  <a:schemeClr val="bg1"/>
                </a:solidFill>
                <a:latin typeface="Helvetica Neue"/>
                <a:cs typeface="Courier New" panose="02070309020205020404" pitchFamily="49" charset="0"/>
              </a:rPr>
              <a:t>, propagate(tc</a:t>
            </a:r>
            <a:r>
              <a:rPr lang="en-US" altLang="en-CY" sz="4000" b="1" baseline="-25000" dirty="0">
                <a:solidFill>
                  <a:schemeClr val="bg1"/>
                </a:solidFill>
                <a:latin typeface="Helvetica Neue"/>
                <a:cs typeface="Courier New" panose="02070309020205020404" pitchFamily="49" charset="0"/>
              </a:rPr>
              <a:t>ik</a:t>
            </a:r>
            <a:r>
              <a:rPr lang="en-US" altLang="en-CY" sz="4000" b="1" dirty="0">
                <a:solidFill>
                  <a:schemeClr val="bg1"/>
                </a:solidFill>
                <a:latin typeface="Helvetica Neue"/>
                <a:cs typeface="Courier New" panose="02070309020205020404" pitchFamily="49" charset="0"/>
              </a:rPr>
              <a:t>,tc</a:t>
            </a:r>
            <a:r>
              <a:rPr lang="en-US" altLang="en-CY" sz="4000" b="1" baseline="-25000" dirty="0">
                <a:solidFill>
                  <a:schemeClr val="bg1"/>
                </a:solidFill>
                <a:latin typeface="Helvetica Neue"/>
                <a:cs typeface="Courier New" panose="02070309020205020404" pitchFamily="49" charset="0"/>
              </a:rPr>
              <a:t>kj</a:t>
            </a:r>
            <a:r>
              <a:rPr lang="en-US" altLang="en-CY" sz="4000" b="1" dirty="0">
                <a:solidFill>
                  <a:schemeClr val="bg1"/>
                </a:solidFill>
                <a:latin typeface="Helvetica Neue"/>
                <a:cs typeface="Courier New" panose="02070309020205020404" pitchFamily="49" charset="0"/>
              </a:rPr>
              <a:t>))</a:t>
            </a:r>
            <a:endParaRPr lang="el-GR" altLang="en-CY" sz="4000" b="1" dirty="0">
              <a:solidFill>
                <a:schemeClr val="bg1"/>
              </a:solidFill>
              <a:latin typeface="Helvetica Neue"/>
              <a:cs typeface="Courier New" panose="02070309020205020404" pitchFamily="49" charset="0"/>
            </a:endParaRPr>
          </a:p>
        </p:txBody>
      </p:sp>
      <p:sp>
        <p:nvSpPr>
          <p:cNvPr id="6" name="TextBox 4">
            <a:extLst>
              <a:ext uri="{FF2B5EF4-FFF2-40B4-BE49-F238E27FC236}">
                <a16:creationId xmlns:a16="http://schemas.microsoft.com/office/drawing/2014/main" id="{08BF34D7-5382-B872-7451-EE3552B86875}"/>
              </a:ext>
            </a:extLst>
          </p:cNvPr>
          <p:cNvSpPr txBox="1">
            <a:spLocks noChangeArrowheads="1"/>
          </p:cNvSpPr>
          <p:nvPr/>
        </p:nvSpPr>
        <p:spPr bwMode="auto">
          <a:xfrm>
            <a:off x="325472" y="2079177"/>
            <a:ext cx="1002956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CY" sz="2800" dirty="0">
                <a:solidFill>
                  <a:srgbClr val="0100C8"/>
                </a:solidFill>
                <a:latin typeface="Helvetica Neue"/>
              </a:rPr>
              <a:t>The critical step is executed (m</a:t>
            </a:r>
            <a:r>
              <a:rPr lang="en-US" altLang="en-CY" sz="2800" baseline="30000" dirty="0">
                <a:solidFill>
                  <a:srgbClr val="0100C8"/>
                </a:solidFill>
                <a:latin typeface="Helvetica Neue"/>
              </a:rPr>
              <a:t>3</a:t>
            </a:r>
            <a:r>
              <a:rPr lang="en-US" altLang="en-CY" sz="2800" dirty="0">
                <a:solidFill>
                  <a:srgbClr val="0100C8"/>
                </a:solidFill>
                <a:latin typeface="Helvetica Neue"/>
              </a:rPr>
              <a:t> – 3m</a:t>
            </a:r>
            <a:r>
              <a:rPr lang="en-US" altLang="en-CY" sz="2800" baseline="30000" dirty="0">
                <a:solidFill>
                  <a:srgbClr val="0100C8"/>
                </a:solidFill>
                <a:latin typeface="Helvetica Neue"/>
              </a:rPr>
              <a:t>2</a:t>
            </a:r>
            <a:r>
              <a:rPr lang="en-US" altLang="en-CY" sz="2800" dirty="0">
                <a:solidFill>
                  <a:srgbClr val="0100C8"/>
                </a:solidFill>
                <a:latin typeface="Helvetica Neue"/>
              </a:rPr>
              <a:t> + 2m)/6 times</a:t>
            </a:r>
            <a:endParaRPr lang="el-GR" altLang="en-CY" sz="2800" dirty="0">
              <a:solidFill>
                <a:srgbClr val="0100C8"/>
              </a:solidFill>
              <a:latin typeface="Helvetica Neue"/>
            </a:endParaRPr>
          </a:p>
        </p:txBody>
      </p:sp>
      <p:pic>
        <p:nvPicPr>
          <p:cNvPr id="9" name="Picture 8" descr="A picture containing text, outdoor&#10;&#10;Description automatically generated">
            <a:extLst>
              <a:ext uri="{FF2B5EF4-FFF2-40B4-BE49-F238E27FC236}">
                <a16:creationId xmlns:a16="http://schemas.microsoft.com/office/drawing/2014/main" id="{011180DE-00C5-E6AD-CECA-528FC2A93E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309" y="7368389"/>
            <a:ext cx="4563112" cy="2038635"/>
          </a:xfrm>
          <a:prstGeom prst="rect">
            <a:avLst/>
          </a:prstGeom>
        </p:spPr>
      </p:pic>
      <p:pic>
        <p:nvPicPr>
          <p:cNvPr id="11" name="Picture 10" descr="Text, letter&#10;&#10;Description automatically generated">
            <a:extLst>
              <a:ext uri="{FF2B5EF4-FFF2-40B4-BE49-F238E27FC236}">
                <a16:creationId xmlns:a16="http://schemas.microsoft.com/office/drawing/2014/main" id="{5D18E788-52E9-EBC9-DBA4-921FA071C9E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11511" y="5694679"/>
            <a:ext cx="6639852" cy="6039693"/>
          </a:xfrm>
          <a:prstGeom prst="rect">
            <a:avLst/>
          </a:prstGeom>
        </p:spPr>
      </p:pic>
      <p:pic>
        <p:nvPicPr>
          <p:cNvPr id="13" name="Picture 12" descr="Text, letter&#10;&#10;Description automatically generated">
            <a:extLst>
              <a:ext uri="{FF2B5EF4-FFF2-40B4-BE49-F238E27FC236}">
                <a16:creationId xmlns:a16="http://schemas.microsoft.com/office/drawing/2014/main" id="{B876D9EA-6AF7-48D4-0265-0610379E34B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9178" y="3105405"/>
            <a:ext cx="9040487" cy="2086266"/>
          </a:xfrm>
          <a:prstGeom prst="rect">
            <a:avLst/>
          </a:prstGeom>
        </p:spPr>
      </p:pic>
      <p:sp>
        <p:nvSpPr>
          <p:cNvPr id="14" name="TextBox 13">
            <a:extLst>
              <a:ext uri="{FF2B5EF4-FFF2-40B4-BE49-F238E27FC236}">
                <a16:creationId xmlns:a16="http://schemas.microsoft.com/office/drawing/2014/main" id="{413388E4-6353-4400-0AB8-346726C3F833}"/>
              </a:ext>
            </a:extLst>
          </p:cNvPr>
          <p:cNvSpPr txBox="1"/>
          <p:nvPr/>
        </p:nvSpPr>
        <p:spPr>
          <a:xfrm>
            <a:off x="976183" y="5694679"/>
            <a:ext cx="9823622" cy="1384995"/>
          </a:xfrm>
          <a:prstGeom prst="rect">
            <a:avLst/>
          </a:prstGeom>
          <a:noFill/>
        </p:spPr>
        <p:txBody>
          <a:bodyPr wrap="square" rtlCol="0">
            <a:spAutoFit/>
          </a:bodyPr>
          <a:lstStyle/>
          <a:p>
            <a:r>
              <a:rPr lang="en-US" sz="2800" b="1" dirty="0">
                <a:solidFill>
                  <a:srgbClr val="FF2D64"/>
                </a:solidFill>
              </a:rPr>
              <a:t>id</a:t>
            </a:r>
            <a:r>
              <a:rPr lang="en-US" sz="2800" dirty="0"/>
              <a:t> checks whether the given constraints are identical </a:t>
            </a:r>
            <a:endParaRPr lang="el-GR" sz="2800" dirty="0"/>
          </a:p>
          <a:p>
            <a:r>
              <a:rPr lang="en-US" sz="2800" b="1" dirty="0">
                <a:solidFill>
                  <a:srgbClr val="FF2D64"/>
                </a:solidFill>
              </a:rPr>
              <a:t>inverse</a:t>
            </a:r>
            <a:r>
              <a:rPr lang="en-US" sz="2800" dirty="0"/>
              <a:t> gives the inverse of the given constraint</a:t>
            </a:r>
          </a:p>
          <a:p>
            <a:r>
              <a:rPr lang="en-US" sz="2800" b="1" dirty="0">
                <a:solidFill>
                  <a:srgbClr val="FF2D64"/>
                </a:solidFill>
              </a:rPr>
              <a:t>transit</a:t>
            </a:r>
            <a:r>
              <a:rPr lang="en-US" sz="2800" dirty="0"/>
              <a:t> gives the disjunctive constraint from the transitivity table </a:t>
            </a:r>
            <a:endParaRPr lang="en-CY" sz="2800" dirty="0"/>
          </a:p>
        </p:txBody>
      </p:sp>
    </p:spTree>
    <p:extLst>
      <p:ext uri="{BB962C8B-B14F-4D97-AF65-F5344CB8AC3E}">
        <p14:creationId xmlns:p14="http://schemas.microsoft.com/office/powerpoint/2010/main" val="3673382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1000"/>
                                        <p:tgtEl>
                                          <p:spTgt spid="14"/>
                                        </p:tgtEl>
                                      </p:cBhvr>
                                    </p:animEffect>
                                    <p:anim calcmode="lin" valueType="num">
                                      <p:cBhvr>
                                        <p:cTn id="15" dur="1000" fill="hold"/>
                                        <p:tgtEl>
                                          <p:spTgt spid="14"/>
                                        </p:tgtEl>
                                        <p:attrNameLst>
                                          <p:attrName>ppt_x</p:attrName>
                                        </p:attrNameLst>
                                      </p:cBhvr>
                                      <p:tavLst>
                                        <p:tav tm="0">
                                          <p:val>
                                            <p:strVal val="#ppt_x"/>
                                          </p:val>
                                        </p:tav>
                                        <p:tav tm="100000">
                                          <p:val>
                                            <p:strVal val="#ppt_x"/>
                                          </p:val>
                                        </p:tav>
                                      </p:tavLst>
                                    </p:anim>
                                    <p:anim calcmode="lin" valueType="num">
                                      <p:cBhvr>
                                        <p:cTn id="16" dur="1000" fill="hold"/>
                                        <p:tgtEl>
                                          <p:spTgt spid="14"/>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1000"/>
                                        <p:tgtEl>
                                          <p:spTgt spid="11"/>
                                        </p:tgtEl>
                                      </p:cBhvr>
                                    </p:animEffect>
                                    <p:anim calcmode="lin" valueType="num">
                                      <p:cBhvr>
                                        <p:cTn id="27" dur="1000" fill="hold"/>
                                        <p:tgtEl>
                                          <p:spTgt spid="11"/>
                                        </p:tgtEl>
                                        <p:attrNameLst>
                                          <p:attrName>ppt_x</p:attrName>
                                        </p:attrNameLst>
                                      </p:cBhvr>
                                      <p:tavLst>
                                        <p:tav tm="0">
                                          <p:val>
                                            <p:strVal val="#ppt_x"/>
                                          </p:val>
                                        </p:tav>
                                        <p:tav tm="100000">
                                          <p:val>
                                            <p:strVal val="#ppt_x"/>
                                          </p:val>
                                        </p:tav>
                                      </p:tavLst>
                                    </p:anim>
                                    <p:anim calcmode="lin" valueType="num">
                                      <p:cBhvr>
                                        <p:cTn id="2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Oval 3">
            <a:extLst>
              <a:ext uri="{FF2B5EF4-FFF2-40B4-BE49-F238E27FC236}">
                <a16:creationId xmlns:a16="http://schemas.microsoft.com/office/drawing/2014/main" id="{1CB948CB-A516-8C88-EF71-17FFF41006AF}"/>
              </a:ext>
            </a:extLst>
          </p:cNvPr>
          <p:cNvSpPr>
            <a:spLocks noChangeArrowheads="1"/>
          </p:cNvSpPr>
          <p:nvPr/>
        </p:nvSpPr>
        <p:spPr bwMode="auto">
          <a:xfrm>
            <a:off x="2485169" y="3751263"/>
            <a:ext cx="2216150" cy="1828800"/>
          </a:xfrm>
          <a:prstGeom prst="ellipse">
            <a:avLst/>
          </a:prstGeom>
          <a:solidFill>
            <a:srgbClr val="4F81BD"/>
          </a:solidFill>
          <a:ln w="25400" algn="ctr">
            <a:solidFill>
              <a:srgbClr val="385D8A"/>
            </a:solidFill>
            <a:round/>
            <a:headEnd/>
            <a:tailEnd/>
          </a:ln>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lnSpc>
                <a:spcPct val="115000"/>
              </a:lnSpc>
              <a:spcBef>
                <a:spcPct val="0"/>
              </a:spcBef>
              <a:spcAft>
                <a:spcPts val="2000"/>
              </a:spcAft>
              <a:buNone/>
            </a:pPr>
            <a:r>
              <a:rPr lang="en-US" altLang="en-CY" sz="7200" b="1" baseline="-25000" dirty="0">
                <a:solidFill>
                  <a:srgbClr val="FFFFFF"/>
                </a:solidFill>
                <a:latin typeface="Calibri" panose="020F0502020204030204" pitchFamily="34" charset="0"/>
                <a:ea typeface="Calibri" panose="020F0502020204030204" pitchFamily="34" charset="0"/>
                <a:cs typeface="Times New Roman" panose="02020603050405020304" pitchFamily="18" charset="0"/>
              </a:rPr>
              <a:t>n1</a:t>
            </a:r>
            <a:endParaRPr lang="el-GR" altLang="en-CY" sz="2200" dirty="0">
              <a:latin typeface="Calibri" panose="020F0502020204030204" pitchFamily="34" charset="0"/>
              <a:ea typeface="Calibri" panose="020F0502020204030204" pitchFamily="34" charset="0"/>
              <a:cs typeface="Times New Roman" panose="02020603050405020304" pitchFamily="18" charset="0"/>
            </a:endParaRPr>
          </a:p>
          <a:p>
            <a:pPr algn="r">
              <a:lnSpc>
                <a:spcPct val="115000"/>
              </a:lnSpc>
              <a:spcBef>
                <a:spcPct val="0"/>
              </a:spcBef>
              <a:spcAft>
                <a:spcPts val="2000"/>
              </a:spcAft>
              <a:buNone/>
            </a:pPr>
            <a:r>
              <a:rPr lang="el-GR" altLang="en-CY" sz="2200" b="1" dirty="0">
                <a:latin typeface="Calibri" panose="020F0502020204030204" pitchFamily="34" charset="0"/>
                <a:ea typeface="Calibri" panose="020F0502020204030204" pitchFamily="34" charset="0"/>
                <a:cs typeface="Times New Roman" panose="02020603050405020304" pitchFamily="18" charset="0"/>
              </a:rPr>
              <a:t> </a:t>
            </a:r>
            <a:endParaRPr lang="el-GR" altLang="en-CY" sz="2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5603" name="Oval 4">
            <a:extLst>
              <a:ext uri="{FF2B5EF4-FFF2-40B4-BE49-F238E27FC236}">
                <a16:creationId xmlns:a16="http://schemas.microsoft.com/office/drawing/2014/main" id="{62FAC017-4806-B2E7-CEE0-1A54922B0C9A}"/>
              </a:ext>
            </a:extLst>
          </p:cNvPr>
          <p:cNvSpPr>
            <a:spLocks noChangeArrowheads="1"/>
          </p:cNvSpPr>
          <p:nvPr/>
        </p:nvSpPr>
        <p:spPr bwMode="auto">
          <a:xfrm>
            <a:off x="7441342" y="3749675"/>
            <a:ext cx="2219326" cy="1828800"/>
          </a:xfrm>
          <a:prstGeom prst="ellipse">
            <a:avLst/>
          </a:prstGeom>
          <a:solidFill>
            <a:srgbClr val="4F81BD"/>
          </a:solidFill>
          <a:ln w="25400" algn="ctr">
            <a:solidFill>
              <a:srgbClr val="385D8A"/>
            </a:solidFill>
            <a:round/>
            <a:headEnd/>
            <a:tailEnd/>
          </a:ln>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lnSpc>
                <a:spcPct val="115000"/>
              </a:lnSpc>
              <a:spcBef>
                <a:spcPct val="0"/>
              </a:spcBef>
              <a:spcAft>
                <a:spcPts val="2000"/>
              </a:spcAft>
              <a:buNone/>
            </a:pPr>
            <a:r>
              <a:rPr lang="en-US" altLang="en-CY" sz="7200" b="1" baseline="-25000" dirty="0">
                <a:solidFill>
                  <a:srgbClr val="FFFFFF"/>
                </a:solidFill>
                <a:latin typeface="Calibri" panose="020F0502020204030204" pitchFamily="34" charset="0"/>
                <a:ea typeface="Calibri" panose="020F0502020204030204" pitchFamily="34" charset="0"/>
                <a:cs typeface="Times New Roman" panose="02020603050405020304" pitchFamily="18" charset="0"/>
              </a:rPr>
              <a:t>n2</a:t>
            </a:r>
            <a:endParaRPr lang="el-GR" altLang="en-CY" sz="2200" dirty="0">
              <a:latin typeface="Calibri" panose="020F0502020204030204" pitchFamily="34" charset="0"/>
              <a:ea typeface="Calibri" panose="020F0502020204030204" pitchFamily="34" charset="0"/>
              <a:cs typeface="Times New Roman" panose="02020603050405020304" pitchFamily="18" charset="0"/>
            </a:endParaRPr>
          </a:p>
          <a:p>
            <a:pPr algn="r">
              <a:lnSpc>
                <a:spcPct val="115000"/>
              </a:lnSpc>
              <a:spcBef>
                <a:spcPct val="0"/>
              </a:spcBef>
              <a:spcAft>
                <a:spcPts val="2000"/>
              </a:spcAft>
              <a:buNone/>
            </a:pPr>
            <a:r>
              <a:rPr lang="el-GR" altLang="en-CY" sz="2200" b="1" dirty="0">
                <a:latin typeface="Calibri" panose="020F0502020204030204" pitchFamily="34" charset="0"/>
                <a:ea typeface="Calibri" panose="020F0502020204030204" pitchFamily="34" charset="0"/>
                <a:cs typeface="Times New Roman" panose="02020603050405020304" pitchFamily="18" charset="0"/>
              </a:rPr>
              <a:t> </a:t>
            </a:r>
            <a:endParaRPr lang="el-GR" altLang="en-CY" sz="2200" dirty="0">
              <a:latin typeface="Calibri" panose="020F0502020204030204" pitchFamily="34" charset="0"/>
              <a:ea typeface="Calibri" panose="020F0502020204030204" pitchFamily="34" charset="0"/>
              <a:cs typeface="Times New Roman" panose="02020603050405020304" pitchFamily="18" charset="0"/>
            </a:endParaRPr>
          </a:p>
        </p:txBody>
      </p:sp>
      <p:cxnSp>
        <p:nvCxnSpPr>
          <p:cNvPr id="25604" name="Straight Arrow Connector 5">
            <a:extLst>
              <a:ext uri="{FF2B5EF4-FFF2-40B4-BE49-F238E27FC236}">
                <a16:creationId xmlns:a16="http://schemas.microsoft.com/office/drawing/2014/main" id="{786B5AF9-CC86-E8E4-564A-9171474836FB}"/>
              </a:ext>
            </a:extLst>
          </p:cNvPr>
          <p:cNvCxnSpPr>
            <a:cxnSpLocks noChangeShapeType="1"/>
          </p:cNvCxnSpPr>
          <p:nvPr/>
        </p:nvCxnSpPr>
        <p:spPr bwMode="auto">
          <a:xfrm>
            <a:off x="4783869" y="4783140"/>
            <a:ext cx="2609850" cy="19050"/>
          </a:xfrm>
          <a:prstGeom prst="straightConnector1">
            <a:avLst/>
          </a:prstGeom>
          <a:noFill/>
          <a:ln w="57150" algn="ctr">
            <a:solidFill>
              <a:srgbClr val="4A7EBB"/>
            </a:solidFill>
            <a:round/>
            <a:headEnd/>
            <a:tailEnd type="arrow" w="med" len="med"/>
          </a:ln>
          <a:extLst>
            <a:ext uri="{909E8E84-426E-40DD-AFC4-6F175D3DCCD1}">
              <a14:hiddenFill xmlns:a14="http://schemas.microsoft.com/office/drawing/2010/main">
                <a:noFill/>
              </a14:hiddenFill>
            </a:ext>
          </a:extLst>
        </p:spPr>
      </p:cxnSp>
      <p:sp>
        <p:nvSpPr>
          <p:cNvPr id="25605" name="Rectangle 6">
            <a:extLst>
              <a:ext uri="{FF2B5EF4-FFF2-40B4-BE49-F238E27FC236}">
                <a16:creationId xmlns:a16="http://schemas.microsoft.com/office/drawing/2014/main" id="{F885F5AE-EDB4-3D37-E5E1-CCDCFA8FB66C}"/>
              </a:ext>
            </a:extLst>
          </p:cNvPr>
          <p:cNvSpPr>
            <a:spLocks noChangeArrowheads="1"/>
          </p:cNvSpPr>
          <p:nvPr/>
        </p:nvSpPr>
        <p:spPr bwMode="auto">
          <a:xfrm>
            <a:off x="6144098" y="5927941"/>
            <a:ext cx="1663700" cy="1190626"/>
          </a:xfrm>
          <a:prstGeom prst="rect">
            <a:avLst/>
          </a:prstGeom>
          <a:noFill/>
          <a:ln>
            <a:noFill/>
          </a:ln>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lnSpc>
                <a:spcPct val="115000"/>
              </a:lnSpc>
              <a:spcBef>
                <a:spcPct val="0"/>
              </a:spcBef>
              <a:spcAft>
                <a:spcPts val="2000"/>
              </a:spcAft>
              <a:buNone/>
            </a:pPr>
            <a:r>
              <a:rPr lang="en-US" altLang="en-CY" sz="72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&lt; </a:t>
            </a:r>
            <a:endParaRPr lang="el-GR" altLang="en-CY" sz="2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5606" name="Rectangle 8">
            <a:extLst>
              <a:ext uri="{FF2B5EF4-FFF2-40B4-BE49-F238E27FC236}">
                <a16:creationId xmlns:a16="http://schemas.microsoft.com/office/drawing/2014/main" id="{9A27827A-B1DC-83EE-E284-5D91B4F30EE2}"/>
              </a:ext>
            </a:extLst>
          </p:cNvPr>
          <p:cNvSpPr>
            <a:spLocks noChangeArrowheads="1"/>
          </p:cNvSpPr>
          <p:nvPr/>
        </p:nvSpPr>
        <p:spPr bwMode="auto">
          <a:xfrm>
            <a:off x="5034264" y="3611564"/>
            <a:ext cx="1663700" cy="1190626"/>
          </a:xfrm>
          <a:prstGeom prst="rect">
            <a:avLst/>
          </a:prstGeom>
          <a:noFill/>
          <a:ln>
            <a:noFill/>
          </a:ln>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lnSpc>
                <a:spcPct val="115000"/>
              </a:lnSpc>
              <a:spcBef>
                <a:spcPct val="0"/>
              </a:spcBef>
              <a:spcAft>
                <a:spcPts val="2000"/>
              </a:spcAft>
              <a:buNone/>
            </a:pPr>
            <a:r>
              <a:rPr lang="en-US" altLang="en-CY" sz="72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&lt; </a:t>
            </a:r>
            <a:endParaRPr lang="el-GR" altLang="en-CY" sz="2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5607" name="Rectangle 9">
            <a:extLst>
              <a:ext uri="{FF2B5EF4-FFF2-40B4-BE49-F238E27FC236}">
                <a16:creationId xmlns:a16="http://schemas.microsoft.com/office/drawing/2014/main" id="{BDB2A710-2685-7FC9-628C-71C09581A72D}"/>
              </a:ext>
            </a:extLst>
          </p:cNvPr>
          <p:cNvSpPr>
            <a:spLocks noChangeArrowheads="1"/>
          </p:cNvSpPr>
          <p:nvPr/>
        </p:nvSpPr>
        <p:spPr bwMode="auto">
          <a:xfrm>
            <a:off x="2402619" y="5303839"/>
            <a:ext cx="1663700" cy="1190624"/>
          </a:xfrm>
          <a:prstGeom prst="rect">
            <a:avLst/>
          </a:prstGeom>
          <a:noFill/>
          <a:ln>
            <a:noFill/>
          </a:ln>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lnSpc>
                <a:spcPct val="115000"/>
              </a:lnSpc>
              <a:spcBef>
                <a:spcPct val="0"/>
              </a:spcBef>
              <a:spcAft>
                <a:spcPts val="2000"/>
              </a:spcAft>
              <a:buNone/>
            </a:pPr>
            <a:r>
              <a:rPr lang="en-US" altLang="en-CY" sz="7200" b="1">
                <a:solidFill>
                  <a:srgbClr val="000000"/>
                </a:solidFill>
                <a:latin typeface="Calibri" panose="020F0502020204030204" pitchFamily="34" charset="0"/>
                <a:ea typeface="Calibri" panose="020F0502020204030204" pitchFamily="34" charset="0"/>
                <a:cs typeface="Times New Roman" panose="02020603050405020304" pitchFamily="18" charset="0"/>
              </a:rPr>
              <a:t>=</a:t>
            </a:r>
            <a:endParaRPr lang="el-GR" altLang="en-CY" sz="2200">
              <a:latin typeface="Calibri" panose="020F0502020204030204" pitchFamily="34" charset="0"/>
              <a:ea typeface="Calibri" panose="020F0502020204030204" pitchFamily="34" charset="0"/>
              <a:cs typeface="Times New Roman" panose="02020603050405020304" pitchFamily="18" charset="0"/>
            </a:endParaRPr>
          </a:p>
        </p:txBody>
      </p:sp>
      <p:sp>
        <p:nvSpPr>
          <p:cNvPr id="25608" name="TextBox 10">
            <a:extLst>
              <a:ext uri="{FF2B5EF4-FFF2-40B4-BE49-F238E27FC236}">
                <a16:creationId xmlns:a16="http://schemas.microsoft.com/office/drawing/2014/main" id="{294756A5-0952-3F97-C333-90D82E42238C}"/>
              </a:ext>
            </a:extLst>
          </p:cNvPr>
          <p:cNvSpPr txBox="1">
            <a:spLocks noChangeArrowheads="1"/>
          </p:cNvSpPr>
          <p:nvPr/>
        </p:nvSpPr>
        <p:spPr bwMode="auto">
          <a:xfrm>
            <a:off x="1397173" y="1151434"/>
            <a:ext cx="11182005" cy="76944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pt-BR" altLang="en-CY" sz="4400" dirty="0">
                <a:latin typeface="Helvetica Neue"/>
                <a:cs typeface="Courier New" panose="02070309020205020404" pitchFamily="49" charset="0"/>
              </a:rPr>
              <a:t>A simple example where a conflict occurs</a:t>
            </a:r>
          </a:p>
        </p:txBody>
      </p:sp>
      <p:sp>
        <p:nvSpPr>
          <p:cNvPr id="25609" name="Oval 11">
            <a:extLst>
              <a:ext uri="{FF2B5EF4-FFF2-40B4-BE49-F238E27FC236}">
                <a16:creationId xmlns:a16="http://schemas.microsoft.com/office/drawing/2014/main" id="{2008B71D-7A86-691A-7663-CE901F7AD39B}"/>
              </a:ext>
            </a:extLst>
          </p:cNvPr>
          <p:cNvSpPr>
            <a:spLocks noChangeArrowheads="1"/>
          </p:cNvSpPr>
          <p:nvPr/>
        </p:nvSpPr>
        <p:spPr bwMode="auto">
          <a:xfrm>
            <a:off x="2593118" y="6837363"/>
            <a:ext cx="2219324" cy="1828800"/>
          </a:xfrm>
          <a:prstGeom prst="ellipse">
            <a:avLst/>
          </a:prstGeom>
          <a:solidFill>
            <a:srgbClr val="4F81BD"/>
          </a:solidFill>
          <a:ln w="25400" algn="ctr">
            <a:solidFill>
              <a:srgbClr val="385D8A"/>
            </a:solidFill>
            <a:round/>
            <a:headEnd/>
            <a:tailEnd/>
          </a:ln>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lnSpc>
                <a:spcPct val="115000"/>
              </a:lnSpc>
              <a:spcBef>
                <a:spcPct val="0"/>
              </a:spcBef>
              <a:spcAft>
                <a:spcPts val="2000"/>
              </a:spcAft>
              <a:buNone/>
            </a:pPr>
            <a:r>
              <a:rPr lang="en-US" altLang="en-CY" sz="7200" b="1" baseline="-25000" dirty="0">
                <a:solidFill>
                  <a:srgbClr val="FFFFFF"/>
                </a:solidFill>
                <a:latin typeface="Calibri" panose="020F0502020204030204" pitchFamily="34" charset="0"/>
                <a:ea typeface="Calibri" panose="020F0502020204030204" pitchFamily="34" charset="0"/>
                <a:cs typeface="Times New Roman" panose="02020603050405020304" pitchFamily="18" charset="0"/>
              </a:rPr>
              <a:t>n3</a:t>
            </a:r>
            <a:endParaRPr lang="el-GR" altLang="en-CY" sz="2200" dirty="0">
              <a:latin typeface="Calibri" panose="020F0502020204030204" pitchFamily="34" charset="0"/>
              <a:ea typeface="Calibri" panose="020F0502020204030204" pitchFamily="34" charset="0"/>
              <a:cs typeface="Times New Roman" panose="02020603050405020304" pitchFamily="18" charset="0"/>
            </a:endParaRPr>
          </a:p>
          <a:p>
            <a:pPr algn="r">
              <a:lnSpc>
                <a:spcPct val="115000"/>
              </a:lnSpc>
              <a:spcBef>
                <a:spcPct val="0"/>
              </a:spcBef>
              <a:spcAft>
                <a:spcPts val="2000"/>
              </a:spcAft>
              <a:buNone/>
            </a:pPr>
            <a:r>
              <a:rPr lang="el-GR" altLang="en-CY" sz="2200" b="1" dirty="0">
                <a:latin typeface="Calibri" panose="020F0502020204030204" pitchFamily="34" charset="0"/>
                <a:ea typeface="Calibri" panose="020F0502020204030204" pitchFamily="34" charset="0"/>
                <a:cs typeface="Times New Roman" panose="02020603050405020304" pitchFamily="18" charset="0"/>
              </a:rPr>
              <a:t> </a:t>
            </a:r>
            <a:endParaRPr lang="el-GR" altLang="en-CY" sz="2200" dirty="0">
              <a:latin typeface="Calibri" panose="020F0502020204030204" pitchFamily="34" charset="0"/>
              <a:ea typeface="Calibri" panose="020F0502020204030204" pitchFamily="34" charset="0"/>
              <a:cs typeface="Times New Roman" panose="02020603050405020304" pitchFamily="18" charset="0"/>
            </a:endParaRPr>
          </a:p>
        </p:txBody>
      </p:sp>
      <p:cxnSp>
        <p:nvCxnSpPr>
          <p:cNvPr id="25610" name="Straight Arrow Connector 12">
            <a:extLst>
              <a:ext uri="{FF2B5EF4-FFF2-40B4-BE49-F238E27FC236}">
                <a16:creationId xmlns:a16="http://schemas.microsoft.com/office/drawing/2014/main" id="{36913E44-E24D-CAEE-1CEA-B914CE72534F}"/>
              </a:ext>
            </a:extLst>
          </p:cNvPr>
          <p:cNvCxnSpPr>
            <a:cxnSpLocks noChangeShapeType="1"/>
            <a:endCxn id="25609" idx="0"/>
          </p:cNvCxnSpPr>
          <p:nvPr/>
        </p:nvCxnSpPr>
        <p:spPr bwMode="auto">
          <a:xfrm>
            <a:off x="3702780" y="5285302"/>
            <a:ext cx="0" cy="1552061"/>
          </a:xfrm>
          <a:prstGeom prst="straightConnector1">
            <a:avLst/>
          </a:prstGeom>
          <a:noFill/>
          <a:ln w="57150" algn="ctr">
            <a:solidFill>
              <a:srgbClr val="4A7EBB"/>
            </a:solidFill>
            <a:round/>
            <a:headEnd/>
            <a:tailEnd type="arrow" w="med" len="med"/>
          </a:ln>
          <a:extLst>
            <a:ext uri="{909E8E84-426E-40DD-AFC4-6F175D3DCCD1}">
              <a14:hiddenFill xmlns:a14="http://schemas.microsoft.com/office/drawing/2010/main">
                <a:noFill/>
              </a14:hiddenFill>
            </a:ext>
          </a:extLst>
        </p:spPr>
      </p:cxnSp>
      <p:cxnSp>
        <p:nvCxnSpPr>
          <p:cNvPr id="16" name="Straight Arrow Connector 15">
            <a:extLst>
              <a:ext uri="{FF2B5EF4-FFF2-40B4-BE49-F238E27FC236}">
                <a16:creationId xmlns:a16="http://schemas.microsoft.com/office/drawing/2014/main" id="{76450B66-BC0D-43A1-DF2E-4A67E56B5217}"/>
              </a:ext>
            </a:extLst>
          </p:cNvPr>
          <p:cNvCxnSpPr>
            <a:cxnSpLocks/>
          </p:cNvCxnSpPr>
          <p:nvPr/>
        </p:nvCxnSpPr>
        <p:spPr bwMode="auto">
          <a:xfrm flipH="1">
            <a:off x="4526693" y="5474043"/>
            <a:ext cx="3468129" cy="1644524"/>
          </a:xfrm>
          <a:prstGeom prst="straightConnector1">
            <a:avLst/>
          </a:prstGeom>
          <a:noFill/>
          <a:ln w="76200" cap="flat" cmpd="sng" algn="ctr">
            <a:solidFill>
              <a:schemeClr val="accent6">
                <a:lumMod val="60000"/>
                <a:lumOff val="40000"/>
              </a:schemeClr>
            </a:solidFill>
            <a:prstDash val="solid"/>
            <a:round/>
            <a:headEnd type="none" w="med" len="med"/>
            <a:tailEnd type="triangle" w="med" len="med"/>
          </a:ln>
          <a:effectLst/>
        </p:spPr>
      </p:cxnSp>
      <p:sp>
        <p:nvSpPr>
          <p:cNvPr id="6" name="TextBox 5">
            <a:extLst>
              <a:ext uri="{FF2B5EF4-FFF2-40B4-BE49-F238E27FC236}">
                <a16:creationId xmlns:a16="http://schemas.microsoft.com/office/drawing/2014/main" id="{4B1CA1C2-B879-E7AB-F4FB-53B57A23A562}"/>
              </a:ext>
            </a:extLst>
          </p:cNvPr>
          <p:cNvSpPr txBox="1"/>
          <p:nvPr/>
        </p:nvSpPr>
        <p:spPr>
          <a:xfrm>
            <a:off x="2165396" y="9249718"/>
            <a:ext cx="5071846" cy="1754326"/>
          </a:xfrm>
          <a:prstGeom prst="rect">
            <a:avLst/>
          </a:prstGeom>
          <a:noFill/>
        </p:spPr>
        <p:txBody>
          <a:bodyPr wrap="square" rtlCol="0">
            <a:spAutoFit/>
          </a:bodyPr>
          <a:lstStyle/>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n1 ---&gt; n2  { &lt;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n1 ---&gt; n3  { =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n2 ---&gt; n3  { &lt; }</a:t>
            </a:r>
          </a:p>
        </p:txBody>
      </p:sp>
      <p:sp>
        <p:nvSpPr>
          <p:cNvPr id="19" name="TextBox 3">
            <a:extLst>
              <a:ext uri="{FF2B5EF4-FFF2-40B4-BE49-F238E27FC236}">
                <a16:creationId xmlns:a16="http://schemas.microsoft.com/office/drawing/2014/main" id="{FE0E50AC-6B64-CF96-7222-3BA0FC820B5A}"/>
              </a:ext>
            </a:extLst>
          </p:cNvPr>
          <p:cNvSpPr txBox="1">
            <a:spLocks noChangeArrowheads="1"/>
          </p:cNvSpPr>
          <p:nvPr/>
        </p:nvSpPr>
        <p:spPr bwMode="auto">
          <a:xfrm>
            <a:off x="11565237" y="3827612"/>
            <a:ext cx="7545858" cy="784830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pt-BR" altLang="en-CY" sz="3600" dirty="0">
                <a:latin typeface="Helvetica Neue"/>
                <a:cs typeface="Courier New" panose="02070309020205020404" pitchFamily="49" charset="0"/>
              </a:rPr>
              <a:t>After propagation</a:t>
            </a:r>
          </a:p>
          <a:p>
            <a:pPr eaLnBrk="1" hangingPunct="1">
              <a:spcBef>
                <a:spcPct val="0"/>
              </a:spcBef>
              <a:buFontTx/>
              <a:buNone/>
            </a:pPr>
            <a:endParaRPr lang="pt-BR" altLang="en-CY" sz="3600" b="1" dirty="0">
              <a:latin typeface="Courier New" panose="02070309020205020404" pitchFamily="49" charset="0"/>
              <a:cs typeface="Courier New" panose="02070309020205020404" pitchFamily="49" charset="0"/>
            </a:endParaRP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n1 ---&gt; n1  { =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n1 ---&gt; n2  { &lt;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n1 ---&gt; n3  { =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n2 ---&gt; n1  { &gt;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n2 ---&gt; n2  { =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n2 ---&gt; n3  { &lt;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n3 ---&gt; n1  { =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n3 ---&gt; n2  { &gt;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n3 ---&gt; n3  { = }</a:t>
            </a:r>
          </a:p>
          <a:p>
            <a:pPr eaLnBrk="1" hangingPunct="1">
              <a:spcBef>
                <a:spcPct val="0"/>
              </a:spcBef>
              <a:buFontTx/>
              <a:buNone/>
            </a:pPr>
            <a:endParaRPr lang="pt-BR" altLang="en-CY" sz="3600" b="1" dirty="0">
              <a:latin typeface="Courier New" panose="02070309020205020404" pitchFamily="49" charset="0"/>
              <a:cs typeface="Courier New" panose="02070309020205020404" pitchFamily="49" charset="0"/>
            </a:endParaRP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Conflict detected between nodes n2 and n3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FD963958-B7BB-AB67-B37B-10DB00BDD147}"/>
              </a:ext>
            </a:extLst>
          </p:cNvPr>
          <p:cNvSpPr>
            <a:spLocks noGrp="1" noChangeArrowheads="1"/>
          </p:cNvSpPr>
          <p:nvPr>
            <p:ph type="title"/>
          </p:nvPr>
        </p:nvSpPr>
        <p:spPr>
          <a:xfrm>
            <a:off x="1429265" y="1510442"/>
            <a:ext cx="16459200" cy="997980"/>
          </a:xfrm>
        </p:spPr>
        <p:txBody>
          <a:bodyPr/>
          <a:lstStyle/>
          <a:p>
            <a:r>
              <a:rPr lang="en-US" altLang="en-CY" sz="6600" b="1" dirty="0">
                <a:solidFill>
                  <a:srgbClr val="0000B0"/>
                </a:solidFill>
                <a:latin typeface="Helvetica Neue"/>
              </a:rPr>
              <a:t>A Final Example</a:t>
            </a:r>
            <a:endParaRPr lang="el-GR" altLang="en-CY" sz="6600" b="1" dirty="0">
              <a:solidFill>
                <a:srgbClr val="0000B0"/>
              </a:solidFill>
              <a:latin typeface="Helvetica Neue"/>
            </a:endParaRPr>
          </a:p>
        </p:txBody>
      </p:sp>
      <p:sp>
        <p:nvSpPr>
          <p:cNvPr id="28675" name="Content Placeholder 2">
            <a:extLst>
              <a:ext uri="{FF2B5EF4-FFF2-40B4-BE49-F238E27FC236}">
                <a16:creationId xmlns:a16="http://schemas.microsoft.com/office/drawing/2014/main" id="{52195740-6500-426A-1E56-5FAF931455AF}"/>
              </a:ext>
            </a:extLst>
          </p:cNvPr>
          <p:cNvSpPr>
            <a:spLocks noGrp="1" noChangeArrowheads="1"/>
          </p:cNvSpPr>
          <p:nvPr>
            <p:ph idx="1"/>
          </p:nvPr>
        </p:nvSpPr>
        <p:spPr>
          <a:xfrm>
            <a:off x="1429266" y="3118751"/>
            <a:ext cx="11261124" cy="5802827"/>
          </a:xfrm>
        </p:spPr>
        <p:txBody>
          <a:bodyPr/>
          <a:lstStyle/>
          <a:p>
            <a:pPr>
              <a:buFont typeface="Wingdings" panose="05000000000000000000" pitchFamily="2" charset="2"/>
              <a:buChar char="q"/>
            </a:pPr>
            <a:r>
              <a:rPr lang="en-US" altLang="en-CY" sz="4000" dirty="0">
                <a:latin typeface="Helvetica Neue"/>
              </a:rPr>
              <a:t>Diagnosis reached (n</a:t>
            </a:r>
            <a:r>
              <a:rPr lang="en-US" altLang="en-CY" sz="4000" baseline="-25000" dirty="0">
                <a:latin typeface="Helvetica Neue"/>
              </a:rPr>
              <a:t>1</a:t>
            </a:r>
            <a:r>
              <a:rPr lang="en-US" altLang="en-CY" sz="4000" dirty="0">
                <a:latin typeface="Helvetica Neue"/>
              </a:rPr>
              <a:t>)                                          </a:t>
            </a:r>
            <a:endParaRPr lang="el-GR" altLang="en-CY" sz="4000" dirty="0">
              <a:latin typeface="Helvetica Neue"/>
            </a:endParaRPr>
          </a:p>
          <a:p>
            <a:pPr>
              <a:buFont typeface="Wingdings" panose="05000000000000000000" pitchFamily="2" charset="2"/>
              <a:buChar char="q"/>
            </a:pPr>
            <a:r>
              <a:rPr lang="en-US" altLang="en-CY" sz="4000" dirty="0">
                <a:latin typeface="Helvetica Neue"/>
              </a:rPr>
              <a:t>Discussion about therapy (n</a:t>
            </a:r>
            <a:r>
              <a:rPr lang="en-US" altLang="en-CY" sz="4000" baseline="-25000" dirty="0">
                <a:latin typeface="Helvetica Neue"/>
              </a:rPr>
              <a:t>2</a:t>
            </a:r>
            <a:r>
              <a:rPr lang="en-US" altLang="en-CY" sz="4000" dirty="0">
                <a:latin typeface="Helvetica Neue"/>
              </a:rPr>
              <a:t> – n</a:t>
            </a:r>
            <a:r>
              <a:rPr lang="en-US" altLang="en-CY" sz="4000" baseline="-25000" dirty="0">
                <a:latin typeface="Helvetica Neue"/>
              </a:rPr>
              <a:t>3</a:t>
            </a:r>
            <a:r>
              <a:rPr lang="en-US" altLang="en-CY" sz="4000" dirty="0">
                <a:latin typeface="Helvetica Neue"/>
              </a:rPr>
              <a:t>)</a:t>
            </a:r>
            <a:endParaRPr lang="el-GR" altLang="en-CY" sz="4000" dirty="0">
              <a:latin typeface="Helvetica Neue"/>
            </a:endParaRPr>
          </a:p>
          <a:p>
            <a:pPr>
              <a:buFont typeface="Wingdings" panose="05000000000000000000" pitchFamily="2" charset="2"/>
              <a:buChar char="q"/>
            </a:pPr>
            <a:r>
              <a:rPr lang="en-US" altLang="en-CY" sz="4000" dirty="0">
                <a:latin typeface="Helvetica Neue"/>
              </a:rPr>
              <a:t>Consensus on best therapy regime (n</a:t>
            </a:r>
            <a:r>
              <a:rPr lang="en-US" altLang="en-CY" sz="4000" baseline="-25000" dirty="0">
                <a:latin typeface="Helvetica Neue"/>
              </a:rPr>
              <a:t>4</a:t>
            </a:r>
            <a:r>
              <a:rPr lang="en-US" altLang="en-CY" sz="4000" dirty="0">
                <a:latin typeface="Helvetica Neue"/>
              </a:rPr>
              <a:t>)</a:t>
            </a:r>
            <a:endParaRPr lang="el-GR" altLang="en-CY" sz="4000" dirty="0">
              <a:latin typeface="Helvetica Neue"/>
            </a:endParaRPr>
          </a:p>
          <a:p>
            <a:pPr>
              <a:buFont typeface="Wingdings" panose="05000000000000000000" pitchFamily="2" charset="2"/>
              <a:buChar char="q"/>
            </a:pPr>
            <a:r>
              <a:rPr lang="en-US" altLang="en-CY" sz="4000" dirty="0">
                <a:latin typeface="Helvetica Neue"/>
              </a:rPr>
              <a:t>Patient agreed on proposed therapy (n</a:t>
            </a:r>
            <a:r>
              <a:rPr lang="en-US" altLang="en-CY" sz="4000" baseline="-25000" dirty="0">
                <a:latin typeface="Helvetica Neue"/>
              </a:rPr>
              <a:t>5</a:t>
            </a:r>
            <a:r>
              <a:rPr lang="en-US" altLang="en-CY" sz="4000" dirty="0">
                <a:latin typeface="Helvetica Neue"/>
              </a:rPr>
              <a:t>)</a:t>
            </a:r>
            <a:endParaRPr lang="el-GR" altLang="en-CY" sz="4000" dirty="0">
              <a:latin typeface="Helvetica Neue"/>
            </a:endParaRPr>
          </a:p>
          <a:p>
            <a:pPr>
              <a:buFont typeface="Wingdings" panose="05000000000000000000" pitchFamily="2" charset="2"/>
              <a:buChar char="q"/>
            </a:pPr>
            <a:r>
              <a:rPr lang="en-US" altLang="en-CY" sz="4000" dirty="0">
                <a:latin typeface="Helvetica Neue"/>
              </a:rPr>
              <a:t>Application of therapy (n</a:t>
            </a:r>
            <a:r>
              <a:rPr lang="en-US" altLang="en-CY" sz="4000" baseline="-25000" dirty="0">
                <a:latin typeface="Helvetica Neue"/>
              </a:rPr>
              <a:t>6</a:t>
            </a:r>
            <a:r>
              <a:rPr lang="en-US" altLang="en-CY" sz="4000" dirty="0">
                <a:latin typeface="Helvetica Neue"/>
              </a:rPr>
              <a:t> – n</a:t>
            </a:r>
            <a:r>
              <a:rPr lang="en-US" altLang="en-CY" sz="4000" baseline="-25000" dirty="0">
                <a:latin typeface="Helvetica Neue"/>
              </a:rPr>
              <a:t>7</a:t>
            </a:r>
            <a:r>
              <a:rPr lang="en-US" altLang="en-CY" sz="4000" dirty="0">
                <a:latin typeface="Helvetica Neue"/>
              </a:rPr>
              <a:t>)</a:t>
            </a:r>
            <a:endParaRPr lang="el-GR" altLang="en-CY" sz="4000" dirty="0">
              <a:latin typeface="Helvetica Neue"/>
            </a:endParaRPr>
          </a:p>
          <a:p>
            <a:pPr>
              <a:buFont typeface="Wingdings" panose="05000000000000000000" pitchFamily="2" charset="2"/>
              <a:buChar char="q"/>
            </a:pPr>
            <a:r>
              <a:rPr lang="en-US" altLang="en-CY" sz="4000" dirty="0">
                <a:latin typeface="Helvetica Neue"/>
              </a:rPr>
              <a:t>Adjustment of some therapy parameters (n</a:t>
            </a:r>
            <a:r>
              <a:rPr lang="en-US" altLang="en-CY" sz="4000" baseline="-25000" dirty="0">
                <a:latin typeface="Helvetica Neue"/>
              </a:rPr>
              <a:t>8</a:t>
            </a:r>
            <a:r>
              <a:rPr lang="en-US" altLang="en-CY" sz="4000" dirty="0">
                <a:latin typeface="Helvetica Neue"/>
              </a:rPr>
              <a:t>)</a:t>
            </a:r>
            <a:endParaRPr lang="el-GR" altLang="en-CY" sz="4000" dirty="0">
              <a:latin typeface="Helvetica Neue"/>
            </a:endParaRPr>
          </a:p>
          <a:p>
            <a:pPr>
              <a:buFont typeface="Wingdings" panose="05000000000000000000" pitchFamily="2" charset="2"/>
              <a:buChar char="q"/>
            </a:pPr>
            <a:r>
              <a:rPr lang="en-US" altLang="en-CY" sz="4000" dirty="0">
                <a:latin typeface="Helvetica Neue"/>
              </a:rPr>
              <a:t>Patient monitoring (n</a:t>
            </a:r>
            <a:r>
              <a:rPr lang="en-US" altLang="en-CY" sz="4000" baseline="-25000" dirty="0">
                <a:latin typeface="Helvetica Neue"/>
              </a:rPr>
              <a:t>9</a:t>
            </a:r>
            <a:r>
              <a:rPr lang="en-US" altLang="en-CY" sz="4000" dirty="0">
                <a:latin typeface="Helvetica Neue"/>
              </a:rPr>
              <a:t> – n</a:t>
            </a:r>
            <a:r>
              <a:rPr lang="en-US" altLang="en-CY" sz="4000" baseline="-25000" dirty="0">
                <a:latin typeface="Helvetica Neue"/>
              </a:rPr>
              <a:t>10</a:t>
            </a:r>
            <a:r>
              <a:rPr lang="en-US" altLang="en-CY" sz="4000" dirty="0">
                <a:latin typeface="Helvetica Neue"/>
              </a:rPr>
              <a:t>)                                           </a:t>
            </a:r>
            <a:endParaRPr lang="el-GR" altLang="en-CY" sz="4000" dirty="0">
              <a:latin typeface="Helvetica Neue"/>
            </a:endParaRPr>
          </a:p>
          <a:p>
            <a:pPr marL="0" indent="0">
              <a:buNone/>
            </a:pPr>
            <a:endParaRPr lang="el-GR" altLang="en-CY" sz="4000" dirty="0">
              <a:latin typeface="Helvetica Neue"/>
            </a:endParaRPr>
          </a:p>
        </p:txBody>
      </p:sp>
      <p:sp>
        <p:nvSpPr>
          <p:cNvPr id="4" name="TextBox 3">
            <a:extLst>
              <a:ext uri="{FF2B5EF4-FFF2-40B4-BE49-F238E27FC236}">
                <a16:creationId xmlns:a16="http://schemas.microsoft.com/office/drawing/2014/main" id="{76FC919D-3272-44FD-472A-F47CAEB2CAFA}"/>
              </a:ext>
            </a:extLst>
          </p:cNvPr>
          <p:cNvSpPr txBox="1">
            <a:spLocks noChangeArrowheads="1"/>
          </p:cNvSpPr>
          <p:nvPr/>
        </p:nvSpPr>
        <p:spPr bwMode="auto">
          <a:xfrm>
            <a:off x="14041395" y="2965623"/>
            <a:ext cx="6606745" cy="60631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pt-BR" altLang="en-CY" sz="2800" b="1" dirty="0">
                <a:latin typeface="Helvetica Neue"/>
                <a:cs typeface="Courier New" panose="02070309020205020404" pitchFamily="49" charset="0"/>
              </a:rPr>
              <a:t>Original Temporal Constraints Graph</a:t>
            </a:r>
          </a:p>
          <a:p>
            <a:pPr eaLnBrk="1" hangingPunct="1">
              <a:spcBef>
                <a:spcPct val="0"/>
              </a:spcBef>
              <a:buFontTx/>
              <a:buNone/>
            </a:pPr>
            <a:endParaRPr lang="pt-BR" altLang="en-CY" sz="3600" b="1" dirty="0">
              <a:latin typeface="Courier New" panose="02070309020205020404" pitchFamily="49" charset="0"/>
              <a:cs typeface="Courier New" panose="02070309020205020404" pitchFamily="49" charset="0"/>
            </a:endParaRP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n1 ---&gt; n3  { &lt;  =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n2 ---&gt; n1  { &lt;  =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n4 ---&gt; n3  { =  &gt;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n5 ---&gt; n4  { =  &gt;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n6 ---&gt; n5  { =  &gt;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n8 ---&gt; n6  { &gt;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n8 ---&gt; n7  { &lt;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n9 ---&gt; n2  { &lt;  =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n10 ---&gt; n7  { &gt; }</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Box 3">
            <a:extLst>
              <a:ext uri="{FF2B5EF4-FFF2-40B4-BE49-F238E27FC236}">
                <a16:creationId xmlns:a16="http://schemas.microsoft.com/office/drawing/2014/main" id="{9D850045-71EF-8169-610D-737A54FE4DBD}"/>
              </a:ext>
            </a:extLst>
          </p:cNvPr>
          <p:cNvSpPr txBox="1">
            <a:spLocks noChangeArrowheads="1"/>
          </p:cNvSpPr>
          <p:nvPr/>
        </p:nvSpPr>
        <p:spPr bwMode="auto">
          <a:xfrm>
            <a:off x="1536358" y="2430162"/>
            <a:ext cx="6767382" cy="951029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n1 ---&gt; n2  { =  &gt;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n1 ---&gt; n3  { &lt;  =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n1 ---&gt; n4  { &lt;  =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n1 ---&gt; n5  { &lt;  =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n1 ---&gt; n6  { &lt;  =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n1 ---&gt; n7  { &lt;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n1 ---&gt; n8  { &lt;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n1 ---&gt; n9  { =  &gt;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n1 ---&gt; n10  { &lt;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n2 ---&gt; n3  { &lt;  =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n2 ---&gt; n4  { &lt;  =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n2 ---&gt; n5  { &lt;  =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n2 ---&gt; n6  { &lt;  =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n2 ---&gt; n7  { &lt;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n2 ---&gt; n8  { &lt;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n2 ---&gt; n9  { =  &gt;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n2 ---&gt; n10  { &lt; }</a:t>
            </a:r>
          </a:p>
        </p:txBody>
      </p:sp>
      <p:sp>
        <p:nvSpPr>
          <p:cNvPr id="3" name="TextBox 3">
            <a:extLst>
              <a:ext uri="{FF2B5EF4-FFF2-40B4-BE49-F238E27FC236}">
                <a16:creationId xmlns:a16="http://schemas.microsoft.com/office/drawing/2014/main" id="{B8AF9C10-219A-A5B1-5448-E7CFD6C7F59D}"/>
              </a:ext>
            </a:extLst>
          </p:cNvPr>
          <p:cNvSpPr txBox="1">
            <a:spLocks noChangeArrowheads="1"/>
          </p:cNvSpPr>
          <p:nvPr/>
        </p:nvSpPr>
        <p:spPr bwMode="auto">
          <a:xfrm>
            <a:off x="8303740" y="2430162"/>
            <a:ext cx="6594388" cy="1006429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n3 ---&gt; n4  { &lt;  =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n3 ---&gt; n5  { &lt;  =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n3 ---&gt; n6  { &lt;  =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n3 ---&gt; n7  { &lt;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n3 ---&gt; n8  { &lt;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n3 ---&gt; n9  { =  &gt;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n3 ---&gt; n10  { &lt;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n4 ---&gt; n5  { &lt;  =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n4 ---&gt; n6  { &lt;  =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n4 ---&gt; n7  { &lt;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n4 ---&gt; n8  { &lt;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n4 ---&gt; n9  { =  &gt;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n4 ---&gt; n10  { &lt;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n5 ---&gt; n6  { &lt;  =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n5 ---&gt; n7  { &lt;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n5 ---&gt; n8  { &lt;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n5 ---&gt; n9  { =  &gt;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n5 ---&gt; n10  { &lt; }</a:t>
            </a:r>
          </a:p>
        </p:txBody>
      </p:sp>
      <p:sp>
        <p:nvSpPr>
          <p:cNvPr id="4" name="TextBox 3">
            <a:extLst>
              <a:ext uri="{FF2B5EF4-FFF2-40B4-BE49-F238E27FC236}">
                <a16:creationId xmlns:a16="http://schemas.microsoft.com/office/drawing/2014/main" id="{9B99E15E-CC08-B1DB-7B83-59F9F0FC7297}"/>
              </a:ext>
            </a:extLst>
          </p:cNvPr>
          <p:cNvSpPr txBox="1">
            <a:spLocks noChangeArrowheads="1"/>
          </p:cNvSpPr>
          <p:nvPr/>
        </p:nvSpPr>
        <p:spPr bwMode="auto">
          <a:xfrm>
            <a:off x="14898128" y="2430162"/>
            <a:ext cx="5946860" cy="563231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n6 ---&gt; n7  { &lt;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n6 ---&gt; n8  { &lt;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n6 ---&gt; n9  { =  &gt;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n6 ---&gt; n10  { &lt;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n7 ---&gt; n8  { &gt;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n7 ---&gt; n9  { &gt;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n7 ---&gt; n10  { &lt;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n8 ---&gt; n9  { &gt;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n8 ---&gt; n10  { &lt; }</a:t>
            </a:r>
          </a:p>
          <a:p>
            <a:pPr eaLnBrk="1" hangingPunct="1">
              <a:spcBef>
                <a:spcPct val="0"/>
              </a:spcBef>
              <a:buFontTx/>
              <a:buNone/>
            </a:pPr>
            <a:r>
              <a:rPr lang="pt-BR" altLang="en-CY" sz="3600" b="1" dirty="0">
                <a:latin typeface="Courier New" panose="02070309020205020404" pitchFamily="49" charset="0"/>
                <a:cs typeface="Courier New" panose="02070309020205020404" pitchFamily="49" charset="0"/>
              </a:rPr>
              <a:t>n9 ---&gt; n10  { &lt; }</a:t>
            </a:r>
          </a:p>
        </p:txBody>
      </p:sp>
      <p:sp>
        <p:nvSpPr>
          <p:cNvPr id="2" name="TextBox 1">
            <a:extLst>
              <a:ext uri="{FF2B5EF4-FFF2-40B4-BE49-F238E27FC236}">
                <a16:creationId xmlns:a16="http://schemas.microsoft.com/office/drawing/2014/main" id="{14809DEB-3EEA-3777-F901-9475983DF6EC}"/>
              </a:ext>
            </a:extLst>
          </p:cNvPr>
          <p:cNvSpPr txBox="1"/>
          <p:nvPr/>
        </p:nvSpPr>
        <p:spPr>
          <a:xfrm>
            <a:off x="1449861" y="900154"/>
            <a:ext cx="18580442" cy="1138773"/>
          </a:xfrm>
          <a:prstGeom prst="rect">
            <a:avLst/>
          </a:prstGeom>
          <a:noFill/>
        </p:spPr>
        <p:txBody>
          <a:bodyPr wrap="square" rtlCol="0">
            <a:spAutoFit/>
          </a:bodyPr>
          <a:lstStyle/>
          <a:p>
            <a:pPr eaLnBrk="1" hangingPunct="1">
              <a:spcBef>
                <a:spcPct val="0"/>
              </a:spcBef>
              <a:buFontTx/>
              <a:buNone/>
            </a:pPr>
            <a:r>
              <a:rPr lang="pt-BR" altLang="en-CY" sz="3600" b="1" dirty="0">
                <a:solidFill>
                  <a:srgbClr val="0000B0"/>
                </a:solidFill>
                <a:latin typeface="Helvetica Neue"/>
                <a:cs typeface="Courier New" panose="02070309020205020404" pitchFamily="49" charset="0"/>
              </a:rPr>
              <a:t>Temporal Constraints after propagation </a:t>
            </a:r>
          </a:p>
          <a:p>
            <a:pPr eaLnBrk="1" hangingPunct="1">
              <a:spcBef>
                <a:spcPct val="0"/>
              </a:spcBef>
              <a:buFontTx/>
              <a:buNone/>
            </a:pPr>
            <a:r>
              <a:rPr lang="pt-BR" altLang="en-CY" sz="3200" dirty="0">
                <a:solidFill>
                  <a:srgbClr val="0000B0"/>
                </a:solidFill>
                <a:latin typeface="Helvetica Neue"/>
                <a:cs typeface="Courier New" panose="02070309020205020404" pitchFamily="49" charset="0"/>
              </a:rPr>
              <a:t>No conflicts detected and hence the conistency of the original temporal constraints is demonstrated </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marL="0" marR="0" lvl="0" indent="0" algn="ctr" defTabSz="1828800" rtl="0" eaLnBrk="1" fontAlgn="base" latinLnBrk="0" hangingPunct="1">
              <a:lnSpc>
                <a:spcPct val="100000"/>
              </a:lnSpc>
              <a:spcBef>
                <a:spcPct val="0"/>
              </a:spcBef>
              <a:spcAft>
                <a:spcPct val="0"/>
              </a:spcAft>
              <a:buClrTx/>
              <a:buSzTx/>
              <a:buFontTx/>
              <a:buNone/>
              <a:tabLst/>
              <a:defRPr/>
            </a:pPr>
            <a:fld id="{DD9F0740-C59C-4AD6-B752-7CC1CE13501A}" type="slidenum">
              <a:rPr kumimoji="0" lang="bg-BG" sz="24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ctr" defTabSz="1828800" rtl="0" eaLnBrk="1" fontAlgn="base" latinLnBrk="0" hangingPunct="1">
                <a:lnSpc>
                  <a:spcPct val="100000"/>
                </a:lnSpc>
                <a:spcBef>
                  <a:spcPct val="0"/>
                </a:spcBef>
                <a:spcAft>
                  <a:spcPct val="0"/>
                </a:spcAft>
                <a:buClrTx/>
                <a:buSzTx/>
                <a:buFontTx/>
                <a:buNone/>
                <a:tabLst/>
                <a:defRPr/>
              </a:pPr>
              <a:t>65</a:t>
            </a:fld>
            <a:endParaRPr kumimoji="0" lang="bg-BG" sz="24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76266" y="2255461"/>
            <a:ext cx="21590490" cy="892079"/>
          </a:xfrm>
        </p:spPr>
        <p:txBody>
          <a:bodyPr>
            <a:noAutofit/>
          </a:bodyPr>
          <a:lstStyle/>
          <a:p>
            <a:r>
              <a:rPr lang="en-US" sz="6000" dirty="0"/>
              <a:t>Generalizing temporal constraint graphs </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161726" y="3458307"/>
            <a:ext cx="21819570" cy="7734906"/>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457200" marR="0" lvl="0" indent="-457200" algn="l" defTabSz="1828800" rtl="0" eaLnBrk="1" fontAlgn="auto" latinLnBrk="0" hangingPunct="1">
              <a:lnSpc>
                <a:spcPct val="90000"/>
              </a:lnSpc>
              <a:spcBef>
                <a:spcPts val="2000"/>
              </a:spcBef>
              <a:spcAft>
                <a:spcPts val="0"/>
              </a:spcAft>
              <a:buClrTx/>
              <a:buSzTx/>
              <a:buFont typeface="Wingdings" panose="05000000000000000000" pitchFamily="2" charset="2"/>
              <a:buChar char="q"/>
              <a:tabLst/>
              <a:defRPr/>
            </a:pPr>
            <a:r>
              <a:rPr lang="en-US" altLang="en-US" sz="4400" dirty="0">
                <a:solidFill>
                  <a:srgbClr val="0100C8"/>
                </a:solidFill>
                <a:latin typeface="Helvetica Neue"/>
              </a:rPr>
              <a:t>Temporal constraint graphs can be generalized to variable constraint graphs</a:t>
            </a:r>
            <a:endParaRPr kumimoji="0" lang="en-US" altLang="en-US" sz="4400" b="0" i="0" u="none" strike="noStrike" kern="1200" cap="none" spc="0" normalizeH="0" baseline="0" noProof="0" dirty="0">
              <a:ln>
                <a:noFill/>
              </a:ln>
              <a:solidFill>
                <a:srgbClr val="0100C8"/>
              </a:solidFill>
              <a:effectLst/>
              <a:uLnTx/>
              <a:uFillTx/>
              <a:latin typeface="Helvetica Neue"/>
            </a:endParaRPr>
          </a:p>
          <a:p>
            <a:pPr lvl="1">
              <a:spcBef>
                <a:spcPts val="2000"/>
              </a:spcBef>
              <a:buFont typeface="Wingdings" panose="05000000000000000000" pitchFamily="2" charset="2"/>
              <a:buChar char="q"/>
            </a:pPr>
            <a:r>
              <a:rPr lang="en-US" altLang="en-US" sz="3800" dirty="0">
                <a:solidFill>
                  <a:srgbClr val="0100C8"/>
                </a:solidFill>
                <a:latin typeface="Helvetica Neue"/>
              </a:rPr>
              <a:t>Nodes represent variables and arcs represent constraints on the values of pairs of variables </a:t>
            </a:r>
          </a:p>
          <a:p>
            <a:pPr>
              <a:buFont typeface="Wingdings" panose="05000000000000000000" pitchFamily="2" charset="2"/>
              <a:buChar char="q"/>
            </a:pPr>
            <a:r>
              <a:rPr kumimoji="0" lang="en-US" altLang="en-US" sz="4400" b="0" i="0" u="none" strike="noStrike" kern="1200" cap="none" spc="0" normalizeH="0" baseline="0" noProof="0" dirty="0">
                <a:ln>
                  <a:noFill/>
                </a:ln>
                <a:solidFill>
                  <a:srgbClr val="0100C8"/>
                </a:solidFill>
                <a:effectLst/>
                <a:uLnTx/>
                <a:uFillTx/>
                <a:latin typeface="Helvetica Neue"/>
                <a:ea typeface="+mn-ea"/>
                <a:cs typeface="+mn-cs"/>
              </a:rPr>
              <a:t>The</a:t>
            </a:r>
            <a:r>
              <a:rPr kumimoji="0" lang="en-US" altLang="en-US" sz="4400" b="0" i="0" u="none" strike="noStrike" kern="1200" cap="none" spc="0" normalizeH="0" noProof="0" dirty="0">
                <a:ln>
                  <a:noFill/>
                </a:ln>
                <a:solidFill>
                  <a:srgbClr val="0100C8"/>
                </a:solidFill>
                <a:effectLst/>
                <a:uLnTx/>
                <a:uFillTx/>
                <a:latin typeface="Helvetica Neue"/>
                <a:ea typeface="+mn-ea"/>
                <a:cs typeface="+mn-cs"/>
              </a:rPr>
              <a:t> discussed temporal constraint propagation procedure can be appropriately adapted based on the notions of arc, path and K, consistency</a:t>
            </a:r>
          </a:p>
          <a:p>
            <a:pPr>
              <a:buFont typeface="Wingdings" panose="05000000000000000000" pitchFamily="2" charset="2"/>
              <a:buChar char="q"/>
            </a:pPr>
            <a:r>
              <a:rPr lang="en-US" altLang="en-US" sz="4600" b="1" baseline="0" dirty="0">
                <a:solidFill>
                  <a:srgbClr val="FF2D64"/>
                </a:solidFill>
                <a:latin typeface="Helvetica Neue"/>
              </a:rPr>
              <a:t>Arc</a:t>
            </a:r>
            <a:r>
              <a:rPr lang="en-US" altLang="en-US" sz="4600" b="1" dirty="0">
                <a:solidFill>
                  <a:srgbClr val="FF2D64"/>
                </a:solidFill>
                <a:latin typeface="Helvetica Neue"/>
              </a:rPr>
              <a:t> consistency </a:t>
            </a:r>
            <a:r>
              <a:rPr lang="en-US" altLang="en-US" sz="4600" dirty="0">
                <a:solidFill>
                  <a:srgbClr val="0100C8"/>
                </a:solidFill>
                <a:latin typeface="Helvetica Neue"/>
              </a:rPr>
              <a:t>between pairs of variables: A CSP (hence a constraint graph) has arc consistency, if for every pair of variables (Xi,Xj), for each value vi of variable Xi there exists a value vj for variable Xj such that the assignment Xi=vi, Xj=vj, satisfies all the constraints between Xi and Xj </a:t>
            </a:r>
          </a:p>
          <a:p>
            <a:pPr>
              <a:buFont typeface="Wingdings" panose="05000000000000000000" pitchFamily="2" charset="2"/>
              <a:buChar char="q"/>
            </a:pPr>
            <a:r>
              <a:rPr lang="en-US" altLang="en-US" sz="4600" dirty="0">
                <a:solidFill>
                  <a:srgbClr val="0100C8"/>
                </a:solidFill>
                <a:latin typeface="Helvetica Neue"/>
              </a:rPr>
              <a:t>Arc consistency can be obtained by removing values from the domains of Xi and Xj (minimization)</a:t>
            </a:r>
          </a:p>
          <a:p>
            <a:pPr marL="914400" lvl="1" indent="0">
              <a:buNone/>
            </a:pPr>
            <a:endParaRPr kumimoji="0" lang="en-US" altLang="en-US" sz="3800" b="0" i="0" u="none" strike="noStrike" kern="1200" cap="none" spc="0" normalizeH="0" baseline="0" noProof="0" dirty="0">
              <a:ln>
                <a:noFill/>
              </a:ln>
              <a:solidFill>
                <a:srgbClr val="0100C8"/>
              </a:solidFill>
              <a:effectLst/>
              <a:uLnTx/>
              <a:uFillTx/>
              <a:latin typeface="Helvetica Neue"/>
              <a:ea typeface="+mn-ea"/>
              <a:cs typeface="+mn-cs"/>
            </a:endParaRPr>
          </a:p>
        </p:txBody>
      </p:sp>
    </p:spTree>
    <p:extLst>
      <p:ext uri="{BB962C8B-B14F-4D97-AF65-F5344CB8AC3E}">
        <p14:creationId xmlns:p14="http://schemas.microsoft.com/office/powerpoint/2010/main" val="531578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1000"/>
                                        <p:tgtEl>
                                          <p:spTgt spid="12">
                                            <p:txEl>
                                              <p:pRg st="0" end="0"/>
                                            </p:txEl>
                                          </p:spTgt>
                                        </p:tgtEl>
                                      </p:cBhvr>
                                    </p:animEffect>
                                    <p:anim calcmode="lin" valueType="num">
                                      <p:cBhvr>
                                        <p:cTn id="8"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2">
                                            <p:txEl>
                                              <p:pRg st="1" end="1"/>
                                            </p:txEl>
                                          </p:spTgt>
                                        </p:tgtEl>
                                        <p:attrNameLst>
                                          <p:attrName>style.visibility</p:attrName>
                                        </p:attrNameLst>
                                      </p:cBhvr>
                                      <p:to>
                                        <p:strVal val="visible"/>
                                      </p:to>
                                    </p:set>
                                    <p:animEffect transition="in" filter="fade">
                                      <p:cBhvr>
                                        <p:cTn id="14" dur="1000"/>
                                        <p:tgtEl>
                                          <p:spTgt spid="12">
                                            <p:txEl>
                                              <p:pRg st="1" end="1"/>
                                            </p:txEl>
                                          </p:spTgt>
                                        </p:tgtEl>
                                      </p:cBhvr>
                                    </p:animEffect>
                                    <p:anim calcmode="lin" valueType="num">
                                      <p:cBhvr>
                                        <p:cTn id="15"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2">
                                            <p:txEl>
                                              <p:pRg st="2" end="2"/>
                                            </p:txEl>
                                          </p:spTgt>
                                        </p:tgtEl>
                                        <p:attrNameLst>
                                          <p:attrName>style.visibility</p:attrName>
                                        </p:attrNameLst>
                                      </p:cBhvr>
                                      <p:to>
                                        <p:strVal val="visible"/>
                                      </p:to>
                                    </p:set>
                                    <p:animEffect transition="in" filter="fade">
                                      <p:cBhvr>
                                        <p:cTn id="21" dur="1000"/>
                                        <p:tgtEl>
                                          <p:spTgt spid="12">
                                            <p:txEl>
                                              <p:pRg st="2" end="2"/>
                                            </p:txEl>
                                          </p:spTgt>
                                        </p:tgtEl>
                                      </p:cBhvr>
                                    </p:animEffect>
                                    <p:anim calcmode="lin" valueType="num">
                                      <p:cBhvr>
                                        <p:cTn id="22"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2">
                                            <p:txEl>
                                              <p:pRg st="3" end="3"/>
                                            </p:txEl>
                                          </p:spTgt>
                                        </p:tgtEl>
                                        <p:attrNameLst>
                                          <p:attrName>style.visibility</p:attrName>
                                        </p:attrNameLst>
                                      </p:cBhvr>
                                      <p:to>
                                        <p:strVal val="visible"/>
                                      </p:to>
                                    </p:set>
                                    <p:animEffect transition="in" filter="fade">
                                      <p:cBhvr>
                                        <p:cTn id="28" dur="1000"/>
                                        <p:tgtEl>
                                          <p:spTgt spid="12">
                                            <p:txEl>
                                              <p:pRg st="3" end="3"/>
                                            </p:txEl>
                                          </p:spTgt>
                                        </p:tgtEl>
                                      </p:cBhvr>
                                    </p:animEffect>
                                    <p:anim calcmode="lin" valueType="num">
                                      <p:cBhvr>
                                        <p:cTn id="29" dur="1000" fill="hold"/>
                                        <p:tgtEl>
                                          <p:spTgt spid="1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2">
                                            <p:txEl>
                                              <p:pRg st="4" end="4"/>
                                            </p:txEl>
                                          </p:spTgt>
                                        </p:tgtEl>
                                        <p:attrNameLst>
                                          <p:attrName>style.visibility</p:attrName>
                                        </p:attrNameLst>
                                      </p:cBhvr>
                                      <p:to>
                                        <p:strVal val="visible"/>
                                      </p:to>
                                    </p:set>
                                    <p:animEffect transition="in" filter="fade">
                                      <p:cBhvr>
                                        <p:cTn id="35" dur="1000"/>
                                        <p:tgtEl>
                                          <p:spTgt spid="12">
                                            <p:txEl>
                                              <p:pRg st="4" end="4"/>
                                            </p:txEl>
                                          </p:spTgt>
                                        </p:tgtEl>
                                      </p:cBhvr>
                                    </p:animEffect>
                                    <p:anim calcmode="lin" valueType="num">
                                      <p:cBhvr>
                                        <p:cTn id="36" dur="1000" fill="hold"/>
                                        <p:tgtEl>
                                          <p:spTgt spid="1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marL="0" marR="0" lvl="0" indent="0" algn="ctr" defTabSz="1828800" rtl="0" eaLnBrk="1" fontAlgn="base" latinLnBrk="0" hangingPunct="1">
              <a:lnSpc>
                <a:spcPct val="100000"/>
              </a:lnSpc>
              <a:spcBef>
                <a:spcPct val="0"/>
              </a:spcBef>
              <a:spcAft>
                <a:spcPct val="0"/>
              </a:spcAft>
              <a:buClrTx/>
              <a:buSzTx/>
              <a:buFontTx/>
              <a:buNone/>
              <a:tabLst/>
              <a:defRPr/>
            </a:pPr>
            <a:fld id="{DD9F0740-C59C-4AD6-B752-7CC1CE13501A}" type="slidenum">
              <a:rPr kumimoji="0" lang="bg-BG" sz="24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ctr" defTabSz="1828800" rtl="0" eaLnBrk="1" fontAlgn="base" latinLnBrk="0" hangingPunct="1">
                <a:lnSpc>
                  <a:spcPct val="100000"/>
                </a:lnSpc>
                <a:spcBef>
                  <a:spcPct val="0"/>
                </a:spcBef>
                <a:spcAft>
                  <a:spcPct val="0"/>
                </a:spcAft>
                <a:buClrTx/>
                <a:buSzTx/>
                <a:buFontTx/>
                <a:buNone/>
                <a:tabLst/>
                <a:defRPr/>
              </a:pPr>
              <a:t>66</a:t>
            </a:fld>
            <a:endParaRPr kumimoji="0" lang="bg-BG" sz="24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76266" y="2542294"/>
            <a:ext cx="21590490" cy="892079"/>
          </a:xfrm>
        </p:spPr>
        <p:txBody>
          <a:bodyPr>
            <a:noAutofit/>
          </a:bodyPr>
          <a:lstStyle/>
          <a:p>
            <a:r>
              <a:rPr lang="en-US" sz="6000" dirty="0"/>
              <a:t>Path consistency and K-Consistency </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82215" y="4025597"/>
            <a:ext cx="21819570" cy="7382082"/>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kumimoji="0" lang="en-US" altLang="en-US" sz="4400" b="1" i="0" u="none" strike="noStrike" kern="1200" cap="none" spc="0" normalizeH="0" baseline="0" noProof="0" dirty="0">
                <a:ln>
                  <a:noFill/>
                </a:ln>
                <a:solidFill>
                  <a:srgbClr val="FF2D64"/>
                </a:solidFill>
                <a:effectLst/>
                <a:uLnTx/>
                <a:uFillTx/>
                <a:latin typeface="Helvetica Neue"/>
              </a:rPr>
              <a:t>Path consistency </a:t>
            </a:r>
            <a:r>
              <a:rPr lang="en-US" altLang="en-US" sz="4400" noProof="0" dirty="0">
                <a:solidFill>
                  <a:srgbClr val="0100C8"/>
                </a:solidFill>
                <a:latin typeface="Helvetica Neue"/>
              </a:rPr>
              <a:t>which entails</a:t>
            </a:r>
            <a:r>
              <a:rPr kumimoji="0" lang="en-US" altLang="en-US" sz="4400" b="0" i="0" u="none" strike="noStrike" kern="1200" cap="none" spc="0" normalizeH="0" baseline="0" noProof="0" dirty="0">
                <a:ln>
                  <a:noFill/>
                </a:ln>
                <a:solidFill>
                  <a:srgbClr val="0100C8"/>
                </a:solidFill>
                <a:effectLst/>
                <a:uLnTx/>
                <a:uFillTx/>
                <a:latin typeface="Helvetica Neue"/>
              </a:rPr>
              <a:t> three variables,</a:t>
            </a:r>
            <a:r>
              <a:rPr kumimoji="0" lang="en-US" altLang="en-US" sz="4400" b="0" i="0" u="none" strike="noStrike" kern="1200" cap="none" spc="0" normalizeH="0" noProof="0" dirty="0">
                <a:ln>
                  <a:noFill/>
                </a:ln>
                <a:solidFill>
                  <a:srgbClr val="0100C8"/>
                </a:solidFill>
                <a:effectLst/>
                <a:uLnTx/>
                <a:uFillTx/>
                <a:latin typeface="Helvetica Neue"/>
              </a:rPr>
              <a:t> is the extension of</a:t>
            </a:r>
            <a:r>
              <a:rPr kumimoji="0" lang="en-US" altLang="en-US" sz="4400" b="0" i="0" u="none" strike="noStrike" kern="1200" cap="none" spc="0" normalizeH="0" baseline="0" noProof="0" dirty="0">
                <a:ln>
                  <a:noFill/>
                </a:ln>
                <a:solidFill>
                  <a:srgbClr val="0100C8"/>
                </a:solidFill>
                <a:effectLst/>
                <a:uLnTx/>
                <a:uFillTx/>
                <a:latin typeface="Helvetica Neue"/>
              </a:rPr>
              <a:t> arc consistency</a:t>
            </a:r>
            <a:r>
              <a:rPr lang="en-US" altLang="en-US" sz="4400" dirty="0">
                <a:solidFill>
                  <a:srgbClr val="0100C8"/>
                </a:solidFill>
                <a:latin typeface="Helvetica Neue"/>
              </a:rPr>
              <a:t>; a CSP has path consistency if</a:t>
            </a:r>
            <a:r>
              <a:rPr kumimoji="0" lang="en-US" altLang="en-US" sz="4400" b="0" i="0" u="none" strike="noStrike" kern="1200" cap="none" spc="0" normalizeH="0" noProof="0" dirty="0">
                <a:ln>
                  <a:noFill/>
                </a:ln>
                <a:solidFill>
                  <a:srgbClr val="0100C8"/>
                </a:solidFill>
                <a:effectLst/>
                <a:uLnTx/>
                <a:uFillTx/>
                <a:latin typeface="Helvetica Neue"/>
              </a:rPr>
              <a:t> every assignment of values on a pair of variables Xi and Xj that satisfies the given constraints, can be extended to whichever third variable Xk</a:t>
            </a:r>
          </a:p>
          <a:p>
            <a:pPr>
              <a:buFont typeface="Wingdings" panose="05000000000000000000" pitchFamily="2" charset="2"/>
              <a:buChar char="q"/>
            </a:pPr>
            <a:r>
              <a:rPr lang="en-US" altLang="en-US" sz="4400" b="1" dirty="0">
                <a:solidFill>
                  <a:srgbClr val="FF2D64"/>
                </a:solidFill>
                <a:latin typeface="Helvetica Neue"/>
              </a:rPr>
              <a:t>K-consistency</a:t>
            </a:r>
            <a:r>
              <a:rPr lang="en-US" altLang="en-US" sz="4400" dirty="0">
                <a:solidFill>
                  <a:srgbClr val="0100C8"/>
                </a:solidFill>
                <a:latin typeface="Helvetica Neue"/>
              </a:rPr>
              <a:t> represents a higher degree of consistency</a:t>
            </a:r>
          </a:p>
          <a:p>
            <a:pPr lvl="1">
              <a:buFont typeface="Wingdings" panose="05000000000000000000" pitchFamily="2" charset="2"/>
              <a:buChar char="q"/>
            </a:pPr>
            <a:r>
              <a:rPr lang="en-US" altLang="en-US" sz="2800" dirty="0">
                <a:solidFill>
                  <a:srgbClr val="0100C8"/>
                </a:solidFill>
                <a:latin typeface="Helvetica Neue"/>
              </a:rPr>
              <a:t>1-Consisteny (Node Consistency): Each variable is checked separately in relation to unary constraints referring to it</a:t>
            </a:r>
          </a:p>
          <a:p>
            <a:pPr lvl="1">
              <a:buFont typeface="Wingdings" panose="05000000000000000000" pitchFamily="2" charset="2"/>
              <a:buChar char="q"/>
            </a:pPr>
            <a:r>
              <a:rPr lang="en-US" altLang="en-US" sz="2800" dirty="0">
                <a:solidFill>
                  <a:srgbClr val="0100C8"/>
                </a:solidFill>
                <a:latin typeface="Helvetica Neue"/>
              </a:rPr>
              <a:t>2-Consistency is arc consistency: Every consistent assignment to some variable can be extended in every other variable</a:t>
            </a:r>
          </a:p>
          <a:p>
            <a:pPr lvl="1">
              <a:buFont typeface="Wingdings" panose="05000000000000000000" pitchFamily="2" charset="2"/>
              <a:buChar char="q"/>
            </a:pPr>
            <a:r>
              <a:rPr lang="en-US" altLang="en-US" sz="2800" dirty="0">
                <a:solidFill>
                  <a:srgbClr val="0100C8"/>
                </a:solidFill>
                <a:latin typeface="Helvetica Neue"/>
              </a:rPr>
              <a:t>3-Consistency is path consistency: Any consistent pair assignment can be extended to any third variable</a:t>
            </a:r>
          </a:p>
          <a:p>
            <a:pPr lvl="1">
              <a:buFont typeface="Wingdings" panose="05000000000000000000" pitchFamily="2" charset="2"/>
              <a:buChar char="q"/>
            </a:pPr>
            <a:r>
              <a:rPr lang="en-US" altLang="en-US" sz="3800" dirty="0">
                <a:solidFill>
                  <a:srgbClr val="0100C8"/>
                </a:solidFill>
                <a:latin typeface="Helvetica Neue"/>
              </a:rPr>
              <a:t> K-consistency: For every k variables, whichever k-1 consistent assignment can be extended to the kth variable</a:t>
            </a:r>
          </a:p>
          <a:p>
            <a:pPr lvl="1">
              <a:buFont typeface="Wingdings" panose="05000000000000000000" pitchFamily="2" charset="2"/>
              <a:buChar char="q"/>
            </a:pPr>
            <a:r>
              <a:rPr lang="en-US" altLang="en-US" sz="3800" dirty="0">
                <a:solidFill>
                  <a:srgbClr val="0100C8"/>
                </a:solidFill>
                <a:latin typeface="Helvetica Neue"/>
              </a:rPr>
              <a:t>If on the basis of the above consistency checks, all values in the domain of some variable have been eliminated then an inconsistency has been detected</a:t>
            </a:r>
            <a:endParaRPr kumimoji="0" lang="en-US" altLang="en-US" sz="3800" b="0" i="0" u="none" strike="noStrike" kern="1200" cap="none" spc="0" normalizeH="0" noProof="0" dirty="0">
              <a:ln>
                <a:noFill/>
              </a:ln>
              <a:solidFill>
                <a:srgbClr val="0100C8"/>
              </a:solidFill>
              <a:effectLst/>
              <a:uLnTx/>
              <a:uFillTx/>
              <a:latin typeface="Helvetica Neue"/>
              <a:ea typeface="+mn-ea"/>
              <a:cs typeface="+mn-cs"/>
            </a:endParaRPr>
          </a:p>
          <a:p>
            <a:pPr lvl="1">
              <a:buFont typeface="Wingdings" panose="05000000000000000000" pitchFamily="2" charset="2"/>
              <a:buChar char="q"/>
            </a:pPr>
            <a:endParaRPr kumimoji="0" lang="en-US" altLang="en-US" sz="3800" b="0" i="0" u="none" strike="noStrike" kern="1200" cap="none" spc="0" normalizeH="0" baseline="0" noProof="0" dirty="0">
              <a:ln>
                <a:noFill/>
              </a:ln>
              <a:solidFill>
                <a:srgbClr val="0100C8"/>
              </a:solidFill>
              <a:effectLst/>
              <a:uLnTx/>
              <a:uFillTx/>
              <a:latin typeface="Helvetica Neue"/>
              <a:ea typeface="+mn-ea"/>
              <a:cs typeface="+mn-cs"/>
            </a:endParaRPr>
          </a:p>
        </p:txBody>
      </p:sp>
    </p:spTree>
    <p:extLst>
      <p:ext uri="{BB962C8B-B14F-4D97-AF65-F5344CB8AC3E}">
        <p14:creationId xmlns:p14="http://schemas.microsoft.com/office/powerpoint/2010/main" val="2460459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1000"/>
                                        <p:tgtEl>
                                          <p:spTgt spid="12">
                                            <p:txEl>
                                              <p:pRg st="0" end="0"/>
                                            </p:txEl>
                                          </p:spTgt>
                                        </p:tgtEl>
                                      </p:cBhvr>
                                    </p:animEffect>
                                    <p:anim calcmode="lin" valueType="num">
                                      <p:cBhvr>
                                        <p:cTn id="8"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2">
                                            <p:txEl>
                                              <p:pRg st="1" end="1"/>
                                            </p:txEl>
                                          </p:spTgt>
                                        </p:tgtEl>
                                        <p:attrNameLst>
                                          <p:attrName>style.visibility</p:attrName>
                                        </p:attrNameLst>
                                      </p:cBhvr>
                                      <p:to>
                                        <p:strVal val="visible"/>
                                      </p:to>
                                    </p:set>
                                    <p:animEffect transition="in" filter="fade">
                                      <p:cBhvr>
                                        <p:cTn id="14" dur="1000"/>
                                        <p:tgtEl>
                                          <p:spTgt spid="12">
                                            <p:txEl>
                                              <p:pRg st="1" end="1"/>
                                            </p:txEl>
                                          </p:spTgt>
                                        </p:tgtEl>
                                      </p:cBhvr>
                                    </p:animEffect>
                                    <p:anim calcmode="lin" valueType="num">
                                      <p:cBhvr>
                                        <p:cTn id="15"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2">
                                            <p:txEl>
                                              <p:pRg st="2" end="2"/>
                                            </p:txEl>
                                          </p:spTgt>
                                        </p:tgtEl>
                                        <p:attrNameLst>
                                          <p:attrName>style.visibility</p:attrName>
                                        </p:attrNameLst>
                                      </p:cBhvr>
                                      <p:to>
                                        <p:strVal val="visible"/>
                                      </p:to>
                                    </p:set>
                                    <p:animEffect transition="in" filter="fade">
                                      <p:cBhvr>
                                        <p:cTn id="21" dur="1000"/>
                                        <p:tgtEl>
                                          <p:spTgt spid="12">
                                            <p:txEl>
                                              <p:pRg st="2" end="2"/>
                                            </p:txEl>
                                          </p:spTgt>
                                        </p:tgtEl>
                                      </p:cBhvr>
                                    </p:animEffect>
                                    <p:anim calcmode="lin" valueType="num">
                                      <p:cBhvr>
                                        <p:cTn id="22"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2">
                                            <p:txEl>
                                              <p:pRg st="3" end="3"/>
                                            </p:txEl>
                                          </p:spTgt>
                                        </p:tgtEl>
                                        <p:attrNameLst>
                                          <p:attrName>style.visibility</p:attrName>
                                        </p:attrNameLst>
                                      </p:cBhvr>
                                      <p:to>
                                        <p:strVal val="visible"/>
                                      </p:to>
                                    </p:set>
                                    <p:animEffect transition="in" filter="fade">
                                      <p:cBhvr>
                                        <p:cTn id="28" dur="1000"/>
                                        <p:tgtEl>
                                          <p:spTgt spid="12">
                                            <p:txEl>
                                              <p:pRg st="3" end="3"/>
                                            </p:txEl>
                                          </p:spTgt>
                                        </p:tgtEl>
                                      </p:cBhvr>
                                    </p:animEffect>
                                    <p:anim calcmode="lin" valueType="num">
                                      <p:cBhvr>
                                        <p:cTn id="29" dur="1000" fill="hold"/>
                                        <p:tgtEl>
                                          <p:spTgt spid="1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2">
                                            <p:txEl>
                                              <p:pRg st="4" end="4"/>
                                            </p:txEl>
                                          </p:spTgt>
                                        </p:tgtEl>
                                        <p:attrNameLst>
                                          <p:attrName>style.visibility</p:attrName>
                                        </p:attrNameLst>
                                      </p:cBhvr>
                                      <p:to>
                                        <p:strVal val="visible"/>
                                      </p:to>
                                    </p:set>
                                    <p:animEffect transition="in" filter="fade">
                                      <p:cBhvr>
                                        <p:cTn id="35" dur="1000"/>
                                        <p:tgtEl>
                                          <p:spTgt spid="12">
                                            <p:txEl>
                                              <p:pRg st="4" end="4"/>
                                            </p:txEl>
                                          </p:spTgt>
                                        </p:tgtEl>
                                      </p:cBhvr>
                                    </p:animEffect>
                                    <p:anim calcmode="lin" valueType="num">
                                      <p:cBhvr>
                                        <p:cTn id="36" dur="1000" fill="hold"/>
                                        <p:tgtEl>
                                          <p:spTgt spid="1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2">
                                            <p:txEl>
                                              <p:pRg st="5" end="5"/>
                                            </p:txEl>
                                          </p:spTgt>
                                        </p:tgtEl>
                                        <p:attrNameLst>
                                          <p:attrName>style.visibility</p:attrName>
                                        </p:attrNameLst>
                                      </p:cBhvr>
                                      <p:to>
                                        <p:strVal val="visible"/>
                                      </p:to>
                                    </p:set>
                                    <p:animEffect transition="in" filter="fade">
                                      <p:cBhvr>
                                        <p:cTn id="42" dur="1000"/>
                                        <p:tgtEl>
                                          <p:spTgt spid="12">
                                            <p:txEl>
                                              <p:pRg st="5" end="5"/>
                                            </p:txEl>
                                          </p:spTgt>
                                        </p:tgtEl>
                                      </p:cBhvr>
                                    </p:animEffect>
                                    <p:anim calcmode="lin" valueType="num">
                                      <p:cBhvr>
                                        <p:cTn id="43" dur="1000" fill="hold"/>
                                        <p:tgtEl>
                                          <p:spTgt spid="1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12">
                                            <p:txEl>
                                              <p:pRg st="6" end="6"/>
                                            </p:txEl>
                                          </p:spTgt>
                                        </p:tgtEl>
                                        <p:attrNameLst>
                                          <p:attrName>style.visibility</p:attrName>
                                        </p:attrNameLst>
                                      </p:cBhvr>
                                      <p:to>
                                        <p:strVal val="visible"/>
                                      </p:to>
                                    </p:set>
                                    <p:animEffect transition="in" filter="fade">
                                      <p:cBhvr>
                                        <p:cTn id="49" dur="1000"/>
                                        <p:tgtEl>
                                          <p:spTgt spid="12">
                                            <p:txEl>
                                              <p:pRg st="6" end="6"/>
                                            </p:txEl>
                                          </p:spTgt>
                                        </p:tgtEl>
                                      </p:cBhvr>
                                    </p:animEffect>
                                    <p:anim calcmode="lin" valueType="num">
                                      <p:cBhvr>
                                        <p:cTn id="50" dur="1000" fill="hold"/>
                                        <p:tgtEl>
                                          <p:spTgt spid="1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marL="0" marR="0" lvl="0" indent="0" algn="ctr" defTabSz="1828800" rtl="0" eaLnBrk="1" fontAlgn="base" latinLnBrk="0" hangingPunct="1">
              <a:lnSpc>
                <a:spcPct val="100000"/>
              </a:lnSpc>
              <a:spcBef>
                <a:spcPct val="0"/>
              </a:spcBef>
              <a:spcAft>
                <a:spcPct val="0"/>
              </a:spcAft>
              <a:buClrTx/>
              <a:buSzTx/>
              <a:buFontTx/>
              <a:buNone/>
              <a:tabLst/>
              <a:defRPr/>
            </a:pPr>
            <a:fld id="{DD9F0740-C59C-4AD6-B752-7CC1CE13501A}" type="slidenum">
              <a:rPr kumimoji="0" lang="bg-BG" sz="24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ctr" defTabSz="1828800" rtl="0" eaLnBrk="1" fontAlgn="base" latinLnBrk="0" hangingPunct="1">
                <a:lnSpc>
                  <a:spcPct val="100000"/>
                </a:lnSpc>
                <a:spcBef>
                  <a:spcPct val="0"/>
                </a:spcBef>
                <a:spcAft>
                  <a:spcPct val="0"/>
                </a:spcAft>
                <a:buClrTx/>
                <a:buSzTx/>
                <a:buFontTx/>
                <a:buNone/>
                <a:tabLst/>
                <a:defRPr/>
              </a:pPr>
              <a:t>67</a:t>
            </a:fld>
            <a:endParaRPr kumimoji="0" lang="bg-BG" sz="24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03137" y="2401896"/>
            <a:ext cx="21590490" cy="892079"/>
          </a:xfrm>
        </p:spPr>
        <p:txBody>
          <a:bodyPr>
            <a:noAutofit/>
          </a:bodyPr>
          <a:lstStyle/>
          <a:p>
            <a:r>
              <a:rPr lang="en-US" sz="6000" dirty="0"/>
              <a:t>Types of CSPs </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303137" y="4065797"/>
            <a:ext cx="21819570" cy="7734906"/>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457200" marR="0" lvl="0" indent="-457200" algn="l" defTabSz="1828800" rtl="0" eaLnBrk="1" fontAlgn="auto" latinLnBrk="0" hangingPunct="1">
              <a:lnSpc>
                <a:spcPct val="90000"/>
              </a:lnSpc>
              <a:spcBef>
                <a:spcPts val="2000"/>
              </a:spcBef>
              <a:spcAft>
                <a:spcPts val="0"/>
              </a:spcAft>
              <a:buClrTx/>
              <a:buSzTx/>
              <a:buFont typeface="Wingdings" panose="05000000000000000000" pitchFamily="2" charset="2"/>
              <a:buChar char="q"/>
              <a:tabLst/>
              <a:defRPr/>
            </a:pPr>
            <a:r>
              <a:rPr kumimoji="0" lang="en-US" altLang="en-US" sz="4600" b="0" i="0" u="none" strike="noStrike" kern="1200" cap="none" spc="0" normalizeH="0" baseline="0" noProof="0" dirty="0">
                <a:ln>
                  <a:noFill/>
                </a:ln>
                <a:solidFill>
                  <a:srgbClr val="0100C8"/>
                </a:solidFill>
                <a:effectLst/>
                <a:uLnTx/>
                <a:uFillTx/>
                <a:latin typeface="Helvetica Neue"/>
                <a:ea typeface="+mn-ea"/>
                <a:cs typeface="+mn-cs"/>
              </a:rPr>
              <a:t>Discrete Variables</a:t>
            </a:r>
          </a:p>
          <a:p>
            <a:pPr lvl="1">
              <a:spcBef>
                <a:spcPts val="2000"/>
              </a:spcBef>
              <a:buFont typeface="Wingdings" panose="05000000000000000000" pitchFamily="2" charset="2"/>
              <a:buChar char="q"/>
            </a:pPr>
            <a:r>
              <a:rPr kumimoji="0" lang="en-US" altLang="en-US" sz="3800" b="0" i="0" u="none" strike="noStrike" kern="1200" cap="none" spc="0" normalizeH="0" baseline="0" noProof="0" dirty="0">
                <a:ln>
                  <a:noFill/>
                </a:ln>
                <a:solidFill>
                  <a:srgbClr val="0100C8"/>
                </a:solidFill>
                <a:effectLst/>
                <a:uLnTx/>
                <a:uFillTx/>
                <a:latin typeface="Helvetica Neue"/>
                <a:ea typeface="+mn-ea"/>
                <a:cs typeface="+mn-cs"/>
              </a:rPr>
              <a:t>Finite Domains</a:t>
            </a:r>
          </a:p>
          <a:p>
            <a:pPr lvl="2">
              <a:spcBef>
                <a:spcPts val="2000"/>
              </a:spcBef>
              <a:buFont typeface="Wingdings" panose="05000000000000000000" pitchFamily="2" charset="2"/>
              <a:buChar char="q"/>
            </a:pPr>
            <a:r>
              <a:rPr lang="en-US" altLang="en-US" sz="3000" dirty="0">
                <a:solidFill>
                  <a:srgbClr val="0100C8"/>
                </a:solidFill>
                <a:latin typeface="Helvetica Neue"/>
              </a:rPr>
              <a:t>A domain size of d means O(</a:t>
            </a:r>
            <a:r>
              <a:rPr lang="en-US" dirty="0">
                <a:solidFill>
                  <a:srgbClr val="0100C8"/>
                </a:solidFill>
                <a:latin typeface="Helvetica Neue"/>
              </a:rPr>
              <a:t>d</a:t>
            </a:r>
            <a:r>
              <a:rPr lang="en-US" baseline="30000" dirty="0">
                <a:solidFill>
                  <a:srgbClr val="0100C8"/>
                </a:solidFill>
                <a:latin typeface="Helvetica Neue"/>
              </a:rPr>
              <a:t>n</a:t>
            </a:r>
            <a:r>
              <a:rPr lang="en-US" dirty="0">
                <a:solidFill>
                  <a:srgbClr val="0100C8"/>
                </a:solidFill>
                <a:latin typeface="Helvetica Neue"/>
              </a:rPr>
              <a:t>) </a:t>
            </a:r>
            <a:r>
              <a:rPr lang="en-US" sz="3000" dirty="0">
                <a:solidFill>
                  <a:srgbClr val="0100C8"/>
                </a:solidFill>
                <a:latin typeface="Helvetica Neue"/>
              </a:rPr>
              <a:t>possible assignments</a:t>
            </a:r>
          </a:p>
          <a:p>
            <a:pPr lvl="2">
              <a:spcBef>
                <a:spcPts val="2000"/>
              </a:spcBef>
              <a:buFont typeface="Wingdings" panose="05000000000000000000" pitchFamily="2" charset="2"/>
              <a:buChar char="q"/>
            </a:pPr>
            <a:r>
              <a:rPr kumimoji="0" lang="en-US" altLang="en-US" sz="3000" b="0" i="0" u="none" strike="noStrike" kern="1200" cap="none" spc="0" normalizeH="0" baseline="0" noProof="0" dirty="0">
                <a:ln>
                  <a:noFill/>
                </a:ln>
                <a:solidFill>
                  <a:srgbClr val="0100C8"/>
                </a:solidFill>
                <a:effectLst/>
                <a:uLnTx/>
                <a:uFillTx/>
                <a:latin typeface="Helvetica Neue"/>
              </a:rPr>
              <a:t>NP-complete</a:t>
            </a:r>
          </a:p>
          <a:p>
            <a:pPr lvl="1">
              <a:spcBef>
                <a:spcPts val="2000"/>
              </a:spcBef>
              <a:buFont typeface="Wingdings" panose="05000000000000000000" pitchFamily="2" charset="2"/>
              <a:buChar char="q"/>
            </a:pPr>
            <a:r>
              <a:rPr lang="en-US" altLang="en-US" sz="3800" dirty="0">
                <a:solidFill>
                  <a:srgbClr val="0100C8"/>
                </a:solidFill>
                <a:latin typeface="Helvetica Neue"/>
              </a:rPr>
              <a:t>Infinite Domains (e.g., integers)</a:t>
            </a:r>
          </a:p>
          <a:p>
            <a:pPr lvl="2">
              <a:spcBef>
                <a:spcPts val="2000"/>
              </a:spcBef>
              <a:buFont typeface="Wingdings" panose="05000000000000000000" pitchFamily="2" charset="2"/>
              <a:buChar char="q"/>
            </a:pPr>
            <a:r>
              <a:rPr kumimoji="0" lang="en-US" altLang="en-US" sz="3000" b="0" i="0" u="none" strike="noStrike" kern="1200" cap="none" spc="0" normalizeH="0" baseline="0" noProof="0" dirty="0">
                <a:ln>
                  <a:noFill/>
                </a:ln>
                <a:solidFill>
                  <a:srgbClr val="0100C8"/>
                </a:solidFill>
                <a:effectLst/>
                <a:uLnTx/>
                <a:uFillTx/>
                <a:latin typeface="Helvetica Neue"/>
              </a:rPr>
              <a:t>E.g., </a:t>
            </a:r>
            <a:r>
              <a:rPr lang="en-US" altLang="en-US" sz="3000" dirty="0">
                <a:solidFill>
                  <a:srgbClr val="0100C8"/>
                </a:solidFill>
                <a:latin typeface="Helvetica Neue"/>
              </a:rPr>
              <a:t>job </a:t>
            </a:r>
            <a:r>
              <a:rPr kumimoji="0" lang="en-US" altLang="en-US" sz="3000" b="0" i="0" u="none" strike="noStrike" kern="1200" cap="none" spc="0" normalizeH="0" baseline="0" noProof="0" dirty="0">
                <a:ln>
                  <a:noFill/>
                </a:ln>
                <a:solidFill>
                  <a:srgbClr val="0100C8"/>
                </a:solidFill>
                <a:effectLst/>
                <a:uLnTx/>
                <a:uFillTx/>
                <a:latin typeface="Helvetica Neue"/>
              </a:rPr>
              <a:t>scheduling where variables correspond to the start time of each job</a:t>
            </a:r>
          </a:p>
          <a:p>
            <a:pPr lvl="2">
              <a:spcBef>
                <a:spcPts val="2000"/>
              </a:spcBef>
              <a:buFont typeface="Wingdings" panose="05000000000000000000" pitchFamily="2" charset="2"/>
              <a:buChar char="q"/>
            </a:pPr>
            <a:r>
              <a:rPr lang="en-US" altLang="en-US" sz="3000" dirty="0">
                <a:solidFill>
                  <a:srgbClr val="0100C8"/>
                </a:solidFill>
                <a:latin typeface="Helvetica Neue"/>
              </a:rPr>
              <a:t>Linear constraints solvable, nonlinear undecidable</a:t>
            </a:r>
            <a:endParaRPr kumimoji="0" lang="en-US" altLang="en-US" sz="3000" b="0" i="0" u="none" strike="noStrike" kern="1200" cap="none" spc="0" normalizeH="0" baseline="0" noProof="0" dirty="0">
              <a:ln>
                <a:noFill/>
              </a:ln>
              <a:solidFill>
                <a:srgbClr val="0100C8"/>
              </a:solidFill>
              <a:effectLst/>
              <a:uLnTx/>
              <a:uFillTx/>
              <a:latin typeface="Helvetica Neue"/>
            </a:endParaRPr>
          </a:p>
          <a:p>
            <a:pPr marL="457200" marR="0" lvl="0" indent="-457200" algn="l" defTabSz="1828800" rtl="0" eaLnBrk="1" fontAlgn="auto" latinLnBrk="0" hangingPunct="1">
              <a:lnSpc>
                <a:spcPct val="90000"/>
              </a:lnSpc>
              <a:spcBef>
                <a:spcPts val="2000"/>
              </a:spcBef>
              <a:spcAft>
                <a:spcPts val="0"/>
              </a:spcAft>
              <a:buClrTx/>
              <a:buSzTx/>
              <a:buFont typeface="Wingdings" panose="05000000000000000000" pitchFamily="2" charset="2"/>
              <a:buChar char="q"/>
              <a:tabLst/>
              <a:defRPr/>
            </a:pPr>
            <a:r>
              <a:rPr lang="en-US" altLang="en-US" sz="4600" dirty="0">
                <a:solidFill>
                  <a:srgbClr val="0100C8"/>
                </a:solidFill>
                <a:latin typeface="Helvetica Neue"/>
              </a:rPr>
              <a:t>Continuous Variables</a:t>
            </a:r>
          </a:p>
          <a:p>
            <a:pPr lvl="1">
              <a:spcBef>
                <a:spcPts val="2000"/>
              </a:spcBef>
              <a:buFont typeface="Wingdings" panose="05000000000000000000" pitchFamily="2" charset="2"/>
              <a:buChar char="q"/>
            </a:pPr>
            <a:r>
              <a:rPr kumimoji="0" lang="en-US" altLang="en-US" sz="3800" b="0" i="0" u="none" strike="noStrike" kern="1200" cap="none" spc="0" normalizeH="0" baseline="0" noProof="0" dirty="0">
                <a:ln>
                  <a:noFill/>
                </a:ln>
                <a:solidFill>
                  <a:srgbClr val="0100C8"/>
                </a:solidFill>
                <a:effectLst/>
                <a:uLnTx/>
                <a:uFillTx/>
                <a:latin typeface="Helvetica Neue"/>
                <a:ea typeface="+mn-ea"/>
                <a:cs typeface="+mn-cs"/>
              </a:rPr>
              <a:t>E.g.,</a:t>
            </a:r>
            <a:r>
              <a:rPr kumimoji="0" lang="en-US" altLang="en-US" sz="3800" b="0" i="0" u="none" strike="noStrike" kern="1200" cap="none" spc="0" normalizeH="0" noProof="0" dirty="0">
                <a:ln>
                  <a:noFill/>
                </a:ln>
                <a:solidFill>
                  <a:srgbClr val="0100C8"/>
                </a:solidFill>
                <a:effectLst/>
                <a:uLnTx/>
                <a:uFillTx/>
                <a:latin typeface="Helvetica Neue"/>
                <a:ea typeface="+mn-ea"/>
                <a:cs typeface="+mn-cs"/>
              </a:rPr>
              <a:t> start times of Hubble Telescope observations</a:t>
            </a:r>
          </a:p>
          <a:p>
            <a:pPr lvl="1">
              <a:spcBef>
                <a:spcPts val="2000"/>
              </a:spcBef>
              <a:buFont typeface="Wingdings" panose="05000000000000000000" pitchFamily="2" charset="2"/>
              <a:buChar char="q"/>
            </a:pPr>
            <a:r>
              <a:rPr lang="en-US" altLang="en-US" sz="3800" baseline="0" dirty="0">
                <a:solidFill>
                  <a:srgbClr val="0100C8"/>
                </a:solidFill>
                <a:latin typeface="Helvetica Neue"/>
              </a:rPr>
              <a:t>Linear</a:t>
            </a:r>
            <a:r>
              <a:rPr lang="en-US" altLang="en-US" sz="3800" dirty="0">
                <a:solidFill>
                  <a:srgbClr val="0100C8"/>
                </a:solidFill>
                <a:latin typeface="Helvetica Neue"/>
              </a:rPr>
              <a:t> inequalities can be solved in polynomial time</a:t>
            </a:r>
            <a:endParaRPr kumimoji="0" lang="en-US" altLang="en-US" sz="3800" b="0" i="0" u="none" strike="noStrike" kern="1200" cap="none" spc="0" normalizeH="0" baseline="0" noProof="0" dirty="0">
              <a:ln>
                <a:noFill/>
              </a:ln>
              <a:solidFill>
                <a:srgbClr val="0100C8"/>
              </a:solidFill>
              <a:effectLst/>
              <a:uLnTx/>
              <a:uFillTx/>
              <a:latin typeface="Helvetica Neue"/>
              <a:ea typeface="+mn-ea"/>
              <a:cs typeface="+mn-cs"/>
            </a:endParaRPr>
          </a:p>
        </p:txBody>
      </p:sp>
    </p:spTree>
    <p:extLst>
      <p:ext uri="{BB962C8B-B14F-4D97-AF65-F5344CB8AC3E}">
        <p14:creationId xmlns:p14="http://schemas.microsoft.com/office/powerpoint/2010/main" val="2818795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1000"/>
                                        <p:tgtEl>
                                          <p:spTgt spid="12">
                                            <p:txEl>
                                              <p:pRg st="0" end="0"/>
                                            </p:txEl>
                                          </p:spTgt>
                                        </p:tgtEl>
                                      </p:cBhvr>
                                    </p:animEffect>
                                    <p:anim calcmode="lin" valueType="num">
                                      <p:cBhvr>
                                        <p:cTn id="8"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2">
                                            <p:txEl>
                                              <p:pRg st="1" end="1"/>
                                            </p:txEl>
                                          </p:spTgt>
                                        </p:tgtEl>
                                        <p:attrNameLst>
                                          <p:attrName>style.visibility</p:attrName>
                                        </p:attrNameLst>
                                      </p:cBhvr>
                                      <p:to>
                                        <p:strVal val="visible"/>
                                      </p:to>
                                    </p:set>
                                    <p:animEffect transition="in" filter="fade">
                                      <p:cBhvr>
                                        <p:cTn id="14" dur="1000"/>
                                        <p:tgtEl>
                                          <p:spTgt spid="12">
                                            <p:txEl>
                                              <p:pRg st="1" end="1"/>
                                            </p:txEl>
                                          </p:spTgt>
                                        </p:tgtEl>
                                      </p:cBhvr>
                                    </p:animEffect>
                                    <p:anim calcmode="lin" valueType="num">
                                      <p:cBhvr>
                                        <p:cTn id="15"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2">
                                            <p:txEl>
                                              <p:pRg st="2" end="2"/>
                                            </p:txEl>
                                          </p:spTgt>
                                        </p:tgtEl>
                                        <p:attrNameLst>
                                          <p:attrName>style.visibility</p:attrName>
                                        </p:attrNameLst>
                                      </p:cBhvr>
                                      <p:to>
                                        <p:strVal val="visible"/>
                                      </p:to>
                                    </p:set>
                                    <p:animEffect transition="in" filter="fade">
                                      <p:cBhvr>
                                        <p:cTn id="21" dur="1000"/>
                                        <p:tgtEl>
                                          <p:spTgt spid="12">
                                            <p:txEl>
                                              <p:pRg st="2" end="2"/>
                                            </p:txEl>
                                          </p:spTgt>
                                        </p:tgtEl>
                                      </p:cBhvr>
                                    </p:animEffect>
                                    <p:anim calcmode="lin" valueType="num">
                                      <p:cBhvr>
                                        <p:cTn id="22"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2">
                                            <p:txEl>
                                              <p:pRg st="3" end="3"/>
                                            </p:txEl>
                                          </p:spTgt>
                                        </p:tgtEl>
                                        <p:attrNameLst>
                                          <p:attrName>style.visibility</p:attrName>
                                        </p:attrNameLst>
                                      </p:cBhvr>
                                      <p:to>
                                        <p:strVal val="visible"/>
                                      </p:to>
                                    </p:set>
                                    <p:animEffect transition="in" filter="fade">
                                      <p:cBhvr>
                                        <p:cTn id="28" dur="1000"/>
                                        <p:tgtEl>
                                          <p:spTgt spid="12">
                                            <p:txEl>
                                              <p:pRg st="3" end="3"/>
                                            </p:txEl>
                                          </p:spTgt>
                                        </p:tgtEl>
                                      </p:cBhvr>
                                    </p:animEffect>
                                    <p:anim calcmode="lin" valueType="num">
                                      <p:cBhvr>
                                        <p:cTn id="29" dur="1000" fill="hold"/>
                                        <p:tgtEl>
                                          <p:spTgt spid="1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2">
                                            <p:txEl>
                                              <p:pRg st="4" end="4"/>
                                            </p:txEl>
                                          </p:spTgt>
                                        </p:tgtEl>
                                        <p:attrNameLst>
                                          <p:attrName>style.visibility</p:attrName>
                                        </p:attrNameLst>
                                      </p:cBhvr>
                                      <p:to>
                                        <p:strVal val="visible"/>
                                      </p:to>
                                    </p:set>
                                    <p:animEffect transition="in" filter="fade">
                                      <p:cBhvr>
                                        <p:cTn id="35" dur="1000"/>
                                        <p:tgtEl>
                                          <p:spTgt spid="12">
                                            <p:txEl>
                                              <p:pRg st="4" end="4"/>
                                            </p:txEl>
                                          </p:spTgt>
                                        </p:tgtEl>
                                      </p:cBhvr>
                                    </p:animEffect>
                                    <p:anim calcmode="lin" valueType="num">
                                      <p:cBhvr>
                                        <p:cTn id="36" dur="1000" fill="hold"/>
                                        <p:tgtEl>
                                          <p:spTgt spid="1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2">
                                            <p:txEl>
                                              <p:pRg st="5" end="5"/>
                                            </p:txEl>
                                          </p:spTgt>
                                        </p:tgtEl>
                                        <p:attrNameLst>
                                          <p:attrName>style.visibility</p:attrName>
                                        </p:attrNameLst>
                                      </p:cBhvr>
                                      <p:to>
                                        <p:strVal val="visible"/>
                                      </p:to>
                                    </p:set>
                                    <p:animEffect transition="in" filter="fade">
                                      <p:cBhvr>
                                        <p:cTn id="42" dur="1000"/>
                                        <p:tgtEl>
                                          <p:spTgt spid="12">
                                            <p:txEl>
                                              <p:pRg st="5" end="5"/>
                                            </p:txEl>
                                          </p:spTgt>
                                        </p:tgtEl>
                                      </p:cBhvr>
                                    </p:animEffect>
                                    <p:anim calcmode="lin" valueType="num">
                                      <p:cBhvr>
                                        <p:cTn id="43" dur="1000" fill="hold"/>
                                        <p:tgtEl>
                                          <p:spTgt spid="1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12">
                                            <p:txEl>
                                              <p:pRg st="6" end="6"/>
                                            </p:txEl>
                                          </p:spTgt>
                                        </p:tgtEl>
                                        <p:attrNameLst>
                                          <p:attrName>style.visibility</p:attrName>
                                        </p:attrNameLst>
                                      </p:cBhvr>
                                      <p:to>
                                        <p:strVal val="visible"/>
                                      </p:to>
                                    </p:set>
                                    <p:animEffect transition="in" filter="fade">
                                      <p:cBhvr>
                                        <p:cTn id="49" dur="1000"/>
                                        <p:tgtEl>
                                          <p:spTgt spid="12">
                                            <p:txEl>
                                              <p:pRg st="6" end="6"/>
                                            </p:txEl>
                                          </p:spTgt>
                                        </p:tgtEl>
                                      </p:cBhvr>
                                    </p:animEffect>
                                    <p:anim calcmode="lin" valueType="num">
                                      <p:cBhvr>
                                        <p:cTn id="50" dur="1000" fill="hold"/>
                                        <p:tgtEl>
                                          <p:spTgt spid="1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12">
                                            <p:txEl>
                                              <p:pRg st="7" end="7"/>
                                            </p:txEl>
                                          </p:spTgt>
                                        </p:tgtEl>
                                        <p:attrNameLst>
                                          <p:attrName>style.visibility</p:attrName>
                                        </p:attrNameLst>
                                      </p:cBhvr>
                                      <p:to>
                                        <p:strVal val="visible"/>
                                      </p:to>
                                    </p:set>
                                    <p:animEffect transition="in" filter="fade">
                                      <p:cBhvr>
                                        <p:cTn id="56" dur="1000"/>
                                        <p:tgtEl>
                                          <p:spTgt spid="12">
                                            <p:txEl>
                                              <p:pRg st="7" end="7"/>
                                            </p:txEl>
                                          </p:spTgt>
                                        </p:tgtEl>
                                      </p:cBhvr>
                                    </p:animEffect>
                                    <p:anim calcmode="lin" valueType="num">
                                      <p:cBhvr>
                                        <p:cTn id="57" dur="1000" fill="hold"/>
                                        <p:tgtEl>
                                          <p:spTgt spid="1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1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12">
                                            <p:txEl>
                                              <p:pRg st="8" end="8"/>
                                            </p:txEl>
                                          </p:spTgt>
                                        </p:tgtEl>
                                        <p:attrNameLst>
                                          <p:attrName>style.visibility</p:attrName>
                                        </p:attrNameLst>
                                      </p:cBhvr>
                                      <p:to>
                                        <p:strVal val="visible"/>
                                      </p:to>
                                    </p:set>
                                    <p:animEffect transition="in" filter="fade">
                                      <p:cBhvr>
                                        <p:cTn id="63" dur="1000"/>
                                        <p:tgtEl>
                                          <p:spTgt spid="12">
                                            <p:txEl>
                                              <p:pRg st="8" end="8"/>
                                            </p:txEl>
                                          </p:spTgt>
                                        </p:tgtEl>
                                      </p:cBhvr>
                                    </p:animEffect>
                                    <p:anim calcmode="lin" valueType="num">
                                      <p:cBhvr>
                                        <p:cTn id="64" dur="1000" fill="hold"/>
                                        <p:tgtEl>
                                          <p:spTgt spid="1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1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12">
                                            <p:txEl>
                                              <p:pRg st="9" end="9"/>
                                            </p:txEl>
                                          </p:spTgt>
                                        </p:tgtEl>
                                        <p:attrNameLst>
                                          <p:attrName>style.visibility</p:attrName>
                                        </p:attrNameLst>
                                      </p:cBhvr>
                                      <p:to>
                                        <p:strVal val="visible"/>
                                      </p:to>
                                    </p:set>
                                    <p:animEffect transition="in" filter="fade">
                                      <p:cBhvr>
                                        <p:cTn id="70" dur="1000"/>
                                        <p:tgtEl>
                                          <p:spTgt spid="12">
                                            <p:txEl>
                                              <p:pRg st="9" end="9"/>
                                            </p:txEl>
                                          </p:spTgt>
                                        </p:tgtEl>
                                      </p:cBhvr>
                                    </p:animEffect>
                                    <p:anim calcmode="lin" valueType="num">
                                      <p:cBhvr>
                                        <p:cTn id="71" dur="1000" fill="hold"/>
                                        <p:tgtEl>
                                          <p:spTgt spid="12">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12">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marL="0" marR="0" lvl="0" indent="0" algn="ctr" defTabSz="1828800" rtl="0" eaLnBrk="1" fontAlgn="base" latinLnBrk="0" hangingPunct="1">
              <a:lnSpc>
                <a:spcPct val="100000"/>
              </a:lnSpc>
              <a:spcBef>
                <a:spcPct val="0"/>
              </a:spcBef>
              <a:spcAft>
                <a:spcPct val="0"/>
              </a:spcAft>
              <a:buClrTx/>
              <a:buSzTx/>
              <a:buFontTx/>
              <a:buNone/>
              <a:tabLst/>
              <a:defRPr/>
            </a:pPr>
            <a:fld id="{DD9F0740-C59C-4AD6-B752-7CC1CE13501A}" type="slidenum">
              <a:rPr kumimoji="0" lang="bg-BG" sz="24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ctr" defTabSz="1828800" rtl="0" eaLnBrk="1" fontAlgn="base" latinLnBrk="0" hangingPunct="1">
                <a:lnSpc>
                  <a:spcPct val="100000"/>
                </a:lnSpc>
                <a:spcBef>
                  <a:spcPct val="0"/>
                </a:spcBef>
                <a:spcAft>
                  <a:spcPct val="0"/>
                </a:spcAft>
                <a:buClrTx/>
                <a:buSzTx/>
                <a:buFontTx/>
                <a:buNone/>
                <a:tabLst/>
                <a:defRPr/>
              </a:pPr>
              <a:t>68</a:t>
            </a:fld>
            <a:endParaRPr kumimoji="0" lang="bg-BG" sz="24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03137" y="2438966"/>
            <a:ext cx="21590490" cy="892079"/>
          </a:xfrm>
        </p:spPr>
        <p:txBody>
          <a:bodyPr>
            <a:noAutofit/>
          </a:bodyPr>
          <a:lstStyle/>
          <a:p>
            <a:r>
              <a:rPr lang="en-US" sz="6000" dirty="0"/>
              <a:t>Real CSPs </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303137" y="4065797"/>
            <a:ext cx="21819570" cy="7734906"/>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457200" marR="0" lvl="0" indent="-457200" algn="l" defTabSz="1828800" rtl="0" eaLnBrk="1" fontAlgn="auto" latinLnBrk="0" hangingPunct="1">
              <a:lnSpc>
                <a:spcPct val="90000"/>
              </a:lnSpc>
              <a:spcBef>
                <a:spcPts val="2000"/>
              </a:spcBef>
              <a:spcAft>
                <a:spcPts val="0"/>
              </a:spcAft>
              <a:buClrTx/>
              <a:buSzTx/>
              <a:buFont typeface="Wingdings" panose="05000000000000000000" pitchFamily="2" charset="2"/>
              <a:buChar char="q"/>
              <a:tabLst/>
              <a:defRPr/>
            </a:pPr>
            <a:r>
              <a:rPr lang="en-US" altLang="en-US" sz="4600" dirty="0">
                <a:solidFill>
                  <a:srgbClr val="0100C8"/>
                </a:solidFill>
                <a:latin typeface="Helvetica Neue"/>
              </a:rPr>
              <a:t>Course scheduling: e.g., which courses are offered when and in which rooms?</a:t>
            </a:r>
            <a:endParaRPr kumimoji="0" lang="en-US" altLang="en-US" sz="4600" b="0" i="0" u="none" strike="noStrike" kern="1200" cap="none" spc="0" normalizeH="0" baseline="0" noProof="0" dirty="0">
              <a:ln>
                <a:noFill/>
              </a:ln>
              <a:solidFill>
                <a:srgbClr val="0100C8"/>
              </a:solidFill>
              <a:effectLst/>
              <a:uLnTx/>
              <a:uFillTx/>
              <a:latin typeface="Helvetica Neue"/>
              <a:ea typeface="+mn-ea"/>
              <a:cs typeface="+mn-cs"/>
            </a:endParaRPr>
          </a:p>
          <a:p>
            <a:pPr marL="457200" marR="0" lvl="0" indent="-457200" algn="l" defTabSz="1828800" rtl="0" eaLnBrk="1" fontAlgn="auto" latinLnBrk="0" hangingPunct="1">
              <a:lnSpc>
                <a:spcPct val="90000"/>
              </a:lnSpc>
              <a:spcBef>
                <a:spcPts val="2000"/>
              </a:spcBef>
              <a:spcAft>
                <a:spcPts val="0"/>
              </a:spcAft>
              <a:buClrTx/>
              <a:buSzTx/>
              <a:buFont typeface="Wingdings" panose="05000000000000000000" pitchFamily="2" charset="2"/>
              <a:buChar char="q"/>
              <a:tabLst/>
              <a:defRPr/>
            </a:pPr>
            <a:r>
              <a:rPr lang="en-US" altLang="en-US" sz="4600" dirty="0">
                <a:solidFill>
                  <a:srgbClr val="0100C8"/>
                </a:solidFill>
                <a:latin typeface="Helvetica Neue"/>
              </a:rPr>
              <a:t>Assignment of crews/aircraft on flights</a:t>
            </a:r>
          </a:p>
          <a:p>
            <a:pPr marL="457200" marR="0" lvl="0" indent="-457200" algn="l" defTabSz="1828800" rtl="0" eaLnBrk="1" fontAlgn="auto" latinLnBrk="0" hangingPunct="1">
              <a:lnSpc>
                <a:spcPct val="90000"/>
              </a:lnSpc>
              <a:spcBef>
                <a:spcPts val="2000"/>
              </a:spcBef>
              <a:spcAft>
                <a:spcPts val="0"/>
              </a:spcAft>
              <a:buClrTx/>
              <a:buSzTx/>
              <a:buFont typeface="Wingdings" panose="05000000000000000000" pitchFamily="2" charset="2"/>
              <a:buChar char="q"/>
              <a:tabLst/>
              <a:defRPr/>
            </a:pPr>
            <a:r>
              <a:rPr lang="en-US" altLang="en-US" sz="4600" dirty="0">
                <a:solidFill>
                  <a:srgbClr val="0100C8"/>
                </a:solidFill>
                <a:latin typeface="Helvetica Neue"/>
              </a:rPr>
              <a:t>Gate assignment to airports</a:t>
            </a:r>
          </a:p>
          <a:p>
            <a:pPr marL="457200" marR="0" lvl="0" indent="-457200" algn="l" defTabSz="1828800" rtl="0" eaLnBrk="1" fontAlgn="auto" latinLnBrk="0" hangingPunct="1">
              <a:lnSpc>
                <a:spcPct val="90000"/>
              </a:lnSpc>
              <a:spcBef>
                <a:spcPts val="2000"/>
              </a:spcBef>
              <a:spcAft>
                <a:spcPts val="0"/>
              </a:spcAft>
              <a:buClrTx/>
              <a:buSzTx/>
              <a:buFont typeface="Wingdings" panose="05000000000000000000" pitchFamily="2" charset="2"/>
              <a:buChar char="q"/>
              <a:tabLst/>
              <a:defRPr/>
            </a:pPr>
            <a:r>
              <a:rPr lang="en-US" altLang="en-US" sz="4600" dirty="0">
                <a:solidFill>
                  <a:srgbClr val="0100C8"/>
                </a:solidFill>
                <a:latin typeface="Helvetica Neue"/>
              </a:rPr>
              <a:t>Transportation scheduling</a:t>
            </a:r>
          </a:p>
          <a:p>
            <a:pPr marL="457200" marR="0" lvl="0" indent="-457200" algn="l" defTabSz="1828800" rtl="0" eaLnBrk="1" fontAlgn="auto" latinLnBrk="0" hangingPunct="1">
              <a:lnSpc>
                <a:spcPct val="90000"/>
              </a:lnSpc>
              <a:spcBef>
                <a:spcPts val="2000"/>
              </a:spcBef>
              <a:spcAft>
                <a:spcPts val="0"/>
              </a:spcAft>
              <a:buClrTx/>
              <a:buSzTx/>
              <a:buFont typeface="Wingdings" panose="05000000000000000000" pitchFamily="2" charset="2"/>
              <a:buChar char="q"/>
              <a:tabLst/>
              <a:defRPr/>
            </a:pPr>
            <a:r>
              <a:rPr lang="en-US" altLang="en-US" sz="4600" dirty="0">
                <a:solidFill>
                  <a:srgbClr val="0100C8"/>
                </a:solidFill>
                <a:latin typeface="Helvetica Neue"/>
              </a:rPr>
              <a:t>Industrial production planning </a:t>
            </a:r>
          </a:p>
          <a:p>
            <a:pPr marL="457200" marR="0" lvl="0" indent="-457200" algn="l" defTabSz="1828800" rtl="0" eaLnBrk="1" fontAlgn="auto" latinLnBrk="0" hangingPunct="1">
              <a:lnSpc>
                <a:spcPct val="90000"/>
              </a:lnSpc>
              <a:spcBef>
                <a:spcPts val="2000"/>
              </a:spcBef>
              <a:spcAft>
                <a:spcPts val="0"/>
              </a:spcAft>
              <a:buClrTx/>
              <a:buSzTx/>
              <a:buFont typeface="Wingdings" panose="05000000000000000000" pitchFamily="2" charset="2"/>
              <a:buChar char="q"/>
              <a:tabLst/>
              <a:defRPr/>
            </a:pPr>
            <a:endParaRPr lang="en-US" altLang="en-US" sz="4600" dirty="0">
              <a:solidFill>
                <a:srgbClr val="0100C8"/>
              </a:solidFill>
              <a:latin typeface="Helvetica Neue"/>
            </a:endParaRPr>
          </a:p>
          <a:p>
            <a:pPr marL="457200" marR="0" lvl="0" indent="-457200" algn="l" defTabSz="1828800" rtl="0" eaLnBrk="1" fontAlgn="auto" latinLnBrk="0" hangingPunct="1">
              <a:lnSpc>
                <a:spcPct val="90000"/>
              </a:lnSpc>
              <a:spcBef>
                <a:spcPts val="2000"/>
              </a:spcBef>
              <a:spcAft>
                <a:spcPts val="0"/>
              </a:spcAft>
              <a:buClrTx/>
              <a:buSzTx/>
              <a:buFont typeface="Wingdings" panose="05000000000000000000" pitchFamily="2" charset="2"/>
              <a:buChar char="q"/>
              <a:tabLst/>
              <a:defRPr/>
            </a:pPr>
            <a:r>
              <a:rPr lang="en-US" altLang="en-US" sz="4600" dirty="0">
                <a:solidFill>
                  <a:srgbClr val="0100C8"/>
                </a:solidFill>
                <a:latin typeface="Helvetica Neue"/>
              </a:rPr>
              <a:t>Many real problems include variables with real values . . .</a:t>
            </a:r>
          </a:p>
          <a:p>
            <a:pPr marL="457200" marR="0" lvl="0" indent="-457200" algn="l" defTabSz="1828800" rtl="0" eaLnBrk="1" fontAlgn="auto" latinLnBrk="0" hangingPunct="1">
              <a:lnSpc>
                <a:spcPct val="90000"/>
              </a:lnSpc>
              <a:spcBef>
                <a:spcPts val="2000"/>
              </a:spcBef>
              <a:spcAft>
                <a:spcPts val="0"/>
              </a:spcAft>
              <a:buClrTx/>
              <a:buSzTx/>
              <a:buFont typeface="Wingdings" panose="05000000000000000000" pitchFamily="2" charset="2"/>
              <a:buChar char="q"/>
              <a:tabLst/>
              <a:defRPr/>
            </a:pPr>
            <a:r>
              <a:rPr lang="en-US" altLang="en-US" sz="4600" dirty="0">
                <a:solidFill>
                  <a:srgbClr val="0100C8"/>
                </a:solidFill>
                <a:latin typeface="Helvetica Neue"/>
              </a:rPr>
              <a:t>We are not addressing such problems in this unit; the problems addressed deal with discrete value variables</a:t>
            </a:r>
          </a:p>
          <a:p>
            <a:pPr marL="914400" lvl="1" indent="0">
              <a:spcBef>
                <a:spcPts val="2000"/>
              </a:spcBef>
              <a:buNone/>
            </a:pPr>
            <a:endParaRPr kumimoji="0" lang="en-US" altLang="en-US" sz="3800" b="0" i="0" u="none" strike="noStrike" kern="1200" cap="none" spc="0" normalizeH="0" baseline="0" noProof="0" dirty="0">
              <a:ln>
                <a:noFill/>
              </a:ln>
              <a:solidFill>
                <a:srgbClr val="0100C8"/>
              </a:solidFill>
              <a:effectLst/>
              <a:uLnTx/>
              <a:uFillTx/>
              <a:latin typeface="Helvetica Neue"/>
              <a:ea typeface="+mn-ea"/>
              <a:cs typeface="+mn-cs"/>
            </a:endParaRPr>
          </a:p>
        </p:txBody>
      </p:sp>
    </p:spTree>
    <p:extLst>
      <p:ext uri="{BB962C8B-B14F-4D97-AF65-F5344CB8AC3E}">
        <p14:creationId xmlns:p14="http://schemas.microsoft.com/office/powerpoint/2010/main" val="327277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1000"/>
                                        <p:tgtEl>
                                          <p:spTgt spid="12">
                                            <p:txEl>
                                              <p:pRg st="0" end="0"/>
                                            </p:txEl>
                                          </p:spTgt>
                                        </p:tgtEl>
                                      </p:cBhvr>
                                    </p:animEffect>
                                    <p:anim calcmode="lin" valueType="num">
                                      <p:cBhvr>
                                        <p:cTn id="8"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2">
                                            <p:txEl>
                                              <p:pRg st="1" end="1"/>
                                            </p:txEl>
                                          </p:spTgt>
                                        </p:tgtEl>
                                        <p:attrNameLst>
                                          <p:attrName>style.visibility</p:attrName>
                                        </p:attrNameLst>
                                      </p:cBhvr>
                                      <p:to>
                                        <p:strVal val="visible"/>
                                      </p:to>
                                    </p:set>
                                    <p:animEffect transition="in" filter="fade">
                                      <p:cBhvr>
                                        <p:cTn id="14" dur="1000"/>
                                        <p:tgtEl>
                                          <p:spTgt spid="12">
                                            <p:txEl>
                                              <p:pRg st="1" end="1"/>
                                            </p:txEl>
                                          </p:spTgt>
                                        </p:tgtEl>
                                      </p:cBhvr>
                                    </p:animEffect>
                                    <p:anim calcmode="lin" valueType="num">
                                      <p:cBhvr>
                                        <p:cTn id="15"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2">
                                            <p:txEl>
                                              <p:pRg st="2" end="2"/>
                                            </p:txEl>
                                          </p:spTgt>
                                        </p:tgtEl>
                                        <p:attrNameLst>
                                          <p:attrName>style.visibility</p:attrName>
                                        </p:attrNameLst>
                                      </p:cBhvr>
                                      <p:to>
                                        <p:strVal val="visible"/>
                                      </p:to>
                                    </p:set>
                                    <p:animEffect transition="in" filter="fade">
                                      <p:cBhvr>
                                        <p:cTn id="21" dur="1000"/>
                                        <p:tgtEl>
                                          <p:spTgt spid="12">
                                            <p:txEl>
                                              <p:pRg st="2" end="2"/>
                                            </p:txEl>
                                          </p:spTgt>
                                        </p:tgtEl>
                                      </p:cBhvr>
                                    </p:animEffect>
                                    <p:anim calcmode="lin" valueType="num">
                                      <p:cBhvr>
                                        <p:cTn id="22"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2">
                                            <p:txEl>
                                              <p:pRg st="3" end="3"/>
                                            </p:txEl>
                                          </p:spTgt>
                                        </p:tgtEl>
                                        <p:attrNameLst>
                                          <p:attrName>style.visibility</p:attrName>
                                        </p:attrNameLst>
                                      </p:cBhvr>
                                      <p:to>
                                        <p:strVal val="visible"/>
                                      </p:to>
                                    </p:set>
                                    <p:animEffect transition="in" filter="fade">
                                      <p:cBhvr>
                                        <p:cTn id="28" dur="1000"/>
                                        <p:tgtEl>
                                          <p:spTgt spid="12">
                                            <p:txEl>
                                              <p:pRg st="3" end="3"/>
                                            </p:txEl>
                                          </p:spTgt>
                                        </p:tgtEl>
                                      </p:cBhvr>
                                    </p:animEffect>
                                    <p:anim calcmode="lin" valueType="num">
                                      <p:cBhvr>
                                        <p:cTn id="29" dur="1000" fill="hold"/>
                                        <p:tgtEl>
                                          <p:spTgt spid="1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2">
                                            <p:txEl>
                                              <p:pRg st="4" end="4"/>
                                            </p:txEl>
                                          </p:spTgt>
                                        </p:tgtEl>
                                        <p:attrNameLst>
                                          <p:attrName>style.visibility</p:attrName>
                                        </p:attrNameLst>
                                      </p:cBhvr>
                                      <p:to>
                                        <p:strVal val="visible"/>
                                      </p:to>
                                    </p:set>
                                    <p:animEffect transition="in" filter="fade">
                                      <p:cBhvr>
                                        <p:cTn id="35" dur="1000"/>
                                        <p:tgtEl>
                                          <p:spTgt spid="12">
                                            <p:txEl>
                                              <p:pRg st="4" end="4"/>
                                            </p:txEl>
                                          </p:spTgt>
                                        </p:tgtEl>
                                      </p:cBhvr>
                                    </p:animEffect>
                                    <p:anim calcmode="lin" valueType="num">
                                      <p:cBhvr>
                                        <p:cTn id="36" dur="1000" fill="hold"/>
                                        <p:tgtEl>
                                          <p:spTgt spid="1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2">
                                            <p:txEl>
                                              <p:pRg st="6" end="6"/>
                                            </p:txEl>
                                          </p:spTgt>
                                        </p:tgtEl>
                                        <p:attrNameLst>
                                          <p:attrName>style.visibility</p:attrName>
                                        </p:attrNameLst>
                                      </p:cBhvr>
                                      <p:to>
                                        <p:strVal val="visible"/>
                                      </p:to>
                                    </p:set>
                                    <p:animEffect transition="in" filter="fade">
                                      <p:cBhvr>
                                        <p:cTn id="42" dur="1000"/>
                                        <p:tgtEl>
                                          <p:spTgt spid="12">
                                            <p:txEl>
                                              <p:pRg st="6" end="6"/>
                                            </p:txEl>
                                          </p:spTgt>
                                        </p:tgtEl>
                                      </p:cBhvr>
                                    </p:animEffect>
                                    <p:anim calcmode="lin" valueType="num">
                                      <p:cBhvr>
                                        <p:cTn id="43" dur="1000" fill="hold"/>
                                        <p:tgtEl>
                                          <p:spTgt spid="12">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1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12">
                                            <p:txEl>
                                              <p:pRg st="7" end="7"/>
                                            </p:txEl>
                                          </p:spTgt>
                                        </p:tgtEl>
                                        <p:attrNameLst>
                                          <p:attrName>style.visibility</p:attrName>
                                        </p:attrNameLst>
                                      </p:cBhvr>
                                      <p:to>
                                        <p:strVal val="visible"/>
                                      </p:to>
                                    </p:set>
                                    <p:animEffect transition="in" filter="fade">
                                      <p:cBhvr>
                                        <p:cTn id="49" dur="1000"/>
                                        <p:tgtEl>
                                          <p:spTgt spid="12">
                                            <p:txEl>
                                              <p:pRg st="7" end="7"/>
                                            </p:txEl>
                                          </p:spTgt>
                                        </p:tgtEl>
                                      </p:cBhvr>
                                    </p:animEffect>
                                    <p:anim calcmode="lin" valueType="num">
                                      <p:cBhvr>
                                        <p:cTn id="50" dur="1000" fill="hold"/>
                                        <p:tgtEl>
                                          <p:spTgt spid="12">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1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marL="0" marR="0" lvl="0" indent="0" algn="ctr" defTabSz="1828800" rtl="0" eaLnBrk="1" fontAlgn="base" latinLnBrk="0" hangingPunct="1">
              <a:lnSpc>
                <a:spcPct val="100000"/>
              </a:lnSpc>
              <a:spcBef>
                <a:spcPct val="0"/>
              </a:spcBef>
              <a:spcAft>
                <a:spcPct val="0"/>
              </a:spcAft>
              <a:buClrTx/>
              <a:buSzTx/>
              <a:buFontTx/>
              <a:buNone/>
              <a:tabLst/>
              <a:defRPr/>
            </a:pPr>
            <a:fld id="{DD9F0740-C59C-4AD6-B752-7CC1CE13501A}" type="slidenum">
              <a:rPr kumimoji="0" lang="bg-BG" sz="24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ctr" defTabSz="1828800" rtl="0" eaLnBrk="1" fontAlgn="base" latinLnBrk="0" hangingPunct="1">
                <a:lnSpc>
                  <a:spcPct val="100000"/>
                </a:lnSpc>
                <a:spcBef>
                  <a:spcPct val="0"/>
                </a:spcBef>
                <a:spcAft>
                  <a:spcPct val="0"/>
                </a:spcAft>
                <a:buClrTx/>
                <a:buSzTx/>
                <a:buFontTx/>
                <a:buNone/>
                <a:tabLst/>
                <a:defRPr/>
              </a:pPr>
              <a:t>69</a:t>
            </a:fld>
            <a:endParaRPr kumimoji="0" lang="bg-BG" sz="24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03137" y="2426609"/>
            <a:ext cx="21590490" cy="892079"/>
          </a:xfrm>
        </p:spPr>
        <p:txBody>
          <a:bodyPr>
            <a:noAutofit/>
          </a:bodyPr>
          <a:lstStyle/>
          <a:p>
            <a:r>
              <a:rPr lang="en-US" sz="6000" dirty="0"/>
              <a:t>Improvements for reducing search time </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303137" y="4065797"/>
            <a:ext cx="21819570" cy="7734906"/>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457200" marR="0" lvl="0" indent="-457200" algn="l" defTabSz="1828800" rtl="0" eaLnBrk="1" fontAlgn="auto" latinLnBrk="0" hangingPunct="1">
              <a:lnSpc>
                <a:spcPct val="90000"/>
              </a:lnSpc>
              <a:spcBef>
                <a:spcPts val="2000"/>
              </a:spcBef>
              <a:spcAft>
                <a:spcPts val="0"/>
              </a:spcAft>
              <a:buClrTx/>
              <a:buSzTx/>
              <a:buFont typeface="Wingdings" panose="05000000000000000000" pitchFamily="2" charset="2"/>
              <a:buChar char="q"/>
              <a:tabLst/>
              <a:defRPr/>
            </a:pPr>
            <a:r>
              <a:rPr lang="en-US" altLang="en-US" sz="4600" noProof="0" dirty="0">
                <a:solidFill>
                  <a:srgbClr val="0100C8"/>
                </a:solidFill>
                <a:latin typeface="Helvetica Neue"/>
              </a:rPr>
              <a:t>Selection of variables/values</a:t>
            </a:r>
          </a:p>
          <a:p>
            <a:pPr lvl="1">
              <a:spcBef>
                <a:spcPts val="2000"/>
              </a:spcBef>
              <a:buFont typeface="Wingdings" panose="05000000000000000000" pitchFamily="2" charset="2"/>
              <a:buChar char="q"/>
            </a:pPr>
            <a:r>
              <a:rPr kumimoji="0" lang="en-US" altLang="en-US" sz="3800" b="0" i="0" u="none" strike="noStrike" kern="1200" cap="none" spc="0" normalizeH="0" baseline="0" dirty="0">
                <a:ln>
                  <a:noFill/>
                </a:ln>
                <a:solidFill>
                  <a:srgbClr val="0100C8"/>
                </a:solidFill>
                <a:effectLst/>
                <a:uLnTx/>
                <a:uFillTx/>
                <a:latin typeface="Helvetica Neue"/>
                <a:ea typeface="+mn-ea"/>
                <a:cs typeface="+mn-cs"/>
              </a:rPr>
              <a:t>Which</a:t>
            </a:r>
            <a:r>
              <a:rPr kumimoji="0" lang="en-US" altLang="en-US" sz="3800" b="0" i="0" u="none" strike="noStrike" kern="1200" cap="none" spc="0" normalizeH="0" dirty="0">
                <a:ln>
                  <a:noFill/>
                </a:ln>
                <a:solidFill>
                  <a:srgbClr val="0100C8"/>
                </a:solidFill>
                <a:effectLst/>
                <a:uLnTx/>
                <a:uFillTx/>
                <a:latin typeface="Helvetica Neue"/>
                <a:ea typeface="+mn-ea"/>
                <a:cs typeface="+mn-cs"/>
              </a:rPr>
              <a:t> variable will be next in getting a value?</a:t>
            </a:r>
          </a:p>
          <a:p>
            <a:pPr lvl="1">
              <a:spcBef>
                <a:spcPts val="2000"/>
              </a:spcBef>
              <a:buFont typeface="Wingdings" panose="05000000000000000000" pitchFamily="2" charset="2"/>
              <a:buChar char="q"/>
            </a:pPr>
            <a:r>
              <a:rPr lang="en-US" altLang="en-US" sz="3800" baseline="0" noProof="0" dirty="0">
                <a:solidFill>
                  <a:srgbClr val="0100C8"/>
                </a:solidFill>
                <a:latin typeface="Helvetica Neue"/>
              </a:rPr>
              <a:t>In</a:t>
            </a:r>
            <a:r>
              <a:rPr lang="en-US" altLang="en-US" sz="3800" noProof="0" dirty="0">
                <a:solidFill>
                  <a:srgbClr val="0100C8"/>
                </a:solidFill>
                <a:latin typeface="Helvetica Neue"/>
              </a:rPr>
              <a:t> which order to assign the values?</a:t>
            </a:r>
            <a:endParaRPr kumimoji="0" lang="en-US" altLang="en-US" sz="3800" b="0" i="0" u="none" strike="noStrike" kern="1200" cap="none" spc="0" normalizeH="0" baseline="0" noProof="0" dirty="0">
              <a:ln>
                <a:noFill/>
              </a:ln>
              <a:solidFill>
                <a:srgbClr val="0100C8"/>
              </a:solidFill>
              <a:effectLst/>
              <a:uLnTx/>
              <a:uFillTx/>
              <a:latin typeface="Helvetica Neue"/>
              <a:ea typeface="+mn-ea"/>
              <a:cs typeface="+mn-cs"/>
            </a:endParaRPr>
          </a:p>
          <a:p>
            <a:pPr marL="457200" marR="0" lvl="0" indent="-457200" algn="l" defTabSz="1828800" rtl="0" eaLnBrk="1" fontAlgn="auto" latinLnBrk="0" hangingPunct="1">
              <a:lnSpc>
                <a:spcPct val="90000"/>
              </a:lnSpc>
              <a:spcBef>
                <a:spcPts val="2000"/>
              </a:spcBef>
              <a:spcAft>
                <a:spcPts val="0"/>
              </a:spcAft>
              <a:buClrTx/>
              <a:buSzTx/>
              <a:buFont typeface="Wingdings" panose="05000000000000000000" pitchFamily="2" charset="2"/>
              <a:buChar char="q"/>
              <a:tabLst/>
              <a:defRPr/>
            </a:pPr>
            <a:r>
              <a:rPr lang="en-US" altLang="en-US" sz="4600" dirty="0">
                <a:solidFill>
                  <a:srgbClr val="0100C8"/>
                </a:solidFill>
                <a:latin typeface="Helvetica Neue"/>
              </a:rPr>
              <a:t>Filtering/propagation</a:t>
            </a:r>
          </a:p>
          <a:p>
            <a:pPr lvl="1">
              <a:spcBef>
                <a:spcPts val="2000"/>
              </a:spcBef>
              <a:buFont typeface="Wingdings" panose="05000000000000000000" pitchFamily="2" charset="2"/>
              <a:buChar char="q"/>
            </a:pPr>
            <a:r>
              <a:rPr lang="en-US" altLang="en-US" sz="3800" dirty="0">
                <a:solidFill>
                  <a:srgbClr val="0100C8"/>
                </a:solidFill>
                <a:latin typeface="Helvetica Neue"/>
              </a:rPr>
              <a:t>Could failed assignments be detected early?</a:t>
            </a:r>
          </a:p>
          <a:p>
            <a:pPr lvl="2">
              <a:spcBef>
                <a:spcPts val="2000"/>
              </a:spcBef>
              <a:buFont typeface="Wingdings" panose="05000000000000000000" pitchFamily="2" charset="2"/>
              <a:buChar char="q"/>
            </a:pPr>
            <a:r>
              <a:rPr lang="en-US" altLang="en-US" sz="3000" dirty="0">
                <a:solidFill>
                  <a:srgbClr val="0100C8"/>
                </a:solidFill>
                <a:latin typeface="Helvetica Neue"/>
              </a:rPr>
              <a:t>Forward checking</a:t>
            </a:r>
          </a:p>
          <a:p>
            <a:pPr>
              <a:buFont typeface="Wingdings" panose="05000000000000000000" pitchFamily="2" charset="2"/>
              <a:buChar char="q"/>
            </a:pPr>
            <a:r>
              <a:rPr lang="en-US" altLang="en-US" sz="4600" dirty="0">
                <a:solidFill>
                  <a:srgbClr val="0100C8"/>
                </a:solidFill>
                <a:latin typeface="Helvetica Neue"/>
              </a:rPr>
              <a:t>Structure</a:t>
            </a:r>
          </a:p>
          <a:p>
            <a:pPr lvl="1">
              <a:buFont typeface="Wingdings" panose="05000000000000000000" pitchFamily="2" charset="2"/>
              <a:buChar char="q"/>
            </a:pPr>
            <a:r>
              <a:rPr lang="en-US" altLang="en-US" sz="3800" dirty="0">
                <a:solidFill>
                  <a:srgbClr val="0100C8"/>
                </a:solidFill>
                <a:latin typeface="Helvetica Neue"/>
              </a:rPr>
              <a:t>Could the problem structure be exploited?</a:t>
            </a:r>
          </a:p>
          <a:p>
            <a:pPr lvl="1">
              <a:buFont typeface="Wingdings" panose="05000000000000000000" pitchFamily="2" charset="2"/>
              <a:buChar char="q"/>
            </a:pPr>
            <a:r>
              <a:rPr lang="en-US" altLang="en-US" sz="3800" dirty="0">
                <a:solidFill>
                  <a:srgbClr val="0100C8"/>
                </a:solidFill>
                <a:latin typeface="Helvetica Neue"/>
              </a:rPr>
              <a:t>Decompose problem into subproblems that can be solved independently</a:t>
            </a:r>
          </a:p>
          <a:p>
            <a:pPr marL="914400" lvl="1" indent="0">
              <a:spcBef>
                <a:spcPts val="2000"/>
              </a:spcBef>
              <a:buNone/>
            </a:pPr>
            <a:endParaRPr kumimoji="0" lang="en-US" altLang="en-US" sz="3800" b="0" i="0" u="none" strike="noStrike" kern="1200" cap="none" spc="0" normalizeH="0" baseline="0" noProof="0" dirty="0">
              <a:ln>
                <a:noFill/>
              </a:ln>
              <a:solidFill>
                <a:srgbClr val="0100C8"/>
              </a:solidFill>
              <a:effectLst/>
              <a:uLnTx/>
              <a:uFillTx/>
              <a:latin typeface="Helvetica Neue"/>
              <a:ea typeface="+mn-ea"/>
              <a:cs typeface="+mn-cs"/>
            </a:endParaRPr>
          </a:p>
        </p:txBody>
      </p:sp>
    </p:spTree>
    <p:extLst>
      <p:ext uri="{BB962C8B-B14F-4D97-AF65-F5344CB8AC3E}">
        <p14:creationId xmlns:p14="http://schemas.microsoft.com/office/powerpoint/2010/main" val="303180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1000"/>
                                        <p:tgtEl>
                                          <p:spTgt spid="12">
                                            <p:txEl>
                                              <p:pRg st="0" end="0"/>
                                            </p:txEl>
                                          </p:spTgt>
                                        </p:tgtEl>
                                      </p:cBhvr>
                                    </p:animEffect>
                                    <p:anim calcmode="lin" valueType="num">
                                      <p:cBhvr>
                                        <p:cTn id="8"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2">
                                            <p:txEl>
                                              <p:pRg st="1" end="1"/>
                                            </p:txEl>
                                          </p:spTgt>
                                        </p:tgtEl>
                                        <p:attrNameLst>
                                          <p:attrName>style.visibility</p:attrName>
                                        </p:attrNameLst>
                                      </p:cBhvr>
                                      <p:to>
                                        <p:strVal val="visible"/>
                                      </p:to>
                                    </p:set>
                                    <p:animEffect transition="in" filter="fade">
                                      <p:cBhvr>
                                        <p:cTn id="14" dur="1000"/>
                                        <p:tgtEl>
                                          <p:spTgt spid="12">
                                            <p:txEl>
                                              <p:pRg st="1" end="1"/>
                                            </p:txEl>
                                          </p:spTgt>
                                        </p:tgtEl>
                                      </p:cBhvr>
                                    </p:animEffect>
                                    <p:anim calcmode="lin" valueType="num">
                                      <p:cBhvr>
                                        <p:cTn id="15"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2">
                                            <p:txEl>
                                              <p:pRg st="2" end="2"/>
                                            </p:txEl>
                                          </p:spTgt>
                                        </p:tgtEl>
                                        <p:attrNameLst>
                                          <p:attrName>style.visibility</p:attrName>
                                        </p:attrNameLst>
                                      </p:cBhvr>
                                      <p:to>
                                        <p:strVal val="visible"/>
                                      </p:to>
                                    </p:set>
                                    <p:animEffect transition="in" filter="fade">
                                      <p:cBhvr>
                                        <p:cTn id="21" dur="1000"/>
                                        <p:tgtEl>
                                          <p:spTgt spid="12">
                                            <p:txEl>
                                              <p:pRg st="2" end="2"/>
                                            </p:txEl>
                                          </p:spTgt>
                                        </p:tgtEl>
                                      </p:cBhvr>
                                    </p:animEffect>
                                    <p:anim calcmode="lin" valueType="num">
                                      <p:cBhvr>
                                        <p:cTn id="22"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2">
                                            <p:txEl>
                                              <p:pRg st="3" end="3"/>
                                            </p:txEl>
                                          </p:spTgt>
                                        </p:tgtEl>
                                        <p:attrNameLst>
                                          <p:attrName>style.visibility</p:attrName>
                                        </p:attrNameLst>
                                      </p:cBhvr>
                                      <p:to>
                                        <p:strVal val="visible"/>
                                      </p:to>
                                    </p:set>
                                    <p:animEffect transition="in" filter="fade">
                                      <p:cBhvr>
                                        <p:cTn id="28" dur="1000"/>
                                        <p:tgtEl>
                                          <p:spTgt spid="12">
                                            <p:txEl>
                                              <p:pRg st="3" end="3"/>
                                            </p:txEl>
                                          </p:spTgt>
                                        </p:tgtEl>
                                      </p:cBhvr>
                                    </p:animEffect>
                                    <p:anim calcmode="lin" valueType="num">
                                      <p:cBhvr>
                                        <p:cTn id="29" dur="1000" fill="hold"/>
                                        <p:tgtEl>
                                          <p:spTgt spid="1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2">
                                            <p:txEl>
                                              <p:pRg st="4" end="4"/>
                                            </p:txEl>
                                          </p:spTgt>
                                        </p:tgtEl>
                                        <p:attrNameLst>
                                          <p:attrName>style.visibility</p:attrName>
                                        </p:attrNameLst>
                                      </p:cBhvr>
                                      <p:to>
                                        <p:strVal val="visible"/>
                                      </p:to>
                                    </p:set>
                                    <p:animEffect transition="in" filter="fade">
                                      <p:cBhvr>
                                        <p:cTn id="35" dur="1000"/>
                                        <p:tgtEl>
                                          <p:spTgt spid="12">
                                            <p:txEl>
                                              <p:pRg st="4" end="4"/>
                                            </p:txEl>
                                          </p:spTgt>
                                        </p:tgtEl>
                                      </p:cBhvr>
                                    </p:animEffect>
                                    <p:anim calcmode="lin" valueType="num">
                                      <p:cBhvr>
                                        <p:cTn id="36" dur="1000" fill="hold"/>
                                        <p:tgtEl>
                                          <p:spTgt spid="1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2">
                                            <p:txEl>
                                              <p:pRg st="5" end="5"/>
                                            </p:txEl>
                                          </p:spTgt>
                                        </p:tgtEl>
                                        <p:attrNameLst>
                                          <p:attrName>style.visibility</p:attrName>
                                        </p:attrNameLst>
                                      </p:cBhvr>
                                      <p:to>
                                        <p:strVal val="visible"/>
                                      </p:to>
                                    </p:set>
                                    <p:animEffect transition="in" filter="fade">
                                      <p:cBhvr>
                                        <p:cTn id="42" dur="1000"/>
                                        <p:tgtEl>
                                          <p:spTgt spid="12">
                                            <p:txEl>
                                              <p:pRg st="5" end="5"/>
                                            </p:txEl>
                                          </p:spTgt>
                                        </p:tgtEl>
                                      </p:cBhvr>
                                    </p:animEffect>
                                    <p:anim calcmode="lin" valueType="num">
                                      <p:cBhvr>
                                        <p:cTn id="43" dur="1000" fill="hold"/>
                                        <p:tgtEl>
                                          <p:spTgt spid="1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12">
                                            <p:txEl>
                                              <p:pRg st="6" end="6"/>
                                            </p:txEl>
                                          </p:spTgt>
                                        </p:tgtEl>
                                        <p:attrNameLst>
                                          <p:attrName>style.visibility</p:attrName>
                                        </p:attrNameLst>
                                      </p:cBhvr>
                                      <p:to>
                                        <p:strVal val="visible"/>
                                      </p:to>
                                    </p:set>
                                    <p:animEffect transition="in" filter="fade">
                                      <p:cBhvr>
                                        <p:cTn id="49" dur="1000"/>
                                        <p:tgtEl>
                                          <p:spTgt spid="12">
                                            <p:txEl>
                                              <p:pRg st="6" end="6"/>
                                            </p:txEl>
                                          </p:spTgt>
                                        </p:tgtEl>
                                      </p:cBhvr>
                                    </p:animEffect>
                                    <p:anim calcmode="lin" valueType="num">
                                      <p:cBhvr>
                                        <p:cTn id="50" dur="1000" fill="hold"/>
                                        <p:tgtEl>
                                          <p:spTgt spid="1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12">
                                            <p:txEl>
                                              <p:pRg st="7" end="7"/>
                                            </p:txEl>
                                          </p:spTgt>
                                        </p:tgtEl>
                                        <p:attrNameLst>
                                          <p:attrName>style.visibility</p:attrName>
                                        </p:attrNameLst>
                                      </p:cBhvr>
                                      <p:to>
                                        <p:strVal val="visible"/>
                                      </p:to>
                                    </p:set>
                                    <p:animEffect transition="in" filter="fade">
                                      <p:cBhvr>
                                        <p:cTn id="56" dur="1000"/>
                                        <p:tgtEl>
                                          <p:spTgt spid="12">
                                            <p:txEl>
                                              <p:pRg st="7" end="7"/>
                                            </p:txEl>
                                          </p:spTgt>
                                        </p:tgtEl>
                                      </p:cBhvr>
                                    </p:animEffect>
                                    <p:anim calcmode="lin" valueType="num">
                                      <p:cBhvr>
                                        <p:cTn id="57" dur="1000" fill="hold"/>
                                        <p:tgtEl>
                                          <p:spTgt spid="1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1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12">
                                            <p:txEl>
                                              <p:pRg st="8" end="8"/>
                                            </p:txEl>
                                          </p:spTgt>
                                        </p:tgtEl>
                                        <p:attrNameLst>
                                          <p:attrName>style.visibility</p:attrName>
                                        </p:attrNameLst>
                                      </p:cBhvr>
                                      <p:to>
                                        <p:strVal val="visible"/>
                                      </p:to>
                                    </p:set>
                                    <p:animEffect transition="in" filter="fade">
                                      <p:cBhvr>
                                        <p:cTn id="63" dur="1000"/>
                                        <p:tgtEl>
                                          <p:spTgt spid="12">
                                            <p:txEl>
                                              <p:pRg st="8" end="8"/>
                                            </p:txEl>
                                          </p:spTgt>
                                        </p:tgtEl>
                                      </p:cBhvr>
                                    </p:animEffect>
                                    <p:anim calcmode="lin" valueType="num">
                                      <p:cBhvr>
                                        <p:cTn id="64" dur="1000" fill="hold"/>
                                        <p:tgtEl>
                                          <p:spTgt spid="1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1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en-US" sz="6000" dirty="0"/>
              <a:t>Constraint Satisfaction Problems (CSP)</a:t>
            </a:r>
          </a:p>
        </p:txBody>
      </p:sp>
    </p:spTree>
    <p:extLst>
      <p:ext uri="{BB962C8B-B14F-4D97-AF65-F5344CB8AC3E}">
        <p14:creationId xmlns:p14="http://schemas.microsoft.com/office/powerpoint/2010/main" val="251665126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marL="0" marR="0" lvl="0" indent="0" algn="ctr" defTabSz="1828800" rtl="0" eaLnBrk="1" fontAlgn="base" latinLnBrk="0" hangingPunct="1">
              <a:lnSpc>
                <a:spcPct val="100000"/>
              </a:lnSpc>
              <a:spcBef>
                <a:spcPct val="0"/>
              </a:spcBef>
              <a:spcAft>
                <a:spcPct val="0"/>
              </a:spcAft>
              <a:buClrTx/>
              <a:buSzTx/>
              <a:buFontTx/>
              <a:buNone/>
              <a:tabLst/>
              <a:defRPr/>
            </a:pPr>
            <a:fld id="{DD9F0740-C59C-4AD6-B752-7CC1CE13501A}" type="slidenum">
              <a:rPr kumimoji="0" lang="bg-BG" sz="24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ctr" defTabSz="1828800" rtl="0" eaLnBrk="1" fontAlgn="base" latinLnBrk="0" hangingPunct="1">
                <a:lnSpc>
                  <a:spcPct val="100000"/>
                </a:lnSpc>
                <a:spcBef>
                  <a:spcPct val="0"/>
                </a:spcBef>
                <a:spcAft>
                  <a:spcPct val="0"/>
                </a:spcAft>
                <a:buClrTx/>
                <a:buSzTx/>
                <a:buFontTx/>
                <a:buNone/>
                <a:tabLst/>
                <a:defRPr/>
              </a:pPr>
              <a:t>70</a:t>
            </a:fld>
            <a:endParaRPr kumimoji="0" lang="bg-BG" sz="24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03137" y="2414252"/>
            <a:ext cx="21590490" cy="892079"/>
          </a:xfrm>
        </p:spPr>
        <p:txBody>
          <a:bodyPr>
            <a:noAutofit/>
          </a:bodyPr>
          <a:lstStyle/>
          <a:p>
            <a:r>
              <a:rPr lang="en-US" sz="6000" dirty="0"/>
              <a:t>Order of Selecting Variables </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303137" y="4078154"/>
            <a:ext cx="21819570" cy="3360614"/>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457200" marR="0" lvl="0" indent="-457200" algn="l" defTabSz="1828800" rtl="0" eaLnBrk="1" fontAlgn="auto" latinLnBrk="0" hangingPunct="1">
              <a:lnSpc>
                <a:spcPct val="90000"/>
              </a:lnSpc>
              <a:spcBef>
                <a:spcPts val="2000"/>
              </a:spcBef>
              <a:spcAft>
                <a:spcPts val="0"/>
              </a:spcAft>
              <a:buClrTx/>
              <a:buSzTx/>
              <a:buFont typeface="Wingdings" panose="05000000000000000000" pitchFamily="2" charset="2"/>
              <a:buChar char="q"/>
              <a:tabLst/>
              <a:defRPr/>
            </a:pPr>
            <a:r>
              <a:rPr lang="en-US" altLang="en-US" sz="4600" dirty="0">
                <a:solidFill>
                  <a:srgbClr val="0100C8"/>
                </a:solidFill>
                <a:latin typeface="Helvetica Neue"/>
              </a:rPr>
              <a:t>Minimum-remaining-values MRV</a:t>
            </a:r>
          </a:p>
          <a:p>
            <a:pPr lvl="1">
              <a:spcBef>
                <a:spcPts val="2000"/>
              </a:spcBef>
              <a:buFont typeface="Wingdings" panose="05000000000000000000" pitchFamily="2" charset="2"/>
              <a:buChar char="q"/>
            </a:pPr>
            <a:r>
              <a:rPr lang="en-US" altLang="en-US" sz="3800" noProof="0" dirty="0">
                <a:solidFill>
                  <a:srgbClr val="0100C8"/>
                </a:solidFill>
                <a:latin typeface="Helvetica Neue"/>
              </a:rPr>
              <a:t>Select the variable that has the smallest number of remaining values</a:t>
            </a:r>
          </a:p>
          <a:p>
            <a:pPr>
              <a:buFont typeface="Wingdings" panose="05000000000000000000" pitchFamily="2" charset="2"/>
              <a:buChar char="q"/>
            </a:pPr>
            <a:r>
              <a:rPr lang="en-US" altLang="en-US" sz="4600" dirty="0">
                <a:solidFill>
                  <a:srgbClr val="0100C8"/>
                </a:solidFill>
                <a:latin typeface="Helvetica Neue"/>
              </a:rPr>
              <a:t>Most-constrained-variable heuristic</a:t>
            </a:r>
          </a:p>
          <a:p>
            <a:pPr lvl="1">
              <a:buFont typeface="Wingdings" panose="05000000000000000000" pitchFamily="2" charset="2"/>
              <a:buChar char="q"/>
            </a:pPr>
            <a:r>
              <a:rPr lang="en-US" altLang="en-US" sz="3800" noProof="0" dirty="0">
                <a:solidFill>
                  <a:srgbClr val="0100C8"/>
                </a:solidFill>
                <a:latin typeface="Helvetica Neue"/>
              </a:rPr>
              <a:t>Select the variable that appears in most constraints with other unbound variables</a:t>
            </a:r>
          </a:p>
          <a:p>
            <a:pPr marL="914400" lvl="1" indent="0">
              <a:spcBef>
                <a:spcPts val="2000"/>
              </a:spcBef>
              <a:buNone/>
            </a:pPr>
            <a:endParaRPr kumimoji="0" lang="en-US" altLang="en-US" sz="3800" b="0" i="0" u="none" strike="noStrike" kern="1200" cap="none" spc="0" normalizeH="0" dirty="0">
              <a:ln>
                <a:noFill/>
              </a:ln>
              <a:solidFill>
                <a:srgbClr val="0100C8"/>
              </a:solidFill>
              <a:effectLst/>
              <a:uLnTx/>
              <a:uFillTx/>
              <a:latin typeface="Helvetica Neue"/>
              <a:ea typeface="+mn-ea"/>
              <a:cs typeface="+mn-cs"/>
            </a:endParaRPr>
          </a:p>
          <a:p>
            <a:pPr marL="914400" lvl="1" indent="0">
              <a:spcBef>
                <a:spcPts val="2000"/>
              </a:spcBef>
              <a:buNone/>
            </a:pPr>
            <a:endParaRPr kumimoji="0" lang="en-US" altLang="en-US" sz="3800" b="0" i="0" u="none" strike="noStrike" kern="1200" cap="none" spc="0" normalizeH="0" baseline="0" noProof="0" dirty="0">
              <a:ln>
                <a:noFill/>
              </a:ln>
              <a:solidFill>
                <a:srgbClr val="0100C8"/>
              </a:solidFill>
              <a:effectLst/>
              <a:uLnTx/>
              <a:uFillTx/>
              <a:latin typeface="Helvetica Neue"/>
              <a:ea typeface="+mn-ea"/>
              <a:cs typeface="+mn-cs"/>
            </a:endParaRPr>
          </a:p>
        </p:txBody>
      </p:sp>
      <p:sp>
        <p:nvSpPr>
          <p:cNvPr id="5" name="Text Placeholder 3">
            <a:extLst>
              <a:ext uri="{FF2B5EF4-FFF2-40B4-BE49-F238E27FC236}">
                <a16:creationId xmlns:a16="http://schemas.microsoft.com/office/drawing/2014/main" id="{98DAABE5-2C54-E1D6-BE5D-A9E9F2496645}"/>
              </a:ext>
            </a:extLst>
          </p:cNvPr>
          <p:cNvSpPr txBox="1">
            <a:spLocks/>
          </p:cNvSpPr>
          <p:nvPr/>
        </p:nvSpPr>
        <p:spPr>
          <a:xfrm>
            <a:off x="1396755" y="8243933"/>
            <a:ext cx="21590490" cy="892079"/>
          </a:xfrm>
          <a:prstGeom prst="rect">
            <a:avLst/>
          </a:prstGeom>
          <a:solidFill>
            <a:srgbClr val="0000B0"/>
          </a:solidFill>
        </p:spPr>
        <p:txBody>
          <a:bodyPr lIns="365760" anchor="ctr">
            <a:no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6000" dirty="0"/>
              <a:t>Order of Selecting Values (for the selected variable) </a:t>
            </a:r>
            <a:endParaRPr lang="en-CY" sz="6000" dirty="0"/>
          </a:p>
        </p:txBody>
      </p:sp>
      <p:sp>
        <p:nvSpPr>
          <p:cNvPr id="7" name="Rectangle 3">
            <a:extLst>
              <a:ext uri="{FF2B5EF4-FFF2-40B4-BE49-F238E27FC236}">
                <a16:creationId xmlns:a16="http://schemas.microsoft.com/office/drawing/2014/main" id="{BF08B9D8-B04E-785C-B170-B231E69732C9}"/>
              </a:ext>
            </a:extLst>
          </p:cNvPr>
          <p:cNvSpPr txBox="1">
            <a:spLocks noChangeArrowheads="1"/>
          </p:cNvSpPr>
          <p:nvPr/>
        </p:nvSpPr>
        <p:spPr>
          <a:xfrm>
            <a:off x="1455537" y="9477632"/>
            <a:ext cx="21819570" cy="1729950"/>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457200" marR="0" lvl="0" indent="-457200" algn="l" defTabSz="1828800" rtl="0" eaLnBrk="1" fontAlgn="auto" latinLnBrk="0" hangingPunct="1">
              <a:lnSpc>
                <a:spcPct val="90000"/>
              </a:lnSpc>
              <a:spcBef>
                <a:spcPts val="2000"/>
              </a:spcBef>
              <a:spcAft>
                <a:spcPts val="0"/>
              </a:spcAft>
              <a:buClrTx/>
              <a:buSzTx/>
              <a:buFont typeface="Wingdings" panose="05000000000000000000" pitchFamily="2" charset="2"/>
              <a:buChar char="q"/>
              <a:tabLst/>
              <a:defRPr/>
            </a:pPr>
            <a:r>
              <a:rPr lang="en-US" altLang="en-US" sz="4600" dirty="0">
                <a:solidFill>
                  <a:srgbClr val="0100C8"/>
                </a:solidFill>
                <a:latin typeface="Helvetica Neue"/>
              </a:rPr>
              <a:t>Least-constraining-value-heuristic</a:t>
            </a:r>
          </a:p>
          <a:p>
            <a:pPr lvl="1">
              <a:spcBef>
                <a:spcPts val="2000"/>
              </a:spcBef>
              <a:buFont typeface="Wingdings" panose="05000000000000000000" pitchFamily="2" charset="2"/>
              <a:buChar char="q"/>
            </a:pPr>
            <a:r>
              <a:rPr lang="en-US" altLang="en-US" sz="3800" noProof="0" dirty="0">
                <a:solidFill>
                  <a:srgbClr val="0100C8"/>
                </a:solidFill>
                <a:latin typeface="Helvetica Neue"/>
              </a:rPr>
              <a:t>Select the value that would leave the biggest subset of values for the unbound variables</a:t>
            </a:r>
          </a:p>
          <a:p>
            <a:pPr marL="914400" lvl="1" indent="0">
              <a:spcBef>
                <a:spcPts val="2000"/>
              </a:spcBef>
              <a:buNone/>
            </a:pPr>
            <a:endParaRPr kumimoji="0" lang="en-US" altLang="en-US" sz="3800" b="0" i="0" u="none" strike="noStrike" kern="1200" cap="none" spc="0" normalizeH="0" dirty="0">
              <a:ln>
                <a:noFill/>
              </a:ln>
              <a:solidFill>
                <a:srgbClr val="0100C8"/>
              </a:solidFill>
              <a:effectLst/>
              <a:uLnTx/>
              <a:uFillTx/>
              <a:latin typeface="Helvetica Neue"/>
              <a:ea typeface="+mn-ea"/>
              <a:cs typeface="+mn-cs"/>
            </a:endParaRPr>
          </a:p>
          <a:p>
            <a:pPr marL="914400" lvl="1" indent="0">
              <a:spcBef>
                <a:spcPts val="2000"/>
              </a:spcBef>
              <a:buNone/>
            </a:pPr>
            <a:endParaRPr kumimoji="0" lang="en-US" altLang="en-US" sz="3800" b="0" i="0" u="none" strike="noStrike" kern="1200" cap="none" spc="0" normalizeH="0" baseline="0" noProof="0" dirty="0">
              <a:ln>
                <a:noFill/>
              </a:ln>
              <a:solidFill>
                <a:srgbClr val="0100C8"/>
              </a:solidFill>
              <a:effectLst/>
              <a:uLnTx/>
              <a:uFillTx/>
              <a:latin typeface="Helvetica Neue"/>
              <a:ea typeface="+mn-ea"/>
              <a:cs typeface="+mn-cs"/>
            </a:endParaRPr>
          </a:p>
        </p:txBody>
      </p:sp>
    </p:spTree>
    <p:extLst>
      <p:ext uri="{BB962C8B-B14F-4D97-AF65-F5344CB8AC3E}">
        <p14:creationId xmlns:p14="http://schemas.microsoft.com/office/powerpoint/2010/main" val="706401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1000"/>
                                        <p:tgtEl>
                                          <p:spTgt spid="12">
                                            <p:txEl>
                                              <p:pRg st="0" end="0"/>
                                            </p:txEl>
                                          </p:spTgt>
                                        </p:tgtEl>
                                      </p:cBhvr>
                                    </p:animEffect>
                                    <p:anim calcmode="lin" valueType="num">
                                      <p:cBhvr>
                                        <p:cTn id="8"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2">
                                            <p:txEl>
                                              <p:pRg st="1" end="1"/>
                                            </p:txEl>
                                          </p:spTgt>
                                        </p:tgtEl>
                                        <p:attrNameLst>
                                          <p:attrName>style.visibility</p:attrName>
                                        </p:attrNameLst>
                                      </p:cBhvr>
                                      <p:to>
                                        <p:strVal val="visible"/>
                                      </p:to>
                                    </p:set>
                                    <p:animEffect transition="in" filter="fade">
                                      <p:cBhvr>
                                        <p:cTn id="14" dur="1000"/>
                                        <p:tgtEl>
                                          <p:spTgt spid="12">
                                            <p:txEl>
                                              <p:pRg st="1" end="1"/>
                                            </p:txEl>
                                          </p:spTgt>
                                        </p:tgtEl>
                                      </p:cBhvr>
                                    </p:animEffect>
                                    <p:anim calcmode="lin" valueType="num">
                                      <p:cBhvr>
                                        <p:cTn id="15"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2">
                                            <p:txEl>
                                              <p:pRg st="2" end="2"/>
                                            </p:txEl>
                                          </p:spTgt>
                                        </p:tgtEl>
                                        <p:attrNameLst>
                                          <p:attrName>style.visibility</p:attrName>
                                        </p:attrNameLst>
                                      </p:cBhvr>
                                      <p:to>
                                        <p:strVal val="visible"/>
                                      </p:to>
                                    </p:set>
                                    <p:animEffect transition="in" filter="fade">
                                      <p:cBhvr>
                                        <p:cTn id="21" dur="1000"/>
                                        <p:tgtEl>
                                          <p:spTgt spid="12">
                                            <p:txEl>
                                              <p:pRg st="2" end="2"/>
                                            </p:txEl>
                                          </p:spTgt>
                                        </p:tgtEl>
                                      </p:cBhvr>
                                    </p:animEffect>
                                    <p:anim calcmode="lin" valueType="num">
                                      <p:cBhvr>
                                        <p:cTn id="22"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2">
                                            <p:txEl>
                                              <p:pRg st="3" end="3"/>
                                            </p:txEl>
                                          </p:spTgt>
                                        </p:tgtEl>
                                        <p:attrNameLst>
                                          <p:attrName>style.visibility</p:attrName>
                                        </p:attrNameLst>
                                      </p:cBhvr>
                                      <p:to>
                                        <p:strVal val="visible"/>
                                      </p:to>
                                    </p:set>
                                    <p:animEffect transition="in" filter="fade">
                                      <p:cBhvr>
                                        <p:cTn id="28" dur="1000"/>
                                        <p:tgtEl>
                                          <p:spTgt spid="12">
                                            <p:txEl>
                                              <p:pRg st="3" end="3"/>
                                            </p:txEl>
                                          </p:spTgt>
                                        </p:tgtEl>
                                      </p:cBhvr>
                                    </p:animEffect>
                                    <p:anim calcmode="lin" valueType="num">
                                      <p:cBhvr>
                                        <p:cTn id="29" dur="1000" fill="hold"/>
                                        <p:tgtEl>
                                          <p:spTgt spid="1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
                                            <p:txEl>
                                              <p:pRg st="0" end="0"/>
                                            </p:txEl>
                                          </p:spTgt>
                                        </p:tgtEl>
                                        <p:attrNameLst>
                                          <p:attrName>style.visibility</p:attrName>
                                        </p:attrNameLst>
                                      </p:cBhvr>
                                      <p:to>
                                        <p:strVal val="visible"/>
                                      </p:to>
                                    </p:set>
                                    <p:animEffect transition="in" filter="fade">
                                      <p:cBhvr>
                                        <p:cTn id="35" dur="1000"/>
                                        <p:tgtEl>
                                          <p:spTgt spid="7">
                                            <p:txEl>
                                              <p:pRg st="0" end="0"/>
                                            </p:txEl>
                                          </p:spTgt>
                                        </p:tgtEl>
                                      </p:cBhvr>
                                    </p:animEffect>
                                    <p:anim calcmode="lin" valueType="num">
                                      <p:cBhvr>
                                        <p:cTn id="36"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7">
                                            <p:txEl>
                                              <p:pRg st="1" end="1"/>
                                            </p:txEl>
                                          </p:spTgt>
                                        </p:tgtEl>
                                        <p:attrNameLst>
                                          <p:attrName>style.visibility</p:attrName>
                                        </p:attrNameLst>
                                      </p:cBhvr>
                                      <p:to>
                                        <p:strVal val="visible"/>
                                      </p:to>
                                    </p:set>
                                    <p:animEffect transition="in" filter="fade">
                                      <p:cBhvr>
                                        <p:cTn id="42" dur="1000"/>
                                        <p:tgtEl>
                                          <p:spTgt spid="7">
                                            <p:txEl>
                                              <p:pRg st="1" end="1"/>
                                            </p:txEl>
                                          </p:spTgt>
                                        </p:tgtEl>
                                      </p:cBhvr>
                                    </p:animEffect>
                                    <p:anim calcmode="lin" valueType="num">
                                      <p:cBhvr>
                                        <p:cTn id="43"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en-US" sz="6000" dirty="0"/>
              <a:t>Game Playing – search methods in two player, perfect information, zero-sum games</a:t>
            </a:r>
          </a:p>
          <a:p>
            <a:r>
              <a:rPr lang="en-US" sz="3200" dirty="0"/>
              <a:t>Adopted from Nils J. Nilsson’s classical book on Principles of Artificial Intelligence</a:t>
            </a:r>
          </a:p>
        </p:txBody>
      </p:sp>
    </p:spTree>
    <p:extLst>
      <p:ext uri="{BB962C8B-B14F-4D97-AF65-F5344CB8AC3E}">
        <p14:creationId xmlns:p14="http://schemas.microsoft.com/office/powerpoint/2010/main" val="356031887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72</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029503" y="2384373"/>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a:t>INTENDED LEARNING OUTCOMES</a:t>
            </a:r>
            <a:endParaRPr lang="en-CY"/>
          </a:p>
        </p:txBody>
      </p:sp>
      <p:sp>
        <p:nvSpPr>
          <p:cNvPr id="8" name="Text Placeholder 1">
            <a:extLst>
              <a:ext uri="{FF2B5EF4-FFF2-40B4-BE49-F238E27FC236}">
                <a16:creationId xmlns:a16="http://schemas.microsoft.com/office/drawing/2014/main" id="{AD173A3F-E783-45B3-BF86-49F7ED5235EC}"/>
              </a:ext>
            </a:extLst>
          </p:cNvPr>
          <p:cNvSpPr>
            <a:spLocks noGrp="1"/>
          </p:cNvSpPr>
          <p:nvPr>
            <p:ph type="body" sz="quarter" idx="22"/>
          </p:nvPr>
        </p:nvSpPr>
        <p:spPr>
          <a:xfrm>
            <a:off x="1093901" y="3669956"/>
            <a:ext cx="21461694" cy="4720282"/>
          </a:xfrm>
        </p:spPr>
        <p:txBody>
          <a:bodyPr/>
          <a:lstStyle/>
          <a:p>
            <a:pPr marL="0" indent="0">
              <a:spcBef>
                <a:spcPts val="0"/>
              </a:spcBef>
              <a:buNone/>
            </a:pPr>
            <a:r>
              <a:rPr lang="en-US" sz="3200" dirty="0"/>
              <a:t>Upon completion of this unit on constraint satisfaction problems, game playing and planning, students will be able:</a:t>
            </a:r>
          </a:p>
          <a:p>
            <a:pPr marL="0" indent="0">
              <a:spcBef>
                <a:spcPts val="0"/>
              </a:spcBef>
              <a:buNone/>
            </a:pPr>
            <a:endParaRPr lang="en-US" sz="3200" dirty="0"/>
          </a:p>
          <a:p>
            <a:pPr marL="0" indent="0">
              <a:spcBef>
                <a:spcPts val="0"/>
              </a:spcBef>
              <a:buNone/>
            </a:pPr>
            <a:r>
              <a:rPr lang="en-US" sz="3200" b="1" dirty="0"/>
              <a:t>Regarding Game Playing:</a:t>
            </a:r>
          </a:p>
          <a:p>
            <a:pPr marL="0" indent="0">
              <a:spcBef>
                <a:spcPts val="0"/>
              </a:spcBef>
              <a:buNone/>
            </a:pPr>
            <a:endParaRPr lang="en-US" sz="3200" i="1" dirty="0"/>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effectLst/>
                <a:ea typeface="Times New Roman" panose="02020603050405020304" pitchFamily="18" charset="0"/>
                <a:cs typeface="Times New Roman" panose="02020603050405020304" pitchFamily="18" charset="0"/>
              </a:rPr>
              <a:t>To explain the category of two player, perfect information, zero-sum games, which is the topic of discussion.</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ea typeface="Times New Roman" panose="02020603050405020304" pitchFamily="18" charset="0"/>
                <a:cs typeface="Times New Roman" panose="02020603050405020304" pitchFamily="18" charset="0"/>
              </a:rPr>
              <a:t>To analyze the representation problem regarding the above category of games.</a:t>
            </a:r>
            <a:endParaRPr lang="en-US" sz="3200" dirty="0">
              <a:effectLst/>
              <a:ea typeface="Times New Roman" panose="02020603050405020304" pitchFamily="18" charset="0"/>
              <a:cs typeface="Times New Roman" panose="02020603050405020304" pitchFamily="18" charset="0"/>
            </a:endParaRP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200" dirty="0">
                <a:effectLst/>
                <a:ea typeface="Times New Roman" panose="02020603050405020304" pitchFamily="18" charset="0"/>
                <a:cs typeface="Times New Roman" panose="02020603050405020304" pitchFamily="18" charset="0"/>
              </a:rPr>
              <a:t>To </a:t>
            </a:r>
            <a:r>
              <a:rPr lang="en-US" sz="3200" dirty="0">
                <a:effectLst/>
                <a:ea typeface="Times New Roman" panose="02020603050405020304" pitchFamily="18" charset="0"/>
                <a:cs typeface="Times New Roman" panose="02020603050405020304" pitchFamily="18" charset="0"/>
              </a:rPr>
              <a:t>explain the minimax procedure as well as </a:t>
            </a:r>
            <a:r>
              <a:rPr lang="en-US" sz="3200" dirty="0">
                <a:ea typeface="Times New Roman" panose="02020603050405020304" pitchFamily="18" charset="0"/>
                <a:cs typeface="Times New Roman" panose="02020603050405020304" pitchFamily="18" charset="0"/>
              </a:rPr>
              <a:t>the</a:t>
            </a:r>
            <a:r>
              <a:rPr lang="en-US" sz="3200" dirty="0">
                <a:effectLst/>
                <a:ea typeface="Times New Roman" panose="02020603050405020304" pitchFamily="18" charset="0"/>
                <a:cs typeface="Times New Roman" panose="02020603050405020304" pitchFamily="18" charset="0"/>
              </a:rPr>
              <a:t> alpha-beta procedure and the relevant pruning rules, and to be able to apply these on simple </a:t>
            </a:r>
            <a:r>
              <a:rPr lang="en-US" sz="3200" dirty="0">
                <a:ea typeface="Times New Roman" panose="02020603050405020304" pitchFamily="18" charset="0"/>
                <a:cs typeface="Times New Roman" panose="02020603050405020304" pitchFamily="18" charset="0"/>
              </a:rPr>
              <a:t>two-player games.</a:t>
            </a:r>
          </a:p>
          <a:p>
            <a:pPr>
              <a:lnSpc>
                <a:spcPct val="107000"/>
              </a:lnSpc>
              <a:spcBef>
                <a:spcPts val="0"/>
              </a:spcBef>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3200" dirty="0">
              <a:ea typeface="Calibri" panose="020F0502020204030204" pitchFamily="34" charset="0"/>
              <a:cs typeface="Times New Roman" panose="02020603050405020304" pitchFamily="18" charset="0"/>
            </a:endParaRPr>
          </a:p>
          <a:p>
            <a:endParaRPr lang="en-US" sz="3200" dirty="0"/>
          </a:p>
          <a:p>
            <a:endParaRPr lang="en-US" sz="3200" dirty="0"/>
          </a:p>
          <a:p>
            <a:endParaRPr lang="en-US" sz="3200" dirty="0"/>
          </a:p>
        </p:txBody>
      </p:sp>
    </p:spTree>
    <p:extLst>
      <p:ext uri="{BB962C8B-B14F-4D97-AF65-F5344CB8AC3E}">
        <p14:creationId xmlns:p14="http://schemas.microsoft.com/office/powerpoint/2010/main" val="118707464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marL="0" marR="0" lvl="0" indent="0" algn="ctr" defTabSz="1828800" rtl="0" eaLnBrk="1" fontAlgn="base" latinLnBrk="0" hangingPunct="1">
              <a:lnSpc>
                <a:spcPct val="100000"/>
              </a:lnSpc>
              <a:spcBef>
                <a:spcPct val="0"/>
              </a:spcBef>
              <a:spcAft>
                <a:spcPct val="0"/>
              </a:spcAft>
              <a:buClrTx/>
              <a:buSzTx/>
              <a:buFontTx/>
              <a:buNone/>
              <a:tabLst/>
              <a:defRPr/>
            </a:pPr>
            <a:fld id="{DD9F0740-C59C-4AD6-B752-7CC1CE13501A}" type="slidenum">
              <a:rPr kumimoji="0" lang="bg-BG" sz="24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ctr" defTabSz="1828800" rtl="0" eaLnBrk="1" fontAlgn="base" latinLnBrk="0" hangingPunct="1">
                <a:lnSpc>
                  <a:spcPct val="100000"/>
                </a:lnSpc>
                <a:spcBef>
                  <a:spcPct val="0"/>
                </a:spcBef>
                <a:spcAft>
                  <a:spcPct val="0"/>
                </a:spcAft>
                <a:buClrTx/>
                <a:buSzTx/>
                <a:buFontTx/>
                <a:buNone/>
                <a:tabLst/>
                <a:defRPr/>
              </a:pPr>
              <a:t>73</a:t>
            </a:fld>
            <a:endParaRPr kumimoji="0" lang="bg-BG" sz="24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76266" y="2141535"/>
            <a:ext cx="21590490" cy="892079"/>
          </a:xfrm>
        </p:spPr>
        <p:txBody>
          <a:bodyPr>
            <a:noAutofit/>
          </a:bodyPr>
          <a:lstStyle/>
          <a:p>
            <a:r>
              <a:rPr lang="en-US" sz="6000" dirty="0"/>
              <a:t>Two-player, perfect information, zero-sum games </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76266" y="3497386"/>
            <a:ext cx="21819570" cy="3360614"/>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457200" marR="0" lvl="0" indent="-457200" algn="l" defTabSz="1828800" rtl="0" eaLnBrk="1" fontAlgn="auto" latinLnBrk="0" hangingPunct="1">
              <a:lnSpc>
                <a:spcPct val="90000"/>
              </a:lnSpc>
              <a:spcBef>
                <a:spcPts val="2000"/>
              </a:spcBef>
              <a:spcAft>
                <a:spcPts val="0"/>
              </a:spcAft>
              <a:buClrTx/>
              <a:buSzTx/>
              <a:buFont typeface="Wingdings" panose="05000000000000000000" pitchFamily="2" charset="2"/>
              <a:buChar char="q"/>
              <a:tabLst/>
              <a:defRPr/>
            </a:pPr>
            <a:r>
              <a:rPr lang="en-US" altLang="en-US" sz="4600" dirty="0">
                <a:solidFill>
                  <a:srgbClr val="0100C8"/>
                </a:solidFill>
                <a:latin typeface="Helvetica Neue"/>
              </a:rPr>
              <a:t>The two players play in turn</a:t>
            </a:r>
            <a:endParaRPr lang="en-US" altLang="en-US" sz="3800" noProof="0" dirty="0">
              <a:solidFill>
                <a:srgbClr val="0100C8"/>
              </a:solidFill>
              <a:latin typeface="Helvetica Neue"/>
            </a:endParaRPr>
          </a:p>
          <a:p>
            <a:pPr>
              <a:buFont typeface="Wingdings" panose="05000000000000000000" pitchFamily="2" charset="2"/>
              <a:buChar char="q"/>
            </a:pPr>
            <a:r>
              <a:rPr lang="en-US" altLang="en-US" sz="4600" dirty="0">
                <a:solidFill>
                  <a:srgbClr val="FF2D64"/>
                </a:solidFill>
                <a:latin typeface="Helvetica Neue"/>
              </a:rPr>
              <a:t>Perfect information</a:t>
            </a:r>
            <a:r>
              <a:rPr lang="en-US" altLang="en-US" sz="4600" dirty="0">
                <a:solidFill>
                  <a:srgbClr val="0100C8"/>
                </a:solidFill>
                <a:latin typeface="Helvetica Neue"/>
              </a:rPr>
              <a:t>: everything is fully observable</a:t>
            </a:r>
          </a:p>
          <a:p>
            <a:pPr>
              <a:buFont typeface="Wingdings" panose="05000000000000000000" pitchFamily="2" charset="2"/>
              <a:buChar char="q"/>
            </a:pPr>
            <a:r>
              <a:rPr lang="en-US" altLang="en-US" sz="4600" noProof="0" dirty="0">
                <a:solidFill>
                  <a:srgbClr val="FF2D64"/>
                </a:solidFill>
                <a:latin typeface="Helvetica Neue"/>
              </a:rPr>
              <a:t>Zero-sum</a:t>
            </a:r>
            <a:r>
              <a:rPr lang="en-US" altLang="en-US" sz="4600" noProof="0" dirty="0">
                <a:solidFill>
                  <a:srgbClr val="0100C8"/>
                </a:solidFill>
                <a:latin typeface="Helvetica Neue"/>
              </a:rPr>
              <a:t>: what is good for one player is just as bad for the other</a:t>
            </a:r>
          </a:p>
          <a:p>
            <a:pPr lvl="1">
              <a:buFont typeface="Wingdings" panose="05000000000000000000" pitchFamily="2" charset="2"/>
              <a:buChar char="q"/>
            </a:pPr>
            <a:r>
              <a:rPr lang="en-US" altLang="en-US" sz="4000" dirty="0">
                <a:solidFill>
                  <a:srgbClr val="0100C8"/>
                </a:solidFill>
                <a:latin typeface="Helvetica Neue"/>
              </a:rPr>
              <a:t>There is no “win-win” outcome</a:t>
            </a:r>
            <a:endParaRPr lang="en-US" altLang="en-US" sz="4000" noProof="0" dirty="0">
              <a:solidFill>
                <a:srgbClr val="0100C8"/>
              </a:solidFill>
              <a:latin typeface="Helvetica Neue"/>
            </a:endParaRPr>
          </a:p>
          <a:p>
            <a:pPr marL="914400" lvl="1" indent="0">
              <a:spcBef>
                <a:spcPts val="2000"/>
              </a:spcBef>
              <a:buNone/>
            </a:pPr>
            <a:endParaRPr kumimoji="0" lang="en-US" altLang="en-US" sz="3800" b="0" i="0" u="none" strike="noStrike" kern="1200" cap="none" spc="0" normalizeH="0" dirty="0">
              <a:ln>
                <a:noFill/>
              </a:ln>
              <a:solidFill>
                <a:srgbClr val="0100C8"/>
              </a:solidFill>
              <a:effectLst/>
              <a:uLnTx/>
              <a:uFillTx/>
              <a:latin typeface="Helvetica Neue"/>
              <a:ea typeface="+mn-ea"/>
              <a:cs typeface="+mn-cs"/>
            </a:endParaRPr>
          </a:p>
          <a:p>
            <a:pPr marL="914400" lvl="1" indent="0">
              <a:spcBef>
                <a:spcPts val="2000"/>
              </a:spcBef>
              <a:buNone/>
            </a:pPr>
            <a:endParaRPr kumimoji="0" lang="en-US" altLang="en-US" sz="3800" b="0" i="0" u="none" strike="noStrike" kern="1200" cap="none" spc="0" normalizeH="0" baseline="0" noProof="0" dirty="0">
              <a:ln>
                <a:noFill/>
              </a:ln>
              <a:solidFill>
                <a:srgbClr val="0100C8"/>
              </a:solidFill>
              <a:effectLst/>
              <a:uLnTx/>
              <a:uFillTx/>
              <a:latin typeface="Helvetica Neue"/>
              <a:ea typeface="+mn-ea"/>
              <a:cs typeface="+mn-cs"/>
            </a:endParaRPr>
          </a:p>
        </p:txBody>
      </p:sp>
      <p:sp>
        <p:nvSpPr>
          <p:cNvPr id="5" name="Text Placeholder 3">
            <a:extLst>
              <a:ext uri="{FF2B5EF4-FFF2-40B4-BE49-F238E27FC236}">
                <a16:creationId xmlns:a16="http://schemas.microsoft.com/office/drawing/2014/main" id="{98DAABE5-2C54-E1D6-BE5D-A9E9F2496645}"/>
              </a:ext>
            </a:extLst>
          </p:cNvPr>
          <p:cNvSpPr txBox="1">
            <a:spLocks/>
          </p:cNvSpPr>
          <p:nvPr/>
        </p:nvSpPr>
        <p:spPr>
          <a:xfrm>
            <a:off x="1276266" y="7109115"/>
            <a:ext cx="21590490" cy="892079"/>
          </a:xfrm>
          <a:prstGeom prst="rect">
            <a:avLst/>
          </a:prstGeom>
          <a:solidFill>
            <a:srgbClr val="0000B0"/>
          </a:solidFill>
        </p:spPr>
        <p:txBody>
          <a:bodyPr lIns="365760" anchor="ctr">
            <a:no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6000" dirty="0"/>
              <a:t>Example games of this category </a:t>
            </a:r>
            <a:endParaRPr lang="en-CY" sz="6000" dirty="0"/>
          </a:p>
        </p:txBody>
      </p:sp>
      <p:sp>
        <p:nvSpPr>
          <p:cNvPr id="7" name="Rectangle 3">
            <a:extLst>
              <a:ext uri="{FF2B5EF4-FFF2-40B4-BE49-F238E27FC236}">
                <a16:creationId xmlns:a16="http://schemas.microsoft.com/office/drawing/2014/main" id="{BF08B9D8-B04E-785C-B170-B231E69732C9}"/>
              </a:ext>
            </a:extLst>
          </p:cNvPr>
          <p:cNvSpPr txBox="1">
            <a:spLocks noChangeArrowheads="1"/>
          </p:cNvSpPr>
          <p:nvPr/>
        </p:nvSpPr>
        <p:spPr>
          <a:xfrm>
            <a:off x="1161726" y="8493828"/>
            <a:ext cx="21819570" cy="892079"/>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457200" marR="0" lvl="0" indent="-457200" algn="l" defTabSz="1828800" rtl="0" eaLnBrk="1" fontAlgn="auto" latinLnBrk="0" hangingPunct="1">
              <a:lnSpc>
                <a:spcPct val="90000"/>
              </a:lnSpc>
              <a:spcBef>
                <a:spcPts val="2000"/>
              </a:spcBef>
              <a:spcAft>
                <a:spcPts val="0"/>
              </a:spcAft>
              <a:buClrTx/>
              <a:buSzTx/>
              <a:buFont typeface="Wingdings" panose="05000000000000000000" pitchFamily="2" charset="2"/>
              <a:buChar char="q"/>
              <a:tabLst/>
              <a:defRPr/>
            </a:pPr>
            <a:r>
              <a:rPr lang="en-US" altLang="en-US" sz="4600" dirty="0">
                <a:solidFill>
                  <a:srgbClr val="0100C8"/>
                </a:solidFill>
                <a:latin typeface="Helvetica Neue"/>
              </a:rPr>
              <a:t>Checkers, tic-tac-toe, chess, go and </a:t>
            </a:r>
            <a:r>
              <a:rPr lang="en-US" altLang="en-US" sz="4600" dirty="0" err="1">
                <a:solidFill>
                  <a:srgbClr val="0100C8"/>
                </a:solidFill>
                <a:latin typeface="Helvetica Neue"/>
              </a:rPr>
              <a:t>nim</a:t>
            </a:r>
            <a:endParaRPr lang="en-US" altLang="en-US" sz="3800" noProof="0" dirty="0">
              <a:solidFill>
                <a:srgbClr val="0100C8"/>
              </a:solidFill>
              <a:latin typeface="Helvetica Neue"/>
            </a:endParaRPr>
          </a:p>
          <a:p>
            <a:pPr marL="914400" lvl="1" indent="0">
              <a:spcBef>
                <a:spcPts val="2000"/>
              </a:spcBef>
              <a:buNone/>
            </a:pPr>
            <a:endParaRPr kumimoji="0" lang="en-US" altLang="en-US" sz="3800" b="0" i="0" u="none" strike="noStrike" kern="1200" cap="none" spc="0" normalizeH="0" dirty="0">
              <a:ln>
                <a:noFill/>
              </a:ln>
              <a:solidFill>
                <a:srgbClr val="0100C8"/>
              </a:solidFill>
              <a:effectLst/>
              <a:uLnTx/>
              <a:uFillTx/>
              <a:latin typeface="Helvetica Neue"/>
              <a:ea typeface="+mn-ea"/>
              <a:cs typeface="+mn-cs"/>
            </a:endParaRPr>
          </a:p>
          <a:p>
            <a:pPr marL="914400" lvl="1" indent="0">
              <a:spcBef>
                <a:spcPts val="2000"/>
              </a:spcBef>
              <a:buNone/>
            </a:pPr>
            <a:endParaRPr kumimoji="0" lang="en-US" altLang="en-US" sz="3800" b="0" i="0" u="none" strike="noStrike" kern="1200" cap="none" spc="0" normalizeH="0" baseline="0" noProof="0" dirty="0">
              <a:ln>
                <a:noFill/>
              </a:ln>
              <a:solidFill>
                <a:srgbClr val="0100C8"/>
              </a:solidFill>
              <a:effectLst/>
              <a:uLnTx/>
              <a:uFillTx/>
              <a:latin typeface="Helvetica Neue"/>
              <a:ea typeface="+mn-ea"/>
              <a:cs typeface="+mn-cs"/>
            </a:endParaRPr>
          </a:p>
        </p:txBody>
      </p:sp>
      <p:sp>
        <p:nvSpPr>
          <p:cNvPr id="8" name="Text Placeholder 3">
            <a:extLst>
              <a:ext uri="{FF2B5EF4-FFF2-40B4-BE49-F238E27FC236}">
                <a16:creationId xmlns:a16="http://schemas.microsoft.com/office/drawing/2014/main" id="{BD6499FD-DFE8-EC4A-FC2B-BA59875BE62A}"/>
              </a:ext>
            </a:extLst>
          </p:cNvPr>
          <p:cNvSpPr txBox="1">
            <a:spLocks/>
          </p:cNvSpPr>
          <p:nvPr/>
        </p:nvSpPr>
        <p:spPr>
          <a:xfrm>
            <a:off x="1276266" y="9688297"/>
            <a:ext cx="21590490" cy="892079"/>
          </a:xfrm>
          <a:prstGeom prst="rect">
            <a:avLst/>
          </a:prstGeom>
          <a:solidFill>
            <a:srgbClr val="0000B0"/>
          </a:solidFill>
        </p:spPr>
        <p:txBody>
          <a:bodyPr lIns="365760" anchor="ctr">
            <a:no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6000" dirty="0"/>
              <a:t>There are many other categories of games </a:t>
            </a:r>
            <a:endParaRPr lang="en-CY" sz="6000" dirty="0"/>
          </a:p>
        </p:txBody>
      </p:sp>
      <p:sp>
        <p:nvSpPr>
          <p:cNvPr id="9" name="Rectangle 3">
            <a:extLst>
              <a:ext uri="{FF2B5EF4-FFF2-40B4-BE49-F238E27FC236}">
                <a16:creationId xmlns:a16="http://schemas.microsoft.com/office/drawing/2014/main" id="{2D69113E-DA5A-6AA8-5085-AE54D3E214EC}"/>
              </a:ext>
            </a:extLst>
          </p:cNvPr>
          <p:cNvSpPr txBox="1">
            <a:spLocks noChangeArrowheads="1"/>
          </p:cNvSpPr>
          <p:nvPr/>
        </p:nvSpPr>
        <p:spPr>
          <a:xfrm>
            <a:off x="1161726" y="10788045"/>
            <a:ext cx="21819570" cy="1729950"/>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457200" marR="0" lvl="0" indent="-457200" algn="l" defTabSz="1828800" rtl="0" eaLnBrk="1" fontAlgn="auto" latinLnBrk="0" hangingPunct="1">
              <a:lnSpc>
                <a:spcPct val="90000"/>
              </a:lnSpc>
              <a:spcBef>
                <a:spcPts val="2000"/>
              </a:spcBef>
              <a:spcAft>
                <a:spcPts val="0"/>
              </a:spcAft>
              <a:buClrTx/>
              <a:buSzTx/>
              <a:buFont typeface="Wingdings" panose="05000000000000000000" pitchFamily="2" charset="2"/>
              <a:buChar char="q"/>
              <a:tabLst/>
              <a:defRPr/>
            </a:pPr>
            <a:r>
              <a:rPr lang="en-US" altLang="en-US" sz="4600" dirty="0">
                <a:solidFill>
                  <a:srgbClr val="0100C8"/>
                </a:solidFill>
                <a:latin typeface="Helvetica Neue"/>
              </a:rPr>
              <a:t>Multi-player games or partially observable games</a:t>
            </a:r>
          </a:p>
          <a:p>
            <a:pPr marL="457200" marR="0" lvl="0" indent="-457200" algn="l" defTabSz="1828800" rtl="0" eaLnBrk="1" fontAlgn="auto" latinLnBrk="0" hangingPunct="1">
              <a:lnSpc>
                <a:spcPct val="90000"/>
              </a:lnSpc>
              <a:spcBef>
                <a:spcPts val="2000"/>
              </a:spcBef>
              <a:spcAft>
                <a:spcPts val="0"/>
              </a:spcAft>
              <a:buClrTx/>
              <a:buSzTx/>
              <a:buFont typeface="Wingdings" panose="05000000000000000000" pitchFamily="2" charset="2"/>
              <a:buChar char="q"/>
              <a:tabLst/>
              <a:defRPr/>
            </a:pPr>
            <a:r>
              <a:rPr lang="en-US" altLang="en-US" sz="4600" dirty="0">
                <a:solidFill>
                  <a:srgbClr val="0100C8"/>
                </a:solidFill>
                <a:latin typeface="Helvetica Neue"/>
              </a:rPr>
              <a:t>Games whose results are determined by chance, e.g., dice or most card games</a:t>
            </a:r>
          </a:p>
          <a:p>
            <a:pPr marL="914400" lvl="1" indent="0">
              <a:spcBef>
                <a:spcPts val="2000"/>
              </a:spcBef>
              <a:buNone/>
            </a:pPr>
            <a:endParaRPr lang="en-US" altLang="en-US" sz="3800" noProof="0" dirty="0">
              <a:solidFill>
                <a:srgbClr val="0100C8"/>
              </a:solidFill>
              <a:latin typeface="Helvetica Neue"/>
            </a:endParaRPr>
          </a:p>
          <a:p>
            <a:pPr marL="914400" lvl="1" indent="0">
              <a:spcBef>
                <a:spcPts val="2000"/>
              </a:spcBef>
              <a:buNone/>
            </a:pPr>
            <a:endParaRPr kumimoji="0" lang="en-US" altLang="en-US" sz="3800" b="0" i="0" u="none" strike="noStrike" kern="1200" cap="none" spc="0" normalizeH="0" dirty="0">
              <a:ln>
                <a:noFill/>
              </a:ln>
              <a:solidFill>
                <a:srgbClr val="0100C8"/>
              </a:solidFill>
              <a:effectLst/>
              <a:uLnTx/>
              <a:uFillTx/>
              <a:latin typeface="Helvetica Neue"/>
              <a:ea typeface="+mn-ea"/>
              <a:cs typeface="+mn-cs"/>
            </a:endParaRPr>
          </a:p>
          <a:p>
            <a:pPr marL="914400" lvl="1" indent="0">
              <a:spcBef>
                <a:spcPts val="2000"/>
              </a:spcBef>
              <a:buNone/>
            </a:pPr>
            <a:endParaRPr kumimoji="0" lang="en-US" altLang="en-US" sz="3800" b="0" i="0" u="none" strike="noStrike" kern="1200" cap="none" spc="0" normalizeH="0" baseline="0" noProof="0" dirty="0">
              <a:ln>
                <a:noFill/>
              </a:ln>
              <a:solidFill>
                <a:srgbClr val="0100C8"/>
              </a:solidFill>
              <a:effectLst/>
              <a:uLnTx/>
              <a:uFillTx/>
              <a:latin typeface="Helvetica Neue"/>
              <a:ea typeface="+mn-ea"/>
              <a:cs typeface="+mn-cs"/>
            </a:endParaRPr>
          </a:p>
        </p:txBody>
      </p:sp>
    </p:spTree>
    <p:extLst>
      <p:ext uri="{BB962C8B-B14F-4D97-AF65-F5344CB8AC3E}">
        <p14:creationId xmlns:p14="http://schemas.microsoft.com/office/powerpoint/2010/main" val="942529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1000"/>
                                        <p:tgtEl>
                                          <p:spTgt spid="9"/>
                                        </p:tgtEl>
                                      </p:cBhvr>
                                    </p:animEffect>
                                    <p:anim calcmode="lin" valueType="num">
                                      <p:cBhvr>
                                        <p:cTn id="25" dur="1000" fill="hold"/>
                                        <p:tgtEl>
                                          <p:spTgt spid="9"/>
                                        </p:tgtEl>
                                        <p:attrNameLst>
                                          <p:attrName>ppt_x</p:attrName>
                                        </p:attrNameLst>
                                      </p:cBhvr>
                                      <p:tavLst>
                                        <p:tav tm="0">
                                          <p:val>
                                            <p:strVal val="#ppt_x"/>
                                          </p:val>
                                        </p:tav>
                                        <p:tav tm="100000">
                                          <p:val>
                                            <p:strVal val="#ppt_x"/>
                                          </p:val>
                                        </p:tav>
                                      </p:tavLst>
                                    </p:anim>
                                    <p:anim calcmode="lin" valueType="num">
                                      <p:cBhvr>
                                        <p:cTn id="2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8" grpId="0" animBg="1"/>
      <p:bldP spid="9"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marL="0" marR="0" lvl="0" indent="0" algn="ctr" defTabSz="1828800" rtl="0" eaLnBrk="1" fontAlgn="base" latinLnBrk="0" hangingPunct="1">
              <a:lnSpc>
                <a:spcPct val="100000"/>
              </a:lnSpc>
              <a:spcBef>
                <a:spcPct val="0"/>
              </a:spcBef>
              <a:spcAft>
                <a:spcPct val="0"/>
              </a:spcAft>
              <a:buClrTx/>
              <a:buSzTx/>
              <a:buFontTx/>
              <a:buNone/>
              <a:tabLst/>
              <a:defRPr/>
            </a:pPr>
            <a:fld id="{DD9F0740-C59C-4AD6-B752-7CC1CE13501A}" type="slidenum">
              <a:rPr kumimoji="0" lang="bg-BG" sz="24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ctr" defTabSz="1828800" rtl="0" eaLnBrk="1" fontAlgn="base" latinLnBrk="0" hangingPunct="1">
                <a:lnSpc>
                  <a:spcPct val="100000"/>
                </a:lnSpc>
                <a:spcBef>
                  <a:spcPct val="0"/>
                </a:spcBef>
                <a:spcAft>
                  <a:spcPct val="0"/>
                </a:spcAft>
                <a:buClrTx/>
                <a:buSzTx/>
                <a:buFontTx/>
                <a:buNone/>
                <a:tabLst/>
                <a:defRPr/>
              </a:pPr>
              <a:t>74</a:t>
            </a:fld>
            <a:endParaRPr kumimoji="0" lang="bg-BG" sz="24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423008" y="2656702"/>
            <a:ext cx="21537984" cy="1884435"/>
          </a:xfrm>
        </p:spPr>
        <p:txBody>
          <a:bodyPr>
            <a:noAutofit/>
          </a:bodyPr>
          <a:lstStyle/>
          <a:p>
            <a:r>
              <a:rPr lang="en-US" sz="6000" dirty="0"/>
              <a:t>Representation Problem</a:t>
            </a:r>
          </a:p>
          <a:p>
            <a:r>
              <a:rPr lang="en-US" sz="4000" dirty="0"/>
              <a:t>For two-player, perfect information, zero-sum games </a:t>
            </a:r>
            <a:endParaRPr lang="en-CY" sz="4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423008" y="5132425"/>
            <a:ext cx="21819570" cy="7038980"/>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457200" marR="0" lvl="0" indent="-457200" algn="l" defTabSz="1828800" rtl="0" eaLnBrk="1" fontAlgn="auto" latinLnBrk="0" hangingPunct="1">
              <a:lnSpc>
                <a:spcPct val="90000"/>
              </a:lnSpc>
              <a:spcBef>
                <a:spcPts val="2000"/>
              </a:spcBef>
              <a:spcAft>
                <a:spcPts val="0"/>
              </a:spcAft>
              <a:buClrTx/>
              <a:buSzTx/>
              <a:buFont typeface="Wingdings" panose="05000000000000000000" pitchFamily="2" charset="2"/>
              <a:buChar char="q"/>
              <a:tabLst/>
              <a:defRPr/>
            </a:pPr>
            <a:r>
              <a:rPr lang="en-US" altLang="en-US" sz="4600" dirty="0">
                <a:solidFill>
                  <a:srgbClr val="0100C8"/>
                </a:solidFill>
                <a:latin typeface="Helvetica Neue"/>
              </a:rPr>
              <a:t>A </a:t>
            </a:r>
            <a:r>
              <a:rPr lang="en-US" altLang="en-US" sz="4600" dirty="0">
                <a:solidFill>
                  <a:srgbClr val="FF2D64"/>
                </a:solidFill>
                <a:latin typeface="Helvetica Neue"/>
              </a:rPr>
              <a:t>problem state </a:t>
            </a:r>
            <a:r>
              <a:rPr lang="en-US" altLang="en-US" sz="4600" dirty="0">
                <a:solidFill>
                  <a:srgbClr val="0100C8"/>
                </a:solidFill>
                <a:latin typeface="Helvetica Neue"/>
              </a:rPr>
              <a:t>gives a permitted configuration of the game and the player who is next to play, i.e., to apply an action (to make a move) on the given state</a:t>
            </a:r>
          </a:p>
          <a:p>
            <a:pPr lvl="1">
              <a:spcBef>
                <a:spcPts val="2000"/>
              </a:spcBef>
              <a:buFont typeface="Wingdings" panose="05000000000000000000" pitchFamily="2" charset="2"/>
              <a:buChar char="q"/>
              <a:defRPr/>
            </a:pPr>
            <a:r>
              <a:rPr lang="en-US" altLang="en-US" sz="3800" dirty="0">
                <a:solidFill>
                  <a:srgbClr val="0100C8"/>
                </a:solidFill>
                <a:latin typeface="Helvetica Neue"/>
              </a:rPr>
              <a:t>The players are usually referred to as MAX and MIN, e.g., MAX could be the computer and MIN the human player </a:t>
            </a:r>
            <a:endParaRPr lang="en-US" altLang="en-US" sz="3000" noProof="0" dirty="0">
              <a:solidFill>
                <a:srgbClr val="0100C8"/>
              </a:solidFill>
              <a:latin typeface="Helvetica Neue"/>
            </a:endParaRPr>
          </a:p>
          <a:p>
            <a:pPr>
              <a:buFont typeface="Wingdings" panose="05000000000000000000" pitchFamily="2" charset="2"/>
              <a:buChar char="q"/>
            </a:pPr>
            <a:r>
              <a:rPr lang="en-US" altLang="en-US" sz="4600" dirty="0">
                <a:solidFill>
                  <a:srgbClr val="0100C8"/>
                </a:solidFill>
                <a:latin typeface="Helvetica Neue"/>
              </a:rPr>
              <a:t>The</a:t>
            </a:r>
            <a:r>
              <a:rPr lang="en-US" altLang="en-US" sz="4600" dirty="0">
                <a:solidFill>
                  <a:srgbClr val="FF2D64"/>
                </a:solidFill>
                <a:latin typeface="Helvetica Neue"/>
              </a:rPr>
              <a:t> operators </a:t>
            </a:r>
            <a:r>
              <a:rPr lang="en-US" altLang="en-US" sz="4600" dirty="0">
                <a:solidFill>
                  <a:srgbClr val="0100C8"/>
                </a:solidFill>
                <a:latin typeface="Helvetica Neue"/>
              </a:rPr>
              <a:t>are the rules of the game</a:t>
            </a:r>
          </a:p>
          <a:p>
            <a:pPr lvl="1">
              <a:buFont typeface="Wingdings" panose="05000000000000000000" pitchFamily="2" charset="2"/>
              <a:buChar char="q"/>
            </a:pPr>
            <a:r>
              <a:rPr lang="en-US" altLang="en-US" sz="3800" dirty="0">
                <a:solidFill>
                  <a:srgbClr val="0100C8"/>
                </a:solidFill>
                <a:latin typeface="Helvetica Neue"/>
              </a:rPr>
              <a:t>These are applied in turn by MAX and MIN until a win state for the one or the other is reached or a draw between the two results – these are the terminal states</a:t>
            </a:r>
          </a:p>
          <a:p>
            <a:pPr lvl="1">
              <a:buFont typeface="Wingdings" panose="05000000000000000000" pitchFamily="2" charset="2"/>
              <a:buChar char="q"/>
            </a:pPr>
            <a:r>
              <a:rPr lang="en-US" altLang="en-US" sz="3800" dirty="0">
                <a:solidFill>
                  <a:srgbClr val="0100C8"/>
                </a:solidFill>
                <a:latin typeface="Helvetica Neue"/>
              </a:rPr>
              <a:t>We assume that a (pursued) goal state represents a win for MAX</a:t>
            </a:r>
          </a:p>
          <a:p>
            <a:pPr>
              <a:buFont typeface="Wingdings" panose="05000000000000000000" pitchFamily="2" charset="2"/>
              <a:buChar char="q"/>
            </a:pPr>
            <a:r>
              <a:rPr lang="en-US" altLang="en-US" sz="4600" dirty="0">
                <a:solidFill>
                  <a:srgbClr val="0100C8"/>
                </a:solidFill>
                <a:latin typeface="Helvetica Neue"/>
              </a:rPr>
              <a:t>A </a:t>
            </a:r>
            <a:r>
              <a:rPr lang="en-US" altLang="en-US" sz="4600" dirty="0">
                <a:solidFill>
                  <a:srgbClr val="FF2D64"/>
                </a:solidFill>
                <a:latin typeface="Helvetica Neue"/>
              </a:rPr>
              <a:t>game tree </a:t>
            </a:r>
            <a:r>
              <a:rPr lang="en-US" altLang="en-US" sz="4600" dirty="0">
                <a:solidFill>
                  <a:srgbClr val="0100C8"/>
                </a:solidFill>
                <a:latin typeface="Helvetica Neue"/>
              </a:rPr>
              <a:t>depicts all possible scenarios for the two players</a:t>
            </a:r>
          </a:p>
          <a:p>
            <a:pPr lvl="1">
              <a:buFont typeface="Wingdings" panose="05000000000000000000" pitchFamily="2" charset="2"/>
              <a:buChar char="q"/>
            </a:pPr>
            <a:r>
              <a:rPr lang="en-US" altLang="en-US" sz="3800" dirty="0">
                <a:solidFill>
                  <a:srgbClr val="0100C8"/>
                </a:solidFill>
                <a:latin typeface="Helvetica Neue"/>
              </a:rPr>
              <a:t>Constructing a game tree to termination is possible only for very simple games</a:t>
            </a:r>
          </a:p>
          <a:p>
            <a:pPr lvl="1">
              <a:buFont typeface="Wingdings" panose="05000000000000000000" pitchFamily="2" charset="2"/>
              <a:buChar char="q"/>
            </a:pPr>
            <a:endParaRPr lang="en-US" altLang="en-US" sz="3800" dirty="0">
              <a:solidFill>
                <a:srgbClr val="0100C8"/>
              </a:solidFill>
              <a:latin typeface="Helvetica Neue"/>
            </a:endParaRPr>
          </a:p>
          <a:p>
            <a:pPr>
              <a:buFont typeface="Wingdings" panose="05000000000000000000" pitchFamily="2" charset="2"/>
              <a:buChar char="q"/>
            </a:pPr>
            <a:endParaRPr lang="en-US" altLang="en-US" sz="4600" dirty="0">
              <a:solidFill>
                <a:srgbClr val="0100C8"/>
              </a:solidFill>
              <a:latin typeface="Helvetica Neue"/>
            </a:endParaRPr>
          </a:p>
          <a:p>
            <a:pPr marL="914400" lvl="1" indent="0">
              <a:spcBef>
                <a:spcPts val="2000"/>
              </a:spcBef>
              <a:buNone/>
            </a:pPr>
            <a:endParaRPr kumimoji="0" lang="en-US" altLang="en-US" sz="3800" b="0" i="0" u="none" strike="noStrike" kern="1200" cap="none" spc="0" normalizeH="0" dirty="0">
              <a:ln>
                <a:noFill/>
              </a:ln>
              <a:solidFill>
                <a:srgbClr val="0100C8"/>
              </a:solidFill>
              <a:effectLst/>
              <a:uLnTx/>
              <a:uFillTx/>
              <a:latin typeface="Helvetica Neue"/>
              <a:ea typeface="+mn-ea"/>
              <a:cs typeface="+mn-cs"/>
            </a:endParaRPr>
          </a:p>
          <a:p>
            <a:pPr marL="914400" lvl="1" indent="0">
              <a:spcBef>
                <a:spcPts val="2000"/>
              </a:spcBef>
              <a:buNone/>
            </a:pPr>
            <a:endParaRPr kumimoji="0" lang="en-US" altLang="en-US" sz="3800" b="0" i="0" u="none" strike="noStrike" kern="1200" cap="none" spc="0" normalizeH="0" baseline="0" noProof="0" dirty="0">
              <a:ln>
                <a:noFill/>
              </a:ln>
              <a:solidFill>
                <a:srgbClr val="0100C8"/>
              </a:solidFill>
              <a:effectLst/>
              <a:uLnTx/>
              <a:uFillTx/>
              <a:latin typeface="Helvetica Neue"/>
              <a:ea typeface="+mn-ea"/>
              <a:cs typeface="+mn-cs"/>
            </a:endParaRPr>
          </a:p>
        </p:txBody>
      </p:sp>
    </p:spTree>
    <p:extLst>
      <p:ext uri="{BB962C8B-B14F-4D97-AF65-F5344CB8AC3E}">
        <p14:creationId xmlns:p14="http://schemas.microsoft.com/office/powerpoint/2010/main" val="136487474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marL="0" marR="0" lvl="0" indent="0" algn="ctr" defTabSz="1828800" rtl="0" eaLnBrk="1" fontAlgn="base" latinLnBrk="0" hangingPunct="1">
              <a:lnSpc>
                <a:spcPct val="100000"/>
              </a:lnSpc>
              <a:spcBef>
                <a:spcPct val="0"/>
              </a:spcBef>
              <a:spcAft>
                <a:spcPct val="0"/>
              </a:spcAft>
              <a:buClrTx/>
              <a:buSzTx/>
              <a:buFontTx/>
              <a:buNone/>
              <a:tabLst/>
              <a:defRPr/>
            </a:pPr>
            <a:fld id="{DD9F0740-C59C-4AD6-B752-7CC1CE13501A}" type="slidenum">
              <a:rPr kumimoji="0" lang="bg-BG" sz="24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ctr" defTabSz="1828800" rtl="0" eaLnBrk="1" fontAlgn="base" latinLnBrk="0" hangingPunct="1">
                <a:lnSpc>
                  <a:spcPct val="100000"/>
                </a:lnSpc>
                <a:spcBef>
                  <a:spcPct val="0"/>
                </a:spcBef>
                <a:spcAft>
                  <a:spcPct val="0"/>
                </a:spcAft>
                <a:buClrTx/>
                <a:buSzTx/>
                <a:buFontTx/>
                <a:buNone/>
                <a:tabLst/>
                <a:defRPr/>
              </a:pPr>
              <a:t>75</a:t>
            </a:fld>
            <a:endParaRPr kumimoji="0" lang="bg-BG" sz="24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423008" y="2656703"/>
            <a:ext cx="21537984" cy="1213644"/>
          </a:xfrm>
        </p:spPr>
        <p:txBody>
          <a:bodyPr>
            <a:noAutofit/>
          </a:bodyPr>
          <a:lstStyle/>
          <a:p>
            <a:r>
              <a:rPr lang="en-US" sz="6000" dirty="0"/>
              <a:t>An example of such a simple game: “Grundy’s game”</a:t>
            </a:r>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423008" y="4452803"/>
            <a:ext cx="21819570" cy="7038980"/>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600" dirty="0">
                <a:solidFill>
                  <a:srgbClr val="0100C8"/>
                </a:solidFill>
                <a:latin typeface="Helvetica Neue"/>
              </a:rPr>
              <a:t>Rules of the game:</a:t>
            </a:r>
          </a:p>
          <a:p>
            <a:pPr lvl="1">
              <a:buFont typeface="Wingdings" panose="05000000000000000000" pitchFamily="2" charset="2"/>
              <a:buChar char="q"/>
            </a:pPr>
            <a:r>
              <a:rPr lang="en-US" altLang="en-US" sz="3800" dirty="0">
                <a:solidFill>
                  <a:srgbClr val="0100C8"/>
                </a:solidFill>
                <a:latin typeface="Helvetica Neue"/>
              </a:rPr>
              <a:t>The two players have in front of them a single pile of objects, say a stack of Euro cents</a:t>
            </a:r>
          </a:p>
          <a:p>
            <a:pPr lvl="1">
              <a:buFont typeface="Wingdings" panose="05000000000000000000" pitchFamily="2" charset="2"/>
              <a:buChar char="q"/>
            </a:pPr>
            <a:r>
              <a:rPr lang="en-US" altLang="en-US" sz="3800" dirty="0">
                <a:solidFill>
                  <a:srgbClr val="0100C8"/>
                </a:solidFill>
                <a:latin typeface="Helvetica Neue"/>
              </a:rPr>
              <a:t>The first player divides the original stack into two stacks that must be </a:t>
            </a:r>
            <a:r>
              <a:rPr lang="en-US" altLang="en-US" sz="3800" b="1" dirty="0">
                <a:solidFill>
                  <a:srgbClr val="0100C8"/>
                </a:solidFill>
                <a:latin typeface="Helvetica Neue"/>
              </a:rPr>
              <a:t>unequal</a:t>
            </a:r>
          </a:p>
          <a:p>
            <a:pPr lvl="1">
              <a:buFont typeface="Wingdings" panose="05000000000000000000" pitchFamily="2" charset="2"/>
              <a:buChar char="q"/>
            </a:pPr>
            <a:r>
              <a:rPr lang="en-US" altLang="en-US" sz="3800" dirty="0">
                <a:solidFill>
                  <a:srgbClr val="0100C8"/>
                </a:solidFill>
                <a:latin typeface="Helvetica Neue"/>
              </a:rPr>
              <a:t>Each player in turn does the same to a </a:t>
            </a:r>
            <a:r>
              <a:rPr lang="en-US" altLang="en-US" sz="3800" b="1" dirty="0">
                <a:solidFill>
                  <a:srgbClr val="0100C8"/>
                </a:solidFill>
                <a:latin typeface="Helvetica Neue"/>
              </a:rPr>
              <a:t>single</a:t>
            </a:r>
            <a:r>
              <a:rPr lang="en-US" altLang="en-US" sz="3800" dirty="0">
                <a:solidFill>
                  <a:srgbClr val="0100C8"/>
                </a:solidFill>
                <a:latin typeface="Helvetica Neue"/>
              </a:rPr>
              <a:t> stack</a:t>
            </a:r>
          </a:p>
          <a:p>
            <a:pPr lvl="1">
              <a:buFont typeface="Wingdings" panose="05000000000000000000" pitchFamily="2" charset="2"/>
              <a:buChar char="q"/>
            </a:pPr>
            <a:r>
              <a:rPr lang="en-US" altLang="en-US" sz="3800" dirty="0">
                <a:solidFill>
                  <a:srgbClr val="0100C8"/>
                </a:solidFill>
                <a:latin typeface="Helvetica Neue"/>
              </a:rPr>
              <a:t>The game comes to a stop when all stacks consist of either one cent or two cents</a:t>
            </a:r>
          </a:p>
          <a:p>
            <a:pPr lvl="1">
              <a:buFont typeface="Wingdings" panose="05000000000000000000" pitchFamily="2" charset="2"/>
              <a:buChar char="q"/>
            </a:pPr>
            <a:r>
              <a:rPr lang="en-US" altLang="en-US" sz="3800" dirty="0">
                <a:solidFill>
                  <a:srgbClr val="0100C8"/>
                </a:solidFill>
                <a:latin typeface="Helvetica Neue"/>
              </a:rPr>
              <a:t>The player who first cannot play is the loser</a:t>
            </a:r>
          </a:p>
          <a:p>
            <a:pPr>
              <a:buFont typeface="Wingdings" panose="05000000000000000000" pitchFamily="2" charset="2"/>
              <a:buChar char="q"/>
            </a:pPr>
            <a:r>
              <a:rPr lang="en-US" altLang="en-US" sz="4600" dirty="0">
                <a:solidFill>
                  <a:srgbClr val="0100C8"/>
                </a:solidFill>
                <a:latin typeface="Helvetica Neue"/>
              </a:rPr>
              <a:t>A problem state is a sequence of numbers giving the sizes of the stacks together with who is next to play, MIN or MAX</a:t>
            </a:r>
            <a:endParaRPr lang="en-US" altLang="en-US" sz="3800" dirty="0">
              <a:solidFill>
                <a:srgbClr val="0100C8"/>
              </a:solidFill>
              <a:latin typeface="Helvetica Neue"/>
            </a:endParaRPr>
          </a:p>
          <a:p>
            <a:pPr>
              <a:buFont typeface="Wingdings" panose="05000000000000000000" pitchFamily="2" charset="2"/>
              <a:buChar char="q"/>
            </a:pPr>
            <a:r>
              <a:rPr lang="en-US" altLang="en-US" sz="4600" dirty="0">
                <a:solidFill>
                  <a:srgbClr val="0100C8"/>
                </a:solidFill>
                <a:latin typeface="Helvetica Neue"/>
              </a:rPr>
              <a:t>A complete game tree for a specific instance of the game, where the original stack consists of 7 cents and the first to play is MIN is shown next</a:t>
            </a:r>
          </a:p>
          <a:p>
            <a:pPr marL="914400" lvl="1" indent="0">
              <a:buNone/>
            </a:pPr>
            <a:endParaRPr lang="en-US" altLang="en-US" sz="3800" dirty="0">
              <a:solidFill>
                <a:srgbClr val="0100C8"/>
              </a:solidFill>
              <a:latin typeface="Helvetica Neue"/>
            </a:endParaRPr>
          </a:p>
          <a:p>
            <a:pPr lvl="1">
              <a:buFont typeface="Wingdings" panose="05000000000000000000" pitchFamily="2" charset="2"/>
              <a:buChar char="q"/>
            </a:pPr>
            <a:endParaRPr lang="en-US" altLang="en-US" sz="3800" dirty="0">
              <a:solidFill>
                <a:srgbClr val="0100C8"/>
              </a:solidFill>
              <a:latin typeface="Helvetica Neue"/>
            </a:endParaRPr>
          </a:p>
          <a:p>
            <a:pPr>
              <a:buFont typeface="Wingdings" panose="05000000000000000000" pitchFamily="2" charset="2"/>
              <a:buChar char="q"/>
            </a:pPr>
            <a:endParaRPr lang="en-US" altLang="en-US" sz="4600" dirty="0">
              <a:solidFill>
                <a:srgbClr val="0100C8"/>
              </a:solidFill>
              <a:latin typeface="Helvetica Neue"/>
            </a:endParaRPr>
          </a:p>
          <a:p>
            <a:pPr marL="914400" lvl="1" indent="0">
              <a:spcBef>
                <a:spcPts val="2000"/>
              </a:spcBef>
              <a:buNone/>
            </a:pPr>
            <a:endParaRPr kumimoji="0" lang="en-US" altLang="en-US" sz="3800" b="0" i="0" u="none" strike="noStrike" kern="1200" cap="none" spc="0" normalizeH="0" dirty="0">
              <a:ln>
                <a:noFill/>
              </a:ln>
              <a:solidFill>
                <a:srgbClr val="0100C8"/>
              </a:solidFill>
              <a:effectLst/>
              <a:uLnTx/>
              <a:uFillTx/>
              <a:latin typeface="Helvetica Neue"/>
              <a:ea typeface="+mn-ea"/>
              <a:cs typeface="+mn-cs"/>
            </a:endParaRPr>
          </a:p>
          <a:p>
            <a:pPr marL="914400" lvl="1" indent="0">
              <a:spcBef>
                <a:spcPts val="2000"/>
              </a:spcBef>
              <a:buNone/>
            </a:pPr>
            <a:endParaRPr kumimoji="0" lang="en-US" altLang="en-US" sz="3800" b="0" i="0" u="none" strike="noStrike" kern="1200" cap="none" spc="0" normalizeH="0" baseline="0" noProof="0" dirty="0">
              <a:ln>
                <a:noFill/>
              </a:ln>
              <a:solidFill>
                <a:srgbClr val="0100C8"/>
              </a:solidFill>
              <a:effectLst/>
              <a:uLnTx/>
              <a:uFillTx/>
              <a:latin typeface="Helvetica Neue"/>
              <a:ea typeface="+mn-ea"/>
              <a:cs typeface="+mn-cs"/>
            </a:endParaRPr>
          </a:p>
        </p:txBody>
      </p:sp>
    </p:spTree>
    <p:extLst>
      <p:ext uri="{BB962C8B-B14F-4D97-AF65-F5344CB8AC3E}">
        <p14:creationId xmlns:p14="http://schemas.microsoft.com/office/powerpoint/2010/main" val="2846727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1000"/>
                                        <p:tgtEl>
                                          <p:spTgt spid="12">
                                            <p:txEl>
                                              <p:pRg st="0" end="0"/>
                                            </p:txEl>
                                          </p:spTgt>
                                        </p:tgtEl>
                                      </p:cBhvr>
                                    </p:animEffect>
                                    <p:anim calcmode="lin" valueType="num">
                                      <p:cBhvr>
                                        <p:cTn id="8"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fade">
                                      <p:cBhvr>
                                        <p:cTn id="12" dur="1000"/>
                                        <p:tgtEl>
                                          <p:spTgt spid="12">
                                            <p:txEl>
                                              <p:pRg st="1" end="1"/>
                                            </p:txEl>
                                          </p:spTgt>
                                        </p:tgtEl>
                                      </p:cBhvr>
                                    </p:animEffect>
                                    <p:anim calcmode="lin" valueType="num">
                                      <p:cBhvr>
                                        <p:cTn id="13"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fade">
                                      <p:cBhvr>
                                        <p:cTn id="17" dur="1000"/>
                                        <p:tgtEl>
                                          <p:spTgt spid="12">
                                            <p:txEl>
                                              <p:pRg st="2" end="2"/>
                                            </p:txEl>
                                          </p:spTgt>
                                        </p:tgtEl>
                                      </p:cBhvr>
                                    </p:animEffect>
                                    <p:anim calcmode="lin" valueType="num">
                                      <p:cBhvr>
                                        <p:cTn id="18"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2">
                                            <p:txEl>
                                              <p:pRg st="3" end="3"/>
                                            </p:txEl>
                                          </p:spTgt>
                                        </p:tgtEl>
                                        <p:attrNameLst>
                                          <p:attrName>style.visibility</p:attrName>
                                        </p:attrNameLst>
                                      </p:cBhvr>
                                      <p:to>
                                        <p:strVal val="visible"/>
                                      </p:to>
                                    </p:set>
                                    <p:animEffect transition="in" filter="fade">
                                      <p:cBhvr>
                                        <p:cTn id="22" dur="1000"/>
                                        <p:tgtEl>
                                          <p:spTgt spid="12">
                                            <p:txEl>
                                              <p:pRg st="3" end="3"/>
                                            </p:txEl>
                                          </p:spTgt>
                                        </p:tgtEl>
                                      </p:cBhvr>
                                    </p:animEffect>
                                    <p:anim calcmode="lin" valueType="num">
                                      <p:cBhvr>
                                        <p:cTn id="23" dur="1000" fill="hold"/>
                                        <p:tgtEl>
                                          <p:spTgt spid="1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12">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2">
                                            <p:txEl>
                                              <p:pRg st="4" end="4"/>
                                            </p:txEl>
                                          </p:spTgt>
                                        </p:tgtEl>
                                        <p:attrNameLst>
                                          <p:attrName>style.visibility</p:attrName>
                                        </p:attrNameLst>
                                      </p:cBhvr>
                                      <p:to>
                                        <p:strVal val="visible"/>
                                      </p:to>
                                    </p:set>
                                    <p:animEffect transition="in" filter="fade">
                                      <p:cBhvr>
                                        <p:cTn id="27" dur="1000"/>
                                        <p:tgtEl>
                                          <p:spTgt spid="12">
                                            <p:txEl>
                                              <p:pRg st="4" end="4"/>
                                            </p:txEl>
                                          </p:spTgt>
                                        </p:tgtEl>
                                      </p:cBhvr>
                                    </p:animEffect>
                                    <p:anim calcmode="lin" valueType="num">
                                      <p:cBhvr>
                                        <p:cTn id="28" dur="1000" fill="hold"/>
                                        <p:tgtEl>
                                          <p:spTgt spid="1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12">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12">
                                            <p:txEl>
                                              <p:pRg st="5" end="5"/>
                                            </p:txEl>
                                          </p:spTgt>
                                        </p:tgtEl>
                                        <p:attrNameLst>
                                          <p:attrName>style.visibility</p:attrName>
                                        </p:attrNameLst>
                                      </p:cBhvr>
                                      <p:to>
                                        <p:strVal val="visible"/>
                                      </p:to>
                                    </p:set>
                                    <p:animEffect transition="in" filter="fade">
                                      <p:cBhvr>
                                        <p:cTn id="32" dur="1000"/>
                                        <p:tgtEl>
                                          <p:spTgt spid="12">
                                            <p:txEl>
                                              <p:pRg st="5" end="5"/>
                                            </p:txEl>
                                          </p:spTgt>
                                        </p:tgtEl>
                                      </p:cBhvr>
                                    </p:animEffect>
                                    <p:anim calcmode="lin" valueType="num">
                                      <p:cBhvr>
                                        <p:cTn id="33" dur="1000" fill="hold"/>
                                        <p:tgtEl>
                                          <p:spTgt spid="12">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1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12">
                                            <p:txEl>
                                              <p:pRg st="6" end="6"/>
                                            </p:txEl>
                                          </p:spTgt>
                                        </p:tgtEl>
                                        <p:attrNameLst>
                                          <p:attrName>style.visibility</p:attrName>
                                        </p:attrNameLst>
                                      </p:cBhvr>
                                      <p:to>
                                        <p:strVal val="visible"/>
                                      </p:to>
                                    </p:set>
                                    <p:animEffect transition="in" filter="fade">
                                      <p:cBhvr>
                                        <p:cTn id="39" dur="1000"/>
                                        <p:tgtEl>
                                          <p:spTgt spid="12">
                                            <p:txEl>
                                              <p:pRg st="6" end="6"/>
                                            </p:txEl>
                                          </p:spTgt>
                                        </p:tgtEl>
                                      </p:cBhvr>
                                    </p:animEffect>
                                    <p:anim calcmode="lin" valueType="num">
                                      <p:cBhvr>
                                        <p:cTn id="40" dur="1000" fill="hold"/>
                                        <p:tgtEl>
                                          <p:spTgt spid="12">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1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12">
                                            <p:txEl>
                                              <p:pRg st="7" end="7"/>
                                            </p:txEl>
                                          </p:spTgt>
                                        </p:tgtEl>
                                        <p:attrNameLst>
                                          <p:attrName>style.visibility</p:attrName>
                                        </p:attrNameLst>
                                      </p:cBhvr>
                                      <p:to>
                                        <p:strVal val="visible"/>
                                      </p:to>
                                    </p:set>
                                    <p:animEffect transition="in" filter="fade">
                                      <p:cBhvr>
                                        <p:cTn id="46" dur="1000"/>
                                        <p:tgtEl>
                                          <p:spTgt spid="12">
                                            <p:txEl>
                                              <p:pRg st="7" end="7"/>
                                            </p:txEl>
                                          </p:spTgt>
                                        </p:tgtEl>
                                      </p:cBhvr>
                                    </p:animEffect>
                                    <p:anim calcmode="lin" valueType="num">
                                      <p:cBhvr>
                                        <p:cTn id="47" dur="1000" fill="hold"/>
                                        <p:tgtEl>
                                          <p:spTgt spid="12">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1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86766B2-1420-13CD-F6C7-B390AB914DC9}"/>
              </a:ext>
            </a:extLst>
          </p:cNvPr>
          <p:cNvSpPr>
            <a:spLocks noGrp="1"/>
          </p:cNvSpPr>
          <p:nvPr>
            <p:ph type="sldNum" sz="quarter" idx="12"/>
          </p:nvPr>
        </p:nvSpPr>
        <p:spPr/>
        <p:txBody>
          <a:bodyPr/>
          <a:lstStyle/>
          <a:p>
            <a:pPr>
              <a:defRPr/>
            </a:pPr>
            <a:r>
              <a:rPr lang="en-US" altLang="en-CY"/>
              <a:t>XVI</a:t>
            </a:r>
            <a:r>
              <a:rPr lang="el-GR" altLang="en-CY"/>
              <a:t>-</a:t>
            </a:r>
            <a:fld id="{DC27C008-AA86-42F5-BE67-DE32607BECDD}" type="slidenum">
              <a:rPr lang="el-GR" altLang="en-CY" smtClean="0"/>
              <a:pPr>
                <a:defRPr/>
              </a:pPr>
              <a:t>76</a:t>
            </a:fld>
            <a:endParaRPr lang="el-GR" altLang="en-CY"/>
          </a:p>
        </p:txBody>
      </p:sp>
      <p:sp>
        <p:nvSpPr>
          <p:cNvPr id="3" name="TextBox 2">
            <a:extLst>
              <a:ext uri="{FF2B5EF4-FFF2-40B4-BE49-F238E27FC236}">
                <a16:creationId xmlns:a16="http://schemas.microsoft.com/office/drawing/2014/main" id="{D7CFE3E8-8534-201C-F7F3-A329A047CBA2}"/>
              </a:ext>
            </a:extLst>
          </p:cNvPr>
          <p:cNvSpPr txBox="1"/>
          <p:nvPr/>
        </p:nvSpPr>
        <p:spPr>
          <a:xfrm>
            <a:off x="9316350" y="1729946"/>
            <a:ext cx="3262184" cy="646331"/>
          </a:xfrm>
          <a:prstGeom prst="rect">
            <a:avLst/>
          </a:prstGeom>
          <a:solidFill>
            <a:schemeClr val="accent2">
              <a:lumMod val="20000"/>
              <a:lumOff val="80000"/>
            </a:schemeClr>
          </a:solidFill>
          <a:ln>
            <a:solidFill>
              <a:schemeClr val="tx1"/>
            </a:solidFill>
          </a:ln>
        </p:spPr>
        <p:txBody>
          <a:bodyPr wrap="square" rtlCol="0">
            <a:spAutoFit/>
          </a:bodyPr>
          <a:lstStyle/>
          <a:p>
            <a:pPr algn="ctr"/>
            <a:r>
              <a:rPr lang="en-US" dirty="0"/>
              <a:t>(7, </a:t>
            </a:r>
            <a:r>
              <a:rPr lang="en-US" i="1" dirty="0"/>
              <a:t>MIN</a:t>
            </a:r>
            <a:r>
              <a:rPr lang="en-US" dirty="0"/>
              <a:t>)</a:t>
            </a:r>
            <a:endParaRPr lang="en-CY" dirty="0"/>
          </a:p>
        </p:txBody>
      </p:sp>
      <p:sp>
        <p:nvSpPr>
          <p:cNvPr id="4" name="TextBox 3">
            <a:extLst>
              <a:ext uri="{FF2B5EF4-FFF2-40B4-BE49-F238E27FC236}">
                <a16:creationId xmlns:a16="http://schemas.microsoft.com/office/drawing/2014/main" id="{8C70605A-40C8-3E60-564D-B4BED65E90D3}"/>
              </a:ext>
            </a:extLst>
          </p:cNvPr>
          <p:cNvSpPr txBox="1"/>
          <p:nvPr/>
        </p:nvSpPr>
        <p:spPr>
          <a:xfrm>
            <a:off x="4749113" y="3204524"/>
            <a:ext cx="3262184" cy="646331"/>
          </a:xfrm>
          <a:prstGeom prst="rect">
            <a:avLst/>
          </a:prstGeom>
          <a:solidFill>
            <a:schemeClr val="accent6">
              <a:lumMod val="20000"/>
              <a:lumOff val="80000"/>
            </a:schemeClr>
          </a:solidFill>
          <a:ln>
            <a:solidFill>
              <a:schemeClr val="tx1"/>
            </a:solidFill>
          </a:ln>
        </p:spPr>
        <p:txBody>
          <a:bodyPr wrap="square" rtlCol="0">
            <a:spAutoFit/>
          </a:bodyPr>
          <a:lstStyle/>
          <a:p>
            <a:pPr algn="ctr"/>
            <a:r>
              <a:rPr lang="en-US" dirty="0"/>
              <a:t>(6, 1, </a:t>
            </a:r>
            <a:r>
              <a:rPr lang="en-US" i="1" dirty="0"/>
              <a:t>MAX</a:t>
            </a:r>
            <a:r>
              <a:rPr lang="en-US" dirty="0"/>
              <a:t>)</a:t>
            </a:r>
            <a:endParaRPr lang="en-CY" dirty="0"/>
          </a:p>
        </p:txBody>
      </p:sp>
      <p:sp>
        <p:nvSpPr>
          <p:cNvPr id="5" name="TextBox 4">
            <a:extLst>
              <a:ext uri="{FF2B5EF4-FFF2-40B4-BE49-F238E27FC236}">
                <a16:creationId xmlns:a16="http://schemas.microsoft.com/office/drawing/2014/main" id="{1ACFC258-B048-444F-A8C9-E0A9E15FDE2C}"/>
              </a:ext>
            </a:extLst>
          </p:cNvPr>
          <p:cNvSpPr txBox="1"/>
          <p:nvPr/>
        </p:nvSpPr>
        <p:spPr>
          <a:xfrm>
            <a:off x="9316350" y="3204523"/>
            <a:ext cx="3262184" cy="646331"/>
          </a:xfrm>
          <a:prstGeom prst="rect">
            <a:avLst/>
          </a:prstGeom>
          <a:solidFill>
            <a:schemeClr val="accent6">
              <a:lumMod val="20000"/>
              <a:lumOff val="80000"/>
            </a:schemeClr>
          </a:solidFill>
          <a:ln>
            <a:solidFill>
              <a:schemeClr val="tx1"/>
            </a:solidFill>
          </a:ln>
        </p:spPr>
        <p:txBody>
          <a:bodyPr wrap="square" rtlCol="0">
            <a:spAutoFit/>
          </a:bodyPr>
          <a:lstStyle/>
          <a:p>
            <a:pPr algn="ctr"/>
            <a:r>
              <a:rPr lang="en-US" dirty="0"/>
              <a:t>(5, 2, </a:t>
            </a:r>
            <a:r>
              <a:rPr lang="en-US" i="1" dirty="0"/>
              <a:t>MAX</a:t>
            </a:r>
            <a:r>
              <a:rPr lang="en-US" dirty="0"/>
              <a:t>)</a:t>
            </a:r>
            <a:endParaRPr lang="en-CY" dirty="0"/>
          </a:p>
        </p:txBody>
      </p:sp>
      <p:sp>
        <p:nvSpPr>
          <p:cNvPr id="6" name="TextBox 5">
            <a:extLst>
              <a:ext uri="{FF2B5EF4-FFF2-40B4-BE49-F238E27FC236}">
                <a16:creationId xmlns:a16="http://schemas.microsoft.com/office/drawing/2014/main" id="{E2A811FA-9271-AD75-0537-81BBA934A6D3}"/>
              </a:ext>
            </a:extLst>
          </p:cNvPr>
          <p:cNvSpPr txBox="1"/>
          <p:nvPr/>
        </p:nvSpPr>
        <p:spPr>
          <a:xfrm>
            <a:off x="14024918" y="3204522"/>
            <a:ext cx="3262184" cy="646331"/>
          </a:xfrm>
          <a:prstGeom prst="rect">
            <a:avLst/>
          </a:prstGeom>
          <a:solidFill>
            <a:schemeClr val="accent6">
              <a:lumMod val="20000"/>
              <a:lumOff val="80000"/>
            </a:schemeClr>
          </a:solidFill>
          <a:ln>
            <a:solidFill>
              <a:schemeClr val="tx1"/>
            </a:solidFill>
          </a:ln>
        </p:spPr>
        <p:txBody>
          <a:bodyPr wrap="square" rtlCol="0">
            <a:spAutoFit/>
          </a:bodyPr>
          <a:lstStyle/>
          <a:p>
            <a:pPr algn="ctr"/>
            <a:r>
              <a:rPr lang="en-US" dirty="0"/>
              <a:t>(4, 3, </a:t>
            </a:r>
            <a:r>
              <a:rPr lang="en-US" i="1" dirty="0"/>
              <a:t>MAX</a:t>
            </a:r>
            <a:r>
              <a:rPr lang="en-US" dirty="0"/>
              <a:t>)</a:t>
            </a:r>
            <a:endParaRPr lang="en-CY" dirty="0"/>
          </a:p>
        </p:txBody>
      </p:sp>
      <p:sp>
        <p:nvSpPr>
          <p:cNvPr id="7" name="TextBox 6">
            <a:extLst>
              <a:ext uri="{FF2B5EF4-FFF2-40B4-BE49-F238E27FC236}">
                <a16:creationId xmlns:a16="http://schemas.microsoft.com/office/drawing/2014/main" id="{03C6A20D-506C-F261-7397-CCF13ABBAE88}"/>
              </a:ext>
            </a:extLst>
          </p:cNvPr>
          <p:cNvSpPr txBox="1"/>
          <p:nvPr/>
        </p:nvSpPr>
        <p:spPr>
          <a:xfrm>
            <a:off x="2516659" y="5049798"/>
            <a:ext cx="3262184" cy="646331"/>
          </a:xfrm>
          <a:prstGeom prst="rect">
            <a:avLst/>
          </a:prstGeom>
          <a:solidFill>
            <a:schemeClr val="accent2">
              <a:lumMod val="20000"/>
              <a:lumOff val="80000"/>
            </a:schemeClr>
          </a:solidFill>
          <a:ln>
            <a:solidFill>
              <a:schemeClr val="tx1"/>
            </a:solidFill>
          </a:ln>
        </p:spPr>
        <p:txBody>
          <a:bodyPr wrap="square" rtlCol="0">
            <a:spAutoFit/>
          </a:bodyPr>
          <a:lstStyle/>
          <a:p>
            <a:pPr algn="ctr"/>
            <a:r>
              <a:rPr lang="en-US" dirty="0"/>
              <a:t>(5, 1, 1, </a:t>
            </a:r>
            <a:r>
              <a:rPr lang="en-US" i="1" dirty="0"/>
              <a:t>MIN</a:t>
            </a:r>
            <a:r>
              <a:rPr lang="en-US" dirty="0"/>
              <a:t>)</a:t>
            </a:r>
            <a:endParaRPr lang="en-CY" dirty="0"/>
          </a:p>
        </p:txBody>
      </p:sp>
      <p:sp>
        <p:nvSpPr>
          <p:cNvPr id="8" name="TextBox 7">
            <a:extLst>
              <a:ext uri="{FF2B5EF4-FFF2-40B4-BE49-F238E27FC236}">
                <a16:creationId xmlns:a16="http://schemas.microsoft.com/office/drawing/2014/main" id="{9BB2A3D5-848B-169C-4A8C-8FD37A6B2B7E}"/>
              </a:ext>
            </a:extLst>
          </p:cNvPr>
          <p:cNvSpPr txBox="1"/>
          <p:nvPr/>
        </p:nvSpPr>
        <p:spPr>
          <a:xfrm>
            <a:off x="7083896" y="5049797"/>
            <a:ext cx="3262184" cy="646331"/>
          </a:xfrm>
          <a:prstGeom prst="rect">
            <a:avLst/>
          </a:prstGeom>
          <a:solidFill>
            <a:schemeClr val="accent2">
              <a:lumMod val="20000"/>
              <a:lumOff val="80000"/>
            </a:schemeClr>
          </a:solidFill>
          <a:ln>
            <a:solidFill>
              <a:schemeClr val="tx1"/>
            </a:solidFill>
          </a:ln>
        </p:spPr>
        <p:txBody>
          <a:bodyPr wrap="square" rtlCol="0">
            <a:spAutoFit/>
          </a:bodyPr>
          <a:lstStyle/>
          <a:p>
            <a:pPr algn="ctr"/>
            <a:r>
              <a:rPr lang="en-US" dirty="0"/>
              <a:t>(4, 2, 1 </a:t>
            </a:r>
            <a:r>
              <a:rPr lang="en-US" i="1" dirty="0"/>
              <a:t>MIN</a:t>
            </a:r>
            <a:r>
              <a:rPr lang="en-US" dirty="0"/>
              <a:t>)</a:t>
            </a:r>
            <a:endParaRPr lang="en-CY" dirty="0"/>
          </a:p>
        </p:txBody>
      </p:sp>
      <p:sp>
        <p:nvSpPr>
          <p:cNvPr id="9" name="TextBox 8">
            <a:extLst>
              <a:ext uri="{FF2B5EF4-FFF2-40B4-BE49-F238E27FC236}">
                <a16:creationId xmlns:a16="http://schemas.microsoft.com/office/drawing/2014/main" id="{5913DA56-EFF0-CF70-8AC5-1FCB96A9BEF7}"/>
              </a:ext>
            </a:extLst>
          </p:cNvPr>
          <p:cNvSpPr txBox="1"/>
          <p:nvPr/>
        </p:nvSpPr>
        <p:spPr>
          <a:xfrm>
            <a:off x="11792464" y="5049798"/>
            <a:ext cx="3262184" cy="646331"/>
          </a:xfrm>
          <a:prstGeom prst="rect">
            <a:avLst/>
          </a:prstGeom>
          <a:solidFill>
            <a:schemeClr val="accent2">
              <a:lumMod val="20000"/>
              <a:lumOff val="80000"/>
            </a:schemeClr>
          </a:solidFill>
          <a:ln>
            <a:solidFill>
              <a:schemeClr val="tx1"/>
            </a:solidFill>
          </a:ln>
        </p:spPr>
        <p:txBody>
          <a:bodyPr wrap="square" rtlCol="0">
            <a:spAutoFit/>
          </a:bodyPr>
          <a:lstStyle/>
          <a:p>
            <a:pPr algn="ctr"/>
            <a:r>
              <a:rPr lang="en-US" dirty="0"/>
              <a:t>(3, 2, 2 </a:t>
            </a:r>
            <a:r>
              <a:rPr lang="en-US" i="1" dirty="0"/>
              <a:t>MIN</a:t>
            </a:r>
            <a:r>
              <a:rPr lang="en-US" dirty="0"/>
              <a:t>)</a:t>
            </a:r>
            <a:endParaRPr lang="en-CY" dirty="0"/>
          </a:p>
        </p:txBody>
      </p:sp>
      <p:sp>
        <p:nvSpPr>
          <p:cNvPr id="10" name="TextBox 9">
            <a:extLst>
              <a:ext uri="{FF2B5EF4-FFF2-40B4-BE49-F238E27FC236}">
                <a16:creationId xmlns:a16="http://schemas.microsoft.com/office/drawing/2014/main" id="{01087AB0-FF0A-EFBB-ACFF-A9317F3AE479}"/>
              </a:ext>
            </a:extLst>
          </p:cNvPr>
          <p:cNvSpPr txBox="1"/>
          <p:nvPr/>
        </p:nvSpPr>
        <p:spPr>
          <a:xfrm>
            <a:off x="16998777" y="5049797"/>
            <a:ext cx="3262184" cy="646331"/>
          </a:xfrm>
          <a:prstGeom prst="rect">
            <a:avLst/>
          </a:prstGeom>
          <a:solidFill>
            <a:schemeClr val="accent2">
              <a:lumMod val="20000"/>
              <a:lumOff val="80000"/>
            </a:schemeClr>
          </a:solidFill>
          <a:ln>
            <a:solidFill>
              <a:schemeClr val="tx1"/>
            </a:solidFill>
          </a:ln>
        </p:spPr>
        <p:txBody>
          <a:bodyPr wrap="square" rtlCol="0">
            <a:spAutoFit/>
          </a:bodyPr>
          <a:lstStyle/>
          <a:p>
            <a:pPr algn="ctr"/>
            <a:r>
              <a:rPr lang="en-US" dirty="0"/>
              <a:t>(3, 3, 1 </a:t>
            </a:r>
            <a:r>
              <a:rPr lang="en-US" i="1" dirty="0"/>
              <a:t>MIN</a:t>
            </a:r>
            <a:r>
              <a:rPr lang="en-US" dirty="0"/>
              <a:t>)</a:t>
            </a:r>
            <a:endParaRPr lang="en-CY" dirty="0"/>
          </a:p>
        </p:txBody>
      </p:sp>
      <p:sp>
        <p:nvSpPr>
          <p:cNvPr id="11" name="TextBox 10">
            <a:extLst>
              <a:ext uri="{FF2B5EF4-FFF2-40B4-BE49-F238E27FC236}">
                <a16:creationId xmlns:a16="http://schemas.microsoft.com/office/drawing/2014/main" id="{19FE1018-0588-5226-4F3E-108D5D35FDBF}"/>
              </a:ext>
            </a:extLst>
          </p:cNvPr>
          <p:cNvSpPr txBox="1"/>
          <p:nvPr/>
        </p:nvSpPr>
        <p:spPr>
          <a:xfrm>
            <a:off x="3447535" y="6895076"/>
            <a:ext cx="3262184" cy="646331"/>
          </a:xfrm>
          <a:prstGeom prst="rect">
            <a:avLst/>
          </a:prstGeom>
          <a:solidFill>
            <a:schemeClr val="accent6">
              <a:lumMod val="20000"/>
              <a:lumOff val="80000"/>
            </a:schemeClr>
          </a:solidFill>
          <a:ln>
            <a:solidFill>
              <a:schemeClr val="tx1"/>
            </a:solidFill>
          </a:ln>
        </p:spPr>
        <p:txBody>
          <a:bodyPr wrap="square" rtlCol="0">
            <a:spAutoFit/>
          </a:bodyPr>
          <a:lstStyle/>
          <a:p>
            <a:pPr algn="ctr"/>
            <a:r>
              <a:rPr lang="en-US" dirty="0"/>
              <a:t>(4, 1, 1, 1, </a:t>
            </a:r>
            <a:r>
              <a:rPr lang="en-US" i="1" dirty="0"/>
              <a:t>MAX</a:t>
            </a:r>
            <a:r>
              <a:rPr lang="en-US" dirty="0"/>
              <a:t>)</a:t>
            </a:r>
            <a:endParaRPr lang="en-CY" dirty="0"/>
          </a:p>
        </p:txBody>
      </p:sp>
      <p:sp>
        <p:nvSpPr>
          <p:cNvPr id="12" name="TextBox 11">
            <a:extLst>
              <a:ext uri="{FF2B5EF4-FFF2-40B4-BE49-F238E27FC236}">
                <a16:creationId xmlns:a16="http://schemas.microsoft.com/office/drawing/2014/main" id="{0568DF56-896F-40A7-A4C6-EA9272DA2AA7}"/>
              </a:ext>
            </a:extLst>
          </p:cNvPr>
          <p:cNvSpPr txBox="1"/>
          <p:nvPr/>
        </p:nvSpPr>
        <p:spPr>
          <a:xfrm>
            <a:off x="8011297" y="6935926"/>
            <a:ext cx="3262184" cy="646331"/>
          </a:xfrm>
          <a:prstGeom prst="rect">
            <a:avLst/>
          </a:prstGeom>
          <a:solidFill>
            <a:schemeClr val="accent6">
              <a:lumMod val="20000"/>
              <a:lumOff val="80000"/>
            </a:schemeClr>
          </a:solidFill>
          <a:ln>
            <a:solidFill>
              <a:schemeClr val="tx1"/>
            </a:solidFill>
          </a:ln>
        </p:spPr>
        <p:txBody>
          <a:bodyPr wrap="square" rtlCol="0">
            <a:spAutoFit/>
          </a:bodyPr>
          <a:lstStyle/>
          <a:p>
            <a:pPr algn="ctr"/>
            <a:r>
              <a:rPr lang="en-US" dirty="0"/>
              <a:t>(3, 2, 1, 1 </a:t>
            </a:r>
            <a:r>
              <a:rPr lang="en-US" i="1" dirty="0"/>
              <a:t>MAX</a:t>
            </a:r>
            <a:r>
              <a:rPr lang="en-US" dirty="0"/>
              <a:t>)</a:t>
            </a:r>
            <a:endParaRPr lang="en-CY" dirty="0"/>
          </a:p>
        </p:txBody>
      </p:sp>
      <p:sp>
        <p:nvSpPr>
          <p:cNvPr id="13" name="TextBox 12">
            <a:extLst>
              <a:ext uri="{FF2B5EF4-FFF2-40B4-BE49-F238E27FC236}">
                <a16:creationId xmlns:a16="http://schemas.microsoft.com/office/drawing/2014/main" id="{591BFFD8-C8CC-3358-E347-2B0DA85468E6}"/>
              </a:ext>
            </a:extLst>
          </p:cNvPr>
          <p:cNvSpPr txBox="1"/>
          <p:nvPr/>
        </p:nvSpPr>
        <p:spPr>
          <a:xfrm>
            <a:off x="12785124" y="6942946"/>
            <a:ext cx="3262184" cy="646331"/>
          </a:xfrm>
          <a:prstGeom prst="rect">
            <a:avLst/>
          </a:prstGeom>
          <a:solidFill>
            <a:schemeClr val="accent6">
              <a:lumMod val="20000"/>
              <a:lumOff val="80000"/>
            </a:schemeClr>
          </a:solidFill>
          <a:ln w="38100">
            <a:solidFill>
              <a:srgbClr val="FF2D64"/>
            </a:solidFill>
          </a:ln>
        </p:spPr>
        <p:txBody>
          <a:bodyPr wrap="square" rtlCol="0">
            <a:spAutoFit/>
          </a:bodyPr>
          <a:lstStyle/>
          <a:p>
            <a:pPr algn="ctr"/>
            <a:r>
              <a:rPr lang="en-US" dirty="0"/>
              <a:t>(2, 2, 2, 1 </a:t>
            </a:r>
            <a:r>
              <a:rPr lang="en-US" i="1" dirty="0"/>
              <a:t>MAX</a:t>
            </a:r>
            <a:r>
              <a:rPr lang="en-US" dirty="0"/>
              <a:t>)</a:t>
            </a:r>
            <a:endParaRPr lang="en-CY" dirty="0"/>
          </a:p>
        </p:txBody>
      </p:sp>
      <p:sp>
        <p:nvSpPr>
          <p:cNvPr id="14" name="TextBox 13">
            <a:extLst>
              <a:ext uri="{FF2B5EF4-FFF2-40B4-BE49-F238E27FC236}">
                <a16:creationId xmlns:a16="http://schemas.microsoft.com/office/drawing/2014/main" id="{A8DCBF81-8A04-61A5-D1B5-EE9E1585213B}"/>
              </a:ext>
            </a:extLst>
          </p:cNvPr>
          <p:cNvSpPr txBox="1"/>
          <p:nvPr/>
        </p:nvSpPr>
        <p:spPr>
          <a:xfrm>
            <a:off x="12286733" y="8611784"/>
            <a:ext cx="3406348" cy="646331"/>
          </a:xfrm>
          <a:prstGeom prst="rect">
            <a:avLst/>
          </a:prstGeom>
          <a:solidFill>
            <a:schemeClr val="accent2">
              <a:lumMod val="20000"/>
              <a:lumOff val="80000"/>
            </a:schemeClr>
          </a:solidFill>
          <a:ln w="38100">
            <a:solidFill>
              <a:srgbClr val="0100C8"/>
            </a:solidFill>
          </a:ln>
        </p:spPr>
        <p:txBody>
          <a:bodyPr wrap="square" rtlCol="0">
            <a:spAutoFit/>
          </a:bodyPr>
          <a:lstStyle/>
          <a:p>
            <a:pPr algn="ctr"/>
            <a:r>
              <a:rPr lang="en-US" dirty="0"/>
              <a:t>(2, 2, 1, 1, 1 </a:t>
            </a:r>
            <a:r>
              <a:rPr lang="en-US" i="1" dirty="0"/>
              <a:t>MIN</a:t>
            </a:r>
            <a:r>
              <a:rPr lang="en-US" dirty="0"/>
              <a:t>)</a:t>
            </a:r>
            <a:endParaRPr lang="en-CY" dirty="0"/>
          </a:p>
        </p:txBody>
      </p:sp>
      <p:sp>
        <p:nvSpPr>
          <p:cNvPr id="15" name="TextBox 14">
            <a:extLst>
              <a:ext uri="{FF2B5EF4-FFF2-40B4-BE49-F238E27FC236}">
                <a16:creationId xmlns:a16="http://schemas.microsoft.com/office/drawing/2014/main" id="{0A150890-2BD7-17B2-8BF1-F6567F1A4667}"/>
              </a:ext>
            </a:extLst>
          </p:cNvPr>
          <p:cNvSpPr txBox="1"/>
          <p:nvPr/>
        </p:nvSpPr>
        <p:spPr>
          <a:xfrm>
            <a:off x="3447535" y="8507592"/>
            <a:ext cx="3406348" cy="646331"/>
          </a:xfrm>
          <a:prstGeom prst="rect">
            <a:avLst/>
          </a:prstGeom>
          <a:solidFill>
            <a:schemeClr val="accent2">
              <a:lumMod val="20000"/>
              <a:lumOff val="80000"/>
            </a:schemeClr>
          </a:solidFill>
          <a:ln>
            <a:solidFill>
              <a:schemeClr val="tx1"/>
            </a:solidFill>
          </a:ln>
        </p:spPr>
        <p:txBody>
          <a:bodyPr wrap="square" rtlCol="0">
            <a:spAutoFit/>
          </a:bodyPr>
          <a:lstStyle/>
          <a:p>
            <a:pPr algn="ctr"/>
            <a:r>
              <a:rPr lang="en-US" dirty="0"/>
              <a:t>(3, 1, 1, 1, 1 </a:t>
            </a:r>
            <a:r>
              <a:rPr lang="en-US" i="1" dirty="0"/>
              <a:t>MIN</a:t>
            </a:r>
            <a:r>
              <a:rPr lang="en-US" dirty="0"/>
              <a:t>)</a:t>
            </a:r>
            <a:endParaRPr lang="en-CY" dirty="0"/>
          </a:p>
        </p:txBody>
      </p:sp>
      <p:sp>
        <p:nvSpPr>
          <p:cNvPr id="16" name="TextBox 15">
            <a:extLst>
              <a:ext uri="{FF2B5EF4-FFF2-40B4-BE49-F238E27FC236}">
                <a16:creationId xmlns:a16="http://schemas.microsoft.com/office/drawing/2014/main" id="{9B48F829-003E-56C7-6FB0-DBCFD496AEB5}"/>
              </a:ext>
            </a:extLst>
          </p:cNvPr>
          <p:cNvSpPr txBox="1"/>
          <p:nvPr/>
        </p:nvSpPr>
        <p:spPr>
          <a:xfrm>
            <a:off x="3175680" y="10352867"/>
            <a:ext cx="3991233" cy="646331"/>
          </a:xfrm>
          <a:prstGeom prst="rect">
            <a:avLst/>
          </a:prstGeom>
          <a:solidFill>
            <a:schemeClr val="accent6">
              <a:lumMod val="20000"/>
              <a:lumOff val="80000"/>
            </a:schemeClr>
          </a:solidFill>
          <a:ln w="38100">
            <a:solidFill>
              <a:srgbClr val="FF2D64"/>
            </a:solidFill>
          </a:ln>
        </p:spPr>
        <p:txBody>
          <a:bodyPr wrap="square" rtlCol="0">
            <a:spAutoFit/>
          </a:bodyPr>
          <a:lstStyle/>
          <a:p>
            <a:pPr algn="ctr"/>
            <a:r>
              <a:rPr lang="en-US" dirty="0"/>
              <a:t>(2, 1, 1, 1, 1, 1 </a:t>
            </a:r>
            <a:r>
              <a:rPr lang="en-US" i="1" dirty="0"/>
              <a:t>MAX</a:t>
            </a:r>
            <a:r>
              <a:rPr lang="en-US" dirty="0"/>
              <a:t>)</a:t>
            </a:r>
            <a:endParaRPr lang="en-CY" dirty="0"/>
          </a:p>
        </p:txBody>
      </p:sp>
      <p:cxnSp>
        <p:nvCxnSpPr>
          <p:cNvPr id="18" name="Straight Arrow Connector 17">
            <a:extLst>
              <a:ext uri="{FF2B5EF4-FFF2-40B4-BE49-F238E27FC236}">
                <a16:creationId xmlns:a16="http://schemas.microsoft.com/office/drawing/2014/main" id="{AE317BC4-FB7A-8634-736D-05D0EC3B345E}"/>
              </a:ext>
            </a:extLst>
          </p:cNvPr>
          <p:cNvCxnSpPr>
            <a:stCxn id="3" idx="2"/>
            <a:endCxn id="5" idx="0"/>
          </p:cNvCxnSpPr>
          <p:nvPr/>
        </p:nvCxnSpPr>
        <p:spPr>
          <a:xfrm>
            <a:off x="10947442" y="2376277"/>
            <a:ext cx="0" cy="828246"/>
          </a:xfrm>
          <a:prstGeom prst="straightConnector1">
            <a:avLst/>
          </a:prstGeom>
          <a:ln w="571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548B93F2-4ABE-7141-4651-A23F52E9C37E}"/>
              </a:ext>
            </a:extLst>
          </p:cNvPr>
          <p:cNvCxnSpPr>
            <a:stCxn id="3" idx="2"/>
          </p:cNvCxnSpPr>
          <p:nvPr/>
        </p:nvCxnSpPr>
        <p:spPr>
          <a:xfrm>
            <a:off x="10947442" y="2376277"/>
            <a:ext cx="4251369" cy="828245"/>
          </a:xfrm>
          <a:prstGeom prst="straightConnector1">
            <a:avLst/>
          </a:prstGeom>
          <a:ln w="571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76AE8C24-D350-A890-5DF9-05262344D869}"/>
              </a:ext>
            </a:extLst>
          </p:cNvPr>
          <p:cNvCxnSpPr>
            <a:stCxn id="3" idx="2"/>
          </p:cNvCxnSpPr>
          <p:nvPr/>
        </p:nvCxnSpPr>
        <p:spPr>
          <a:xfrm flipH="1">
            <a:off x="6853883" y="2376277"/>
            <a:ext cx="4093559" cy="713352"/>
          </a:xfrm>
          <a:prstGeom prst="straightConnector1">
            <a:avLst/>
          </a:prstGeom>
          <a:ln w="571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125456A7-E2AF-9062-C614-511DCBDF61CA}"/>
              </a:ext>
            </a:extLst>
          </p:cNvPr>
          <p:cNvCxnSpPr>
            <a:stCxn id="4" idx="2"/>
            <a:endCxn id="7" idx="0"/>
          </p:cNvCxnSpPr>
          <p:nvPr/>
        </p:nvCxnSpPr>
        <p:spPr>
          <a:xfrm flipH="1">
            <a:off x="4147751" y="3850855"/>
            <a:ext cx="2232454" cy="1198943"/>
          </a:xfrm>
          <a:prstGeom prst="straightConnector1">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2489012E-78CE-BB28-5B7F-478200160F28}"/>
              </a:ext>
            </a:extLst>
          </p:cNvPr>
          <p:cNvCxnSpPr>
            <a:cxnSpLocks/>
            <a:stCxn id="4" idx="2"/>
          </p:cNvCxnSpPr>
          <p:nvPr/>
        </p:nvCxnSpPr>
        <p:spPr>
          <a:xfrm>
            <a:off x="6380205" y="3850855"/>
            <a:ext cx="2088291" cy="1159831"/>
          </a:xfrm>
          <a:prstGeom prst="straightConnector1">
            <a:avLst/>
          </a:prstGeom>
          <a:ln w="571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8499CF46-0DC4-1A56-C1F7-607CDCEEE327}"/>
              </a:ext>
            </a:extLst>
          </p:cNvPr>
          <p:cNvCxnSpPr>
            <a:stCxn id="5" idx="2"/>
          </p:cNvCxnSpPr>
          <p:nvPr/>
        </p:nvCxnSpPr>
        <p:spPr>
          <a:xfrm flipH="1">
            <a:off x="8995719" y="3850854"/>
            <a:ext cx="1951723" cy="1218501"/>
          </a:xfrm>
          <a:prstGeom prst="straightConnector1">
            <a:avLst/>
          </a:prstGeom>
          <a:ln w="571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09B1D840-D337-B835-DE27-959A67DCED05}"/>
              </a:ext>
            </a:extLst>
          </p:cNvPr>
          <p:cNvCxnSpPr>
            <a:stCxn id="5" idx="2"/>
            <a:endCxn id="9" idx="0"/>
          </p:cNvCxnSpPr>
          <p:nvPr/>
        </p:nvCxnSpPr>
        <p:spPr>
          <a:xfrm>
            <a:off x="10947442" y="3850854"/>
            <a:ext cx="2476114" cy="1198944"/>
          </a:xfrm>
          <a:prstGeom prst="straightConnector1">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9FF9D470-9A88-AE28-7592-73B8FFD51262}"/>
              </a:ext>
            </a:extLst>
          </p:cNvPr>
          <p:cNvCxnSpPr>
            <a:stCxn id="6" idx="2"/>
          </p:cNvCxnSpPr>
          <p:nvPr/>
        </p:nvCxnSpPr>
        <p:spPr>
          <a:xfrm flipH="1">
            <a:off x="9530534" y="3850853"/>
            <a:ext cx="6125476" cy="1159833"/>
          </a:xfrm>
          <a:prstGeom prst="straightConnector1">
            <a:avLst/>
          </a:prstGeom>
          <a:ln w="571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BE165A46-8D25-50D6-1D49-9F106C250CE0}"/>
              </a:ext>
            </a:extLst>
          </p:cNvPr>
          <p:cNvCxnSpPr>
            <a:cxnSpLocks/>
            <a:stCxn id="6" idx="2"/>
          </p:cNvCxnSpPr>
          <p:nvPr/>
        </p:nvCxnSpPr>
        <p:spPr>
          <a:xfrm>
            <a:off x="15656010" y="3850853"/>
            <a:ext cx="2990336" cy="1080854"/>
          </a:xfrm>
          <a:prstGeom prst="straightConnector1">
            <a:avLst/>
          </a:prstGeom>
          <a:ln w="571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934FA4D9-AA0F-E722-91C3-C4187B89C170}"/>
              </a:ext>
            </a:extLst>
          </p:cNvPr>
          <p:cNvCxnSpPr>
            <a:stCxn id="7" idx="2"/>
            <a:endCxn id="11" idx="0"/>
          </p:cNvCxnSpPr>
          <p:nvPr/>
        </p:nvCxnSpPr>
        <p:spPr>
          <a:xfrm>
            <a:off x="4147751" y="5696129"/>
            <a:ext cx="930876" cy="1198947"/>
          </a:xfrm>
          <a:prstGeom prst="straightConnector1">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78D24924-5B27-E516-C79D-D8A855D7E779}"/>
              </a:ext>
            </a:extLst>
          </p:cNvPr>
          <p:cNvCxnSpPr>
            <a:cxnSpLocks/>
          </p:cNvCxnSpPr>
          <p:nvPr/>
        </p:nvCxnSpPr>
        <p:spPr>
          <a:xfrm>
            <a:off x="4518454" y="5715686"/>
            <a:ext cx="4732637" cy="1142314"/>
          </a:xfrm>
          <a:prstGeom prst="straightConnector1">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59F46874-812B-512C-9EFA-C353995ABC87}"/>
              </a:ext>
            </a:extLst>
          </p:cNvPr>
          <p:cNvCxnSpPr>
            <a:stCxn id="8" idx="2"/>
          </p:cNvCxnSpPr>
          <p:nvPr/>
        </p:nvCxnSpPr>
        <p:spPr>
          <a:xfrm>
            <a:off x="8714988" y="5696128"/>
            <a:ext cx="1244558" cy="1198943"/>
          </a:xfrm>
          <a:prstGeom prst="straightConnector1">
            <a:avLst/>
          </a:prstGeom>
          <a:ln w="571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141E1C42-C68A-C6EF-032C-AC3CBA4CA996}"/>
              </a:ext>
            </a:extLst>
          </p:cNvPr>
          <p:cNvCxnSpPr>
            <a:stCxn id="9" idx="2"/>
            <a:endCxn id="13" idx="0"/>
          </p:cNvCxnSpPr>
          <p:nvPr/>
        </p:nvCxnSpPr>
        <p:spPr>
          <a:xfrm>
            <a:off x="13423556" y="5696129"/>
            <a:ext cx="992660" cy="1246817"/>
          </a:xfrm>
          <a:prstGeom prst="straightConnector1">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E7AEBE8B-D354-6522-5B1C-B746A673D32D}"/>
              </a:ext>
            </a:extLst>
          </p:cNvPr>
          <p:cNvCxnSpPr>
            <a:stCxn id="10" idx="2"/>
          </p:cNvCxnSpPr>
          <p:nvPr/>
        </p:nvCxnSpPr>
        <p:spPr>
          <a:xfrm flipH="1">
            <a:off x="10572942" y="5696128"/>
            <a:ext cx="8056927" cy="1161872"/>
          </a:xfrm>
          <a:prstGeom prst="line">
            <a:avLst/>
          </a:prstGeom>
          <a:ln w="571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34DA8295-2CA9-5E27-60EB-7D3FEAB5E2D8}"/>
              </a:ext>
            </a:extLst>
          </p:cNvPr>
          <p:cNvCxnSpPr>
            <a:stCxn id="12" idx="2"/>
          </p:cNvCxnSpPr>
          <p:nvPr/>
        </p:nvCxnSpPr>
        <p:spPr>
          <a:xfrm>
            <a:off x="9642389" y="7582257"/>
            <a:ext cx="4073611" cy="925335"/>
          </a:xfrm>
          <a:prstGeom prst="straightConnector1">
            <a:avLst/>
          </a:prstGeom>
          <a:ln w="571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805FA33F-4BAD-7297-2446-A679645DFD7C}"/>
              </a:ext>
            </a:extLst>
          </p:cNvPr>
          <p:cNvCxnSpPr>
            <a:stCxn id="11" idx="2"/>
          </p:cNvCxnSpPr>
          <p:nvPr/>
        </p:nvCxnSpPr>
        <p:spPr>
          <a:xfrm>
            <a:off x="5078627" y="7541407"/>
            <a:ext cx="0" cy="813631"/>
          </a:xfrm>
          <a:prstGeom prst="straightConnector1">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44845BDE-CA8C-7EB6-88C0-2D96E98A23AE}"/>
              </a:ext>
            </a:extLst>
          </p:cNvPr>
          <p:cNvCxnSpPr>
            <a:stCxn id="15" idx="2"/>
            <a:endCxn id="16" idx="0"/>
          </p:cNvCxnSpPr>
          <p:nvPr/>
        </p:nvCxnSpPr>
        <p:spPr>
          <a:xfrm>
            <a:off x="5150709" y="9153923"/>
            <a:ext cx="20588" cy="1198944"/>
          </a:xfrm>
          <a:prstGeom prst="straightConnector1">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471E0547-BD54-5449-00F4-575BAA8DF03C}"/>
              </a:ext>
            </a:extLst>
          </p:cNvPr>
          <p:cNvSpPr txBox="1"/>
          <p:nvPr/>
        </p:nvSpPr>
        <p:spPr>
          <a:xfrm>
            <a:off x="1297458" y="552988"/>
            <a:ext cx="10495006" cy="646331"/>
          </a:xfrm>
          <a:prstGeom prst="rect">
            <a:avLst/>
          </a:prstGeom>
          <a:noFill/>
        </p:spPr>
        <p:txBody>
          <a:bodyPr wrap="square" rtlCol="0">
            <a:spAutoFit/>
          </a:bodyPr>
          <a:lstStyle/>
          <a:p>
            <a:r>
              <a:rPr lang="en-US" dirty="0"/>
              <a:t>A game tree for an instance of Grundy’s game</a:t>
            </a:r>
            <a:endParaRPr lang="en-CY" dirty="0"/>
          </a:p>
        </p:txBody>
      </p:sp>
      <p:sp>
        <p:nvSpPr>
          <p:cNvPr id="17" name="TextBox 16">
            <a:extLst>
              <a:ext uri="{FF2B5EF4-FFF2-40B4-BE49-F238E27FC236}">
                <a16:creationId xmlns:a16="http://schemas.microsoft.com/office/drawing/2014/main" id="{7E3D069A-7F4F-5506-38CE-D80FAE51BE0E}"/>
              </a:ext>
            </a:extLst>
          </p:cNvPr>
          <p:cNvSpPr txBox="1"/>
          <p:nvPr/>
        </p:nvSpPr>
        <p:spPr>
          <a:xfrm>
            <a:off x="16693977" y="7393119"/>
            <a:ext cx="6499660" cy="4524315"/>
          </a:xfrm>
          <a:prstGeom prst="rect">
            <a:avLst/>
          </a:prstGeom>
          <a:noFill/>
        </p:spPr>
        <p:txBody>
          <a:bodyPr wrap="square" rtlCol="0">
            <a:spAutoFit/>
          </a:bodyPr>
          <a:lstStyle/>
          <a:p>
            <a:pPr marL="571500" indent="-571500">
              <a:buFont typeface="Wingdings" panose="05000000000000000000" pitchFamily="2" charset="2"/>
              <a:buChar char="q"/>
            </a:pPr>
            <a:r>
              <a:rPr lang="en-US" dirty="0"/>
              <a:t>Assuming that the aim is for MAX to win there is a single goal state.</a:t>
            </a:r>
          </a:p>
          <a:p>
            <a:pPr marL="571500" indent="-571500">
              <a:buFont typeface="Wingdings" panose="05000000000000000000" pitchFamily="2" charset="2"/>
              <a:buChar char="q"/>
            </a:pPr>
            <a:r>
              <a:rPr lang="en-US" dirty="0"/>
              <a:t>MAX’s strategy should aim to reach this state, irrespective of what MIN does. </a:t>
            </a:r>
          </a:p>
          <a:p>
            <a:pPr marL="571500" indent="-571500">
              <a:buFont typeface="Wingdings" panose="05000000000000000000" pitchFamily="2" charset="2"/>
              <a:buChar char="q"/>
            </a:pPr>
            <a:r>
              <a:rPr lang="en-US" dirty="0"/>
              <a:t>This winning strategy for MAX is shown in bold arrows.</a:t>
            </a:r>
            <a:endParaRPr lang="en-CY" dirty="0"/>
          </a:p>
        </p:txBody>
      </p:sp>
      <p:sp>
        <p:nvSpPr>
          <p:cNvPr id="19" name="Arrow: Left 18">
            <a:extLst>
              <a:ext uri="{FF2B5EF4-FFF2-40B4-BE49-F238E27FC236}">
                <a16:creationId xmlns:a16="http://schemas.microsoft.com/office/drawing/2014/main" id="{3E6444BC-7AC9-F39B-6D5F-C256B1EF0DCB}"/>
              </a:ext>
            </a:extLst>
          </p:cNvPr>
          <p:cNvSpPr/>
          <p:nvPr/>
        </p:nvSpPr>
        <p:spPr>
          <a:xfrm>
            <a:off x="15907262" y="8666203"/>
            <a:ext cx="1280987" cy="386976"/>
          </a:xfrm>
          <a:prstGeom prst="leftArrow">
            <a:avLst/>
          </a:prstGeom>
          <a:solidFill>
            <a:srgbClr val="0100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Tree>
    <p:extLst>
      <p:ext uri="{BB962C8B-B14F-4D97-AF65-F5344CB8AC3E}">
        <p14:creationId xmlns:p14="http://schemas.microsoft.com/office/powerpoint/2010/main" val="4155991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fade">
                                      <p:cBhvr>
                                        <p:cTn id="7" dur="1000"/>
                                        <p:tgtEl>
                                          <p:spTgt spid="17">
                                            <p:txEl>
                                              <p:pRg st="0" end="0"/>
                                            </p:txEl>
                                          </p:spTgt>
                                        </p:tgtEl>
                                      </p:cBhvr>
                                    </p:animEffect>
                                    <p:anim calcmode="lin" valueType="num">
                                      <p:cBhvr>
                                        <p:cTn id="8"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fade">
                                      <p:cBhvr>
                                        <p:cTn id="14" dur="1000"/>
                                        <p:tgtEl>
                                          <p:spTgt spid="19"/>
                                        </p:tgtEl>
                                      </p:cBhvr>
                                    </p:animEffect>
                                    <p:anim calcmode="lin" valueType="num">
                                      <p:cBhvr>
                                        <p:cTn id="15" dur="1000" fill="hold"/>
                                        <p:tgtEl>
                                          <p:spTgt spid="19"/>
                                        </p:tgtEl>
                                        <p:attrNameLst>
                                          <p:attrName>ppt_x</p:attrName>
                                        </p:attrNameLst>
                                      </p:cBhvr>
                                      <p:tavLst>
                                        <p:tav tm="0">
                                          <p:val>
                                            <p:strVal val="#ppt_x"/>
                                          </p:val>
                                        </p:tav>
                                        <p:tav tm="100000">
                                          <p:val>
                                            <p:strVal val="#ppt_x"/>
                                          </p:val>
                                        </p:tav>
                                      </p:tavLst>
                                    </p:anim>
                                    <p:anim calcmode="lin" valueType="num">
                                      <p:cBhvr>
                                        <p:cTn id="16"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7">
                                            <p:txEl>
                                              <p:pRg st="1" end="1"/>
                                            </p:txEl>
                                          </p:spTgt>
                                        </p:tgtEl>
                                        <p:attrNameLst>
                                          <p:attrName>style.visibility</p:attrName>
                                        </p:attrNameLst>
                                      </p:cBhvr>
                                      <p:to>
                                        <p:strVal val="visible"/>
                                      </p:to>
                                    </p:set>
                                    <p:animEffect transition="in" filter="fade">
                                      <p:cBhvr>
                                        <p:cTn id="21" dur="1000"/>
                                        <p:tgtEl>
                                          <p:spTgt spid="17">
                                            <p:txEl>
                                              <p:pRg st="1" end="1"/>
                                            </p:txEl>
                                          </p:spTgt>
                                        </p:tgtEl>
                                      </p:cBhvr>
                                    </p:animEffect>
                                    <p:anim calcmode="lin" valueType="num">
                                      <p:cBhvr>
                                        <p:cTn id="22" dur="1000" fill="hold"/>
                                        <p:tgtEl>
                                          <p:spTgt spid="17">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7">
                                            <p:txEl>
                                              <p:pRg st="2" end="2"/>
                                            </p:txEl>
                                          </p:spTgt>
                                        </p:tgtEl>
                                        <p:attrNameLst>
                                          <p:attrName>style.visibility</p:attrName>
                                        </p:attrNameLst>
                                      </p:cBhvr>
                                      <p:to>
                                        <p:strVal val="visible"/>
                                      </p:to>
                                    </p:set>
                                    <p:animEffect transition="in" filter="fade">
                                      <p:cBhvr>
                                        <p:cTn id="28" dur="1000"/>
                                        <p:tgtEl>
                                          <p:spTgt spid="17">
                                            <p:txEl>
                                              <p:pRg st="2" end="2"/>
                                            </p:txEl>
                                          </p:spTgt>
                                        </p:tgtEl>
                                      </p:cBhvr>
                                    </p:animEffect>
                                    <p:anim calcmode="lin" valueType="num">
                                      <p:cBhvr>
                                        <p:cTn id="29" dur="1000" fill="hold"/>
                                        <p:tgtEl>
                                          <p:spTgt spid="17">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marL="0" marR="0" lvl="0" indent="0" algn="ctr" defTabSz="1828800" rtl="0" eaLnBrk="1" fontAlgn="base" latinLnBrk="0" hangingPunct="1">
              <a:lnSpc>
                <a:spcPct val="100000"/>
              </a:lnSpc>
              <a:spcBef>
                <a:spcPct val="0"/>
              </a:spcBef>
              <a:spcAft>
                <a:spcPct val="0"/>
              </a:spcAft>
              <a:buClrTx/>
              <a:buSzTx/>
              <a:buFontTx/>
              <a:buNone/>
              <a:tabLst/>
              <a:defRPr/>
            </a:pPr>
            <a:fld id="{DD9F0740-C59C-4AD6-B752-7CC1CE13501A}" type="slidenum">
              <a:rPr kumimoji="0" lang="bg-BG" sz="24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ctr" defTabSz="1828800" rtl="0" eaLnBrk="1" fontAlgn="base" latinLnBrk="0" hangingPunct="1">
                <a:lnSpc>
                  <a:spcPct val="100000"/>
                </a:lnSpc>
                <a:spcBef>
                  <a:spcPct val="0"/>
                </a:spcBef>
                <a:spcAft>
                  <a:spcPct val="0"/>
                </a:spcAft>
                <a:buClrTx/>
                <a:buSzTx/>
                <a:buFontTx/>
                <a:buNone/>
                <a:tabLst/>
                <a:defRPr/>
              </a:pPr>
              <a:t>77</a:t>
            </a:fld>
            <a:endParaRPr kumimoji="0" lang="bg-BG" sz="24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423008" y="2259225"/>
            <a:ext cx="21537984" cy="1351258"/>
          </a:xfrm>
        </p:spPr>
        <p:txBody>
          <a:bodyPr>
            <a:noAutofit/>
          </a:bodyPr>
          <a:lstStyle/>
          <a:p>
            <a:r>
              <a:rPr lang="en-US" sz="6000" dirty="0"/>
              <a:t>Constructing a winning strategy for MAX – AND/OR states</a:t>
            </a:r>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423008" y="4366305"/>
            <a:ext cx="21819570" cy="4456419"/>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600" dirty="0">
                <a:solidFill>
                  <a:srgbClr val="0100C8"/>
                </a:solidFill>
                <a:latin typeface="Helvetica Neue"/>
              </a:rPr>
              <a:t>For every state from which it is MIN’s move next , MAX should be able to win from every state resulting from whichever move MIN chooses to do </a:t>
            </a:r>
          </a:p>
          <a:p>
            <a:pPr lvl="1">
              <a:buFont typeface="Wingdings" panose="05000000000000000000" pitchFamily="2" charset="2"/>
              <a:buChar char="q"/>
            </a:pPr>
            <a:r>
              <a:rPr lang="en-US" altLang="en-US" sz="4000" dirty="0">
                <a:solidFill>
                  <a:srgbClr val="0100C8"/>
                </a:solidFill>
                <a:latin typeface="Helvetica Neue"/>
              </a:rPr>
              <a:t>Thus, successor states of states from which it is MIN’s move next are </a:t>
            </a:r>
            <a:r>
              <a:rPr lang="en-US" altLang="en-US" sz="4000" b="1" dirty="0">
                <a:solidFill>
                  <a:srgbClr val="FF2D64"/>
                </a:solidFill>
                <a:latin typeface="Helvetica Neue"/>
              </a:rPr>
              <a:t>AND states</a:t>
            </a:r>
          </a:p>
          <a:p>
            <a:pPr>
              <a:buFont typeface="Wingdings" panose="05000000000000000000" pitchFamily="2" charset="2"/>
              <a:buChar char="q"/>
            </a:pPr>
            <a:r>
              <a:rPr lang="en-US" altLang="en-US" sz="4600" dirty="0">
                <a:solidFill>
                  <a:srgbClr val="0100C8"/>
                </a:solidFill>
                <a:latin typeface="Helvetica Neue"/>
              </a:rPr>
              <a:t>For every state from which it is MAX’s move next, it is only needed for MAX to win from just one of the states to which he might move to </a:t>
            </a:r>
          </a:p>
          <a:p>
            <a:pPr lvl="1">
              <a:buFont typeface="Wingdings" panose="05000000000000000000" pitchFamily="2" charset="2"/>
              <a:buChar char="q"/>
            </a:pPr>
            <a:r>
              <a:rPr lang="en-US" altLang="en-US" sz="3800" dirty="0">
                <a:solidFill>
                  <a:srgbClr val="0100C8"/>
                </a:solidFill>
                <a:latin typeface="Helvetica Neue"/>
              </a:rPr>
              <a:t> </a:t>
            </a:r>
            <a:r>
              <a:rPr lang="en-US" altLang="en-US" sz="4000" dirty="0">
                <a:solidFill>
                  <a:srgbClr val="0100C8"/>
                </a:solidFill>
                <a:latin typeface="Helvetica Neue"/>
              </a:rPr>
              <a:t>Thus, successor states of states from which it is MAX’s move next are </a:t>
            </a:r>
            <a:r>
              <a:rPr lang="en-US" altLang="en-US" sz="4000" b="1" dirty="0">
                <a:solidFill>
                  <a:srgbClr val="FF2D64"/>
                </a:solidFill>
                <a:latin typeface="Helvetica Neue"/>
              </a:rPr>
              <a:t>OR states</a:t>
            </a:r>
          </a:p>
          <a:p>
            <a:pPr marL="0" indent="0">
              <a:buNone/>
            </a:pPr>
            <a:endParaRPr lang="en-US" altLang="en-US" sz="4600" dirty="0">
              <a:solidFill>
                <a:srgbClr val="0100C8"/>
              </a:solidFill>
              <a:latin typeface="Helvetica Neue"/>
            </a:endParaRPr>
          </a:p>
          <a:p>
            <a:pPr marL="914400" lvl="1" indent="0">
              <a:buNone/>
            </a:pPr>
            <a:endParaRPr lang="en-US" altLang="en-US" sz="3800" dirty="0">
              <a:solidFill>
                <a:srgbClr val="0100C8"/>
              </a:solidFill>
              <a:latin typeface="Helvetica Neue"/>
            </a:endParaRPr>
          </a:p>
          <a:p>
            <a:pPr marL="914400" lvl="1" indent="0">
              <a:buNone/>
            </a:pPr>
            <a:endParaRPr lang="en-US" altLang="en-US" sz="3800" dirty="0">
              <a:solidFill>
                <a:srgbClr val="0100C8"/>
              </a:solidFill>
              <a:latin typeface="Helvetica Neue"/>
            </a:endParaRPr>
          </a:p>
          <a:p>
            <a:pPr marL="0" indent="0">
              <a:buNone/>
            </a:pPr>
            <a:endParaRPr lang="en-US" altLang="en-US" sz="4600" dirty="0">
              <a:solidFill>
                <a:srgbClr val="0100C8"/>
              </a:solidFill>
              <a:latin typeface="Helvetica Neue"/>
            </a:endParaRPr>
          </a:p>
          <a:p>
            <a:pPr marL="914400" lvl="1" indent="0">
              <a:spcBef>
                <a:spcPts val="2000"/>
              </a:spcBef>
              <a:buNone/>
            </a:pPr>
            <a:endParaRPr kumimoji="0" lang="en-US" altLang="en-US" sz="3800" b="0" i="0" u="none" strike="noStrike" kern="1200" cap="none" spc="0" normalizeH="0" dirty="0">
              <a:ln>
                <a:noFill/>
              </a:ln>
              <a:solidFill>
                <a:srgbClr val="0100C8"/>
              </a:solidFill>
              <a:effectLst/>
              <a:uLnTx/>
              <a:uFillTx/>
              <a:latin typeface="Helvetica Neue"/>
              <a:ea typeface="+mn-ea"/>
              <a:cs typeface="+mn-cs"/>
            </a:endParaRPr>
          </a:p>
          <a:p>
            <a:pPr marL="914400" lvl="1" indent="0">
              <a:spcBef>
                <a:spcPts val="2000"/>
              </a:spcBef>
              <a:buNone/>
            </a:pPr>
            <a:endParaRPr kumimoji="0" lang="en-US" altLang="en-US" sz="3800" b="0" i="0" u="none" strike="noStrike" kern="1200" cap="none" spc="0" normalizeH="0" baseline="0" noProof="0" dirty="0">
              <a:ln>
                <a:noFill/>
              </a:ln>
              <a:solidFill>
                <a:srgbClr val="0100C8"/>
              </a:solidFill>
              <a:effectLst/>
              <a:uLnTx/>
              <a:uFillTx/>
              <a:latin typeface="Helvetica Neue"/>
              <a:ea typeface="+mn-ea"/>
              <a:cs typeface="+mn-cs"/>
            </a:endParaRPr>
          </a:p>
        </p:txBody>
      </p:sp>
      <p:sp>
        <p:nvSpPr>
          <p:cNvPr id="2" name="Oval 1">
            <a:extLst>
              <a:ext uri="{FF2B5EF4-FFF2-40B4-BE49-F238E27FC236}">
                <a16:creationId xmlns:a16="http://schemas.microsoft.com/office/drawing/2014/main" id="{EE2E7BC0-0004-ADDC-D555-534000790A49}"/>
              </a:ext>
            </a:extLst>
          </p:cNvPr>
          <p:cNvSpPr/>
          <p:nvPr/>
        </p:nvSpPr>
        <p:spPr>
          <a:xfrm>
            <a:off x="4584356" y="9578546"/>
            <a:ext cx="1037968" cy="7908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7" name="Oval 6">
            <a:extLst>
              <a:ext uri="{FF2B5EF4-FFF2-40B4-BE49-F238E27FC236}">
                <a16:creationId xmlns:a16="http://schemas.microsoft.com/office/drawing/2014/main" id="{B8067ED7-B642-2743-80CC-26847A42E2A6}"/>
              </a:ext>
            </a:extLst>
          </p:cNvPr>
          <p:cNvSpPr/>
          <p:nvPr/>
        </p:nvSpPr>
        <p:spPr>
          <a:xfrm>
            <a:off x="3118021" y="11508266"/>
            <a:ext cx="1037968" cy="7908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8" name="Oval 7">
            <a:extLst>
              <a:ext uri="{FF2B5EF4-FFF2-40B4-BE49-F238E27FC236}">
                <a16:creationId xmlns:a16="http://schemas.microsoft.com/office/drawing/2014/main" id="{6819D988-AF2E-6ACD-1BA2-53060FF5FB43}"/>
              </a:ext>
            </a:extLst>
          </p:cNvPr>
          <p:cNvSpPr/>
          <p:nvPr/>
        </p:nvSpPr>
        <p:spPr>
          <a:xfrm>
            <a:off x="4674972" y="11565932"/>
            <a:ext cx="1037968" cy="7908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9" name="Oval 8">
            <a:extLst>
              <a:ext uri="{FF2B5EF4-FFF2-40B4-BE49-F238E27FC236}">
                <a16:creationId xmlns:a16="http://schemas.microsoft.com/office/drawing/2014/main" id="{F78C3036-FF28-3567-CA50-B63FDE7E985C}"/>
              </a:ext>
            </a:extLst>
          </p:cNvPr>
          <p:cNvSpPr/>
          <p:nvPr/>
        </p:nvSpPr>
        <p:spPr>
          <a:xfrm>
            <a:off x="6219566" y="11430008"/>
            <a:ext cx="1037968" cy="7908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cxnSp>
        <p:nvCxnSpPr>
          <p:cNvPr id="5" name="Straight Connector 4">
            <a:extLst>
              <a:ext uri="{FF2B5EF4-FFF2-40B4-BE49-F238E27FC236}">
                <a16:creationId xmlns:a16="http://schemas.microsoft.com/office/drawing/2014/main" id="{DD6C4AC9-AA12-B360-8923-B3067D1A85FC}"/>
              </a:ext>
            </a:extLst>
          </p:cNvPr>
          <p:cNvCxnSpPr>
            <a:cxnSpLocks/>
            <a:endCxn id="8" idx="0"/>
          </p:cNvCxnSpPr>
          <p:nvPr/>
        </p:nvCxnSpPr>
        <p:spPr>
          <a:xfrm>
            <a:off x="5078823" y="10412870"/>
            <a:ext cx="115133" cy="1153062"/>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873A726-60D2-D291-4DBF-807180F407EA}"/>
              </a:ext>
            </a:extLst>
          </p:cNvPr>
          <p:cNvCxnSpPr>
            <a:cxnSpLocks/>
          </p:cNvCxnSpPr>
          <p:nvPr/>
        </p:nvCxnSpPr>
        <p:spPr>
          <a:xfrm>
            <a:off x="4939171" y="10318135"/>
            <a:ext cx="1535770" cy="1111873"/>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5F6BAC3-FE67-025B-5217-3A25BD7ED7E4}"/>
              </a:ext>
            </a:extLst>
          </p:cNvPr>
          <p:cNvCxnSpPr>
            <a:cxnSpLocks/>
          </p:cNvCxnSpPr>
          <p:nvPr/>
        </p:nvCxnSpPr>
        <p:spPr>
          <a:xfrm flipH="1">
            <a:off x="3702911" y="10412870"/>
            <a:ext cx="1375911" cy="1170567"/>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1" name="Arc 20">
            <a:extLst>
              <a:ext uri="{FF2B5EF4-FFF2-40B4-BE49-F238E27FC236}">
                <a16:creationId xmlns:a16="http://schemas.microsoft.com/office/drawing/2014/main" id="{94710BA2-98B7-6CA0-2D7D-A44BF0D1DB6C}"/>
              </a:ext>
            </a:extLst>
          </p:cNvPr>
          <p:cNvSpPr/>
          <p:nvPr/>
        </p:nvSpPr>
        <p:spPr>
          <a:xfrm rot="467835">
            <a:off x="4634158" y="10573196"/>
            <a:ext cx="1037968" cy="543877"/>
          </a:xfrm>
          <a:prstGeom prst="arc">
            <a:avLst>
              <a:gd name="adj1" fmla="val 16918566"/>
              <a:gd name="adj2" fmla="val 12329172"/>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Y"/>
          </a:p>
        </p:txBody>
      </p:sp>
      <p:sp>
        <p:nvSpPr>
          <p:cNvPr id="26" name="TextBox 25">
            <a:extLst>
              <a:ext uri="{FF2B5EF4-FFF2-40B4-BE49-F238E27FC236}">
                <a16:creationId xmlns:a16="http://schemas.microsoft.com/office/drawing/2014/main" id="{5A010C40-27DC-E5EE-17CE-9EA05B913567}"/>
              </a:ext>
            </a:extLst>
          </p:cNvPr>
          <p:cNvSpPr txBox="1"/>
          <p:nvPr/>
        </p:nvSpPr>
        <p:spPr>
          <a:xfrm>
            <a:off x="7442786" y="11652767"/>
            <a:ext cx="1037968" cy="646331"/>
          </a:xfrm>
          <a:prstGeom prst="rect">
            <a:avLst/>
          </a:prstGeom>
          <a:noFill/>
        </p:spPr>
        <p:txBody>
          <a:bodyPr wrap="square" rtlCol="0">
            <a:spAutoFit/>
          </a:bodyPr>
          <a:lstStyle/>
          <a:p>
            <a:r>
              <a:rPr lang="en-US" dirty="0"/>
              <a:t>AND</a:t>
            </a:r>
            <a:endParaRPr lang="en-CY" dirty="0"/>
          </a:p>
        </p:txBody>
      </p:sp>
      <p:sp>
        <p:nvSpPr>
          <p:cNvPr id="28" name="Oval 27">
            <a:extLst>
              <a:ext uri="{FF2B5EF4-FFF2-40B4-BE49-F238E27FC236}">
                <a16:creationId xmlns:a16="http://schemas.microsoft.com/office/drawing/2014/main" id="{12488DFD-FAC5-136F-F4E9-1D730A2546D6}"/>
              </a:ext>
            </a:extLst>
          </p:cNvPr>
          <p:cNvSpPr/>
          <p:nvPr/>
        </p:nvSpPr>
        <p:spPr>
          <a:xfrm>
            <a:off x="10770294" y="9520880"/>
            <a:ext cx="1037968" cy="7908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29" name="Oval 28">
            <a:extLst>
              <a:ext uri="{FF2B5EF4-FFF2-40B4-BE49-F238E27FC236}">
                <a16:creationId xmlns:a16="http://schemas.microsoft.com/office/drawing/2014/main" id="{5B57BCD9-1FD1-1C1B-25A4-6EE686E0B4F8}"/>
              </a:ext>
            </a:extLst>
          </p:cNvPr>
          <p:cNvSpPr/>
          <p:nvPr/>
        </p:nvSpPr>
        <p:spPr>
          <a:xfrm>
            <a:off x="9303959" y="11450600"/>
            <a:ext cx="1037968" cy="7908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30" name="Oval 29">
            <a:extLst>
              <a:ext uri="{FF2B5EF4-FFF2-40B4-BE49-F238E27FC236}">
                <a16:creationId xmlns:a16="http://schemas.microsoft.com/office/drawing/2014/main" id="{26F80FF5-1BCE-A32D-1950-068D57AABDDF}"/>
              </a:ext>
            </a:extLst>
          </p:cNvPr>
          <p:cNvSpPr/>
          <p:nvPr/>
        </p:nvSpPr>
        <p:spPr>
          <a:xfrm>
            <a:off x="10860910" y="11508266"/>
            <a:ext cx="1037968" cy="7908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31" name="Oval 30">
            <a:extLst>
              <a:ext uri="{FF2B5EF4-FFF2-40B4-BE49-F238E27FC236}">
                <a16:creationId xmlns:a16="http://schemas.microsoft.com/office/drawing/2014/main" id="{117BCDE4-6A4F-89E4-C12F-8F7E9A6656D4}"/>
              </a:ext>
            </a:extLst>
          </p:cNvPr>
          <p:cNvSpPr/>
          <p:nvPr/>
        </p:nvSpPr>
        <p:spPr>
          <a:xfrm>
            <a:off x="12360774" y="11372342"/>
            <a:ext cx="1037968" cy="7908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cxnSp>
        <p:nvCxnSpPr>
          <p:cNvPr id="32" name="Straight Connector 31">
            <a:extLst>
              <a:ext uri="{FF2B5EF4-FFF2-40B4-BE49-F238E27FC236}">
                <a16:creationId xmlns:a16="http://schemas.microsoft.com/office/drawing/2014/main" id="{AF39CA81-C701-1EF8-5C4D-419DFDC713C6}"/>
              </a:ext>
            </a:extLst>
          </p:cNvPr>
          <p:cNvCxnSpPr>
            <a:cxnSpLocks/>
            <a:endCxn id="30" idx="0"/>
          </p:cNvCxnSpPr>
          <p:nvPr/>
        </p:nvCxnSpPr>
        <p:spPr>
          <a:xfrm>
            <a:off x="11264761" y="10355204"/>
            <a:ext cx="115133" cy="1153062"/>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E77A64A3-0085-113B-5155-C7BF765FE469}"/>
              </a:ext>
            </a:extLst>
          </p:cNvPr>
          <p:cNvCxnSpPr>
            <a:cxnSpLocks/>
          </p:cNvCxnSpPr>
          <p:nvPr/>
        </p:nvCxnSpPr>
        <p:spPr>
          <a:xfrm>
            <a:off x="11214145" y="10311712"/>
            <a:ext cx="1535770" cy="1111873"/>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3A92C508-3296-9ED2-74F1-3C90AED7B327}"/>
              </a:ext>
            </a:extLst>
          </p:cNvPr>
          <p:cNvCxnSpPr>
            <a:cxnSpLocks/>
          </p:cNvCxnSpPr>
          <p:nvPr/>
        </p:nvCxnSpPr>
        <p:spPr>
          <a:xfrm flipH="1">
            <a:off x="9844119" y="10355204"/>
            <a:ext cx="1375911" cy="1170567"/>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F360F558-5EEB-043A-3265-A8CC43165F73}"/>
              </a:ext>
            </a:extLst>
          </p:cNvPr>
          <p:cNvSpPr txBox="1"/>
          <p:nvPr/>
        </p:nvSpPr>
        <p:spPr>
          <a:xfrm>
            <a:off x="13523091" y="11565932"/>
            <a:ext cx="1037968" cy="646331"/>
          </a:xfrm>
          <a:prstGeom prst="rect">
            <a:avLst/>
          </a:prstGeom>
          <a:noFill/>
        </p:spPr>
        <p:txBody>
          <a:bodyPr wrap="square" rtlCol="0">
            <a:spAutoFit/>
          </a:bodyPr>
          <a:lstStyle/>
          <a:p>
            <a:r>
              <a:rPr lang="en-US" dirty="0"/>
              <a:t>OR</a:t>
            </a:r>
            <a:endParaRPr lang="en-CY" dirty="0"/>
          </a:p>
        </p:txBody>
      </p:sp>
    </p:spTree>
    <p:extLst>
      <p:ext uri="{BB962C8B-B14F-4D97-AF65-F5344CB8AC3E}">
        <p14:creationId xmlns:p14="http://schemas.microsoft.com/office/powerpoint/2010/main" val="2185459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000"/>
                                        <p:tgtEl>
                                          <p:spTgt spid="9"/>
                                        </p:tgtEl>
                                      </p:cBhvr>
                                    </p:animEffect>
                                    <p:anim calcmode="lin" valueType="num">
                                      <p:cBhvr>
                                        <p:cTn id="23" dur="1000" fill="hold"/>
                                        <p:tgtEl>
                                          <p:spTgt spid="9"/>
                                        </p:tgtEl>
                                        <p:attrNameLst>
                                          <p:attrName>ppt_x</p:attrName>
                                        </p:attrNameLst>
                                      </p:cBhvr>
                                      <p:tavLst>
                                        <p:tav tm="0">
                                          <p:val>
                                            <p:strVal val="#ppt_x"/>
                                          </p:val>
                                        </p:tav>
                                        <p:tav tm="100000">
                                          <p:val>
                                            <p:strVal val="#ppt_x"/>
                                          </p:val>
                                        </p:tav>
                                      </p:tavLst>
                                    </p:anim>
                                    <p:anim calcmode="lin" valueType="num">
                                      <p:cBhvr>
                                        <p:cTn id="24" dur="1000" fill="hold"/>
                                        <p:tgtEl>
                                          <p:spTgt spid="9"/>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1000"/>
                                        <p:tgtEl>
                                          <p:spTgt spid="11"/>
                                        </p:tgtEl>
                                      </p:cBhvr>
                                    </p:animEffect>
                                    <p:anim calcmode="lin" valueType="num">
                                      <p:cBhvr>
                                        <p:cTn id="28" dur="1000" fill="hold"/>
                                        <p:tgtEl>
                                          <p:spTgt spid="11"/>
                                        </p:tgtEl>
                                        <p:attrNameLst>
                                          <p:attrName>ppt_x</p:attrName>
                                        </p:attrNameLst>
                                      </p:cBhvr>
                                      <p:tavLst>
                                        <p:tav tm="0">
                                          <p:val>
                                            <p:strVal val="#ppt_x"/>
                                          </p:val>
                                        </p:tav>
                                        <p:tav tm="100000">
                                          <p:val>
                                            <p:strVal val="#ppt_x"/>
                                          </p:val>
                                        </p:tav>
                                      </p:tavLst>
                                    </p:anim>
                                    <p:anim calcmode="lin" valueType="num">
                                      <p:cBhvr>
                                        <p:cTn id="29" dur="1000" fill="hold"/>
                                        <p:tgtEl>
                                          <p:spTgt spid="11"/>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1000"/>
                                        <p:tgtEl>
                                          <p:spTgt spid="16"/>
                                        </p:tgtEl>
                                      </p:cBhvr>
                                    </p:animEffect>
                                    <p:anim calcmode="lin" valueType="num">
                                      <p:cBhvr>
                                        <p:cTn id="33" dur="1000" fill="hold"/>
                                        <p:tgtEl>
                                          <p:spTgt spid="16"/>
                                        </p:tgtEl>
                                        <p:attrNameLst>
                                          <p:attrName>ppt_x</p:attrName>
                                        </p:attrNameLst>
                                      </p:cBhvr>
                                      <p:tavLst>
                                        <p:tav tm="0">
                                          <p:val>
                                            <p:strVal val="#ppt_x"/>
                                          </p:val>
                                        </p:tav>
                                        <p:tav tm="100000">
                                          <p:val>
                                            <p:strVal val="#ppt_x"/>
                                          </p:val>
                                        </p:tav>
                                      </p:tavLst>
                                    </p:anim>
                                    <p:anim calcmode="lin" valueType="num">
                                      <p:cBhvr>
                                        <p:cTn id="34" dur="1000" fill="hold"/>
                                        <p:tgtEl>
                                          <p:spTgt spid="16"/>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1000"/>
                                        <p:tgtEl>
                                          <p:spTgt spid="5"/>
                                        </p:tgtEl>
                                      </p:cBhvr>
                                    </p:animEffect>
                                    <p:anim calcmode="lin" valueType="num">
                                      <p:cBhvr>
                                        <p:cTn id="38" dur="1000" fill="hold"/>
                                        <p:tgtEl>
                                          <p:spTgt spid="5"/>
                                        </p:tgtEl>
                                        <p:attrNameLst>
                                          <p:attrName>ppt_x</p:attrName>
                                        </p:attrNameLst>
                                      </p:cBhvr>
                                      <p:tavLst>
                                        <p:tav tm="0">
                                          <p:val>
                                            <p:strVal val="#ppt_x"/>
                                          </p:val>
                                        </p:tav>
                                        <p:tav tm="100000">
                                          <p:val>
                                            <p:strVal val="#ppt_x"/>
                                          </p:val>
                                        </p:tav>
                                      </p:tavLst>
                                    </p:anim>
                                    <p:anim calcmode="lin" valueType="num">
                                      <p:cBhvr>
                                        <p:cTn id="39" dur="1000" fill="hold"/>
                                        <p:tgtEl>
                                          <p:spTgt spid="5"/>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1000"/>
                                        <p:tgtEl>
                                          <p:spTgt spid="21"/>
                                        </p:tgtEl>
                                      </p:cBhvr>
                                    </p:animEffect>
                                    <p:anim calcmode="lin" valueType="num">
                                      <p:cBhvr>
                                        <p:cTn id="43" dur="1000" fill="hold"/>
                                        <p:tgtEl>
                                          <p:spTgt spid="21"/>
                                        </p:tgtEl>
                                        <p:attrNameLst>
                                          <p:attrName>ppt_x</p:attrName>
                                        </p:attrNameLst>
                                      </p:cBhvr>
                                      <p:tavLst>
                                        <p:tav tm="0">
                                          <p:val>
                                            <p:strVal val="#ppt_x"/>
                                          </p:val>
                                        </p:tav>
                                        <p:tav tm="100000">
                                          <p:val>
                                            <p:strVal val="#ppt_x"/>
                                          </p:val>
                                        </p:tav>
                                      </p:tavLst>
                                    </p:anim>
                                    <p:anim calcmode="lin" valueType="num">
                                      <p:cBhvr>
                                        <p:cTn id="44" dur="1000" fill="hold"/>
                                        <p:tgtEl>
                                          <p:spTgt spid="21"/>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fade">
                                      <p:cBhvr>
                                        <p:cTn id="47" dur="1000"/>
                                        <p:tgtEl>
                                          <p:spTgt spid="26"/>
                                        </p:tgtEl>
                                      </p:cBhvr>
                                    </p:animEffect>
                                    <p:anim calcmode="lin" valueType="num">
                                      <p:cBhvr>
                                        <p:cTn id="48" dur="1000" fill="hold"/>
                                        <p:tgtEl>
                                          <p:spTgt spid="26"/>
                                        </p:tgtEl>
                                        <p:attrNameLst>
                                          <p:attrName>ppt_x</p:attrName>
                                        </p:attrNameLst>
                                      </p:cBhvr>
                                      <p:tavLst>
                                        <p:tav tm="0">
                                          <p:val>
                                            <p:strVal val="#ppt_x"/>
                                          </p:val>
                                        </p:tav>
                                        <p:tav tm="100000">
                                          <p:val>
                                            <p:strVal val="#ppt_x"/>
                                          </p:val>
                                        </p:tav>
                                      </p:tavLst>
                                    </p:anim>
                                    <p:anim calcmode="lin" valueType="num">
                                      <p:cBhvr>
                                        <p:cTn id="49"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28"/>
                                        </p:tgtEl>
                                        <p:attrNameLst>
                                          <p:attrName>style.visibility</p:attrName>
                                        </p:attrNameLst>
                                      </p:cBhvr>
                                      <p:to>
                                        <p:strVal val="visible"/>
                                      </p:to>
                                    </p:set>
                                    <p:animEffect transition="in" filter="fade">
                                      <p:cBhvr>
                                        <p:cTn id="54" dur="1000"/>
                                        <p:tgtEl>
                                          <p:spTgt spid="28"/>
                                        </p:tgtEl>
                                      </p:cBhvr>
                                    </p:animEffect>
                                    <p:anim calcmode="lin" valueType="num">
                                      <p:cBhvr>
                                        <p:cTn id="55" dur="1000" fill="hold"/>
                                        <p:tgtEl>
                                          <p:spTgt spid="28"/>
                                        </p:tgtEl>
                                        <p:attrNameLst>
                                          <p:attrName>ppt_x</p:attrName>
                                        </p:attrNameLst>
                                      </p:cBhvr>
                                      <p:tavLst>
                                        <p:tav tm="0">
                                          <p:val>
                                            <p:strVal val="#ppt_x"/>
                                          </p:val>
                                        </p:tav>
                                        <p:tav tm="100000">
                                          <p:val>
                                            <p:strVal val="#ppt_x"/>
                                          </p:val>
                                        </p:tav>
                                      </p:tavLst>
                                    </p:anim>
                                    <p:anim calcmode="lin" valueType="num">
                                      <p:cBhvr>
                                        <p:cTn id="56" dur="1000" fill="hold"/>
                                        <p:tgtEl>
                                          <p:spTgt spid="28"/>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29"/>
                                        </p:tgtEl>
                                        <p:attrNameLst>
                                          <p:attrName>style.visibility</p:attrName>
                                        </p:attrNameLst>
                                      </p:cBhvr>
                                      <p:to>
                                        <p:strVal val="visible"/>
                                      </p:to>
                                    </p:set>
                                    <p:animEffect transition="in" filter="fade">
                                      <p:cBhvr>
                                        <p:cTn id="59" dur="1000"/>
                                        <p:tgtEl>
                                          <p:spTgt spid="29"/>
                                        </p:tgtEl>
                                      </p:cBhvr>
                                    </p:animEffect>
                                    <p:anim calcmode="lin" valueType="num">
                                      <p:cBhvr>
                                        <p:cTn id="60" dur="1000" fill="hold"/>
                                        <p:tgtEl>
                                          <p:spTgt spid="29"/>
                                        </p:tgtEl>
                                        <p:attrNameLst>
                                          <p:attrName>ppt_x</p:attrName>
                                        </p:attrNameLst>
                                      </p:cBhvr>
                                      <p:tavLst>
                                        <p:tav tm="0">
                                          <p:val>
                                            <p:strVal val="#ppt_x"/>
                                          </p:val>
                                        </p:tav>
                                        <p:tav tm="100000">
                                          <p:val>
                                            <p:strVal val="#ppt_x"/>
                                          </p:val>
                                        </p:tav>
                                      </p:tavLst>
                                    </p:anim>
                                    <p:anim calcmode="lin" valueType="num">
                                      <p:cBhvr>
                                        <p:cTn id="61" dur="1000" fill="hold"/>
                                        <p:tgtEl>
                                          <p:spTgt spid="29"/>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30"/>
                                        </p:tgtEl>
                                        <p:attrNameLst>
                                          <p:attrName>style.visibility</p:attrName>
                                        </p:attrNameLst>
                                      </p:cBhvr>
                                      <p:to>
                                        <p:strVal val="visible"/>
                                      </p:to>
                                    </p:set>
                                    <p:animEffect transition="in" filter="fade">
                                      <p:cBhvr>
                                        <p:cTn id="64" dur="1000"/>
                                        <p:tgtEl>
                                          <p:spTgt spid="30"/>
                                        </p:tgtEl>
                                      </p:cBhvr>
                                    </p:animEffect>
                                    <p:anim calcmode="lin" valueType="num">
                                      <p:cBhvr>
                                        <p:cTn id="65" dur="1000" fill="hold"/>
                                        <p:tgtEl>
                                          <p:spTgt spid="30"/>
                                        </p:tgtEl>
                                        <p:attrNameLst>
                                          <p:attrName>ppt_x</p:attrName>
                                        </p:attrNameLst>
                                      </p:cBhvr>
                                      <p:tavLst>
                                        <p:tav tm="0">
                                          <p:val>
                                            <p:strVal val="#ppt_x"/>
                                          </p:val>
                                        </p:tav>
                                        <p:tav tm="100000">
                                          <p:val>
                                            <p:strVal val="#ppt_x"/>
                                          </p:val>
                                        </p:tav>
                                      </p:tavLst>
                                    </p:anim>
                                    <p:anim calcmode="lin" valueType="num">
                                      <p:cBhvr>
                                        <p:cTn id="66" dur="1000" fill="hold"/>
                                        <p:tgtEl>
                                          <p:spTgt spid="30"/>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31"/>
                                        </p:tgtEl>
                                        <p:attrNameLst>
                                          <p:attrName>style.visibility</p:attrName>
                                        </p:attrNameLst>
                                      </p:cBhvr>
                                      <p:to>
                                        <p:strVal val="visible"/>
                                      </p:to>
                                    </p:set>
                                    <p:animEffect transition="in" filter="fade">
                                      <p:cBhvr>
                                        <p:cTn id="69" dur="1000"/>
                                        <p:tgtEl>
                                          <p:spTgt spid="31"/>
                                        </p:tgtEl>
                                      </p:cBhvr>
                                    </p:animEffect>
                                    <p:anim calcmode="lin" valueType="num">
                                      <p:cBhvr>
                                        <p:cTn id="70" dur="1000" fill="hold"/>
                                        <p:tgtEl>
                                          <p:spTgt spid="31"/>
                                        </p:tgtEl>
                                        <p:attrNameLst>
                                          <p:attrName>ppt_x</p:attrName>
                                        </p:attrNameLst>
                                      </p:cBhvr>
                                      <p:tavLst>
                                        <p:tav tm="0">
                                          <p:val>
                                            <p:strVal val="#ppt_x"/>
                                          </p:val>
                                        </p:tav>
                                        <p:tav tm="100000">
                                          <p:val>
                                            <p:strVal val="#ppt_x"/>
                                          </p:val>
                                        </p:tav>
                                      </p:tavLst>
                                    </p:anim>
                                    <p:anim calcmode="lin" valueType="num">
                                      <p:cBhvr>
                                        <p:cTn id="71" dur="1000" fill="hold"/>
                                        <p:tgtEl>
                                          <p:spTgt spid="31"/>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35"/>
                                        </p:tgtEl>
                                        <p:attrNameLst>
                                          <p:attrName>style.visibility</p:attrName>
                                        </p:attrNameLst>
                                      </p:cBhvr>
                                      <p:to>
                                        <p:strVal val="visible"/>
                                      </p:to>
                                    </p:set>
                                    <p:animEffect transition="in" filter="fade">
                                      <p:cBhvr>
                                        <p:cTn id="74" dur="1000"/>
                                        <p:tgtEl>
                                          <p:spTgt spid="35"/>
                                        </p:tgtEl>
                                      </p:cBhvr>
                                    </p:animEffect>
                                    <p:anim calcmode="lin" valueType="num">
                                      <p:cBhvr>
                                        <p:cTn id="75" dur="1000" fill="hold"/>
                                        <p:tgtEl>
                                          <p:spTgt spid="35"/>
                                        </p:tgtEl>
                                        <p:attrNameLst>
                                          <p:attrName>ppt_x</p:attrName>
                                        </p:attrNameLst>
                                      </p:cBhvr>
                                      <p:tavLst>
                                        <p:tav tm="0">
                                          <p:val>
                                            <p:strVal val="#ppt_x"/>
                                          </p:val>
                                        </p:tav>
                                        <p:tav tm="100000">
                                          <p:val>
                                            <p:strVal val="#ppt_x"/>
                                          </p:val>
                                        </p:tav>
                                      </p:tavLst>
                                    </p:anim>
                                    <p:anim calcmode="lin" valueType="num">
                                      <p:cBhvr>
                                        <p:cTn id="76" dur="1000" fill="hold"/>
                                        <p:tgtEl>
                                          <p:spTgt spid="35"/>
                                        </p:tgtEl>
                                        <p:attrNameLst>
                                          <p:attrName>ppt_y</p:attrName>
                                        </p:attrNameLst>
                                      </p:cBhvr>
                                      <p:tavLst>
                                        <p:tav tm="0">
                                          <p:val>
                                            <p:strVal val="#ppt_y+.1"/>
                                          </p:val>
                                        </p:tav>
                                        <p:tav tm="100000">
                                          <p:val>
                                            <p:strVal val="#ppt_y"/>
                                          </p:val>
                                        </p:tav>
                                      </p:tavLst>
                                    </p:anim>
                                  </p:childTnLst>
                                </p:cTn>
                              </p:par>
                              <p:par>
                                <p:cTn id="77" presetID="42" presetClass="entr" presetSubtype="0" fill="hold" nodeType="withEffect">
                                  <p:stCondLst>
                                    <p:cond delay="0"/>
                                  </p:stCondLst>
                                  <p:childTnLst>
                                    <p:set>
                                      <p:cBhvr>
                                        <p:cTn id="78" dur="1" fill="hold">
                                          <p:stCondLst>
                                            <p:cond delay="0"/>
                                          </p:stCondLst>
                                        </p:cTn>
                                        <p:tgtEl>
                                          <p:spTgt spid="33"/>
                                        </p:tgtEl>
                                        <p:attrNameLst>
                                          <p:attrName>style.visibility</p:attrName>
                                        </p:attrNameLst>
                                      </p:cBhvr>
                                      <p:to>
                                        <p:strVal val="visible"/>
                                      </p:to>
                                    </p:set>
                                    <p:animEffect transition="in" filter="fade">
                                      <p:cBhvr>
                                        <p:cTn id="79" dur="1000"/>
                                        <p:tgtEl>
                                          <p:spTgt spid="33"/>
                                        </p:tgtEl>
                                      </p:cBhvr>
                                    </p:animEffect>
                                    <p:anim calcmode="lin" valueType="num">
                                      <p:cBhvr>
                                        <p:cTn id="80" dur="1000" fill="hold"/>
                                        <p:tgtEl>
                                          <p:spTgt spid="33"/>
                                        </p:tgtEl>
                                        <p:attrNameLst>
                                          <p:attrName>ppt_x</p:attrName>
                                        </p:attrNameLst>
                                      </p:cBhvr>
                                      <p:tavLst>
                                        <p:tav tm="0">
                                          <p:val>
                                            <p:strVal val="#ppt_x"/>
                                          </p:val>
                                        </p:tav>
                                        <p:tav tm="100000">
                                          <p:val>
                                            <p:strVal val="#ppt_x"/>
                                          </p:val>
                                        </p:tav>
                                      </p:tavLst>
                                    </p:anim>
                                    <p:anim calcmode="lin" valueType="num">
                                      <p:cBhvr>
                                        <p:cTn id="81" dur="1000" fill="hold"/>
                                        <p:tgtEl>
                                          <p:spTgt spid="33"/>
                                        </p:tgtEl>
                                        <p:attrNameLst>
                                          <p:attrName>ppt_y</p:attrName>
                                        </p:attrNameLst>
                                      </p:cBhvr>
                                      <p:tavLst>
                                        <p:tav tm="0">
                                          <p:val>
                                            <p:strVal val="#ppt_y+.1"/>
                                          </p:val>
                                        </p:tav>
                                        <p:tav tm="100000">
                                          <p:val>
                                            <p:strVal val="#ppt_y"/>
                                          </p:val>
                                        </p:tav>
                                      </p:tavLst>
                                    </p:anim>
                                  </p:childTnLst>
                                </p:cTn>
                              </p:par>
                              <p:par>
                                <p:cTn id="82" presetID="42" presetClass="entr" presetSubtype="0" fill="hold" nodeType="withEffect">
                                  <p:stCondLst>
                                    <p:cond delay="0"/>
                                  </p:stCondLst>
                                  <p:childTnLst>
                                    <p:set>
                                      <p:cBhvr>
                                        <p:cTn id="83" dur="1" fill="hold">
                                          <p:stCondLst>
                                            <p:cond delay="0"/>
                                          </p:stCondLst>
                                        </p:cTn>
                                        <p:tgtEl>
                                          <p:spTgt spid="32"/>
                                        </p:tgtEl>
                                        <p:attrNameLst>
                                          <p:attrName>style.visibility</p:attrName>
                                        </p:attrNameLst>
                                      </p:cBhvr>
                                      <p:to>
                                        <p:strVal val="visible"/>
                                      </p:to>
                                    </p:set>
                                    <p:animEffect transition="in" filter="fade">
                                      <p:cBhvr>
                                        <p:cTn id="84" dur="1000"/>
                                        <p:tgtEl>
                                          <p:spTgt spid="32"/>
                                        </p:tgtEl>
                                      </p:cBhvr>
                                    </p:animEffect>
                                    <p:anim calcmode="lin" valueType="num">
                                      <p:cBhvr>
                                        <p:cTn id="85" dur="1000" fill="hold"/>
                                        <p:tgtEl>
                                          <p:spTgt spid="32"/>
                                        </p:tgtEl>
                                        <p:attrNameLst>
                                          <p:attrName>ppt_x</p:attrName>
                                        </p:attrNameLst>
                                      </p:cBhvr>
                                      <p:tavLst>
                                        <p:tav tm="0">
                                          <p:val>
                                            <p:strVal val="#ppt_x"/>
                                          </p:val>
                                        </p:tav>
                                        <p:tav tm="100000">
                                          <p:val>
                                            <p:strVal val="#ppt_x"/>
                                          </p:val>
                                        </p:tav>
                                      </p:tavLst>
                                    </p:anim>
                                    <p:anim calcmode="lin" valueType="num">
                                      <p:cBhvr>
                                        <p:cTn id="86" dur="1000" fill="hold"/>
                                        <p:tgtEl>
                                          <p:spTgt spid="32"/>
                                        </p:tgtEl>
                                        <p:attrNameLst>
                                          <p:attrName>ppt_y</p:attrName>
                                        </p:attrNameLst>
                                      </p:cBhvr>
                                      <p:tavLst>
                                        <p:tav tm="0">
                                          <p:val>
                                            <p:strVal val="#ppt_y+.1"/>
                                          </p:val>
                                        </p:tav>
                                        <p:tav tm="100000">
                                          <p:val>
                                            <p:strVal val="#ppt_y"/>
                                          </p:val>
                                        </p:tav>
                                      </p:tavLst>
                                    </p:anim>
                                  </p:childTnLst>
                                </p:cTn>
                              </p:par>
                              <p:par>
                                <p:cTn id="87" presetID="42" presetClass="entr" presetSubtype="0" fill="hold" nodeType="withEffect">
                                  <p:stCondLst>
                                    <p:cond delay="0"/>
                                  </p:stCondLst>
                                  <p:childTnLst>
                                    <p:set>
                                      <p:cBhvr>
                                        <p:cTn id="88" dur="1" fill="hold">
                                          <p:stCondLst>
                                            <p:cond delay="0"/>
                                          </p:stCondLst>
                                        </p:cTn>
                                        <p:tgtEl>
                                          <p:spTgt spid="34"/>
                                        </p:tgtEl>
                                        <p:attrNameLst>
                                          <p:attrName>style.visibility</p:attrName>
                                        </p:attrNameLst>
                                      </p:cBhvr>
                                      <p:to>
                                        <p:strVal val="visible"/>
                                      </p:to>
                                    </p:set>
                                    <p:animEffect transition="in" filter="fade">
                                      <p:cBhvr>
                                        <p:cTn id="89" dur="1000"/>
                                        <p:tgtEl>
                                          <p:spTgt spid="34"/>
                                        </p:tgtEl>
                                      </p:cBhvr>
                                    </p:animEffect>
                                    <p:anim calcmode="lin" valueType="num">
                                      <p:cBhvr>
                                        <p:cTn id="90" dur="1000" fill="hold"/>
                                        <p:tgtEl>
                                          <p:spTgt spid="34"/>
                                        </p:tgtEl>
                                        <p:attrNameLst>
                                          <p:attrName>ppt_x</p:attrName>
                                        </p:attrNameLst>
                                      </p:cBhvr>
                                      <p:tavLst>
                                        <p:tav tm="0">
                                          <p:val>
                                            <p:strVal val="#ppt_x"/>
                                          </p:val>
                                        </p:tav>
                                        <p:tav tm="100000">
                                          <p:val>
                                            <p:strVal val="#ppt_x"/>
                                          </p:val>
                                        </p:tav>
                                      </p:tavLst>
                                    </p:anim>
                                    <p:anim calcmode="lin" valueType="num">
                                      <p:cBhvr>
                                        <p:cTn id="91"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8" grpId="0" animBg="1"/>
      <p:bldP spid="9" grpId="0" animBg="1"/>
      <p:bldP spid="21" grpId="0" animBg="1"/>
      <p:bldP spid="26" grpId="0"/>
      <p:bldP spid="28" grpId="0" animBg="1"/>
      <p:bldP spid="29" grpId="0" animBg="1"/>
      <p:bldP spid="30" grpId="0" animBg="1"/>
      <p:bldP spid="31" grpId="0" animBg="1"/>
      <p:bldP spid="35"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marL="0" marR="0" lvl="0" indent="0" algn="ctr" defTabSz="1828800" rtl="0" eaLnBrk="1" fontAlgn="base" latinLnBrk="0" hangingPunct="1">
              <a:lnSpc>
                <a:spcPct val="100000"/>
              </a:lnSpc>
              <a:spcBef>
                <a:spcPct val="0"/>
              </a:spcBef>
              <a:spcAft>
                <a:spcPct val="0"/>
              </a:spcAft>
              <a:buClrTx/>
              <a:buSzTx/>
              <a:buFontTx/>
              <a:buNone/>
              <a:tabLst/>
              <a:defRPr/>
            </a:pPr>
            <a:fld id="{DD9F0740-C59C-4AD6-B752-7CC1CE13501A}" type="slidenum">
              <a:rPr kumimoji="0" lang="bg-BG" sz="24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ctr" defTabSz="1828800" rtl="0" eaLnBrk="1" fontAlgn="base" latinLnBrk="0" hangingPunct="1">
                <a:lnSpc>
                  <a:spcPct val="100000"/>
                </a:lnSpc>
                <a:spcBef>
                  <a:spcPct val="0"/>
                </a:spcBef>
                <a:spcAft>
                  <a:spcPct val="0"/>
                </a:spcAft>
                <a:buClrTx/>
                <a:buSzTx/>
                <a:buFontTx/>
                <a:buNone/>
                <a:tabLst/>
                <a:defRPr/>
              </a:pPr>
              <a:t>78</a:t>
            </a:fld>
            <a:endParaRPr kumimoji="0" lang="bg-BG" sz="24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423008" y="2656702"/>
            <a:ext cx="21537984" cy="1186249"/>
          </a:xfrm>
        </p:spPr>
        <p:txBody>
          <a:bodyPr>
            <a:noAutofit/>
          </a:bodyPr>
          <a:lstStyle/>
          <a:p>
            <a:r>
              <a:rPr lang="en-US" sz="6000" dirty="0"/>
              <a:t>The Minimax Procedure: Assumptions and Objective</a:t>
            </a:r>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423008" y="4267451"/>
            <a:ext cx="21819570" cy="7582678"/>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600" dirty="0">
                <a:solidFill>
                  <a:srgbClr val="0100C8"/>
                </a:solidFill>
                <a:latin typeface="Helvetica Neue"/>
              </a:rPr>
              <a:t>For complex games, constructing a game tree to completion is completely out of the question</a:t>
            </a:r>
          </a:p>
          <a:p>
            <a:pPr lvl="1">
              <a:buFont typeface="Wingdings" panose="05000000000000000000" pitchFamily="2" charset="2"/>
              <a:buChar char="q"/>
            </a:pPr>
            <a:r>
              <a:rPr lang="en-US" altLang="en-US" sz="3800" dirty="0">
                <a:solidFill>
                  <a:srgbClr val="0100C8"/>
                </a:solidFill>
                <a:latin typeface="Helvetica Neue"/>
              </a:rPr>
              <a:t>A complete game tree for checkers has approximately </a:t>
            </a:r>
            <a:r>
              <a:rPr lang="en-US" sz="3800" b="1" dirty="0">
                <a:solidFill>
                  <a:srgbClr val="FF2D64"/>
                </a:solidFill>
                <a:latin typeface="Helvetica Neue"/>
              </a:rPr>
              <a:t>10</a:t>
            </a:r>
            <a:r>
              <a:rPr lang="en-US" sz="3800" b="1" baseline="30000" dirty="0">
                <a:solidFill>
                  <a:srgbClr val="FF2D64"/>
                </a:solidFill>
                <a:latin typeface="Helvetica Neue"/>
              </a:rPr>
              <a:t>40</a:t>
            </a:r>
            <a:r>
              <a:rPr lang="en-US" sz="3800" b="1" dirty="0">
                <a:solidFill>
                  <a:srgbClr val="FF2D64"/>
                </a:solidFill>
                <a:latin typeface="Helvetica Neue"/>
              </a:rPr>
              <a:t> nodes </a:t>
            </a:r>
            <a:r>
              <a:rPr lang="en-US" sz="3800" dirty="0">
                <a:solidFill>
                  <a:srgbClr val="0100C8"/>
                </a:solidFill>
                <a:latin typeface="Helvetica Neue"/>
              </a:rPr>
              <a:t>and the chess tree has approximately </a:t>
            </a:r>
            <a:r>
              <a:rPr lang="en-US" sz="3800" b="1" dirty="0">
                <a:solidFill>
                  <a:srgbClr val="FF2D64"/>
                </a:solidFill>
                <a:latin typeface="Helvetica Neue"/>
              </a:rPr>
              <a:t>10</a:t>
            </a:r>
            <a:r>
              <a:rPr lang="en-US" sz="3800" b="1" baseline="30000" dirty="0">
                <a:solidFill>
                  <a:srgbClr val="FF2D64"/>
                </a:solidFill>
                <a:latin typeface="Helvetica Neue"/>
              </a:rPr>
              <a:t>120</a:t>
            </a:r>
            <a:r>
              <a:rPr lang="en-US" sz="3800" b="1" dirty="0">
                <a:solidFill>
                  <a:srgbClr val="FF2D64"/>
                </a:solidFill>
                <a:latin typeface="Helvetica Neue"/>
              </a:rPr>
              <a:t> nodes</a:t>
            </a:r>
            <a:r>
              <a:rPr lang="en-US" sz="3800" b="1" dirty="0">
                <a:solidFill>
                  <a:srgbClr val="0100C8"/>
                </a:solidFill>
                <a:latin typeface="Helvetica Neue"/>
              </a:rPr>
              <a:t>, </a:t>
            </a:r>
            <a:r>
              <a:rPr lang="en-US" sz="3800" dirty="0">
                <a:solidFill>
                  <a:srgbClr val="0100C8"/>
                </a:solidFill>
                <a:latin typeface="Helvetica Neue"/>
              </a:rPr>
              <a:t>and heuristic search techniques do not reduce the effective branching factor sufficiently to be of much help.</a:t>
            </a:r>
            <a:endParaRPr lang="en-US" altLang="en-US" sz="3800" dirty="0">
              <a:solidFill>
                <a:srgbClr val="0100C8"/>
              </a:solidFill>
              <a:latin typeface="Helvetica Neue"/>
            </a:endParaRPr>
          </a:p>
          <a:p>
            <a:pPr>
              <a:buFont typeface="Wingdings" panose="05000000000000000000" pitchFamily="2" charset="2"/>
              <a:buChar char="q"/>
            </a:pPr>
            <a:r>
              <a:rPr lang="en-US" altLang="en-US" sz="4600" b="1" dirty="0">
                <a:solidFill>
                  <a:srgbClr val="FF2D64"/>
                </a:solidFill>
                <a:latin typeface="Helvetica Neue"/>
              </a:rPr>
              <a:t>Assumptions</a:t>
            </a:r>
            <a:r>
              <a:rPr lang="en-US" altLang="en-US" sz="4600" dirty="0">
                <a:solidFill>
                  <a:srgbClr val="0100C8"/>
                </a:solidFill>
                <a:latin typeface="Helvetica Neue"/>
              </a:rPr>
              <a:t>: MAX is always the first to play and both MAX and MIN are capable players playing as good as each other, i.e., none of the two players should underestimate its opponent.</a:t>
            </a:r>
          </a:p>
          <a:p>
            <a:pPr>
              <a:buFont typeface="Wingdings" panose="05000000000000000000" pitchFamily="2" charset="2"/>
              <a:buChar char="q"/>
            </a:pPr>
            <a:r>
              <a:rPr lang="en-US" altLang="en-US" sz="4600" b="1" dirty="0">
                <a:solidFill>
                  <a:srgbClr val="FF2D64"/>
                </a:solidFill>
                <a:latin typeface="Helvetica Neue"/>
              </a:rPr>
              <a:t>Objective</a:t>
            </a:r>
            <a:r>
              <a:rPr lang="en-US" altLang="en-US" sz="4600" dirty="0">
                <a:solidFill>
                  <a:srgbClr val="0100C8"/>
                </a:solidFill>
                <a:latin typeface="Helvetica Neue"/>
              </a:rPr>
              <a:t>: Find a “best” first move for MAX, and after each move by MIN find the “best” next move for MAX</a:t>
            </a:r>
            <a:endParaRPr lang="en-US" altLang="en-US" sz="3800" dirty="0">
              <a:solidFill>
                <a:srgbClr val="0100C8"/>
              </a:solidFill>
              <a:latin typeface="Helvetica Neue"/>
            </a:endParaRPr>
          </a:p>
          <a:p>
            <a:pPr marL="914400" lvl="1" indent="0">
              <a:buNone/>
            </a:pPr>
            <a:endParaRPr lang="en-US" altLang="en-US" sz="3800" dirty="0">
              <a:solidFill>
                <a:srgbClr val="0100C8"/>
              </a:solidFill>
              <a:latin typeface="Helvetica Neue"/>
            </a:endParaRPr>
          </a:p>
          <a:p>
            <a:pPr marL="914400" lvl="1" indent="0">
              <a:buNone/>
            </a:pPr>
            <a:endParaRPr lang="en-US" altLang="en-US" sz="3800" dirty="0">
              <a:solidFill>
                <a:srgbClr val="0100C8"/>
              </a:solidFill>
              <a:latin typeface="Helvetica Neue"/>
            </a:endParaRPr>
          </a:p>
          <a:p>
            <a:pPr>
              <a:buFont typeface="Wingdings" panose="05000000000000000000" pitchFamily="2" charset="2"/>
              <a:buChar char="q"/>
            </a:pPr>
            <a:endParaRPr lang="en-US" altLang="en-US" sz="4600" dirty="0">
              <a:solidFill>
                <a:srgbClr val="0100C8"/>
              </a:solidFill>
              <a:latin typeface="Helvetica Neue"/>
            </a:endParaRPr>
          </a:p>
          <a:p>
            <a:pPr marL="914400" lvl="1" indent="0">
              <a:spcBef>
                <a:spcPts val="2000"/>
              </a:spcBef>
              <a:buNone/>
            </a:pPr>
            <a:endParaRPr kumimoji="0" lang="en-US" altLang="en-US" sz="3800" b="0" i="0" u="none" strike="noStrike" kern="1200" cap="none" spc="0" normalizeH="0" dirty="0">
              <a:ln>
                <a:noFill/>
              </a:ln>
              <a:solidFill>
                <a:srgbClr val="0100C8"/>
              </a:solidFill>
              <a:effectLst/>
              <a:uLnTx/>
              <a:uFillTx/>
              <a:latin typeface="Helvetica Neue"/>
              <a:ea typeface="+mn-ea"/>
              <a:cs typeface="+mn-cs"/>
            </a:endParaRPr>
          </a:p>
          <a:p>
            <a:pPr marL="914400" lvl="1" indent="0">
              <a:spcBef>
                <a:spcPts val="2000"/>
              </a:spcBef>
              <a:buNone/>
            </a:pPr>
            <a:endParaRPr kumimoji="0" lang="en-US" altLang="en-US" sz="3800" b="0" i="0" u="none" strike="noStrike" kern="1200" cap="none" spc="0" normalizeH="0" baseline="0" noProof="0" dirty="0">
              <a:ln>
                <a:noFill/>
              </a:ln>
              <a:solidFill>
                <a:srgbClr val="0100C8"/>
              </a:solidFill>
              <a:effectLst/>
              <a:uLnTx/>
              <a:uFillTx/>
              <a:latin typeface="Helvetica Neue"/>
              <a:ea typeface="+mn-ea"/>
              <a:cs typeface="+mn-cs"/>
            </a:endParaRPr>
          </a:p>
        </p:txBody>
      </p:sp>
    </p:spTree>
    <p:extLst>
      <p:ext uri="{BB962C8B-B14F-4D97-AF65-F5344CB8AC3E}">
        <p14:creationId xmlns:p14="http://schemas.microsoft.com/office/powerpoint/2010/main" val="312649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1000"/>
                                        <p:tgtEl>
                                          <p:spTgt spid="12">
                                            <p:txEl>
                                              <p:pRg st="0" end="0"/>
                                            </p:txEl>
                                          </p:spTgt>
                                        </p:tgtEl>
                                      </p:cBhvr>
                                    </p:animEffect>
                                    <p:anim calcmode="lin" valueType="num">
                                      <p:cBhvr>
                                        <p:cTn id="8"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2">
                                            <p:txEl>
                                              <p:pRg st="1" end="1"/>
                                            </p:txEl>
                                          </p:spTgt>
                                        </p:tgtEl>
                                        <p:attrNameLst>
                                          <p:attrName>style.visibility</p:attrName>
                                        </p:attrNameLst>
                                      </p:cBhvr>
                                      <p:to>
                                        <p:strVal val="visible"/>
                                      </p:to>
                                    </p:set>
                                    <p:animEffect transition="in" filter="fade">
                                      <p:cBhvr>
                                        <p:cTn id="14" dur="1000"/>
                                        <p:tgtEl>
                                          <p:spTgt spid="12">
                                            <p:txEl>
                                              <p:pRg st="1" end="1"/>
                                            </p:txEl>
                                          </p:spTgt>
                                        </p:tgtEl>
                                      </p:cBhvr>
                                    </p:animEffect>
                                    <p:anim calcmode="lin" valueType="num">
                                      <p:cBhvr>
                                        <p:cTn id="15"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2">
                                            <p:txEl>
                                              <p:pRg st="2" end="2"/>
                                            </p:txEl>
                                          </p:spTgt>
                                        </p:tgtEl>
                                        <p:attrNameLst>
                                          <p:attrName>style.visibility</p:attrName>
                                        </p:attrNameLst>
                                      </p:cBhvr>
                                      <p:to>
                                        <p:strVal val="visible"/>
                                      </p:to>
                                    </p:set>
                                    <p:animEffect transition="in" filter="fade">
                                      <p:cBhvr>
                                        <p:cTn id="21" dur="1000"/>
                                        <p:tgtEl>
                                          <p:spTgt spid="12">
                                            <p:txEl>
                                              <p:pRg st="2" end="2"/>
                                            </p:txEl>
                                          </p:spTgt>
                                        </p:tgtEl>
                                      </p:cBhvr>
                                    </p:animEffect>
                                    <p:anim calcmode="lin" valueType="num">
                                      <p:cBhvr>
                                        <p:cTn id="22"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2">
                                            <p:txEl>
                                              <p:pRg st="3" end="3"/>
                                            </p:txEl>
                                          </p:spTgt>
                                        </p:tgtEl>
                                        <p:attrNameLst>
                                          <p:attrName>style.visibility</p:attrName>
                                        </p:attrNameLst>
                                      </p:cBhvr>
                                      <p:to>
                                        <p:strVal val="visible"/>
                                      </p:to>
                                    </p:set>
                                    <p:animEffect transition="in" filter="fade">
                                      <p:cBhvr>
                                        <p:cTn id="28" dur="1000"/>
                                        <p:tgtEl>
                                          <p:spTgt spid="12">
                                            <p:txEl>
                                              <p:pRg st="3" end="3"/>
                                            </p:txEl>
                                          </p:spTgt>
                                        </p:tgtEl>
                                      </p:cBhvr>
                                    </p:animEffect>
                                    <p:anim calcmode="lin" valueType="num">
                                      <p:cBhvr>
                                        <p:cTn id="29" dur="1000" fill="hold"/>
                                        <p:tgtEl>
                                          <p:spTgt spid="1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marL="0" marR="0" lvl="0" indent="0" algn="ctr" defTabSz="1828800" rtl="0" eaLnBrk="1" fontAlgn="base" latinLnBrk="0" hangingPunct="1">
              <a:lnSpc>
                <a:spcPct val="100000"/>
              </a:lnSpc>
              <a:spcBef>
                <a:spcPct val="0"/>
              </a:spcBef>
              <a:spcAft>
                <a:spcPct val="0"/>
              </a:spcAft>
              <a:buClrTx/>
              <a:buSzTx/>
              <a:buFontTx/>
              <a:buNone/>
              <a:tabLst/>
              <a:defRPr/>
            </a:pPr>
            <a:fld id="{DD9F0740-C59C-4AD6-B752-7CC1CE13501A}" type="slidenum">
              <a:rPr kumimoji="0" lang="bg-BG" sz="24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ctr" defTabSz="1828800" rtl="0" eaLnBrk="1" fontAlgn="base" latinLnBrk="0" hangingPunct="1">
                <a:lnSpc>
                  <a:spcPct val="100000"/>
                </a:lnSpc>
                <a:spcBef>
                  <a:spcPct val="0"/>
                </a:spcBef>
                <a:spcAft>
                  <a:spcPct val="0"/>
                </a:spcAft>
                <a:buClrTx/>
                <a:buSzTx/>
                <a:buFontTx/>
                <a:buNone/>
                <a:tabLst/>
                <a:defRPr/>
              </a:pPr>
              <a:t>79</a:t>
            </a:fld>
            <a:endParaRPr kumimoji="0" lang="bg-BG" sz="24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423008" y="2656703"/>
            <a:ext cx="21537984" cy="1235676"/>
          </a:xfrm>
        </p:spPr>
        <p:txBody>
          <a:bodyPr>
            <a:noAutofit/>
          </a:bodyPr>
          <a:lstStyle/>
          <a:p>
            <a:r>
              <a:rPr lang="en-US" sz="6000" dirty="0"/>
              <a:t>Steps of the Minimax Procedure</a:t>
            </a:r>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423008" y="4292165"/>
            <a:ext cx="21819570" cy="7582678"/>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914400" indent="-914400">
              <a:buFont typeface="+mj-lt"/>
              <a:buAutoNum type="arabicPeriod"/>
            </a:pPr>
            <a:r>
              <a:rPr lang="en-US" altLang="en-US" sz="4600" b="1" dirty="0">
                <a:solidFill>
                  <a:srgbClr val="FF2D64"/>
                </a:solidFill>
                <a:latin typeface="Helvetica Neue"/>
              </a:rPr>
              <a:t>Looking ahead</a:t>
            </a:r>
            <a:r>
              <a:rPr lang="en-US" altLang="en-US" sz="4600" dirty="0">
                <a:solidFill>
                  <a:srgbClr val="0100C8"/>
                </a:solidFill>
                <a:latin typeface="Helvetica Neue"/>
              </a:rPr>
              <a:t>: Expand the game tree up to a given depth, using the depth-first or breadth-first search method; the start node is a MAX node.</a:t>
            </a:r>
            <a:endParaRPr lang="en-US" altLang="en-US" sz="3800" dirty="0">
              <a:solidFill>
                <a:srgbClr val="0100C8"/>
              </a:solidFill>
              <a:latin typeface="Helvetica Neue"/>
            </a:endParaRPr>
          </a:p>
          <a:p>
            <a:pPr marL="914400" indent="-914400">
              <a:buFont typeface="+mj-lt"/>
              <a:buAutoNum type="arabicPeriod"/>
            </a:pPr>
            <a:r>
              <a:rPr lang="en-US" altLang="en-US" sz="4600" b="1" dirty="0">
                <a:solidFill>
                  <a:srgbClr val="FF2D64"/>
                </a:solidFill>
                <a:latin typeface="Helvetica Neue"/>
              </a:rPr>
              <a:t>Evaluating leaf nodes</a:t>
            </a:r>
            <a:r>
              <a:rPr lang="en-US" altLang="en-US" sz="4600" dirty="0">
                <a:solidFill>
                  <a:srgbClr val="0100C8"/>
                </a:solidFill>
                <a:latin typeface="Helvetica Neue"/>
              </a:rPr>
              <a:t>: Apply a static evaluation function to the leaf nodes to measure the “worth” of the game positions represented by them:</a:t>
            </a:r>
          </a:p>
          <a:p>
            <a:pPr lvl="1">
              <a:buFont typeface="Wingdings" panose="05000000000000000000" pitchFamily="2" charset="2"/>
              <a:buChar char="§"/>
            </a:pPr>
            <a:r>
              <a:rPr lang="en-US" altLang="en-US" sz="3800" dirty="0">
                <a:solidFill>
                  <a:srgbClr val="0100C8"/>
                </a:solidFill>
                <a:latin typeface="Helvetica Neue"/>
              </a:rPr>
              <a:t>The evaluation function gives a positive/negative value for a game position favorable to MAX/MIN</a:t>
            </a:r>
          </a:p>
          <a:p>
            <a:pPr lvl="1">
              <a:buFont typeface="Wingdings" panose="05000000000000000000" pitchFamily="2" charset="2"/>
              <a:buChar char="§"/>
            </a:pPr>
            <a:r>
              <a:rPr lang="en-US" altLang="en-US" sz="3800" dirty="0">
                <a:solidFill>
                  <a:srgbClr val="0100C8"/>
                </a:solidFill>
                <a:latin typeface="Helvetica Neue"/>
              </a:rPr>
              <a:t>+∞/-∞ denotes a win for MAX/MIN</a:t>
            </a:r>
          </a:p>
          <a:p>
            <a:pPr marL="914400" indent="-914400">
              <a:buFont typeface="+mj-lt"/>
              <a:buAutoNum type="arabicPeriod"/>
            </a:pPr>
            <a:r>
              <a:rPr lang="en-US" altLang="en-US" sz="4600" b="1" dirty="0">
                <a:solidFill>
                  <a:srgbClr val="FF2D64"/>
                </a:solidFill>
                <a:latin typeface="Helvetica Neue"/>
              </a:rPr>
              <a:t>Backing-up evaluation values level by level from leaf nodes to start node</a:t>
            </a:r>
            <a:r>
              <a:rPr lang="en-US" altLang="en-US" sz="4600" dirty="0">
                <a:solidFill>
                  <a:srgbClr val="0100C8"/>
                </a:solidFill>
                <a:latin typeface="Helvetica Neue"/>
              </a:rPr>
              <a:t>:</a:t>
            </a:r>
          </a:p>
          <a:p>
            <a:pPr lvl="1">
              <a:buFont typeface="Wingdings" panose="05000000000000000000" pitchFamily="2" charset="2"/>
              <a:buChar char="q"/>
            </a:pPr>
            <a:r>
              <a:rPr lang="en-US" altLang="en-US" sz="3000" dirty="0">
                <a:solidFill>
                  <a:srgbClr val="0100C8"/>
                </a:solidFill>
                <a:latin typeface="Helvetica Neue"/>
              </a:rPr>
              <a:t>A MAX node gets the maximum value amongst its successor MIN nodes</a:t>
            </a:r>
          </a:p>
          <a:p>
            <a:pPr lvl="1">
              <a:buFont typeface="Wingdings" panose="05000000000000000000" pitchFamily="2" charset="2"/>
              <a:buChar char="q"/>
            </a:pPr>
            <a:r>
              <a:rPr lang="en-US" altLang="en-US" sz="3000" dirty="0">
                <a:solidFill>
                  <a:srgbClr val="0100C8"/>
                </a:solidFill>
                <a:latin typeface="Helvetica Neue"/>
              </a:rPr>
              <a:t>A MIN node gets the minimum value amongst its successor MAX nodes</a:t>
            </a:r>
          </a:p>
          <a:p>
            <a:pPr lvl="1">
              <a:buFont typeface="Wingdings" panose="05000000000000000000" pitchFamily="2" charset="2"/>
              <a:buChar char="q"/>
            </a:pPr>
            <a:r>
              <a:rPr lang="en-US" altLang="en-US" sz="3000" dirty="0">
                <a:solidFill>
                  <a:srgbClr val="0100C8"/>
                </a:solidFill>
                <a:latin typeface="Helvetica Neue"/>
              </a:rPr>
              <a:t>The successors of the start node are eventually assigned backed-up values; MAX should then choose as its first/next move the one corresponding to the successor having the largest backed-up value.</a:t>
            </a:r>
          </a:p>
          <a:p>
            <a:pPr marL="914400" lvl="1" indent="0">
              <a:buNone/>
            </a:pPr>
            <a:endParaRPr lang="en-US" altLang="en-US" sz="3800" dirty="0">
              <a:solidFill>
                <a:srgbClr val="0100C8"/>
              </a:solidFill>
              <a:latin typeface="Helvetica Neue"/>
            </a:endParaRPr>
          </a:p>
          <a:p>
            <a:pPr>
              <a:buFont typeface="Wingdings" panose="05000000000000000000" pitchFamily="2" charset="2"/>
              <a:buChar char="q"/>
            </a:pPr>
            <a:endParaRPr lang="en-US" altLang="en-US" sz="4600" dirty="0">
              <a:solidFill>
                <a:srgbClr val="0100C8"/>
              </a:solidFill>
              <a:latin typeface="Helvetica Neue"/>
            </a:endParaRPr>
          </a:p>
          <a:p>
            <a:pPr marL="914400" lvl="1" indent="0">
              <a:spcBef>
                <a:spcPts val="2000"/>
              </a:spcBef>
              <a:buNone/>
            </a:pPr>
            <a:endParaRPr kumimoji="0" lang="en-US" altLang="en-US" sz="3800" b="0" i="0" u="none" strike="noStrike" kern="1200" cap="none" spc="0" normalizeH="0" dirty="0">
              <a:ln>
                <a:noFill/>
              </a:ln>
              <a:solidFill>
                <a:srgbClr val="0100C8"/>
              </a:solidFill>
              <a:effectLst/>
              <a:uLnTx/>
              <a:uFillTx/>
              <a:latin typeface="Helvetica Neue"/>
              <a:ea typeface="+mn-ea"/>
              <a:cs typeface="+mn-cs"/>
            </a:endParaRPr>
          </a:p>
          <a:p>
            <a:pPr marL="914400" lvl="1" indent="0">
              <a:spcBef>
                <a:spcPts val="2000"/>
              </a:spcBef>
              <a:buNone/>
            </a:pPr>
            <a:endParaRPr kumimoji="0" lang="en-US" altLang="en-US" sz="3800" b="0" i="0" u="none" strike="noStrike" kern="1200" cap="none" spc="0" normalizeH="0" baseline="0" noProof="0" dirty="0">
              <a:ln>
                <a:noFill/>
              </a:ln>
              <a:solidFill>
                <a:srgbClr val="0100C8"/>
              </a:solidFill>
              <a:effectLst/>
              <a:uLnTx/>
              <a:uFillTx/>
              <a:latin typeface="Helvetica Neue"/>
              <a:ea typeface="+mn-ea"/>
              <a:cs typeface="+mn-cs"/>
            </a:endParaRPr>
          </a:p>
        </p:txBody>
      </p:sp>
    </p:spTree>
    <p:extLst>
      <p:ext uri="{BB962C8B-B14F-4D97-AF65-F5344CB8AC3E}">
        <p14:creationId xmlns:p14="http://schemas.microsoft.com/office/powerpoint/2010/main" val="3913414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1000"/>
                                        <p:tgtEl>
                                          <p:spTgt spid="12">
                                            <p:txEl>
                                              <p:pRg st="0" end="0"/>
                                            </p:txEl>
                                          </p:spTgt>
                                        </p:tgtEl>
                                      </p:cBhvr>
                                    </p:animEffect>
                                    <p:anim calcmode="lin" valueType="num">
                                      <p:cBhvr>
                                        <p:cTn id="8"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2">
                                            <p:txEl>
                                              <p:pRg st="1" end="1"/>
                                            </p:txEl>
                                          </p:spTgt>
                                        </p:tgtEl>
                                        <p:attrNameLst>
                                          <p:attrName>style.visibility</p:attrName>
                                        </p:attrNameLst>
                                      </p:cBhvr>
                                      <p:to>
                                        <p:strVal val="visible"/>
                                      </p:to>
                                    </p:set>
                                    <p:animEffect transition="in" filter="fade">
                                      <p:cBhvr>
                                        <p:cTn id="14" dur="1000"/>
                                        <p:tgtEl>
                                          <p:spTgt spid="12">
                                            <p:txEl>
                                              <p:pRg st="1" end="1"/>
                                            </p:txEl>
                                          </p:spTgt>
                                        </p:tgtEl>
                                      </p:cBhvr>
                                    </p:animEffect>
                                    <p:anim calcmode="lin" valueType="num">
                                      <p:cBhvr>
                                        <p:cTn id="15"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2">
                                            <p:txEl>
                                              <p:pRg st="2" end="2"/>
                                            </p:txEl>
                                          </p:spTgt>
                                        </p:tgtEl>
                                        <p:attrNameLst>
                                          <p:attrName>style.visibility</p:attrName>
                                        </p:attrNameLst>
                                      </p:cBhvr>
                                      <p:to>
                                        <p:strVal val="visible"/>
                                      </p:to>
                                    </p:set>
                                    <p:animEffect transition="in" filter="fade">
                                      <p:cBhvr>
                                        <p:cTn id="21" dur="1000"/>
                                        <p:tgtEl>
                                          <p:spTgt spid="12">
                                            <p:txEl>
                                              <p:pRg st="2" end="2"/>
                                            </p:txEl>
                                          </p:spTgt>
                                        </p:tgtEl>
                                      </p:cBhvr>
                                    </p:animEffect>
                                    <p:anim calcmode="lin" valueType="num">
                                      <p:cBhvr>
                                        <p:cTn id="22"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2">
                                            <p:txEl>
                                              <p:pRg st="3" end="3"/>
                                            </p:txEl>
                                          </p:spTgt>
                                        </p:tgtEl>
                                        <p:attrNameLst>
                                          <p:attrName>style.visibility</p:attrName>
                                        </p:attrNameLst>
                                      </p:cBhvr>
                                      <p:to>
                                        <p:strVal val="visible"/>
                                      </p:to>
                                    </p:set>
                                    <p:animEffect transition="in" filter="fade">
                                      <p:cBhvr>
                                        <p:cTn id="28" dur="1000"/>
                                        <p:tgtEl>
                                          <p:spTgt spid="12">
                                            <p:txEl>
                                              <p:pRg st="3" end="3"/>
                                            </p:txEl>
                                          </p:spTgt>
                                        </p:tgtEl>
                                      </p:cBhvr>
                                    </p:animEffect>
                                    <p:anim calcmode="lin" valueType="num">
                                      <p:cBhvr>
                                        <p:cTn id="29" dur="1000" fill="hold"/>
                                        <p:tgtEl>
                                          <p:spTgt spid="1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2">
                                            <p:txEl>
                                              <p:pRg st="4" end="4"/>
                                            </p:txEl>
                                          </p:spTgt>
                                        </p:tgtEl>
                                        <p:attrNameLst>
                                          <p:attrName>style.visibility</p:attrName>
                                        </p:attrNameLst>
                                      </p:cBhvr>
                                      <p:to>
                                        <p:strVal val="visible"/>
                                      </p:to>
                                    </p:set>
                                    <p:animEffect transition="in" filter="fade">
                                      <p:cBhvr>
                                        <p:cTn id="35" dur="1000"/>
                                        <p:tgtEl>
                                          <p:spTgt spid="12">
                                            <p:txEl>
                                              <p:pRg st="4" end="4"/>
                                            </p:txEl>
                                          </p:spTgt>
                                        </p:tgtEl>
                                      </p:cBhvr>
                                    </p:animEffect>
                                    <p:anim calcmode="lin" valueType="num">
                                      <p:cBhvr>
                                        <p:cTn id="36" dur="1000" fill="hold"/>
                                        <p:tgtEl>
                                          <p:spTgt spid="1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2">
                                            <p:txEl>
                                              <p:pRg st="5" end="5"/>
                                            </p:txEl>
                                          </p:spTgt>
                                        </p:tgtEl>
                                        <p:attrNameLst>
                                          <p:attrName>style.visibility</p:attrName>
                                        </p:attrNameLst>
                                      </p:cBhvr>
                                      <p:to>
                                        <p:strVal val="visible"/>
                                      </p:to>
                                    </p:set>
                                    <p:animEffect transition="in" filter="fade">
                                      <p:cBhvr>
                                        <p:cTn id="42" dur="1000"/>
                                        <p:tgtEl>
                                          <p:spTgt spid="12">
                                            <p:txEl>
                                              <p:pRg st="5" end="5"/>
                                            </p:txEl>
                                          </p:spTgt>
                                        </p:tgtEl>
                                      </p:cBhvr>
                                    </p:animEffect>
                                    <p:anim calcmode="lin" valueType="num">
                                      <p:cBhvr>
                                        <p:cTn id="43" dur="1000" fill="hold"/>
                                        <p:tgtEl>
                                          <p:spTgt spid="1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12">
                                            <p:txEl>
                                              <p:pRg st="6" end="6"/>
                                            </p:txEl>
                                          </p:spTgt>
                                        </p:tgtEl>
                                        <p:attrNameLst>
                                          <p:attrName>style.visibility</p:attrName>
                                        </p:attrNameLst>
                                      </p:cBhvr>
                                      <p:to>
                                        <p:strVal val="visible"/>
                                      </p:to>
                                    </p:set>
                                    <p:animEffect transition="in" filter="fade">
                                      <p:cBhvr>
                                        <p:cTn id="49" dur="1000"/>
                                        <p:tgtEl>
                                          <p:spTgt spid="12">
                                            <p:txEl>
                                              <p:pRg st="6" end="6"/>
                                            </p:txEl>
                                          </p:spTgt>
                                        </p:tgtEl>
                                      </p:cBhvr>
                                    </p:animEffect>
                                    <p:anim calcmode="lin" valueType="num">
                                      <p:cBhvr>
                                        <p:cTn id="50" dur="1000" fill="hold"/>
                                        <p:tgtEl>
                                          <p:spTgt spid="1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12">
                                            <p:txEl>
                                              <p:pRg st="7" end="7"/>
                                            </p:txEl>
                                          </p:spTgt>
                                        </p:tgtEl>
                                        <p:attrNameLst>
                                          <p:attrName>style.visibility</p:attrName>
                                        </p:attrNameLst>
                                      </p:cBhvr>
                                      <p:to>
                                        <p:strVal val="visible"/>
                                      </p:to>
                                    </p:set>
                                    <p:animEffect transition="in" filter="fade">
                                      <p:cBhvr>
                                        <p:cTn id="56" dur="1000"/>
                                        <p:tgtEl>
                                          <p:spTgt spid="12">
                                            <p:txEl>
                                              <p:pRg st="7" end="7"/>
                                            </p:txEl>
                                          </p:spTgt>
                                        </p:tgtEl>
                                      </p:cBhvr>
                                    </p:animEffect>
                                    <p:anim calcmode="lin" valueType="num">
                                      <p:cBhvr>
                                        <p:cTn id="57" dur="1000" fill="hold"/>
                                        <p:tgtEl>
                                          <p:spTgt spid="1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1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8</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029503" y="2384373"/>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Constraint Satisfaction Problems</a:t>
            </a:r>
            <a:r>
              <a:rPr lang="el-GR" sz="4800" dirty="0"/>
              <a:t> - </a:t>
            </a:r>
            <a:r>
              <a:rPr lang="en-US" sz="4800" dirty="0"/>
              <a:t>Examples</a:t>
            </a:r>
            <a:endParaRPr lang="en-CY" sz="4800" dirty="0"/>
          </a:p>
        </p:txBody>
      </p:sp>
      <p:pic>
        <p:nvPicPr>
          <p:cNvPr id="1028" name="Picture 4" descr="N Queen Problem Using Recursive Backtracking | Code Pumpkin">
            <a:extLst>
              <a:ext uri="{FF2B5EF4-FFF2-40B4-BE49-F238E27FC236}">
                <a16:creationId xmlns:a16="http://schemas.microsoft.com/office/drawing/2014/main" id="{9023AD25-8C9A-4F43-9612-D8C71FAD77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9503" y="4007603"/>
            <a:ext cx="5087838" cy="435502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Text&#10;&#10;Description automatically generated">
            <a:extLst>
              <a:ext uri="{FF2B5EF4-FFF2-40B4-BE49-F238E27FC236}">
                <a16:creationId xmlns:a16="http://schemas.microsoft.com/office/drawing/2014/main" id="{CC387B89-2CD0-949F-1D28-3F40AC7E906E}"/>
              </a:ext>
            </a:extLst>
          </p:cNvPr>
          <p:cNvPicPr>
            <a:picLocks noChangeAspect="1"/>
          </p:cNvPicPr>
          <p:nvPr/>
        </p:nvPicPr>
        <p:blipFill rotWithShape="1">
          <a:blip r:embed="rId3">
            <a:extLst>
              <a:ext uri="{28A0092B-C50C-407E-A947-70E740481C1C}">
                <a14:useLocalDpi xmlns:a14="http://schemas.microsoft.com/office/drawing/2010/main" val="0"/>
              </a:ext>
            </a:extLst>
          </a:blip>
          <a:srcRect l="7200" t="7828" r="1" b="9949"/>
          <a:stretch/>
        </p:blipFill>
        <p:spPr>
          <a:xfrm>
            <a:off x="8152108" y="4149161"/>
            <a:ext cx="4879088" cy="2849249"/>
          </a:xfrm>
          <a:prstGeom prst="rect">
            <a:avLst/>
          </a:prstGeom>
        </p:spPr>
      </p:pic>
      <p:pic>
        <p:nvPicPr>
          <p:cNvPr id="1029" name="Picture 5">
            <a:extLst>
              <a:ext uri="{FF2B5EF4-FFF2-40B4-BE49-F238E27FC236}">
                <a16:creationId xmlns:a16="http://schemas.microsoft.com/office/drawing/2014/main" id="{35F70787-4EEB-691C-C577-06DFE05DAD0C}"/>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224" t="37901" r="10940" b="35237"/>
          <a:stretch/>
        </p:blipFill>
        <p:spPr bwMode="auto">
          <a:xfrm>
            <a:off x="6838085" y="8810757"/>
            <a:ext cx="8236394" cy="2520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7" descr="100 Free Printable Sudoku Puzzles">
            <a:extLst>
              <a:ext uri="{FF2B5EF4-FFF2-40B4-BE49-F238E27FC236}">
                <a16:creationId xmlns:a16="http://schemas.microsoft.com/office/drawing/2014/main" id="{E24B07D9-CED1-FECC-BAE0-723C2040543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309706" y="3722919"/>
            <a:ext cx="5087838" cy="5087838"/>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D5249886-77E9-71A7-FFAB-20331D19434B}"/>
              </a:ext>
            </a:extLst>
          </p:cNvPr>
          <p:cNvSpPr txBox="1"/>
          <p:nvPr/>
        </p:nvSpPr>
        <p:spPr>
          <a:xfrm>
            <a:off x="17026562" y="9133922"/>
            <a:ext cx="4122549" cy="646331"/>
          </a:xfrm>
          <a:prstGeom prst="rect">
            <a:avLst/>
          </a:prstGeom>
          <a:noFill/>
        </p:spPr>
        <p:txBody>
          <a:bodyPr wrap="square" rtlCol="0">
            <a:spAutoFit/>
          </a:bodyPr>
          <a:lstStyle/>
          <a:p>
            <a:pPr algn="ctr"/>
            <a:r>
              <a:rPr lang="en-US" dirty="0"/>
              <a:t>Sudoku</a:t>
            </a:r>
            <a:endParaRPr lang="en-CY" dirty="0"/>
          </a:p>
        </p:txBody>
      </p:sp>
      <p:sp>
        <p:nvSpPr>
          <p:cNvPr id="14" name="TextBox 13">
            <a:extLst>
              <a:ext uri="{FF2B5EF4-FFF2-40B4-BE49-F238E27FC236}">
                <a16:creationId xmlns:a16="http://schemas.microsoft.com/office/drawing/2014/main" id="{67B4E279-7BAC-9B98-51D7-EC28CE89D880}"/>
              </a:ext>
            </a:extLst>
          </p:cNvPr>
          <p:cNvSpPr txBox="1"/>
          <p:nvPr/>
        </p:nvSpPr>
        <p:spPr>
          <a:xfrm>
            <a:off x="7961770" y="7051111"/>
            <a:ext cx="5259764" cy="646331"/>
          </a:xfrm>
          <a:prstGeom prst="rect">
            <a:avLst/>
          </a:prstGeom>
          <a:noFill/>
        </p:spPr>
        <p:txBody>
          <a:bodyPr wrap="square" rtlCol="0">
            <a:spAutoFit/>
          </a:bodyPr>
          <a:lstStyle/>
          <a:p>
            <a:pPr algn="ctr"/>
            <a:r>
              <a:rPr lang="en-US" dirty="0"/>
              <a:t>Cryptarithmetic Puzzle</a:t>
            </a:r>
            <a:endParaRPr lang="en-CY" dirty="0"/>
          </a:p>
        </p:txBody>
      </p:sp>
      <p:sp>
        <p:nvSpPr>
          <p:cNvPr id="15" name="TextBox 14">
            <a:extLst>
              <a:ext uri="{FF2B5EF4-FFF2-40B4-BE49-F238E27FC236}">
                <a16:creationId xmlns:a16="http://schemas.microsoft.com/office/drawing/2014/main" id="{0D8AE6E3-DCE8-65ED-6D51-A66D3867DD2F}"/>
              </a:ext>
            </a:extLst>
          </p:cNvPr>
          <p:cNvSpPr txBox="1"/>
          <p:nvPr/>
        </p:nvSpPr>
        <p:spPr>
          <a:xfrm>
            <a:off x="8592358" y="11331627"/>
            <a:ext cx="5444918" cy="646331"/>
          </a:xfrm>
          <a:prstGeom prst="rect">
            <a:avLst/>
          </a:prstGeom>
          <a:noFill/>
        </p:spPr>
        <p:txBody>
          <a:bodyPr wrap="square" rtlCol="0">
            <a:spAutoFit/>
          </a:bodyPr>
          <a:lstStyle/>
          <a:p>
            <a:pPr algn="ctr"/>
            <a:r>
              <a:rPr lang="en-US" dirty="0"/>
              <a:t>Constructing Bingo Cards</a:t>
            </a:r>
            <a:endParaRPr lang="en-CY" dirty="0"/>
          </a:p>
        </p:txBody>
      </p:sp>
      <p:sp>
        <p:nvSpPr>
          <p:cNvPr id="16" name="TextBox 15">
            <a:extLst>
              <a:ext uri="{FF2B5EF4-FFF2-40B4-BE49-F238E27FC236}">
                <a16:creationId xmlns:a16="http://schemas.microsoft.com/office/drawing/2014/main" id="{B8662B41-67FA-0B9B-1D1D-DBAFEE0D2E77}"/>
              </a:ext>
            </a:extLst>
          </p:cNvPr>
          <p:cNvSpPr txBox="1"/>
          <p:nvPr/>
        </p:nvSpPr>
        <p:spPr>
          <a:xfrm>
            <a:off x="1512147" y="8487591"/>
            <a:ext cx="4122549" cy="646331"/>
          </a:xfrm>
          <a:prstGeom prst="rect">
            <a:avLst/>
          </a:prstGeom>
          <a:noFill/>
        </p:spPr>
        <p:txBody>
          <a:bodyPr wrap="square" rtlCol="0">
            <a:spAutoFit/>
          </a:bodyPr>
          <a:lstStyle/>
          <a:p>
            <a:pPr algn="ctr"/>
            <a:r>
              <a:rPr lang="en-US" dirty="0"/>
              <a:t>N-Queens Problem</a:t>
            </a:r>
            <a:endParaRPr lang="en-CY" dirty="0"/>
          </a:p>
        </p:txBody>
      </p:sp>
    </p:spTree>
    <p:extLst>
      <p:ext uri="{BB962C8B-B14F-4D97-AF65-F5344CB8AC3E}">
        <p14:creationId xmlns:p14="http://schemas.microsoft.com/office/powerpoint/2010/main" val="266619364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marL="0" marR="0" lvl="0" indent="0" algn="ctr" defTabSz="1828800" rtl="0" eaLnBrk="1" fontAlgn="base" latinLnBrk="0" hangingPunct="1">
              <a:lnSpc>
                <a:spcPct val="100000"/>
              </a:lnSpc>
              <a:spcBef>
                <a:spcPct val="0"/>
              </a:spcBef>
              <a:spcAft>
                <a:spcPct val="0"/>
              </a:spcAft>
              <a:buClrTx/>
              <a:buSzTx/>
              <a:buFontTx/>
              <a:buNone/>
              <a:tabLst/>
              <a:defRPr/>
            </a:pPr>
            <a:fld id="{DD9F0740-C59C-4AD6-B752-7CC1CE13501A}" type="slidenum">
              <a:rPr kumimoji="0" lang="bg-BG" sz="24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ctr" defTabSz="1828800" rtl="0" eaLnBrk="1" fontAlgn="base" latinLnBrk="0" hangingPunct="1">
                <a:lnSpc>
                  <a:spcPct val="100000"/>
                </a:lnSpc>
                <a:spcBef>
                  <a:spcPct val="0"/>
                </a:spcBef>
                <a:spcAft>
                  <a:spcPct val="0"/>
                </a:spcAft>
                <a:buClrTx/>
                <a:buSzTx/>
                <a:buFontTx/>
                <a:buNone/>
                <a:tabLst/>
                <a:defRPr/>
              </a:pPr>
              <a:t>80</a:t>
            </a:fld>
            <a:endParaRPr kumimoji="0" lang="bg-BG" sz="24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423008" y="2656702"/>
            <a:ext cx="21537984" cy="1149179"/>
          </a:xfrm>
        </p:spPr>
        <p:txBody>
          <a:bodyPr>
            <a:noAutofit/>
          </a:bodyPr>
          <a:lstStyle/>
          <a:p>
            <a:r>
              <a:rPr lang="en-US" sz="6000" dirty="0"/>
              <a:t>Utility of the Minimax Procedure</a:t>
            </a:r>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423008" y="4391019"/>
            <a:ext cx="21819570" cy="7582678"/>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600" dirty="0">
                <a:solidFill>
                  <a:srgbClr val="0100C8"/>
                </a:solidFill>
                <a:latin typeface="Helvetica Neue"/>
              </a:rPr>
              <a:t>The utility rests on the assumption that the backed-up values of the start node’s successors are more reliable measures of the ultimate relative worth of these positions than are the values that would be obtained by directly applying the static evaluation function on the successors.</a:t>
            </a:r>
          </a:p>
          <a:p>
            <a:pPr>
              <a:buFont typeface="Wingdings" panose="05000000000000000000" pitchFamily="2" charset="2"/>
              <a:buChar char="q"/>
            </a:pPr>
            <a:r>
              <a:rPr lang="en-US" altLang="en-US" sz="4600" dirty="0">
                <a:solidFill>
                  <a:srgbClr val="0100C8"/>
                </a:solidFill>
                <a:latin typeface="Helvetica Neue"/>
              </a:rPr>
              <a:t>Since the backed-up values are based on “looking ahead” in the game tree, they  depend on features occurring nearer the end of the game; hence how deeply the looking ahead could go is of significance.</a:t>
            </a:r>
          </a:p>
          <a:p>
            <a:pPr marL="0" indent="0">
              <a:buNone/>
            </a:pPr>
            <a:endParaRPr lang="en-US" altLang="en-US" sz="3800" dirty="0">
              <a:solidFill>
                <a:srgbClr val="0100C8"/>
              </a:solidFill>
              <a:latin typeface="Helvetica Neue"/>
            </a:endParaRPr>
          </a:p>
          <a:p>
            <a:pPr marL="914400" lvl="1" indent="0">
              <a:buNone/>
            </a:pPr>
            <a:endParaRPr lang="en-US" altLang="en-US" sz="3800" dirty="0">
              <a:solidFill>
                <a:srgbClr val="0100C8"/>
              </a:solidFill>
              <a:latin typeface="Helvetica Neue"/>
            </a:endParaRPr>
          </a:p>
          <a:p>
            <a:pPr>
              <a:buFont typeface="Wingdings" panose="05000000000000000000" pitchFamily="2" charset="2"/>
              <a:buChar char="q"/>
            </a:pPr>
            <a:endParaRPr lang="en-US" altLang="en-US" sz="4600" dirty="0">
              <a:solidFill>
                <a:srgbClr val="0100C8"/>
              </a:solidFill>
              <a:latin typeface="Helvetica Neue"/>
            </a:endParaRPr>
          </a:p>
          <a:p>
            <a:pPr marL="914400" lvl="1" indent="0">
              <a:spcBef>
                <a:spcPts val="2000"/>
              </a:spcBef>
              <a:buNone/>
            </a:pPr>
            <a:endParaRPr kumimoji="0" lang="en-US" altLang="en-US" sz="3800" b="0" i="0" u="none" strike="noStrike" kern="1200" cap="none" spc="0" normalizeH="0" dirty="0">
              <a:ln>
                <a:noFill/>
              </a:ln>
              <a:solidFill>
                <a:srgbClr val="0100C8"/>
              </a:solidFill>
              <a:effectLst/>
              <a:uLnTx/>
              <a:uFillTx/>
              <a:latin typeface="Helvetica Neue"/>
              <a:ea typeface="+mn-ea"/>
              <a:cs typeface="+mn-cs"/>
            </a:endParaRPr>
          </a:p>
          <a:p>
            <a:pPr marL="914400" lvl="1" indent="0">
              <a:spcBef>
                <a:spcPts val="2000"/>
              </a:spcBef>
              <a:buNone/>
            </a:pPr>
            <a:endParaRPr kumimoji="0" lang="en-US" altLang="en-US" sz="3800" b="0" i="0" u="none" strike="noStrike" kern="1200" cap="none" spc="0" normalizeH="0" baseline="0" noProof="0" dirty="0">
              <a:ln>
                <a:noFill/>
              </a:ln>
              <a:solidFill>
                <a:srgbClr val="0100C8"/>
              </a:solidFill>
              <a:effectLst/>
              <a:uLnTx/>
              <a:uFillTx/>
              <a:latin typeface="Helvetica Neue"/>
              <a:ea typeface="+mn-ea"/>
              <a:cs typeface="+mn-cs"/>
            </a:endParaRPr>
          </a:p>
        </p:txBody>
      </p:sp>
    </p:spTree>
    <p:extLst>
      <p:ext uri="{BB962C8B-B14F-4D97-AF65-F5344CB8AC3E}">
        <p14:creationId xmlns:p14="http://schemas.microsoft.com/office/powerpoint/2010/main" val="3619884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1000"/>
                                        <p:tgtEl>
                                          <p:spTgt spid="12">
                                            <p:txEl>
                                              <p:pRg st="0" end="0"/>
                                            </p:txEl>
                                          </p:spTgt>
                                        </p:tgtEl>
                                      </p:cBhvr>
                                    </p:animEffect>
                                    <p:anim calcmode="lin" valueType="num">
                                      <p:cBhvr>
                                        <p:cTn id="8"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2">
                                            <p:txEl>
                                              <p:pRg st="1" end="1"/>
                                            </p:txEl>
                                          </p:spTgt>
                                        </p:tgtEl>
                                        <p:attrNameLst>
                                          <p:attrName>style.visibility</p:attrName>
                                        </p:attrNameLst>
                                      </p:cBhvr>
                                      <p:to>
                                        <p:strVal val="visible"/>
                                      </p:to>
                                    </p:set>
                                    <p:animEffect transition="in" filter="fade">
                                      <p:cBhvr>
                                        <p:cTn id="14" dur="1000"/>
                                        <p:tgtEl>
                                          <p:spTgt spid="12">
                                            <p:txEl>
                                              <p:pRg st="1" end="1"/>
                                            </p:txEl>
                                          </p:spTgt>
                                        </p:tgtEl>
                                      </p:cBhvr>
                                    </p:animEffect>
                                    <p:anim calcmode="lin" valueType="num">
                                      <p:cBhvr>
                                        <p:cTn id="15"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marL="0" marR="0" lvl="0" indent="0" algn="ctr" defTabSz="1828800" rtl="0" eaLnBrk="1" fontAlgn="base" latinLnBrk="0" hangingPunct="1">
              <a:lnSpc>
                <a:spcPct val="100000"/>
              </a:lnSpc>
              <a:spcBef>
                <a:spcPct val="0"/>
              </a:spcBef>
              <a:spcAft>
                <a:spcPct val="0"/>
              </a:spcAft>
              <a:buClrTx/>
              <a:buSzTx/>
              <a:buFontTx/>
              <a:buNone/>
              <a:tabLst/>
              <a:defRPr/>
            </a:pPr>
            <a:fld id="{DD9F0740-C59C-4AD6-B752-7CC1CE13501A}" type="slidenum">
              <a:rPr kumimoji="0" lang="bg-BG" sz="24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ctr" defTabSz="1828800" rtl="0" eaLnBrk="1" fontAlgn="base" latinLnBrk="0" hangingPunct="1">
                <a:lnSpc>
                  <a:spcPct val="100000"/>
                </a:lnSpc>
                <a:spcBef>
                  <a:spcPct val="0"/>
                </a:spcBef>
                <a:spcAft>
                  <a:spcPct val="0"/>
                </a:spcAft>
                <a:buClrTx/>
                <a:buSzTx/>
                <a:buFontTx/>
                <a:buNone/>
                <a:tabLst/>
                <a:defRPr/>
              </a:pPr>
              <a:t>81</a:t>
            </a:fld>
            <a:endParaRPr kumimoji="0" lang="bg-BG" sz="24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423008" y="2656703"/>
            <a:ext cx="21537984" cy="1161536"/>
          </a:xfrm>
        </p:spPr>
        <p:txBody>
          <a:bodyPr>
            <a:noAutofit/>
          </a:bodyPr>
          <a:lstStyle/>
          <a:p>
            <a:r>
              <a:rPr lang="en-US" sz="4800" dirty="0"/>
              <a:t>Illustrating the minimax procedure through the game of tic-tac-toe</a:t>
            </a:r>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423008" y="4477516"/>
            <a:ext cx="21819570" cy="7582678"/>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600" dirty="0">
                <a:solidFill>
                  <a:srgbClr val="0100C8"/>
                </a:solidFill>
                <a:latin typeface="Helvetica Neue"/>
              </a:rPr>
              <a:t>MAX marks crosses (X) and MIN marks circles (O)</a:t>
            </a:r>
          </a:p>
          <a:p>
            <a:pPr>
              <a:buFont typeface="Wingdings" panose="05000000000000000000" pitchFamily="2" charset="2"/>
              <a:buChar char="q"/>
            </a:pPr>
            <a:r>
              <a:rPr lang="en-US" altLang="en-US" sz="4600" dirty="0">
                <a:solidFill>
                  <a:srgbClr val="0100C8"/>
                </a:solidFill>
                <a:latin typeface="Helvetica Neue"/>
              </a:rPr>
              <a:t>Looking ahead goes down to level 2; the start node (which is a MAX node) is at level 0</a:t>
            </a:r>
          </a:p>
          <a:p>
            <a:pPr>
              <a:buFont typeface="Wingdings" panose="05000000000000000000" pitchFamily="2" charset="2"/>
              <a:buChar char="q"/>
            </a:pPr>
            <a:r>
              <a:rPr lang="en-US" altLang="en-US" sz="4600" dirty="0">
                <a:solidFill>
                  <a:srgbClr val="0100C8"/>
                </a:solidFill>
                <a:latin typeface="Helvetica Neue"/>
              </a:rPr>
              <a:t>The evaluation function, e(p), is defined as:</a:t>
            </a:r>
          </a:p>
          <a:p>
            <a:pPr lvl="1"/>
            <a:r>
              <a:rPr lang="en-US" altLang="en-US" sz="3800" dirty="0">
                <a:solidFill>
                  <a:srgbClr val="0100C8"/>
                </a:solidFill>
                <a:latin typeface="Helvetica Neue"/>
              </a:rPr>
              <a:t>e(p) = +∞, if p is a winning position for MAX</a:t>
            </a:r>
          </a:p>
          <a:p>
            <a:pPr lvl="1"/>
            <a:r>
              <a:rPr lang="en-US" altLang="en-US" sz="3800" dirty="0">
                <a:solidFill>
                  <a:srgbClr val="0100C8"/>
                </a:solidFill>
                <a:latin typeface="Helvetica Neue"/>
              </a:rPr>
              <a:t>e(p) = -∞, if p is a winning position for MIN</a:t>
            </a:r>
          </a:p>
          <a:p>
            <a:pPr lvl="1"/>
            <a:r>
              <a:rPr lang="en-US" altLang="en-US" sz="3800" dirty="0">
                <a:solidFill>
                  <a:srgbClr val="0100C8"/>
                </a:solidFill>
                <a:latin typeface="Helvetica Neue"/>
              </a:rPr>
              <a:t>e(p) = (number of complete rows, columns, or diagonals still open for MAX) –</a:t>
            </a:r>
          </a:p>
          <a:p>
            <a:pPr marL="914400" lvl="1" indent="0">
              <a:buNone/>
            </a:pPr>
            <a:r>
              <a:rPr lang="en-US" altLang="en-US" sz="3800" dirty="0">
                <a:solidFill>
                  <a:srgbClr val="0100C8"/>
                </a:solidFill>
                <a:latin typeface="Helvetica Neue"/>
              </a:rPr>
              <a:t>              (number of complete rows, columns, or diagonals still open for MIN), otherwise</a:t>
            </a:r>
          </a:p>
          <a:p>
            <a:pPr marL="0" indent="0">
              <a:buNone/>
            </a:pPr>
            <a:endParaRPr lang="en-US" altLang="en-US" sz="3800" dirty="0">
              <a:solidFill>
                <a:srgbClr val="0100C8"/>
              </a:solidFill>
              <a:latin typeface="Helvetica Neue"/>
            </a:endParaRPr>
          </a:p>
          <a:p>
            <a:pPr marL="914400" lvl="1" indent="0">
              <a:buNone/>
            </a:pPr>
            <a:endParaRPr lang="en-US" altLang="en-US" sz="3800" dirty="0">
              <a:solidFill>
                <a:srgbClr val="0100C8"/>
              </a:solidFill>
              <a:latin typeface="Helvetica Neue"/>
            </a:endParaRPr>
          </a:p>
          <a:p>
            <a:pPr>
              <a:buFont typeface="Wingdings" panose="05000000000000000000" pitchFamily="2" charset="2"/>
              <a:buChar char="q"/>
            </a:pPr>
            <a:endParaRPr lang="en-US" altLang="en-US" sz="4600" dirty="0">
              <a:solidFill>
                <a:srgbClr val="0100C8"/>
              </a:solidFill>
              <a:latin typeface="Helvetica Neue"/>
            </a:endParaRPr>
          </a:p>
          <a:p>
            <a:pPr marL="914400" lvl="1" indent="0">
              <a:spcBef>
                <a:spcPts val="2000"/>
              </a:spcBef>
              <a:buNone/>
            </a:pPr>
            <a:endParaRPr kumimoji="0" lang="en-US" altLang="en-US" sz="3800" b="0" i="0" u="none" strike="noStrike" kern="1200" cap="none" spc="0" normalizeH="0" dirty="0">
              <a:ln>
                <a:noFill/>
              </a:ln>
              <a:solidFill>
                <a:srgbClr val="0100C8"/>
              </a:solidFill>
              <a:effectLst/>
              <a:uLnTx/>
              <a:uFillTx/>
              <a:latin typeface="Helvetica Neue"/>
              <a:ea typeface="+mn-ea"/>
              <a:cs typeface="+mn-cs"/>
            </a:endParaRPr>
          </a:p>
          <a:p>
            <a:pPr marL="914400" lvl="1" indent="0">
              <a:spcBef>
                <a:spcPts val="2000"/>
              </a:spcBef>
              <a:buNone/>
            </a:pPr>
            <a:endParaRPr kumimoji="0" lang="en-US" altLang="en-US" sz="3800" b="0" i="0" u="none" strike="noStrike" kern="1200" cap="none" spc="0" normalizeH="0" baseline="0" noProof="0" dirty="0">
              <a:ln>
                <a:noFill/>
              </a:ln>
              <a:solidFill>
                <a:srgbClr val="0100C8"/>
              </a:solidFill>
              <a:effectLst/>
              <a:uLnTx/>
              <a:uFillTx/>
              <a:latin typeface="Helvetica Neue"/>
              <a:ea typeface="+mn-ea"/>
              <a:cs typeface="+mn-cs"/>
            </a:endParaRPr>
          </a:p>
        </p:txBody>
      </p:sp>
    </p:spTree>
    <p:extLst>
      <p:ext uri="{BB962C8B-B14F-4D97-AF65-F5344CB8AC3E}">
        <p14:creationId xmlns:p14="http://schemas.microsoft.com/office/powerpoint/2010/main" val="1083955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1000"/>
                                        <p:tgtEl>
                                          <p:spTgt spid="12">
                                            <p:txEl>
                                              <p:pRg st="0" end="0"/>
                                            </p:txEl>
                                          </p:spTgt>
                                        </p:tgtEl>
                                      </p:cBhvr>
                                    </p:animEffect>
                                    <p:anim calcmode="lin" valueType="num">
                                      <p:cBhvr>
                                        <p:cTn id="8"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2">
                                            <p:txEl>
                                              <p:pRg st="1" end="1"/>
                                            </p:txEl>
                                          </p:spTgt>
                                        </p:tgtEl>
                                        <p:attrNameLst>
                                          <p:attrName>style.visibility</p:attrName>
                                        </p:attrNameLst>
                                      </p:cBhvr>
                                      <p:to>
                                        <p:strVal val="visible"/>
                                      </p:to>
                                    </p:set>
                                    <p:animEffect transition="in" filter="fade">
                                      <p:cBhvr>
                                        <p:cTn id="14" dur="1000"/>
                                        <p:tgtEl>
                                          <p:spTgt spid="12">
                                            <p:txEl>
                                              <p:pRg st="1" end="1"/>
                                            </p:txEl>
                                          </p:spTgt>
                                        </p:tgtEl>
                                      </p:cBhvr>
                                    </p:animEffect>
                                    <p:anim calcmode="lin" valueType="num">
                                      <p:cBhvr>
                                        <p:cTn id="15"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2">
                                            <p:txEl>
                                              <p:pRg st="2" end="2"/>
                                            </p:txEl>
                                          </p:spTgt>
                                        </p:tgtEl>
                                        <p:attrNameLst>
                                          <p:attrName>style.visibility</p:attrName>
                                        </p:attrNameLst>
                                      </p:cBhvr>
                                      <p:to>
                                        <p:strVal val="visible"/>
                                      </p:to>
                                    </p:set>
                                    <p:animEffect transition="in" filter="fade">
                                      <p:cBhvr>
                                        <p:cTn id="21" dur="1000"/>
                                        <p:tgtEl>
                                          <p:spTgt spid="12">
                                            <p:txEl>
                                              <p:pRg st="2" end="2"/>
                                            </p:txEl>
                                          </p:spTgt>
                                        </p:tgtEl>
                                      </p:cBhvr>
                                    </p:animEffect>
                                    <p:anim calcmode="lin" valueType="num">
                                      <p:cBhvr>
                                        <p:cTn id="22"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2">
                                            <p:txEl>
                                              <p:pRg st="3" end="3"/>
                                            </p:txEl>
                                          </p:spTgt>
                                        </p:tgtEl>
                                        <p:attrNameLst>
                                          <p:attrName>style.visibility</p:attrName>
                                        </p:attrNameLst>
                                      </p:cBhvr>
                                      <p:to>
                                        <p:strVal val="visible"/>
                                      </p:to>
                                    </p:set>
                                    <p:animEffect transition="in" filter="fade">
                                      <p:cBhvr>
                                        <p:cTn id="28" dur="1000"/>
                                        <p:tgtEl>
                                          <p:spTgt spid="12">
                                            <p:txEl>
                                              <p:pRg st="3" end="3"/>
                                            </p:txEl>
                                          </p:spTgt>
                                        </p:tgtEl>
                                      </p:cBhvr>
                                    </p:animEffect>
                                    <p:anim calcmode="lin" valueType="num">
                                      <p:cBhvr>
                                        <p:cTn id="29" dur="1000" fill="hold"/>
                                        <p:tgtEl>
                                          <p:spTgt spid="1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2">
                                            <p:txEl>
                                              <p:pRg st="4" end="4"/>
                                            </p:txEl>
                                          </p:spTgt>
                                        </p:tgtEl>
                                        <p:attrNameLst>
                                          <p:attrName>style.visibility</p:attrName>
                                        </p:attrNameLst>
                                      </p:cBhvr>
                                      <p:to>
                                        <p:strVal val="visible"/>
                                      </p:to>
                                    </p:set>
                                    <p:animEffect transition="in" filter="fade">
                                      <p:cBhvr>
                                        <p:cTn id="35" dur="1000"/>
                                        <p:tgtEl>
                                          <p:spTgt spid="12">
                                            <p:txEl>
                                              <p:pRg st="4" end="4"/>
                                            </p:txEl>
                                          </p:spTgt>
                                        </p:tgtEl>
                                      </p:cBhvr>
                                    </p:animEffect>
                                    <p:anim calcmode="lin" valueType="num">
                                      <p:cBhvr>
                                        <p:cTn id="36" dur="1000" fill="hold"/>
                                        <p:tgtEl>
                                          <p:spTgt spid="1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2">
                                            <p:txEl>
                                              <p:pRg st="5" end="5"/>
                                            </p:txEl>
                                          </p:spTgt>
                                        </p:tgtEl>
                                        <p:attrNameLst>
                                          <p:attrName>style.visibility</p:attrName>
                                        </p:attrNameLst>
                                      </p:cBhvr>
                                      <p:to>
                                        <p:strVal val="visible"/>
                                      </p:to>
                                    </p:set>
                                    <p:animEffect transition="in" filter="fade">
                                      <p:cBhvr>
                                        <p:cTn id="42" dur="1000"/>
                                        <p:tgtEl>
                                          <p:spTgt spid="12">
                                            <p:txEl>
                                              <p:pRg st="5" end="5"/>
                                            </p:txEl>
                                          </p:spTgt>
                                        </p:tgtEl>
                                      </p:cBhvr>
                                    </p:animEffect>
                                    <p:anim calcmode="lin" valueType="num">
                                      <p:cBhvr>
                                        <p:cTn id="43" dur="1000" fill="hold"/>
                                        <p:tgtEl>
                                          <p:spTgt spid="1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12">
                                            <p:txEl>
                                              <p:pRg st="6" end="6"/>
                                            </p:txEl>
                                          </p:spTgt>
                                        </p:tgtEl>
                                        <p:attrNameLst>
                                          <p:attrName>style.visibility</p:attrName>
                                        </p:attrNameLst>
                                      </p:cBhvr>
                                      <p:to>
                                        <p:strVal val="visible"/>
                                      </p:to>
                                    </p:set>
                                    <p:animEffect transition="in" filter="fade">
                                      <p:cBhvr>
                                        <p:cTn id="49" dur="1000"/>
                                        <p:tgtEl>
                                          <p:spTgt spid="12">
                                            <p:txEl>
                                              <p:pRg st="6" end="6"/>
                                            </p:txEl>
                                          </p:spTgt>
                                        </p:tgtEl>
                                      </p:cBhvr>
                                    </p:animEffect>
                                    <p:anim calcmode="lin" valueType="num">
                                      <p:cBhvr>
                                        <p:cTn id="50" dur="1000" fill="hold"/>
                                        <p:tgtEl>
                                          <p:spTgt spid="1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2335F90-B22E-7413-A7C7-3B13F3F39A77}"/>
              </a:ext>
            </a:extLst>
          </p:cNvPr>
          <p:cNvSpPr>
            <a:spLocks noGrp="1"/>
          </p:cNvSpPr>
          <p:nvPr>
            <p:ph type="sldNum" sz="quarter" idx="12"/>
          </p:nvPr>
        </p:nvSpPr>
        <p:spPr/>
        <p:txBody>
          <a:bodyPr/>
          <a:lstStyle/>
          <a:p>
            <a:pPr>
              <a:defRPr/>
            </a:pPr>
            <a:r>
              <a:rPr lang="en-US" altLang="en-CY"/>
              <a:t>XVI</a:t>
            </a:r>
            <a:r>
              <a:rPr lang="el-GR" altLang="en-CY"/>
              <a:t>-</a:t>
            </a:r>
            <a:fld id="{DC27C008-AA86-42F5-BE67-DE32607BECDD}" type="slidenum">
              <a:rPr lang="el-GR" altLang="en-CY" smtClean="0"/>
              <a:pPr>
                <a:defRPr/>
              </a:pPr>
              <a:t>82</a:t>
            </a:fld>
            <a:endParaRPr lang="el-GR" altLang="en-CY"/>
          </a:p>
        </p:txBody>
      </p:sp>
      <p:graphicFrame>
        <p:nvGraphicFramePr>
          <p:cNvPr id="3" name="Table 3">
            <a:extLst>
              <a:ext uri="{FF2B5EF4-FFF2-40B4-BE49-F238E27FC236}">
                <a16:creationId xmlns:a16="http://schemas.microsoft.com/office/drawing/2014/main" id="{3FCF751D-6797-BBA9-FBDE-420C8B27E787}"/>
              </a:ext>
            </a:extLst>
          </p:cNvPr>
          <p:cNvGraphicFramePr>
            <a:graphicFrameLocks noGrp="1"/>
          </p:cNvGraphicFramePr>
          <p:nvPr>
            <p:extLst>
              <p:ext uri="{D42A27DB-BD31-4B8C-83A1-F6EECF244321}">
                <p14:modId xmlns:p14="http://schemas.microsoft.com/office/powerpoint/2010/main" val="1887001374"/>
              </p:ext>
            </p:extLst>
          </p:nvPr>
        </p:nvGraphicFramePr>
        <p:xfrm>
          <a:off x="2469979" y="2838578"/>
          <a:ext cx="2200875" cy="1920240"/>
        </p:xfrm>
        <a:graphic>
          <a:graphicData uri="http://schemas.openxmlformats.org/drawingml/2006/table">
            <a:tbl>
              <a:tblPr firstRow="1" bandRow="1">
                <a:tableStyleId>{5C22544A-7EE6-4342-B048-85BDC9FD1C3A}</a:tableStyleId>
              </a:tblPr>
              <a:tblGrid>
                <a:gridCol w="742778">
                  <a:extLst>
                    <a:ext uri="{9D8B030D-6E8A-4147-A177-3AD203B41FA5}">
                      <a16:colId xmlns:a16="http://schemas.microsoft.com/office/drawing/2014/main" val="2317538931"/>
                    </a:ext>
                  </a:extLst>
                </a:gridCol>
                <a:gridCol w="729048">
                  <a:extLst>
                    <a:ext uri="{9D8B030D-6E8A-4147-A177-3AD203B41FA5}">
                      <a16:colId xmlns:a16="http://schemas.microsoft.com/office/drawing/2014/main" val="4252296161"/>
                    </a:ext>
                  </a:extLst>
                </a:gridCol>
                <a:gridCol w="729049">
                  <a:extLst>
                    <a:ext uri="{9D8B030D-6E8A-4147-A177-3AD203B41FA5}">
                      <a16:colId xmlns:a16="http://schemas.microsoft.com/office/drawing/2014/main" val="1952083884"/>
                    </a:ext>
                  </a:extLst>
                </a:gridCol>
              </a:tblGrid>
              <a:tr h="37084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718339543"/>
                  </a:ext>
                </a:extLst>
              </a:tr>
              <a:tr h="366902">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572741421"/>
                  </a:ext>
                </a:extLst>
              </a:tr>
              <a:tr h="37084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ctr"/>
                      <a:endParaRPr lang="en-CY"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636630003"/>
                  </a:ext>
                </a:extLst>
              </a:tr>
            </a:tbl>
          </a:graphicData>
        </a:graphic>
      </p:graphicFrame>
      <p:graphicFrame>
        <p:nvGraphicFramePr>
          <p:cNvPr id="4" name="Table 3">
            <a:extLst>
              <a:ext uri="{FF2B5EF4-FFF2-40B4-BE49-F238E27FC236}">
                <a16:creationId xmlns:a16="http://schemas.microsoft.com/office/drawing/2014/main" id="{E3189CB0-23BF-B017-694D-8AE039EE7F0E}"/>
              </a:ext>
            </a:extLst>
          </p:cNvPr>
          <p:cNvGraphicFramePr>
            <a:graphicFrameLocks noGrp="1"/>
          </p:cNvGraphicFramePr>
          <p:nvPr>
            <p:extLst>
              <p:ext uri="{D42A27DB-BD31-4B8C-83A1-F6EECF244321}">
                <p14:modId xmlns:p14="http://schemas.microsoft.com/office/powerpoint/2010/main" val="3811709024"/>
              </p:ext>
            </p:extLst>
          </p:nvPr>
        </p:nvGraphicFramePr>
        <p:xfrm>
          <a:off x="2469978" y="7206517"/>
          <a:ext cx="2200875" cy="1920240"/>
        </p:xfrm>
        <a:graphic>
          <a:graphicData uri="http://schemas.openxmlformats.org/drawingml/2006/table">
            <a:tbl>
              <a:tblPr firstRow="1" bandRow="1">
                <a:tableStyleId>{5C22544A-7EE6-4342-B048-85BDC9FD1C3A}</a:tableStyleId>
              </a:tblPr>
              <a:tblGrid>
                <a:gridCol w="742778">
                  <a:extLst>
                    <a:ext uri="{9D8B030D-6E8A-4147-A177-3AD203B41FA5}">
                      <a16:colId xmlns:a16="http://schemas.microsoft.com/office/drawing/2014/main" val="2317538931"/>
                    </a:ext>
                  </a:extLst>
                </a:gridCol>
                <a:gridCol w="729048">
                  <a:extLst>
                    <a:ext uri="{9D8B030D-6E8A-4147-A177-3AD203B41FA5}">
                      <a16:colId xmlns:a16="http://schemas.microsoft.com/office/drawing/2014/main" val="4252296161"/>
                    </a:ext>
                  </a:extLst>
                </a:gridCol>
                <a:gridCol w="729049">
                  <a:extLst>
                    <a:ext uri="{9D8B030D-6E8A-4147-A177-3AD203B41FA5}">
                      <a16:colId xmlns:a16="http://schemas.microsoft.com/office/drawing/2014/main" val="1952083884"/>
                    </a:ext>
                  </a:extLst>
                </a:gridCol>
              </a:tblGrid>
              <a:tr h="370840">
                <a:tc>
                  <a:txBody>
                    <a:bodyPr/>
                    <a:lstStyle/>
                    <a:p>
                      <a:pPr algn="ctr"/>
                      <a:r>
                        <a:rPr lang="en-US" b="1" dirty="0">
                          <a:solidFill>
                            <a:schemeClr val="tx1"/>
                          </a:solidFill>
                        </a:rPr>
                        <a:t>O</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718339543"/>
                  </a:ext>
                </a:extLst>
              </a:tr>
              <a:tr h="37084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572741421"/>
                  </a:ext>
                </a:extLst>
              </a:tr>
              <a:tr h="37084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ctr"/>
                      <a:endParaRPr lang="en-CY"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636630003"/>
                  </a:ext>
                </a:extLst>
              </a:tr>
            </a:tbl>
          </a:graphicData>
        </a:graphic>
      </p:graphicFrame>
      <p:graphicFrame>
        <p:nvGraphicFramePr>
          <p:cNvPr id="5" name="Table 3">
            <a:extLst>
              <a:ext uri="{FF2B5EF4-FFF2-40B4-BE49-F238E27FC236}">
                <a16:creationId xmlns:a16="http://schemas.microsoft.com/office/drawing/2014/main" id="{689747E1-F9EA-3E17-18F4-C6DECEDDF8C4}"/>
              </a:ext>
            </a:extLst>
          </p:cNvPr>
          <p:cNvGraphicFramePr>
            <a:graphicFrameLocks noGrp="1"/>
          </p:cNvGraphicFramePr>
          <p:nvPr>
            <p:extLst>
              <p:ext uri="{D42A27DB-BD31-4B8C-83A1-F6EECF244321}">
                <p14:modId xmlns:p14="http://schemas.microsoft.com/office/powerpoint/2010/main" val="899730371"/>
              </p:ext>
            </p:extLst>
          </p:nvPr>
        </p:nvGraphicFramePr>
        <p:xfrm>
          <a:off x="5975063" y="7206517"/>
          <a:ext cx="2200875" cy="1920240"/>
        </p:xfrm>
        <a:graphic>
          <a:graphicData uri="http://schemas.openxmlformats.org/drawingml/2006/table">
            <a:tbl>
              <a:tblPr firstRow="1" bandRow="1">
                <a:tableStyleId>{5C22544A-7EE6-4342-B048-85BDC9FD1C3A}</a:tableStyleId>
              </a:tblPr>
              <a:tblGrid>
                <a:gridCol w="742778">
                  <a:extLst>
                    <a:ext uri="{9D8B030D-6E8A-4147-A177-3AD203B41FA5}">
                      <a16:colId xmlns:a16="http://schemas.microsoft.com/office/drawing/2014/main" val="2317538931"/>
                    </a:ext>
                  </a:extLst>
                </a:gridCol>
                <a:gridCol w="729048">
                  <a:extLst>
                    <a:ext uri="{9D8B030D-6E8A-4147-A177-3AD203B41FA5}">
                      <a16:colId xmlns:a16="http://schemas.microsoft.com/office/drawing/2014/main" val="4252296161"/>
                    </a:ext>
                  </a:extLst>
                </a:gridCol>
                <a:gridCol w="729049">
                  <a:extLst>
                    <a:ext uri="{9D8B030D-6E8A-4147-A177-3AD203B41FA5}">
                      <a16:colId xmlns:a16="http://schemas.microsoft.com/office/drawing/2014/main" val="1952083884"/>
                    </a:ext>
                  </a:extLst>
                </a:gridCol>
              </a:tblGrid>
              <a:tr h="37084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718339543"/>
                  </a:ext>
                </a:extLst>
              </a:tr>
              <a:tr h="37084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572741421"/>
                  </a:ext>
                </a:extLst>
              </a:tr>
              <a:tr h="37084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636630003"/>
                  </a:ext>
                </a:extLst>
              </a:tr>
            </a:tbl>
          </a:graphicData>
        </a:graphic>
      </p:graphicFrame>
      <p:graphicFrame>
        <p:nvGraphicFramePr>
          <p:cNvPr id="6" name="Table 3">
            <a:extLst>
              <a:ext uri="{FF2B5EF4-FFF2-40B4-BE49-F238E27FC236}">
                <a16:creationId xmlns:a16="http://schemas.microsoft.com/office/drawing/2014/main" id="{E7A69CBF-6E01-5C7A-A8C8-194E066C38E8}"/>
              </a:ext>
            </a:extLst>
          </p:cNvPr>
          <p:cNvGraphicFramePr>
            <a:graphicFrameLocks noGrp="1"/>
          </p:cNvGraphicFramePr>
          <p:nvPr>
            <p:extLst>
              <p:ext uri="{D42A27DB-BD31-4B8C-83A1-F6EECF244321}">
                <p14:modId xmlns:p14="http://schemas.microsoft.com/office/powerpoint/2010/main" val="843428501"/>
              </p:ext>
            </p:extLst>
          </p:nvPr>
        </p:nvGraphicFramePr>
        <p:xfrm>
          <a:off x="9461447" y="7228706"/>
          <a:ext cx="2200875" cy="1920240"/>
        </p:xfrm>
        <a:graphic>
          <a:graphicData uri="http://schemas.openxmlformats.org/drawingml/2006/table">
            <a:tbl>
              <a:tblPr firstRow="1" bandRow="1">
                <a:tableStyleId>{5C22544A-7EE6-4342-B048-85BDC9FD1C3A}</a:tableStyleId>
              </a:tblPr>
              <a:tblGrid>
                <a:gridCol w="742778">
                  <a:extLst>
                    <a:ext uri="{9D8B030D-6E8A-4147-A177-3AD203B41FA5}">
                      <a16:colId xmlns:a16="http://schemas.microsoft.com/office/drawing/2014/main" val="2317538931"/>
                    </a:ext>
                  </a:extLst>
                </a:gridCol>
                <a:gridCol w="729048">
                  <a:extLst>
                    <a:ext uri="{9D8B030D-6E8A-4147-A177-3AD203B41FA5}">
                      <a16:colId xmlns:a16="http://schemas.microsoft.com/office/drawing/2014/main" val="4252296161"/>
                    </a:ext>
                  </a:extLst>
                </a:gridCol>
                <a:gridCol w="729049">
                  <a:extLst>
                    <a:ext uri="{9D8B030D-6E8A-4147-A177-3AD203B41FA5}">
                      <a16:colId xmlns:a16="http://schemas.microsoft.com/office/drawing/2014/main" val="1952083884"/>
                    </a:ext>
                  </a:extLst>
                </a:gridCol>
              </a:tblGrid>
              <a:tr h="37084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718339543"/>
                  </a:ext>
                </a:extLst>
              </a:tr>
              <a:tr h="37084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572741421"/>
                  </a:ext>
                </a:extLst>
              </a:tr>
              <a:tr h="37084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636630003"/>
                  </a:ext>
                </a:extLst>
              </a:tr>
            </a:tbl>
          </a:graphicData>
        </a:graphic>
      </p:graphicFrame>
      <p:graphicFrame>
        <p:nvGraphicFramePr>
          <p:cNvPr id="7" name="Table 3">
            <a:extLst>
              <a:ext uri="{FF2B5EF4-FFF2-40B4-BE49-F238E27FC236}">
                <a16:creationId xmlns:a16="http://schemas.microsoft.com/office/drawing/2014/main" id="{0C54A584-3170-7D9D-152B-EAC66BBD5636}"/>
              </a:ext>
            </a:extLst>
          </p:cNvPr>
          <p:cNvGraphicFramePr>
            <a:graphicFrameLocks noGrp="1"/>
          </p:cNvGraphicFramePr>
          <p:nvPr>
            <p:extLst>
              <p:ext uri="{D42A27DB-BD31-4B8C-83A1-F6EECF244321}">
                <p14:modId xmlns:p14="http://schemas.microsoft.com/office/powerpoint/2010/main" val="1361581283"/>
              </p:ext>
            </p:extLst>
          </p:nvPr>
        </p:nvGraphicFramePr>
        <p:xfrm>
          <a:off x="12947831" y="7228706"/>
          <a:ext cx="2200875" cy="1920240"/>
        </p:xfrm>
        <a:graphic>
          <a:graphicData uri="http://schemas.openxmlformats.org/drawingml/2006/table">
            <a:tbl>
              <a:tblPr firstRow="1" bandRow="1">
                <a:tableStyleId>{5C22544A-7EE6-4342-B048-85BDC9FD1C3A}</a:tableStyleId>
              </a:tblPr>
              <a:tblGrid>
                <a:gridCol w="742778">
                  <a:extLst>
                    <a:ext uri="{9D8B030D-6E8A-4147-A177-3AD203B41FA5}">
                      <a16:colId xmlns:a16="http://schemas.microsoft.com/office/drawing/2014/main" val="2317538931"/>
                    </a:ext>
                  </a:extLst>
                </a:gridCol>
                <a:gridCol w="729048">
                  <a:extLst>
                    <a:ext uri="{9D8B030D-6E8A-4147-A177-3AD203B41FA5}">
                      <a16:colId xmlns:a16="http://schemas.microsoft.com/office/drawing/2014/main" val="4252296161"/>
                    </a:ext>
                  </a:extLst>
                </a:gridCol>
                <a:gridCol w="729049">
                  <a:extLst>
                    <a:ext uri="{9D8B030D-6E8A-4147-A177-3AD203B41FA5}">
                      <a16:colId xmlns:a16="http://schemas.microsoft.com/office/drawing/2014/main" val="1952083884"/>
                    </a:ext>
                  </a:extLst>
                </a:gridCol>
              </a:tblGrid>
              <a:tr h="37084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718339543"/>
                  </a:ext>
                </a:extLst>
              </a:tr>
              <a:tr h="37084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572741421"/>
                  </a:ext>
                </a:extLst>
              </a:tr>
              <a:tr h="370840">
                <a:tc>
                  <a:txBody>
                    <a:bodyPr/>
                    <a:lstStyle/>
                    <a:p>
                      <a:pPr algn="ctr"/>
                      <a:r>
                        <a:rPr lang="en-US" b="1" dirty="0">
                          <a:solidFill>
                            <a:schemeClr val="tx1"/>
                          </a:solidFill>
                        </a:rPr>
                        <a:t>O</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636630003"/>
                  </a:ext>
                </a:extLst>
              </a:tr>
            </a:tbl>
          </a:graphicData>
        </a:graphic>
      </p:graphicFrame>
      <p:sp>
        <p:nvSpPr>
          <p:cNvPr id="9" name="TextBox 8">
            <a:extLst>
              <a:ext uri="{FF2B5EF4-FFF2-40B4-BE49-F238E27FC236}">
                <a16:creationId xmlns:a16="http://schemas.microsoft.com/office/drawing/2014/main" id="{657CA82E-3371-E227-2D4D-F01ECBB5EAFF}"/>
              </a:ext>
            </a:extLst>
          </p:cNvPr>
          <p:cNvSpPr txBox="1"/>
          <p:nvPr/>
        </p:nvSpPr>
        <p:spPr>
          <a:xfrm>
            <a:off x="6017741" y="3126259"/>
            <a:ext cx="5424616" cy="646331"/>
          </a:xfrm>
          <a:prstGeom prst="rect">
            <a:avLst/>
          </a:prstGeom>
          <a:noFill/>
        </p:spPr>
        <p:txBody>
          <a:bodyPr wrap="square" rtlCol="0">
            <a:spAutoFit/>
          </a:bodyPr>
          <a:lstStyle/>
          <a:p>
            <a:r>
              <a:rPr lang="en-US" dirty="0"/>
              <a:t>e(p)  = 6 – 4 = 2</a:t>
            </a:r>
            <a:endParaRPr lang="en-CY" dirty="0"/>
          </a:p>
        </p:txBody>
      </p:sp>
      <p:sp>
        <p:nvSpPr>
          <p:cNvPr id="10" name="TextBox 9">
            <a:extLst>
              <a:ext uri="{FF2B5EF4-FFF2-40B4-BE49-F238E27FC236}">
                <a16:creationId xmlns:a16="http://schemas.microsoft.com/office/drawing/2014/main" id="{E466C9FE-46A0-14D8-3C16-9CAC95240E66}"/>
              </a:ext>
            </a:extLst>
          </p:cNvPr>
          <p:cNvSpPr txBox="1"/>
          <p:nvPr/>
        </p:nvSpPr>
        <p:spPr>
          <a:xfrm>
            <a:off x="2621004" y="1918542"/>
            <a:ext cx="2049849" cy="769441"/>
          </a:xfrm>
          <a:prstGeom prst="rect">
            <a:avLst/>
          </a:prstGeom>
          <a:noFill/>
        </p:spPr>
        <p:txBody>
          <a:bodyPr wrap="square" rtlCol="0">
            <a:spAutoFit/>
          </a:bodyPr>
          <a:lstStyle/>
          <a:p>
            <a:pPr algn="ctr"/>
            <a:r>
              <a:rPr lang="en-US" sz="4400" b="1" dirty="0"/>
              <a:t>state p</a:t>
            </a:r>
            <a:endParaRPr lang="en-CY" sz="4400" b="1" dirty="0"/>
          </a:p>
        </p:txBody>
      </p:sp>
      <p:sp>
        <p:nvSpPr>
          <p:cNvPr id="11" name="TextBox 10">
            <a:extLst>
              <a:ext uri="{FF2B5EF4-FFF2-40B4-BE49-F238E27FC236}">
                <a16:creationId xmlns:a16="http://schemas.microsoft.com/office/drawing/2014/main" id="{BE41DF0A-3843-76EC-9394-753881B13416}"/>
              </a:ext>
            </a:extLst>
          </p:cNvPr>
          <p:cNvSpPr txBox="1"/>
          <p:nvPr/>
        </p:nvSpPr>
        <p:spPr>
          <a:xfrm>
            <a:off x="2092411" y="5806651"/>
            <a:ext cx="17937891" cy="1200329"/>
          </a:xfrm>
          <a:prstGeom prst="rect">
            <a:avLst/>
          </a:prstGeom>
          <a:noFill/>
        </p:spPr>
        <p:txBody>
          <a:bodyPr wrap="square" rtlCol="0">
            <a:spAutoFit/>
          </a:bodyPr>
          <a:lstStyle/>
          <a:p>
            <a:r>
              <a:rPr lang="en-US" dirty="0"/>
              <a:t>Symmetries can be used when generating successor positions, e.g. the following states are considered identical: </a:t>
            </a:r>
            <a:endParaRPr lang="en-CY" dirty="0"/>
          </a:p>
        </p:txBody>
      </p:sp>
      <p:sp>
        <p:nvSpPr>
          <p:cNvPr id="12" name="TextBox 11">
            <a:extLst>
              <a:ext uri="{FF2B5EF4-FFF2-40B4-BE49-F238E27FC236}">
                <a16:creationId xmlns:a16="http://schemas.microsoft.com/office/drawing/2014/main" id="{EAF1C8F7-B76E-39D6-4CBB-4D6E392CA7E9}"/>
              </a:ext>
            </a:extLst>
          </p:cNvPr>
          <p:cNvSpPr txBox="1"/>
          <p:nvPr/>
        </p:nvSpPr>
        <p:spPr>
          <a:xfrm>
            <a:off x="2092411" y="9789645"/>
            <a:ext cx="17937891" cy="1200329"/>
          </a:xfrm>
          <a:prstGeom prst="rect">
            <a:avLst/>
          </a:prstGeom>
          <a:noFill/>
        </p:spPr>
        <p:txBody>
          <a:bodyPr wrap="square" rtlCol="0">
            <a:spAutoFit/>
          </a:bodyPr>
          <a:lstStyle/>
          <a:p>
            <a:r>
              <a:rPr lang="en-US" dirty="0"/>
              <a:t>Early in the game the branching factor is kept small by symmetries; late in the game, it is kept small by the number of open spaces available.</a:t>
            </a:r>
            <a:endParaRPr lang="en-CY" dirty="0"/>
          </a:p>
        </p:txBody>
      </p:sp>
    </p:spTree>
    <p:extLst>
      <p:ext uri="{BB962C8B-B14F-4D97-AF65-F5344CB8AC3E}">
        <p14:creationId xmlns:p14="http://schemas.microsoft.com/office/powerpoint/2010/main" val="2238890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anim calcmode="lin" valueType="num">
                                      <p:cBhvr>
                                        <p:cTn id="28" dur="1000" fill="hold"/>
                                        <p:tgtEl>
                                          <p:spTgt spid="7"/>
                                        </p:tgtEl>
                                        <p:attrNameLst>
                                          <p:attrName>ppt_x</p:attrName>
                                        </p:attrNameLst>
                                      </p:cBhvr>
                                      <p:tavLst>
                                        <p:tav tm="0">
                                          <p:val>
                                            <p:strVal val="#ppt_x"/>
                                          </p:val>
                                        </p:tav>
                                        <p:tav tm="100000">
                                          <p:val>
                                            <p:strVal val="#ppt_x"/>
                                          </p:val>
                                        </p:tav>
                                      </p:tavLst>
                                    </p:anim>
                                    <p:anim calcmode="lin" valueType="num">
                                      <p:cBhvr>
                                        <p:cTn id="2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1000"/>
                                        <p:tgtEl>
                                          <p:spTgt spid="12"/>
                                        </p:tgtEl>
                                      </p:cBhvr>
                                    </p:animEffect>
                                    <p:anim calcmode="lin" valueType="num">
                                      <p:cBhvr>
                                        <p:cTn id="35" dur="1000" fill="hold"/>
                                        <p:tgtEl>
                                          <p:spTgt spid="12"/>
                                        </p:tgtEl>
                                        <p:attrNameLst>
                                          <p:attrName>ppt_x</p:attrName>
                                        </p:attrNameLst>
                                      </p:cBhvr>
                                      <p:tavLst>
                                        <p:tav tm="0">
                                          <p:val>
                                            <p:strVal val="#ppt_x"/>
                                          </p:val>
                                        </p:tav>
                                        <p:tav tm="100000">
                                          <p:val>
                                            <p:strVal val="#ppt_x"/>
                                          </p:val>
                                        </p:tav>
                                      </p:tavLst>
                                    </p:anim>
                                    <p:anim calcmode="lin" valueType="num">
                                      <p:cBhvr>
                                        <p:cTn id="3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66F0F92-B050-2EB2-900C-DB983B66BBD5}"/>
              </a:ext>
            </a:extLst>
          </p:cNvPr>
          <p:cNvSpPr>
            <a:spLocks noGrp="1"/>
          </p:cNvSpPr>
          <p:nvPr>
            <p:ph type="sldNum" sz="quarter" idx="12"/>
          </p:nvPr>
        </p:nvSpPr>
        <p:spPr>
          <a:xfrm>
            <a:off x="11622092" y="12556155"/>
            <a:ext cx="1293000" cy="233088"/>
          </a:xfrm>
        </p:spPr>
        <p:txBody>
          <a:bodyPr/>
          <a:lstStyle/>
          <a:p>
            <a:pPr>
              <a:defRPr/>
            </a:pPr>
            <a:r>
              <a:rPr lang="en-US" altLang="en-CY" dirty="0"/>
              <a:t>XVI</a:t>
            </a:r>
            <a:r>
              <a:rPr lang="el-GR" altLang="en-CY" dirty="0"/>
              <a:t>-</a:t>
            </a:r>
            <a:fld id="{DC27C008-AA86-42F5-BE67-DE32607BECDD}" type="slidenum">
              <a:rPr lang="el-GR" altLang="en-CY" smtClean="0"/>
              <a:pPr>
                <a:defRPr/>
              </a:pPr>
              <a:t>83</a:t>
            </a:fld>
            <a:endParaRPr lang="el-GR" altLang="en-CY" dirty="0"/>
          </a:p>
        </p:txBody>
      </p:sp>
      <p:graphicFrame>
        <p:nvGraphicFramePr>
          <p:cNvPr id="3" name="Table 3">
            <a:extLst>
              <a:ext uri="{FF2B5EF4-FFF2-40B4-BE49-F238E27FC236}">
                <a16:creationId xmlns:a16="http://schemas.microsoft.com/office/drawing/2014/main" id="{FACAFA04-4257-2A91-7515-76D475021C12}"/>
              </a:ext>
            </a:extLst>
          </p:cNvPr>
          <p:cNvGraphicFramePr>
            <a:graphicFrameLocks noGrp="1"/>
          </p:cNvGraphicFramePr>
          <p:nvPr>
            <p:extLst>
              <p:ext uri="{D42A27DB-BD31-4B8C-83A1-F6EECF244321}">
                <p14:modId xmlns:p14="http://schemas.microsoft.com/office/powerpoint/2010/main" val="2069160177"/>
              </p:ext>
            </p:extLst>
          </p:nvPr>
        </p:nvGraphicFramePr>
        <p:xfrm>
          <a:off x="10622692" y="364488"/>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4" name="Table 3">
            <a:extLst>
              <a:ext uri="{FF2B5EF4-FFF2-40B4-BE49-F238E27FC236}">
                <a16:creationId xmlns:a16="http://schemas.microsoft.com/office/drawing/2014/main" id="{6E293712-776D-234B-EAC1-B61F96BAE820}"/>
              </a:ext>
            </a:extLst>
          </p:cNvPr>
          <p:cNvGraphicFramePr>
            <a:graphicFrameLocks noGrp="1"/>
          </p:cNvGraphicFramePr>
          <p:nvPr>
            <p:extLst>
              <p:ext uri="{D42A27DB-BD31-4B8C-83A1-F6EECF244321}">
                <p14:modId xmlns:p14="http://schemas.microsoft.com/office/powerpoint/2010/main" val="1321301734"/>
              </p:ext>
            </p:extLst>
          </p:nvPr>
        </p:nvGraphicFramePr>
        <p:xfrm>
          <a:off x="4308808" y="3920806"/>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5" name="Table 3">
            <a:extLst>
              <a:ext uri="{FF2B5EF4-FFF2-40B4-BE49-F238E27FC236}">
                <a16:creationId xmlns:a16="http://schemas.microsoft.com/office/drawing/2014/main" id="{1988BCEB-E0FE-7BDB-8690-ED566D292C17}"/>
              </a:ext>
            </a:extLst>
          </p:cNvPr>
          <p:cNvGraphicFramePr>
            <a:graphicFrameLocks noGrp="1"/>
          </p:cNvGraphicFramePr>
          <p:nvPr>
            <p:extLst>
              <p:ext uri="{D42A27DB-BD31-4B8C-83A1-F6EECF244321}">
                <p14:modId xmlns:p14="http://schemas.microsoft.com/office/powerpoint/2010/main" val="171066004"/>
              </p:ext>
            </p:extLst>
          </p:nvPr>
        </p:nvGraphicFramePr>
        <p:xfrm>
          <a:off x="13967034" y="6647113"/>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510729">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6" name="Table 3">
            <a:extLst>
              <a:ext uri="{FF2B5EF4-FFF2-40B4-BE49-F238E27FC236}">
                <a16:creationId xmlns:a16="http://schemas.microsoft.com/office/drawing/2014/main" id="{117D423C-4CCB-85C6-1D81-2EFA618DB63C}"/>
              </a:ext>
            </a:extLst>
          </p:cNvPr>
          <p:cNvGraphicFramePr>
            <a:graphicFrameLocks noGrp="1"/>
          </p:cNvGraphicFramePr>
          <p:nvPr>
            <p:extLst>
              <p:ext uri="{D42A27DB-BD31-4B8C-83A1-F6EECF244321}">
                <p14:modId xmlns:p14="http://schemas.microsoft.com/office/powerpoint/2010/main" val="1681630407"/>
              </p:ext>
            </p:extLst>
          </p:nvPr>
        </p:nvGraphicFramePr>
        <p:xfrm>
          <a:off x="18925364" y="3135006"/>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7" name="Table 3">
            <a:extLst>
              <a:ext uri="{FF2B5EF4-FFF2-40B4-BE49-F238E27FC236}">
                <a16:creationId xmlns:a16="http://schemas.microsoft.com/office/drawing/2014/main" id="{1096F05E-165A-5D09-B6B8-9751FDC9CD2D}"/>
              </a:ext>
            </a:extLst>
          </p:cNvPr>
          <p:cNvGraphicFramePr>
            <a:graphicFrameLocks noGrp="1"/>
          </p:cNvGraphicFramePr>
          <p:nvPr>
            <p:extLst>
              <p:ext uri="{D42A27DB-BD31-4B8C-83A1-F6EECF244321}">
                <p14:modId xmlns:p14="http://schemas.microsoft.com/office/powerpoint/2010/main" val="3531706134"/>
              </p:ext>
            </p:extLst>
          </p:nvPr>
        </p:nvGraphicFramePr>
        <p:xfrm>
          <a:off x="17810509" y="5897880"/>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r>
                        <a:rPr lang="en-US" b="1" dirty="0">
                          <a:solidFill>
                            <a:schemeClr val="tx1"/>
                          </a:solidFill>
                        </a:rPr>
                        <a:t>O</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8" name="Table 3">
            <a:extLst>
              <a:ext uri="{FF2B5EF4-FFF2-40B4-BE49-F238E27FC236}">
                <a16:creationId xmlns:a16="http://schemas.microsoft.com/office/drawing/2014/main" id="{5AD8A7DF-96DC-EE9E-592F-5D03B5D32C12}"/>
              </a:ext>
            </a:extLst>
          </p:cNvPr>
          <p:cNvGraphicFramePr>
            <a:graphicFrameLocks noGrp="1"/>
          </p:cNvGraphicFramePr>
          <p:nvPr>
            <p:extLst>
              <p:ext uri="{D42A27DB-BD31-4B8C-83A1-F6EECF244321}">
                <p14:modId xmlns:p14="http://schemas.microsoft.com/office/powerpoint/2010/main" val="2821389843"/>
              </p:ext>
            </p:extLst>
          </p:nvPr>
        </p:nvGraphicFramePr>
        <p:xfrm>
          <a:off x="20403065" y="5803885"/>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r>
                        <a:rPr lang="en-US" b="1" dirty="0">
                          <a:solidFill>
                            <a:schemeClr val="tx1"/>
                          </a:solidFill>
                        </a:rPr>
                        <a:t>O</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9" name="Table 8">
            <a:extLst>
              <a:ext uri="{FF2B5EF4-FFF2-40B4-BE49-F238E27FC236}">
                <a16:creationId xmlns:a16="http://schemas.microsoft.com/office/drawing/2014/main" id="{1D6D2E76-7A4F-7A76-75D4-06B27F8FE46F}"/>
              </a:ext>
            </a:extLst>
          </p:cNvPr>
          <p:cNvGraphicFramePr>
            <a:graphicFrameLocks noGrp="1"/>
          </p:cNvGraphicFramePr>
          <p:nvPr>
            <p:extLst>
              <p:ext uri="{D42A27DB-BD31-4B8C-83A1-F6EECF244321}">
                <p14:modId xmlns:p14="http://schemas.microsoft.com/office/powerpoint/2010/main" val="3911606"/>
              </p:ext>
            </p:extLst>
          </p:nvPr>
        </p:nvGraphicFramePr>
        <p:xfrm>
          <a:off x="444843" y="6616230"/>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r>
                        <a:rPr lang="en-US" b="1" dirty="0">
                          <a:solidFill>
                            <a:schemeClr val="tx1"/>
                          </a:solidFill>
                        </a:rPr>
                        <a:t>O</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10" name="Table 9">
            <a:extLst>
              <a:ext uri="{FF2B5EF4-FFF2-40B4-BE49-F238E27FC236}">
                <a16:creationId xmlns:a16="http://schemas.microsoft.com/office/drawing/2014/main" id="{9A9261B4-386D-87CD-3AA7-85C05795FEDD}"/>
              </a:ext>
            </a:extLst>
          </p:cNvPr>
          <p:cNvGraphicFramePr>
            <a:graphicFrameLocks noGrp="1"/>
          </p:cNvGraphicFramePr>
          <p:nvPr>
            <p:extLst>
              <p:ext uri="{D42A27DB-BD31-4B8C-83A1-F6EECF244321}">
                <p14:modId xmlns:p14="http://schemas.microsoft.com/office/powerpoint/2010/main" val="3117093737"/>
              </p:ext>
            </p:extLst>
          </p:nvPr>
        </p:nvGraphicFramePr>
        <p:xfrm>
          <a:off x="2411627" y="6614899"/>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483545">
                  <a:extLst>
                    <a:ext uri="{9D8B030D-6E8A-4147-A177-3AD203B41FA5}">
                      <a16:colId xmlns:a16="http://schemas.microsoft.com/office/drawing/2014/main" val="4252296161"/>
                    </a:ext>
                  </a:extLst>
                </a:gridCol>
                <a:gridCol w="556135">
                  <a:extLst>
                    <a:ext uri="{9D8B030D-6E8A-4147-A177-3AD203B41FA5}">
                      <a16:colId xmlns:a16="http://schemas.microsoft.com/office/drawing/2014/main" val="1952083884"/>
                    </a:ext>
                  </a:extLst>
                </a:gridCol>
              </a:tblGrid>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r>
                        <a:rPr lang="en-US" b="1" dirty="0">
                          <a:solidFill>
                            <a:schemeClr val="tx1"/>
                          </a:solidFill>
                        </a:rPr>
                        <a:t>O</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11" name="Table 10">
            <a:extLst>
              <a:ext uri="{FF2B5EF4-FFF2-40B4-BE49-F238E27FC236}">
                <a16:creationId xmlns:a16="http://schemas.microsoft.com/office/drawing/2014/main" id="{BD744EB8-8C30-DBD8-3357-1ACF22BC0D24}"/>
              </a:ext>
            </a:extLst>
          </p:cNvPr>
          <p:cNvGraphicFramePr>
            <a:graphicFrameLocks noGrp="1"/>
          </p:cNvGraphicFramePr>
          <p:nvPr>
            <p:extLst>
              <p:ext uri="{D42A27DB-BD31-4B8C-83A1-F6EECF244321}">
                <p14:modId xmlns:p14="http://schemas.microsoft.com/office/powerpoint/2010/main" val="1695986686"/>
              </p:ext>
            </p:extLst>
          </p:nvPr>
        </p:nvGraphicFramePr>
        <p:xfrm>
          <a:off x="4378411" y="6602542"/>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12" name="Table 11">
            <a:extLst>
              <a:ext uri="{FF2B5EF4-FFF2-40B4-BE49-F238E27FC236}">
                <a16:creationId xmlns:a16="http://schemas.microsoft.com/office/drawing/2014/main" id="{C5D46CF1-6232-22E7-8C16-E0151D20D4DA}"/>
              </a:ext>
            </a:extLst>
          </p:cNvPr>
          <p:cNvGraphicFramePr>
            <a:graphicFrameLocks noGrp="1"/>
          </p:cNvGraphicFramePr>
          <p:nvPr>
            <p:extLst>
              <p:ext uri="{D42A27DB-BD31-4B8C-83A1-F6EECF244321}">
                <p14:modId xmlns:p14="http://schemas.microsoft.com/office/powerpoint/2010/main" val="673842811"/>
              </p:ext>
            </p:extLst>
          </p:nvPr>
        </p:nvGraphicFramePr>
        <p:xfrm>
          <a:off x="6282492" y="6656319"/>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483545">
                  <a:extLst>
                    <a:ext uri="{9D8B030D-6E8A-4147-A177-3AD203B41FA5}">
                      <a16:colId xmlns:a16="http://schemas.microsoft.com/office/drawing/2014/main" val="4252296161"/>
                    </a:ext>
                  </a:extLst>
                </a:gridCol>
                <a:gridCol w="556135">
                  <a:extLst>
                    <a:ext uri="{9D8B030D-6E8A-4147-A177-3AD203B41FA5}">
                      <a16:colId xmlns:a16="http://schemas.microsoft.com/office/drawing/2014/main" val="1952083884"/>
                    </a:ext>
                  </a:extLst>
                </a:gridCol>
              </a:tblGrid>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13" name="Table 12">
            <a:extLst>
              <a:ext uri="{FF2B5EF4-FFF2-40B4-BE49-F238E27FC236}">
                <a16:creationId xmlns:a16="http://schemas.microsoft.com/office/drawing/2014/main" id="{B09B1E65-C8F2-1EF0-9328-F09245B2B08E}"/>
              </a:ext>
            </a:extLst>
          </p:cNvPr>
          <p:cNvGraphicFramePr>
            <a:graphicFrameLocks noGrp="1"/>
          </p:cNvGraphicFramePr>
          <p:nvPr>
            <p:extLst>
              <p:ext uri="{D42A27DB-BD31-4B8C-83A1-F6EECF244321}">
                <p14:modId xmlns:p14="http://schemas.microsoft.com/office/powerpoint/2010/main" val="2800468706"/>
              </p:ext>
            </p:extLst>
          </p:nvPr>
        </p:nvGraphicFramePr>
        <p:xfrm>
          <a:off x="8063006" y="6602542"/>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14" name="Table 13">
            <a:extLst>
              <a:ext uri="{FF2B5EF4-FFF2-40B4-BE49-F238E27FC236}">
                <a16:creationId xmlns:a16="http://schemas.microsoft.com/office/drawing/2014/main" id="{7A4C32B9-391C-1C97-30A7-62363025D21F}"/>
              </a:ext>
            </a:extLst>
          </p:cNvPr>
          <p:cNvGraphicFramePr>
            <a:graphicFrameLocks noGrp="1"/>
          </p:cNvGraphicFramePr>
          <p:nvPr>
            <p:extLst>
              <p:ext uri="{D42A27DB-BD31-4B8C-83A1-F6EECF244321}">
                <p14:modId xmlns:p14="http://schemas.microsoft.com/office/powerpoint/2010/main" val="3885603800"/>
              </p:ext>
            </p:extLst>
          </p:nvPr>
        </p:nvGraphicFramePr>
        <p:xfrm>
          <a:off x="10192346" y="9791934"/>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r>
                        <a:rPr lang="en-US" b="1" dirty="0">
                          <a:solidFill>
                            <a:schemeClr val="tx1"/>
                          </a:solidFill>
                        </a:rPr>
                        <a:t>O</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15" name="Table 14">
            <a:extLst>
              <a:ext uri="{FF2B5EF4-FFF2-40B4-BE49-F238E27FC236}">
                <a16:creationId xmlns:a16="http://schemas.microsoft.com/office/drawing/2014/main" id="{A551C659-B962-499C-6B91-5C2C345E4449}"/>
              </a:ext>
            </a:extLst>
          </p:cNvPr>
          <p:cNvGraphicFramePr>
            <a:graphicFrameLocks noGrp="1"/>
          </p:cNvGraphicFramePr>
          <p:nvPr>
            <p:extLst>
              <p:ext uri="{D42A27DB-BD31-4B8C-83A1-F6EECF244321}">
                <p14:modId xmlns:p14="http://schemas.microsoft.com/office/powerpoint/2010/main" val="4220924997"/>
              </p:ext>
            </p:extLst>
          </p:nvPr>
        </p:nvGraphicFramePr>
        <p:xfrm>
          <a:off x="12159130" y="9790603"/>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483545">
                  <a:extLst>
                    <a:ext uri="{9D8B030D-6E8A-4147-A177-3AD203B41FA5}">
                      <a16:colId xmlns:a16="http://schemas.microsoft.com/office/drawing/2014/main" val="4252296161"/>
                    </a:ext>
                  </a:extLst>
                </a:gridCol>
                <a:gridCol w="556135">
                  <a:extLst>
                    <a:ext uri="{9D8B030D-6E8A-4147-A177-3AD203B41FA5}">
                      <a16:colId xmlns:a16="http://schemas.microsoft.com/office/drawing/2014/main" val="1952083884"/>
                    </a:ext>
                  </a:extLst>
                </a:gridCol>
              </a:tblGrid>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16" name="Table 15">
            <a:extLst>
              <a:ext uri="{FF2B5EF4-FFF2-40B4-BE49-F238E27FC236}">
                <a16:creationId xmlns:a16="http://schemas.microsoft.com/office/drawing/2014/main" id="{51382FF5-79C2-C112-5090-2225CCABB282}"/>
              </a:ext>
            </a:extLst>
          </p:cNvPr>
          <p:cNvGraphicFramePr>
            <a:graphicFrameLocks noGrp="1"/>
          </p:cNvGraphicFramePr>
          <p:nvPr>
            <p:extLst>
              <p:ext uri="{D42A27DB-BD31-4B8C-83A1-F6EECF244321}">
                <p14:modId xmlns:p14="http://schemas.microsoft.com/office/powerpoint/2010/main" val="1384293438"/>
              </p:ext>
            </p:extLst>
          </p:nvPr>
        </p:nvGraphicFramePr>
        <p:xfrm>
          <a:off x="14125914" y="9778246"/>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17" name="Table 16">
            <a:extLst>
              <a:ext uri="{FF2B5EF4-FFF2-40B4-BE49-F238E27FC236}">
                <a16:creationId xmlns:a16="http://schemas.microsoft.com/office/drawing/2014/main" id="{B70E2440-C24B-4038-480A-8B8B1C65734F}"/>
              </a:ext>
            </a:extLst>
          </p:cNvPr>
          <p:cNvGraphicFramePr>
            <a:graphicFrameLocks noGrp="1"/>
          </p:cNvGraphicFramePr>
          <p:nvPr>
            <p:extLst>
              <p:ext uri="{D42A27DB-BD31-4B8C-83A1-F6EECF244321}">
                <p14:modId xmlns:p14="http://schemas.microsoft.com/office/powerpoint/2010/main" val="2106096621"/>
              </p:ext>
            </p:extLst>
          </p:nvPr>
        </p:nvGraphicFramePr>
        <p:xfrm>
          <a:off x="16029995" y="9832023"/>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483545">
                  <a:extLst>
                    <a:ext uri="{9D8B030D-6E8A-4147-A177-3AD203B41FA5}">
                      <a16:colId xmlns:a16="http://schemas.microsoft.com/office/drawing/2014/main" val="4252296161"/>
                    </a:ext>
                  </a:extLst>
                </a:gridCol>
                <a:gridCol w="556135">
                  <a:extLst>
                    <a:ext uri="{9D8B030D-6E8A-4147-A177-3AD203B41FA5}">
                      <a16:colId xmlns:a16="http://schemas.microsoft.com/office/drawing/2014/main" val="1952083884"/>
                    </a:ext>
                  </a:extLst>
                </a:gridCol>
              </a:tblGrid>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18" name="Table 17">
            <a:extLst>
              <a:ext uri="{FF2B5EF4-FFF2-40B4-BE49-F238E27FC236}">
                <a16:creationId xmlns:a16="http://schemas.microsoft.com/office/drawing/2014/main" id="{2A340020-B548-0CDF-97D9-7C83BF9F9E38}"/>
              </a:ext>
            </a:extLst>
          </p:cNvPr>
          <p:cNvGraphicFramePr>
            <a:graphicFrameLocks noGrp="1"/>
          </p:cNvGraphicFramePr>
          <p:nvPr>
            <p:extLst>
              <p:ext uri="{D42A27DB-BD31-4B8C-83A1-F6EECF244321}">
                <p14:modId xmlns:p14="http://schemas.microsoft.com/office/powerpoint/2010/main" val="1878860012"/>
              </p:ext>
            </p:extLst>
          </p:nvPr>
        </p:nvGraphicFramePr>
        <p:xfrm>
          <a:off x="17810509" y="9778246"/>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cxnSp>
        <p:nvCxnSpPr>
          <p:cNvPr id="20" name="Straight Arrow Connector 19">
            <a:extLst>
              <a:ext uri="{FF2B5EF4-FFF2-40B4-BE49-F238E27FC236}">
                <a16:creationId xmlns:a16="http://schemas.microsoft.com/office/drawing/2014/main" id="{CB61E838-BEE3-48EE-C737-FEF739E2F8A0}"/>
              </a:ext>
            </a:extLst>
          </p:cNvPr>
          <p:cNvCxnSpPr>
            <a:cxnSpLocks/>
            <a:stCxn id="3" idx="2"/>
          </p:cNvCxnSpPr>
          <p:nvPr/>
        </p:nvCxnSpPr>
        <p:spPr>
          <a:xfrm flipH="1">
            <a:off x="5163065" y="2284728"/>
            <a:ext cx="6244281" cy="1636078"/>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E2827C07-B8E3-A0DF-DB3D-00EC2954D0CC}"/>
              </a:ext>
            </a:extLst>
          </p:cNvPr>
          <p:cNvCxnSpPr>
            <a:cxnSpLocks/>
          </p:cNvCxnSpPr>
          <p:nvPr/>
        </p:nvCxnSpPr>
        <p:spPr>
          <a:xfrm>
            <a:off x="11452204" y="2284728"/>
            <a:ext cx="3131701" cy="4178065"/>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F7A5BCE0-D1A9-B238-B1E4-E5A39701721D}"/>
              </a:ext>
            </a:extLst>
          </p:cNvPr>
          <p:cNvCxnSpPr>
            <a:cxnSpLocks/>
          </p:cNvCxnSpPr>
          <p:nvPr/>
        </p:nvCxnSpPr>
        <p:spPr>
          <a:xfrm>
            <a:off x="11574740" y="2284728"/>
            <a:ext cx="7162711" cy="941863"/>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1A731E0E-AB49-F4FE-4745-5837253BB41F}"/>
              </a:ext>
            </a:extLst>
          </p:cNvPr>
          <p:cNvCxnSpPr>
            <a:cxnSpLocks/>
          </p:cNvCxnSpPr>
          <p:nvPr/>
        </p:nvCxnSpPr>
        <p:spPr>
          <a:xfrm flipH="1">
            <a:off x="1494482" y="5786935"/>
            <a:ext cx="3942437" cy="711102"/>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5B65BBFC-9175-0538-FC51-339B70055775}"/>
              </a:ext>
            </a:extLst>
          </p:cNvPr>
          <p:cNvCxnSpPr>
            <a:cxnSpLocks/>
            <a:endCxn id="13" idx="0"/>
          </p:cNvCxnSpPr>
          <p:nvPr/>
        </p:nvCxnSpPr>
        <p:spPr>
          <a:xfrm>
            <a:off x="5169295" y="5777570"/>
            <a:ext cx="3678365" cy="824972"/>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8463EC3-DD36-405C-9377-B2CA0B154A5D}"/>
              </a:ext>
            </a:extLst>
          </p:cNvPr>
          <p:cNvCxnSpPr>
            <a:cxnSpLocks/>
          </p:cNvCxnSpPr>
          <p:nvPr/>
        </p:nvCxnSpPr>
        <p:spPr>
          <a:xfrm>
            <a:off x="5201184" y="5823131"/>
            <a:ext cx="1909561" cy="833188"/>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88B2FEFF-7EA0-D866-AA1E-23DFBA661AB4}"/>
              </a:ext>
            </a:extLst>
          </p:cNvPr>
          <p:cNvCxnSpPr>
            <a:cxnSpLocks/>
          </p:cNvCxnSpPr>
          <p:nvPr/>
        </p:nvCxnSpPr>
        <p:spPr>
          <a:xfrm>
            <a:off x="5206664" y="5913337"/>
            <a:ext cx="0" cy="756663"/>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8392191C-7D9B-BFAE-C7C8-A0F0186F2811}"/>
              </a:ext>
            </a:extLst>
          </p:cNvPr>
          <p:cNvCxnSpPr>
            <a:cxnSpLocks/>
          </p:cNvCxnSpPr>
          <p:nvPr/>
        </p:nvCxnSpPr>
        <p:spPr>
          <a:xfrm flipH="1">
            <a:off x="3555138" y="5854393"/>
            <a:ext cx="1719232" cy="917856"/>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8D46350E-2F94-4657-E1D9-DD4B936C325D}"/>
              </a:ext>
            </a:extLst>
          </p:cNvPr>
          <p:cNvCxnSpPr>
            <a:cxnSpLocks/>
            <a:stCxn id="5" idx="2"/>
          </p:cNvCxnSpPr>
          <p:nvPr/>
        </p:nvCxnSpPr>
        <p:spPr>
          <a:xfrm flipH="1">
            <a:off x="10817817" y="8567353"/>
            <a:ext cx="3933871" cy="1191664"/>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F6EBA7B4-F274-AE22-0B21-258FC6BF4715}"/>
              </a:ext>
            </a:extLst>
          </p:cNvPr>
          <p:cNvCxnSpPr>
            <a:cxnSpLocks/>
            <a:stCxn id="5" idx="2"/>
            <a:endCxn id="18" idx="0"/>
          </p:cNvCxnSpPr>
          <p:nvPr/>
        </p:nvCxnSpPr>
        <p:spPr>
          <a:xfrm>
            <a:off x="14751688" y="8567353"/>
            <a:ext cx="3843475" cy="1210893"/>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9E75AEB3-6FC6-B000-02B9-7DB7EE964F3E}"/>
              </a:ext>
            </a:extLst>
          </p:cNvPr>
          <p:cNvCxnSpPr>
            <a:cxnSpLocks/>
          </p:cNvCxnSpPr>
          <p:nvPr/>
        </p:nvCxnSpPr>
        <p:spPr>
          <a:xfrm>
            <a:off x="14778088" y="8547310"/>
            <a:ext cx="2160467" cy="1230936"/>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4F885937-AA20-8A15-153B-12EDF1638413}"/>
              </a:ext>
            </a:extLst>
          </p:cNvPr>
          <p:cNvCxnSpPr>
            <a:cxnSpLocks/>
            <a:stCxn id="5" idx="2"/>
          </p:cNvCxnSpPr>
          <p:nvPr/>
        </p:nvCxnSpPr>
        <p:spPr>
          <a:xfrm flipH="1">
            <a:off x="14736618" y="8567353"/>
            <a:ext cx="15070" cy="1157116"/>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A7A1A4AD-0215-BD4C-F227-CD19237CB292}"/>
              </a:ext>
            </a:extLst>
          </p:cNvPr>
          <p:cNvCxnSpPr>
            <a:cxnSpLocks/>
            <a:stCxn id="5" idx="2"/>
          </p:cNvCxnSpPr>
          <p:nvPr/>
        </p:nvCxnSpPr>
        <p:spPr>
          <a:xfrm flipH="1">
            <a:off x="12915092" y="8567353"/>
            <a:ext cx="1836596" cy="1157116"/>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7483ACDE-9725-37A3-9B57-39F525630803}"/>
              </a:ext>
            </a:extLst>
          </p:cNvPr>
          <p:cNvCxnSpPr>
            <a:cxnSpLocks/>
            <a:endCxn id="8" idx="0"/>
          </p:cNvCxnSpPr>
          <p:nvPr/>
        </p:nvCxnSpPr>
        <p:spPr>
          <a:xfrm>
            <a:off x="19673505" y="5019904"/>
            <a:ext cx="1514214" cy="783981"/>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6F20F9BE-7CC1-B128-D499-377B597CBC13}"/>
              </a:ext>
            </a:extLst>
          </p:cNvPr>
          <p:cNvCxnSpPr>
            <a:cxnSpLocks/>
            <a:endCxn id="7" idx="0"/>
          </p:cNvCxnSpPr>
          <p:nvPr/>
        </p:nvCxnSpPr>
        <p:spPr>
          <a:xfrm flipH="1">
            <a:off x="18595163" y="5039947"/>
            <a:ext cx="1051942" cy="857933"/>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3E183390-09E0-A221-C65E-0571F804F3E9}"/>
              </a:ext>
            </a:extLst>
          </p:cNvPr>
          <p:cNvSpPr txBox="1"/>
          <p:nvPr/>
        </p:nvSpPr>
        <p:spPr>
          <a:xfrm>
            <a:off x="481994" y="697424"/>
            <a:ext cx="8197057" cy="646331"/>
          </a:xfrm>
          <a:prstGeom prst="rect">
            <a:avLst/>
          </a:prstGeom>
          <a:noFill/>
        </p:spPr>
        <p:txBody>
          <a:bodyPr wrap="square" rtlCol="0">
            <a:spAutoFit/>
          </a:bodyPr>
          <a:lstStyle/>
          <a:p>
            <a:r>
              <a:rPr lang="en-US" dirty="0"/>
              <a:t>Tic-tac-toe: Stage 1 of Minimax</a:t>
            </a:r>
            <a:endParaRPr lang="en-CY" dirty="0"/>
          </a:p>
        </p:txBody>
      </p:sp>
      <p:sp>
        <p:nvSpPr>
          <p:cNvPr id="75" name="TextBox 74">
            <a:extLst>
              <a:ext uri="{FF2B5EF4-FFF2-40B4-BE49-F238E27FC236}">
                <a16:creationId xmlns:a16="http://schemas.microsoft.com/office/drawing/2014/main" id="{355B0C90-60DF-EC42-344F-30FAE874CE37}"/>
              </a:ext>
            </a:extLst>
          </p:cNvPr>
          <p:cNvSpPr txBox="1"/>
          <p:nvPr/>
        </p:nvSpPr>
        <p:spPr>
          <a:xfrm rot="10800000" flipV="1">
            <a:off x="12516686" y="801388"/>
            <a:ext cx="1893771" cy="523220"/>
          </a:xfrm>
          <a:prstGeom prst="rect">
            <a:avLst/>
          </a:prstGeom>
          <a:solidFill>
            <a:schemeClr val="accent5">
              <a:lumMod val="20000"/>
              <a:lumOff val="80000"/>
            </a:schemeClr>
          </a:solidFill>
        </p:spPr>
        <p:txBody>
          <a:bodyPr wrap="square" rtlCol="0">
            <a:spAutoFit/>
          </a:bodyPr>
          <a:lstStyle/>
          <a:p>
            <a:r>
              <a:rPr lang="en-US" sz="2800" dirty="0"/>
              <a:t>Start Node</a:t>
            </a:r>
            <a:endParaRPr lang="en-CY" sz="2800" dirty="0"/>
          </a:p>
        </p:txBody>
      </p:sp>
      <p:sp>
        <p:nvSpPr>
          <p:cNvPr id="76" name="TextBox 75">
            <a:extLst>
              <a:ext uri="{FF2B5EF4-FFF2-40B4-BE49-F238E27FC236}">
                <a16:creationId xmlns:a16="http://schemas.microsoft.com/office/drawing/2014/main" id="{BB2DB95A-D610-EF83-DB13-14762849B356}"/>
              </a:ext>
            </a:extLst>
          </p:cNvPr>
          <p:cNvSpPr txBox="1"/>
          <p:nvPr/>
        </p:nvSpPr>
        <p:spPr>
          <a:xfrm rot="10800000" flipV="1">
            <a:off x="512170" y="8654663"/>
            <a:ext cx="1569307" cy="523220"/>
          </a:xfrm>
          <a:prstGeom prst="rect">
            <a:avLst/>
          </a:prstGeom>
          <a:noFill/>
        </p:spPr>
        <p:txBody>
          <a:bodyPr wrap="square" rtlCol="0">
            <a:spAutoFit/>
          </a:bodyPr>
          <a:lstStyle/>
          <a:p>
            <a:r>
              <a:rPr lang="en-US" sz="2800" dirty="0"/>
              <a:t>6 – 5 = 1</a:t>
            </a:r>
            <a:endParaRPr lang="en-CY" sz="2800" dirty="0"/>
          </a:p>
        </p:txBody>
      </p:sp>
      <p:sp>
        <p:nvSpPr>
          <p:cNvPr id="77" name="TextBox 76">
            <a:extLst>
              <a:ext uri="{FF2B5EF4-FFF2-40B4-BE49-F238E27FC236}">
                <a16:creationId xmlns:a16="http://schemas.microsoft.com/office/drawing/2014/main" id="{A047084D-890D-21E4-85B7-ABC93E936A99}"/>
              </a:ext>
            </a:extLst>
          </p:cNvPr>
          <p:cNvSpPr txBox="1"/>
          <p:nvPr/>
        </p:nvSpPr>
        <p:spPr>
          <a:xfrm rot="10800000" flipV="1">
            <a:off x="2502850" y="8708242"/>
            <a:ext cx="1569307" cy="523220"/>
          </a:xfrm>
          <a:prstGeom prst="rect">
            <a:avLst/>
          </a:prstGeom>
          <a:noFill/>
        </p:spPr>
        <p:txBody>
          <a:bodyPr wrap="square" rtlCol="0">
            <a:spAutoFit/>
          </a:bodyPr>
          <a:lstStyle/>
          <a:p>
            <a:r>
              <a:rPr lang="en-US" sz="2800" dirty="0"/>
              <a:t>5 – 5 = 0</a:t>
            </a:r>
            <a:endParaRPr lang="en-CY" sz="2800" dirty="0"/>
          </a:p>
        </p:txBody>
      </p:sp>
      <p:sp>
        <p:nvSpPr>
          <p:cNvPr id="78" name="TextBox 77">
            <a:extLst>
              <a:ext uri="{FF2B5EF4-FFF2-40B4-BE49-F238E27FC236}">
                <a16:creationId xmlns:a16="http://schemas.microsoft.com/office/drawing/2014/main" id="{AEDC5E9B-82C2-51FD-8B98-8833043A31EC}"/>
              </a:ext>
            </a:extLst>
          </p:cNvPr>
          <p:cNvSpPr txBox="1"/>
          <p:nvPr/>
        </p:nvSpPr>
        <p:spPr>
          <a:xfrm rot="10800000" flipV="1">
            <a:off x="4486080" y="8708242"/>
            <a:ext cx="1569307" cy="523220"/>
          </a:xfrm>
          <a:prstGeom prst="rect">
            <a:avLst/>
          </a:prstGeom>
          <a:noFill/>
        </p:spPr>
        <p:txBody>
          <a:bodyPr wrap="square" rtlCol="0">
            <a:spAutoFit/>
          </a:bodyPr>
          <a:lstStyle/>
          <a:p>
            <a:r>
              <a:rPr lang="en-US" sz="2800" dirty="0"/>
              <a:t>6 – 5 = 1</a:t>
            </a:r>
            <a:endParaRPr lang="en-CY" sz="2800" dirty="0"/>
          </a:p>
        </p:txBody>
      </p:sp>
      <p:sp>
        <p:nvSpPr>
          <p:cNvPr id="79" name="TextBox 78">
            <a:extLst>
              <a:ext uri="{FF2B5EF4-FFF2-40B4-BE49-F238E27FC236}">
                <a16:creationId xmlns:a16="http://schemas.microsoft.com/office/drawing/2014/main" id="{924CD943-38A9-02C0-9D7F-F824294CBE31}"/>
              </a:ext>
            </a:extLst>
          </p:cNvPr>
          <p:cNvSpPr txBox="1"/>
          <p:nvPr/>
        </p:nvSpPr>
        <p:spPr>
          <a:xfrm rot="10800000" flipV="1">
            <a:off x="6493699" y="8708242"/>
            <a:ext cx="1569307" cy="523220"/>
          </a:xfrm>
          <a:prstGeom prst="rect">
            <a:avLst/>
          </a:prstGeom>
          <a:noFill/>
        </p:spPr>
        <p:txBody>
          <a:bodyPr wrap="square" rtlCol="0">
            <a:spAutoFit/>
          </a:bodyPr>
          <a:lstStyle/>
          <a:p>
            <a:r>
              <a:rPr lang="en-US" sz="2800" dirty="0"/>
              <a:t>5 – 5 = 0</a:t>
            </a:r>
            <a:endParaRPr lang="en-CY" sz="2800" dirty="0"/>
          </a:p>
        </p:txBody>
      </p:sp>
      <p:sp>
        <p:nvSpPr>
          <p:cNvPr id="80" name="TextBox 79">
            <a:extLst>
              <a:ext uri="{FF2B5EF4-FFF2-40B4-BE49-F238E27FC236}">
                <a16:creationId xmlns:a16="http://schemas.microsoft.com/office/drawing/2014/main" id="{3EB2D72A-420F-0B65-96BE-08A1644314CB}"/>
              </a:ext>
            </a:extLst>
          </p:cNvPr>
          <p:cNvSpPr txBox="1"/>
          <p:nvPr/>
        </p:nvSpPr>
        <p:spPr>
          <a:xfrm rot="10800000" flipV="1">
            <a:off x="8151644" y="8683422"/>
            <a:ext cx="1569307" cy="523220"/>
          </a:xfrm>
          <a:prstGeom prst="rect">
            <a:avLst/>
          </a:prstGeom>
          <a:noFill/>
        </p:spPr>
        <p:txBody>
          <a:bodyPr wrap="square" rtlCol="0">
            <a:spAutoFit/>
          </a:bodyPr>
          <a:lstStyle/>
          <a:p>
            <a:r>
              <a:rPr lang="en-US" sz="2800" dirty="0"/>
              <a:t>4 – 5 = -1</a:t>
            </a:r>
            <a:endParaRPr lang="en-CY" sz="2800" dirty="0"/>
          </a:p>
        </p:txBody>
      </p:sp>
      <p:sp>
        <p:nvSpPr>
          <p:cNvPr id="81" name="TextBox 80">
            <a:extLst>
              <a:ext uri="{FF2B5EF4-FFF2-40B4-BE49-F238E27FC236}">
                <a16:creationId xmlns:a16="http://schemas.microsoft.com/office/drawing/2014/main" id="{764EA44F-063E-68B0-5034-8BE5665691E0}"/>
              </a:ext>
            </a:extLst>
          </p:cNvPr>
          <p:cNvSpPr txBox="1"/>
          <p:nvPr/>
        </p:nvSpPr>
        <p:spPr>
          <a:xfrm rot="10800000" flipV="1">
            <a:off x="20509542" y="7768287"/>
            <a:ext cx="1569307" cy="523220"/>
          </a:xfrm>
          <a:prstGeom prst="rect">
            <a:avLst/>
          </a:prstGeom>
          <a:noFill/>
        </p:spPr>
        <p:txBody>
          <a:bodyPr wrap="square" rtlCol="0">
            <a:spAutoFit/>
          </a:bodyPr>
          <a:lstStyle/>
          <a:p>
            <a:r>
              <a:rPr lang="en-US" sz="2800" dirty="0"/>
              <a:t>6 – 4 = 2</a:t>
            </a:r>
            <a:endParaRPr lang="en-CY" sz="2800" dirty="0"/>
          </a:p>
        </p:txBody>
      </p:sp>
      <p:sp>
        <p:nvSpPr>
          <p:cNvPr id="82" name="TextBox 81">
            <a:extLst>
              <a:ext uri="{FF2B5EF4-FFF2-40B4-BE49-F238E27FC236}">
                <a16:creationId xmlns:a16="http://schemas.microsoft.com/office/drawing/2014/main" id="{47EF95CA-1B08-469B-C049-B379CB72E9F1}"/>
              </a:ext>
            </a:extLst>
          </p:cNvPr>
          <p:cNvSpPr txBox="1"/>
          <p:nvPr/>
        </p:nvSpPr>
        <p:spPr>
          <a:xfrm rot="10800000" flipV="1">
            <a:off x="12288526" y="11783956"/>
            <a:ext cx="1569307" cy="523220"/>
          </a:xfrm>
          <a:prstGeom prst="rect">
            <a:avLst/>
          </a:prstGeom>
          <a:noFill/>
        </p:spPr>
        <p:txBody>
          <a:bodyPr wrap="square" rtlCol="0">
            <a:spAutoFit/>
          </a:bodyPr>
          <a:lstStyle/>
          <a:p>
            <a:r>
              <a:rPr lang="en-US" sz="2800" dirty="0"/>
              <a:t>5 – 5 = 0</a:t>
            </a:r>
            <a:endParaRPr lang="en-CY" sz="2800" dirty="0"/>
          </a:p>
        </p:txBody>
      </p:sp>
      <p:sp>
        <p:nvSpPr>
          <p:cNvPr id="83" name="TextBox 82">
            <a:extLst>
              <a:ext uri="{FF2B5EF4-FFF2-40B4-BE49-F238E27FC236}">
                <a16:creationId xmlns:a16="http://schemas.microsoft.com/office/drawing/2014/main" id="{65EE6603-9805-44A2-A8B0-D5D12699BB12}"/>
              </a:ext>
            </a:extLst>
          </p:cNvPr>
          <p:cNvSpPr txBox="1"/>
          <p:nvPr/>
        </p:nvSpPr>
        <p:spPr>
          <a:xfrm rot="10800000" flipV="1">
            <a:off x="14009778" y="11752263"/>
            <a:ext cx="1569307" cy="523220"/>
          </a:xfrm>
          <a:prstGeom prst="rect">
            <a:avLst/>
          </a:prstGeom>
          <a:noFill/>
        </p:spPr>
        <p:txBody>
          <a:bodyPr wrap="square" rtlCol="0">
            <a:spAutoFit/>
          </a:bodyPr>
          <a:lstStyle/>
          <a:p>
            <a:r>
              <a:rPr lang="en-US" sz="2800" dirty="0"/>
              <a:t>5 – 6 = -1</a:t>
            </a:r>
            <a:endParaRPr lang="en-CY" sz="2800" dirty="0"/>
          </a:p>
        </p:txBody>
      </p:sp>
      <p:sp>
        <p:nvSpPr>
          <p:cNvPr id="84" name="TextBox 83">
            <a:extLst>
              <a:ext uri="{FF2B5EF4-FFF2-40B4-BE49-F238E27FC236}">
                <a16:creationId xmlns:a16="http://schemas.microsoft.com/office/drawing/2014/main" id="{1DC7F097-2A2D-9D0E-EAC0-58798D479F42}"/>
              </a:ext>
            </a:extLst>
          </p:cNvPr>
          <p:cNvSpPr txBox="1"/>
          <p:nvPr/>
        </p:nvSpPr>
        <p:spPr>
          <a:xfrm rot="10800000" flipV="1">
            <a:off x="16092587" y="11752263"/>
            <a:ext cx="1569307" cy="523220"/>
          </a:xfrm>
          <a:prstGeom prst="rect">
            <a:avLst/>
          </a:prstGeom>
          <a:noFill/>
        </p:spPr>
        <p:txBody>
          <a:bodyPr wrap="square" rtlCol="0">
            <a:spAutoFit/>
          </a:bodyPr>
          <a:lstStyle/>
          <a:p>
            <a:r>
              <a:rPr lang="en-US" sz="2800" dirty="0"/>
              <a:t>6 – 6 = 0</a:t>
            </a:r>
            <a:endParaRPr lang="en-CY" sz="2800" dirty="0"/>
          </a:p>
        </p:txBody>
      </p:sp>
      <p:sp>
        <p:nvSpPr>
          <p:cNvPr id="85" name="TextBox 84">
            <a:extLst>
              <a:ext uri="{FF2B5EF4-FFF2-40B4-BE49-F238E27FC236}">
                <a16:creationId xmlns:a16="http://schemas.microsoft.com/office/drawing/2014/main" id="{971414FF-650C-4524-0D89-EAAAD8241D13}"/>
              </a:ext>
            </a:extLst>
          </p:cNvPr>
          <p:cNvSpPr txBox="1"/>
          <p:nvPr/>
        </p:nvSpPr>
        <p:spPr>
          <a:xfrm rot="10800000" flipV="1">
            <a:off x="17884908" y="11783956"/>
            <a:ext cx="1569307" cy="523220"/>
          </a:xfrm>
          <a:prstGeom prst="rect">
            <a:avLst/>
          </a:prstGeom>
          <a:noFill/>
        </p:spPr>
        <p:txBody>
          <a:bodyPr wrap="square" rtlCol="0">
            <a:spAutoFit/>
          </a:bodyPr>
          <a:lstStyle/>
          <a:p>
            <a:r>
              <a:rPr lang="en-US" sz="2800" dirty="0"/>
              <a:t>4 – 6 = -2</a:t>
            </a:r>
            <a:endParaRPr lang="en-CY" sz="2800" dirty="0"/>
          </a:p>
        </p:txBody>
      </p:sp>
      <p:sp>
        <p:nvSpPr>
          <p:cNvPr id="86" name="TextBox 85">
            <a:extLst>
              <a:ext uri="{FF2B5EF4-FFF2-40B4-BE49-F238E27FC236}">
                <a16:creationId xmlns:a16="http://schemas.microsoft.com/office/drawing/2014/main" id="{C1223B69-3CEB-51A0-A3EB-EDC76AA04080}"/>
              </a:ext>
            </a:extLst>
          </p:cNvPr>
          <p:cNvSpPr txBox="1"/>
          <p:nvPr/>
        </p:nvSpPr>
        <p:spPr>
          <a:xfrm rot="10800000" flipV="1">
            <a:off x="10311948" y="11765729"/>
            <a:ext cx="1569307" cy="523220"/>
          </a:xfrm>
          <a:prstGeom prst="rect">
            <a:avLst/>
          </a:prstGeom>
          <a:noFill/>
        </p:spPr>
        <p:txBody>
          <a:bodyPr wrap="square" rtlCol="0">
            <a:spAutoFit/>
          </a:bodyPr>
          <a:lstStyle/>
          <a:p>
            <a:r>
              <a:rPr lang="en-US" sz="2800" dirty="0"/>
              <a:t>5 – 6 = -1</a:t>
            </a:r>
            <a:endParaRPr lang="en-CY" sz="2800" dirty="0"/>
          </a:p>
        </p:txBody>
      </p:sp>
      <p:sp>
        <p:nvSpPr>
          <p:cNvPr id="87" name="TextBox 86">
            <a:extLst>
              <a:ext uri="{FF2B5EF4-FFF2-40B4-BE49-F238E27FC236}">
                <a16:creationId xmlns:a16="http://schemas.microsoft.com/office/drawing/2014/main" id="{C4F82896-2A03-887A-76AB-948434EB7468}"/>
              </a:ext>
            </a:extLst>
          </p:cNvPr>
          <p:cNvSpPr txBox="1"/>
          <p:nvPr/>
        </p:nvSpPr>
        <p:spPr>
          <a:xfrm rot="10800000" flipV="1">
            <a:off x="17810510" y="7931126"/>
            <a:ext cx="1569307" cy="523220"/>
          </a:xfrm>
          <a:prstGeom prst="rect">
            <a:avLst/>
          </a:prstGeom>
          <a:noFill/>
        </p:spPr>
        <p:txBody>
          <a:bodyPr wrap="square" rtlCol="0">
            <a:spAutoFit/>
          </a:bodyPr>
          <a:lstStyle/>
          <a:p>
            <a:r>
              <a:rPr lang="en-US" sz="2800" dirty="0"/>
              <a:t>5 – 4 = 1</a:t>
            </a:r>
            <a:endParaRPr lang="en-CY" sz="2800" dirty="0"/>
          </a:p>
        </p:txBody>
      </p:sp>
      <p:sp>
        <p:nvSpPr>
          <p:cNvPr id="88" name="Oval 87">
            <a:extLst>
              <a:ext uri="{FF2B5EF4-FFF2-40B4-BE49-F238E27FC236}">
                <a16:creationId xmlns:a16="http://schemas.microsoft.com/office/drawing/2014/main" id="{BD709E0A-421C-ACD4-A384-730938E953E8}"/>
              </a:ext>
            </a:extLst>
          </p:cNvPr>
          <p:cNvSpPr/>
          <p:nvPr/>
        </p:nvSpPr>
        <p:spPr>
          <a:xfrm>
            <a:off x="6232233" y="3920806"/>
            <a:ext cx="1101008" cy="842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CY" dirty="0"/>
          </a:p>
        </p:txBody>
      </p:sp>
      <p:sp>
        <p:nvSpPr>
          <p:cNvPr id="89" name="Oval 88">
            <a:extLst>
              <a:ext uri="{FF2B5EF4-FFF2-40B4-BE49-F238E27FC236}">
                <a16:creationId xmlns:a16="http://schemas.microsoft.com/office/drawing/2014/main" id="{B959347A-060D-69C7-29BC-E84BA085EEED}"/>
              </a:ext>
            </a:extLst>
          </p:cNvPr>
          <p:cNvSpPr/>
          <p:nvPr/>
        </p:nvSpPr>
        <p:spPr>
          <a:xfrm>
            <a:off x="14744153" y="5620137"/>
            <a:ext cx="1101008" cy="842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endParaRPr lang="en-CY" dirty="0"/>
          </a:p>
        </p:txBody>
      </p:sp>
      <p:sp>
        <p:nvSpPr>
          <p:cNvPr id="90" name="Oval 89">
            <a:extLst>
              <a:ext uri="{FF2B5EF4-FFF2-40B4-BE49-F238E27FC236}">
                <a16:creationId xmlns:a16="http://schemas.microsoft.com/office/drawing/2014/main" id="{B5E87805-5D86-EDEB-B1B2-7475DC4F993B}"/>
              </a:ext>
            </a:extLst>
          </p:cNvPr>
          <p:cNvSpPr/>
          <p:nvPr/>
        </p:nvSpPr>
        <p:spPr>
          <a:xfrm>
            <a:off x="20363996" y="2248189"/>
            <a:ext cx="1101008" cy="842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CY" dirty="0"/>
          </a:p>
        </p:txBody>
      </p:sp>
      <p:sp>
        <p:nvSpPr>
          <p:cNvPr id="91" name="TextBox 90">
            <a:extLst>
              <a:ext uri="{FF2B5EF4-FFF2-40B4-BE49-F238E27FC236}">
                <a16:creationId xmlns:a16="http://schemas.microsoft.com/office/drawing/2014/main" id="{9A02B5B7-699F-6311-B00B-C4F016ECDBA0}"/>
              </a:ext>
            </a:extLst>
          </p:cNvPr>
          <p:cNvSpPr txBox="1"/>
          <p:nvPr/>
        </p:nvSpPr>
        <p:spPr>
          <a:xfrm>
            <a:off x="16814649" y="1676072"/>
            <a:ext cx="2858856" cy="646331"/>
          </a:xfrm>
          <a:prstGeom prst="rect">
            <a:avLst/>
          </a:prstGeom>
          <a:noFill/>
        </p:spPr>
        <p:txBody>
          <a:bodyPr wrap="square" rtlCol="0">
            <a:spAutoFit/>
          </a:bodyPr>
          <a:lstStyle/>
          <a:p>
            <a:r>
              <a:rPr lang="en-US" dirty="0"/>
              <a:t>MAX’s move</a:t>
            </a:r>
            <a:endParaRPr lang="en-CY" dirty="0"/>
          </a:p>
        </p:txBody>
      </p:sp>
      <p:cxnSp>
        <p:nvCxnSpPr>
          <p:cNvPr id="92" name="Straight Arrow Connector 91">
            <a:extLst>
              <a:ext uri="{FF2B5EF4-FFF2-40B4-BE49-F238E27FC236}">
                <a16:creationId xmlns:a16="http://schemas.microsoft.com/office/drawing/2014/main" id="{C818BC7C-93B8-97A8-FA9D-561A867E0D63}"/>
              </a:ext>
            </a:extLst>
          </p:cNvPr>
          <p:cNvCxnSpPr>
            <a:cxnSpLocks/>
          </p:cNvCxnSpPr>
          <p:nvPr/>
        </p:nvCxnSpPr>
        <p:spPr>
          <a:xfrm>
            <a:off x="18036509" y="2243465"/>
            <a:ext cx="1514214" cy="783981"/>
          </a:xfrm>
          <a:prstGeom prst="straightConnector1">
            <a:avLst/>
          </a:prstGeom>
          <a:ln w="5715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9749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1000"/>
                                        <p:tgtEl>
                                          <p:spTgt spid="30"/>
                                        </p:tgtEl>
                                      </p:cBhvr>
                                    </p:animEffect>
                                    <p:anim calcmode="lin" valueType="num">
                                      <p:cBhvr>
                                        <p:cTn id="23" dur="1000" fill="hold"/>
                                        <p:tgtEl>
                                          <p:spTgt spid="30"/>
                                        </p:tgtEl>
                                        <p:attrNameLst>
                                          <p:attrName>ppt_x</p:attrName>
                                        </p:attrNameLst>
                                      </p:cBhvr>
                                      <p:tavLst>
                                        <p:tav tm="0">
                                          <p:val>
                                            <p:strVal val="#ppt_x"/>
                                          </p:val>
                                        </p:tav>
                                        <p:tav tm="100000">
                                          <p:val>
                                            <p:strVal val="#ppt_x"/>
                                          </p:val>
                                        </p:tav>
                                      </p:tavLst>
                                    </p:anim>
                                    <p:anim calcmode="lin" valueType="num">
                                      <p:cBhvr>
                                        <p:cTn id="24" dur="1000" fill="hold"/>
                                        <p:tgtEl>
                                          <p:spTgt spid="30"/>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1000"/>
                                        <p:tgtEl>
                                          <p:spTgt spid="22"/>
                                        </p:tgtEl>
                                      </p:cBhvr>
                                    </p:animEffect>
                                    <p:anim calcmode="lin" valueType="num">
                                      <p:cBhvr>
                                        <p:cTn id="28" dur="1000" fill="hold"/>
                                        <p:tgtEl>
                                          <p:spTgt spid="22"/>
                                        </p:tgtEl>
                                        <p:attrNameLst>
                                          <p:attrName>ppt_x</p:attrName>
                                        </p:attrNameLst>
                                      </p:cBhvr>
                                      <p:tavLst>
                                        <p:tav tm="0">
                                          <p:val>
                                            <p:strVal val="#ppt_x"/>
                                          </p:val>
                                        </p:tav>
                                        <p:tav tm="100000">
                                          <p:val>
                                            <p:strVal val="#ppt_x"/>
                                          </p:val>
                                        </p:tav>
                                      </p:tavLst>
                                    </p:anim>
                                    <p:anim calcmode="lin" valueType="num">
                                      <p:cBhvr>
                                        <p:cTn id="29" dur="1000" fill="hold"/>
                                        <p:tgtEl>
                                          <p:spTgt spid="22"/>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1000"/>
                                        <p:tgtEl>
                                          <p:spTgt spid="20"/>
                                        </p:tgtEl>
                                      </p:cBhvr>
                                    </p:animEffect>
                                    <p:anim calcmode="lin" valueType="num">
                                      <p:cBhvr>
                                        <p:cTn id="33" dur="1000" fill="hold"/>
                                        <p:tgtEl>
                                          <p:spTgt spid="20"/>
                                        </p:tgtEl>
                                        <p:attrNameLst>
                                          <p:attrName>ppt_x</p:attrName>
                                        </p:attrNameLst>
                                      </p:cBhvr>
                                      <p:tavLst>
                                        <p:tav tm="0">
                                          <p:val>
                                            <p:strVal val="#ppt_x"/>
                                          </p:val>
                                        </p:tav>
                                        <p:tav tm="100000">
                                          <p:val>
                                            <p:strVal val="#ppt_x"/>
                                          </p:val>
                                        </p:tav>
                                      </p:tavLst>
                                    </p:anim>
                                    <p:anim calcmode="lin" valueType="num">
                                      <p:cBhvr>
                                        <p:cTn id="34"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1000"/>
                                        <p:tgtEl>
                                          <p:spTgt spid="9"/>
                                        </p:tgtEl>
                                      </p:cBhvr>
                                    </p:animEffect>
                                    <p:anim calcmode="lin" valueType="num">
                                      <p:cBhvr>
                                        <p:cTn id="40" dur="1000" fill="hold"/>
                                        <p:tgtEl>
                                          <p:spTgt spid="9"/>
                                        </p:tgtEl>
                                        <p:attrNameLst>
                                          <p:attrName>ppt_x</p:attrName>
                                        </p:attrNameLst>
                                      </p:cBhvr>
                                      <p:tavLst>
                                        <p:tav tm="0">
                                          <p:val>
                                            <p:strVal val="#ppt_x"/>
                                          </p:val>
                                        </p:tav>
                                        <p:tav tm="100000">
                                          <p:val>
                                            <p:strVal val="#ppt_x"/>
                                          </p:val>
                                        </p:tav>
                                      </p:tavLst>
                                    </p:anim>
                                    <p:anim calcmode="lin" valueType="num">
                                      <p:cBhvr>
                                        <p:cTn id="41" dur="1000" fill="hold"/>
                                        <p:tgtEl>
                                          <p:spTgt spid="9"/>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fade">
                                      <p:cBhvr>
                                        <p:cTn id="44" dur="1000"/>
                                        <p:tgtEl>
                                          <p:spTgt spid="10"/>
                                        </p:tgtEl>
                                      </p:cBhvr>
                                    </p:animEffect>
                                    <p:anim calcmode="lin" valueType="num">
                                      <p:cBhvr>
                                        <p:cTn id="45" dur="1000" fill="hold"/>
                                        <p:tgtEl>
                                          <p:spTgt spid="10"/>
                                        </p:tgtEl>
                                        <p:attrNameLst>
                                          <p:attrName>ppt_x</p:attrName>
                                        </p:attrNameLst>
                                      </p:cBhvr>
                                      <p:tavLst>
                                        <p:tav tm="0">
                                          <p:val>
                                            <p:strVal val="#ppt_x"/>
                                          </p:val>
                                        </p:tav>
                                        <p:tav tm="100000">
                                          <p:val>
                                            <p:strVal val="#ppt_x"/>
                                          </p:val>
                                        </p:tav>
                                      </p:tavLst>
                                    </p:anim>
                                    <p:anim calcmode="lin" valueType="num">
                                      <p:cBhvr>
                                        <p:cTn id="46" dur="1000" fill="hold"/>
                                        <p:tgtEl>
                                          <p:spTgt spid="10"/>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1000"/>
                                        <p:tgtEl>
                                          <p:spTgt spid="12"/>
                                        </p:tgtEl>
                                      </p:cBhvr>
                                    </p:animEffect>
                                    <p:anim calcmode="lin" valueType="num">
                                      <p:cBhvr>
                                        <p:cTn id="50" dur="1000" fill="hold"/>
                                        <p:tgtEl>
                                          <p:spTgt spid="12"/>
                                        </p:tgtEl>
                                        <p:attrNameLst>
                                          <p:attrName>ppt_x</p:attrName>
                                        </p:attrNameLst>
                                      </p:cBhvr>
                                      <p:tavLst>
                                        <p:tav tm="0">
                                          <p:val>
                                            <p:strVal val="#ppt_x"/>
                                          </p:val>
                                        </p:tav>
                                        <p:tav tm="100000">
                                          <p:val>
                                            <p:strVal val="#ppt_x"/>
                                          </p:val>
                                        </p:tav>
                                      </p:tavLst>
                                    </p:anim>
                                    <p:anim calcmode="lin" valueType="num">
                                      <p:cBhvr>
                                        <p:cTn id="51" dur="1000" fill="hold"/>
                                        <p:tgtEl>
                                          <p:spTgt spid="12"/>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1000"/>
                                        <p:tgtEl>
                                          <p:spTgt spid="13"/>
                                        </p:tgtEl>
                                      </p:cBhvr>
                                    </p:animEffect>
                                    <p:anim calcmode="lin" valueType="num">
                                      <p:cBhvr>
                                        <p:cTn id="55" dur="1000" fill="hold"/>
                                        <p:tgtEl>
                                          <p:spTgt spid="13"/>
                                        </p:tgtEl>
                                        <p:attrNameLst>
                                          <p:attrName>ppt_x</p:attrName>
                                        </p:attrNameLst>
                                      </p:cBhvr>
                                      <p:tavLst>
                                        <p:tav tm="0">
                                          <p:val>
                                            <p:strVal val="#ppt_x"/>
                                          </p:val>
                                        </p:tav>
                                        <p:tav tm="100000">
                                          <p:val>
                                            <p:strVal val="#ppt_x"/>
                                          </p:val>
                                        </p:tav>
                                      </p:tavLst>
                                    </p:anim>
                                    <p:anim calcmode="lin" valueType="num">
                                      <p:cBhvr>
                                        <p:cTn id="56" dur="1000" fill="hold"/>
                                        <p:tgtEl>
                                          <p:spTgt spid="13"/>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36"/>
                                        </p:tgtEl>
                                        <p:attrNameLst>
                                          <p:attrName>style.visibility</p:attrName>
                                        </p:attrNameLst>
                                      </p:cBhvr>
                                      <p:to>
                                        <p:strVal val="visible"/>
                                      </p:to>
                                    </p:set>
                                    <p:animEffect transition="in" filter="fade">
                                      <p:cBhvr>
                                        <p:cTn id="59" dur="1000"/>
                                        <p:tgtEl>
                                          <p:spTgt spid="36"/>
                                        </p:tgtEl>
                                      </p:cBhvr>
                                    </p:animEffect>
                                    <p:anim calcmode="lin" valueType="num">
                                      <p:cBhvr>
                                        <p:cTn id="60" dur="1000" fill="hold"/>
                                        <p:tgtEl>
                                          <p:spTgt spid="36"/>
                                        </p:tgtEl>
                                        <p:attrNameLst>
                                          <p:attrName>ppt_x</p:attrName>
                                        </p:attrNameLst>
                                      </p:cBhvr>
                                      <p:tavLst>
                                        <p:tav tm="0">
                                          <p:val>
                                            <p:strVal val="#ppt_x"/>
                                          </p:val>
                                        </p:tav>
                                        <p:tav tm="100000">
                                          <p:val>
                                            <p:strVal val="#ppt_x"/>
                                          </p:val>
                                        </p:tav>
                                      </p:tavLst>
                                    </p:anim>
                                    <p:anim calcmode="lin" valueType="num">
                                      <p:cBhvr>
                                        <p:cTn id="61" dur="1000" fill="hold"/>
                                        <p:tgtEl>
                                          <p:spTgt spid="36"/>
                                        </p:tgtEl>
                                        <p:attrNameLst>
                                          <p:attrName>ppt_y</p:attrName>
                                        </p:attrNameLst>
                                      </p:cBhvr>
                                      <p:tavLst>
                                        <p:tav tm="0">
                                          <p:val>
                                            <p:strVal val="#ppt_y+.1"/>
                                          </p:val>
                                        </p:tav>
                                        <p:tav tm="100000">
                                          <p:val>
                                            <p:strVal val="#ppt_y"/>
                                          </p:val>
                                        </p:tav>
                                      </p:tavLst>
                                    </p:anim>
                                  </p:childTnLst>
                                </p:cTn>
                              </p:par>
                              <p:par>
                                <p:cTn id="62" presetID="42" presetClass="entr" presetSubtype="0" fill="hold" nodeType="withEffect">
                                  <p:stCondLst>
                                    <p:cond delay="0"/>
                                  </p:stCondLst>
                                  <p:childTnLst>
                                    <p:set>
                                      <p:cBhvr>
                                        <p:cTn id="63" dur="1" fill="hold">
                                          <p:stCondLst>
                                            <p:cond delay="0"/>
                                          </p:stCondLst>
                                        </p:cTn>
                                        <p:tgtEl>
                                          <p:spTgt spid="39"/>
                                        </p:tgtEl>
                                        <p:attrNameLst>
                                          <p:attrName>style.visibility</p:attrName>
                                        </p:attrNameLst>
                                      </p:cBhvr>
                                      <p:to>
                                        <p:strVal val="visible"/>
                                      </p:to>
                                    </p:set>
                                    <p:animEffect transition="in" filter="fade">
                                      <p:cBhvr>
                                        <p:cTn id="64" dur="1000"/>
                                        <p:tgtEl>
                                          <p:spTgt spid="39"/>
                                        </p:tgtEl>
                                      </p:cBhvr>
                                    </p:animEffect>
                                    <p:anim calcmode="lin" valueType="num">
                                      <p:cBhvr>
                                        <p:cTn id="65" dur="1000" fill="hold"/>
                                        <p:tgtEl>
                                          <p:spTgt spid="39"/>
                                        </p:tgtEl>
                                        <p:attrNameLst>
                                          <p:attrName>ppt_x</p:attrName>
                                        </p:attrNameLst>
                                      </p:cBhvr>
                                      <p:tavLst>
                                        <p:tav tm="0">
                                          <p:val>
                                            <p:strVal val="#ppt_x"/>
                                          </p:val>
                                        </p:tav>
                                        <p:tav tm="100000">
                                          <p:val>
                                            <p:strVal val="#ppt_x"/>
                                          </p:val>
                                        </p:tav>
                                      </p:tavLst>
                                    </p:anim>
                                    <p:anim calcmode="lin" valueType="num">
                                      <p:cBhvr>
                                        <p:cTn id="66" dur="1000" fill="hold"/>
                                        <p:tgtEl>
                                          <p:spTgt spid="39"/>
                                        </p:tgtEl>
                                        <p:attrNameLst>
                                          <p:attrName>ppt_y</p:attrName>
                                        </p:attrNameLst>
                                      </p:cBhvr>
                                      <p:tavLst>
                                        <p:tav tm="0">
                                          <p:val>
                                            <p:strVal val="#ppt_y+.1"/>
                                          </p:val>
                                        </p:tav>
                                        <p:tav tm="100000">
                                          <p:val>
                                            <p:strVal val="#ppt_y"/>
                                          </p:val>
                                        </p:tav>
                                      </p:tavLst>
                                    </p:anim>
                                  </p:childTnLst>
                                </p:cTn>
                              </p:par>
                              <p:par>
                                <p:cTn id="67" presetID="42" presetClass="entr" presetSubtype="0" fill="hold" nodeType="withEffect">
                                  <p:stCondLst>
                                    <p:cond delay="0"/>
                                  </p:stCondLst>
                                  <p:childTnLst>
                                    <p:set>
                                      <p:cBhvr>
                                        <p:cTn id="68" dur="1" fill="hold">
                                          <p:stCondLst>
                                            <p:cond delay="0"/>
                                          </p:stCondLst>
                                        </p:cTn>
                                        <p:tgtEl>
                                          <p:spTgt spid="46"/>
                                        </p:tgtEl>
                                        <p:attrNameLst>
                                          <p:attrName>style.visibility</p:attrName>
                                        </p:attrNameLst>
                                      </p:cBhvr>
                                      <p:to>
                                        <p:strVal val="visible"/>
                                      </p:to>
                                    </p:set>
                                    <p:animEffect transition="in" filter="fade">
                                      <p:cBhvr>
                                        <p:cTn id="69" dur="1000"/>
                                        <p:tgtEl>
                                          <p:spTgt spid="46"/>
                                        </p:tgtEl>
                                      </p:cBhvr>
                                    </p:animEffect>
                                    <p:anim calcmode="lin" valueType="num">
                                      <p:cBhvr>
                                        <p:cTn id="70" dur="1000" fill="hold"/>
                                        <p:tgtEl>
                                          <p:spTgt spid="46"/>
                                        </p:tgtEl>
                                        <p:attrNameLst>
                                          <p:attrName>ppt_x</p:attrName>
                                        </p:attrNameLst>
                                      </p:cBhvr>
                                      <p:tavLst>
                                        <p:tav tm="0">
                                          <p:val>
                                            <p:strVal val="#ppt_x"/>
                                          </p:val>
                                        </p:tav>
                                        <p:tav tm="100000">
                                          <p:val>
                                            <p:strVal val="#ppt_x"/>
                                          </p:val>
                                        </p:tav>
                                      </p:tavLst>
                                    </p:anim>
                                    <p:anim calcmode="lin" valueType="num">
                                      <p:cBhvr>
                                        <p:cTn id="71" dur="1000" fill="hold"/>
                                        <p:tgtEl>
                                          <p:spTgt spid="46"/>
                                        </p:tgtEl>
                                        <p:attrNameLst>
                                          <p:attrName>ppt_y</p:attrName>
                                        </p:attrNameLst>
                                      </p:cBhvr>
                                      <p:tavLst>
                                        <p:tav tm="0">
                                          <p:val>
                                            <p:strVal val="#ppt_y+.1"/>
                                          </p:val>
                                        </p:tav>
                                        <p:tav tm="100000">
                                          <p:val>
                                            <p:strVal val="#ppt_y"/>
                                          </p:val>
                                        </p:tav>
                                      </p:tavLst>
                                    </p:anim>
                                  </p:childTnLst>
                                </p:cTn>
                              </p:par>
                              <p:par>
                                <p:cTn id="72" presetID="42" presetClass="entr" presetSubtype="0" fill="hold" nodeType="withEffect">
                                  <p:stCondLst>
                                    <p:cond delay="0"/>
                                  </p:stCondLst>
                                  <p:childTnLst>
                                    <p:set>
                                      <p:cBhvr>
                                        <p:cTn id="73" dur="1" fill="hold">
                                          <p:stCondLst>
                                            <p:cond delay="0"/>
                                          </p:stCondLst>
                                        </p:cTn>
                                        <p:tgtEl>
                                          <p:spTgt spid="42"/>
                                        </p:tgtEl>
                                        <p:attrNameLst>
                                          <p:attrName>style.visibility</p:attrName>
                                        </p:attrNameLst>
                                      </p:cBhvr>
                                      <p:to>
                                        <p:strVal val="visible"/>
                                      </p:to>
                                    </p:set>
                                    <p:animEffect transition="in" filter="fade">
                                      <p:cBhvr>
                                        <p:cTn id="74" dur="1000"/>
                                        <p:tgtEl>
                                          <p:spTgt spid="42"/>
                                        </p:tgtEl>
                                      </p:cBhvr>
                                    </p:animEffect>
                                    <p:anim calcmode="lin" valueType="num">
                                      <p:cBhvr>
                                        <p:cTn id="75" dur="1000" fill="hold"/>
                                        <p:tgtEl>
                                          <p:spTgt spid="42"/>
                                        </p:tgtEl>
                                        <p:attrNameLst>
                                          <p:attrName>ppt_x</p:attrName>
                                        </p:attrNameLst>
                                      </p:cBhvr>
                                      <p:tavLst>
                                        <p:tav tm="0">
                                          <p:val>
                                            <p:strVal val="#ppt_x"/>
                                          </p:val>
                                        </p:tav>
                                        <p:tav tm="100000">
                                          <p:val>
                                            <p:strVal val="#ppt_x"/>
                                          </p:val>
                                        </p:tav>
                                      </p:tavLst>
                                    </p:anim>
                                    <p:anim calcmode="lin" valueType="num">
                                      <p:cBhvr>
                                        <p:cTn id="76" dur="1000" fill="hold"/>
                                        <p:tgtEl>
                                          <p:spTgt spid="42"/>
                                        </p:tgtEl>
                                        <p:attrNameLst>
                                          <p:attrName>ppt_y</p:attrName>
                                        </p:attrNameLst>
                                      </p:cBhvr>
                                      <p:tavLst>
                                        <p:tav tm="0">
                                          <p:val>
                                            <p:strVal val="#ppt_y+.1"/>
                                          </p:val>
                                        </p:tav>
                                        <p:tav tm="100000">
                                          <p:val>
                                            <p:strVal val="#ppt_y"/>
                                          </p:val>
                                        </p:tav>
                                      </p:tavLst>
                                    </p:anim>
                                  </p:childTnLst>
                                </p:cTn>
                              </p:par>
                              <p:par>
                                <p:cTn id="77" presetID="42" presetClass="entr" presetSubtype="0" fill="hold" nodeType="withEffect">
                                  <p:stCondLst>
                                    <p:cond delay="0"/>
                                  </p:stCondLst>
                                  <p:childTnLst>
                                    <p:set>
                                      <p:cBhvr>
                                        <p:cTn id="78" dur="1" fill="hold">
                                          <p:stCondLst>
                                            <p:cond delay="0"/>
                                          </p:stCondLst>
                                        </p:cTn>
                                        <p:tgtEl>
                                          <p:spTgt spid="11"/>
                                        </p:tgtEl>
                                        <p:attrNameLst>
                                          <p:attrName>style.visibility</p:attrName>
                                        </p:attrNameLst>
                                      </p:cBhvr>
                                      <p:to>
                                        <p:strVal val="visible"/>
                                      </p:to>
                                    </p:set>
                                    <p:animEffect transition="in" filter="fade">
                                      <p:cBhvr>
                                        <p:cTn id="79" dur="1000"/>
                                        <p:tgtEl>
                                          <p:spTgt spid="11"/>
                                        </p:tgtEl>
                                      </p:cBhvr>
                                    </p:animEffect>
                                    <p:anim calcmode="lin" valueType="num">
                                      <p:cBhvr>
                                        <p:cTn id="80" dur="1000" fill="hold"/>
                                        <p:tgtEl>
                                          <p:spTgt spid="11"/>
                                        </p:tgtEl>
                                        <p:attrNameLst>
                                          <p:attrName>ppt_x</p:attrName>
                                        </p:attrNameLst>
                                      </p:cBhvr>
                                      <p:tavLst>
                                        <p:tav tm="0">
                                          <p:val>
                                            <p:strVal val="#ppt_x"/>
                                          </p:val>
                                        </p:tav>
                                        <p:tav tm="100000">
                                          <p:val>
                                            <p:strVal val="#ppt_x"/>
                                          </p:val>
                                        </p:tav>
                                      </p:tavLst>
                                    </p:anim>
                                    <p:anim calcmode="lin" valueType="num">
                                      <p:cBhvr>
                                        <p:cTn id="81" dur="1000" fill="hold"/>
                                        <p:tgtEl>
                                          <p:spTgt spid="11"/>
                                        </p:tgtEl>
                                        <p:attrNameLst>
                                          <p:attrName>ppt_y</p:attrName>
                                        </p:attrNameLst>
                                      </p:cBhvr>
                                      <p:tavLst>
                                        <p:tav tm="0">
                                          <p:val>
                                            <p:strVal val="#ppt_y+.1"/>
                                          </p:val>
                                        </p:tav>
                                        <p:tav tm="100000">
                                          <p:val>
                                            <p:strVal val="#ppt_y"/>
                                          </p:val>
                                        </p:tav>
                                      </p:tavLst>
                                    </p:anim>
                                  </p:childTnLst>
                                </p:cTn>
                              </p:par>
                              <p:par>
                                <p:cTn id="82" presetID="42" presetClass="entr" presetSubtype="0" fill="hold" nodeType="withEffect">
                                  <p:stCondLst>
                                    <p:cond delay="0"/>
                                  </p:stCondLst>
                                  <p:childTnLst>
                                    <p:set>
                                      <p:cBhvr>
                                        <p:cTn id="83" dur="1" fill="hold">
                                          <p:stCondLst>
                                            <p:cond delay="0"/>
                                          </p:stCondLst>
                                        </p:cTn>
                                        <p:tgtEl>
                                          <p:spTgt spid="32"/>
                                        </p:tgtEl>
                                        <p:attrNameLst>
                                          <p:attrName>style.visibility</p:attrName>
                                        </p:attrNameLst>
                                      </p:cBhvr>
                                      <p:to>
                                        <p:strVal val="visible"/>
                                      </p:to>
                                    </p:set>
                                    <p:animEffect transition="in" filter="fade">
                                      <p:cBhvr>
                                        <p:cTn id="84" dur="1000"/>
                                        <p:tgtEl>
                                          <p:spTgt spid="32"/>
                                        </p:tgtEl>
                                      </p:cBhvr>
                                    </p:animEffect>
                                    <p:anim calcmode="lin" valueType="num">
                                      <p:cBhvr>
                                        <p:cTn id="85" dur="1000" fill="hold"/>
                                        <p:tgtEl>
                                          <p:spTgt spid="32"/>
                                        </p:tgtEl>
                                        <p:attrNameLst>
                                          <p:attrName>ppt_x</p:attrName>
                                        </p:attrNameLst>
                                      </p:cBhvr>
                                      <p:tavLst>
                                        <p:tav tm="0">
                                          <p:val>
                                            <p:strVal val="#ppt_x"/>
                                          </p:val>
                                        </p:tav>
                                        <p:tav tm="100000">
                                          <p:val>
                                            <p:strVal val="#ppt_x"/>
                                          </p:val>
                                        </p:tav>
                                      </p:tavLst>
                                    </p:anim>
                                    <p:anim calcmode="lin" valueType="num">
                                      <p:cBhvr>
                                        <p:cTn id="86"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76"/>
                                        </p:tgtEl>
                                        <p:attrNameLst>
                                          <p:attrName>style.visibility</p:attrName>
                                        </p:attrNameLst>
                                      </p:cBhvr>
                                      <p:to>
                                        <p:strVal val="visible"/>
                                      </p:to>
                                    </p:set>
                                    <p:animEffect transition="in" filter="fade">
                                      <p:cBhvr>
                                        <p:cTn id="91" dur="1000"/>
                                        <p:tgtEl>
                                          <p:spTgt spid="76"/>
                                        </p:tgtEl>
                                      </p:cBhvr>
                                    </p:animEffect>
                                    <p:anim calcmode="lin" valueType="num">
                                      <p:cBhvr>
                                        <p:cTn id="92" dur="1000" fill="hold"/>
                                        <p:tgtEl>
                                          <p:spTgt spid="76"/>
                                        </p:tgtEl>
                                        <p:attrNameLst>
                                          <p:attrName>ppt_x</p:attrName>
                                        </p:attrNameLst>
                                      </p:cBhvr>
                                      <p:tavLst>
                                        <p:tav tm="0">
                                          <p:val>
                                            <p:strVal val="#ppt_x"/>
                                          </p:val>
                                        </p:tav>
                                        <p:tav tm="100000">
                                          <p:val>
                                            <p:strVal val="#ppt_x"/>
                                          </p:val>
                                        </p:tav>
                                      </p:tavLst>
                                    </p:anim>
                                    <p:anim calcmode="lin" valueType="num">
                                      <p:cBhvr>
                                        <p:cTn id="93" dur="1000" fill="hold"/>
                                        <p:tgtEl>
                                          <p:spTgt spid="76"/>
                                        </p:tgtEl>
                                        <p:attrNameLst>
                                          <p:attrName>ppt_y</p:attrName>
                                        </p:attrNameLst>
                                      </p:cBhvr>
                                      <p:tavLst>
                                        <p:tav tm="0">
                                          <p:val>
                                            <p:strVal val="#ppt_y+.1"/>
                                          </p:val>
                                        </p:tav>
                                        <p:tav tm="100000">
                                          <p:val>
                                            <p:strVal val="#ppt_y"/>
                                          </p:val>
                                        </p:tav>
                                      </p:tavLst>
                                    </p:anim>
                                  </p:childTnLst>
                                </p:cTn>
                              </p:par>
                              <p:par>
                                <p:cTn id="94" presetID="42" presetClass="entr" presetSubtype="0" fill="hold" grpId="0" nodeType="withEffect">
                                  <p:stCondLst>
                                    <p:cond delay="0"/>
                                  </p:stCondLst>
                                  <p:childTnLst>
                                    <p:set>
                                      <p:cBhvr>
                                        <p:cTn id="95" dur="1" fill="hold">
                                          <p:stCondLst>
                                            <p:cond delay="0"/>
                                          </p:stCondLst>
                                        </p:cTn>
                                        <p:tgtEl>
                                          <p:spTgt spid="77"/>
                                        </p:tgtEl>
                                        <p:attrNameLst>
                                          <p:attrName>style.visibility</p:attrName>
                                        </p:attrNameLst>
                                      </p:cBhvr>
                                      <p:to>
                                        <p:strVal val="visible"/>
                                      </p:to>
                                    </p:set>
                                    <p:animEffect transition="in" filter="fade">
                                      <p:cBhvr>
                                        <p:cTn id="96" dur="1000"/>
                                        <p:tgtEl>
                                          <p:spTgt spid="77"/>
                                        </p:tgtEl>
                                      </p:cBhvr>
                                    </p:animEffect>
                                    <p:anim calcmode="lin" valueType="num">
                                      <p:cBhvr>
                                        <p:cTn id="97" dur="1000" fill="hold"/>
                                        <p:tgtEl>
                                          <p:spTgt spid="77"/>
                                        </p:tgtEl>
                                        <p:attrNameLst>
                                          <p:attrName>ppt_x</p:attrName>
                                        </p:attrNameLst>
                                      </p:cBhvr>
                                      <p:tavLst>
                                        <p:tav tm="0">
                                          <p:val>
                                            <p:strVal val="#ppt_x"/>
                                          </p:val>
                                        </p:tav>
                                        <p:tav tm="100000">
                                          <p:val>
                                            <p:strVal val="#ppt_x"/>
                                          </p:val>
                                        </p:tav>
                                      </p:tavLst>
                                    </p:anim>
                                    <p:anim calcmode="lin" valueType="num">
                                      <p:cBhvr>
                                        <p:cTn id="98" dur="1000" fill="hold"/>
                                        <p:tgtEl>
                                          <p:spTgt spid="77"/>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78"/>
                                        </p:tgtEl>
                                        <p:attrNameLst>
                                          <p:attrName>style.visibility</p:attrName>
                                        </p:attrNameLst>
                                      </p:cBhvr>
                                      <p:to>
                                        <p:strVal val="visible"/>
                                      </p:to>
                                    </p:set>
                                    <p:animEffect transition="in" filter="fade">
                                      <p:cBhvr>
                                        <p:cTn id="101" dur="1000"/>
                                        <p:tgtEl>
                                          <p:spTgt spid="78"/>
                                        </p:tgtEl>
                                      </p:cBhvr>
                                    </p:animEffect>
                                    <p:anim calcmode="lin" valueType="num">
                                      <p:cBhvr>
                                        <p:cTn id="102" dur="1000" fill="hold"/>
                                        <p:tgtEl>
                                          <p:spTgt spid="78"/>
                                        </p:tgtEl>
                                        <p:attrNameLst>
                                          <p:attrName>ppt_x</p:attrName>
                                        </p:attrNameLst>
                                      </p:cBhvr>
                                      <p:tavLst>
                                        <p:tav tm="0">
                                          <p:val>
                                            <p:strVal val="#ppt_x"/>
                                          </p:val>
                                        </p:tav>
                                        <p:tav tm="100000">
                                          <p:val>
                                            <p:strVal val="#ppt_x"/>
                                          </p:val>
                                        </p:tav>
                                      </p:tavLst>
                                    </p:anim>
                                    <p:anim calcmode="lin" valueType="num">
                                      <p:cBhvr>
                                        <p:cTn id="103" dur="1000" fill="hold"/>
                                        <p:tgtEl>
                                          <p:spTgt spid="78"/>
                                        </p:tgtEl>
                                        <p:attrNameLst>
                                          <p:attrName>ppt_y</p:attrName>
                                        </p:attrNameLst>
                                      </p:cBhvr>
                                      <p:tavLst>
                                        <p:tav tm="0">
                                          <p:val>
                                            <p:strVal val="#ppt_y+.1"/>
                                          </p:val>
                                        </p:tav>
                                        <p:tav tm="100000">
                                          <p:val>
                                            <p:strVal val="#ppt_y"/>
                                          </p:val>
                                        </p:tav>
                                      </p:tavLst>
                                    </p:anim>
                                  </p:childTnLst>
                                </p:cTn>
                              </p:par>
                              <p:par>
                                <p:cTn id="104" presetID="42" presetClass="entr" presetSubtype="0" fill="hold" grpId="0" nodeType="withEffect">
                                  <p:stCondLst>
                                    <p:cond delay="0"/>
                                  </p:stCondLst>
                                  <p:childTnLst>
                                    <p:set>
                                      <p:cBhvr>
                                        <p:cTn id="105" dur="1" fill="hold">
                                          <p:stCondLst>
                                            <p:cond delay="0"/>
                                          </p:stCondLst>
                                        </p:cTn>
                                        <p:tgtEl>
                                          <p:spTgt spid="79"/>
                                        </p:tgtEl>
                                        <p:attrNameLst>
                                          <p:attrName>style.visibility</p:attrName>
                                        </p:attrNameLst>
                                      </p:cBhvr>
                                      <p:to>
                                        <p:strVal val="visible"/>
                                      </p:to>
                                    </p:set>
                                    <p:animEffect transition="in" filter="fade">
                                      <p:cBhvr>
                                        <p:cTn id="106" dur="1000"/>
                                        <p:tgtEl>
                                          <p:spTgt spid="79"/>
                                        </p:tgtEl>
                                      </p:cBhvr>
                                    </p:animEffect>
                                    <p:anim calcmode="lin" valueType="num">
                                      <p:cBhvr>
                                        <p:cTn id="107" dur="1000" fill="hold"/>
                                        <p:tgtEl>
                                          <p:spTgt spid="79"/>
                                        </p:tgtEl>
                                        <p:attrNameLst>
                                          <p:attrName>ppt_x</p:attrName>
                                        </p:attrNameLst>
                                      </p:cBhvr>
                                      <p:tavLst>
                                        <p:tav tm="0">
                                          <p:val>
                                            <p:strVal val="#ppt_x"/>
                                          </p:val>
                                        </p:tav>
                                        <p:tav tm="100000">
                                          <p:val>
                                            <p:strVal val="#ppt_x"/>
                                          </p:val>
                                        </p:tav>
                                      </p:tavLst>
                                    </p:anim>
                                    <p:anim calcmode="lin" valueType="num">
                                      <p:cBhvr>
                                        <p:cTn id="108" dur="1000" fill="hold"/>
                                        <p:tgtEl>
                                          <p:spTgt spid="79"/>
                                        </p:tgtEl>
                                        <p:attrNameLst>
                                          <p:attrName>ppt_y</p:attrName>
                                        </p:attrNameLst>
                                      </p:cBhvr>
                                      <p:tavLst>
                                        <p:tav tm="0">
                                          <p:val>
                                            <p:strVal val="#ppt_y+.1"/>
                                          </p:val>
                                        </p:tav>
                                        <p:tav tm="100000">
                                          <p:val>
                                            <p:strVal val="#ppt_y"/>
                                          </p:val>
                                        </p:tav>
                                      </p:tavLst>
                                    </p:anim>
                                  </p:childTnLst>
                                </p:cTn>
                              </p:par>
                              <p:par>
                                <p:cTn id="109" presetID="42" presetClass="entr" presetSubtype="0" fill="hold" grpId="0" nodeType="withEffect">
                                  <p:stCondLst>
                                    <p:cond delay="0"/>
                                  </p:stCondLst>
                                  <p:childTnLst>
                                    <p:set>
                                      <p:cBhvr>
                                        <p:cTn id="110" dur="1" fill="hold">
                                          <p:stCondLst>
                                            <p:cond delay="0"/>
                                          </p:stCondLst>
                                        </p:cTn>
                                        <p:tgtEl>
                                          <p:spTgt spid="80"/>
                                        </p:tgtEl>
                                        <p:attrNameLst>
                                          <p:attrName>style.visibility</p:attrName>
                                        </p:attrNameLst>
                                      </p:cBhvr>
                                      <p:to>
                                        <p:strVal val="visible"/>
                                      </p:to>
                                    </p:set>
                                    <p:animEffect transition="in" filter="fade">
                                      <p:cBhvr>
                                        <p:cTn id="111" dur="1000"/>
                                        <p:tgtEl>
                                          <p:spTgt spid="80"/>
                                        </p:tgtEl>
                                      </p:cBhvr>
                                    </p:animEffect>
                                    <p:anim calcmode="lin" valueType="num">
                                      <p:cBhvr>
                                        <p:cTn id="112" dur="1000" fill="hold"/>
                                        <p:tgtEl>
                                          <p:spTgt spid="80"/>
                                        </p:tgtEl>
                                        <p:attrNameLst>
                                          <p:attrName>ppt_x</p:attrName>
                                        </p:attrNameLst>
                                      </p:cBhvr>
                                      <p:tavLst>
                                        <p:tav tm="0">
                                          <p:val>
                                            <p:strVal val="#ppt_x"/>
                                          </p:val>
                                        </p:tav>
                                        <p:tav tm="100000">
                                          <p:val>
                                            <p:strVal val="#ppt_x"/>
                                          </p:val>
                                        </p:tav>
                                      </p:tavLst>
                                    </p:anim>
                                    <p:anim calcmode="lin" valueType="num">
                                      <p:cBhvr>
                                        <p:cTn id="113" dur="1000" fill="hold"/>
                                        <p:tgtEl>
                                          <p:spTgt spid="80"/>
                                        </p:tgtEl>
                                        <p:attrNameLst>
                                          <p:attrName>ppt_y</p:attrName>
                                        </p:attrNameLst>
                                      </p:cBhvr>
                                      <p:tavLst>
                                        <p:tav tm="0">
                                          <p:val>
                                            <p:strVal val="#ppt_y+.1"/>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42" presetClass="entr" presetSubtype="0" fill="hold" grpId="0" nodeType="clickEffect">
                                  <p:stCondLst>
                                    <p:cond delay="0"/>
                                  </p:stCondLst>
                                  <p:childTnLst>
                                    <p:set>
                                      <p:cBhvr>
                                        <p:cTn id="117" dur="1" fill="hold">
                                          <p:stCondLst>
                                            <p:cond delay="0"/>
                                          </p:stCondLst>
                                        </p:cTn>
                                        <p:tgtEl>
                                          <p:spTgt spid="88"/>
                                        </p:tgtEl>
                                        <p:attrNameLst>
                                          <p:attrName>style.visibility</p:attrName>
                                        </p:attrNameLst>
                                      </p:cBhvr>
                                      <p:to>
                                        <p:strVal val="visible"/>
                                      </p:to>
                                    </p:set>
                                    <p:animEffect transition="in" filter="fade">
                                      <p:cBhvr>
                                        <p:cTn id="118" dur="1000"/>
                                        <p:tgtEl>
                                          <p:spTgt spid="88"/>
                                        </p:tgtEl>
                                      </p:cBhvr>
                                    </p:animEffect>
                                    <p:anim calcmode="lin" valueType="num">
                                      <p:cBhvr>
                                        <p:cTn id="119" dur="1000" fill="hold"/>
                                        <p:tgtEl>
                                          <p:spTgt spid="88"/>
                                        </p:tgtEl>
                                        <p:attrNameLst>
                                          <p:attrName>ppt_x</p:attrName>
                                        </p:attrNameLst>
                                      </p:cBhvr>
                                      <p:tavLst>
                                        <p:tav tm="0">
                                          <p:val>
                                            <p:strVal val="#ppt_x"/>
                                          </p:val>
                                        </p:tav>
                                        <p:tav tm="100000">
                                          <p:val>
                                            <p:strVal val="#ppt_x"/>
                                          </p:val>
                                        </p:tav>
                                      </p:tavLst>
                                    </p:anim>
                                    <p:anim calcmode="lin" valueType="num">
                                      <p:cBhvr>
                                        <p:cTn id="120" dur="1000" fill="hold"/>
                                        <p:tgtEl>
                                          <p:spTgt spid="88"/>
                                        </p:tgtEl>
                                        <p:attrNameLst>
                                          <p:attrName>ppt_y</p:attrName>
                                        </p:attrNameLst>
                                      </p:cBhvr>
                                      <p:tavLst>
                                        <p:tav tm="0">
                                          <p:val>
                                            <p:strVal val="#ppt_y+.1"/>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42" presetClass="entr" presetSubtype="0" fill="hold" nodeType="clickEffect">
                                  <p:stCondLst>
                                    <p:cond delay="0"/>
                                  </p:stCondLst>
                                  <p:childTnLst>
                                    <p:set>
                                      <p:cBhvr>
                                        <p:cTn id="124" dur="1" fill="hold">
                                          <p:stCondLst>
                                            <p:cond delay="0"/>
                                          </p:stCondLst>
                                        </p:cTn>
                                        <p:tgtEl>
                                          <p:spTgt spid="14"/>
                                        </p:tgtEl>
                                        <p:attrNameLst>
                                          <p:attrName>style.visibility</p:attrName>
                                        </p:attrNameLst>
                                      </p:cBhvr>
                                      <p:to>
                                        <p:strVal val="visible"/>
                                      </p:to>
                                    </p:set>
                                    <p:animEffect transition="in" filter="fade">
                                      <p:cBhvr>
                                        <p:cTn id="125" dur="1000"/>
                                        <p:tgtEl>
                                          <p:spTgt spid="14"/>
                                        </p:tgtEl>
                                      </p:cBhvr>
                                    </p:animEffect>
                                    <p:anim calcmode="lin" valueType="num">
                                      <p:cBhvr>
                                        <p:cTn id="126" dur="1000" fill="hold"/>
                                        <p:tgtEl>
                                          <p:spTgt spid="14"/>
                                        </p:tgtEl>
                                        <p:attrNameLst>
                                          <p:attrName>ppt_x</p:attrName>
                                        </p:attrNameLst>
                                      </p:cBhvr>
                                      <p:tavLst>
                                        <p:tav tm="0">
                                          <p:val>
                                            <p:strVal val="#ppt_x"/>
                                          </p:val>
                                        </p:tav>
                                        <p:tav tm="100000">
                                          <p:val>
                                            <p:strVal val="#ppt_x"/>
                                          </p:val>
                                        </p:tav>
                                      </p:tavLst>
                                    </p:anim>
                                    <p:anim calcmode="lin" valueType="num">
                                      <p:cBhvr>
                                        <p:cTn id="127" dur="1000" fill="hold"/>
                                        <p:tgtEl>
                                          <p:spTgt spid="14"/>
                                        </p:tgtEl>
                                        <p:attrNameLst>
                                          <p:attrName>ppt_y</p:attrName>
                                        </p:attrNameLst>
                                      </p:cBhvr>
                                      <p:tavLst>
                                        <p:tav tm="0">
                                          <p:val>
                                            <p:strVal val="#ppt_y+.1"/>
                                          </p:val>
                                        </p:tav>
                                        <p:tav tm="100000">
                                          <p:val>
                                            <p:strVal val="#ppt_y"/>
                                          </p:val>
                                        </p:tav>
                                      </p:tavLst>
                                    </p:anim>
                                  </p:childTnLst>
                                </p:cTn>
                              </p:par>
                              <p:par>
                                <p:cTn id="128" presetID="42" presetClass="entr" presetSubtype="0" fill="hold" nodeType="withEffect">
                                  <p:stCondLst>
                                    <p:cond delay="0"/>
                                  </p:stCondLst>
                                  <p:childTnLst>
                                    <p:set>
                                      <p:cBhvr>
                                        <p:cTn id="129" dur="1" fill="hold">
                                          <p:stCondLst>
                                            <p:cond delay="0"/>
                                          </p:stCondLst>
                                        </p:cTn>
                                        <p:tgtEl>
                                          <p:spTgt spid="15"/>
                                        </p:tgtEl>
                                        <p:attrNameLst>
                                          <p:attrName>style.visibility</p:attrName>
                                        </p:attrNameLst>
                                      </p:cBhvr>
                                      <p:to>
                                        <p:strVal val="visible"/>
                                      </p:to>
                                    </p:set>
                                    <p:animEffect transition="in" filter="fade">
                                      <p:cBhvr>
                                        <p:cTn id="130" dur="1000"/>
                                        <p:tgtEl>
                                          <p:spTgt spid="15"/>
                                        </p:tgtEl>
                                      </p:cBhvr>
                                    </p:animEffect>
                                    <p:anim calcmode="lin" valueType="num">
                                      <p:cBhvr>
                                        <p:cTn id="131" dur="1000" fill="hold"/>
                                        <p:tgtEl>
                                          <p:spTgt spid="15"/>
                                        </p:tgtEl>
                                        <p:attrNameLst>
                                          <p:attrName>ppt_x</p:attrName>
                                        </p:attrNameLst>
                                      </p:cBhvr>
                                      <p:tavLst>
                                        <p:tav tm="0">
                                          <p:val>
                                            <p:strVal val="#ppt_x"/>
                                          </p:val>
                                        </p:tav>
                                        <p:tav tm="100000">
                                          <p:val>
                                            <p:strVal val="#ppt_x"/>
                                          </p:val>
                                        </p:tav>
                                      </p:tavLst>
                                    </p:anim>
                                    <p:anim calcmode="lin" valueType="num">
                                      <p:cBhvr>
                                        <p:cTn id="132" dur="1000" fill="hold"/>
                                        <p:tgtEl>
                                          <p:spTgt spid="15"/>
                                        </p:tgtEl>
                                        <p:attrNameLst>
                                          <p:attrName>ppt_y</p:attrName>
                                        </p:attrNameLst>
                                      </p:cBhvr>
                                      <p:tavLst>
                                        <p:tav tm="0">
                                          <p:val>
                                            <p:strVal val="#ppt_y+.1"/>
                                          </p:val>
                                        </p:tav>
                                        <p:tav tm="100000">
                                          <p:val>
                                            <p:strVal val="#ppt_y"/>
                                          </p:val>
                                        </p:tav>
                                      </p:tavLst>
                                    </p:anim>
                                  </p:childTnLst>
                                </p:cTn>
                              </p:par>
                              <p:par>
                                <p:cTn id="133" presetID="42" presetClass="entr" presetSubtype="0" fill="hold" nodeType="withEffect">
                                  <p:stCondLst>
                                    <p:cond delay="0"/>
                                  </p:stCondLst>
                                  <p:childTnLst>
                                    <p:set>
                                      <p:cBhvr>
                                        <p:cTn id="134" dur="1" fill="hold">
                                          <p:stCondLst>
                                            <p:cond delay="0"/>
                                          </p:stCondLst>
                                        </p:cTn>
                                        <p:tgtEl>
                                          <p:spTgt spid="16"/>
                                        </p:tgtEl>
                                        <p:attrNameLst>
                                          <p:attrName>style.visibility</p:attrName>
                                        </p:attrNameLst>
                                      </p:cBhvr>
                                      <p:to>
                                        <p:strVal val="visible"/>
                                      </p:to>
                                    </p:set>
                                    <p:animEffect transition="in" filter="fade">
                                      <p:cBhvr>
                                        <p:cTn id="135" dur="1000"/>
                                        <p:tgtEl>
                                          <p:spTgt spid="16"/>
                                        </p:tgtEl>
                                      </p:cBhvr>
                                    </p:animEffect>
                                    <p:anim calcmode="lin" valueType="num">
                                      <p:cBhvr>
                                        <p:cTn id="136" dur="1000" fill="hold"/>
                                        <p:tgtEl>
                                          <p:spTgt spid="16"/>
                                        </p:tgtEl>
                                        <p:attrNameLst>
                                          <p:attrName>ppt_x</p:attrName>
                                        </p:attrNameLst>
                                      </p:cBhvr>
                                      <p:tavLst>
                                        <p:tav tm="0">
                                          <p:val>
                                            <p:strVal val="#ppt_x"/>
                                          </p:val>
                                        </p:tav>
                                        <p:tav tm="100000">
                                          <p:val>
                                            <p:strVal val="#ppt_x"/>
                                          </p:val>
                                        </p:tav>
                                      </p:tavLst>
                                    </p:anim>
                                    <p:anim calcmode="lin" valueType="num">
                                      <p:cBhvr>
                                        <p:cTn id="137" dur="1000" fill="hold"/>
                                        <p:tgtEl>
                                          <p:spTgt spid="16"/>
                                        </p:tgtEl>
                                        <p:attrNameLst>
                                          <p:attrName>ppt_y</p:attrName>
                                        </p:attrNameLst>
                                      </p:cBhvr>
                                      <p:tavLst>
                                        <p:tav tm="0">
                                          <p:val>
                                            <p:strVal val="#ppt_y+.1"/>
                                          </p:val>
                                        </p:tav>
                                        <p:tav tm="100000">
                                          <p:val>
                                            <p:strVal val="#ppt_y"/>
                                          </p:val>
                                        </p:tav>
                                      </p:tavLst>
                                    </p:anim>
                                  </p:childTnLst>
                                </p:cTn>
                              </p:par>
                              <p:par>
                                <p:cTn id="138" presetID="42" presetClass="entr" presetSubtype="0" fill="hold" nodeType="withEffect">
                                  <p:stCondLst>
                                    <p:cond delay="0"/>
                                  </p:stCondLst>
                                  <p:childTnLst>
                                    <p:set>
                                      <p:cBhvr>
                                        <p:cTn id="139" dur="1" fill="hold">
                                          <p:stCondLst>
                                            <p:cond delay="0"/>
                                          </p:stCondLst>
                                        </p:cTn>
                                        <p:tgtEl>
                                          <p:spTgt spid="17"/>
                                        </p:tgtEl>
                                        <p:attrNameLst>
                                          <p:attrName>style.visibility</p:attrName>
                                        </p:attrNameLst>
                                      </p:cBhvr>
                                      <p:to>
                                        <p:strVal val="visible"/>
                                      </p:to>
                                    </p:set>
                                    <p:animEffect transition="in" filter="fade">
                                      <p:cBhvr>
                                        <p:cTn id="140" dur="1000"/>
                                        <p:tgtEl>
                                          <p:spTgt spid="17"/>
                                        </p:tgtEl>
                                      </p:cBhvr>
                                    </p:animEffect>
                                    <p:anim calcmode="lin" valueType="num">
                                      <p:cBhvr>
                                        <p:cTn id="141" dur="1000" fill="hold"/>
                                        <p:tgtEl>
                                          <p:spTgt spid="17"/>
                                        </p:tgtEl>
                                        <p:attrNameLst>
                                          <p:attrName>ppt_x</p:attrName>
                                        </p:attrNameLst>
                                      </p:cBhvr>
                                      <p:tavLst>
                                        <p:tav tm="0">
                                          <p:val>
                                            <p:strVal val="#ppt_x"/>
                                          </p:val>
                                        </p:tav>
                                        <p:tav tm="100000">
                                          <p:val>
                                            <p:strVal val="#ppt_x"/>
                                          </p:val>
                                        </p:tav>
                                      </p:tavLst>
                                    </p:anim>
                                    <p:anim calcmode="lin" valueType="num">
                                      <p:cBhvr>
                                        <p:cTn id="142" dur="1000" fill="hold"/>
                                        <p:tgtEl>
                                          <p:spTgt spid="17"/>
                                        </p:tgtEl>
                                        <p:attrNameLst>
                                          <p:attrName>ppt_y</p:attrName>
                                        </p:attrNameLst>
                                      </p:cBhvr>
                                      <p:tavLst>
                                        <p:tav tm="0">
                                          <p:val>
                                            <p:strVal val="#ppt_y+.1"/>
                                          </p:val>
                                        </p:tav>
                                        <p:tav tm="100000">
                                          <p:val>
                                            <p:strVal val="#ppt_y"/>
                                          </p:val>
                                        </p:tav>
                                      </p:tavLst>
                                    </p:anim>
                                  </p:childTnLst>
                                </p:cTn>
                              </p:par>
                              <p:par>
                                <p:cTn id="143" presetID="42" presetClass="entr" presetSubtype="0" fill="hold" nodeType="withEffect">
                                  <p:stCondLst>
                                    <p:cond delay="0"/>
                                  </p:stCondLst>
                                  <p:childTnLst>
                                    <p:set>
                                      <p:cBhvr>
                                        <p:cTn id="144" dur="1" fill="hold">
                                          <p:stCondLst>
                                            <p:cond delay="0"/>
                                          </p:stCondLst>
                                        </p:cTn>
                                        <p:tgtEl>
                                          <p:spTgt spid="18"/>
                                        </p:tgtEl>
                                        <p:attrNameLst>
                                          <p:attrName>style.visibility</p:attrName>
                                        </p:attrNameLst>
                                      </p:cBhvr>
                                      <p:to>
                                        <p:strVal val="visible"/>
                                      </p:to>
                                    </p:set>
                                    <p:animEffect transition="in" filter="fade">
                                      <p:cBhvr>
                                        <p:cTn id="145" dur="1000"/>
                                        <p:tgtEl>
                                          <p:spTgt spid="18"/>
                                        </p:tgtEl>
                                      </p:cBhvr>
                                    </p:animEffect>
                                    <p:anim calcmode="lin" valueType="num">
                                      <p:cBhvr>
                                        <p:cTn id="146" dur="1000" fill="hold"/>
                                        <p:tgtEl>
                                          <p:spTgt spid="18"/>
                                        </p:tgtEl>
                                        <p:attrNameLst>
                                          <p:attrName>ppt_x</p:attrName>
                                        </p:attrNameLst>
                                      </p:cBhvr>
                                      <p:tavLst>
                                        <p:tav tm="0">
                                          <p:val>
                                            <p:strVal val="#ppt_x"/>
                                          </p:val>
                                        </p:tav>
                                        <p:tav tm="100000">
                                          <p:val>
                                            <p:strVal val="#ppt_x"/>
                                          </p:val>
                                        </p:tav>
                                      </p:tavLst>
                                    </p:anim>
                                    <p:anim calcmode="lin" valueType="num">
                                      <p:cBhvr>
                                        <p:cTn id="147" dur="1000" fill="hold"/>
                                        <p:tgtEl>
                                          <p:spTgt spid="18"/>
                                        </p:tgtEl>
                                        <p:attrNameLst>
                                          <p:attrName>ppt_y</p:attrName>
                                        </p:attrNameLst>
                                      </p:cBhvr>
                                      <p:tavLst>
                                        <p:tav tm="0">
                                          <p:val>
                                            <p:strVal val="#ppt_y+.1"/>
                                          </p:val>
                                        </p:tav>
                                        <p:tav tm="100000">
                                          <p:val>
                                            <p:strVal val="#ppt_y"/>
                                          </p:val>
                                        </p:tav>
                                      </p:tavLst>
                                    </p:anim>
                                  </p:childTnLst>
                                </p:cTn>
                              </p:par>
                              <p:par>
                                <p:cTn id="148" presetID="42" presetClass="entr" presetSubtype="0" fill="hold" nodeType="withEffect">
                                  <p:stCondLst>
                                    <p:cond delay="0"/>
                                  </p:stCondLst>
                                  <p:childTnLst>
                                    <p:set>
                                      <p:cBhvr>
                                        <p:cTn id="149" dur="1" fill="hold">
                                          <p:stCondLst>
                                            <p:cond delay="0"/>
                                          </p:stCondLst>
                                        </p:cTn>
                                        <p:tgtEl>
                                          <p:spTgt spid="50"/>
                                        </p:tgtEl>
                                        <p:attrNameLst>
                                          <p:attrName>style.visibility</p:attrName>
                                        </p:attrNameLst>
                                      </p:cBhvr>
                                      <p:to>
                                        <p:strVal val="visible"/>
                                      </p:to>
                                    </p:set>
                                    <p:animEffect transition="in" filter="fade">
                                      <p:cBhvr>
                                        <p:cTn id="150" dur="1000"/>
                                        <p:tgtEl>
                                          <p:spTgt spid="50"/>
                                        </p:tgtEl>
                                      </p:cBhvr>
                                    </p:animEffect>
                                    <p:anim calcmode="lin" valueType="num">
                                      <p:cBhvr>
                                        <p:cTn id="151" dur="1000" fill="hold"/>
                                        <p:tgtEl>
                                          <p:spTgt spid="50"/>
                                        </p:tgtEl>
                                        <p:attrNameLst>
                                          <p:attrName>ppt_x</p:attrName>
                                        </p:attrNameLst>
                                      </p:cBhvr>
                                      <p:tavLst>
                                        <p:tav tm="0">
                                          <p:val>
                                            <p:strVal val="#ppt_x"/>
                                          </p:val>
                                        </p:tav>
                                        <p:tav tm="100000">
                                          <p:val>
                                            <p:strVal val="#ppt_x"/>
                                          </p:val>
                                        </p:tav>
                                      </p:tavLst>
                                    </p:anim>
                                    <p:anim calcmode="lin" valueType="num">
                                      <p:cBhvr>
                                        <p:cTn id="152" dur="1000" fill="hold"/>
                                        <p:tgtEl>
                                          <p:spTgt spid="50"/>
                                        </p:tgtEl>
                                        <p:attrNameLst>
                                          <p:attrName>ppt_y</p:attrName>
                                        </p:attrNameLst>
                                      </p:cBhvr>
                                      <p:tavLst>
                                        <p:tav tm="0">
                                          <p:val>
                                            <p:strVal val="#ppt_y+.1"/>
                                          </p:val>
                                        </p:tav>
                                        <p:tav tm="100000">
                                          <p:val>
                                            <p:strVal val="#ppt_y"/>
                                          </p:val>
                                        </p:tav>
                                      </p:tavLst>
                                    </p:anim>
                                  </p:childTnLst>
                                </p:cTn>
                              </p:par>
                              <p:par>
                                <p:cTn id="153" presetID="42" presetClass="entr" presetSubtype="0" fill="hold" nodeType="withEffect">
                                  <p:stCondLst>
                                    <p:cond delay="0"/>
                                  </p:stCondLst>
                                  <p:childTnLst>
                                    <p:set>
                                      <p:cBhvr>
                                        <p:cTn id="154" dur="1" fill="hold">
                                          <p:stCondLst>
                                            <p:cond delay="0"/>
                                          </p:stCondLst>
                                        </p:cTn>
                                        <p:tgtEl>
                                          <p:spTgt spid="51"/>
                                        </p:tgtEl>
                                        <p:attrNameLst>
                                          <p:attrName>style.visibility</p:attrName>
                                        </p:attrNameLst>
                                      </p:cBhvr>
                                      <p:to>
                                        <p:strVal val="visible"/>
                                      </p:to>
                                    </p:set>
                                    <p:animEffect transition="in" filter="fade">
                                      <p:cBhvr>
                                        <p:cTn id="155" dur="1000"/>
                                        <p:tgtEl>
                                          <p:spTgt spid="51"/>
                                        </p:tgtEl>
                                      </p:cBhvr>
                                    </p:animEffect>
                                    <p:anim calcmode="lin" valueType="num">
                                      <p:cBhvr>
                                        <p:cTn id="156" dur="1000" fill="hold"/>
                                        <p:tgtEl>
                                          <p:spTgt spid="51"/>
                                        </p:tgtEl>
                                        <p:attrNameLst>
                                          <p:attrName>ppt_x</p:attrName>
                                        </p:attrNameLst>
                                      </p:cBhvr>
                                      <p:tavLst>
                                        <p:tav tm="0">
                                          <p:val>
                                            <p:strVal val="#ppt_x"/>
                                          </p:val>
                                        </p:tav>
                                        <p:tav tm="100000">
                                          <p:val>
                                            <p:strVal val="#ppt_x"/>
                                          </p:val>
                                        </p:tav>
                                      </p:tavLst>
                                    </p:anim>
                                    <p:anim calcmode="lin" valueType="num">
                                      <p:cBhvr>
                                        <p:cTn id="157" dur="1000" fill="hold"/>
                                        <p:tgtEl>
                                          <p:spTgt spid="51"/>
                                        </p:tgtEl>
                                        <p:attrNameLst>
                                          <p:attrName>ppt_y</p:attrName>
                                        </p:attrNameLst>
                                      </p:cBhvr>
                                      <p:tavLst>
                                        <p:tav tm="0">
                                          <p:val>
                                            <p:strVal val="#ppt_y+.1"/>
                                          </p:val>
                                        </p:tav>
                                        <p:tav tm="100000">
                                          <p:val>
                                            <p:strVal val="#ppt_y"/>
                                          </p:val>
                                        </p:tav>
                                      </p:tavLst>
                                    </p:anim>
                                  </p:childTnLst>
                                </p:cTn>
                              </p:par>
                              <p:par>
                                <p:cTn id="158" presetID="42" presetClass="entr" presetSubtype="0" fill="hold" nodeType="withEffect">
                                  <p:stCondLst>
                                    <p:cond delay="0"/>
                                  </p:stCondLst>
                                  <p:childTnLst>
                                    <p:set>
                                      <p:cBhvr>
                                        <p:cTn id="159" dur="1" fill="hold">
                                          <p:stCondLst>
                                            <p:cond delay="0"/>
                                          </p:stCondLst>
                                        </p:cTn>
                                        <p:tgtEl>
                                          <p:spTgt spid="52"/>
                                        </p:tgtEl>
                                        <p:attrNameLst>
                                          <p:attrName>style.visibility</p:attrName>
                                        </p:attrNameLst>
                                      </p:cBhvr>
                                      <p:to>
                                        <p:strVal val="visible"/>
                                      </p:to>
                                    </p:set>
                                    <p:animEffect transition="in" filter="fade">
                                      <p:cBhvr>
                                        <p:cTn id="160" dur="1000"/>
                                        <p:tgtEl>
                                          <p:spTgt spid="52"/>
                                        </p:tgtEl>
                                      </p:cBhvr>
                                    </p:animEffect>
                                    <p:anim calcmode="lin" valueType="num">
                                      <p:cBhvr>
                                        <p:cTn id="161" dur="1000" fill="hold"/>
                                        <p:tgtEl>
                                          <p:spTgt spid="52"/>
                                        </p:tgtEl>
                                        <p:attrNameLst>
                                          <p:attrName>ppt_x</p:attrName>
                                        </p:attrNameLst>
                                      </p:cBhvr>
                                      <p:tavLst>
                                        <p:tav tm="0">
                                          <p:val>
                                            <p:strVal val="#ppt_x"/>
                                          </p:val>
                                        </p:tav>
                                        <p:tav tm="100000">
                                          <p:val>
                                            <p:strVal val="#ppt_x"/>
                                          </p:val>
                                        </p:tav>
                                      </p:tavLst>
                                    </p:anim>
                                    <p:anim calcmode="lin" valueType="num">
                                      <p:cBhvr>
                                        <p:cTn id="162" dur="1000" fill="hold"/>
                                        <p:tgtEl>
                                          <p:spTgt spid="52"/>
                                        </p:tgtEl>
                                        <p:attrNameLst>
                                          <p:attrName>ppt_y</p:attrName>
                                        </p:attrNameLst>
                                      </p:cBhvr>
                                      <p:tavLst>
                                        <p:tav tm="0">
                                          <p:val>
                                            <p:strVal val="#ppt_y+.1"/>
                                          </p:val>
                                        </p:tav>
                                        <p:tav tm="100000">
                                          <p:val>
                                            <p:strVal val="#ppt_y"/>
                                          </p:val>
                                        </p:tav>
                                      </p:tavLst>
                                    </p:anim>
                                  </p:childTnLst>
                                </p:cTn>
                              </p:par>
                              <p:par>
                                <p:cTn id="163" presetID="42" presetClass="entr" presetSubtype="0" fill="hold" nodeType="withEffect">
                                  <p:stCondLst>
                                    <p:cond delay="0"/>
                                  </p:stCondLst>
                                  <p:childTnLst>
                                    <p:set>
                                      <p:cBhvr>
                                        <p:cTn id="164" dur="1" fill="hold">
                                          <p:stCondLst>
                                            <p:cond delay="0"/>
                                          </p:stCondLst>
                                        </p:cTn>
                                        <p:tgtEl>
                                          <p:spTgt spid="53"/>
                                        </p:tgtEl>
                                        <p:attrNameLst>
                                          <p:attrName>style.visibility</p:attrName>
                                        </p:attrNameLst>
                                      </p:cBhvr>
                                      <p:to>
                                        <p:strVal val="visible"/>
                                      </p:to>
                                    </p:set>
                                    <p:animEffect transition="in" filter="fade">
                                      <p:cBhvr>
                                        <p:cTn id="165" dur="1000"/>
                                        <p:tgtEl>
                                          <p:spTgt spid="53"/>
                                        </p:tgtEl>
                                      </p:cBhvr>
                                    </p:animEffect>
                                    <p:anim calcmode="lin" valueType="num">
                                      <p:cBhvr>
                                        <p:cTn id="166" dur="1000" fill="hold"/>
                                        <p:tgtEl>
                                          <p:spTgt spid="53"/>
                                        </p:tgtEl>
                                        <p:attrNameLst>
                                          <p:attrName>ppt_x</p:attrName>
                                        </p:attrNameLst>
                                      </p:cBhvr>
                                      <p:tavLst>
                                        <p:tav tm="0">
                                          <p:val>
                                            <p:strVal val="#ppt_x"/>
                                          </p:val>
                                        </p:tav>
                                        <p:tav tm="100000">
                                          <p:val>
                                            <p:strVal val="#ppt_x"/>
                                          </p:val>
                                        </p:tav>
                                      </p:tavLst>
                                    </p:anim>
                                    <p:anim calcmode="lin" valueType="num">
                                      <p:cBhvr>
                                        <p:cTn id="167" dur="1000" fill="hold"/>
                                        <p:tgtEl>
                                          <p:spTgt spid="53"/>
                                        </p:tgtEl>
                                        <p:attrNameLst>
                                          <p:attrName>ppt_y</p:attrName>
                                        </p:attrNameLst>
                                      </p:cBhvr>
                                      <p:tavLst>
                                        <p:tav tm="0">
                                          <p:val>
                                            <p:strVal val="#ppt_y+.1"/>
                                          </p:val>
                                        </p:tav>
                                        <p:tav tm="100000">
                                          <p:val>
                                            <p:strVal val="#ppt_y"/>
                                          </p:val>
                                        </p:tav>
                                      </p:tavLst>
                                    </p:anim>
                                  </p:childTnLst>
                                </p:cTn>
                              </p:par>
                              <p:par>
                                <p:cTn id="168" presetID="42" presetClass="entr" presetSubtype="0" fill="hold" nodeType="withEffect">
                                  <p:stCondLst>
                                    <p:cond delay="0"/>
                                  </p:stCondLst>
                                  <p:childTnLst>
                                    <p:set>
                                      <p:cBhvr>
                                        <p:cTn id="169" dur="1" fill="hold">
                                          <p:stCondLst>
                                            <p:cond delay="0"/>
                                          </p:stCondLst>
                                        </p:cTn>
                                        <p:tgtEl>
                                          <p:spTgt spid="49"/>
                                        </p:tgtEl>
                                        <p:attrNameLst>
                                          <p:attrName>style.visibility</p:attrName>
                                        </p:attrNameLst>
                                      </p:cBhvr>
                                      <p:to>
                                        <p:strVal val="visible"/>
                                      </p:to>
                                    </p:set>
                                    <p:animEffect transition="in" filter="fade">
                                      <p:cBhvr>
                                        <p:cTn id="170" dur="1000"/>
                                        <p:tgtEl>
                                          <p:spTgt spid="49"/>
                                        </p:tgtEl>
                                      </p:cBhvr>
                                    </p:animEffect>
                                    <p:anim calcmode="lin" valueType="num">
                                      <p:cBhvr>
                                        <p:cTn id="171" dur="1000" fill="hold"/>
                                        <p:tgtEl>
                                          <p:spTgt spid="49"/>
                                        </p:tgtEl>
                                        <p:attrNameLst>
                                          <p:attrName>ppt_x</p:attrName>
                                        </p:attrNameLst>
                                      </p:cBhvr>
                                      <p:tavLst>
                                        <p:tav tm="0">
                                          <p:val>
                                            <p:strVal val="#ppt_x"/>
                                          </p:val>
                                        </p:tav>
                                        <p:tav tm="100000">
                                          <p:val>
                                            <p:strVal val="#ppt_x"/>
                                          </p:val>
                                        </p:tav>
                                      </p:tavLst>
                                    </p:anim>
                                    <p:anim calcmode="lin" valueType="num">
                                      <p:cBhvr>
                                        <p:cTn id="172"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par>
                    <p:cTn id="173" fill="hold">
                      <p:stCondLst>
                        <p:cond delay="indefinite"/>
                      </p:stCondLst>
                      <p:childTnLst>
                        <p:par>
                          <p:cTn id="174" fill="hold">
                            <p:stCondLst>
                              <p:cond delay="0"/>
                            </p:stCondLst>
                            <p:childTnLst>
                              <p:par>
                                <p:cTn id="175" presetID="42" presetClass="entr" presetSubtype="0" fill="hold" grpId="0" nodeType="clickEffect">
                                  <p:stCondLst>
                                    <p:cond delay="0"/>
                                  </p:stCondLst>
                                  <p:childTnLst>
                                    <p:set>
                                      <p:cBhvr>
                                        <p:cTn id="176" dur="1" fill="hold">
                                          <p:stCondLst>
                                            <p:cond delay="0"/>
                                          </p:stCondLst>
                                        </p:cTn>
                                        <p:tgtEl>
                                          <p:spTgt spid="86"/>
                                        </p:tgtEl>
                                        <p:attrNameLst>
                                          <p:attrName>style.visibility</p:attrName>
                                        </p:attrNameLst>
                                      </p:cBhvr>
                                      <p:to>
                                        <p:strVal val="visible"/>
                                      </p:to>
                                    </p:set>
                                    <p:animEffect transition="in" filter="fade">
                                      <p:cBhvr>
                                        <p:cTn id="177" dur="1000"/>
                                        <p:tgtEl>
                                          <p:spTgt spid="86"/>
                                        </p:tgtEl>
                                      </p:cBhvr>
                                    </p:animEffect>
                                    <p:anim calcmode="lin" valueType="num">
                                      <p:cBhvr>
                                        <p:cTn id="178" dur="1000" fill="hold"/>
                                        <p:tgtEl>
                                          <p:spTgt spid="86"/>
                                        </p:tgtEl>
                                        <p:attrNameLst>
                                          <p:attrName>ppt_x</p:attrName>
                                        </p:attrNameLst>
                                      </p:cBhvr>
                                      <p:tavLst>
                                        <p:tav tm="0">
                                          <p:val>
                                            <p:strVal val="#ppt_x"/>
                                          </p:val>
                                        </p:tav>
                                        <p:tav tm="100000">
                                          <p:val>
                                            <p:strVal val="#ppt_x"/>
                                          </p:val>
                                        </p:tav>
                                      </p:tavLst>
                                    </p:anim>
                                    <p:anim calcmode="lin" valueType="num">
                                      <p:cBhvr>
                                        <p:cTn id="179" dur="1000" fill="hold"/>
                                        <p:tgtEl>
                                          <p:spTgt spid="86"/>
                                        </p:tgtEl>
                                        <p:attrNameLst>
                                          <p:attrName>ppt_y</p:attrName>
                                        </p:attrNameLst>
                                      </p:cBhvr>
                                      <p:tavLst>
                                        <p:tav tm="0">
                                          <p:val>
                                            <p:strVal val="#ppt_y+.1"/>
                                          </p:val>
                                        </p:tav>
                                        <p:tav tm="100000">
                                          <p:val>
                                            <p:strVal val="#ppt_y"/>
                                          </p:val>
                                        </p:tav>
                                      </p:tavLst>
                                    </p:anim>
                                  </p:childTnLst>
                                </p:cTn>
                              </p:par>
                              <p:par>
                                <p:cTn id="180" presetID="42" presetClass="entr" presetSubtype="0" fill="hold" grpId="0" nodeType="withEffect">
                                  <p:stCondLst>
                                    <p:cond delay="0"/>
                                  </p:stCondLst>
                                  <p:childTnLst>
                                    <p:set>
                                      <p:cBhvr>
                                        <p:cTn id="181" dur="1" fill="hold">
                                          <p:stCondLst>
                                            <p:cond delay="0"/>
                                          </p:stCondLst>
                                        </p:cTn>
                                        <p:tgtEl>
                                          <p:spTgt spid="82"/>
                                        </p:tgtEl>
                                        <p:attrNameLst>
                                          <p:attrName>style.visibility</p:attrName>
                                        </p:attrNameLst>
                                      </p:cBhvr>
                                      <p:to>
                                        <p:strVal val="visible"/>
                                      </p:to>
                                    </p:set>
                                    <p:animEffect transition="in" filter="fade">
                                      <p:cBhvr>
                                        <p:cTn id="182" dur="1000"/>
                                        <p:tgtEl>
                                          <p:spTgt spid="82"/>
                                        </p:tgtEl>
                                      </p:cBhvr>
                                    </p:animEffect>
                                    <p:anim calcmode="lin" valueType="num">
                                      <p:cBhvr>
                                        <p:cTn id="183" dur="1000" fill="hold"/>
                                        <p:tgtEl>
                                          <p:spTgt spid="82"/>
                                        </p:tgtEl>
                                        <p:attrNameLst>
                                          <p:attrName>ppt_x</p:attrName>
                                        </p:attrNameLst>
                                      </p:cBhvr>
                                      <p:tavLst>
                                        <p:tav tm="0">
                                          <p:val>
                                            <p:strVal val="#ppt_x"/>
                                          </p:val>
                                        </p:tav>
                                        <p:tav tm="100000">
                                          <p:val>
                                            <p:strVal val="#ppt_x"/>
                                          </p:val>
                                        </p:tav>
                                      </p:tavLst>
                                    </p:anim>
                                    <p:anim calcmode="lin" valueType="num">
                                      <p:cBhvr>
                                        <p:cTn id="184" dur="1000" fill="hold"/>
                                        <p:tgtEl>
                                          <p:spTgt spid="82"/>
                                        </p:tgtEl>
                                        <p:attrNameLst>
                                          <p:attrName>ppt_y</p:attrName>
                                        </p:attrNameLst>
                                      </p:cBhvr>
                                      <p:tavLst>
                                        <p:tav tm="0">
                                          <p:val>
                                            <p:strVal val="#ppt_y+.1"/>
                                          </p:val>
                                        </p:tav>
                                        <p:tav tm="100000">
                                          <p:val>
                                            <p:strVal val="#ppt_y"/>
                                          </p:val>
                                        </p:tav>
                                      </p:tavLst>
                                    </p:anim>
                                  </p:childTnLst>
                                </p:cTn>
                              </p:par>
                              <p:par>
                                <p:cTn id="185" presetID="42" presetClass="entr" presetSubtype="0" fill="hold" grpId="0" nodeType="withEffect">
                                  <p:stCondLst>
                                    <p:cond delay="0"/>
                                  </p:stCondLst>
                                  <p:childTnLst>
                                    <p:set>
                                      <p:cBhvr>
                                        <p:cTn id="186" dur="1" fill="hold">
                                          <p:stCondLst>
                                            <p:cond delay="0"/>
                                          </p:stCondLst>
                                        </p:cTn>
                                        <p:tgtEl>
                                          <p:spTgt spid="83"/>
                                        </p:tgtEl>
                                        <p:attrNameLst>
                                          <p:attrName>style.visibility</p:attrName>
                                        </p:attrNameLst>
                                      </p:cBhvr>
                                      <p:to>
                                        <p:strVal val="visible"/>
                                      </p:to>
                                    </p:set>
                                    <p:animEffect transition="in" filter="fade">
                                      <p:cBhvr>
                                        <p:cTn id="187" dur="1000"/>
                                        <p:tgtEl>
                                          <p:spTgt spid="83"/>
                                        </p:tgtEl>
                                      </p:cBhvr>
                                    </p:animEffect>
                                    <p:anim calcmode="lin" valueType="num">
                                      <p:cBhvr>
                                        <p:cTn id="188" dur="1000" fill="hold"/>
                                        <p:tgtEl>
                                          <p:spTgt spid="83"/>
                                        </p:tgtEl>
                                        <p:attrNameLst>
                                          <p:attrName>ppt_x</p:attrName>
                                        </p:attrNameLst>
                                      </p:cBhvr>
                                      <p:tavLst>
                                        <p:tav tm="0">
                                          <p:val>
                                            <p:strVal val="#ppt_x"/>
                                          </p:val>
                                        </p:tav>
                                        <p:tav tm="100000">
                                          <p:val>
                                            <p:strVal val="#ppt_x"/>
                                          </p:val>
                                        </p:tav>
                                      </p:tavLst>
                                    </p:anim>
                                    <p:anim calcmode="lin" valueType="num">
                                      <p:cBhvr>
                                        <p:cTn id="189" dur="1000" fill="hold"/>
                                        <p:tgtEl>
                                          <p:spTgt spid="83"/>
                                        </p:tgtEl>
                                        <p:attrNameLst>
                                          <p:attrName>ppt_y</p:attrName>
                                        </p:attrNameLst>
                                      </p:cBhvr>
                                      <p:tavLst>
                                        <p:tav tm="0">
                                          <p:val>
                                            <p:strVal val="#ppt_y+.1"/>
                                          </p:val>
                                        </p:tav>
                                        <p:tav tm="100000">
                                          <p:val>
                                            <p:strVal val="#ppt_y"/>
                                          </p:val>
                                        </p:tav>
                                      </p:tavLst>
                                    </p:anim>
                                  </p:childTnLst>
                                </p:cTn>
                              </p:par>
                              <p:par>
                                <p:cTn id="190" presetID="42" presetClass="entr" presetSubtype="0" fill="hold" grpId="0" nodeType="withEffect">
                                  <p:stCondLst>
                                    <p:cond delay="0"/>
                                  </p:stCondLst>
                                  <p:childTnLst>
                                    <p:set>
                                      <p:cBhvr>
                                        <p:cTn id="191" dur="1" fill="hold">
                                          <p:stCondLst>
                                            <p:cond delay="0"/>
                                          </p:stCondLst>
                                        </p:cTn>
                                        <p:tgtEl>
                                          <p:spTgt spid="84"/>
                                        </p:tgtEl>
                                        <p:attrNameLst>
                                          <p:attrName>style.visibility</p:attrName>
                                        </p:attrNameLst>
                                      </p:cBhvr>
                                      <p:to>
                                        <p:strVal val="visible"/>
                                      </p:to>
                                    </p:set>
                                    <p:animEffect transition="in" filter="fade">
                                      <p:cBhvr>
                                        <p:cTn id="192" dur="1000"/>
                                        <p:tgtEl>
                                          <p:spTgt spid="84"/>
                                        </p:tgtEl>
                                      </p:cBhvr>
                                    </p:animEffect>
                                    <p:anim calcmode="lin" valueType="num">
                                      <p:cBhvr>
                                        <p:cTn id="193" dur="1000" fill="hold"/>
                                        <p:tgtEl>
                                          <p:spTgt spid="84"/>
                                        </p:tgtEl>
                                        <p:attrNameLst>
                                          <p:attrName>ppt_x</p:attrName>
                                        </p:attrNameLst>
                                      </p:cBhvr>
                                      <p:tavLst>
                                        <p:tav tm="0">
                                          <p:val>
                                            <p:strVal val="#ppt_x"/>
                                          </p:val>
                                        </p:tav>
                                        <p:tav tm="100000">
                                          <p:val>
                                            <p:strVal val="#ppt_x"/>
                                          </p:val>
                                        </p:tav>
                                      </p:tavLst>
                                    </p:anim>
                                    <p:anim calcmode="lin" valueType="num">
                                      <p:cBhvr>
                                        <p:cTn id="194" dur="1000" fill="hold"/>
                                        <p:tgtEl>
                                          <p:spTgt spid="84"/>
                                        </p:tgtEl>
                                        <p:attrNameLst>
                                          <p:attrName>ppt_y</p:attrName>
                                        </p:attrNameLst>
                                      </p:cBhvr>
                                      <p:tavLst>
                                        <p:tav tm="0">
                                          <p:val>
                                            <p:strVal val="#ppt_y+.1"/>
                                          </p:val>
                                        </p:tav>
                                        <p:tav tm="100000">
                                          <p:val>
                                            <p:strVal val="#ppt_y"/>
                                          </p:val>
                                        </p:tav>
                                      </p:tavLst>
                                    </p:anim>
                                  </p:childTnLst>
                                </p:cTn>
                              </p:par>
                              <p:par>
                                <p:cTn id="195" presetID="42" presetClass="entr" presetSubtype="0" fill="hold" grpId="0" nodeType="withEffect">
                                  <p:stCondLst>
                                    <p:cond delay="0"/>
                                  </p:stCondLst>
                                  <p:childTnLst>
                                    <p:set>
                                      <p:cBhvr>
                                        <p:cTn id="196" dur="1" fill="hold">
                                          <p:stCondLst>
                                            <p:cond delay="0"/>
                                          </p:stCondLst>
                                        </p:cTn>
                                        <p:tgtEl>
                                          <p:spTgt spid="85"/>
                                        </p:tgtEl>
                                        <p:attrNameLst>
                                          <p:attrName>style.visibility</p:attrName>
                                        </p:attrNameLst>
                                      </p:cBhvr>
                                      <p:to>
                                        <p:strVal val="visible"/>
                                      </p:to>
                                    </p:set>
                                    <p:animEffect transition="in" filter="fade">
                                      <p:cBhvr>
                                        <p:cTn id="197" dur="1000"/>
                                        <p:tgtEl>
                                          <p:spTgt spid="85"/>
                                        </p:tgtEl>
                                      </p:cBhvr>
                                    </p:animEffect>
                                    <p:anim calcmode="lin" valueType="num">
                                      <p:cBhvr>
                                        <p:cTn id="198" dur="1000" fill="hold"/>
                                        <p:tgtEl>
                                          <p:spTgt spid="85"/>
                                        </p:tgtEl>
                                        <p:attrNameLst>
                                          <p:attrName>ppt_x</p:attrName>
                                        </p:attrNameLst>
                                      </p:cBhvr>
                                      <p:tavLst>
                                        <p:tav tm="0">
                                          <p:val>
                                            <p:strVal val="#ppt_x"/>
                                          </p:val>
                                        </p:tav>
                                        <p:tav tm="100000">
                                          <p:val>
                                            <p:strVal val="#ppt_x"/>
                                          </p:val>
                                        </p:tav>
                                      </p:tavLst>
                                    </p:anim>
                                    <p:anim calcmode="lin" valueType="num">
                                      <p:cBhvr>
                                        <p:cTn id="199" dur="1000" fill="hold"/>
                                        <p:tgtEl>
                                          <p:spTgt spid="85"/>
                                        </p:tgtEl>
                                        <p:attrNameLst>
                                          <p:attrName>ppt_y</p:attrName>
                                        </p:attrNameLst>
                                      </p:cBhvr>
                                      <p:tavLst>
                                        <p:tav tm="0">
                                          <p:val>
                                            <p:strVal val="#ppt_y+.1"/>
                                          </p:val>
                                        </p:tav>
                                        <p:tav tm="100000">
                                          <p:val>
                                            <p:strVal val="#ppt_y"/>
                                          </p:val>
                                        </p:tav>
                                      </p:tavLst>
                                    </p:anim>
                                  </p:childTnLst>
                                </p:cTn>
                              </p:par>
                              <p:par>
                                <p:cTn id="200" presetID="42" presetClass="entr" presetSubtype="0" fill="hold" grpId="0" nodeType="withEffect">
                                  <p:stCondLst>
                                    <p:cond delay="0"/>
                                  </p:stCondLst>
                                  <p:childTnLst>
                                    <p:set>
                                      <p:cBhvr>
                                        <p:cTn id="201" dur="1" fill="hold">
                                          <p:stCondLst>
                                            <p:cond delay="0"/>
                                          </p:stCondLst>
                                        </p:cTn>
                                        <p:tgtEl>
                                          <p:spTgt spid="89"/>
                                        </p:tgtEl>
                                        <p:attrNameLst>
                                          <p:attrName>style.visibility</p:attrName>
                                        </p:attrNameLst>
                                      </p:cBhvr>
                                      <p:to>
                                        <p:strVal val="visible"/>
                                      </p:to>
                                    </p:set>
                                    <p:animEffect transition="in" filter="fade">
                                      <p:cBhvr>
                                        <p:cTn id="202" dur="1000"/>
                                        <p:tgtEl>
                                          <p:spTgt spid="89"/>
                                        </p:tgtEl>
                                      </p:cBhvr>
                                    </p:animEffect>
                                    <p:anim calcmode="lin" valueType="num">
                                      <p:cBhvr>
                                        <p:cTn id="203" dur="1000" fill="hold"/>
                                        <p:tgtEl>
                                          <p:spTgt spid="89"/>
                                        </p:tgtEl>
                                        <p:attrNameLst>
                                          <p:attrName>ppt_x</p:attrName>
                                        </p:attrNameLst>
                                      </p:cBhvr>
                                      <p:tavLst>
                                        <p:tav tm="0">
                                          <p:val>
                                            <p:strVal val="#ppt_x"/>
                                          </p:val>
                                        </p:tav>
                                        <p:tav tm="100000">
                                          <p:val>
                                            <p:strVal val="#ppt_x"/>
                                          </p:val>
                                        </p:tav>
                                      </p:tavLst>
                                    </p:anim>
                                    <p:anim calcmode="lin" valueType="num">
                                      <p:cBhvr>
                                        <p:cTn id="204" dur="1000" fill="hold"/>
                                        <p:tgtEl>
                                          <p:spTgt spid="89"/>
                                        </p:tgtEl>
                                        <p:attrNameLst>
                                          <p:attrName>ppt_y</p:attrName>
                                        </p:attrNameLst>
                                      </p:cBhvr>
                                      <p:tavLst>
                                        <p:tav tm="0">
                                          <p:val>
                                            <p:strVal val="#ppt_y+.1"/>
                                          </p:val>
                                        </p:tav>
                                        <p:tav tm="100000">
                                          <p:val>
                                            <p:strVal val="#ppt_y"/>
                                          </p:val>
                                        </p:tav>
                                      </p:tavLst>
                                    </p:anim>
                                  </p:childTnLst>
                                </p:cTn>
                              </p:par>
                            </p:childTnLst>
                          </p:cTn>
                        </p:par>
                      </p:childTnLst>
                    </p:cTn>
                  </p:par>
                  <p:par>
                    <p:cTn id="205" fill="hold">
                      <p:stCondLst>
                        <p:cond delay="indefinite"/>
                      </p:stCondLst>
                      <p:childTnLst>
                        <p:par>
                          <p:cTn id="206" fill="hold">
                            <p:stCondLst>
                              <p:cond delay="0"/>
                            </p:stCondLst>
                            <p:childTnLst>
                              <p:par>
                                <p:cTn id="207" presetID="42" presetClass="entr" presetSubtype="0" fill="hold" nodeType="clickEffect">
                                  <p:stCondLst>
                                    <p:cond delay="0"/>
                                  </p:stCondLst>
                                  <p:childTnLst>
                                    <p:set>
                                      <p:cBhvr>
                                        <p:cTn id="208" dur="1" fill="hold">
                                          <p:stCondLst>
                                            <p:cond delay="0"/>
                                          </p:stCondLst>
                                        </p:cTn>
                                        <p:tgtEl>
                                          <p:spTgt spid="7"/>
                                        </p:tgtEl>
                                        <p:attrNameLst>
                                          <p:attrName>style.visibility</p:attrName>
                                        </p:attrNameLst>
                                      </p:cBhvr>
                                      <p:to>
                                        <p:strVal val="visible"/>
                                      </p:to>
                                    </p:set>
                                    <p:animEffect transition="in" filter="fade">
                                      <p:cBhvr>
                                        <p:cTn id="209" dur="1000"/>
                                        <p:tgtEl>
                                          <p:spTgt spid="7"/>
                                        </p:tgtEl>
                                      </p:cBhvr>
                                    </p:animEffect>
                                    <p:anim calcmode="lin" valueType="num">
                                      <p:cBhvr>
                                        <p:cTn id="210" dur="1000" fill="hold"/>
                                        <p:tgtEl>
                                          <p:spTgt spid="7"/>
                                        </p:tgtEl>
                                        <p:attrNameLst>
                                          <p:attrName>ppt_x</p:attrName>
                                        </p:attrNameLst>
                                      </p:cBhvr>
                                      <p:tavLst>
                                        <p:tav tm="0">
                                          <p:val>
                                            <p:strVal val="#ppt_x"/>
                                          </p:val>
                                        </p:tav>
                                        <p:tav tm="100000">
                                          <p:val>
                                            <p:strVal val="#ppt_x"/>
                                          </p:val>
                                        </p:tav>
                                      </p:tavLst>
                                    </p:anim>
                                    <p:anim calcmode="lin" valueType="num">
                                      <p:cBhvr>
                                        <p:cTn id="211" dur="1000" fill="hold"/>
                                        <p:tgtEl>
                                          <p:spTgt spid="7"/>
                                        </p:tgtEl>
                                        <p:attrNameLst>
                                          <p:attrName>ppt_y</p:attrName>
                                        </p:attrNameLst>
                                      </p:cBhvr>
                                      <p:tavLst>
                                        <p:tav tm="0">
                                          <p:val>
                                            <p:strVal val="#ppt_y+.1"/>
                                          </p:val>
                                        </p:tav>
                                        <p:tav tm="100000">
                                          <p:val>
                                            <p:strVal val="#ppt_y"/>
                                          </p:val>
                                        </p:tav>
                                      </p:tavLst>
                                    </p:anim>
                                  </p:childTnLst>
                                </p:cTn>
                              </p:par>
                              <p:par>
                                <p:cTn id="212" presetID="42" presetClass="entr" presetSubtype="0" fill="hold" nodeType="withEffect">
                                  <p:stCondLst>
                                    <p:cond delay="0"/>
                                  </p:stCondLst>
                                  <p:childTnLst>
                                    <p:set>
                                      <p:cBhvr>
                                        <p:cTn id="213" dur="1" fill="hold">
                                          <p:stCondLst>
                                            <p:cond delay="0"/>
                                          </p:stCondLst>
                                        </p:cTn>
                                        <p:tgtEl>
                                          <p:spTgt spid="8"/>
                                        </p:tgtEl>
                                        <p:attrNameLst>
                                          <p:attrName>style.visibility</p:attrName>
                                        </p:attrNameLst>
                                      </p:cBhvr>
                                      <p:to>
                                        <p:strVal val="visible"/>
                                      </p:to>
                                    </p:set>
                                    <p:animEffect transition="in" filter="fade">
                                      <p:cBhvr>
                                        <p:cTn id="214" dur="1000"/>
                                        <p:tgtEl>
                                          <p:spTgt spid="8"/>
                                        </p:tgtEl>
                                      </p:cBhvr>
                                    </p:animEffect>
                                    <p:anim calcmode="lin" valueType="num">
                                      <p:cBhvr>
                                        <p:cTn id="215" dur="1000" fill="hold"/>
                                        <p:tgtEl>
                                          <p:spTgt spid="8"/>
                                        </p:tgtEl>
                                        <p:attrNameLst>
                                          <p:attrName>ppt_x</p:attrName>
                                        </p:attrNameLst>
                                      </p:cBhvr>
                                      <p:tavLst>
                                        <p:tav tm="0">
                                          <p:val>
                                            <p:strVal val="#ppt_x"/>
                                          </p:val>
                                        </p:tav>
                                        <p:tav tm="100000">
                                          <p:val>
                                            <p:strVal val="#ppt_x"/>
                                          </p:val>
                                        </p:tav>
                                      </p:tavLst>
                                    </p:anim>
                                    <p:anim calcmode="lin" valueType="num">
                                      <p:cBhvr>
                                        <p:cTn id="216" dur="1000" fill="hold"/>
                                        <p:tgtEl>
                                          <p:spTgt spid="8"/>
                                        </p:tgtEl>
                                        <p:attrNameLst>
                                          <p:attrName>ppt_y</p:attrName>
                                        </p:attrNameLst>
                                      </p:cBhvr>
                                      <p:tavLst>
                                        <p:tav tm="0">
                                          <p:val>
                                            <p:strVal val="#ppt_y+.1"/>
                                          </p:val>
                                        </p:tav>
                                        <p:tav tm="100000">
                                          <p:val>
                                            <p:strVal val="#ppt_y"/>
                                          </p:val>
                                        </p:tav>
                                      </p:tavLst>
                                    </p:anim>
                                  </p:childTnLst>
                                </p:cTn>
                              </p:par>
                              <p:par>
                                <p:cTn id="217" presetID="42" presetClass="entr" presetSubtype="0" fill="hold" nodeType="withEffect">
                                  <p:stCondLst>
                                    <p:cond delay="0"/>
                                  </p:stCondLst>
                                  <p:childTnLst>
                                    <p:set>
                                      <p:cBhvr>
                                        <p:cTn id="218" dur="1" fill="hold">
                                          <p:stCondLst>
                                            <p:cond delay="0"/>
                                          </p:stCondLst>
                                        </p:cTn>
                                        <p:tgtEl>
                                          <p:spTgt spid="66"/>
                                        </p:tgtEl>
                                        <p:attrNameLst>
                                          <p:attrName>style.visibility</p:attrName>
                                        </p:attrNameLst>
                                      </p:cBhvr>
                                      <p:to>
                                        <p:strVal val="visible"/>
                                      </p:to>
                                    </p:set>
                                    <p:animEffect transition="in" filter="fade">
                                      <p:cBhvr>
                                        <p:cTn id="219" dur="1000"/>
                                        <p:tgtEl>
                                          <p:spTgt spid="66"/>
                                        </p:tgtEl>
                                      </p:cBhvr>
                                    </p:animEffect>
                                    <p:anim calcmode="lin" valueType="num">
                                      <p:cBhvr>
                                        <p:cTn id="220" dur="1000" fill="hold"/>
                                        <p:tgtEl>
                                          <p:spTgt spid="66"/>
                                        </p:tgtEl>
                                        <p:attrNameLst>
                                          <p:attrName>ppt_x</p:attrName>
                                        </p:attrNameLst>
                                      </p:cBhvr>
                                      <p:tavLst>
                                        <p:tav tm="0">
                                          <p:val>
                                            <p:strVal val="#ppt_x"/>
                                          </p:val>
                                        </p:tav>
                                        <p:tav tm="100000">
                                          <p:val>
                                            <p:strVal val="#ppt_x"/>
                                          </p:val>
                                        </p:tav>
                                      </p:tavLst>
                                    </p:anim>
                                    <p:anim calcmode="lin" valueType="num">
                                      <p:cBhvr>
                                        <p:cTn id="221" dur="1000" fill="hold"/>
                                        <p:tgtEl>
                                          <p:spTgt spid="66"/>
                                        </p:tgtEl>
                                        <p:attrNameLst>
                                          <p:attrName>ppt_y</p:attrName>
                                        </p:attrNameLst>
                                      </p:cBhvr>
                                      <p:tavLst>
                                        <p:tav tm="0">
                                          <p:val>
                                            <p:strVal val="#ppt_y+.1"/>
                                          </p:val>
                                        </p:tav>
                                        <p:tav tm="100000">
                                          <p:val>
                                            <p:strVal val="#ppt_y"/>
                                          </p:val>
                                        </p:tav>
                                      </p:tavLst>
                                    </p:anim>
                                  </p:childTnLst>
                                </p:cTn>
                              </p:par>
                              <p:par>
                                <p:cTn id="222" presetID="42" presetClass="entr" presetSubtype="0" fill="hold" nodeType="withEffect">
                                  <p:stCondLst>
                                    <p:cond delay="0"/>
                                  </p:stCondLst>
                                  <p:childTnLst>
                                    <p:set>
                                      <p:cBhvr>
                                        <p:cTn id="223" dur="1" fill="hold">
                                          <p:stCondLst>
                                            <p:cond delay="0"/>
                                          </p:stCondLst>
                                        </p:cTn>
                                        <p:tgtEl>
                                          <p:spTgt spid="67"/>
                                        </p:tgtEl>
                                        <p:attrNameLst>
                                          <p:attrName>style.visibility</p:attrName>
                                        </p:attrNameLst>
                                      </p:cBhvr>
                                      <p:to>
                                        <p:strVal val="visible"/>
                                      </p:to>
                                    </p:set>
                                    <p:animEffect transition="in" filter="fade">
                                      <p:cBhvr>
                                        <p:cTn id="224" dur="1000"/>
                                        <p:tgtEl>
                                          <p:spTgt spid="67"/>
                                        </p:tgtEl>
                                      </p:cBhvr>
                                    </p:animEffect>
                                    <p:anim calcmode="lin" valueType="num">
                                      <p:cBhvr>
                                        <p:cTn id="225" dur="1000" fill="hold"/>
                                        <p:tgtEl>
                                          <p:spTgt spid="67"/>
                                        </p:tgtEl>
                                        <p:attrNameLst>
                                          <p:attrName>ppt_x</p:attrName>
                                        </p:attrNameLst>
                                      </p:cBhvr>
                                      <p:tavLst>
                                        <p:tav tm="0">
                                          <p:val>
                                            <p:strVal val="#ppt_x"/>
                                          </p:val>
                                        </p:tav>
                                        <p:tav tm="100000">
                                          <p:val>
                                            <p:strVal val="#ppt_x"/>
                                          </p:val>
                                        </p:tav>
                                      </p:tavLst>
                                    </p:anim>
                                    <p:anim calcmode="lin" valueType="num">
                                      <p:cBhvr>
                                        <p:cTn id="226" dur="1000" fill="hold"/>
                                        <p:tgtEl>
                                          <p:spTgt spid="67"/>
                                        </p:tgtEl>
                                        <p:attrNameLst>
                                          <p:attrName>ppt_y</p:attrName>
                                        </p:attrNameLst>
                                      </p:cBhvr>
                                      <p:tavLst>
                                        <p:tav tm="0">
                                          <p:val>
                                            <p:strVal val="#ppt_y+.1"/>
                                          </p:val>
                                        </p:tav>
                                        <p:tav tm="100000">
                                          <p:val>
                                            <p:strVal val="#ppt_y"/>
                                          </p:val>
                                        </p:tav>
                                      </p:tavLst>
                                    </p:anim>
                                  </p:childTnLst>
                                </p:cTn>
                              </p:par>
                              <p:par>
                                <p:cTn id="227" presetID="42" presetClass="entr" presetSubtype="0" fill="hold" grpId="0" nodeType="withEffect">
                                  <p:stCondLst>
                                    <p:cond delay="0"/>
                                  </p:stCondLst>
                                  <p:childTnLst>
                                    <p:set>
                                      <p:cBhvr>
                                        <p:cTn id="228" dur="1" fill="hold">
                                          <p:stCondLst>
                                            <p:cond delay="0"/>
                                          </p:stCondLst>
                                        </p:cTn>
                                        <p:tgtEl>
                                          <p:spTgt spid="87"/>
                                        </p:tgtEl>
                                        <p:attrNameLst>
                                          <p:attrName>style.visibility</p:attrName>
                                        </p:attrNameLst>
                                      </p:cBhvr>
                                      <p:to>
                                        <p:strVal val="visible"/>
                                      </p:to>
                                    </p:set>
                                    <p:animEffect transition="in" filter="fade">
                                      <p:cBhvr>
                                        <p:cTn id="229" dur="1000"/>
                                        <p:tgtEl>
                                          <p:spTgt spid="87"/>
                                        </p:tgtEl>
                                      </p:cBhvr>
                                    </p:animEffect>
                                    <p:anim calcmode="lin" valueType="num">
                                      <p:cBhvr>
                                        <p:cTn id="230" dur="1000" fill="hold"/>
                                        <p:tgtEl>
                                          <p:spTgt spid="87"/>
                                        </p:tgtEl>
                                        <p:attrNameLst>
                                          <p:attrName>ppt_x</p:attrName>
                                        </p:attrNameLst>
                                      </p:cBhvr>
                                      <p:tavLst>
                                        <p:tav tm="0">
                                          <p:val>
                                            <p:strVal val="#ppt_x"/>
                                          </p:val>
                                        </p:tav>
                                        <p:tav tm="100000">
                                          <p:val>
                                            <p:strVal val="#ppt_x"/>
                                          </p:val>
                                        </p:tav>
                                      </p:tavLst>
                                    </p:anim>
                                    <p:anim calcmode="lin" valueType="num">
                                      <p:cBhvr>
                                        <p:cTn id="231" dur="1000" fill="hold"/>
                                        <p:tgtEl>
                                          <p:spTgt spid="87"/>
                                        </p:tgtEl>
                                        <p:attrNameLst>
                                          <p:attrName>ppt_y</p:attrName>
                                        </p:attrNameLst>
                                      </p:cBhvr>
                                      <p:tavLst>
                                        <p:tav tm="0">
                                          <p:val>
                                            <p:strVal val="#ppt_y+.1"/>
                                          </p:val>
                                        </p:tav>
                                        <p:tav tm="100000">
                                          <p:val>
                                            <p:strVal val="#ppt_y"/>
                                          </p:val>
                                        </p:tav>
                                      </p:tavLst>
                                    </p:anim>
                                  </p:childTnLst>
                                </p:cTn>
                              </p:par>
                              <p:par>
                                <p:cTn id="232" presetID="42" presetClass="entr" presetSubtype="0" fill="hold" grpId="0" nodeType="withEffect">
                                  <p:stCondLst>
                                    <p:cond delay="0"/>
                                  </p:stCondLst>
                                  <p:childTnLst>
                                    <p:set>
                                      <p:cBhvr>
                                        <p:cTn id="233" dur="1" fill="hold">
                                          <p:stCondLst>
                                            <p:cond delay="0"/>
                                          </p:stCondLst>
                                        </p:cTn>
                                        <p:tgtEl>
                                          <p:spTgt spid="81"/>
                                        </p:tgtEl>
                                        <p:attrNameLst>
                                          <p:attrName>style.visibility</p:attrName>
                                        </p:attrNameLst>
                                      </p:cBhvr>
                                      <p:to>
                                        <p:strVal val="visible"/>
                                      </p:to>
                                    </p:set>
                                    <p:animEffect transition="in" filter="fade">
                                      <p:cBhvr>
                                        <p:cTn id="234" dur="1000"/>
                                        <p:tgtEl>
                                          <p:spTgt spid="81"/>
                                        </p:tgtEl>
                                      </p:cBhvr>
                                    </p:animEffect>
                                    <p:anim calcmode="lin" valueType="num">
                                      <p:cBhvr>
                                        <p:cTn id="235" dur="1000" fill="hold"/>
                                        <p:tgtEl>
                                          <p:spTgt spid="81"/>
                                        </p:tgtEl>
                                        <p:attrNameLst>
                                          <p:attrName>ppt_x</p:attrName>
                                        </p:attrNameLst>
                                      </p:cBhvr>
                                      <p:tavLst>
                                        <p:tav tm="0">
                                          <p:val>
                                            <p:strVal val="#ppt_x"/>
                                          </p:val>
                                        </p:tav>
                                        <p:tav tm="100000">
                                          <p:val>
                                            <p:strVal val="#ppt_x"/>
                                          </p:val>
                                        </p:tav>
                                      </p:tavLst>
                                    </p:anim>
                                    <p:anim calcmode="lin" valueType="num">
                                      <p:cBhvr>
                                        <p:cTn id="236" dur="1000" fill="hold"/>
                                        <p:tgtEl>
                                          <p:spTgt spid="81"/>
                                        </p:tgtEl>
                                        <p:attrNameLst>
                                          <p:attrName>ppt_y</p:attrName>
                                        </p:attrNameLst>
                                      </p:cBhvr>
                                      <p:tavLst>
                                        <p:tav tm="0">
                                          <p:val>
                                            <p:strVal val="#ppt_y+.1"/>
                                          </p:val>
                                        </p:tav>
                                        <p:tav tm="100000">
                                          <p:val>
                                            <p:strVal val="#ppt_y"/>
                                          </p:val>
                                        </p:tav>
                                      </p:tavLst>
                                    </p:anim>
                                  </p:childTnLst>
                                </p:cTn>
                              </p:par>
                              <p:par>
                                <p:cTn id="237" presetID="42" presetClass="entr" presetSubtype="0" fill="hold" grpId="0" nodeType="withEffect">
                                  <p:stCondLst>
                                    <p:cond delay="0"/>
                                  </p:stCondLst>
                                  <p:childTnLst>
                                    <p:set>
                                      <p:cBhvr>
                                        <p:cTn id="238" dur="1" fill="hold">
                                          <p:stCondLst>
                                            <p:cond delay="0"/>
                                          </p:stCondLst>
                                        </p:cTn>
                                        <p:tgtEl>
                                          <p:spTgt spid="90"/>
                                        </p:tgtEl>
                                        <p:attrNameLst>
                                          <p:attrName>style.visibility</p:attrName>
                                        </p:attrNameLst>
                                      </p:cBhvr>
                                      <p:to>
                                        <p:strVal val="visible"/>
                                      </p:to>
                                    </p:set>
                                    <p:animEffect transition="in" filter="fade">
                                      <p:cBhvr>
                                        <p:cTn id="239" dur="1000"/>
                                        <p:tgtEl>
                                          <p:spTgt spid="90"/>
                                        </p:tgtEl>
                                      </p:cBhvr>
                                    </p:animEffect>
                                    <p:anim calcmode="lin" valueType="num">
                                      <p:cBhvr>
                                        <p:cTn id="240" dur="1000" fill="hold"/>
                                        <p:tgtEl>
                                          <p:spTgt spid="90"/>
                                        </p:tgtEl>
                                        <p:attrNameLst>
                                          <p:attrName>ppt_x</p:attrName>
                                        </p:attrNameLst>
                                      </p:cBhvr>
                                      <p:tavLst>
                                        <p:tav tm="0">
                                          <p:val>
                                            <p:strVal val="#ppt_x"/>
                                          </p:val>
                                        </p:tav>
                                        <p:tav tm="100000">
                                          <p:val>
                                            <p:strVal val="#ppt_x"/>
                                          </p:val>
                                        </p:tav>
                                      </p:tavLst>
                                    </p:anim>
                                    <p:anim calcmode="lin" valueType="num">
                                      <p:cBhvr>
                                        <p:cTn id="241" dur="1000" fill="hold"/>
                                        <p:tgtEl>
                                          <p:spTgt spid="90"/>
                                        </p:tgtEl>
                                        <p:attrNameLst>
                                          <p:attrName>ppt_y</p:attrName>
                                        </p:attrNameLst>
                                      </p:cBhvr>
                                      <p:tavLst>
                                        <p:tav tm="0">
                                          <p:val>
                                            <p:strVal val="#ppt_y+.1"/>
                                          </p:val>
                                        </p:tav>
                                        <p:tav tm="100000">
                                          <p:val>
                                            <p:strVal val="#ppt_y"/>
                                          </p:val>
                                        </p:tav>
                                      </p:tavLst>
                                    </p:anim>
                                  </p:childTnLst>
                                </p:cTn>
                              </p:par>
                            </p:childTnLst>
                          </p:cTn>
                        </p:par>
                      </p:childTnLst>
                    </p:cTn>
                  </p:par>
                  <p:par>
                    <p:cTn id="242" fill="hold">
                      <p:stCondLst>
                        <p:cond delay="indefinite"/>
                      </p:stCondLst>
                      <p:childTnLst>
                        <p:par>
                          <p:cTn id="243" fill="hold">
                            <p:stCondLst>
                              <p:cond delay="0"/>
                            </p:stCondLst>
                            <p:childTnLst>
                              <p:par>
                                <p:cTn id="244" presetID="42" presetClass="entr" presetSubtype="0" fill="hold" grpId="0" nodeType="clickEffect">
                                  <p:stCondLst>
                                    <p:cond delay="0"/>
                                  </p:stCondLst>
                                  <p:childTnLst>
                                    <p:set>
                                      <p:cBhvr>
                                        <p:cTn id="245" dur="1" fill="hold">
                                          <p:stCondLst>
                                            <p:cond delay="0"/>
                                          </p:stCondLst>
                                        </p:cTn>
                                        <p:tgtEl>
                                          <p:spTgt spid="91"/>
                                        </p:tgtEl>
                                        <p:attrNameLst>
                                          <p:attrName>style.visibility</p:attrName>
                                        </p:attrNameLst>
                                      </p:cBhvr>
                                      <p:to>
                                        <p:strVal val="visible"/>
                                      </p:to>
                                    </p:set>
                                    <p:animEffect transition="in" filter="fade">
                                      <p:cBhvr>
                                        <p:cTn id="246" dur="1000"/>
                                        <p:tgtEl>
                                          <p:spTgt spid="91"/>
                                        </p:tgtEl>
                                      </p:cBhvr>
                                    </p:animEffect>
                                    <p:anim calcmode="lin" valueType="num">
                                      <p:cBhvr>
                                        <p:cTn id="247" dur="1000" fill="hold"/>
                                        <p:tgtEl>
                                          <p:spTgt spid="91"/>
                                        </p:tgtEl>
                                        <p:attrNameLst>
                                          <p:attrName>ppt_x</p:attrName>
                                        </p:attrNameLst>
                                      </p:cBhvr>
                                      <p:tavLst>
                                        <p:tav tm="0">
                                          <p:val>
                                            <p:strVal val="#ppt_x"/>
                                          </p:val>
                                        </p:tav>
                                        <p:tav tm="100000">
                                          <p:val>
                                            <p:strVal val="#ppt_x"/>
                                          </p:val>
                                        </p:tav>
                                      </p:tavLst>
                                    </p:anim>
                                    <p:anim calcmode="lin" valueType="num">
                                      <p:cBhvr>
                                        <p:cTn id="248" dur="1000" fill="hold"/>
                                        <p:tgtEl>
                                          <p:spTgt spid="91"/>
                                        </p:tgtEl>
                                        <p:attrNameLst>
                                          <p:attrName>ppt_y</p:attrName>
                                        </p:attrNameLst>
                                      </p:cBhvr>
                                      <p:tavLst>
                                        <p:tav tm="0">
                                          <p:val>
                                            <p:strVal val="#ppt_y+.1"/>
                                          </p:val>
                                        </p:tav>
                                        <p:tav tm="100000">
                                          <p:val>
                                            <p:strVal val="#ppt_y"/>
                                          </p:val>
                                        </p:tav>
                                      </p:tavLst>
                                    </p:anim>
                                  </p:childTnLst>
                                </p:cTn>
                              </p:par>
                              <p:par>
                                <p:cTn id="249" presetID="42" presetClass="entr" presetSubtype="0" fill="hold" nodeType="withEffect">
                                  <p:stCondLst>
                                    <p:cond delay="0"/>
                                  </p:stCondLst>
                                  <p:childTnLst>
                                    <p:set>
                                      <p:cBhvr>
                                        <p:cTn id="250" dur="1" fill="hold">
                                          <p:stCondLst>
                                            <p:cond delay="0"/>
                                          </p:stCondLst>
                                        </p:cTn>
                                        <p:tgtEl>
                                          <p:spTgt spid="92"/>
                                        </p:tgtEl>
                                        <p:attrNameLst>
                                          <p:attrName>style.visibility</p:attrName>
                                        </p:attrNameLst>
                                      </p:cBhvr>
                                      <p:to>
                                        <p:strVal val="visible"/>
                                      </p:to>
                                    </p:set>
                                    <p:animEffect transition="in" filter="fade">
                                      <p:cBhvr>
                                        <p:cTn id="251" dur="1000"/>
                                        <p:tgtEl>
                                          <p:spTgt spid="92"/>
                                        </p:tgtEl>
                                      </p:cBhvr>
                                    </p:animEffect>
                                    <p:anim calcmode="lin" valueType="num">
                                      <p:cBhvr>
                                        <p:cTn id="252" dur="1000" fill="hold"/>
                                        <p:tgtEl>
                                          <p:spTgt spid="92"/>
                                        </p:tgtEl>
                                        <p:attrNameLst>
                                          <p:attrName>ppt_x</p:attrName>
                                        </p:attrNameLst>
                                      </p:cBhvr>
                                      <p:tavLst>
                                        <p:tav tm="0">
                                          <p:val>
                                            <p:strVal val="#ppt_x"/>
                                          </p:val>
                                        </p:tav>
                                        <p:tav tm="100000">
                                          <p:val>
                                            <p:strVal val="#ppt_x"/>
                                          </p:val>
                                        </p:tav>
                                      </p:tavLst>
                                    </p:anim>
                                    <p:anim calcmode="lin" valueType="num">
                                      <p:cBhvr>
                                        <p:cTn id="253" dur="1000" fill="hold"/>
                                        <p:tgtEl>
                                          <p:spTgt spid="9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p:bldP spid="77" grpId="0"/>
      <p:bldP spid="78" grpId="0"/>
      <p:bldP spid="79" grpId="0"/>
      <p:bldP spid="80" grpId="0"/>
      <p:bldP spid="81" grpId="0"/>
      <p:bldP spid="82" grpId="0"/>
      <p:bldP spid="83" grpId="0"/>
      <p:bldP spid="84" grpId="0"/>
      <p:bldP spid="85" grpId="0"/>
      <p:bldP spid="86" grpId="0"/>
      <p:bldP spid="87" grpId="0"/>
      <p:bldP spid="88" grpId="0" animBg="1"/>
      <p:bldP spid="89" grpId="0" animBg="1"/>
      <p:bldP spid="90" grpId="0" animBg="1"/>
      <p:bldP spid="91"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6E293712-776D-234B-EAC1-B61F96BAE820}"/>
              </a:ext>
            </a:extLst>
          </p:cNvPr>
          <p:cNvGraphicFramePr>
            <a:graphicFrameLocks noGrp="1"/>
          </p:cNvGraphicFramePr>
          <p:nvPr>
            <p:extLst>
              <p:ext uri="{D42A27DB-BD31-4B8C-83A1-F6EECF244321}">
                <p14:modId xmlns:p14="http://schemas.microsoft.com/office/powerpoint/2010/main" val="195206707"/>
              </p:ext>
            </p:extLst>
          </p:nvPr>
        </p:nvGraphicFramePr>
        <p:xfrm>
          <a:off x="9305478" y="624334"/>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5" name="Table 3">
            <a:extLst>
              <a:ext uri="{FF2B5EF4-FFF2-40B4-BE49-F238E27FC236}">
                <a16:creationId xmlns:a16="http://schemas.microsoft.com/office/drawing/2014/main" id="{1988BCEB-E0FE-7BDB-8690-ED566D292C17}"/>
              </a:ext>
            </a:extLst>
          </p:cNvPr>
          <p:cNvGraphicFramePr>
            <a:graphicFrameLocks noGrp="1"/>
          </p:cNvGraphicFramePr>
          <p:nvPr>
            <p:extLst>
              <p:ext uri="{D42A27DB-BD31-4B8C-83A1-F6EECF244321}">
                <p14:modId xmlns:p14="http://schemas.microsoft.com/office/powerpoint/2010/main" val="2540498156"/>
              </p:ext>
            </p:extLst>
          </p:nvPr>
        </p:nvGraphicFramePr>
        <p:xfrm>
          <a:off x="12897651" y="3335673"/>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510729">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6" name="Table 3">
            <a:extLst>
              <a:ext uri="{FF2B5EF4-FFF2-40B4-BE49-F238E27FC236}">
                <a16:creationId xmlns:a16="http://schemas.microsoft.com/office/drawing/2014/main" id="{117D423C-4CCB-85C6-1D81-2EFA618DB63C}"/>
              </a:ext>
            </a:extLst>
          </p:cNvPr>
          <p:cNvGraphicFramePr>
            <a:graphicFrameLocks noGrp="1"/>
          </p:cNvGraphicFramePr>
          <p:nvPr>
            <p:extLst>
              <p:ext uri="{D42A27DB-BD31-4B8C-83A1-F6EECF244321}">
                <p14:modId xmlns:p14="http://schemas.microsoft.com/office/powerpoint/2010/main" val="4113981080"/>
              </p:ext>
            </p:extLst>
          </p:nvPr>
        </p:nvGraphicFramePr>
        <p:xfrm>
          <a:off x="18785088" y="301053"/>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7" name="Table 3">
            <a:extLst>
              <a:ext uri="{FF2B5EF4-FFF2-40B4-BE49-F238E27FC236}">
                <a16:creationId xmlns:a16="http://schemas.microsoft.com/office/drawing/2014/main" id="{1096F05E-165A-5D09-B6B8-9751FDC9CD2D}"/>
              </a:ext>
            </a:extLst>
          </p:cNvPr>
          <p:cNvGraphicFramePr>
            <a:graphicFrameLocks noGrp="1"/>
          </p:cNvGraphicFramePr>
          <p:nvPr>
            <p:extLst>
              <p:ext uri="{D42A27DB-BD31-4B8C-83A1-F6EECF244321}">
                <p14:modId xmlns:p14="http://schemas.microsoft.com/office/powerpoint/2010/main" val="133813110"/>
              </p:ext>
            </p:extLst>
          </p:nvPr>
        </p:nvGraphicFramePr>
        <p:xfrm>
          <a:off x="19055864" y="7438468"/>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r>
                        <a:rPr lang="en-US" b="1" dirty="0">
                          <a:solidFill>
                            <a:schemeClr val="tx1"/>
                          </a:solidFill>
                        </a:rPr>
                        <a:t>O</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8" name="Table 3">
            <a:extLst>
              <a:ext uri="{FF2B5EF4-FFF2-40B4-BE49-F238E27FC236}">
                <a16:creationId xmlns:a16="http://schemas.microsoft.com/office/drawing/2014/main" id="{5AD8A7DF-96DC-EE9E-592F-5D03B5D32C12}"/>
              </a:ext>
            </a:extLst>
          </p:cNvPr>
          <p:cNvGraphicFramePr>
            <a:graphicFrameLocks noGrp="1"/>
          </p:cNvGraphicFramePr>
          <p:nvPr>
            <p:extLst>
              <p:ext uri="{D42A27DB-BD31-4B8C-83A1-F6EECF244321}">
                <p14:modId xmlns:p14="http://schemas.microsoft.com/office/powerpoint/2010/main" val="3832478798"/>
              </p:ext>
            </p:extLst>
          </p:nvPr>
        </p:nvGraphicFramePr>
        <p:xfrm>
          <a:off x="20569461" y="4447375"/>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9" name="Table 8">
            <a:extLst>
              <a:ext uri="{FF2B5EF4-FFF2-40B4-BE49-F238E27FC236}">
                <a16:creationId xmlns:a16="http://schemas.microsoft.com/office/drawing/2014/main" id="{1D6D2E76-7A4F-7A76-75D4-06B27F8FE46F}"/>
              </a:ext>
            </a:extLst>
          </p:cNvPr>
          <p:cNvGraphicFramePr>
            <a:graphicFrameLocks noGrp="1"/>
          </p:cNvGraphicFramePr>
          <p:nvPr>
            <p:extLst>
              <p:ext uri="{D42A27DB-BD31-4B8C-83A1-F6EECF244321}">
                <p14:modId xmlns:p14="http://schemas.microsoft.com/office/powerpoint/2010/main" val="1589959409"/>
              </p:ext>
            </p:extLst>
          </p:nvPr>
        </p:nvGraphicFramePr>
        <p:xfrm>
          <a:off x="88652" y="3702549"/>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r>
                        <a:rPr lang="en-US" b="1" dirty="0">
                          <a:solidFill>
                            <a:schemeClr val="tx1"/>
                          </a:solidFill>
                        </a:rPr>
                        <a:t>O</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10" name="Table 9">
            <a:extLst>
              <a:ext uri="{FF2B5EF4-FFF2-40B4-BE49-F238E27FC236}">
                <a16:creationId xmlns:a16="http://schemas.microsoft.com/office/drawing/2014/main" id="{9A9261B4-386D-87CD-3AA7-85C05795FEDD}"/>
              </a:ext>
            </a:extLst>
          </p:cNvPr>
          <p:cNvGraphicFramePr>
            <a:graphicFrameLocks noGrp="1"/>
          </p:cNvGraphicFramePr>
          <p:nvPr>
            <p:extLst>
              <p:ext uri="{D42A27DB-BD31-4B8C-83A1-F6EECF244321}">
                <p14:modId xmlns:p14="http://schemas.microsoft.com/office/powerpoint/2010/main" val="4075847422"/>
              </p:ext>
            </p:extLst>
          </p:nvPr>
        </p:nvGraphicFramePr>
        <p:xfrm>
          <a:off x="1845998" y="3719575"/>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483545">
                  <a:extLst>
                    <a:ext uri="{9D8B030D-6E8A-4147-A177-3AD203B41FA5}">
                      <a16:colId xmlns:a16="http://schemas.microsoft.com/office/drawing/2014/main" val="4252296161"/>
                    </a:ext>
                  </a:extLst>
                </a:gridCol>
                <a:gridCol w="556135">
                  <a:extLst>
                    <a:ext uri="{9D8B030D-6E8A-4147-A177-3AD203B41FA5}">
                      <a16:colId xmlns:a16="http://schemas.microsoft.com/office/drawing/2014/main" val="1952083884"/>
                    </a:ext>
                  </a:extLst>
                </a:gridCol>
              </a:tblGrid>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r>
                        <a:rPr lang="en-US" b="1" dirty="0">
                          <a:solidFill>
                            <a:schemeClr val="tx1"/>
                          </a:solidFill>
                        </a:rPr>
                        <a:t>O</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11" name="Table 10">
            <a:extLst>
              <a:ext uri="{FF2B5EF4-FFF2-40B4-BE49-F238E27FC236}">
                <a16:creationId xmlns:a16="http://schemas.microsoft.com/office/drawing/2014/main" id="{BD744EB8-8C30-DBD8-3357-1ACF22BC0D24}"/>
              </a:ext>
            </a:extLst>
          </p:cNvPr>
          <p:cNvGraphicFramePr>
            <a:graphicFrameLocks noGrp="1"/>
          </p:cNvGraphicFramePr>
          <p:nvPr>
            <p:extLst>
              <p:ext uri="{D42A27DB-BD31-4B8C-83A1-F6EECF244321}">
                <p14:modId xmlns:p14="http://schemas.microsoft.com/office/powerpoint/2010/main" val="1074046757"/>
              </p:ext>
            </p:extLst>
          </p:nvPr>
        </p:nvGraphicFramePr>
        <p:xfrm>
          <a:off x="3558535" y="3688861"/>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12" name="Table 11">
            <a:extLst>
              <a:ext uri="{FF2B5EF4-FFF2-40B4-BE49-F238E27FC236}">
                <a16:creationId xmlns:a16="http://schemas.microsoft.com/office/drawing/2014/main" id="{C5D46CF1-6232-22E7-8C16-E0151D20D4DA}"/>
              </a:ext>
            </a:extLst>
          </p:cNvPr>
          <p:cNvGraphicFramePr>
            <a:graphicFrameLocks noGrp="1"/>
          </p:cNvGraphicFramePr>
          <p:nvPr>
            <p:extLst>
              <p:ext uri="{D42A27DB-BD31-4B8C-83A1-F6EECF244321}">
                <p14:modId xmlns:p14="http://schemas.microsoft.com/office/powerpoint/2010/main" val="713951601"/>
              </p:ext>
            </p:extLst>
          </p:nvPr>
        </p:nvGraphicFramePr>
        <p:xfrm>
          <a:off x="5257376" y="3734422"/>
          <a:ext cx="1569308" cy="1920240"/>
        </p:xfrm>
        <a:graphic>
          <a:graphicData uri="http://schemas.openxmlformats.org/drawingml/2006/table">
            <a:tbl>
              <a:tblPr firstRow="1" bandRow="1">
                <a:tableStyleId>{5C22544A-7EE6-4342-B048-85BDC9FD1C3A}</a:tableStyleId>
              </a:tblPr>
              <a:tblGrid>
                <a:gridCol w="397687">
                  <a:extLst>
                    <a:ext uri="{9D8B030D-6E8A-4147-A177-3AD203B41FA5}">
                      <a16:colId xmlns:a16="http://schemas.microsoft.com/office/drawing/2014/main" val="2317538931"/>
                    </a:ext>
                  </a:extLst>
                </a:gridCol>
                <a:gridCol w="615486">
                  <a:extLst>
                    <a:ext uri="{9D8B030D-6E8A-4147-A177-3AD203B41FA5}">
                      <a16:colId xmlns:a16="http://schemas.microsoft.com/office/drawing/2014/main" val="4252296161"/>
                    </a:ext>
                  </a:extLst>
                </a:gridCol>
                <a:gridCol w="556135">
                  <a:extLst>
                    <a:ext uri="{9D8B030D-6E8A-4147-A177-3AD203B41FA5}">
                      <a16:colId xmlns:a16="http://schemas.microsoft.com/office/drawing/2014/main" val="1952083884"/>
                    </a:ext>
                  </a:extLst>
                </a:gridCol>
              </a:tblGrid>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13" name="Table 12">
            <a:extLst>
              <a:ext uri="{FF2B5EF4-FFF2-40B4-BE49-F238E27FC236}">
                <a16:creationId xmlns:a16="http://schemas.microsoft.com/office/drawing/2014/main" id="{B09B1E65-C8F2-1EF0-9328-F09245B2B08E}"/>
              </a:ext>
            </a:extLst>
          </p:cNvPr>
          <p:cNvGraphicFramePr>
            <a:graphicFrameLocks noGrp="1"/>
          </p:cNvGraphicFramePr>
          <p:nvPr>
            <p:extLst>
              <p:ext uri="{D42A27DB-BD31-4B8C-83A1-F6EECF244321}">
                <p14:modId xmlns:p14="http://schemas.microsoft.com/office/powerpoint/2010/main" val="223014562"/>
              </p:ext>
            </p:extLst>
          </p:nvPr>
        </p:nvGraphicFramePr>
        <p:xfrm>
          <a:off x="6951840" y="3765540"/>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14" name="Table 13">
            <a:extLst>
              <a:ext uri="{FF2B5EF4-FFF2-40B4-BE49-F238E27FC236}">
                <a16:creationId xmlns:a16="http://schemas.microsoft.com/office/drawing/2014/main" id="{7A4C32B9-391C-1C97-30A7-62363025D21F}"/>
              </a:ext>
            </a:extLst>
          </p:cNvPr>
          <p:cNvGraphicFramePr>
            <a:graphicFrameLocks noGrp="1"/>
          </p:cNvGraphicFramePr>
          <p:nvPr>
            <p:extLst>
              <p:ext uri="{D42A27DB-BD31-4B8C-83A1-F6EECF244321}">
                <p14:modId xmlns:p14="http://schemas.microsoft.com/office/powerpoint/2010/main" val="106199069"/>
              </p:ext>
            </p:extLst>
          </p:nvPr>
        </p:nvGraphicFramePr>
        <p:xfrm>
          <a:off x="1368071" y="7141730"/>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r>
                        <a:rPr lang="en-US" b="1" dirty="0">
                          <a:solidFill>
                            <a:schemeClr val="tx1"/>
                          </a:solidFill>
                        </a:rPr>
                        <a:t>O</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15" name="Table 14">
            <a:extLst>
              <a:ext uri="{FF2B5EF4-FFF2-40B4-BE49-F238E27FC236}">
                <a16:creationId xmlns:a16="http://schemas.microsoft.com/office/drawing/2014/main" id="{A551C659-B962-499C-6B91-5C2C345E4449}"/>
              </a:ext>
            </a:extLst>
          </p:cNvPr>
          <p:cNvGraphicFramePr>
            <a:graphicFrameLocks noGrp="1"/>
          </p:cNvGraphicFramePr>
          <p:nvPr>
            <p:extLst>
              <p:ext uri="{D42A27DB-BD31-4B8C-83A1-F6EECF244321}">
                <p14:modId xmlns:p14="http://schemas.microsoft.com/office/powerpoint/2010/main" val="3270150096"/>
              </p:ext>
            </p:extLst>
          </p:nvPr>
        </p:nvGraphicFramePr>
        <p:xfrm>
          <a:off x="3117881" y="7140399"/>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483545">
                  <a:extLst>
                    <a:ext uri="{9D8B030D-6E8A-4147-A177-3AD203B41FA5}">
                      <a16:colId xmlns:a16="http://schemas.microsoft.com/office/drawing/2014/main" val="4252296161"/>
                    </a:ext>
                  </a:extLst>
                </a:gridCol>
                <a:gridCol w="556135">
                  <a:extLst>
                    <a:ext uri="{9D8B030D-6E8A-4147-A177-3AD203B41FA5}">
                      <a16:colId xmlns:a16="http://schemas.microsoft.com/office/drawing/2014/main" val="1952083884"/>
                    </a:ext>
                  </a:extLst>
                </a:gridCol>
              </a:tblGrid>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r>
                        <a:rPr lang="en-US" b="1" dirty="0">
                          <a:solidFill>
                            <a:schemeClr val="tx1"/>
                          </a:solidFill>
                        </a:rPr>
                        <a:t>O</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16" name="Table 15">
            <a:extLst>
              <a:ext uri="{FF2B5EF4-FFF2-40B4-BE49-F238E27FC236}">
                <a16:creationId xmlns:a16="http://schemas.microsoft.com/office/drawing/2014/main" id="{51382FF5-79C2-C112-5090-2225CCABB282}"/>
              </a:ext>
            </a:extLst>
          </p:cNvPr>
          <p:cNvGraphicFramePr>
            <a:graphicFrameLocks noGrp="1"/>
          </p:cNvGraphicFramePr>
          <p:nvPr>
            <p:extLst>
              <p:ext uri="{D42A27DB-BD31-4B8C-83A1-F6EECF244321}">
                <p14:modId xmlns:p14="http://schemas.microsoft.com/office/powerpoint/2010/main" val="3529669650"/>
              </p:ext>
            </p:extLst>
          </p:nvPr>
        </p:nvGraphicFramePr>
        <p:xfrm>
          <a:off x="4929682" y="7128042"/>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17" name="Table 16">
            <a:extLst>
              <a:ext uri="{FF2B5EF4-FFF2-40B4-BE49-F238E27FC236}">
                <a16:creationId xmlns:a16="http://schemas.microsoft.com/office/drawing/2014/main" id="{B70E2440-C24B-4038-480A-8B8B1C65734F}"/>
              </a:ext>
            </a:extLst>
          </p:cNvPr>
          <p:cNvGraphicFramePr>
            <a:graphicFrameLocks noGrp="1"/>
          </p:cNvGraphicFramePr>
          <p:nvPr>
            <p:extLst>
              <p:ext uri="{D42A27DB-BD31-4B8C-83A1-F6EECF244321}">
                <p14:modId xmlns:p14="http://schemas.microsoft.com/office/powerpoint/2010/main" val="285691797"/>
              </p:ext>
            </p:extLst>
          </p:nvPr>
        </p:nvGraphicFramePr>
        <p:xfrm>
          <a:off x="6709779" y="7128042"/>
          <a:ext cx="1569308" cy="1974018"/>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483545">
                  <a:extLst>
                    <a:ext uri="{9D8B030D-6E8A-4147-A177-3AD203B41FA5}">
                      <a16:colId xmlns:a16="http://schemas.microsoft.com/office/drawing/2014/main" val="4252296161"/>
                    </a:ext>
                  </a:extLst>
                </a:gridCol>
                <a:gridCol w="556135">
                  <a:extLst>
                    <a:ext uri="{9D8B030D-6E8A-4147-A177-3AD203B41FA5}">
                      <a16:colId xmlns:a16="http://schemas.microsoft.com/office/drawing/2014/main" val="1952083884"/>
                    </a:ext>
                  </a:extLst>
                </a:gridCol>
              </a:tblGrid>
              <a:tr h="658006">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658006">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658006">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18" name="Table 17">
            <a:extLst>
              <a:ext uri="{FF2B5EF4-FFF2-40B4-BE49-F238E27FC236}">
                <a16:creationId xmlns:a16="http://schemas.microsoft.com/office/drawing/2014/main" id="{2A340020-B548-0CDF-97D9-7C83BF9F9E38}"/>
              </a:ext>
            </a:extLst>
          </p:cNvPr>
          <p:cNvGraphicFramePr>
            <a:graphicFrameLocks noGrp="1"/>
          </p:cNvGraphicFramePr>
          <p:nvPr>
            <p:extLst>
              <p:ext uri="{D42A27DB-BD31-4B8C-83A1-F6EECF244321}">
                <p14:modId xmlns:p14="http://schemas.microsoft.com/office/powerpoint/2010/main" val="2299901386"/>
              </p:ext>
            </p:extLst>
          </p:nvPr>
        </p:nvGraphicFramePr>
        <p:xfrm>
          <a:off x="8443798" y="7128042"/>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cxnSp>
        <p:nvCxnSpPr>
          <p:cNvPr id="32" name="Straight Arrow Connector 31">
            <a:extLst>
              <a:ext uri="{FF2B5EF4-FFF2-40B4-BE49-F238E27FC236}">
                <a16:creationId xmlns:a16="http://schemas.microsoft.com/office/drawing/2014/main" id="{1A731E0E-AB49-F4FE-4745-5837253BB41F}"/>
              </a:ext>
            </a:extLst>
          </p:cNvPr>
          <p:cNvCxnSpPr>
            <a:cxnSpLocks/>
          </p:cNvCxnSpPr>
          <p:nvPr/>
        </p:nvCxnSpPr>
        <p:spPr>
          <a:xfrm flipH="1">
            <a:off x="873306" y="2497791"/>
            <a:ext cx="8696568" cy="1106175"/>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5B65BBFC-9175-0538-FC51-339B70055775}"/>
              </a:ext>
            </a:extLst>
          </p:cNvPr>
          <p:cNvCxnSpPr>
            <a:cxnSpLocks/>
            <a:endCxn id="13" idx="0"/>
          </p:cNvCxnSpPr>
          <p:nvPr/>
        </p:nvCxnSpPr>
        <p:spPr>
          <a:xfrm flipH="1">
            <a:off x="7736494" y="2497791"/>
            <a:ext cx="1799635" cy="1267749"/>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8463EC3-DD36-405C-9377-B2CA0B154A5D}"/>
              </a:ext>
            </a:extLst>
          </p:cNvPr>
          <p:cNvCxnSpPr>
            <a:cxnSpLocks/>
            <a:endCxn id="11" idx="0"/>
          </p:cNvCxnSpPr>
          <p:nvPr/>
        </p:nvCxnSpPr>
        <p:spPr>
          <a:xfrm flipH="1">
            <a:off x="4343189" y="2497791"/>
            <a:ext cx="5192940" cy="1191070"/>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88B2FEFF-7EA0-D866-AA1E-23DFBA661AB4}"/>
              </a:ext>
            </a:extLst>
          </p:cNvPr>
          <p:cNvCxnSpPr>
            <a:cxnSpLocks/>
          </p:cNvCxnSpPr>
          <p:nvPr/>
        </p:nvCxnSpPr>
        <p:spPr>
          <a:xfrm flipH="1">
            <a:off x="5883803" y="2497791"/>
            <a:ext cx="3686071" cy="1258528"/>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8392191C-7D9B-BFAE-C7C8-A0F0186F2811}"/>
              </a:ext>
            </a:extLst>
          </p:cNvPr>
          <p:cNvCxnSpPr>
            <a:cxnSpLocks/>
          </p:cNvCxnSpPr>
          <p:nvPr/>
        </p:nvCxnSpPr>
        <p:spPr>
          <a:xfrm flipH="1">
            <a:off x="2831840" y="2497791"/>
            <a:ext cx="6738034" cy="1236631"/>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8D46350E-2F94-4657-E1D9-DD4B936C325D}"/>
              </a:ext>
            </a:extLst>
          </p:cNvPr>
          <p:cNvCxnSpPr>
            <a:cxnSpLocks/>
            <a:stCxn id="5" idx="2"/>
          </p:cNvCxnSpPr>
          <p:nvPr/>
        </p:nvCxnSpPr>
        <p:spPr>
          <a:xfrm flipH="1">
            <a:off x="5941785" y="5255913"/>
            <a:ext cx="7740520" cy="1884486"/>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F6EBA7B4-F274-AE22-0B21-258FC6BF4715}"/>
              </a:ext>
            </a:extLst>
          </p:cNvPr>
          <p:cNvCxnSpPr>
            <a:cxnSpLocks/>
            <a:endCxn id="18" idx="0"/>
          </p:cNvCxnSpPr>
          <p:nvPr/>
        </p:nvCxnSpPr>
        <p:spPr>
          <a:xfrm flipH="1">
            <a:off x="9228452" y="5333883"/>
            <a:ext cx="4273911" cy="1794159"/>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9E75AEB3-6FC6-B000-02B9-7DB7EE964F3E}"/>
              </a:ext>
            </a:extLst>
          </p:cNvPr>
          <p:cNvCxnSpPr>
            <a:cxnSpLocks/>
            <a:endCxn id="17" idx="0"/>
          </p:cNvCxnSpPr>
          <p:nvPr/>
        </p:nvCxnSpPr>
        <p:spPr>
          <a:xfrm flipH="1">
            <a:off x="7494433" y="5335214"/>
            <a:ext cx="6007930" cy="1792828"/>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4F885937-AA20-8A15-153B-12EDF1638413}"/>
              </a:ext>
            </a:extLst>
          </p:cNvPr>
          <p:cNvCxnSpPr>
            <a:cxnSpLocks/>
          </p:cNvCxnSpPr>
          <p:nvPr/>
        </p:nvCxnSpPr>
        <p:spPr>
          <a:xfrm flipH="1">
            <a:off x="4199960" y="5287031"/>
            <a:ext cx="9360668" cy="1853368"/>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A7A1A4AD-0215-BD4C-F227-CD19237CB292}"/>
              </a:ext>
            </a:extLst>
          </p:cNvPr>
          <p:cNvCxnSpPr>
            <a:cxnSpLocks/>
          </p:cNvCxnSpPr>
          <p:nvPr/>
        </p:nvCxnSpPr>
        <p:spPr>
          <a:xfrm flipH="1">
            <a:off x="1964378" y="5340808"/>
            <a:ext cx="11574726" cy="1826368"/>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7483ACDE-9725-37A3-9B57-39F525630803}"/>
              </a:ext>
            </a:extLst>
          </p:cNvPr>
          <p:cNvCxnSpPr>
            <a:cxnSpLocks/>
          </p:cNvCxnSpPr>
          <p:nvPr/>
        </p:nvCxnSpPr>
        <p:spPr>
          <a:xfrm flipH="1">
            <a:off x="9158203" y="9719974"/>
            <a:ext cx="4426932" cy="791238"/>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6F20F9BE-7CC1-B128-D499-377B597CBC13}"/>
              </a:ext>
            </a:extLst>
          </p:cNvPr>
          <p:cNvCxnSpPr>
            <a:cxnSpLocks/>
          </p:cNvCxnSpPr>
          <p:nvPr/>
        </p:nvCxnSpPr>
        <p:spPr>
          <a:xfrm flipH="1">
            <a:off x="14456584" y="2308697"/>
            <a:ext cx="5216921" cy="5415428"/>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3E183390-09E0-A221-C65E-0571F804F3E9}"/>
              </a:ext>
            </a:extLst>
          </p:cNvPr>
          <p:cNvSpPr txBox="1"/>
          <p:nvPr/>
        </p:nvSpPr>
        <p:spPr>
          <a:xfrm>
            <a:off x="244660" y="684564"/>
            <a:ext cx="8197057" cy="646331"/>
          </a:xfrm>
          <a:prstGeom prst="rect">
            <a:avLst/>
          </a:prstGeom>
          <a:noFill/>
        </p:spPr>
        <p:txBody>
          <a:bodyPr wrap="square" rtlCol="0">
            <a:spAutoFit/>
          </a:bodyPr>
          <a:lstStyle/>
          <a:p>
            <a:r>
              <a:rPr lang="en-US" dirty="0"/>
              <a:t>Tic-tac-toe: Stage 2 of Minimax</a:t>
            </a:r>
            <a:endParaRPr lang="en-CY" dirty="0"/>
          </a:p>
        </p:txBody>
      </p:sp>
      <p:sp>
        <p:nvSpPr>
          <p:cNvPr id="76" name="TextBox 75">
            <a:extLst>
              <a:ext uri="{FF2B5EF4-FFF2-40B4-BE49-F238E27FC236}">
                <a16:creationId xmlns:a16="http://schemas.microsoft.com/office/drawing/2014/main" id="{BB2DB95A-D610-EF83-DB13-14762849B356}"/>
              </a:ext>
            </a:extLst>
          </p:cNvPr>
          <p:cNvSpPr txBox="1"/>
          <p:nvPr/>
        </p:nvSpPr>
        <p:spPr>
          <a:xfrm rot="10800000" flipV="1">
            <a:off x="83859" y="5565725"/>
            <a:ext cx="1569307" cy="523220"/>
          </a:xfrm>
          <a:prstGeom prst="rect">
            <a:avLst/>
          </a:prstGeom>
          <a:noFill/>
        </p:spPr>
        <p:txBody>
          <a:bodyPr wrap="square" rtlCol="0">
            <a:spAutoFit/>
          </a:bodyPr>
          <a:lstStyle/>
          <a:p>
            <a:r>
              <a:rPr lang="en-US" sz="2800" dirty="0"/>
              <a:t>4 – 2 = 2</a:t>
            </a:r>
            <a:endParaRPr lang="en-CY" sz="2800" dirty="0"/>
          </a:p>
        </p:txBody>
      </p:sp>
      <p:sp>
        <p:nvSpPr>
          <p:cNvPr id="77" name="TextBox 76">
            <a:extLst>
              <a:ext uri="{FF2B5EF4-FFF2-40B4-BE49-F238E27FC236}">
                <a16:creationId xmlns:a16="http://schemas.microsoft.com/office/drawing/2014/main" id="{A047084D-890D-21E4-85B7-ABC93E936A99}"/>
              </a:ext>
            </a:extLst>
          </p:cNvPr>
          <p:cNvSpPr txBox="1"/>
          <p:nvPr/>
        </p:nvSpPr>
        <p:spPr>
          <a:xfrm rot="10800000" flipV="1">
            <a:off x="1985902" y="5619304"/>
            <a:ext cx="1569307" cy="523220"/>
          </a:xfrm>
          <a:prstGeom prst="rect">
            <a:avLst/>
          </a:prstGeom>
          <a:noFill/>
        </p:spPr>
        <p:txBody>
          <a:bodyPr wrap="square" rtlCol="0">
            <a:spAutoFit/>
          </a:bodyPr>
          <a:lstStyle/>
          <a:p>
            <a:r>
              <a:rPr lang="en-US" sz="2800" dirty="0"/>
              <a:t>3 – 2 = 1</a:t>
            </a:r>
            <a:endParaRPr lang="en-CY" sz="2800" dirty="0"/>
          </a:p>
        </p:txBody>
      </p:sp>
      <p:sp>
        <p:nvSpPr>
          <p:cNvPr id="78" name="TextBox 77">
            <a:extLst>
              <a:ext uri="{FF2B5EF4-FFF2-40B4-BE49-F238E27FC236}">
                <a16:creationId xmlns:a16="http://schemas.microsoft.com/office/drawing/2014/main" id="{AEDC5E9B-82C2-51FD-8B98-8833043A31EC}"/>
              </a:ext>
            </a:extLst>
          </p:cNvPr>
          <p:cNvSpPr txBox="1"/>
          <p:nvPr/>
        </p:nvSpPr>
        <p:spPr>
          <a:xfrm rot="10800000" flipV="1">
            <a:off x="3806649" y="5619304"/>
            <a:ext cx="1569307" cy="523220"/>
          </a:xfrm>
          <a:prstGeom prst="rect">
            <a:avLst/>
          </a:prstGeom>
          <a:noFill/>
        </p:spPr>
        <p:txBody>
          <a:bodyPr wrap="square" rtlCol="0">
            <a:spAutoFit/>
          </a:bodyPr>
          <a:lstStyle/>
          <a:p>
            <a:r>
              <a:rPr lang="en-US" sz="2800" dirty="0"/>
              <a:t>5 – 2 = 3</a:t>
            </a:r>
            <a:endParaRPr lang="en-CY" sz="2800" dirty="0"/>
          </a:p>
        </p:txBody>
      </p:sp>
      <p:sp>
        <p:nvSpPr>
          <p:cNvPr id="79" name="TextBox 78">
            <a:extLst>
              <a:ext uri="{FF2B5EF4-FFF2-40B4-BE49-F238E27FC236}">
                <a16:creationId xmlns:a16="http://schemas.microsoft.com/office/drawing/2014/main" id="{924CD943-38A9-02C0-9D7F-F824294CBE31}"/>
              </a:ext>
            </a:extLst>
          </p:cNvPr>
          <p:cNvSpPr txBox="1"/>
          <p:nvPr/>
        </p:nvSpPr>
        <p:spPr>
          <a:xfrm rot="10800000" flipV="1">
            <a:off x="5382533" y="5645105"/>
            <a:ext cx="1569307" cy="523220"/>
          </a:xfrm>
          <a:prstGeom prst="rect">
            <a:avLst/>
          </a:prstGeom>
          <a:noFill/>
        </p:spPr>
        <p:txBody>
          <a:bodyPr wrap="square" rtlCol="0">
            <a:spAutoFit/>
          </a:bodyPr>
          <a:lstStyle/>
          <a:p>
            <a:r>
              <a:rPr lang="en-US" sz="2800" dirty="0"/>
              <a:t>3 – 2 = 1</a:t>
            </a:r>
            <a:endParaRPr lang="en-CY" sz="2800" dirty="0"/>
          </a:p>
        </p:txBody>
      </p:sp>
      <p:sp>
        <p:nvSpPr>
          <p:cNvPr id="80" name="TextBox 79">
            <a:extLst>
              <a:ext uri="{FF2B5EF4-FFF2-40B4-BE49-F238E27FC236}">
                <a16:creationId xmlns:a16="http://schemas.microsoft.com/office/drawing/2014/main" id="{3EB2D72A-420F-0B65-96BE-08A1644314CB}"/>
              </a:ext>
            </a:extLst>
          </p:cNvPr>
          <p:cNvSpPr txBox="1"/>
          <p:nvPr/>
        </p:nvSpPr>
        <p:spPr>
          <a:xfrm rot="10800000" flipV="1">
            <a:off x="7009665" y="5650422"/>
            <a:ext cx="1569307" cy="523220"/>
          </a:xfrm>
          <a:prstGeom prst="rect">
            <a:avLst/>
          </a:prstGeom>
          <a:noFill/>
        </p:spPr>
        <p:txBody>
          <a:bodyPr wrap="square" rtlCol="0">
            <a:spAutoFit/>
          </a:bodyPr>
          <a:lstStyle/>
          <a:p>
            <a:r>
              <a:rPr lang="en-US" sz="2800" dirty="0"/>
              <a:t>4 – 2 = 2</a:t>
            </a:r>
            <a:endParaRPr lang="en-CY" sz="2800" dirty="0"/>
          </a:p>
        </p:txBody>
      </p:sp>
      <p:sp>
        <p:nvSpPr>
          <p:cNvPr id="82" name="TextBox 81">
            <a:extLst>
              <a:ext uri="{FF2B5EF4-FFF2-40B4-BE49-F238E27FC236}">
                <a16:creationId xmlns:a16="http://schemas.microsoft.com/office/drawing/2014/main" id="{47EF95CA-1B08-469B-C049-B379CB72E9F1}"/>
              </a:ext>
            </a:extLst>
          </p:cNvPr>
          <p:cNvSpPr txBox="1"/>
          <p:nvPr/>
        </p:nvSpPr>
        <p:spPr>
          <a:xfrm rot="10800000" flipV="1">
            <a:off x="3109780" y="9059610"/>
            <a:ext cx="1569307" cy="523220"/>
          </a:xfrm>
          <a:prstGeom prst="rect">
            <a:avLst/>
          </a:prstGeom>
          <a:noFill/>
        </p:spPr>
        <p:txBody>
          <a:bodyPr wrap="square" rtlCol="0">
            <a:spAutoFit/>
          </a:bodyPr>
          <a:lstStyle/>
          <a:p>
            <a:r>
              <a:rPr lang="en-US" sz="2800" dirty="0"/>
              <a:t>3 – 3 = 0</a:t>
            </a:r>
            <a:endParaRPr lang="en-CY" sz="2800" dirty="0"/>
          </a:p>
        </p:txBody>
      </p:sp>
      <p:sp>
        <p:nvSpPr>
          <p:cNvPr id="83" name="TextBox 82">
            <a:extLst>
              <a:ext uri="{FF2B5EF4-FFF2-40B4-BE49-F238E27FC236}">
                <a16:creationId xmlns:a16="http://schemas.microsoft.com/office/drawing/2014/main" id="{65EE6603-9805-44A2-A8B0-D5D12699BB12}"/>
              </a:ext>
            </a:extLst>
          </p:cNvPr>
          <p:cNvSpPr txBox="1"/>
          <p:nvPr/>
        </p:nvSpPr>
        <p:spPr>
          <a:xfrm rot="10800000" flipV="1">
            <a:off x="4986870" y="9027917"/>
            <a:ext cx="1569307" cy="523220"/>
          </a:xfrm>
          <a:prstGeom prst="rect">
            <a:avLst/>
          </a:prstGeom>
          <a:noFill/>
        </p:spPr>
        <p:txBody>
          <a:bodyPr wrap="square" rtlCol="0">
            <a:spAutoFit/>
          </a:bodyPr>
          <a:lstStyle/>
          <a:p>
            <a:r>
              <a:rPr lang="en-US" sz="2800" dirty="0"/>
              <a:t>5 – 3 = 2</a:t>
            </a:r>
            <a:endParaRPr lang="en-CY" sz="2800" dirty="0"/>
          </a:p>
        </p:txBody>
      </p:sp>
      <p:sp>
        <p:nvSpPr>
          <p:cNvPr id="84" name="TextBox 83">
            <a:extLst>
              <a:ext uri="{FF2B5EF4-FFF2-40B4-BE49-F238E27FC236}">
                <a16:creationId xmlns:a16="http://schemas.microsoft.com/office/drawing/2014/main" id="{1DC7F097-2A2D-9D0E-EAC0-58798D479F42}"/>
              </a:ext>
            </a:extLst>
          </p:cNvPr>
          <p:cNvSpPr txBox="1"/>
          <p:nvPr/>
        </p:nvSpPr>
        <p:spPr>
          <a:xfrm rot="10800000" flipV="1">
            <a:off x="6863961" y="9027917"/>
            <a:ext cx="1569307" cy="523220"/>
          </a:xfrm>
          <a:prstGeom prst="rect">
            <a:avLst/>
          </a:prstGeom>
          <a:noFill/>
        </p:spPr>
        <p:txBody>
          <a:bodyPr wrap="square" rtlCol="0">
            <a:spAutoFit/>
          </a:bodyPr>
          <a:lstStyle/>
          <a:p>
            <a:r>
              <a:rPr lang="en-US" sz="2800" dirty="0"/>
              <a:t>3 – 3 = 0</a:t>
            </a:r>
            <a:endParaRPr lang="en-CY" sz="2800" dirty="0"/>
          </a:p>
        </p:txBody>
      </p:sp>
      <p:sp>
        <p:nvSpPr>
          <p:cNvPr id="85" name="TextBox 84">
            <a:extLst>
              <a:ext uri="{FF2B5EF4-FFF2-40B4-BE49-F238E27FC236}">
                <a16:creationId xmlns:a16="http://schemas.microsoft.com/office/drawing/2014/main" id="{971414FF-650C-4524-0D89-EAAAD8241D13}"/>
              </a:ext>
            </a:extLst>
          </p:cNvPr>
          <p:cNvSpPr txBox="1"/>
          <p:nvPr/>
        </p:nvSpPr>
        <p:spPr>
          <a:xfrm rot="10800000" flipV="1">
            <a:off x="8568374" y="9059610"/>
            <a:ext cx="1569307" cy="523220"/>
          </a:xfrm>
          <a:prstGeom prst="rect">
            <a:avLst/>
          </a:prstGeom>
          <a:noFill/>
        </p:spPr>
        <p:txBody>
          <a:bodyPr wrap="square" rtlCol="0">
            <a:spAutoFit/>
          </a:bodyPr>
          <a:lstStyle/>
          <a:p>
            <a:r>
              <a:rPr lang="en-US" sz="2800" dirty="0"/>
              <a:t>4 – 3 = 1</a:t>
            </a:r>
            <a:endParaRPr lang="en-CY" sz="2800" dirty="0"/>
          </a:p>
        </p:txBody>
      </p:sp>
      <p:sp>
        <p:nvSpPr>
          <p:cNvPr id="86" name="TextBox 85">
            <a:extLst>
              <a:ext uri="{FF2B5EF4-FFF2-40B4-BE49-F238E27FC236}">
                <a16:creationId xmlns:a16="http://schemas.microsoft.com/office/drawing/2014/main" id="{C1223B69-3CEB-51A0-A3EB-EDC76AA04080}"/>
              </a:ext>
            </a:extLst>
          </p:cNvPr>
          <p:cNvSpPr txBox="1"/>
          <p:nvPr/>
        </p:nvSpPr>
        <p:spPr>
          <a:xfrm rot="10800000" flipV="1">
            <a:off x="1450607" y="9041383"/>
            <a:ext cx="1569307" cy="523220"/>
          </a:xfrm>
          <a:prstGeom prst="rect">
            <a:avLst/>
          </a:prstGeom>
          <a:noFill/>
        </p:spPr>
        <p:txBody>
          <a:bodyPr wrap="square" rtlCol="0">
            <a:spAutoFit/>
          </a:bodyPr>
          <a:lstStyle/>
          <a:p>
            <a:r>
              <a:rPr lang="en-US" sz="2800" dirty="0"/>
              <a:t>4 – 3 = 1</a:t>
            </a:r>
            <a:endParaRPr lang="en-CY" sz="2800" dirty="0"/>
          </a:p>
        </p:txBody>
      </p:sp>
      <p:sp>
        <p:nvSpPr>
          <p:cNvPr id="87" name="TextBox 86">
            <a:extLst>
              <a:ext uri="{FF2B5EF4-FFF2-40B4-BE49-F238E27FC236}">
                <a16:creationId xmlns:a16="http://schemas.microsoft.com/office/drawing/2014/main" id="{C4F82896-2A03-887A-76AB-948434EB7468}"/>
              </a:ext>
            </a:extLst>
          </p:cNvPr>
          <p:cNvSpPr txBox="1"/>
          <p:nvPr/>
        </p:nvSpPr>
        <p:spPr>
          <a:xfrm rot="10800000" flipV="1">
            <a:off x="19205675" y="9375456"/>
            <a:ext cx="1569307" cy="523220"/>
          </a:xfrm>
          <a:prstGeom prst="rect">
            <a:avLst/>
          </a:prstGeom>
          <a:noFill/>
        </p:spPr>
        <p:txBody>
          <a:bodyPr wrap="square" rtlCol="0">
            <a:spAutoFit/>
          </a:bodyPr>
          <a:lstStyle/>
          <a:p>
            <a:r>
              <a:rPr lang="en-US" sz="2800" dirty="0"/>
              <a:t>4 – 3 = 1</a:t>
            </a:r>
            <a:endParaRPr lang="en-CY" sz="2800" dirty="0"/>
          </a:p>
        </p:txBody>
      </p:sp>
      <p:sp>
        <p:nvSpPr>
          <p:cNvPr id="88" name="Oval 87">
            <a:extLst>
              <a:ext uri="{FF2B5EF4-FFF2-40B4-BE49-F238E27FC236}">
                <a16:creationId xmlns:a16="http://schemas.microsoft.com/office/drawing/2014/main" id="{BD709E0A-421C-ACD4-A384-730938E953E8}"/>
              </a:ext>
            </a:extLst>
          </p:cNvPr>
          <p:cNvSpPr/>
          <p:nvPr/>
        </p:nvSpPr>
        <p:spPr>
          <a:xfrm>
            <a:off x="7992192" y="577551"/>
            <a:ext cx="1101008" cy="842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CY" dirty="0"/>
          </a:p>
        </p:txBody>
      </p:sp>
      <p:sp>
        <p:nvSpPr>
          <p:cNvPr id="89" name="Oval 88">
            <a:extLst>
              <a:ext uri="{FF2B5EF4-FFF2-40B4-BE49-F238E27FC236}">
                <a16:creationId xmlns:a16="http://schemas.microsoft.com/office/drawing/2014/main" id="{B959347A-060D-69C7-29BC-E84BA085EEED}"/>
              </a:ext>
            </a:extLst>
          </p:cNvPr>
          <p:cNvSpPr/>
          <p:nvPr/>
        </p:nvSpPr>
        <p:spPr>
          <a:xfrm>
            <a:off x="13674770" y="2308697"/>
            <a:ext cx="1101008" cy="842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CY" dirty="0"/>
          </a:p>
        </p:txBody>
      </p:sp>
      <p:sp>
        <p:nvSpPr>
          <p:cNvPr id="90" name="Oval 89">
            <a:extLst>
              <a:ext uri="{FF2B5EF4-FFF2-40B4-BE49-F238E27FC236}">
                <a16:creationId xmlns:a16="http://schemas.microsoft.com/office/drawing/2014/main" id="{B5E87805-5D86-EDEB-B1B2-7475DC4F993B}"/>
              </a:ext>
            </a:extLst>
          </p:cNvPr>
          <p:cNvSpPr/>
          <p:nvPr/>
        </p:nvSpPr>
        <p:spPr>
          <a:xfrm>
            <a:off x="20597352" y="301053"/>
            <a:ext cx="1101008" cy="842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CY" dirty="0"/>
          </a:p>
        </p:txBody>
      </p:sp>
      <p:sp>
        <p:nvSpPr>
          <p:cNvPr id="91" name="TextBox 90">
            <a:extLst>
              <a:ext uri="{FF2B5EF4-FFF2-40B4-BE49-F238E27FC236}">
                <a16:creationId xmlns:a16="http://schemas.microsoft.com/office/drawing/2014/main" id="{9A02B5B7-699F-6311-B00B-C4F016ECDBA0}"/>
              </a:ext>
            </a:extLst>
          </p:cNvPr>
          <p:cNvSpPr txBox="1"/>
          <p:nvPr/>
        </p:nvSpPr>
        <p:spPr>
          <a:xfrm>
            <a:off x="14183472" y="5316649"/>
            <a:ext cx="2858856" cy="584775"/>
          </a:xfrm>
          <a:prstGeom prst="rect">
            <a:avLst/>
          </a:prstGeom>
          <a:noFill/>
        </p:spPr>
        <p:txBody>
          <a:bodyPr wrap="square" rtlCol="0">
            <a:spAutoFit/>
          </a:bodyPr>
          <a:lstStyle/>
          <a:p>
            <a:r>
              <a:rPr lang="en-US" sz="3200" dirty="0"/>
              <a:t>MAX’s move</a:t>
            </a:r>
            <a:endParaRPr lang="en-CY" sz="3200" dirty="0"/>
          </a:p>
        </p:txBody>
      </p:sp>
      <p:cxnSp>
        <p:nvCxnSpPr>
          <p:cNvPr id="92" name="Straight Arrow Connector 91">
            <a:extLst>
              <a:ext uri="{FF2B5EF4-FFF2-40B4-BE49-F238E27FC236}">
                <a16:creationId xmlns:a16="http://schemas.microsoft.com/office/drawing/2014/main" id="{C818BC7C-93B8-97A8-FA9D-561A867E0D63}"/>
              </a:ext>
            </a:extLst>
          </p:cNvPr>
          <p:cNvCxnSpPr>
            <a:cxnSpLocks/>
          </p:cNvCxnSpPr>
          <p:nvPr/>
        </p:nvCxnSpPr>
        <p:spPr>
          <a:xfrm flipH="1">
            <a:off x="14677748" y="5818135"/>
            <a:ext cx="620163" cy="1222267"/>
          </a:xfrm>
          <a:prstGeom prst="straightConnector1">
            <a:avLst/>
          </a:prstGeom>
          <a:ln w="5715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aphicFrame>
        <p:nvGraphicFramePr>
          <p:cNvPr id="62" name="Table 61">
            <a:extLst>
              <a:ext uri="{FF2B5EF4-FFF2-40B4-BE49-F238E27FC236}">
                <a16:creationId xmlns:a16="http://schemas.microsoft.com/office/drawing/2014/main" id="{E8846732-E891-7F50-0242-B8AE64F584A4}"/>
              </a:ext>
            </a:extLst>
          </p:cNvPr>
          <p:cNvGraphicFramePr>
            <a:graphicFrameLocks noGrp="1"/>
          </p:cNvGraphicFramePr>
          <p:nvPr>
            <p:extLst>
              <p:ext uri="{D42A27DB-BD31-4B8C-83A1-F6EECF244321}">
                <p14:modId xmlns:p14="http://schemas.microsoft.com/office/powerpoint/2010/main" val="199289066"/>
              </p:ext>
            </p:extLst>
          </p:nvPr>
        </p:nvGraphicFramePr>
        <p:xfrm>
          <a:off x="8628658" y="3487255"/>
          <a:ext cx="1414244"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364776">
                  <a:extLst>
                    <a:ext uri="{9D8B030D-6E8A-4147-A177-3AD203B41FA5}">
                      <a16:colId xmlns:a16="http://schemas.microsoft.com/office/drawing/2014/main" val="1952083884"/>
                    </a:ext>
                  </a:extLst>
                </a:gridCol>
              </a:tblGrid>
              <a:tr h="498220">
                <a:tc>
                  <a:txBody>
                    <a:bodyPr/>
                    <a:lstStyle/>
                    <a:p>
                      <a:pPr algn="ctr"/>
                      <a:r>
                        <a:rPr lang="en-US" b="1" dirty="0">
                          <a:solidFill>
                            <a:schemeClr val="tx1"/>
                          </a:solidFill>
                        </a:rPr>
                        <a:t>X </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cxnSp>
        <p:nvCxnSpPr>
          <p:cNvPr id="63" name="Straight Arrow Connector 62">
            <a:extLst>
              <a:ext uri="{FF2B5EF4-FFF2-40B4-BE49-F238E27FC236}">
                <a16:creationId xmlns:a16="http://schemas.microsoft.com/office/drawing/2014/main" id="{E19066F9-DF23-0430-7777-83CE9B762A4E}"/>
              </a:ext>
            </a:extLst>
          </p:cNvPr>
          <p:cNvCxnSpPr>
            <a:cxnSpLocks/>
          </p:cNvCxnSpPr>
          <p:nvPr/>
        </p:nvCxnSpPr>
        <p:spPr>
          <a:xfrm>
            <a:off x="9529389" y="2490855"/>
            <a:ext cx="0" cy="939131"/>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78BA97DE-1CCB-406D-BE34-4D0AA719FB99}"/>
              </a:ext>
            </a:extLst>
          </p:cNvPr>
          <p:cNvCxnSpPr>
            <a:cxnSpLocks/>
          </p:cNvCxnSpPr>
          <p:nvPr/>
        </p:nvCxnSpPr>
        <p:spPr>
          <a:xfrm flipH="1" flipV="1">
            <a:off x="10949402" y="1096484"/>
            <a:ext cx="8628593" cy="1250378"/>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25DA302D-6343-4196-AAA4-EE2C4647E331}"/>
              </a:ext>
            </a:extLst>
          </p:cNvPr>
          <p:cNvSpPr txBox="1"/>
          <p:nvPr/>
        </p:nvSpPr>
        <p:spPr>
          <a:xfrm rot="10800000" flipV="1">
            <a:off x="8706500" y="5422679"/>
            <a:ext cx="1569307" cy="523220"/>
          </a:xfrm>
          <a:prstGeom prst="rect">
            <a:avLst/>
          </a:prstGeom>
          <a:noFill/>
        </p:spPr>
        <p:txBody>
          <a:bodyPr wrap="square" rtlCol="0">
            <a:spAutoFit/>
          </a:bodyPr>
          <a:lstStyle/>
          <a:p>
            <a:r>
              <a:rPr lang="en-US" sz="2800" dirty="0"/>
              <a:t>3 – 2 = 1</a:t>
            </a:r>
            <a:endParaRPr lang="en-CY" sz="2800" dirty="0"/>
          </a:p>
        </p:txBody>
      </p:sp>
      <p:cxnSp>
        <p:nvCxnSpPr>
          <p:cNvPr id="56" name="Straight Arrow Connector 55">
            <a:extLst>
              <a:ext uri="{FF2B5EF4-FFF2-40B4-BE49-F238E27FC236}">
                <a16:creationId xmlns:a16="http://schemas.microsoft.com/office/drawing/2014/main" id="{9178AB5A-9B59-2936-392E-1459E2F82CDE}"/>
              </a:ext>
            </a:extLst>
          </p:cNvPr>
          <p:cNvCxnSpPr>
            <a:cxnSpLocks/>
          </p:cNvCxnSpPr>
          <p:nvPr/>
        </p:nvCxnSpPr>
        <p:spPr>
          <a:xfrm flipH="1">
            <a:off x="14498418" y="2308697"/>
            <a:ext cx="5226470" cy="1043451"/>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aphicFrame>
        <p:nvGraphicFramePr>
          <p:cNvPr id="61" name="Table 60">
            <a:extLst>
              <a:ext uri="{FF2B5EF4-FFF2-40B4-BE49-F238E27FC236}">
                <a16:creationId xmlns:a16="http://schemas.microsoft.com/office/drawing/2014/main" id="{5BADA798-1175-7C59-2B0A-CF9C871BCF44}"/>
              </a:ext>
            </a:extLst>
          </p:cNvPr>
          <p:cNvGraphicFramePr>
            <a:graphicFrameLocks noGrp="1"/>
          </p:cNvGraphicFramePr>
          <p:nvPr>
            <p:extLst>
              <p:ext uri="{D42A27DB-BD31-4B8C-83A1-F6EECF244321}">
                <p14:modId xmlns:p14="http://schemas.microsoft.com/office/powerpoint/2010/main" val="3627550472"/>
              </p:ext>
            </p:extLst>
          </p:nvPr>
        </p:nvGraphicFramePr>
        <p:xfrm>
          <a:off x="10115616" y="7140399"/>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sp>
        <p:nvSpPr>
          <p:cNvPr id="64" name="TextBox 63">
            <a:extLst>
              <a:ext uri="{FF2B5EF4-FFF2-40B4-BE49-F238E27FC236}">
                <a16:creationId xmlns:a16="http://schemas.microsoft.com/office/drawing/2014/main" id="{38ED4D47-DD27-448F-961B-8983868726DC}"/>
              </a:ext>
            </a:extLst>
          </p:cNvPr>
          <p:cNvSpPr txBox="1"/>
          <p:nvPr/>
        </p:nvSpPr>
        <p:spPr>
          <a:xfrm rot="10800000" flipV="1">
            <a:off x="10159014" y="9071967"/>
            <a:ext cx="1569307" cy="523220"/>
          </a:xfrm>
          <a:prstGeom prst="rect">
            <a:avLst/>
          </a:prstGeom>
          <a:noFill/>
        </p:spPr>
        <p:txBody>
          <a:bodyPr wrap="square" rtlCol="0">
            <a:spAutoFit/>
          </a:bodyPr>
          <a:lstStyle/>
          <a:p>
            <a:r>
              <a:rPr lang="en-US" sz="2800" dirty="0"/>
              <a:t>4 – 3 = 1</a:t>
            </a:r>
            <a:endParaRPr lang="en-CY" sz="2800" dirty="0"/>
          </a:p>
        </p:txBody>
      </p:sp>
      <p:cxnSp>
        <p:nvCxnSpPr>
          <p:cNvPr id="69" name="Straight Arrow Connector 68">
            <a:extLst>
              <a:ext uri="{FF2B5EF4-FFF2-40B4-BE49-F238E27FC236}">
                <a16:creationId xmlns:a16="http://schemas.microsoft.com/office/drawing/2014/main" id="{0929257E-8DFA-7997-B1F0-0EAC51D115AF}"/>
              </a:ext>
            </a:extLst>
          </p:cNvPr>
          <p:cNvCxnSpPr>
            <a:cxnSpLocks/>
            <a:endCxn id="61" idx="0"/>
          </p:cNvCxnSpPr>
          <p:nvPr/>
        </p:nvCxnSpPr>
        <p:spPr>
          <a:xfrm flipH="1">
            <a:off x="10900270" y="5255913"/>
            <a:ext cx="2745294" cy="1884486"/>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aphicFrame>
        <p:nvGraphicFramePr>
          <p:cNvPr id="70" name="Table 3">
            <a:extLst>
              <a:ext uri="{FF2B5EF4-FFF2-40B4-BE49-F238E27FC236}">
                <a16:creationId xmlns:a16="http://schemas.microsoft.com/office/drawing/2014/main" id="{CFD2CD18-63EC-ECF1-E907-A5FF49028590}"/>
              </a:ext>
            </a:extLst>
          </p:cNvPr>
          <p:cNvGraphicFramePr>
            <a:graphicFrameLocks noGrp="1"/>
          </p:cNvGraphicFramePr>
          <p:nvPr>
            <p:extLst>
              <p:ext uri="{D42A27DB-BD31-4B8C-83A1-F6EECF244321}">
                <p14:modId xmlns:p14="http://schemas.microsoft.com/office/powerpoint/2010/main" val="2839753694"/>
              </p:ext>
            </p:extLst>
          </p:nvPr>
        </p:nvGraphicFramePr>
        <p:xfrm>
          <a:off x="12866665" y="7729220"/>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510729">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sp>
        <p:nvSpPr>
          <p:cNvPr id="71" name="Oval 70">
            <a:extLst>
              <a:ext uri="{FF2B5EF4-FFF2-40B4-BE49-F238E27FC236}">
                <a16:creationId xmlns:a16="http://schemas.microsoft.com/office/drawing/2014/main" id="{315623D3-2E7A-6699-E8A4-2D62247E7B1E}"/>
              </a:ext>
            </a:extLst>
          </p:cNvPr>
          <p:cNvSpPr/>
          <p:nvPr/>
        </p:nvSpPr>
        <p:spPr>
          <a:xfrm>
            <a:off x="13430803" y="6765731"/>
            <a:ext cx="1101008" cy="842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CY" dirty="0"/>
          </a:p>
        </p:txBody>
      </p:sp>
      <p:graphicFrame>
        <p:nvGraphicFramePr>
          <p:cNvPr id="75" name="Table 74">
            <a:extLst>
              <a:ext uri="{FF2B5EF4-FFF2-40B4-BE49-F238E27FC236}">
                <a16:creationId xmlns:a16="http://schemas.microsoft.com/office/drawing/2014/main" id="{A1CF2346-5665-4367-A9F2-E0FBA6678742}"/>
              </a:ext>
            </a:extLst>
          </p:cNvPr>
          <p:cNvGraphicFramePr>
            <a:graphicFrameLocks noGrp="1"/>
          </p:cNvGraphicFramePr>
          <p:nvPr>
            <p:extLst>
              <p:ext uri="{D42A27DB-BD31-4B8C-83A1-F6EECF244321}">
                <p14:modId xmlns:p14="http://schemas.microsoft.com/office/powerpoint/2010/main" val="871119529"/>
              </p:ext>
            </p:extLst>
          </p:nvPr>
        </p:nvGraphicFramePr>
        <p:xfrm>
          <a:off x="6855726" y="10587921"/>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r>
                        <a:rPr lang="en-US" b="1" dirty="0">
                          <a:solidFill>
                            <a:schemeClr val="tx1"/>
                          </a:solidFill>
                        </a:rPr>
                        <a:t>O</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93" name="Table 92">
            <a:extLst>
              <a:ext uri="{FF2B5EF4-FFF2-40B4-BE49-F238E27FC236}">
                <a16:creationId xmlns:a16="http://schemas.microsoft.com/office/drawing/2014/main" id="{1ED74587-DFFE-F4F9-848E-9FDD64598931}"/>
              </a:ext>
            </a:extLst>
          </p:cNvPr>
          <p:cNvGraphicFramePr>
            <a:graphicFrameLocks noGrp="1"/>
          </p:cNvGraphicFramePr>
          <p:nvPr>
            <p:extLst>
              <p:ext uri="{D42A27DB-BD31-4B8C-83A1-F6EECF244321}">
                <p14:modId xmlns:p14="http://schemas.microsoft.com/office/powerpoint/2010/main" val="2136654155"/>
              </p:ext>
            </p:extLst>
          </p:nvPr>
        </p:nvGraphicFramePr>
        <p:xfrm>
          <a:off x="8538459" y="10549008"/>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483545">
                  <a:extLst>
                    <a:ext uri="{9D8B030D-6E8A-4147-A177-3AD203B41FA5}">
                      <a16:colId xmlns:a16="http://schemas.microsoft.com/office/drawing/2014/main" val="4252296161"/>
                    </a:ext>
                  </a:extLst>
                </a:gridCol>
                <a:gridCol w="556135">
                  <a:extLst>
                    <a:ext uri="{9D8B030D-6E8A-4147-A177-3AD203B41FA5}">
                      <a16:colId xmlns:a16="http://schemas.microsoft.com/office/drawing/2014/main" val="1952083884"/>
                    </a:ext>
                  </a:extLst>
                </a:gridCol>
              </a:tblGrid>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r>
                        <a:rPr lang="en-US" b="1" dirty="0">
                          <a:solidFill>
                            <a:schemeClr val="tx1"/>
                          </a:solidFill>
                        </a:rPr>
                        <a:t>O</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94" name="Table 93">
            <a:extLst>
              <a:ext uri="{FF2B5EF4-FFF2-40B4-BE49-F238E27FC236}">
                <a16:creationId xmlns:a16="http://schemas.microsoft.com/office/drawing/2014/main" id="{616EDB77-F8D6-93C2-C8A0-42FA54FE013D}"/>
              </a:ext>
            </a:extLst>
          </p:cNvPr>
          <p:cNvGraphicFramePr>
            <a:graphicFrameLocks noGrp="1"/>
          </p:cNvGraphicFramePr>
          <p:nvPr>
            <p:extLst>
              <p:ext uri="{D42A27DB-BD31-4B8C-83A1-F6EECF244321}">
                <p14:modId xmlns:p14="http://schemas.microsoft.com/office/powerpoint/2010/main" val="308274388"/>
              </p:ext>
            </p:extLst>
          </p:nvPr>
        </p:nvGraphicFramePr>
        <p:xfrm>
          <a:off x="10186196" y="10503083"/>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95" name="Table 94">
            <a:extLst>
              <a:ext uri="{FF2B5EF4-FFF2-40B4-BE49-F238E27FC236}">
                <a16:creationId xmlns:a16="http://schemas.microsoft.com/office/drawing/2014/main" id="{354741BD-3797-5E66-8729-91524A5184B9}"/>
              </a:ext>
            </a:extLst>
          </p:cNvPr>
          <p:cNvGraphicFramePr>
            <a:graphicFrameLocks noGrp="1"/>
          </p:cNvGraphicFramePr>
          <p:nvPr>
            <p:extLst>
              <p:ext uri="{D42A27DB-BD31-4B8C-83A1-F6EECF244321}">
                <p14:modId xmlns:p14="http://schemas.microsoft.com/office/powerpoint/2010/main" val="1691959362"/>
              </p:ext>
            </p:extLst>
          </p:nvPr>
        </p:nvGraphicFramePr>
        <p:xfrm>
          <a:off x="11795036" y="10468381"/>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483545">
                  <a:extLst>
                    <a:ext uri="{9D8B030D-6E8A-4147-A177-3AD203B41FA5}">
                      <a16:colId xmlns:a16="http://schemas.microsoft.com/office/drawing/2014/main" val="4252296161"/>
                    </a:ext>
                  </a:extLst>
                </a:gridCol>
                <a:gridCol w="556135">
                  <a:extLst>
                    <a:ext uri="{9D8B030D-6E8A-4147-A177-3AD203B41FA5}">
                      <a16:colId xmlns:a16="http://schemas.microsoft.com/office/drawing/2014/main" val="1952083884"/>
                    </a:ext>
                  </a:extLst>
                </a:gridCol>
              </a:tblGrid>
              <a:tr h="60879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60879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60879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96" name="Table 95">
            <a:extLst>
              <a:ext uri="{FF2B5EF4-FFF2-40B4-BE49-F238E27FC236}">
                <a16:creationId xmlns:a16="http://schemas.microsoft.com/office/drawing/2014/main" id="{4B1C5A79-9693-450F-2F0A-80264B010666}"/>
              </a:ext>
            </a:extLst>
          </p:cNvPr>
          <p:cNvGraphicFramePr>
            <a:graphicFrameLocks noGrp="1"/>
          </p:cNvGraphicFramePr>
          <p:nvPr>
            <p:extLst>
              <p:ext uri="{D42A27DB-BD31-4B8C-83A1-F6EECF244321}">
                <p14:modId xmlns:p14="http://schemas.microsoft.com/office/powerpoint/2010/main" val="3611864706"/>
              </p:ext>
            </p:extLst>
          </p:nvPr>
        </p:nvGraphicFramePr>
        <p:xfrm>
          <a:off x="13491411" y="10462734"/>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sp>
        <p:nvSpPr>
          <p:cNvPr id="97" name="TextBox 96">
            <a:extLst>
              <a:ext uri="{FF2B5EF4-FFF2-40B4-BE49-F238E27FC236}">
                <a16:creationId xmlns:a16="http://schemas.microsoft.com/office/drawing/2014/main" id="{34877DD8-45C1-9F71-BB1B-C19BA72D73E8}"/>
              </a:ext>
            </a:extLst>
          </p:cNvPr>
          <p:cNvSpPr txBox="1"/>
          <p:nvPr/>
        </p:nvSpPr>
        <p:spPr>
          <a:xfrm rot="10800000" flipV="1">
            <a:off x="6783553" y="12421000"/>
            <a:ext cx="1569307" cy="523220"/>
          </a:xfrm>
          <a:prstGeom prst="rect">
            <a:avLst/>
          </a:prstGeom>
          <a:noFill/>
        </p:spPr>
        <p:txBody>
          <a:bodyPr wrap="square" rtlCol="0">
            <a:spAutoFit/>
          </a:bodyPr>
          <a:lstStyle/>
          <a:p>
            <a:r>
              <a:rPr lang="en-US" sz="2800" dirty="0"/>
              <a:t>4 – 2 = 2</a:t>
            </a:r>
            <a:endParaRPr lang="en-CY" sz="2800" dirty="0"/>
          </a:p>
        </p:txBody>
      </p:sp>
      <p:sp>
        <p:nvSpPr>
          <p:cNvPr id="98" name="TextBox 97">
            <a:extLst>
              <a:ext uri="{FF2B5EF4-FFF2-40B4-BE49-F238E27FC236}">
                <a16:creationId xmlns:a16="http://schemas.microsoft.com/office/drawing/2014/main" id="{BEAC0060-FF50-AF54-504D-E6273356CC75}"/>
              </a:ext>
            </a:extLst>
          </p:cNvPr>
          <p:cNvSpPr txBox="1"/>
          <p:nvPr/>
        </p:nvSpPr>
        <p:spPr>
          <a:xfrm rot="10800000" flipV="1">
            <a:off x="8503463" y="12421001"/>
            <a:ext cx="1569307" cy="523220"/>
          </a:xfrm>
          <a:prstGeom prst="rect">
            <a:avLst/>
          </a:prstGeom>
          <a:noFill/>
        </p:spPr>
        <p:txBody>
          <a:bodyPr wrap="square" rtlCol="0">
            <a:spAutoFit/>
          </a:bodyPr>
          <a:lstStyle/>
          <a:p>
            <a:r>
              <a:rPr lang="en-US" sz="2800" dirty="0"/>
              <a:t>4 – 2 = 2</a:t>
            </a:r>
            <a:endParaRPr lang="en-CY" sz="2800" dirty="0"/>
          </a:p>
        </p:txBody>
      </p:sp>
      <p:sp>
        <p:nvSpPr>
          <p:cNvPr id="99" name="TextBox 98">
            <a:extLst>
              <a:ext uri="{FF2B5EF4-FFF2-40B4-BE49-F238E27FC236}">
                <a16:creationId xmlns:a16="http://schemas.microsoft.com/office/drawing/2014/main" id="{A322165C-8434-5C2A-FBDD-1A5BCE4987D8}"/>
              </a:ext>
            </a:extLst>
          </p:cNvPr>
          <p:cNvSpPr txBox="1"/>
          <p:nvPr/>
        </p:nvSpPr>
        <p:spPr>
          <a:xfrm rot="10800000" flipV="1">
            <a:off x="11874752" y="12373517"/>
            <a:ext cx="1569307" cy="523220"/>
          </a:xfrm>
          <a:prstGeom prst="rect">
            <a:avLst/>
          </a:prstGeom>
          <a:noFill/>
        </p:spPr>
        <p:txBody>
          <a:bodyPr wrap="square" rtlCol="0">
            <a:spAutoFit/>
          </a:bodyPr>
          <a:lstStyle/>
          <a:p>
            <a:r>
              <a:rPr lang="en-US" sz="2800" dirty="0"/>
              <a:t>3 – 2 = 1</a:t>
            </a:r>
            <a:endParaRPr lang="en-CY" sz="2800" dirty="0"/>
          </a:p>
        </p:txBody>
      </p:sp>
      <p:sp>
        <p:nvSpPr>
          <p:cNvPr id="100" name="TextBox 99">
            <a:extLst>
              <a:ext uri="{FF2B5EF4-FFF2-40B4-BE49-F238E27FC236}">
                <a16:creationId xmlns:a16="http://schemas.microsoft.com/office/drawing/2014/main" id="{9DCF633A-E9D8-6B26-6F0E-77FA86B2BA55}"/>
              </a:ext>
            </a:extLst>
          </p:cNvPr>
          <p:cNvSpPr txBox="1"/>
          <p:nvPr/>
        </p:nvSpPr>
        <p:spPr>
          <a:xfrm rot="10800000" flipV="1">
            <a:off x="13432979" y="12363484"/>
            <a:ext cx="1569307" cy="523220"/>
          </a:xfrm>
          <a:prstGeom prst="rect">
            <a:avLst/>
          </a:prstGeom>
          <a:noFill/>
        </p:spPr>
        <p:txBody>
          <a:bodyPr wrap="square" rtlCol="0">
            <a:spAutoFit/>
          </a:bodyPr>
          <a:lstStyle/>
          <a:p>
            <a:r>
              <a:rPr lang="en-US" sz="2800" dirty="0"/>
              <a:t>4 – 2 = 2</a:t>
            </a:r>
            <a:endParaRPr lang="en-CY" sz="2800" dirty="0"/>
          </a:p>
        </p:txBody>
      </p:sp>
      <p:sp>
        <p:nvSpPr>
          <p:cNvPr id="101" name="TextBox 100">
            <a:extLst>
              <a:ext uri="{FF2B5EF4-FFF2-40B4-BE49-F238E27FC236}">
                <a16:creationId xmlns:a16="http://schemas.microsoft.com/office/drawing/2014/main" id="{82BB9353-571D-68E7-FD59-56B91BDD8436}"/>
              </a:ext>
            </a:extLst>
          </p:cNvPr>
          <p:cNvSpPr txBox="1"/>
          <p:nvPr/>
        </p:nvSpPr>
        <p:spPr>
          <a:xfrm rot="10800000" flipV="1">
            <a:off x="10151160" y="12417856"/>
            <a:ext cx="1569307" cy="523220"/>
          </a:xfrm>
          <a:prstGeom prst="rect">
            <a:avLst/>
          </a:prstGeom>
          <a:noFill/>
        </p:spPr>
        <p:txBody>
          <a:bodyPr wrap="square" rtlCol="0">
            <a:spAutoFit/>
          </a:bodyPr>
          <a:lstStyle/>
          <a:p>
            <a:r>
              <a:rPr lang="en-US" sz="2800" dirty="0"/>
              <a:t>5 – 2 = 3</a:t>
            </a:r>
            <a:endParaRPr lang="en-CY" sz="2800" dirty="0"/>
          </a:p>
        </p:txBody>
      </p:sp>
      <p:graphicFrame>
        <p:nvGraphicFramePr>
          <p:cNvPr id="102" name="Table 101">
            <a:extLst>
              <a:ext uri="{FF2B5EF4-FFF2-40B4-BE49-F238E27FC236}">
                <a16:creationId xmlns:a16="http://schemas.microsoft.com/office/drawing/2014/main" id="{F38ED754-542D-5991-A54A-F17E025F3D22}"/>
              </a:ext>
            </a:extLst>
          </p:cNvPr>
          <p:cNvGraphicFramePr>
            <a:graphicFrameLocks noGrp="1"/>
          </p:cNvGraphicFramePr>
          <p:nvPr>
            <p:extLst>
              <p:ext uri="{D42A27DB-BD31-4B8C-83A1-F6EECF244321}">
                <p14:modId xmlns:p14="http://schemas.microsoft.com/office/powerpoint/2010/main" val="2484762875"/>
              </p:ext>
            </p:extLst>
          </p:nvPr>
        </p:nvGraphicFramePr>
        <p:xfrm>
          <a:off x="15146394" y="10149393"/>
          <a:ext cx="1569308" cy="1920240"/>
        </p:xfrm>
        <a:graphic>
          <a:graphicData uri="http://schemas.openxmlformats.org/drawingml/2006/table">
            <a:tbl>
              <a:tblPr firstRow="1" bandRow="1">
                <a:tableStyleId>{5C22544A-7EE6-4342-B048-85BDC9FD1C3A}</a:tableStyleId>
              </a:tblPr>
              <a:tblGrid>
                <a:gridCol w="373006">
                  <a:extLst>
                    <a:ext uri="{9D8B030D-6E8A-4147-A177-3AD203B41FA5}">
                      <a16:colId xmlns:a16="http://schemas.microsoft.com/office/drawing/2014/main" val="2317538931"/>
                    </a:ext>
                  </a:extLst>
                </a:gridCol>
                <a:gridCol w="676462">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609329">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sp>
        <p:nvSpPr>
          <p:cNvPr id="103" name="TextBox 102">
            <a:extLst>
              <a:ext uri="{FF2B5EF4-FFF2-40B4-BE49-F238E27FC236}">
                <a16:creationId xmlns:a16="http://schemas.microsoft.com/office/drawing/2014/main" id="{940CE553-A9C1-CA26-6036-A0E2F5D7B31A}"/>
              </a:ext>
            </a:extLst>
          </p:cNvPr>
          <p:cNvSpPr txBox="1"/>
          <p:nvPr/>
        </p:nvSpPr>
        <p:spPr>
          <a:xfrm rot="10800000" flipV="1">
            <a:off x="15263699" y="11991325"/>
            <a:ext cx="1569307" cy="523220"/>
          </a:xfrm>
          <a:prstGeom prst="rect">
            <a:avLst/>
          </a:prstGeom>
          <a:noFill/>
        </p:spPr>
        <p:txBody>
          <a:bodyPr wrap="square" rtlCol="0">
            <a:spAutoFit/>
          </a:bodyPr>
          <a:lstStyle/>
          <a:p>
            <a:r>
              <a:rPr lang="en-US" sz="2800" dirty="0"/>
              <a:t>4 – 2 = 2</a:t>
            </a:r>
            <a:endParaRPr lang="en-CY" sz="2800" dirty="0"/>
          </a:p>
        </p:txBody>
      </p:sp>
      <p:cxnSp>
        <p:nvCxnSpPr>
          <p:cNvPr id="104" name="Straight Arrow Connector 103">
            <a:extLst>
              <a:ext uri="{FF2B5EF4-FFF2-40B4-BE49-F238E27FC236}">
                <a16:creationId xmlns:a16="http://schemas.microsoft.com/office/drawing/2014/main" id="{4DDD99A8-D6DF-F0F4-1DAC-87E9B5CDCC0C}"/>
              </a:ext>
            </a:extLst>
          </p:cNvPr>
          <p:cNvCxnSpPr>
            <a:cxnSpLocks/>
          </p:cNvCxnSpPr>
          <p:nvPr/>
        </p:nvCxnSpPr>
        <p:spPr>
          <a:xfrm flipH="1">
            <a:off x="7580242" y="9700564"/>
            <a:ext cx="6005184" cy="849561"/>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05" name="Straight Arrow Connector 104">
            <a:extLst>
              <a:ext uri="{FF2B5EF4-FFF2-40B4-BE49-F238E27FC236}">
                <a16:creationId xmlns:a16="http://schemas.microsoft.com/office/drawing/2014/main" id="{DF60F8CE-51B3-1FD6-2C87-54D8B7D10644}"/>
              </a:ext>
            </a:extLst>
          </p:cNvPr>
          <p:cNvCxnSpPr>
            <a:cxnSpLocks/>
            <a:endCxn id="94" idx="0"/>
          </p:cNvCxnSpPr>
          <p:nvPr/>
        </p:nvCxnSpPr>
        <p:spPr>
          <a:xfrm flipH="1">
            <a:off x="10970850" y="9757308"/>
            <a:ext cx="2598010" cy="745775"/>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06" name="Straight Arrow Connector 105">
            <a:extLst>
              <a:ext uri="{FF2B5EF4-FFF2-40B4-BE49-F238E27FC236}">
                <a16:creationId xmlns:a16="http://schemas.microsoft.com/office/drawing/2014/main" id="{8CC7A2B1-64DD-5355-8E96-E4C5BE779ABE}"/>
              </a:ext>
            </a:extLst>
          </p:cNvPr>
          <p:cNvCxnSpPr>
            <a:cxnSpLocks/>
            <a:endCxn id="96" idx="0"/>
          </p:cNvCxnSpPr>
          <p:nvPr/>
        </p:nvCxnSpPr>
        <p:spPr>
          <a:xfrm>
            <a:off x="13469459" y="9700564"/>
            <a:ext cx="806606" cy="762170"/>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07" name="Straight Arrow Connector 106">
            <a:extLst>
              <a:ext uri="{FF2B5EF4-FFF2-40B4-BE49-F238E27FC236}">
                <a16:creationId xmlns:a16="http://schemas.microsoft.com/office/drawing/2014/main" id="{144D1A94-F5E8-4996-3913-FAAD49090CFE}"/>
              </a:ext>
            </a:extLst>
          </p:cNvPr>
          <p:cNvCxnSpPr>
            <a:cxnSpLocks/>
            <a:endCxn id="95" idx="0"/>
          </p:cNvCxnSpPr>
          <p:nvPr/>
        </p:nvCxnSpPr>
        <p:spPr>
          <a:xfrm flipH="1">
            <a:off x="12579690" y="9688701"/>
            <a:ext cx="989170" cy="779680"/>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08" name="Straight Arrow Connector 107">
            <a:extLst>
              <a:ext uri="{FF2B5EF4-FFF2-40B4-BE49-F238E27FC236}">
                <a16:creationId xmlns:a16="http://schemas.microsoft.com/office/drawing/2014/main" id="{503C55EB-DB80-D33B-6642-3551C8D3A658}"/>
              </a:ext>
            </a:extLst>
          </p:cNvPr>
          <p:cNvCxnSpPr>
            <a:cxnSpLocks/>
            <a:endCxn id="102" idx="0"/>
          </p:cNvCxnSpPr>
          <p:nvPr/>
        </p:nvCxnSpPr>
        <p:spPr>
          <a:xfrm>
            <a:off x="13548939" y="9719974"/>
            <a:ext cx="2382109" cy="429419"/>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aphicFrame>
        <p:nvGraphicFramePr>
          <p:cNvPr id="109" name="Table 3">
            <a:extLst>
              <a:ext uri="{FF2B5EF4-FFF2-40B4-BE49-F238E27FC236}">
                <a16:creationId xmlns:a16="http://schemas.microsoft.com/office/drawing/2014/main" id="{0B5024F5-AAB4-9BDE-4E29-05DC34424925}"/>
              </a:ext>
            </a:extLst>
          </p:cNvPr>
          <p:cNvGraphicFramePr>
            <a:graphicFrameLocks noGrp="1"/>
          </p:cNvGraphicFramePr>
          <p:nvPr>
            <p:extLst>
              <p:ext uri="{D42A27DB-BD31-4B8C-83A1-F6EECF244321}">
                <p14:modId xmlns:p14="http://schemas.microsoft.com/office/powerpoint/2010/main" val="3504895530"/>
              </p:ext>
            </p:extLst>
          </p:nvPr>
        </p:nvGraphicFramePr>
        <p:xfrm>
          <a:off x="20752498" y="7400980"/>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478123">
                  <a:extLst>
                    <a:ext uri="{9D8B030D-6E8A-4147-A177-3AD203B41FA5}">
                      <a16:colId xmlns:a16="http://schemas.microsoft.com/office/drawing/2014/main" val="4252296161"/>
                    </a:ext>
                  </a:extLst>
                </a:gridCol>
                <a:gridCol w="561557">
                  <a:extLst>
                    <a:ext uri="{9D8B030D-6E8A-4147-A177-3AD203B41FA5}">
                      <a16:colId xmlns:a16="http://schemas.microsoft.com/office/drawing/2014/main" val="1952083884"/>
                    </a:ext>
                  </a:extLst>
                </a:gridCol>
              </a:tblGrid>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r>
                        <a:rPr lang="en-US" b="1" dirty="0">
                          <a:solidFill>
                            <a:schemeClr val="tx1"/>
                          </a:solidFill>
                        </a:rPr>
                        <a:t>O</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110" name="Table 3">
            <a:extLst>
              <a:ext uri="{FF2B5EF4-FFF2-40B4-BE49-F238E27FC236}">
                <a16:creationId xmlns:a16="http://schemas.microsoft.com/office/drawing/2014/main" id="{6806A578-D259-2286-D6C0-CAA1FEBF591C}"/>
              </a:ext>
            </a:extLst>
          </p:cNvPr>
          <p:cNvGraphicFramePr>
            <a:graphicFrameLocks noGrp="1"/>
          </p:cNvGraphicFramePr>
          <p:nvPr>
            <p:extLst>
              <p:ext uri="{D42A27DB-BD31-4B8C-83A1-F6EECF244321}">
                <p14:modId xmlns:p14="http://schemas.microsoft.com/office/powerpoint/2010/main" val="2594508332"/>
              </p:ext>
            </p:extLst>
          </p:nvPr>
        </p:nvGraphicFramePr>
        <p:xfrm>
          <a:off x="22474753" y="7512142"/>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r>
                        <a:rPr lang="en-US" b="1" dirty="0">
                          <a:solidFill>
                            <a:schemeClr val="tx1"/>
                          </a:solidFill>
                        </a:rPr>
                        <a:t>O</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sp>
        <p:nvSpPr>
          <p:cNvPr id="111" name="TextBox 110">
            <a:extLst>
              <a:ext uri="{FF2B5EF4-FFF2-40B4-BE49-F238E27FC236}">
                <a16:creationId xmlns:a16="http://schemas.microsoft.com/office/drawing/2014/main" id="{D59F5621-9D2E-17D0-55EB-1B9B770A8B64}"/>
              </a:ext>
            </a:extLst>
          </p:cNvPr>
          <p:cNvSpPr txBox="1"/>
          <p:nvPr/>
        </p:nvSpPr>
        <p:spPr>
          <a:xfrm rot="10800000" flipV="1">
            <a:off x="22587813" y="9375457"/>
            <a:ext cx="1569307" cy="523220"/>
          </a:xfrm>
          <a:prstGeom prst="rect">
            <a:avLst/>
          </a:prstGeom>
          <a:noFill/>
        </p:spPr>
        <p:txBody>
          <a:bodyPr wrap="square" rtlCol="0">
            <a:spAutoFit/>
          </a:bodyPr>
          <a:lstStyle/>
          <a:p>
            <a:r>
              <a:rPr lang="en-US" sz="2800" dirty="0"/>
              <a:t>3 – 3 = 0</a:t>
            </a:r>
            <a:endParaRPr lang="en-CY" sz="2800" dirty="0"/>
          </a:p>
        </p:txBody>
      </p:sp>
      <p:sp>
        <p:nvSpPr>
          <p:cNvPr id="112" name="TextBox 111">
            <a:extLst>
              <a:ext uri="{FF2B5EF4-FFF2-40B4-BE49-F238E27FC236}">
                <a16:creationId xmlns:a16="http://schemas.microsoft.com/office/drawing/2014/main" id="{B8A4F57E-3856-C4B3-0523-BA2DDDC3DC0C}"/>
              </a:ext>
            </a:extLst>
          </p:cNvPr>
          <p:cNvSpPr txBox="1"/>
          <p:nvPr/>
        </p:nvSpPr>
        <p:spPr>
          <a:xfrm rot="10800000" flipV="1">
            <a:off x="20827860" y="9302993"/>
            <a:ext cx="1569307" cy="523220"/>
          </a:xfrm>
          <a:prstGeom prst="rect">
            <a:avLst/>
          </a:prstGeom>
          <a:noFill/>
        </p:spPr>
        <p:txBody>
          <a:bodyPr wrap="square" rtlCol="0">
            <a:spAutoFit/>
          </a:bodyPr>
          <a:lstStyle/>
          <a:p>
            <a:r>
              <a:rPr lang="en-US" sz="2800" dirty="0"/>
              <a:t>4 – 3 = 1</a:t>
            </a:r>
            <a:endParaRPr lang="en-CY" sz="2800" dirty="0"/>
          </a:p>
        </p:txBody>
      </p:sp>
      <p:sp>
        <p:nvSpPr>
          <p:cNvPr id="113" name="Oval 112">
            <a:extLst>
              <a:ext uri="{FF2B5EF4-FFF2-40B4-BE49-F238E27FC236}">
                <a16:creationId xmlns:a16="http://schemas.microsoft.com/office/drawing/2014/main" id="{8C5665A1-0990-5520-1C22-694197E81AF9}"/>
              </a:ext>
            </a:extLst>
          </p:cNvPr>
          <p:cNvSpPr/>
          <p:nvPr/>
        </p:nvSpPr>
        <p:spPr>
          <a:xfrm>
            <a:off x="19290014" y="4320718"/>
            <a:ext cx="1101008" cy="842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CY" dirty="0"/>
          </a:p>
        </p:txBody>
      </p:sp>
      <p:cxnSp>
        <p:nvCxnSpPr>
          <p:cNvPr id="114" name="Straight Arrow Connector 113">
            <a:extLst>
              <a:ext uri="{FF2B5EF4-FFF2-40B4-BE49-F238E27FC236}">
                <a16:creationId xmlns:a16="http://schemas.microsoft.com/office/drawing/2014/main" id="{74A12F53-B9A6-4991-3C52-AA4A401EC62B}"/>
              </a:ext>
            </a:extLst>
          </p:cNvPr>
          <p:cNvCxnSpPr>
            <a:cxnSpLocks/>
            <a:endCxn id="8" idx="0"/>
          </p:cNvCxnSpPr>
          <p:nvPr/>
        </p:nvCxnSpPr>
        <p:spPr>
          <a:xfrm>
            <a:off x="19574401" y="2275529"/>
            <a:ext cx="1779714" cy="2171846"/>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15" name="Straight Arrow Connector 114">
            <a:extLst>
              <a:ext uri="{FF2B5EF4-FFF2-40B4-BE49-F238E27FC236}">
                <a16:creationId xmlns:a16="http://schemas.microsoft.com/office/drawing/2014/main" id="{B772F8CF-4A56-56D0-D926-95D6F9F73D6A}"/>
              </a:ext>
            </a:extLst>
          </p:cNvPr>
          <p:cNvCxnSpPr>
            <a:cxnSpLocks/>
            <a:endCxn id="110" idx="0"/>
          </p:cNvCxnSpPr>
          <p:nvPr/>
        </p:nvCxnSpPr>
        <p:spPr>
          <a:xfrm>
            <a:off x="21506638" y="6371231"/>
            <a:ext cx="1752769" cy="1140911"/>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16" name="Straight Arrow Connector 115">
            <a:extLst>
              <a:ext uri="{FF2B5EF4-FFF2-40B4-BE49-F238E27FC236}">
                <a16:creationId xmlns:a16="http://schemas.microsoft.com/office/drawing/2014/main" id="{7488CD5D-5C79-DA60-757F-4E69A307E142}"/>
              </a:ext>
            </a:extLst>
          </p:cNvPr>
          <p:cNvCxnSpPr>
            <a:cxnSpLocks/>
          </p:cNvCxnSpPr>
          <p:nvPr/>
        </p:nvCxnSpPr>
        <p:spPr>
          <a:xfrm>
            <a:off x="21436807" y="6315020"/>
            <a:ext cx="47127" cy="1006211"/>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17" name="Straight Arrow Connector 116">
            <a:extLst>
              <a:ext uri="{FF2B5EF4-FFF2-40B4-BE49-F238E27FC236}">
                <a16:creationId xmlns:a16="http://schemas.microsoft.com/office/drawing/2014/main" id="{ECBEC494-3E98-AB36-4FF1-994C518AA3F7}"/>
              </a:ext>
            </a:extLst>
          </p:cNvPr>
          <p:cNvCxnSpPr>
            <a:cxnSpLocks/>
            <a:stCxn id="8" idx="2"/>
          </p:cNvCxnSpPr>
          <p:nvPr/>
        </p:nvCxnSpPr>
        <p:spPr>
          <a:xfrm flipH="1">
            <a:off x="19879405" y="6367615"/>
            <a:ext cx="1474710" cy="1059562"/>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27" name="TextBox 126">
            <a:extLst>
              <a:ext uri="{FF2B5EF4-FFF2-40B4-BE49-F238E27FC236}">
                <a16:creationId xmlns:a16="http://schemas.microsoft.com/office/drawing/2014/main" id="{58C2F4C5-6230-0136-0721-12C790B54874}"/>
              </a:ext>
            </a:extLst>
          </p:cNvPr>
          <p:cNvSpPr txBox="1"/>
          <p:nvPr/>
        </p:nvSpPr>
        <p:spPr>
          <a:xfrm rot="10800000" flipV="1">
            <a:off x="16769839" y="460771"/>
            <a:ext cx="1893771" cy="523220"/>
          </a:xfrm>
          <a:prstGeom prst="rect">
            <a:avLst/>
          </a:prstGeom>
          <a:solidFill>
            <a:schemeClr val="accent5">
              <a:lumMod val="20000"/>
              <a:lumOff val="80000"/>
            </a:schemeClr>
          </a:solidFill>
        </p:spPr>
        <p:txBody>
          <a:bodyPr wrap="square" rtlCol="0">
            <a:spAutoFit/>
          </a:bodyPr>
          <a:lstStyle/>
          <a:p>
            <a:r>
              <a:rPr lang="en-US" sz="2800" dirty="0"/>
              <a:t>Start Node</a:t>
            </a:r>
            <a:endParaRPr lang="en-CY" sz="2800" dirty="0"/>
          </a:p>
        </p:txBody>
      </p:sp>
    </p:spTree>
    <p:extLst>
      <p:ext uri="{BB962C8B-B14F-4D97-AF65-F5344CB8AC3E}">
        <p14:creationId xmlns:p14="http://schemas.microsoft.com/office/powerpoint/2010/main" val="224213317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6E293712-776D-234B-EAC1-B61F96BAE820}"/>
              </a:ext>
            </a:extLst>
          </p:cNvPr>
          <p:cNvGraphicFramePr>
            <a:graphicFrameLocks noGrp="1"/>
          </p:cNvGraphicFramePr>
          <p:nvPr>
            <p:extLst>
              <p:ext uri="{D42A27DB-BD31-4B8C-83A1-F6EECF244321}">
                <p14:modId xmlns:p14="http://schemas.microsoft.com/office/powerpoint/2010/main" val="1048120658"/>
              </p:ext>
            </p:extLst>
          </p:nvPr>
        </p:nvGraphicFramePr>
        <p:xfrm>
          <a:off x="9305478" y="624334"/>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5" name="Table 3">
            <a:extLst>
              <a:ext uri="{FF2B5EF4-FFF2-40B4-BE49-F238E27FC236}">
                <a16:creationId xmlns:a16="http://schemas.microsoft.com/office/drawing/2014/main" id="{1988BCEB-E0FE-7BDB-8690-ED566D292C17}"/>
              </a:ext>
            </a:extLst>
          </p:cNvPr>
          <p:cNvGraphicFramePr>
            <a:graphicFrameLocks noGrp="1"/>
          </p:cNvGraphicFramePr>
          <p:nvPr>
            <p:extLst>
              <p:ext uri="{D42A27DB-BD31-4B8C-83A1-F6EECF244321}">
                <p14:modId xmlns:p14="http://schemas.microsoft.com/office/powerpoint/2010/main" val="3631961335"/>
              </p:ext>
            </p:extLst>
          </p:nvPr>
        </p:nvGraphicFramePr>
        <p:xfrm>
          <a:off x="12897651" y="3335673"/>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510729">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6" name="Table 3">
            <a:extLst>
              <a:ext uri="{FF2B5EF4-FFF2-40B4-BE49-F238E27FC236}">
                <a16:creationId xmlns:a16="http://schemas.microsoft.com/office/drawing/2014/main" id="{117D423C-4CCB-85C6-1D81-2EFA618DB63C}"/>
              </a:ext>
            </a:extLst>
          </p:cNvPr>
          <p:cNvGraphicFramePr>
            <a:graphicFrameLocks noGrp="1"/>
          </p:cNvGraphicFramePr>
          <p:nvPr>
            <p:extLst>
              <p:ext uri="{D42A27DB-BD31-4B8C-83A1-F6EECF244321}">
                <p14:modId xmlns:p14="http://schemas.microsoft.com/office/powerpoint/2010/main" val="2949268880"/>
              </p:ext>
            </p:extLst>
          </p:nvPr>
        </p:nvGraphicFramePr>
        <p:xfrm>
          <a:off x="18785088" y="301053"/>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7" name="Table 3">
            <a:extLst>
              <a:ext uri="{FF2B5EF4-FFF2-40B4-BE49-F238E27FC236}">
                <a16:creationId xmlns:a16="http://schemas.microsoft.com/office/drawing/2014/main" id="{1096F05E-165A-5D09-B6B8-9751FDC9CD2D}"/>
              </a:ext>
            </a:extLst>
          </p:cNvPr>
          <p:cNvGraphicFramePr>
            <a:graphicFrameLocks noGrp="1"/>
          </p:cNvGraphicFramePr>
          <p:nvPr>
            <p:extLst>
              <p:ext uri="{D42A27DB-BD31-4B8C-83A1-F6EECF244321}">
                <p14:modId xmlns:p14="http://schemas.microsoft.com/office/powerpoint/2010/main" val="2153123896"/>
              </p:ext>
            </p:extLst>
          </p:nvPr>
        </p:nvGraphicFramePr>
        <p:xfrm>
          <a:off x="19055864" y="7438468"/>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r>
                        <a:rPr lang="en-US" b="1" dirty="0">
                          <a:solidFill>
                            <a:schemeClr val="tx1"/>
                          </a:solidFill>
                        </a:rPr>
                        <a:t>O</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8" name="Table 3">
            <a:extLst>
              <a:ext uri="{FF2B5EF4-FFF2-40B4-BE49-F238E27FC236}">
                <a16:creationId xmlns:a16="http://schemas.microsoft.com/office/drawing/2014/main" id="{5AD8A7DF-96DC-EE9E-592F-5D03B5D32C12}"/>
              </a:ext>
            </a:extLst>
          </p:cNvPr>
          <p:cNvGraphicFramePr>
            <a:graphicFrameLocks noGrp="1"/>
          </p:cNvGraphicFramePr>
          <p:nvPr>
            <p:extLst>
              <p:ext uri="{D42A27DB-BD31-4B8C-83A1-F6EECF244321}">
                <p14:modId xmlns:p14="http://schemas.microsoft.com/office/powerpoint/2010/main" val="4181618839"/>
              </p:ext>
            </p:extLst>
          </p:nvPr>
        </p:nvGraphicFramePr>
        <p:xfrm>
          <a:off x="20569461" y="4447375"/>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9" name="Table 8">
            <a:extLst>
              <a:ext uri="{FF2B5EF4-FFF2-40B4-BE49-F238E27FC236}">
                <a16:creationId xmlns:a16="http://schemas.microsoft.com/office/drawing/2014/main" id="{1D6D2E76-7A4F-7A76-75D4-06B27F8FE46F}"/>
              </a:ext>
            </a:extLst>
          </p:cNvPr>
          <p:cNvGraphicFramePr>
            <a:graphicFrameLocks noGrp="1"/>
          </p:cNvGraphicFramePr>
          <p:nvPr>
            <p:extLst>
              <p:ext uri="{D42A27DB-BD31-4B8C-83A1-F6EECF244321}">
                <p14:modId xmlns:p14="http://schemas.microsoft.com/office/powerpoint/2010/main" val="448714765"/>
              </p:ext>
            </p:extLst>
          </p:nvPr>
        </p:nvGraphicFramePr>
        <p:xfrm>
          <a:off x="88652" y="3702549"/>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r>
                        <a:rPr lang="en-US" b="1" dirty="0">
                          <a:solidFill>
                            <a:schemeClr val="tx1"/>
                          </a:solidFill>
                        </a:rPr>
                        <a:t>O</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10" name="Table 9">
            <a:extLst>
              <a:ext uri="{FF2B5EF4-FFF2-40B4-BE49-F238E27FC236}">
                <a16:creationId xmlns:a16="http://schemas.microsoft.com/office/drawing/2014/main" id="{9A9261B4-386D-87CD-3AA7-85C05795FEDD}"/>
              </a:ext>
            </a:extLst>
          </p:cNvPr>
          <p:cNvGraphicFramePr>
            <a:graphicFrameLocks noGrp="1"/>
          </p:cNvGraphicFramePr>
          <p:nvPr>
            <p:extLst>
              <p:ext uri="{D42A27DB-BD31-4B8C-83A1-F6EECF244321}">
                <p14:modId xmlns:p14="http://schemas.microsoft.com/office/powerpoint/2010/main" val="1071943724"/>
              </p:ext>
            </p:extLst>
          </p:nvPr>
        </p:nvGraphicFramePr>
        <p:xfrm>
          <a:off x="1845998" y="3719575"/>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483545">
                  <a:extLst>
                    <a:ext uri="{9D8B030D-6E8A-4147-A177-3AD203B41FA5}">
                      <a16:colId xmlns:a16="http://schemas.microsoft.com/office/drawing/2014/main" val="4252296161"/>
                    </a:ext>
                  </a:extLst>
                </a:gridCol>
                <a:gridCol w="556135">
                  <a:extLst>
                    <a:ext uri="{9D8B030D-6E8A-4147-A177-3AD203B41FA5}">
                      <a16:colId xmlns:a16="http://schemas.microsoft.com/office/drawing/2014/main" val="1952083884"/>
                    </a:ext>
                  </a:extLst>
                </a:gridCol>
              </a:tblGrid>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11" name="Table 10">
            <a:extLst>
              <a:ext uri="{FF2B5EF4-FFF2-40B4-BE49-F238E27FC236}">
                <a16:creationId xmlns:a16="http://schemas.microsoft.com/office/drawing/2014/main" id="{BD744EB8-8C30-DBD8-3357-1ACF22BC0D24}"/>
              </a:ext>
            </a:extLst>
          </p:cNvPr>
          <p:cNvGraphicFramePr>
            <a:graphicFrameLocks noGrp="1"/>
          </p:cNvGraphicFramePr>
          <p:nvPr>
            <p:extLst>
              <p:ext uri="{D42A27DB-BD31-4B8C-83A1-F6EECF244321}">
                <p14:modId xmlns:p14="http://schemas.microsoft.com/office/powerpoint/2010/main" val="1982279445"/>
              </p:ext>
            </p:extLst>
          </p:nvPr>
        </p:nvGraphicFramePr>
        <p:xfrm>
          <a:off x="3558535" y="3688861"/>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12" name="Table 11">
            <a:extLst>
              <a:ext uri="{FF2B5EF4-FFF2-40B4-BE49-F238E27FC236}">
                <a16:creationId xmlns:a16="http://schemas.microsoft.com/office/drawing/2014/main" id="{C5D46CF1-6232-22E7-8C16-E0151D20D4DA}"/>
              </a:ext>
            </a:extLst>
          </p:cNvPr>
          <p:cNvGraphicFramePr>
            <a:graphicFrameLocks noGrp="1"/>
          </p:cNvGraphicFramePr>
          <p:nvPr>
            <p:extLst>
              <p:ext uri="{D42A27DB-BD31-4B8C-83A1-F6EECF244321}">
                <p14:modId xmlns:p14="http://schemas.microsoft.com/office/powerpoint/2010/main" val="4118558676"/>
              </p:ext>
            </p:extLst>
          </p:nvPr>
        </p:nvGraphicFramePr>
        <p:xfrm>
          <a:off x="5257376" y="3734422"/>
          <a:ext cx="1569308" cy="1920240"/>
        </p:xfrm>
        <a:graphic>
          <a:graphicData uri="http://schemas.openxmlformats.org/drawingml/2006/table">
            <a:tbl>
              <a:tblPr firstRow="1" bandRow="1">
                <a:tableStyleId>{5C22544A-7EE6-4342-B048-85BDC9FD1C3A}</a:tableStyleId>
              </a:tblPr>
              <a:tblGrid>
                <a:gridCol w="397687">
                  <a:extLst>
                    <a:ext uri="{9D8B030D-6E8A-4147-A177-3AD203B41FA5}">
                      <a16:colId xmlns:a16="http://schemas.microsoft.com/office/drawing/2014/main" val="2317538931"/>
                    </a:ext>
                  </a:extLst>
                </a:gridCol>
                <a:gridCol w="615486">
                  <a:extLst>
                    <a:ext uri="{9D8B030D-6E8A-4147-A177-3AD203B41FA5}">
                      <a16:colId xmlns:a16="http://schemas.microsoft.com/office/drawing/2014/main" val="4252296161"/>
                    </a:ext>
                  </a:extLst>
                </a:gridCol>
                <a:gridCol w="556135">
                  <a:extLst>
                    <a:ext uri="{9D8B030D-6E8A-4147-A177-3AD203B41FA5}">
                      <a16:colId xmlns:a16="http://schemas.microsoft.com/office/drawing/2014/main" val="1952083884"/>
                    </a:ext>
                  </a:extLst>
                </a:gridCol>
              </a:tblGrid>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14" name="Table 13">
            <a:extLst>
              <a:ext uri="{FF2B5EF4-FFF2-40B4-BE49-F238E27FC236}">
                <a16:creationId xmlns:a16="http://schemas.microsoft.com/office/drawing/2014/main" id="{7A4C32B9-391C-1C97-30A7-62363025D21F}"/>
              </a:ext>
            </a:extLst>
          </p:cNvPr>
          <p:cNvGraphicFramePr>
            <a:graphicFrameLocks noGrp="1"/>
          </p:cNvGraphicFramePr>
          <p:nvPr>
            <p:extLst>
              <p:ext uri="{D42A27DB-BD31-4B8C-83A1-F6EECF244321}">
                <p14:modId xmlns:p14="http://schemas.microsoft.com/office/powerpoint/2010/main" val="3605709777"/>
              </p:ext>
            </p:extLst>
          </p:nvPr>
        </p:nvGraphicFramePr>
        <p:xfrm>
          <a:off x="1368071" y="7141730"/>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r>
                        <a:rPr lang="en-US" b="1" dirty="0">
                          <a:solidFill>
                            <a:schemeClr val="tx1"/>
                          </a:solidFill>
                        </a:rPr>
                        <a:t>O</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15" name="Table 14">
            <a:extLst>
              <a:ext uri="{FF2B5EF4-FFF2-40B4-BE49-F238E27FC236}">
                <a16:creationId xmlns:a16="http://schemas.microsoft.com/office/drawing/2014/main" id="{A551C659-B962-499C-6B91-5C2C345E4449}"/>
              </a:ext>
            </a:extLst>
          </p:cNvPr>
          <p:cNvGraphicFramePr>
            <a:graphicFrameLocks noGrp="1"/>
          </p:cNvGraphicFramePr>
          <p:nvPr>
            <p:extLst>
              <p:ext uri="{D42A27DB-BD31-4B8C-83A1-F6EECF244321}">
                <p14:modId xmlns:p14="http://schemas.microsoft.com/office/powerpoint/2010/main" val="3872260890"/>
              </p:ext>
            </p:extLst>
          </p:nvPr>
        </p:nvGraphicFramePr>
        <p:xfrm>
          <a:off x="3117881" y="7140399"/>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483545">
                  <a:extLst>
                    <a:ext uri="{9D8B030D-6E8A-4147-A177-3AD203B41FA5}">
                      <a16:colId xmlns:a16="http://schemas.microsoft.com/office/drawing/2014/main" val="4252296161"/>
                    </a:ext>
                  </a:extLst>
                </a:gridCol>
                <a:gridCol w="556135">
                  <a:extLst>
                    <a:ext uri="{9D8B030D-6E8A-4147-A177-3AD203B41FA5}">
                      <a16:colId xmlns:a16="http://schemas.microsoft.com/office/drawing/2014/main" val="1952083884"/>
                    </a:ext>
                  </a:extLst>
                </a:gridCol>
              </a:tblGrid>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16" name="Table 15">
            <a:extLst>
              <a:ext uri="{FF2B5EF4-FFF2-40B4-BE49-F238E27FC236}">
                <a16:creationId xmlns:a16="http://schemas.microsoft.com/office/drawing/2014/main" id="{51382FF5-79C2-C112-5090-2225CCABB282}"/>
              </a:ext>
            </a:extLst>
          </p:cNvPr>
          <p:cNvGraphicFramePr>
            <a:graphicFrameLocks noGrp="1"/>
          </p:cNvGraphicFramePr>
          <p:nvPr>
            <p:extLst>
              <p:ext uri="{D42A27DB-BD31-4B8C-83A1-F6EECF244321}">
                <p14:modId xmlns:p14="http://schemas.microsoft.com/office/powerpoint/2010/main" val="3557714998"/>
              </p:ext>
            </p:extLst>
          </p:nvPr>
        </p:nvGraphicFramePr>
        <p:xfrm>
          <a:off x="4929682" y="7128042"/>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17" name="Table 16">
            <a:extLst>
              <a:ext uri="{FF2B5EF4-FFF2-40B4-BE49-F238E27FC236}">
                <a16:creationId xmlns:a16="http://schemas.microsoft.com/office/drawing/2014/main" id="{B70E2440-C24B-4038-480A-8B8B1C65734F}"/>
              </a:ext>
            </a:extLst>
          </p:cNvPr>
          <p:cNvGraphicFramePr>
            <a:graphicFrameLocks noGrp="1"/>
          </p:cNvGraphicFramePr>
          <p:nvPr>
            <p:extLst>
              <p:ext uri="{D42A27DB-BD31-4B8C-83A1-F6EECF244321}">
                <p14:modId xmlns:p14="http://schemas.microsoft.com/office/powerpoint/2010/main" val="125345611"/>
              </p:ext>
            </p:extLst>
          </p:nvPr>
        </p:nvGraphicFramePr>
        <p:xfrm>
          <a:off x="6709779" y="7128042"/>
          <a:ext cx="1569308" cy="1974018"/>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483545">
                  <a:extLst>
                    <a:ext uri="{9D8B030D-6E8A-4147-A177-3AD203B41FA5}">
                      <a16:colId xmlns:a16="http://schemas.microsoft.com/office/drawing/2014/main" val="4252296161"/>
                    </a:ext>
                  </a:extLst>
                </a:gridCol>
                <a:gridCol w="556135">
                  <a:extLst>
                    <a:ext uri="{9D8B030D-6E8A-4147-A177-3AD203B41FA5}">
                      <a16:colId xmlns:a16="http://schemas.microsoft.com/office/drawing/2014/main" val="1952083884"/>
                    </a:ext>
                  </a:extLst>
                </a:gridCol>
              </a:tblGrid>
              <a:tr h="658006">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658006">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658006">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cxnSp>
        <p:nvCxnSpPr>
          <p:cNvPr id="32" name="Straight Arrow Connector 31">
            <a:extLst>
              <a:ext uri="{FF2B5EF4-FFF2-40B4-BE49-F238E27FC236}">
                <a16:creationId xmlns:a16="http://schemas.microsoft.com/office/drawing/2014/main" id="{1A731E0E-AB49-F4FE-4745-5837253BB41F}"/>
              </a:ext>
            </a:extLst>
          </p:cNvPr>
          <p:cNvCxnSpPr>
            <a:cxnSpLocks/>
          </p:cNvCxnSpPr>
          <p:nvPr/>
        </p:nvCxnSpPr>
        <p:spPr>
          <a:xfrm flipH="1">
            <a:off x="873306" y="2497791"/>
            <a:ext cx="8696568" cy="1106175"/>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8463EC3-DD36-405C-9377-B2CA0B154A5D}"/>
              </a:ext>
            </a:extLst>
          </p:cNvPr>
          <p:cNvCxnSpPr>
            <a:cxnSpLocks/>
            <a:endCxn id="11" idx="0"/>
          </p:cNvCxnSpPr>
          <p:nvPr/>
        </p:nvCxnSpPr>
        <p:spPr>
          <a:xfrm flipH="1">
            <a:off x="4343189" y="2497791"/>
            <a:ext cx="5192940" cy="1191070"/>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88B2FEFF-7EA0-D866-AA1E-23DFBA661AB4}"/>
              </a:ext>
            </a:extLst>
          </p:cNvPr>
          <p:cNvCxnSpPr>
            <a:cxnSpLocks/>
          </p:cNvCxnSpPr>
          <p:nvPr/>
        </p:nvCxnSpPr>
        <p:spPr>
          <a:xfrm flipH="1">
            <a:off x="5883803" y="2497791"/>
            <a:ext cx="3686071" cy="1258528"/>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8392191C-7D9B-BFAE-C7C8-A0F0186F2811}"/>
              </a:ext>
            </a:extLst>
          </p:cNvPr>
          <p:cNvCxnSpPr>
            <a:cxnSpLocks/>
          </p:cNvCxnSpPr>
          <p:nvPr/>
        </p:nvCxnSpPr>
        <p:spPr>
          <a:xfrm flipH="1">
            <a:off x="2831840" y="2497791"/>
            <a:ext cx="6738034" cy="1236631"/>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8D46350E-2F94-4657-E1D9-DD4B936C325D}"/>
              </a:ext>
            </a:extLst>
          </p:cNvPr>
          <p:cNvCxnSpPr>
            <a:cxnSpLocks/>
            <a:stCxn id="5" idx="2"/>
          </p:cNvCxnSpPr>
          <p:nvPr/>
        </p:nvCxnSpPr>
        <p:spPr>
          <a:xfrm flipH="1">
            <a:off x="5941785" y="5255913"/>
            <a:ext cx="7740520" cy="1884486"/>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9E75AEB3-6FC6-B000-02B9-7DB7EE964F3E}"/>
              </a:ext>
            </a:extLst>
          </p:cNvPr>
          <p:cNvCxnSpPr>
            <a:cxnSpLocks/>
            <a:endCxn id="17" idx="0"/>
          </p:cNvCxnSpPr>
          <p:nvPr/>
        </p:nvCxnSpPr>
        <p:spPr>
          <a:xfrm flipH="1">
            <a:off x="7494433" y="5335214"/>
            <a:ext cx="6007930" cy="1792828"/>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4F885937-AA20-8A15-153B-12EDF1638413}"/>
              </a:ext>
            </a:extLst>
          </p:cNvPr>
          <p:cNvCxnSpPr>
            <a:cxnSpLocks/>
          </p:cNvCxnSpPr>
          <p:nvPr/>
        </p:nvCxnSpPr>
        <p:spPr>
          <a:xfrm flipH="1">
            <a:off x="4199960" y="5287031"/>
            <a:ext cx="9360668" cy="1853368"/>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A7A1A4AD-0215-BD4C-F227-CD19237CB292}"/>
              </a:ext>
            </a:extLst>
          </p:cNvPr>
          <p:cNvCxnSpPr>
            <a:cxnSpLocks/>
          </p:cNvCxnSpPr>
          <p:nvPr/>
        </p:nvCxnSpPr>
        <p:spPr>
          <a:xfrm flipH="1">
            <a:off x="1964378" y="5340808"/>
            <a:ext cx="11574726" cy="1826368"/>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7483ACDE-9725-37A3-9B57-39F525630803}"/>
              </a:ext>
            </a:extLst>
          </p:cNvPr>
          <p:cNvCxnSpPr>
            <a:cxnSpLocks/>
          </p:cNvCxnSpPr>
          <p:nvPr/>
        </p:nvCxnSpPr>
        <p:spPr>
          <a:xfrm flipH="1">
            <a:off x="9158203" y="9719974"/>
            <a:ext cx="4426932" cy="791238"/>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6F20F9BE-7CC1-B128-D499-377B597CBC13}"/>
              </a:ext>
            </a:extLst>
          </p:cNvPr>
          <p:cNvCxnSpPr>
            <a:cxnSpLocks/>
          </p:cNvCxnSpPr>
          <p:nvPr/>
        </p:nvCxnSpPr>
        <p:spPr>
          <a:xfrm flipH="1">
            <a:off x="14456584" y="2308697"/>
            <a:ext cx="5216921" cy="5415428"/>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3E183390-09E0-A221-C65E-0571F804F3E9}"/>
              </a:ext>
            </a:extLst>
          </p:cNvPr>
          <p:cNvSpPr txBox="1"/>
          <p:nvPr/>
        </p:nvSpPr>
        <p:spPr>
          <a:xfrm>
            <a:off x="244660" y="684564"/>
            <a:ext cx="8197057" cy="646331"/>
          </a:xfrm>
          <a:prstGeom prst="rect">
            <a:avLst/>
          </a:prstGeom>
          <a:noFill/>
        </p:spPr>
        <p:txBody>
          <a:bodyPr wrap="square" rtlCol="0">
            <a:spAutoFit/>
          </a:bodyPr>
          <a:lstStyle/>
          <a:p>
            <a:r>
              <a:rPr lang="en-US" dirty="0"/>
              <a:t>Tic-tac-toe: Stage 3 of Minimax</a:t>
            </a:r>
            <a:endParaRPr lang="en-CY" dirty="0"/>
          </a:p>
        </p:txBody>
      </p:sp>
      <p:sp>
        <p:nvSpPr>
          <p:cNvPr id="76" name="TextBox 75">
            <a:extLst>
              <a:ext uri="{FF2B5EF4-FFF2-40B4-BE49-F238E27FC236}">
                <a16:creationId xmlns:a16="http://schemas.microsoft.com/office/drawing/2014/main" id="{BB2DB95A-D610-EF83-DB13-14762849B356}"/>
              </a:ext>
            </a:extLst>
          </p:cNvPr>
          <p:cNvSpPr txBox="1"/>
          <p:nvPr/>
        </p:nvSpPr>
        <p:spPr>
          <a:xfrm rot="10800000" flipV="1">
            <a:off x="83859" y="5565725"/>
            <a:ext cx="1569307" cy="523220"/>
          </a:xfrm>
          <a:prstGeom prst="rect">
            <a:avLst/>
          </a:prstGeom>
          <a:noFill/>
        </p:spPr>
        <p:txBody>
          <a:bodyPr wrap="square" rtlCol="0">
            <a:spAutoFit/>
          </a:bodyPr>
          <a:lstStyle/>
          <a:p>
            <a:r>
              <a:rPr lang="en-US" sz="2800" dirty="0"/>
              <a:t>2 – 1 = 1</a:t>
            </a:r>
            <a:endParaRPr lang="en-CY" sz="2800" dirty="0"/>
          </a:p>
        </p:txBody>
      </p:sp>
      <p:sp>
        <p:nvSpPr>
          <p:cNvPr id="77" name="TextBox 76">
            <a:extLst>
              <a:ext uri="{FF2B5EF4-FFF2-40B4-BE49-F238E27FC236}">
                <a16:creationId xmlns:a16="http://schemas.microsoft.com/office/drawing/2014/main" id="{A047084D-890D-21E4-85B7-ABC93E936A99}"/>
              </a:ext>
            </a:extLst>
          </p:cNvPr>
          <p:cNvSpPr txBox="1"/>
          <p:nvPr/>
        </p:nvSpPr>
        <p:spPr>
          <a:xfrm rot="10800000" flipV="1">
            <a:off x="1863955" y="5607879"/>
            <a:ext cx="1569307" cy="523220"/>
          </a:xfrm>
          <a:prstGeom prst="rect">
            <a:avLst/>
          </a:prstGeom>
          <a:noFill/>
        </p:spPr>
        <p:txBody>
          <a:bodyPr wrap="square" rtlCol="0">
            <a:spAutoFit/>
          </a:bodyPr>
          <a:lstStyle/>
          <a:p>
            <a:r>
              <a:rPr lang="en-US" sz="2800" dirty="0"/>
              <a:t>3 – 1 = 2</a:t>
            </a:r>
            <a:endParaRPr lang="en-CY" sz="2800" dirty="0"/>
          </a:p>
        </p:txBody>
      </p:sp>
      <p:sp>
        <p:nvSpPr>
          <p:cNvPr id="78" name="TextBox 77">
            <a:extLst>
              <a:ext uri="{FF2B5EF4-FFF2-40B4-BE49-F238E27FC236}">
                <a16:creationId xmlns:a16="http://schemas.microsoft.com/office/drawing/2014/main" id="{AEDC5E9B-82C2-51FD-8B98-8833043A31EC}"/>
              </a:ext>
            </a:extLst>
          </p:cNvPr>
          <p:cNvSpPr txBox="1"/>
          <p:nvPr/>
        </p:nvSpPr>
        <p:spPr>
          <a:xfrm rot="10800000" flipV="1">
            <a:off x="3610707" y="5554158"/>
            <a:ext cx="1569307" cy="523220"/>
          </a:xfrm>
          <a:prstGeom prst="rect">
            <a:avLst/>
          </a:prstGeom>
          <a:noFill/>
        </p:spPr>
        <p:txBody>
          <a:bodyPr wrap="square" rtlCol="0">
            <a:spAutoFit/>
          </a:bodyPr>
          <a:lstStyle/>
          <a:p>
            <a:r>
              <a:rPr lang="en-US" sz="2800" dirty="0"/>
              <a:t>2 – 1 = 1</a:t>
            </a:r>
            <a:endParaRPr lang="en-CY" sz="2800" dirty="0"/>
          </a:p>
        </p:txBody>
      </p:sp>
      <p:sp>
        <p:nvSpPr>
          <p:cNvPr id="79" name="TextBox 78">
            <a:extLst>
              <a:ext uri="{FF2B5EF4-FFF2-40B4-BE49-F238E27FC236}">
                <a16:creationId xmlns:a16="http://schemas.microsoft.com/office/drawing/2014/main" id="{924CD943-38A9-02C0-9D7F-F824294CBE31}"/>
              </a:ext>
            </a:extLst>
          </p:cNvPr>
          <p:cNvSpPr txBox="1"/>
          <p:nvPr/>
        </p:nvSpPr>
        <p:spPr>
          <a:xfrm rot="10800000" flipV="1">
            <a:off x="5382533" y="5645105"/>
            <a:ext cx="1569307" cy="523220"/>
          </a:xfrm>
          <a:prstGeom prst="rect">
            <a:avLst/>
          </a:prstGeom>
          <a:noFill/>
        </p:spPr>
        <p:txBody>
          <a:bodyPr wrap="square" rtlCol="0">
            <a:spAutoFit/>
          </a:bodyPr>
          <a:lstStyle/>
          <a:p>
            <a:r>
              <a:rPr lang="en-US" sz="2800" dirty="0"/>
              <a:t>3 – 1 = 2</a:t>
            </a:r>
            <a:endParaRPr lang="en-CY" sz="2800" dirty="0"/>
          </a:p>
        </p:txBody>
      </p:sp>
      <p:sp>
        <p:nvSpPr>
          <p:cNvPr id="82" name="TextBox 81">
            <a:extLst>
              <a:ext uri="{FF2B5EF4-FFF2-40B4-BE49-F238E27FC236}">
                <a16:creationId xmlns:a16="http://schemas.microsoft.com/office/drawing/2014/main" id="{47EF95CA-1B08-469B-C049-B379CB72E9F1}"/>
              </a:ext>
            </a:extLst>
          </p:cNvPr>
          <p:cNvSpPr txBox="1"/>
          <p:nvPr/>
        </p:nvSpPr>
        <p:spPr>
          <a:xfrm rot="10800000" flipV="1">
            <a:off x="3109780" y="9059610"/>
            <a:ext cx="1569307" cy="523220"/>
          </a:xfrm>
          <a:prstGeom prst="rect">
            <a:avLst/>
          </a:prstGeom>
          <a:noFill/>
        </p:spPr>
        <p:txBody>
          <a:bodyPr wrap="square" rtlCol="0">
            <a:spAutoFit/>
          </a:bodyPr>
          <a:lstStyle/>
          <a:p>
            <a:r>
              <a:rPr lang="en-US" sz="2800" dirty="0"/>
              <a:t>3 – 2 = 1</a:t>
            </a:r>
            <a:endParaRPr lang="en-CY" sz="2800" dirty="0"/>
          </a:p>
        </p:txBody>
      </p:sp>
      <p:sp>
        <p:nvSpPr>
          <p:cNvPr id="83" name="TextBox 82">
            <a:extLst>
              <a:ext uri="{FF2B5EF4-FFF2-40B4-BE49-F238E27FC236}">
                <a16:creationId xmlns:a16="http://schemas.microsoft.com/office/drawing/2014/main" id="{65EE6603-9805-44A2-A8B0-D5D12699BB12}"/>
              </a:ext>
            </a:extLst>
          </p:cNvPr>
          <p:cNvSpPr txBox="1"/>
          <p:nvPr/>
        </p:nvSpPr>
        <p:spPr>
          <a:xfrm rot="10800000" flipV="1">
            <a:off x="4986870" y="9027917"/>
            <a:ext cx="1569307" cy="523220"/>
          </a:xfrm>
          <a:prstGeom prst="rect">
            <a:avLst/>
          </a:prstGeom>
          <a:noFill/>
        </p:spPr>
        <p:txBody>
          <a:bodyPr wrap="square" rtlCol="0">
            <a:spAutoFit/>
          </a:bodyPr>
          <a:lstStyle/>
          <a:p>
            <a:r>
              <a:rPr lang="en-US" sz="2800" dirty="0"/>
              <a:t>2 – 2 = 0</a:t>
            </a:r>
            <a:endParaRPr lang="en-CY" sz="2800" dirty="0"/>
          </a:p>
        </p:txBody>
      </p:sp>
      <p:sp>
        <p:nvSpPr>
          <p:cNvPr id="84" name="TextBox 83">
            <a:extLst>
              <a:ext uri="{FF2B5EF4-FFF2-40B4-BE49-F238E27FC236}">
                <a16:creationId xmlns:a16="http://schemas.microsoft.com/office/drawing/2014/main" id="{1DC7F097-2A2D-9D0E-EAC0-58798D479F42}"/>
              </a:ext>
            </a:extLst>
          </p:cNvPr>
          <p:cNvSpPr txBox="1"/>
          <p:nvPr/>
        </p:nvSpPr>
        <p:spPr>
          <a:xfrm rot="10800000" flipV="1">
            <a:off x="6795588" y="9097098"/>
            <a:ext cx="1569307" cy="523220"/>
          </a:xfrm>
          <a:prstGeom prst="rect">
            <a:avLst/>
          </a:prstGeom>
          <a:noFill/>
        </p:spPr>
        <p:txBody>
          <a:bodyPr wrap="square" rtlCol="0">
            <a:spAutoFit/>
          </a:bodyPr>
          <a:lstStyle/>
          <a:p>
            <a:r>
              <a:rPr lang="en-US" sz="2800" dirty="0"/>
              <a:t>3 – 2 = 1</a:t>
            </a:r>
            <a:endParaRPr lang="en-CY" sz="2800" dirty="0"/>
          </a:p>
        </p:txBody>
      </p:sp>
      <p:sp>
        <p:nvSpPr>
          <p:cNvPr id="86" name="TextBox 85">
            <a:extLst>
              <a:ext uri="{FF2B5EF4-FFF2-40B4-BE49-F238E27FC236}">
                <a16:creationId xmlns:a16="http://schemas.microsoft.com/office/drawing/2014/main" id="{C1223B69-3CEB-51A0-A3EB-EDC76AA04080}"/>
              </a:ext>
            </a:extLst>
          </p:cNvPr>
          <p:cNvSpPr txBox="1"/>
          <p:nvPr/>
        </p:nvSpPr>
        <p:spPr>
          <a:xfrm rot="10800000" flipV="1">
            <a:off x="1450607" y="9041383"/>
            <a:ext cx="1569307" cy="523220"/>
          </a:xfrm>
          <a:prstGeom prst="rect">
            <a:avLst/>
          </a:prstGeom>
          <a:noFill/>
        </p:spPr>
        <p:txBody>
          <a:bodyPr wrap="square" rtlCol="0">
            <a:spAutoFit/>
          </a:bodyPr>
          <a:lstStyle/>
          <a:p>
            <a:pPr algn="ctr"/>
            <a:r>
              <a:rPr lang="en-US" sz="2800" dirty="0"/>
              <a:t>- ∞</a:t>
            </a:r>
            <a:endParaRPr lang="en-CY" sz="2800" dirty="0"/>
          </a:p>
        </p:txBody>
      </p:sp>
      <p:sp>
        <p:nvSpPr>
          <p:cNvPr id="87" name="TextBox 86">
            <a:extLst>
              <a:ext uri="{FF2B5EF4-FFF2-40B4-BE49-F238E27FC236}">
                <a16:creationId xmlns:a16="http://schemas.microsoft.com/office/drawing/2014/main" id="{C4F82896-2A03-887A-76AB-948434EB7468}"/>
              </a:ext>
            </a:extLst>
          </p:cNvPr>
          <p:cNvSpPr txBox="1"/>
          <p:nvPr/>
        </p:nvSpPr>
        <p:spPr>
          <a:xfrm rot="10800000" flipV="1">
            <a:off x="19205675" y="9375456"/>
            <a:ext cx="1569307" cy="523220"/>
          </a:xfrm>
          <a:prstGeom prst="rect">
            <a:avLst/>
          </a:prstGeom>
          <a:noFill/>
        </p:spPr>
        <p:txBody>
          <a:bodyPr wrap="square" rtlCol="0">
            <a:spAutoFit/>
          </a:bodyPr>
          <a:lstStyle/>
          <a:p>
            <a:r>
              <a:rPr lang="en-US" sz="2800" dirty="0"/>
              <a:t>2 – 1 = 1</a:t>
            </a:r>
            <a:endParaRPr lang="en-CY" sz="2800" dirty="0"/>
          </a:p>
        </p:txBody>
      </p:sp>
      <p:sp>
        <p:nvSpPr>
          <p:cNvPr id="88" name="Oval 87">
            <a:extLst>
              <a:ext uri="{FF2B5EF4-FFF2-40B4-BE49-F238E27FC236}">
                <a16:creationId xmlns:a16="http://schemas.microsoft.com/office/drawing/2014/main" id="{BD709E0A-421C-ACD4-A384-730938E953E8}"/>
              </a:ext>
            </a:extLst>
          </p:cNvPr>
          <p:cNvSpPr/>
          <p:nvPr/>
        </p:nvSpPr>
        <p:spPr>
          <a:xfrm>
            <a:off x="7992192" y="577551"/>
            <a:ext cx="1101008" cy="842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CY" dirty="0"/>
          </a:p>
        </p:txBody>
      </p:sp>
      <p:sp>
        <p:nvSpPr>
          <p:cNvPr id="89" name="Oval 88">
            <a:extLst>
              <a:ext uri="{FF2B5EF4-FFF2-40B4-BE49-F238E27FC236}">
                <a16:creationId xmlns:a16="http://schemas.microsoft.com/office/drawing/2014/main" id="{B959347A-060D-69C7-29BC-E84BA085EEED}"/>
              </a:ext>
            </a:extLst>
          </p:cNvPr>
          <p:cNvSpPr/>
          <p:nvPr/>
        </p:nvSpPr>
        <p:spPr>
          <a:xfrm>
            <a:off x="13674770" y="2308697"/>
            <a:ext cx="1101008" cy="842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endParaRPr lang="en-CY" dirty="0"/>
          </a:p>
        </p:txBody>
      </p:sp>
      <p:sp>
        <p:nvSpPr>
          <p:cNvPr id="90" name="Oval 89">
            <a:extLst>
              <a:ext uri="{FF2B5EF4-FFF2-40B4-BE49-F238E27FC236}">
                <a16:creationId xmlns:a16="http://schemas.microsoft.com/office/drawing/2014/main" id="{B5E87805-5D86-EDEB-B1B2-7475DC4F993B}"/>
              </a:ext>
            </a:extLst>
          </p:cNvPr>
          <p:cNvSpPr/>
          <p:nvPr/>
        </p:nvSpPr>
        <p:spPr>
          <a:xfrm>
            <a:off x="20597352" y="301053"/>
            <a:ext cx="1101008" cy="842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CY" dirty="0"/>
          </a:p>
        </p:txBody>
      </p:sp>
      <p:sp>
        <p:nvSpPr>
          <p:cNvPr id="91" name="TextBox 90">
            <a:extLst>
              <a:ext uri="{FF2B5EF4-FFF2-40B4-BE49-F238E27FC236}">
                <a16:creationId xmlns:a16="http://schemas.microsoft.com/office/drawing/2014/main" id="{9A02B5B7-699F-6311-B00B-C4F016ECDBA0}"/>
              </a:ext>
            </a:extLst>
          </p:cNvPr>
          <p:cNvSpPr txBox="1"/>
          <p:nvPr/>
        </p:nvSpPr>
        <p:spPr>
          <a:xfrm>
            <a:off x="13392636" y="670495"/>
            <a:ext cx="2858856" cy="584775"/>
          </a:xfrm>
          <a:prstGeom prst="rect">
            <a:avLst/>
          </a:prstGeom>
          <a:noFill/>
        </p:spPr>
        <p:txBody>
          <a:bodyPr wrap="square" rtlCol="0">
            <a:spAutoFit/>
          </a:bodyPr>
          <a:lstStyle/>
          <a:p>
            <a:r>
              <a:rPr lang="en-US" sz="3200" dirty="0"/>
              <a:t>MAX’s move</a:t>
            </a:r>
            <a:endParaRPr lang="en-CY" sz="3200" dirty="0"/>
          </a:p>
        </p:txBody>
      </p:sp>
      <p:cxnSp>
        <p:nvCxnSpPr>
          <p:cNvPr id="92" name="Straight Arrow Connector 91">
            <a:extLst>
              <a:ext uri="{FF2B5EF4-FFF2-40B4-BE49-F238E27FC236}">
                <a16:creationId xmlns:a16="http://schemas.microsoft.com/office/drawing/2014/main" id="{C818BC7C-93B8-97A8-FA9D-561A867E0D63}"/>
              </a:ext>
            </a:extLst>
          </p:cNvPr>
          <p:cNvCxnSpPr>
            <a:cxnSpLocks/>
          </p:cNvCxnSpPr>
          <p:nvPr/>
        </p:nvCxnSpPr>
        <p:spPr>
          <a:xfrm flipH="1" flipV="1">
            <a:off x="12369114" y="1143709"/>
            <a:ext cx="1856160" cy="183670"/>
          </a:xfrm>
          <a:prstGeom prst="straightConnector1">
            <a:avLst/>
          </a:prstGeom>
          <a:ln w="5715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78BA97DE-1CCB-406D-BE34-4D0AA719FB99}"/>
              </a:ext>
            </a:extLst>
          </p:cNvPr>
          <p:cNvCxnSpPr>
            <a:cxnSpLocks/>
          </p:cNvCxnSpPr>
          <p:nvPr/>
        </p:nvCxnSpPr>
        <p:spPr>
          <a:xfrm flipH="1" flipV="1">
            <a:off x="10949402" y="1096484"/>
            <a:ext cx="8628593" cy="1250378"/>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9178AB5A-9B59-2936-392E-1459E2F82CDE}"/>
              </a:ext>
            </a:extLst>
          </p:cNvPr>
          <p:cNvCxnSpPr>
            <a:cxnSpLocks/>
          </p:cNvCxnSpPr>
          <p:nvPr/>
        </p:nvCxnSpPr>
        <p:spPr>
          <a:xfrm flipH="1">
            <a:off x="14498418" y="2308697"/>
            <a:ext cx="5226470" cy="1043451"/>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aphicFrame>
        <p:nvGraphicFramePr>
          <p:cNvPr id="70" name="Table 3">
            <a:extLst>
              <a:ext uri="{FF2B5EF4-FFF2-40B4-BE49-F238E27FC236}">
                <a16:creationId xmlns:a16="http://schemas.microsoft.com/office/drawing/2014/main" id="{CFD2CD18-63EC-ECF1-E907-A5FF49028590}"/>
              </a:ext>
            </a:extLst>
          </p:cNvPr>
          <p:cNvGraphicFramePr>
            <a:graphicFrameLocks noGrp="1"/>
          </p:cNvGraphicFramePr>
          <p:nvPr>
            <p:extLst>
              <p:ext uri="{D42A27DB-BD31-4B8C-83A1-F6EECF244321}">
                <p14:modId xmlns:p14="http://schemas.microsoft.com/office/powerpoint/2010/main" val="2028788788"/>
              </p:ext>
            </p:extLst>
          </p:nvPr>
        </p:nvGraphicFramePr>
        <p:xfrm>
          <a:off x="12866665" y="7729220"/>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510729">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sp>
        <p:nvSpPr>
          <p:cNvPr id="71" name="Oval 70">
            <a:extLst>
              <a:ext uri="{FF2B5EF4-FFF2-40B4-BE49-F238E27FC236}">
                <a16:creationId xmlns:a16="http://schemas.microsoft.com/office/drawing/2014/main" id="{315623D3-2E7A-6699-E8A4-2D62247E7B1E}"/>
              </a:ext>
            </a:extLst>
          </p:cNvPr>
          <p:cNvSpPr/>
          <p:nvPr/>
        </p:nvSpPr>
        <p:spPr>
          <a:xfrm>
            <a:off x="13430803" y="6765731"/>
            <a:ext cx="1101008" cy="842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endParaRPr lang="en-CY" dirty="0"/>
          </a:p>
        </p:txBody>
      </p:sp>
      <p:graphicFrame>
        <p:nvGraphicFramePr>
          <p:cNvPr id="75" name="Table 74">
            <a:extLst>
              <a:ext uri="{FF2B5EF4-FFF2-40B4-BE49-F238E27FC236}">
                <a16:creationId xmlns:a16="http://schemas.microsoft.com/office/drawing/2014/main" id="{A1CF2346-5665-4367-A9F2-E0FBA6678742}"/>
              </a:ext>
            </a:extLst>
          </p:cNvPr>
          <p:cNvGraphicFramePr>
            <a:graphicFrameLocks noGrp="1"/>
          </p:cNvGraphicFramePr>
          <p:nvPr>
            <p:extLst>
              <p:ext uri="{D42A27DB-BD31-4B8C-83A1-F6EECF244321}">
                <p14:modId xmlns:p14="http://schemas.microsoft.com/office/powerpoint/2010/main" val="2634187015"/>
              </p:ext>
            </p:extLst>
          </p:nvPr>
        </p:nvGraphicFramePr>
        <p:xfrm>
          <a:off x="6855726" y="10587921"/>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r>
                        <a:rPr lang="en-US" b="1" dirty="0">
                          <a:solidFill>
                            <a:schemeClr val="tx1"/>
                          </a:solidFill>
                        </a:rPr>
                        <a:t>O</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504982">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93" name="Table 92">
            <a:extLst>
              <a:ext uri="{FF2B5EF4-FFF2-40B4-BE49-F238E27FC236}">
                <a16:creationId xmlns:a16="http://schemas.microsoft.com/office/drawing/2014/main" id="{1ED74587-DFFE-F4F9-848E-9FDD64598931}"/>
              </a:ext>
            </a:extLst>
          </p:cNvPr>
          <p:cNvGraphicFramePr>
            <a:graphicFrameLocks noGrp="1"/>
          </p:cNvGraphicFramePr>
          <p:nvPr>
            <p:extLst>
              <p:ext uri="{D42A27DB-BD31-4B8C-83A1-F6EECF244321}">
                <p14:modId xmlns:p14="http://schemas.microsoft.com/office/powerpoint/2010/main" val="4233975232"/>
              </p:ext>
            </p:extLst>
          </p:nvPr>
        </p:nvGraphicFramePr>
        <p:xfrm>
          <a:off x="8538459" y="10549008"/>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483545">
                  <a:extLst>
                    <a:ext uri="{9D8B030D-6E8A-4147-A177-3AD203B41FA5}">
                      <a16:colId xmlns:a16="http://schemas.microsoft.com/office/drawing/2014/main" val="4252296161"/>
                    </a:ext>
                  </a:extLst>
                </a:gridCol>
                <a:gridCol w="556135">
                  <a:extLst>
                    <a:ext uri="{9D8B030D-6E8A-4147-A177-3AD203B41FA5}">
                      <a16:colId xmlns:a16="http://schemas.microsoft.com/office/drawing/2014/main" val="1952083884"/>
                    </a:ext>
                  </a:extLst>
                </a:gridCol>
              </a:tblGrid>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r>
                        <a:rPr lang="en-US" b="1" dirty="0">
                          <a:solidFill>
                            <a:schemeClr val="tx1"/>
                          </a:solidFill>
                        </a:rPr>
                        <a:t>O</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94" name="Table 93">
            <a:extLst>
              <a:ext uri="{FF2B5EF4-FFF2-40B4-BE49-F238E27FC236}">
                <a16:creationId xmlns:a16="http://schemas.microsoft.com/office/drawing/2014/main" id="{616EDB77-F8D6-93C2-C8A0-42FA54FE013D}"/>
              </a:ext>
            </a:extLst>
          </p:cNvPr>
          <p:cNvGraphicFramePr>
            <a:graphicFrameLocks noGrp="1"/>
          </p:cNvGraphicFramePr>
          <p:nvPr>
            <p:extLst>
              <p:ext uri="{D42A27DB-BD31-4B8C-83A1-F6EECF244321}">
                <p14:modId xmlns:p14="http://schemas.microsoft.com/office/powerpoint/2010/main" val="702600051"/>
              </p:ext>
            </p:extLst>
          </p:nvPr>
        </p:nvGraphicFramePr>
        <p:xfrm>
          <a:off x="10186196" y="10503083"/>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95" name="Table 94">
            <a:extLst>
              <a:ext uri="{FF2B5EF4-FFF2-40B4-BE49-F238E27FC236}">
                <a16:creationId xmlns:a16="http://schemas.microsoft.com/office/drawing/2014/main" id="{354741BD-3797-5E66-8729-91524A5184B9}"/>
              </a:ext>
            </a:extLst>
          </p:cNvPr>
          <p:cNvGraphicFramePr>
            <a:graphicFrameLocks noGrp="1"/>
          </p:cNvGraphicFramePr>
          <p:nvPr>
            <p:extLst>
              <p:ext uri="{D42A27DB-BD31-4B8C-83A1-F6EECF244321}">
                <p14:modId xmlns:p14="http://schemas.microsoft.com/office/powerpoint/2010/main" val="1073422424"/>
              </p:ext>
            </p:extLst>
          </p:nvPr>
        </p:nvGraphicFramePr>
        <p:xfrm>
          <a:off x="11795036" y="10468381"/>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483545">
                  <a:extLst>
                    <a:ext uri="{9D8B030D-6E8A-4147-A177-3AD203B41FA5}">
                      <a16:colId xmlns:a16="http://schemas.microsoft.com/office/drawing/2014/main" val="4252296161"/>
                    </a:ext>
                  </a:extLst>
                </a:gridCol>
                <a:gridCol w="556135">
                  <a:extLst>
                    <a:ext uri="{9D8B030D-6E8A-4147-A177-3AD203B41FA5}">
                      <a16:colId xmlns:a16="http://schemas.microsoft.com/office/drawing/2014/main" val="1952083884"/>
                    </a:ext>
                  </a:extLst>
                </a:gridCol>
              </a:tblGrid>
              <a:tr h="60879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60879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60879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sp>
        <p:nvSpPr>
          <p:cNvPr id="98" name="TextBox 97">
            <a:extLst>
              <a:ext uri="{FF2B5EF4-FFF2-40B4-BE49-F238E27FC236}">
                <a16:creationId xmlns:a16="http://schemas.microsoft.com/office/drawing/2014/main" id="{BEAC0060-FF50-AF54-504D-E6273356CC75}"/>
              </a:ext>
            </a:extLst>
          </p:cNvPr>
          <p:cNvSpPr txBox="1"/>
          <p:nvPr/>
        </p:nvSpPr>
        <p:spPr>
          <a:xfrm rot="10800000" flipV="1">
            <a:off x="15572759" y="12350848"/>
            <a:ext cx="1569307" cy="523220"/>
          </a:xfrm>
          <a:prstGeom prst="rect">
            <a:avLst/>
          </a:prstGeom>
          <a:solidFill>
            <a:schemeClr val="bg1"/>
          </a:solidFill>
        </p:spPr>
        <p:txBody>
          <a:bodyPr wrap="square" rtlCol="0">
            <a:spAutoFit/>
          </a:bodyPr>
          <a:lstStyle/>
          <a:p>
            <a:r>
              <a:rPr lang="en-US" sz="2800" dirty="0"/>
              <a:t>2 – 1 = 1</a:t>
            </a:r>
            <a:endParaRPr lang="en-CY" sz="2800" dirty="0"/>
          </a:p>
        </p:txBody>
      </p:sp>
      <p:sp>
        <p:nvSpPr>
          <p:cNvPr id="99" name="TextBox 98">
            <a:extLst>
              <a:ext uri="{FF2B5EF4-FFF2-40B4-BE49-F238E27FC236}">
                <a16:creationId xmlns:a16="http://schemas.microsoft.com/office/drawing/2014/main" id="{A322165C-8434-5C2A-FBDD-1A5BCE4987D8}"/>
              </a:ext>
            </a:extLst>
          </p:cNvPr>
          <p:cNvSpPr txBox="1"/>
          <p:nvPr/>
        </p:nvSpPr>
        <p:spPr>
          <a:xfrm rot="10800000" flipV="1">
            <a:off x="11874752" y="12373517"/>
            <a:ext cx="1569307" cy="523220"/>
          </a:xfrm>
          <a:prstGeom prst="rect">
            <a:avLst/>
          </a:prstGeom>
          <a:noFill/>
        </p:spPr>
        <p:txBody>
          <a:bodyPr wrap="square" rtlCol="0">
            <a:spAutoFit/>
          </a:bodyPr>
          <a:lstStyle/>
          <a:p>
            <a:r>
              <a:rPr lang="en-US" sz="2800" dirty="0"/>
              <a:t>3 – 2 = 1</a:t>
            </a:r>
            <a:endParaRPr lang="en-CY" sz="2800" dirty="0"/>
          </a:p>
        </p:txBody>
      </p:sp>
      <p:sp>
        <p:nvSpPr>
          <p:cNvPr id="101" name="TextBox 100">
            <a:extLst>
              <a:ext uri="{FF2B5EF4-FFF2-40B4-BE49-F238E27FC236}">
                <a16:creationId xmlns:a16="http://schemas.microsoft.com/office/drawing/2014/main" id="{82BB9353-571D-68E7-FD59-56B91BDD8436}"/>
              </a:ext>
            </a:extLst>
          </p:cNvPr>
          <p:cNvSpPr txBox="1"/>
          <p:nvPr/>
        </p:nvSpPr>
        <p:spPr>
          <a:xfrm rot="10800000" flipV="1">
            <a:off x="10186197" y="12417857"/>
            <a:ext cx="1569307" cy="523220"/>
          </a:xfrm>
          <a:prstGeom prst="rect">
            <a:avLst/>
          </a:prstGeom>
          <a:noFill/>
        </p:spPr>
        <p:txBody>
          <a:bodyPr wrap="square" rtlCol="0">
            <a:spAutoFit/>
          </a:bodyPr>
          <a:lstStyle/>
          <a:p>
            <a:r>
              <a:rPr lang="en-US" sz="2800" dirty="0"/>
              <a:t>2 – 2 = 0</a:t>
            </a:r>
            <a:endParaRPr lang="en-CY" sz="2800" dirty="0"/>
          </a:p>
        </p:txBody>
      </p:sp>
      <p:cxnSp>
        <p:nvCxnSpPr>
          <p:cNvPr id="104" name="Straight Arrow Connector 103">
            <a:extLst>
              <a:ext uri="{FF2B5EF4-FFF2-40B4-BE49-F238E27FC236}">
                <a16:creationId xmlns:a16="http://schemas.microsoft.com/office/drawing/2014/main" id="{4DDD99A8-D6DF-F0F4-1DAC-87E9B5CDCC0C}"/>
              </a:ext>
            </a:extLst>
          </p:cNvPr>
          <p:cNvCxnSpPr>
            <a:cxnSpLocks/>
          </p:cNvCxnSpPr>
          <p:nvPr/>
        </p:nvCxnSpPr>
        <p:spPr>
          <a:xfrm flipH="1">
            <a:off x="7580242" y="9700564"/>
            <a:ext cx="6005184" cy="849561"/>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05" name="Straight Arrow Connector 104">
            <a:extLst>
              <a:ext uri="{FF2B5EF4-FFF2-40B4-BE49-F238E27FC236}">
                <a16:creationId xmlns:a16="http://schemas.microsoft.com/office/drawing/2014/main" id="{DF60F8CE-51B3-1FD6-2C87-54D8B7D10644}"/>
              </a:ext>
            </a:extLst>
          </p:cNvPr>
          <p:cNvCxnSpPr>
            <a:cxnSpLocks/>
            <a:endCxn id="94" idx="0"/>
          </p:cNvCxnSpPr>
          <p:nvPr/>
        </p:nvCxnSpPr>
        <p:spPr>
          <a:xfrm flipH="1">
            <a:off x="10970850" y="9757308"/>
            <a:ext cx="2598010" cy="745775"/>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07" name="Straight Arrow Connector 106">
            <a:extLst>
              <a:ext uri="{FF2B5EF4-FFF2-40B4-BE49-F238E27FC236}">
                <a16:creationId xmlns:a16="http://schemas.microsoft.com/office/drawing/2014/main" id="{144D1A94-F5E8-4996-3913-FAAD49090CFE}"/>
              </a:ext>
            </a:extLst>
          </p:cNvPr>
          <p:cNvCxnSpPr>
            <a:cxnSpLocks/>
            <a:endCxn id="95" idx="0"/>
          </p:cNvCxnSpPr>
          <p:nvPr/>
        </p:nvCxnSpPr>
        <p:spPr>
          <a:xfrm flipH="1">
            <a:off x="12579690" y="9688701"/>
            <a:ext cx="989170" cy="779680"/>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aphicFrame>
        <p:nvGraphicFramePr>
          <p:cNvPr id="109" name="Table 3">
            <a:extLst>
              <a:ext uri="{FF2B5EF4-FFF2-40B4-BE49-F238E27FC236}">
                <a16:creationId xmlns:a16="http://schemas.microsoft.com/office/drawing/2014/main" id="{0B5024F5-AAB4-9BDE-4E29-05DC34424925}"/>
              </a:ext>
            </a:extLst>
          </p:cNvPr>
          <p:cNvGraphicFramePr>
            <a:graphicFrameLocks noGrp="1"/>
          </p:cNvGraphicFramePr>
          <p:nvPr>
            <p:extLst>
              <p:ext uri="{D42A27DB-BD31-4B8C-83A1-F6EECF244321}">
                <p14:modId xmlns:p14="http://schemas.microsoft.com/office/powerpoint/2010/main" val="1587697057"/>
              </p:ext>
            </p:extLst>
          </p:nvPr>
        </p:nvGraphicFramePr>
        <p:xfrm>
          <a:off x="20752498" y="7400980"/>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478123">
                  <a:extLst>
                    <a:ext uri="{9D8B030D-6E8A-4147-A177-3AD203B41FA5}">
                      <a16:colId xmlns:a16="http://schemas.microsoft.com/office/drawing/2014/main" val="4252296161"/>
                    </a:ext>
                  </a:extLst>
                </a:gridCol>
                <a:gridCol w="561557">
                  <a:extLst>
                    <a:ext uri="{9D8B030D-6E8A-4147-A177-3AD203B41FA5}">
                      <a16:colId xmlns:a16="http://schemas.microsoft.com/office/drawing/2014/main" val="1952083884"/>
                    </a:ext>
                  </a:extLst>
                </a:gridCol>
              </a:tblGrid>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110" name="Table 3">
            <a:extLst>
              <a:ext uri="{FF2B5EF4-FFF2-40B4-BE49-F238E27FC236}">
                <a16:creationId xmlns:a16="http://schemas.microsoft.com/office/drawing/2014/main" id="{6806A578-D259-2286-D6C0-CAA1FEBF591C}"/>
              </a:ext>
            </a:extLst>
          </p:cNvPr>
          <p:cNvGraphicFramePr>
            <a:graphicFrameLocks noGrp="1"/>
          </p:cNvGraphicFramePr>
          <p:nvPr>
            <p:extLst>
              <p:ext uri="{D42A27DB-BD31-4B8C-83A1-F6EECF244321}">
                <p14:modId xmlns:p14="http://schemas.microsoft.com/office/powerpoint/2010/main" val="2421408522"/>
              </p:ext>
            </p:extLst>
          </p:nvPr>
        </p:nvGraphicFramePr>
        <p:xfrm>
          <a:off x="22474753" y="7512142"/>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sp>
        <p:nvSpPr>
          <p:cNvPr id="111" name="TextBox 110">
            <a:extLst>
              <a:ext uri="{FF2B5EF4-FFF2-40B4-BE49-F238E27FC236}">
                <a16:creationId xmlns:a16="http://schemas.microsoft.com/office/drawing/2014/main" id="{D59F5621-9D2E-17D0-55EB-1B9B770A8B64}"/>
              </a:ext>
            </a:extLst>
          </p:cNvPr>
          <p:cNvSpPr txBox="1"/>
          <p:nvPr/>
        </p:nvSpPr>
        <p:spPr>
          <a:xfrm rot="10800000" flipV="1">
            <a:off x="22587813" y="9375457"/>
            <a:ext cx="1569307" cy="523220"/>
          </a:xfrm>
          <a:prstGeom prst="rect">
            <a:avLst/>
          </a:prstGeom>
          <a:noFill/>
        </p:spPr>
        <p:txBody>
          <a:bodyPr wrap="square" rtlCol="0">
            <a:spAutoFit/>
          </a:bodyPr>
          <a:lstStyle/>
          <a:p>
            <a:r>
              <a:rPr lang="en-US" sz="2800" dirty="0"/>
              <a:t>2 – 1 = 1</a:t>
            </a:r>
            <a:endParaRPr lang="en-CY" sz="2800" dirty="0"/>
          </a:p>
        </p:txBody>
      </p:sp>
      <p:sp>
        <p:nvSpPr>
          <p:cNvPr id="112" name="TextBox 111">
            <a:extLst>
              <a:ext uri="{FF2B5EF4-FFF2-40B4-BE49-F238E27FC236}">
                <a16:creationId xmlns:a16="http://schemas.microsoft.com/office/drawing/2014/main" id="{B8A4F57E-3856-C4B3-0523-BA2DDDC3DC0C}"/>
              </a:ext>
            </a:extLst>
          </p:cNvPr>
          <p:cNvSpPr txBox="1"/>
          <p:nvPr/>
        </p:nvSpPr>
        <p:spPr>
          <a:xfrm rot="10800000" flipV="1">
            <a:off x="20827860" y="9302993"/>
            <a:ext cx="1569307" cy="523220"/>
          </a:xfrm>
          <a:prstGeom prst="rect">
            <a:avLst/>
          </a:prstGeom>
          <a:noFill/>
        </p:spPr>
        <p:txBody>
          <a:bodyPr wrap="square" rtlCol="0">
            <a:spAutoFit/>
          </a:bodyPr>
          <a:lstStyle/>
          <a:p>
            <a:r>
              <a:rPr lang="en-US" sz="2800" dirty="0"/>
              <a:t>2 – 1 = 1</a:t>
            </a:r>
            <a:endParaRPr lang="en-CY" sz="2800" dirty="0"/>
          </a:p>
        </p:txBody>
      </p:sp>
      <p:sp>
        <p:nvSpPr>
          <p:cNvPr id="113" name="Oval 112">
            <a:extLst>
              <a:ext uri="{FF2B5EF4-FFF2-40B4-BE49-F238E27FC236}">
                <a16:creationId xmlns:a16="http://schemas.microsoft.com/office/drawing/2014/main" id="{8C5665A1-0990-5520-1C22-694197E81AF9}"/>
              </a:ext>
            </a:extLst>
          </p:cNvPr>
          <p:cNvSpPr/>
          <p:nvPr/>
        </p:nvSpPr>
        <p:spPr>
          <a:xfrm>
            <a:off x="19302371" y="4320718"/>
            <a:ext cx="1101008" cy="7960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endParaRPr lang="en-CY" dirty="0"/>
          </a:p>
        </p:txBody>
      </p:sp>
      <p:cxnSp>
        <p:nvCxnSpPr>
          <p:cNvPr id="114" name="Straight Arrow Connector 113">
            <a:extLst>
              <a:ext uri="{FF2B5EF4-FFF2-40B4-BE49-F238E27FC236}">
                <a16:creationId xmlns:a16="http://schemas.microsoft.com/office/drawing/2014/main" id="{74A12F53-B9A6-4991-3C52-AA4A401EC62B}"/>
              </a:ext>
            </a:extLst>
          </p:cNvPr>
          <p:cNvCxnSpPr>
            <a:cxnSpLocks/>
            <a:endCxn id="8" idx="0"/>
          </p:cNvCxnSpPr>
          <p:nvPr/>
        </p:nvCxnSpPr>
        <p:spPr>
          <a:xfrm>
            <a:off x="19574401" y="2275529"/>
            <a:ext cx="1779714" cy="2171846"/>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15" name="Straight Arrow Connector 114">
            <a:extLst>
              <a:ext uri="{FF2B5EF4-FFF2-40B4-BE49-F238E27FC236}">
                <a16:creationId xmlns:a16="http://schemas.microsoft.com/office/drawing/2014/main" id="{B772F8CF-4A56-56D0-D926-95D6F9F73D6A}"/>
              </a:ext>
            </a:extLst>
          </p:cNvPr>
          <p:cNvCxnSpPr>
            <a:cxnSpLocks/>
            <a:endCxn id="110" idx="0"/>
          </p:cNvCxnSpPr>
          <p:nvPr/>
        </p:nvCxnSpPr>
        <p:spPr>
          <a:xfrm>
            <a:off x="21506638" y="6371231"/>
            <a:ext cx="1752769" cy="1140911"/>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16" name="Straight Arrow Connector 115">
            <a:extLst>
              <a:ext uri="{FF2B5EF4-FFF2-40B4-BE49-F238E27FC236}">
                <a16:creationId xmlns:a16="http://schemas.microsoft.com/office/drawing/2014/main" id="{7488CD5D-5C79-DA60-757F-4E69A307E142}"/>
              </a:ext>
            </a:extLst>
          </p:cNvPr>
          <p:cNvCxnSpPr>
            <a:cxnSpLocks/>
          </p:cNvCxnSpPr>
          <p:nvPr/>
        </p:nvCxnSpPr>
        <p:spPr>
          <a:xfrm>
            <a:off x="21436807" y="6315020"/>
            <a:ext cx="47127" cy="1006211"/>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17" name="Straight Arrow Connector 116">
            <a:extLst>
              <a:ext uri="{FF2B5EF4-FFF2-40B4-BE49-F238E27FC236}">
                <a16:creationId xmlns:a16="http://schemas.microsoft.com/office/drawing/2014/main" id="{ECBEC494-3E98-AB36-4FF1-994C518AA3F7}"/>
              </a:ext>
            </a:extLst>
          </p:cNvPr>
          <p:cNvCxnSpPr>
            <a:cxnSpLocks/>
            <a:stCxn id="8" idx="2"/>
          </p:cNvCxnSpPr>
          <p:nvPr/>
        </p:nvCxnSpPr>
        <p:spPr>
          <a:xfrm flipH="1">
            <a:off x="19879405" y="6367615"/>
            <a:ext cx="1474710" cy="1059562"/>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18" name="TextBox 117">
            <a:extLst>
              <a:ext uri="{FF2B5EF4-FFF2-40B4-BE49-F238E27FC236}">
                <a16:creationId xmlns:a16="http://schemas.microsoft.com/office/drawing/2014/main" id="{A1B8EE35-F0B8-DA49-8F7F-9D876DCF89BC}"/>
              </a:ext>
            </a:extLst>
          </p:cNvPr>
          <p:cNvSpPr txBox="1"/>
          <p:nvPr/>
        </p:nvSpPr>
        <p:spPr>
          <a:xfrm rot="10800000" flipV="1">
            <a:off x="16769839" y="460771"/>
            <a:ext cx="1893771" cy="523220"/>
          </a:xfrm>
          <a:prstGeom prst="rect">
            <a:avLst/>
          </a:prstGeom>
          <a:solidFill>
            <a:schemeClr val="accent5">
              <a:lumMod val="20000"/>
              <a:lumOff val="80000"/>
            </a:schemeClr>
          </a:solidFill>
        </p:spPr>
        <p:txBody>
          <a:bodyPr wrap="square" rtlCol="0">
            <a:spAutoFit/>
          </a:bodyPr>
          <a:lstStyle/>
          <a:p>
            <a:r>
              <a:rPr lang="en-US" sz="2800" dirty="0"/>
              <a:t>Start Node</a:t>
            </a:r>
            <a:endParaRPr lang="en-CY" sz="2800" dirty="0"/>
          </a:p>
        </p:txBody>
      </p:sp>
      <p:sp>
        <p:nvSpPr>
          <p:cNvPr id="119" name="TextBox 118">
            <a:extLst>
              <a:ext uri="{FF2B5EF4-FFF2-40B4-BE49-F238E27FC236}">
                <a16:creationId xmlns:a16="http://schemas.microsoft.com/office/drawing/2014/main" id="{2D106A1F-F799-D379-DE41-384407D4CD06}"/>
              </a:ext>
            </a:extLst>
          </p:cNvPr>
          <p:cNvSpPr txBox="1"/>
          <p:nvPr/>
        </p:nvSpPr>
        <p:spPr>
          <a:xfrm rot="10800000" flipV="1">
            <a:off x="1558063" y="6750190"/>
            <a:ext cx="430683" cy="523220"/>
          </a:xfrm>
          <a:prstGeom prst="rect">
            <a:avLst/>
          </a:prstGeom>
          <a:noFill/>
        </p:spPr>
        <p:txBody>
          <a:bodyPr wrap="square" rtlCol="0">
            <a:spAutoFit/>
          </a:bodyPr>
          <a:lstStyle/>
          <a:p>
            <a:r>
              <a:rPr lang="en-US" sz="2800" dirty="0"/>
              <a:t>A</a:t>
            </a:r>
            <a:endParaRPr lang="en-CY" sz="2800" dirty="0"/>
          </a:p>
        </p:txBody>
      </p:sp>
      <p:sp>
        <p:nvSpPr>
          <p:cNvPr id="120" name="TextBox 119">
            <a:extLst>
              <a:ext uri="{FF2B5EF4-FFF2-40B4-BE49-F238E27FC236}">
                <a16:creationId xmlns:a16="http://schemas.microsoft.com/office/drawing/2014/main" id="{5B8E2D01-F011-44EA-D2E6-B7B1D4C74605}"/>
              </a:ext>
            </a:extLst>
          </p:cNvPr>
          <p:cNvSpPr txBox="1"/>
          <p:nvPr/>
        </p:nvSpPr>
        <p:spPr>
          <a:xfrm rot="10800000" flipV="1">
            <a:off x="3797333" y="6762719"/>
            <a:ext cx="429737" cy="523220"/>
          </a:xfrm>
          <a:prstGeom prst="rect">
            <a:avLst/>
          </a:prstGeom>
          <a:noFill/>
        </p:spPr>
        <p:txBody>
          <a:bodyPr wrap="square" rtlCol="0">
            <a:spAutoFit/>
          </a:bodyPr>
          <a:lstStyle/>
          <a:p>
            <a:r>
              <a:rPr lang="en-US" sz="2800" dirty="0"/>
              <a:t>B</a:t>
            </a:r>
            <a:endParaRPr lang="en-CY" sz="2800" dirty="0"/>
          </a:p>
        </p:txBody>
      </p:sp>
      <p:sp>
        <p:nvSpPr>
          <p:cNvPr id="121" name="TextBox 120">
            <a:extLst>
              <a:ext uri="{FF2B5EF4-FFF2-40B4-BE49-F238E27FC236}">
                <a16:creationId xmlns:a16="http://schemas.microsoft.com/office/drawing/2014/main" id="{C15B3C42-C606-DCD1-F1C0-E5E90C59EC87}"/>
              </a:ext>
            </a:extLst>
          </p:cNvPr>
          <p:cNvSpPr txBox="1"/>
          <p:nvPr/>
        </p:nvSpPr>
        <p:spPr>
          <a:xfrm rot="10800000" flipV="1">
            <a:off x="5577801" y="6714032"/>
            <a:ext cx="446053" cy="523220"/>
          </a:xfrm>
          <a:prstGeom prst="rect">
            <a:avLst/>
          </a:prstGeom>
          <a:noFill/>
        </p:spPr>
        <p:txBody>
          <a:bodyPr wrap="square" rtlCol="0">
            <a:spAutoFit/>
          </a:bodyPr>
          <a:lstStyle/>
          <a:p>
            <a:r>
              <a:rPr lang="en-US" sz="2800" dirty="0"/>
              <a:t>C</a:t>
            </a:r>
            <a:endParaRPr lang="en-CY" sz="2800" dirty="0"/>
          </a:p>
        </p:txBody>
      </p:sp>
      <p:sp>
        <p:nvSpPr>
          <p:cNvPr id="122" name="TextBox 121">
            <a:extLst>
              <a:ext uri="{FF2B5EF4-FFF2-40B4-BE49-F238E27FC236}">
                <a16:creationId xmlns:a16="http://schemas.microsoft.com/office/drawing/2014/main" id="{453BEACC-6799-EE04-B7BB-FACC27D59B03}"/>
              </a:ext>
            </a:extLst>
          </p:cNvPr>
          <p:cNvSpPr txBox="1"/>
          <p:nvPr/>
        </p:nvSpPr>
        <p:spPr>
          <a:xfrm rot="10800000" flipV="1">
            <a:off x="7169547" y="6703002"/>
            <a:ext cx="493914" cy="523220"/>
          </a:xfrm>
          <a:prstGeom prst="rect">
            <a:avLst/>
          </a:prstGeom>
          <a:noFill/>
        </p:spPr>
        <p:txBody>
          <a:bodyPr wrap="square" rtlCol="0">
            <a:spAutoFit/>
          </a:bodyPr>
          <a:lstStyle/>
          <a:p>
            <a:r>
              <a:rPr lang="en-US" sz="2800" dirty="0"/>
              <a:t>D</a:t>
            </a:r>
            <a:endParaRPr lang="en-CY" sz="2800" dirty="0"/>
          </a:p>
        </p:txBody>
      </p:sp>
      <p:sp>
        <p:nvSpPr>
          <p:cNvPr id="131" name="TextBox 130">
            <a:extLst>
              <a:ext uri="{FF2B5EF4-FFF2-40B4-BE49-F238E27FC236}">
                <a16:creationId xmlns:a16="http://schemas.microsoft.com/office/drawing/2014/main" id="{B697BFA4-6D1A-8675-C26E-0C92D3FE123F}"/>
              </a:ext>
            </a:extLst>
          </p:cNvPr>
          <p:cNvSpPr txBox="1"/>
          <p:nvPr/>
        </p:nvSpPr>
        <p:spPr>
          <a:xfrm rot="10800000" flipV="1">
            <a:off x="6759855" y="12469248"/>
            <a:ext cx="1569307" cy="523220"/>
          </a:xfrm>
          <a:prstGeom prst="rect">
            <a:avLst/>
          </a:prstGeom>
          <a:noFill/>
        </p:spPr>
        <p:txBody>
          <a:bodyPr wrap="square" rtlCol="0">
            <a:spAutoFit/>
          </a:bodyPr>
          <a:lstStyle/>
          <a:p>
            <a:pPr algn="ctr"/>
            <a:r>
              <a:rPr lang="en-US" sz="2800" dirty="0"/>
              <a:t>- ∞</a:t>
            </a:r>
            <a:endParaRPr lang="en-CY" sz="2800" dirty="0"/>
          </a:p>
        </p:txBody>
      </p:sp>
      <p:cxnSp>
        <p:nvCxnSpPr>
          <p:cNvPr id="132" name="Straight Arrow Connector 131">
            <a:extLst>
              <a:ext uri="{FF2B5EF4-FFF2-40B4-BE49-F238E27FC236}">
                <a16:creationId xmlns:a16="http://schemas.microsoft.com/office/drawing/2014/main" id="{22DEE3E4-2D6A-8408-AC39-C85CB32857B5}"/>
              </a:ext>
            </a:extLst>
          </p:cNvPr>
          <p:cNvCxnSpPr>
            <a:cxnSpLocks/>
          </p:cNvCxnSpPr>
          <p:nvPr/>
        </p:nvCxnSpPr>
        <p:spPr>
          <a:xfrm flipH="1">
            <a:off x="16966364" y="2254461"/>
            <a:ext cx="2727752" cy="5447994"/>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aphicFrame>
        <p:nvGraphicFramePr>
          <p:cNvPr id="133" name="Table 3">
            <a:extLst>
              <a:ext uri="{FF2B5EF4-FFF2-40B4-BE49-F238E27FC236}">
                <a16:creationId xmlns:a16="http://schemas.microsoft.com/office/drawing/2014/main" id="{F75C4166-1528-CE6E-6D32-404ACAAAB3F1}"/>
              </a:ext>
            </a:extLst>
          </p:cNvPr>
          <p:cNvGraphicFramePr>
            <a:graphicFrameLocks noGrp="1"/>
          </p:cNvGraphicFramePr>
          <p:nvPr>
            <p:extLst>
              <p:ext uri="{D42A27DB-BD31-4B8C-83A1-F6EECF244321}">
                <p14:modId xmlns:p14="http://schemas.microsoft.com/office/powerpoint/2010/main" val="1003861351"/>
              </p:ext>
            </p:extLst>
          </p:nvPr>
        </p:nvGraphicFramePr>
        <p:xfrm>
          <a:off x="15376445" y="7707550"/>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510729">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sp>
        <p:nvSpPr>
          <p:cNvPr id="134" name="Oval 133">
            <a:extLst>
              <a:ext uri="{FF2B5EF4-FFF2-40B4-BE49-F238E27FC236}">
                <a16:creationId xmlns:a16="http://schemas.microsoft.com/office/drawing/2014/main" id="{C04B752E-00C3-4E45-A811-EF975CF8FCF0}"/>
              </a:ext>
            </a:extLst>
          </p:cNvPr>
          <p:cNvSpPr/>
          <p:nvPr/>
        </p:nvSpPr>
        <p:spPr>
          <a:xfrm>
            <a:off x="15940583" y="6744061"/>
            <a:ext cx="1101008" cy="842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endParaRPr lang="en-CY" dirty="0"/>
          </a:p>
        </p:txBody>
      </p:sp>
      <p:graphicFrame>
        <p:nvGraphicFramePr>
          <p:cNvPr id="136" name="Table 3">
            <a:extLst>
              <a:ext uri="{FF2B5EF4-FFF2-40B4-BE49-F238E27FC236}">
                <a16:creationId xmlns:a16="http://schemas.microsoft.com/office/drawing/2014/main" id="{E62E9498-2118-31D2-8421-5FDA2096FB74}"/>
              </a:ext>
            </a:extLst>
          </p:cNvPr>
          <p:cNvGraphicFramePr>
            <a:graphicFrameLocks noGrp="1"/>
          </p:cNvGraphicFramePr>
          <p:nvPr>
            <p:extLst>
              <p:ext uri="{D42A27DB-BD31-4B8C-83A1-F6EECF244321}">
                <p14:modId xmlns:p14="http://schemas.microsoft.com/office/powerpoint/2010/main" val="2377972862"/>
              </p:ext>
            </p:extLst>
          </p:nvPr>
        </p:nvGraphicFramePr>
        <p:xfrm>
          <a:off x="13688435" y="10482388"/>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510729">
                <a:tc>
                  <a:txBody>
                    <a:bodyPr/>
                    <a:lstStyle/>
                    <a:p>
                      <a:pPr algn="ctr"/>
                      <a:r>
                        <a:rPr lang="en-US" b="1" dirty="0">
                          <a:solidFill>
                            <a:schemeClr val="tx1"/>
                          </a:solidFill>
                        </a:rPr>
                        <a:t>O</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139" name="Table 3">
            <a:extLst>
              <a:ext uri="{FF2B5EF4-FFF2-40B4-BE49-F238E27FC236}">
                <a16:creationId xmlns:a16="http://schemas.microsoft.com/office/drawing/2014/main" id="{874D177C-DDCE-702A-2D48-4C7682F1E45C}"/>
              </a:ext>
            </a:extLst>
          </p:cNvPr>
          <p:cNvGraphicFramePr>
            <a:graphicFrameLocks noGrp="1"/>
          </p:cNvGraphicFramePr>
          <p:nvPr>
            <p:extLst>
              <p:ext uri="{D42A27DB-BD31-4B8C-83A1-F6EECF244321}">
                <p14:modId xmlns:p14="http://schemas.microsoft.com/office/powerpoint/2010/main" val="2221326644"/>
              </p:ext>
            </p:extLst>
          </p:nvPr>
        </p:nvGraphicFramePr>
        <p:xfrm>
          <a:off x="15421039" y="10480351"/>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510729">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r>
                        <a:rPr lang="en-US" b="1" dirty="0">
                          <a:solidFill>
                            <a:schemeClr val="tx1"/>
                          </a:solidFill>
                        </a:rPr>
                        <a:t>O</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141" name="Table 3">
            <a:extLst>
              <a:ext uri="{FF2B5EF4-FFF2-40B4-BE49-F238E27FC236}">
                <a16:creationId xmlns:a16="http://schemas.microsoft.com/office/drawing/2014/main" id="{DE352720-B668-9E1E-6EB8-6BEAC56613AE}"/>
              </a:ext>
            </a:extLst>
          </p:cNvPr>
          <p:cNvGraphicFramePr>
            <a:graphicFrameLocks noGrp="1"/>
          </p:cNvGraphicFramePr>
          <p:nvPr>
            <p:extLst>
              <p:ext uri="{D42A27DB-BD31-4B8C-83A1-F6EECF244321}">
                <p14:modId xmlns:p14="http://schemas.microsoft.com/office/powerpoint/2010/main" val="1057028957"/>
              </p:ext>
            </p:extLst>
          </p:nvPr>
        </p:nvGraphicFramePr>
        <p:xfrm>
          <a:off x="17108176" y="10498855"/>
          <a:ext cx="1550526"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01058">
                  <a:extLst>
                    <a:ext uri="{9D8B030D-6E8A-4147-A177-3AD203B41FA5}">
                      <a16:colId xmlns:a16="http://schemas.microsoft.com/office/drawing/2014/main" val="1952083884"/>
                    </a:ext>
                  </a:extLst>
                </a:gridCol>
              </a:tblGrid>
              <a:tr h="510729">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142" name="Table 3">
            <a:extLst>
              <a:ext uri="{FF2B5EF4-FFF2-40B4-BE49-F238E27FC236}">
                <a16:creationId xmlns:a16="http://schemas.microsoft.com/office/drawing/2014/main" id="{81B73B29-E488-4E7D-59BF-8A6BCDC2809A}"/>
              </a:ext>
            </a:extLst>
          </p:cNvPr>
          <p:cNvGraphicFramePr>
            <a:graphicFrameLocks noGrp="1"/>
          </p:cNvGraphicFramePr>
          <p:nvPr>
            <p:extLst>
              <p:ext uri="{D42A27DB-BD31-4B8C-83A1-F6EECF244321}">
                <p14:modId xmlns:p14="http://schemas.microsoft.com/office/powerpoint/2010/main" val="238616242"/>
              </p:ext>
            </p:extLst>
          </p:nvPr>
        </p:nvGraphicFramePr>
        <p:xfrm>
          <a:off x="18785088" y="10447183"/>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510729">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cxnSp>
        <p:nvCxnSpPr>
          <p:cNvPr id="143" name="Straight Arrow Connector 142">
            <a:extLst>
              <a:ext uri="{FF2B5EF4-FFF2-40B4-BE49-F238E27FC236}">
                <a16:creationId xmlns:a16="http://schemas.microsoft.com/office/drawing/2014/main" id="{AECCBAD8-E8E6-6ABF-DD24-A50EAE04DCEB}"/>
              </a:ext>
            </a:extLst>
          </p:cNvPr>
          <p:cNvCxnSpPr>
            <a:cxnSpLocks/>
            <a:endCxn id="142" idx="0"/>
          </p:cNvCxnSpPr>
          <p:nvPr/>
        </p:nvCxnSpPr>
        <p:spPr>
          <a:xfrm>
            <a:off x="16248039" y="9607962"/>
            <a:ext cx="3321703" cy="839221"/>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44" name="Straight Arrow Connector 143">
            <a:extLst>
              <a:ext uri="{FF2B5EF4-FFF2-40B4-BE49-F238E27FC236}">
                <a16:creationId xmlns:a16="http://schemas.microsoft.com/office/drawing/2014/main" id="{7686E2EF-C7AF-C676-B70B-E355703471E2}"/>
              </a:ext>
            </a:extLst>
          </p:cNvPr>
          <p:cNvCxnSpPr>
            <a:cxnSpLocks/>
          </p:cNvCxnSpPr>
          <p:nvPr/>
        </p:nvCxnSpPr>
        <p:spPr>
          <a:xfrm>
            <a:off x="16249107" y="9569645"/>
            <a:ext cx="47127" cy="1006211"/>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45" name="Straight Arrow Connector 144">
            <a:extLst>
              <a:ext uri="{FF2B5EF4-FFF2-40B4-BE49-F238E27FC236}">
                <a16:creationId xmlns:a16="http://schemas.microsoft.com/office/drawing/2014/main" id="{D985B882-AF93-6FB1-A3BA-D14BD493AEF1}"/>
              </a:ext>
            </a:extLst>
          </p:cNvPr>
          <p:cNvCxnSpPr>
            <a:cxnSpLocks/>
            <a:stCxn id="133" idx="2"/>
            <a:endCxn id="136" idx="0"/>
          </p:cNvCxnSpPr>
          <p:nvPr/>
        </p:nvCxnSpPr>
        <p:spPr>
          <a:xfrm flipH="1">
            <a:off x="14473089" y="9627790"/>
            <a:ext cx="1688010" cy="854598"/>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46" name="Straight Arrow Connector 145">
            <a:extLst>
              <a:ext uri="{FF2B5EF4-FFF2-40B4-BE49-F238E27FC236}">
                <a16:creationId xmlns:a16="http://schemas.microsoft.com/office/drawing/2014/main" id="{0820F639-8DE8-3EFD-433A-15231E366FB8}"/>
              </a:ext>
            </a:extLst>
          </p:cNvPr>
          <p:cNvCxnSpPr>
            <a:cxnSpLocks/>
            <a:endCxn id="141" idx="0"/>
          </p:cNvCxnSpPr>
          <p:nvPr/>
        </p:nvCxnSpPr>
        <p:spPr>
          <a:xfrm>
            <a:off x="16287485" y="9607962"/>
            <a:ext cx="1595954" cy="890893"/>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47" name="TextBox 146">
            <a:extLst>
              <a:ext uri="{FF2B5EF4-FFF2-40B4-BE49-F238E27FC236}">
                <a16:creationId xmlns:a16="http://schemas.microsoft.com/office/drawing/2014/main" id="{057EEE56-BEF8-B0C5-3029-0417701F5146}"/>
              </a:ext>
            </a:extLst>
          </p:cNvPr>
          <p:cNvSpPr txBox="1"/>
          <p:nvPr/>
        </p:nvSpPr>
        <p:spPr>
          <a:xfrm rot="10800000" flipV="1">
            <a:off x="13770084" y="12417857"/>
            <a:ext cx="1569307" cy="523220"/>
          </a:xfrm>
          <a:prstGeom prst="rect">
            <a:avLst/>
          </a:prstGeom>
          <a:noFill/>
        </p:spPr>
        <p:txBody>
          <a:bodyPr wrap="square" rtlCol="0">
            <a:spAutoFit/>
          </a:bodyPr>
          <a:lstStyle/>
          <a:p>
            <a:pPr algn="ctr"/>
            <a:r>
              <a:rPr lang="en-US" sz="2800" dirty="0"/>
              <a:t>- ∞</a:t>
            </a:r>
            <a:endParaRPr lang="en-CY" sz="2800" dirty="0"/>
          </a:p>
        </p:txBody>
      </p:sp>
      <p:sp>
        <p:nvSpPr>
          <p:cNvPr id="148" name="TextBox 147">
            <a:extLst>
              <a:ext uri="{FF2B5EF4-FFF2-40B4-BE49-F238E27FC236}">
                <a16:creationId xmlns:a16="http://schemas.microsoft.com/office/drawing/2014/main" id="{6C94D24A-39EE-2474-32EF-67744029737A}"/>
              </a:ext>
            </a:extLst>
          </p:cNvPr>
          <p:cNvSpPr txBox="1"/>
          <p:nvPr/>
        </p:nvSpPr>
        <p:spPr>
          <a:xfrm rot="10800000" flipV="1">
            <a:off x="16990347" y="12475791"/>
            <a:ext cx="1740348" cy="523220"/>
          </a:xfrm>
          <a:prstGeom prst="rect">
            <a:avLst/>
          </a:prstGeom>
          <a:solidFill>
            <a:schemeClr val="bg1"/>
          </a:solidFill>
        </p:spPr>
        <p:txBody>
          <a:bodyPr wrap="square" rtlCol="0">
            <a:spAutoFit/>
          </a:bodyPr>
          <a:lstStyle/>
          <a:p>
            <a:r>
              <a:rPr lang="en-US" sz="2800" dirty="0"/>
              <a:t>  3 – 1 = 2</a:t>
            </a:r>
            <a:endParaRPr lang="en-CY" sz="2800" dirty="0"/>
          </a:p>
        </p:txBody>
      </p:sp>
      <p:sp>
        <p:nvSpPr>
          <p:cNvPr id="149" name="TextBox 148">
            <a:extLst>
              <a:ext uri="{FF2B5EF4-FFF2-40B4-BE49-F238E27FC236}">
                <a16:creationId xmlns:a16="http://schemas.microsoft.com/office/drawing/2014/main" id="{12835F49-2B2A-8702-0720-39C2BECDFA04}"/>
              </a:ext>
            </a:extLst>
          </p:cNvPr>
          <p:cNvSpPr txBox="1"/>
          <p:nvPr/>
        </p:nvSpPr>
        <p:spPr>
          <a:xfrm rot="10800000" flipV="1">
            <a:off x="15572759" y="12452854"/>
            <a:ext cx="1569307" cy="523220"/>
          </a:xfrm>
          <a:prstGeom prst="rect">
            <a:avLst/>
          </a:prstGeom>
          <a:solidFill>
            <a:schemeClr val="bg1"/>
          </a:solidFill>
        </p:spPr>
        <p:txBody>
          <a:bodyPr wrap="square" rtlCol="0">
            <a:spAutoFit/>
          </a:bodyPr>
          <a:lstStyle/>
          <a:p>
            <a:r>
              <a:rPr lang="en-US" sz="2800" dirty="0"/>
              <a:t>2 – 1 = 1</a:t>
            </a:r>
            <a:endParaRPr lang="en-CY" sz="2800" dirty="0"/>
          </a:p>
        </p:txBody>
      </p:sp>
      <p:sp>
        <p:nvSpPr>
          <p:cNvPr id="150" name="TextBox 149">
            <a:extLst>
              <a:ext uri="{FF2B5EF4-FFF2-40B4-BE49-F238E27FC236}">
                <a16:creationId xmlns:a16="http://schemas.microsoft.com/office/drawing/2014/main" id="{56A12495-82C1-E146-61E6-885A52F67340}"/>
              </a:ext>
            </a:extLst>
          </p:cNvPr>
          <p:cNvSpPr txBox="1"/>
          <p:nvPr/>
        </p:nvSpPr>
        <p:spPr>
          <a:xfrm rot="10800000" flipV="1">
            <a:off x="18703832" y="12469248"/>
            <a:ext cx="1866657" cy="523220"/>
          </a:xfrm>
          <a:prstGeom prst="rect">
            <a:avLst/>
          </a:prstGeom>
          <a:solidFill>
            <a:schemeClr val="bg1"/>
          </a:solidFill>
        </p:spPr>
        <p:txBody>
          <a:bodyPr wrap="square" rtlCol="0">
            <a:spAutoFit/>
          </a:bodyPr>
          <a:lstStyle/>
          <a:p>
            <a:r>
              <a:rPr lang="en-US" sz="2800" dirty="0"/>
              <a:t>   3 – 1 = 2</a:t>
            </a:r>
            <a:endParaRPr lang="en-CY" sz="2800" dirty="0"/>
          </a:p>
        </p:txBody>
      </p:sp>
      <p:graphicFrame>
        <p:nvGraphicFramePr>
          <p:cNvPr id="153" name="Table 3">
            <a:extLst>
              <a:ext uri="{FF2B5EF4-FFF2-40B4-BE49-F238E27FC236}">
                <a16:creationId xmlns:a16="http://schemas.microsoft.com/office/drawing/2014/main" id="{4D686FDD-8B04-66FB-E101-6B9A14736139}"/>
              </a:ext>
            </a:extLst>
          </p:cNvPr>
          <p:cNvGraphicFramePr>
            <a:graphicFrameLocks noGrp="1"/>
          </p:cNvGraphicFramePr>
          <p:nvPr>
            <p:extLst>
              <p:ext uri="{D42A27DB-BD31-4B8C-83A1-F6EECF244321}">
                <p14:modId xmlns:p14="http://schemas.microsoft.com/office/powerpoint/2010/main" val="2905351842"/>
              </p:ext>
            </p:extLst>
          </p:nvPr>
        </p:nvGraphicFramePr>
        <p:xfrm>
          <a:off x="17381635" y="7489006"/>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r>
                        <a:rPr lang="en-US" b="1" dirty="0">
                          <a:solidFill>
                            <a:schemeClr val="tx1"/>
                          </a:solidFill>
                        </a:rPr>
                        <a:t>O</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sp>
        <p:nvSpPr>
          <p:cNvPr id="154" name="TextBox 153">
            <a:extLst>
              <a:ext uri="{FF2B5EF4-FFF2-40B4-BE49-F238E27FC236}">
                <a16:creationId xmlns:a16="http://schemas.microsoft.com/office/drawing/2014/main" id="{34E7E3BE-B4AD-CF96-8796-34539FA4B2A1}"/>
              </a:ext>
            </a:extLst>
          </p:cNvPr>
          <p:cNvSpPr txBox="1"/>
          <p:nvPr/>
        </p:nvSpPr>
        <p:spPr>
          <a:xfrm rot="10800000" flipV="1">
            <a:off x="17468576" y="9402763"/>
            <a:ext cx="1569307" cy="523220"/>
          </a:xfrm>
          <a:prstGeom prst="rect">
            <a:avLst/>
          </a:prstGeom>
          <a:noFill/>
        </p:spPr>
        <p:txBody>
          <a:bodyPr wrap="square" rtlCol="0">
            <a:spAutoFit/>
          </a:bodyPr>
          <a:lstStyle/>
          <a:p>
            <a:pPr algn="ctr"/>
            <a:r>
              <a:rPr lang="en-US" sz="2800" dirty="0"/>
              <a:t>- ∞</a:t>
            </a:r>
            <a:endParaRPr lang="en-CY" sz="2800" dirty="0"/>
          </a:p>
        </p:txBody>
      </p:sp>
      <p:cxnSp>
        <p:nvCxnSpPr>
          <p:cNvPr id="155" name="Straight Arrow Connector 154">
            <a:extLst>
              <a:ext uri="{FF2B5EF4-FFF2-40B4-BE49-F238E27FC236}">
                <a16:creationId xmlns:a16="http://schemas.microsoft.com/office/drawing/2014/main" id="{F61AC7C4-0DB2-5E2B-A952-D81502294441}"/>
              </a:ext>
            </a:extLst>
          </p:cNvPr>
          <p:cNvCxnSpPr>
            <a:cxnSpLocks/>
            <a:stCxn id="8" idx="2"/>
            <a:endCxn id="153" idx="0"/>
          </p:cNvCxnSpPr>
          <p:nvPr/>
        </p:nvCxnSpPr>
        <p:spPr>
          <a:xfrm flipH="1">
            <a:off x="18166289" y="6367615"/>
            <a:ext cx="3187826" cy="1121391"/>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6633F8F9-2FD3-85AA-4263-058CCE86D6FC}"/>
              </a:ext>
            </a:extLst>
          </p:cNvPr>
          <p:cNvSpPr txBox="1"/>
          <p:nvPr/>
        </p:nvSpPr>
        <p:spPr>
          <a:xfrm rot="10800000" flipV="1">
            <a:off x="8560277" y="12437347"/>
            <a:ext cx="1569307" cy="523220"/>
          </a:xfrm>
          <a:prstGeom prst="rect">
            <a:avLst/>
          </a:prstGeom>
          <a:noFill/>
        </p:spPr>
        <p:txBody>
          <a:bodyPr wrap="square" rtlCol="0">
            <a:spAutoFit/>
          </a:bodyPr>
          <a:lstStyle/>
          <a:p>
            <a:r>
              <a:rPr lang="en-US" sz="2800" dirty="0"/>
              <a:t>2 – 2 = 0</a:t>
            </a:r>
            <a:endParaRPr lang="en-CY" sz="2800" dirty="0"/>
          </a:p>
        </p:txBody>
      </p:sp>
    </p:spTree>
    <p:extLst>
      <p:ext uri="{BB962C8B-B14F-4D97-AF65-F5344CB8AC3E}">
        <p14:creationId xmlns:p14="http://schemas.microsoft.com/office/powerpoint/2010/main" val="3072913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marL="0" marR="0" lvl="0" indent="0" algn="ctr" defTabSz="1828800" rtl="0" eaLnBrk="1" fontAlgn="base" latinLnBrk="0" hangingPunct="1">
              <a:lnSpc>
                <a:spcPct val="100000"/>
              </a:lnSpc>
              <a:spcBef>
                <a:spcPct val="0"/>
              </a:spcBef>
              <a:spcAft>
                <a:spcPct val="0"/>
              </a:spcAft>
              <a:buClrTx/>
              <a:buSzTx/>
              <a:buFontTx/>
              <a:buNone/>
              <a:tabLst/>
              <a:defRPr/>
            </a:pPr>
            <a:fld id="{DD9F0740-C59C-4AD6-B752-7CC1CE13501A}" type="slidenum">
              <a:rPr kumimoji="0" lang="bg-BG" sz="24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ctr" defTabSz="1828800" rtl="0" eaLnBrk="1" fontAlgn="base" latinLnBrk="0" hangingPunct="1">
                <a:lnSpc>
                  <a:spcPct val="100000"/>
                </a:lnSpc>
                <a:spcBef>
                  <a:spcPct val="0"/>
                </a:spcBef>
                <a:spcAft>
                  <a:spcPct val="0"/>
                </a:spcAft>
                <a:buClrTx/>
                <a:buSzTx/>
                <a:buFontTx/>
                <a:buNone/>
                <a:tabLst/>
                <a:defRPr/>
              </a:pPr>
              <a:t>86</a:t>
            </a:fld>
            <a:endParaRPr kumimoji="0" lang="bg-BG" sz="24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423008" y="2656703"/>
            <a:ext cx="21537984" cy="1235676"/>
          </a:xfrm>
        </p:spPr>
        <p:txBody>
          <a:bodyPr>
            <a:noAutofit/>
          </a:bodyPr>
          <a:lstStyle/>
          <a:p>
            <a:r>
              <a:rPr lang="en-US" sz="6000" dirty="0"/>
              <a:t>The Alpha-Beta Procedure</a:t>
            </a:r>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423008" y="4638154"/>
            <a:ext cx="21819570" cy="7582678"/>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600" dirty="0">
                <a:solidFill>
                  <a:srgbClr val="0100C8"/>
                </a:solidFill>
                <a:latin typeface="Helvetica Neue"/>
              </a:rPr>
              <a:t>In the discussed minimax procedure, the generation of the search tree (to the given look-ahead depth), and the evaluation of the leaf nodes together with the calculation of the back-up values are distinct processes</a:t>
            </a:r>
          </a:p>
          <a:p>
            <a:pPr lvl="1">
              <a:buFont typeface="Wingdings" panose="05000000000000000000" pitchFamily="2" charset="2"/>
              <a:buChar char="q"/>
            </a:pPr>
            <a:r>
              <a:rPr lang="en-US" altLang="en-US" sz="3800" dirty="0">
                <a:solidFill>
                  <a:srgbClr val="0100C8"/>
                </a:solidFill>
                <a:latin typeface="Helvetica Neue"/>
              </a:rPr>
              <a:t>This separation results in a grossly inefficient strategy</a:t>
            </a:r>
          </a:p>
          <a:p>
            <a:pPr lvl="1">
              <a:buFont typeface="Wingdings" panose="05000000000000000000" pitchFamily="2" charset="2"/>
              <a:buChar char="q"/>
            </a:pPr>
            <a:endParaRPr lang="en-US" altLang="en-US" sz="3800" dirty="0">
              <a:solidFill>
                <a:srgbClr val="0100C8"/>
              </a:solidFill>
              <a:latin typeface="Helvetica Neue"/>
            </a:endParaRPr>
          </a:p>
          <a:p>
            <a:pPr>
              <a:buFont typeface="Wingdings" panose="05000000000000000000" pitchFamily="2" charset="2"/>
              <a:buChar char="q"/>
            </a:pPr>
            <a:r>
              <a:rPr lang="en-US" altLang="en-US" sz="4600" dirty="0">
                <a:solidFill>
                  <a:srgbClr val="0100C8"/>
                </a:solidFill>
                <a:latin typeface="Helvetica Neue"/>
              </a:rPr>
              <a:t>Remarkable reductions, possibly to many orders of magnitude, in the amount of search needed to discover an equally good move, can result if the leaf node evaluations and the calculation of back-up values is interleaved with the tree generation</a:t>
            </a:r>
          </a:p>
          <a:p>
            <a:pPr lvl="1">
              <a:buFont typeface="Wingdings" panose="05000000000000000000" pitchFamily="2" charset="2"/>
              <a:buChar char="q"/>
            </a:pPr>
            <a:r>
              <a:rPr lang="en-US" altLang="en-US" sz="3800" dirty="0">
                <a:solidFill>
                  <a:srgbClr val="0100C8"/>
                </a:solidFill>
                <a:latin typeface="Helvetica Neue"/>
              </a:rPr>
              <a:t>The reductions are greater when searching to greater depths</a:t>
            </a:r>
          </a:p>
          <a:p>
            <a:pPr marL="914400" lvl="1" indent="0">
              <a:buNone/>
            </a:pPr>
            <a:endParaRPr lang="en-US" altLang="en-US" sz="3800" dirty="0">
              <a:solidFill>
                <a:srgbClr val="0100C8"/>
              </a:solidFill>
              <a:latin typeface="Helvetica Neue"/>
            </a:endParaRPr>
          </a:p>
          <a:p>
            <a:pPr>
              <a:buFont typeface="Wingdings" panose="05000000000000000000" pitchFamily="2" charset="2"/>
              <a:buChar char="q"/>
            </a:pPr>
            <a:endParaRPr lang="en-US" altLang="en-US" sz="4600" dirty="0">
              <a:solidFill>
                <a:srgbClr val="0100C8"/>
              </a:solidFill>
              <a:latin typeface="Helvetica Neue"/>
            </a:endParaRPr>
          </a:p>
          <a:p>
            <a:pPr marL="914400" lvl="1" indent="0">
              <a:spcBef>
                <a:spcPts val="2000"/>
              </a:spcBef>
              <a:buNone/>
            </a:pPr>
            <a:endParaRPr kumimoji="0" lang="en-US" altLang="en-US" sz="3800" b="0" i="0" u="none" strike="noStrike" kern="1200" cap="none" spc="0" normalizeH="0" dirty="0">
              <a:ln>
                <a:noFill/>
              </a:ln>
              <a:solidFill>
                <a:srgbClr val="0100C8"/>
              </a:solidFill>
              <a:effectLst/>
              <a:uLnTx/>
              <a:uFillTx/>
              <a:latin typeface="Helvetica Neue"/>
              <a:ea typeface="+mn-ea"/>
              <a:cs typeface="+mn-cs"/>
            </a:endParaRPr>
          </a:p>
          <a:p>
            <a:pPr marL="914400" lvl="1" indent="0">
              <a:spcBef>
                <a:spcPts val="2000"/>
              </a:spcBef>
              <a:buNone/>
            </a:pPr>
            <a:endParaRPr kumimoji="0" lang="en-US" altLang="en-US" sz="3800" b="0" i="0" u="none" strike="noStrike" kern="1200" cap="none" spc="0" normalizeH="0" baseline="0" noProof="0" dirty="0">
              <a:ln>
                <a:noFill/>
              </a:ln>
              <a:solidFill>
                <a:srgbClr val="0100C8"/>
              </a:solidFill>
              <a:effectLst/>
              <a:uLnTx/>
              <a:uFillTx/>
              <a:latin typeface="Helvetica Neue"/>
              <a:ea typeface="+mn-ea"/>
              <a:cs typeface="+mn-cs"/>
            </a:endParaRPr>
          </a:p>
        </p:txBody>
      </p:sp>
    </p:spTree>
    <p:extLst>
      <p:ext uri="{BB962C8B-B14F-4D97-AF65-F5344CB8AC3E}">
        <p14:creationId xmlns:p14="http://schemas.microsoft.com/office/powerpoint/2010/main" val="803771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1000"/>
                                        <p:tgtEl>
                                          <p:spTgt spid="12">
                                            <p:txEl>
                                              <p:pRg st="0" end="0"/>
                                            </p:txEl>
                                          </p:spTgt>
                                        </p:tgtEl>
                                      </p:cBhvr>
                                    </p:animEffect>
                                    <p:anim calcmode="lin" valueType="num">
                                      <p:cBhvr>
                                        <p:cTn id="8"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2">
                                            <p:txEl>
                                              <p:pRg st="1" end="1"/>
                                            </p:txEl>
                                          </p:spTgt>
                                        </p:tgtEl>
                                        <p:attrNameLst>
                                          <p:attrName>style.visibility</p:attrName>
                                        </p:attrNameLst>
                                      </p:cBhvr>
                                      <p:to>
                                        <p:strVal val="visible"/>
                                      </p:to>
                                    </p:set>
                                    <p:animEffect transition="in" filter="fade">
                                      <p:cBhvr>
                                        <p:cTn id="14" dur="1000"/>
                                        <p:tgtEl>
                                          <p:spTgt spid="12">
                                            <p:txEl>
                                              <p:pRg st="1" end="1"/>
                                            </p:txEl>
                                          </p:spTgt>
                                        </p:tgtEl>
                                      </p:cBhvr>
                                    </p:animEffect>
                                    <p:anim calcmode="lin" valueType="num">
                                      <p:cBhvr>
                                        <p:cTn id="15"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2">
                                            <p:txEl>
                                              <p:pRg st="3" end="3"/>
                                            </p:txEl>
                                          </p:spTgt>
                                        </p:tgtEl>
                                        <p:attrNameLst>
                                          <p:attrName>style.visibility</p:attrName>
                                        </p:attrNameLst>
                                      </p:cBhvr>
                                      <p:to>
                                        <p:strVal val="visible"/>
                                      </p:to>
                                    </p:set>
                                    <p:animEffect transition="in" filter="fade">
                                      <p:cBhvr>
                                        <p:cTn id="21" dur="1000"/>
                                        <p:tgtEl>
                                          <p:spTgt spid="12">
                                            <p:txEl>
                                              <p:pRg st="3" end="3"/>
                                            </p:txEl>
                                          </p:spTgt>
                                        </p:tgtEl>
                                      </p:cBhvr>
                                    </p:animEffect>
                                    <p:anim calcmode="lin" valueType="num">
                                      <p:cBhvr>
                                        <p:cTn id="22" dur="1000" fill="hold"/>
                                        <p:tgtEl>
                                          <p:spTgt spid="1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2">
                                            <p:txEl>
                                              <p:pRg st="4" end="4"/>
                                            </p:txEl>
                                          </p:spTgt>
                                        </p:tgtEl>
                                        <p:attrNameLst>
                                          <p:attrName>style.visibility</p:attrName>
                                        </p:attrNameLst>
                                      </p:cBhvr>
                                      <p:to>
                                        <p:strVal val="visible"/>
                                      </p:to>
                                    </p:set>
                                    <p:animEffect transition="in" filter="fade">
                                      <p:cBhvr>
                                        <p:cTn id="28" dur="1000"/>
                                        <p:tgtEl>
                                          <p:spTgt spid="12">
                                            <p:txEl>
                                              <p:pRg st="4" end="4"/>
                                            </p:txEl>
                                          </p:spTgt>
                                        </p:tgtEl>
                                      </p:cBhvr>
                                    </p:animEffect>
                                    <p:anim calcmode="lin" valueType="num">
                                      <p:cBhvr>
                                        <p:cTn id="29" dur="1000" fill="hold"/>
                                        <p:tgtEl>
                                          <p:spTgt spid="1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marL="0" marR="0" lvl="0" indent="0" algn="ctr" defTabSz="1828800" rtl="0" eaLnBrk="1" fontAlgn="base" latinLnBrk="0" hangingPunct="1">
              <a:lnSpc>
                <a:spcPct val="100000"/>
              </a:lnSpc>
              <a:spcBef>
                <a:spcPct val="0"/>
              </a:spcBef>
              <a:spcAft>
                <a:spcPct val="0"/>
              </a:spcAft>
              <a:buClrTx/>
              <a:buSzTx/>
              <a:buFontTx/>
              <a:buNone/>
              <a:tabLst/>
              <a:defRPr/>
            </a:pPr>
            <a:fld id="{DD9F0740-C59C-4AD6-B752-7CC1CE13501A}" type="slidenum">
              <a:rPr kumimoji="0" lang="bg-BG" sz="24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ctr" defTabSz="1828800" rtl="0" eaLnBrk="1" fontAlgn="base" latinLnBrk="0" hangingPunct="1">
                <a:lnSpc>
                  <a:spcPct val="100000"/>
                </a:lnSpc>
                <a:spcBef>
                  <a:spcPct val="0"/>
                </a:spcBef>
                <a:spcAft>
                  <a:spcPct val="0"/>
                </a:spcAft>
                <a:buClrTx/>
                <a:buSzTx/>
                <a:buFontTx/>
                <a:buNone/>
                <a:tabLst/>
                <a:defRPr/>
              </a:pPr>
              <a:t>87</a:t>
            </a:fld>
            <a:endParaRPr kumimoji="0" lang="bg-BG" sz="24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423008" y="2656702"/>
            <a:ext cx="21537984" cy="1186249"/>
          </a:xfrm>
        </p:spPr>
        <p:txBody>
          <a:bodyPr>
            <a:noAutofit/>
          </a:bodyPr>
          <a:lstStyle/>
          <a:p>
            <a:r>
              <a:rPr lang="en-US" sz="5400" dirty="0"/>
              <a:t>Consider the game tree of stage 3 of the tic-tac-toe example </a:t>
            </a:r>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423008" y="4638154"/>
            <a:ext cx="21819570" cy="7582678"/>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600" dirty="0">
                <a:solidFill>
                  <a:srgbClr val="0100C8"/>
                </a:solidFill>
                <a:latin typeface="Helvetica Neue"/>
              </a:rPr>
              <a:t>Suppose that each leaf node is evaluated as soon as it is generated.</a:t>
            </a:r>
          </a:p>
          <a:p>
            <a:pPr>
              <a:buFont typeface="Wingdings" panose="05000000000000000000" pitchFamily="2" charset="2"/>
              <a:buChar char="q"/>
            </a:pPr>
            <a:r>
              <a:rPr lang="en-US" altLang="en-US" sz="4600" dirty="0">
                <a:solidFill>
                  <a:srgbClr val="0100C8"/>
                </a:solidFill>
                <a:latin typeface="Helvetica Neue"/>
              </a:rPr>
              <a:t>When node A is generated and evaluated, that represents a win for MIN, there is no point in generating and evaluating nodes B, C and D.</a:t>
            </a:r>
          </a:p>
          <a:p>
            <a:pPr lvl="1">
              <a:buFont typeface="Wingdings" panose="05000000000000000000" pitchFamily="2" charset="2"/>
              <a:buChar char="q"/>
            </a:pPr>
            <a:r>
              <a:rPr lang="en-US" altLang="en-US" sz="3800" dirty="0">
                <a:solidFill>
                  <a:srgbClr val="0100C8"/>
                </a:solidFill>
                <a:latin typeface="Helvetica Neue"/>
              </a:rPr>
              <a:t>MIN will certainly choose A</a:t>
            </a:r>
          </a:p>
          <a:p>
            <a:pPr lvl="1">
              <a:buFont typeface="Wingdings" panose="05000000000000000000" pitchFamily="2" charset="2"/>
              <a:buChar char="q"/>
            </a:pPr>
            <a:r>
              <a:rPr lang="en-US" altLang="en-US" sz="3800" dirty="0">
                <a:solidFill>
                  <a:srgbClr val="0100C8"/>
                </a:solidFill>
                <a:latin typeface="Helvetica Neue"/>
              </a:rPr>
              <a:t>Hence A’s parent can be assigned the backed-up value of -∞ and proceed with the search </a:t>
            </a:r>
          </a:p>
          <a:p>
            <a:pPr lvl="1">
              <a:buFont typeface="Wingdings" panose="05000000000000000000" pitchFamily="2" charset="2"/>
              <a:buChar char="q"/>
            </a:pPr>
            <a:r>
              <a:rPr lang="en-US" altLang="en-US" sz="3800" dirty="0">
                <a:solidFill>
                  <a:srgbClr val="0100C8"/>
                </a:solidFill>
                <a:latin typeface="Helvetica Neue"/>
              </a:rPr>
              <a:t>Failing to generate nodes B, C and D can in no way affect what will turn out to be MAX’s best move</a:t>
            </a:r>
          </a:p>
          <a:p>
            <a:pPr lvl="1">
              <a:buFont typeface="Wingdings" panose="05000000000000000000" pitchFamily="2" charset="2"/>
              <a:buChar char="q"/>
            </a:pPr>
            <a:endParaRPr lang="en-US" altLang="en-US" sz="3800" dirty="0">
              <a:solidFill>
                <a:srgbClr val="0100C8"/>
              </a:solidFill>
              <a:latin typeface="Helvetica Neue"/>
            </a:endParaRPr>
          </a:p>
          <a:p>
            <a:pPr>
              <a:buFont typeface="Wingdings" panose="05000000000000000000" pitchFamily="2" charset="2"/>
              <a:buChar char="q"/>
            </a:pPr>
            <a:endParaRPr lang="en-US" altLang="en-US" sz="4600" dirty="0">
              <a:solidFill>
                <a:srgbClr val="0100C8"/>
              </a:solidFill>
              <a:latin typeface="Helvetica Neue"/>
            </a:endParaRPr>
          </a:p>
          <a:p>
            <a:pPr marL="914400" lvl="1" indent="0">
              <a:buNone/>
            </a:pPr>
            <a:endParaRPr lang="en-US" altLang="en-US" sz="3800" dirty="0">
              <a:solidFill>
                <a:srgbClr val="0100C8"/>
              </a:solidFill>
              <a:latin typeface="Helvetica Neue"/>
            </a:endParaRPr>
          </a:p>
          <a:p>
            <a:pPr>
              <a:buFont typeface="Wingdings" panose="05000000000000000000" pitchFamily="2" charset="2"/>
              <a:buChar char="q"/>
            </a:pPr>
            <a:endParaRPr lang="en-US" altLang="en-US" sz="4600" dirty="0">
              <a:solidFill>
                <a:srgbClr val="0100C8"/>
              </a:solidFill>
              <a:latin typeface="Helvetica Neue"/>
            </a:endParaRPr>
          </a:p>
          <a:p>
            <a:pPr marL="914400" lvl="1" indent="0">
              <a:spcBef>
                <a:spcPts val="2000"/>
              </a:spcBef>
              <a:buNone/>
            </a:pPr>
            <a:endParaRPr kumimoji="0" lang="en-US" altLang="en-US" sz="3800" b="0" i="0" u="none" strike="noStrike" kern="1200" cap="none" spc="0" normalizeH="0" dirty="0">
              <a:ln>
                <a:noFill/>
              </a:ln>
              <a:solidFill>
                <a:srgbClr val="0100C8"/>
              </a:solidFill>
              <a:effectLst/>
              <a:uLnTx/>
              <a:uFillTx/>
              <a:latin typeface="Helvetica Neue"/>
              <a:ea typeface="+mn-ea"/>
              <a:cs typeface="+mn-cs"/>
            </a:endParaRPr>
          </a:p>
          <a:p>
            <a:pPr marL="914400" lvl="1" indent="0">
              <a:spcBef>
                <a:spcPts val="2000"/>
              </a:spcBef>
              <a:buNone/>
            </a:pPr>
            <a:endParaRPr kumimoji="0" lang="en-US" altLang="en-US" sz="3800" b="0" i="0" u="none" strike="noStrike" kern="1200" cap="none" spc="0" normalizeH="0" baseline="0" noProof="0" dirty="0">
              <a:ln>
                <a:noFill/>
              </a:ln>
              <a:solidFill>
                <a:srgbClr val="0100C8"/>
              </a:solidFill>
              <a:effectLst/>
              <a:uLnTx/>
              <a:uFillTx/>
              <a:latin typeface="Helvetica Neue"/>
              <a:ea typeface="+mn-ea"/>
              <a:cs typeface="+mn-cs"/>
            </a:endParaRPr>
          </a:p>
        </p:txBody>
      </p:sp>
    </p:spTree>
    <p:extLst>
      <p:ext uri="{BB962C8B-B14F-4D97-AF65-F5344CB8AC3E}">
        <p14:creationId xmlns:p14="http://schemas.microsoft.com/office/powerpoint/2010/main" val="301969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1000"/>
                                        <p:tgtEl>
                                          <p:spTgt spid="12">
                                            <p:txEl>
                                              <p:pRg st="0" end="0"/>
                                            </p:txEl>
                                          </p:spTgt>
                                        </p:tgtEl>
                                      </p:cBhvr>
                                    </p:animEffect>
                                    <p:anim calcmode="lin" valueType="num">
                                      <p:cBhvr>
                                        <p:cTn id="8"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2">
                                            <p:txEl>
                                              <p:pRg st="1" end="1"/>
                                            </p:txEl>
                                          </p:spTgt>
                                        </p:tgtEl>
                                        <p:attrNameLst>
                                          <p:attrName>style.visibility</p:attrName>
                                        </p:attrNameLst>
                                      </p:cBhvr>
                                      <p:to>
                                        <p:strVal val="visible"/>
                                      </p:to>
                                    </p:set>
                                    <p:animEffect transition="in" filter="fade">
                                      <p:cBhvr>
                                        <p:cTn id="14" dur="1000"/>
                                        <p:tgtEl>
                                          <p:spTgt spid="12">
                                            <p:txEl>
                                              <p:pRg st="1" end="1"/>
                                            </p:txEl>
                                          </p:spTgt>
                                        </p:tgtEl>
                                      </p:cBhvr>
                                    </p:animEffect>
                                    <p:anim calcmode="lin" valueType="num">
                                      <p:cBhvr>
                                        <p:cTn id="15"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2">
                                            <p:txEl>
                                              <p:pRg st="2" end="2"/>
                                            </p:txEl>
                                          </p:spTgt>
                                        </p:tgtEl>
                                        <p:attrNameLst>
                                          <p:attrName>style.visibility</p:attrName>
                                        </p:attrNameLst>
                                      </p:cBhvr>
                                      <p:to>
                                        <p:strVal val="visible"/>
                                      </p:to>
                                    </p:set>
                                    <p:animEffect transition="in" filter="fade">
                                      <p:cBhvr>
                                        <p:cTn id="21" dur="1000"/>
                                        <p:tgtEl>
                                          <p:spTgt spid="12">
                                            <p:txEl>
                                              <p:pRg st="2" end="2"/>
                                            </p:txEl>
                                          </p:spTgt>
                                        </p:tgtEl>
                                      </p:cBhvr>
                                    </p:animEffect>
                                    <p:anim calcmode="lin" valueType="num">
                                      <p:cBhvr>
                                        <p:cTn id="22"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2">
                                            <p:txEl>
                                              <p:pRg st="3" end="3"/>
                                            </p:txEl>
                                          </p:spTgt>
                                        </p:tgtEl>
                                        <p:attrNameLst>
                                          <p:attrName>style.visibility</p:attrName>
                                        </p:attrNameLst>
                                      </p:cBhvr>
                                      <p:to>
                                        <p:strVal val="visible"/>
                                      </p:to>
                                    </p:set>
                                    <p:animEffect transition="in" filter="fade">
                                      <p:cBhvr>
                                        <p:cTn id="28" dur="1000"/>
                                        <p:tgtEl>
                                          <p:spTgt spid="12">
                                            <p:txEl>
                                              <p:pRg st="3" end="3"/>
                                            </p:txEl>
                                          </p:spTgt>
                                        </p:tgtEl>
                                      </p:cBhvr>
                                    </p:animEffect>
                                    <p:anim calcmode="lin" valueType="num">
                                      <p:cBhvr>
                                        <p:cTn id="29" dur="1000" fill="hold"/>
                                        <p:tgtEl>
                                          <p:spTgt spid="1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2">
                                            <p:txEl>
                                              <p:pRg st="4" end="4"/>
                                            </p:txEl>
                                          </p:spTgt>
                                        </p:tgtEl>
                                        <p:attrNameLst>
                                          <p:attrName>style.visibility</p:attrName>
                                        </p:attrNameLst>
                                      </p:cBhvr>
                                      <p:to>
                                        <p:strVal val="visible"/>
                                      </p:to>
                                    </p:set>
                                    <p:animEffect transition="in" filter="fade">
                                      <p:cBhvr>
                                        <p:cTn id="35" dur="1000"/>
                                        <p:tgtEl>
                                          <p:spTgt spid="12">
                                            <p:txEl>
                                              <p:pRg st="4" end="4"/>
                                            </p:txEl>
                                          </p:spTgt>
                                        </p:tgtEl>
                                      </p:cBhvr>
                                    </p:animEffect>
                                    <p:anim calcmode="lin" valueType="num">
                                      <p:cBhvr>
                                        <p:cTn id="36" dur="1000" fill="hold"/>
                                        <p:tgtEl>
                                          <p:spTgt spid="1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6E293712-776D-234B-EAC1-B61F96BAE820}"/>
              </a:ext>
            </a:extLst>
          </p:cNvPr>
          <p:cNvGraphicFramePr>
            <a:graphicFrameLocks noGrp="1"/>
          </p:cNvGraphicFramePr>
          <p:nvPr/>
        </p:nvGraphicFramePr>
        <p:xfrm>
          <a:off x="9305478" y="624334"/>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5" name="Table 3">
            <a:extLst>
              <a:ext uri="{FF2B5EF4-FFF2-40B4-BE49-F238E27FC236}">
                <a16:creationId xmlns:a16="http://schemas.microsoft.com/office/drawing/2014/main" id="{1988BCEB-E0FE-7BDB-8690-ED566D292C17}"/>
              </a:ext>
            </a:extLst>
          </p:cNvPr>
          <p:cNvGraphicFramePr>
            <a:graphicFrameLocks noGrp="1"/>
          </p:cNvGraphicFramePr>
          <p:nvPr/>
        </p:nvGraphicFramePr>
        <p:xfrm>
          <a:off x="12897651" y="3335673"/>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510729">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6" name="Table 3">
            <a:extLst>
              <a:ext uri="{FF2B5EF4-FFF2-40B4-BE49-F238E27FC236}">
                <a16:creationId xmlns:a16="http://schemas.microsoft.com/office/drawing/2014/main" id="{117D423C-4CCB-85C6-1D81-2EFA618DB63C}"/>
              </a:ext>
            </a:extLst>
          </p:cNvPr>
          <p:cNvGraphicFramePr>
            <a:graphicFrameLocks noGrp="1"/>
          </p:cNvGraphicFramePr>
          <p:nvPr/>
        </p:nvGraphicFramePr>
        <p:xfrm>
          <a:off x="18785088" y="301053"/>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8" name="Table 3">
            <a:extLst>
              <a:ext uri="{FF2B5EF4-FFF2-40B4-BE49-F238E27FC236}">
                <a16:creationId xmlns:a16="http://schemas.microsoft.com/office/drawing/2014/main" id="{5AD8A7DF-96DC-EE9E-592F-5D03B5D32C12}"/>
              </a:ext>
            </a:extLst>
          </p:cNvPr>
          <p:cNvGraphicFramePr>
            <a:graphicFrameLocks noGrp="1"/>
          </p:cNvGraphicFramePr>
          <p:nvPr/>
        </p:nvGraphicFramePr>
        <p:xfrm>
          <a:off x="20569461" y="4447375"/>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9" name="Table 8">
            <a:extLst>
              <a:ext uri="{FF2B5EF4-FFF2-40B4-BE49-F238E27FC236}">
                <a16:creationId xmlns:a16="http://schemas.microsoft.com/office/drawing/2014/main" id="{1D6D2E76-7A4F-7A76-75D4-06B27F8FE46F}"/>
              </a:ext>
            </a:extLst>
          </p:cNvPr>
          <p:cNvGraphicFramePr>
            <a:graphicFrameLocks noGrp="1"/>
          </p:cNvGraphicFramePr>
          <p:nvPr/>
        </p:nvGraphicFramePr>
        <p:xfrm>
          <a:off x="88652" y="3702549"/>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r>
                        <a:rPr lang="en-US" b="1" dirty="0">
                          <a:solidFill>
                            <a:schemeClr val="tx1"/>
                          </a:solidFill>
                        </a:rPr>
                        <a:t>O</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10" name="Table 9">
            <a:extLst>
              <a:ext uri="{FF2B5EF4-FFF2-40B4-BE49-F238E27FC236}">
                <a16:creationId xmlns:a16="http://schemas.microsoft.com/office/drawing/2014/main" id="{9A9261B4-386D-87CD-3AA7-85C05795FEDD}"/>
              </a:ext>
            </a:extLst>
          </p:cNvPr>
          <p:cNvGraphicFramePr>
            <a:graphicFrameLocks noGrp="1"/>
          </p:cNvGraphicFramePr>
          <p:nvPr/>
        </p:nvGraphicFramePr>
        <p:xfrm>
          <a:off x="1845998" y="3719575"/>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483545">
                  <a:extLst>
                    <a:ext uri="{9D8B030D-6E8A-4147-A177-3AD203B41FA5}">
                      <a16:colId xmlns:a16="http://schemas.microsoft.com/office/drawing/2014/main" val="4252296161"/>
                    </a:ext>
                  </a:extLst>
                </a:gridCol>
                <a:gridCol w="556135">
                  <a:extLst>
                    <a:ext uri="{9D8B030D-6E8A-4147-A177-3AD203B41FA5}">
                      <a16:colId xmlns:a16="http://schemas.microsoft.com/office/drawing/2014/main" val="1952083884"/>
                    </a:ext>
                  </a:extLst>
                </a:gridCol>
              </a:tblGrid>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11" name="Table 10">
            <a:extLst>
              <a:ext uri="{FF2B5EF4-FFF2-40B4-BE49-F238E27FC236}">
                <a16:creationId xmlns:a16="http://schemas.microsoft.com/office/drawing/2014/main" id="{BD744EB8-8C30-DBD8-3357-1ACF22BC0D24}"/>
              </a:ext>
            </a:extLst>
          </p:cNvPr>
          <p:cNvGraphicFramePr>
            <a:graphicFrameLocks noGrp="1"/>
          </p:cNvGraphicFramePr>
          <p:nvPr/>
        </p:nvGraphicFramePr>
        <p:xfrm>
          <a:off x="3558535" y="3688861"/>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12" name="Table 11">
            <a:extLst>
              <a:ext uri="{FF2B5EF4-FFF2-40B4-BE49-F238E27FC236}">
                <a16:creationId xmlns:a16="http://schemas.microsoft.com/office/drawing/2014/main" id="{C5D46CF1-6232-22E7-8C16-E0151D20D4DA}"/>
              </a:ext>
            </a:extLst>
          </p:cNvPr>
          <p:cNvGraphicFramePr>
            <a:graphicFrameLocks noGrp="1"/>
          </p:cNvGraphicFramePr>
          <p:nvPr/>
        </p:nvGraphicFramePr>
        <p:xfrm>
          <a:off x="5257376" y="3734422"/>
          <a:ext cx="1569308" cy="1920240"/>
        </p:xfrm>
        <a:graphic>
          <a:graphicData uri="http://schemas.openxmlformats.org/drawingml/2006/table">
            <a:tbl>
              <a:tblPr firstRow="1" bandRow="1">
                <a:tableStyleId>{5C22544A-7EE6-4342-B048-85BDC9FD1C3A}</a:tableStyleId>
              </a:tblPr>
              <a:tblGrid>
                <a:gridCol w="397687">
                  <a:extLst>
                    <a:ext uri="{9D8B030D-6E8A-4147-A177-3AD203B41FA5}">
                      <a16:colId xmlns:a16="http://schemas.microsoft.com/office/drawing/2014/main" val="2317538931"/>
                    </a:ext>
                  </a:extLst>
                </a:gridCol>
                <a:gridCol w="615486">
                  <a:extLst>
                    <a:ext uri="{9D8B030D-6E8A-4147-A177-3AD203B41FA5}">
                      <a16:colId xmlns:a16="http://schemas.microsoft.com/office/drawing/2014/main" val="4252296161"/>
                    </a:ext>
                  </a:extLst>
                </a:gridCol>
                <a:gridCol w="556135">
                  <a:extLst>
                    <a:ext uri="{9D8B030D-6E8A-4147-A177-3AD203B41FA5}">
                      <a16:colId xmlns:a16="http://schemas.microsoft.com/office/drawing/2014/main" val="1952083884"/>
                    </a:ext>
                  </a:extLst>
                </a:gridCol>
              </a:tblGrid>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14" name="Table 13">
            <a:extLst>
              <a:ext uri="{FF2B5EF4-FFF2-40B4-BE49-F238E27FC236}">
                <a16:creationId xmlns:a16="http://schemas.microsoft.com/office/drawing/2014/main" id="{7A4C32B9-391C-1C97-30A7-62363025D21F}"/>
              </a:ext>
            </a:extLst>
          </p:cNvPr>
          <p:cNvGraphicFramePr>
            <a:graphicFrameLocks noGrp="1"/>
          </p:cNvGraphicFramePr>
          <p:nvPr/>
        </p:nvGraphicFramePr>
        <p:xfrm>
          <a:off x="1368071" y="7141730"/>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r>
                        <a:rPr lang="en-US" b="1" dirty="0">
                          <a:solidFill>
                            <a:schemeClr val="tx1"/>
                          </a:solidFill>
                        </a:rPr>
                        <a:t>O</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cxnSp>
        <p:nvCxnSpPr>
          <p:cNvPr id="32" name="Straight Arrow Connector 31">
            <a:extLst>
              <a:ext uri="{FF2B5EF4-FFF2-40B4-BE49-F238E27FC236}">
                <a16:creationId xmlns:a16="http://schemas.microsoft.com/office/drawing/2014/main" id="{1A731E0E-AB49-F4FE-4745-5837253BB41F}"/>
              </a:ext>
            </a:extLst>
          </p:cNvPr>
          <p:cNvCxnSpPr>
            <a:cxnSpLocks/>
          </p:cNvCxnSpPr>
          <p:nvPr/>
        </p:nvCxnSpPr>
        <p:spPr>
          <a:xfrm flipH="1">
            <a:off x="873306" y="2497791"/>
            <a:ext cx="8696568" cy="1106175"/>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8463EC3-DD36-405C-9377-B2CA0B154A5D}"/>
              </a:ext>
            </a:extLst>
          </p:cNvPr>
          <p:cNvCxnSpPr>
            <a:cxnSpLocks/>
            <a:endCxn id="11" idx="0"/>
          </p:cNvCxnSpPr>
          <p:nvPr/>
        </p:nvCxnSpPr>
        <p:spPr>
          <a:xfrm flipH="1">
            <a:off x="4343189" y="2497791"/>
            <a:ext cx="5192940" cy="1191070"/>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88B2FEFF-7EA0-D866-AA1E-23DFBA661AB4}"/>
              </a:ext>
            </a:extLst>
          </p:cNvPr>
          <p:cNvCxnSpPr>
            <a:cxnSpLocks/>
          </p:cNvCxnSpPr>
          <p:nvPr/>
        </p:nvCxnSpPr>
        <p:spPr>
          <a:xfrm flipH="1">
            <a:off x="5883803" y="2497791"/>
            <a:ext cx="3686071" cy="1258528"/>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8392191C-7D9B-BFAE-C7C8-A0F0186F2811}"/>
              </a:ext>
            </a:extLst>
          </p:cNvPr>
          <p:cNvCxnSpPr>
            <a:cxnSpLocks/>
          </p:cNvCxnSpPr>
          <p:nvPr/>
        </p:nvCxnSpPr>
        <p:spPr>
          <a:xfrm flipH="1">
            <a:off x="2831840" y="2497791"/>
            <a:ext cx="6738034" cy="1236631"/>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A7A1A4AD-0215-BD4C-F227-CD19237CB292}"/>
              </a:ext>
            </a:extLst>
          </p:cNvPr>
          <p:cNvCxnSpPr>
            <a:cxnSpLocks/>
          </p:cNvCxnSpPr>
          <p:nvPr/>
        </p:nvCxnSpPr>
        <p:spPr>
          <a:xfrm flipH="1">
            <a:off x="1964378" y="5340808"/>
            <a:ext cx="11574726" cy="1826368"/>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6F20F9BE-7CC1-B128-D499-377B597CBC13}"/>
              </a:ext>
            </a:extLst>
          </p:cNvPr>
          <p:cNvCxnSpPr>
            <a:cxnSpLocks/>
          </p:cNvCxnSpPr>
          <p:nvPr/>
        </p:nvCxnSpPr>
        <p:spPr>
          <a:xfrm flipH="1">
            <a:off x="14456584" y="2308697"/>
            <a:ext cx="5216921" cy="5415428"/>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3E183390-09E0-A221-C65E-0571F804F3E9}"/>
              </a:ext>
            </a:extLst>
          </p:cNvPr>
          <p:cNvSpPr txBox="1"/>
          <p:nvPr/>
        </p:nvSpPr>
        <p:spPr>
          <a:xfrm>
            <a:off x="244661" y="684564"/>
            <a:ext cx="7335582" cy="1196515"/>
          </a:xfrm>
          <a:prstGeom prst="rect">
            <a:avLst/>
          </a:prstGeom>
          <a:noFill/>
        </p:spPr>
        <p:txBody>
          <a:bodyPr wrap="square" rtlCol="0">
            <a:spAutoFit/>
          </a:bodyPr>
          <a:lstStyle/>
          <a:p>
            <a:r>
              <a:rPr lang="en-US" dirty="0"/>
              <a:t>The </a:t>
            </a:r>
            <a:r>
              <a:rPr lang="en-US" b="1" dirty="0">
                <a:solidFill>
                  <a:srgbClr val="FF2D64"/>
                </a:solidFill>
              </a:rPr>
              <a:t>pruned search tree </a:t>
            </a:r>
            <a:r>
              <a:rPr lang="en-US" dirty="0"/>
              <a:t>of stage 3 of Minimax</a:t>
            </a:r>
            <a:endParaRPr lang="en-CY" dirty="0"/>
          </a:p>
        </p:txBody>
      </p:sp>
      <p:sp>
        <p:nvSpPr>
          <p:cNvPr id="76" name="TextBox 75">
            <a:extLst>
              <a:ext uri="{FF2B5EF4-FFF2-40B4-BE49-F238E27FC236}">
                <a16:creationId xmlns:a16="http://schemas.microsoft.com/office/drawing/2014/main" id="{BB2DB95A-D610-EF83-DB13-14762849B356}"/>
              </a:ext>
            </a:extLst>
          </p:cNvPr>
          <p:cNvSpPr txBox="1"/>
          <p:nvPr/>
        </p:nvSpPr>
        <p:spPr>
          <a:xfrm rot="10800000" flipV="1">
            <a:off x="83859" y="5565725"/>
            <a:ext cx="1569307" cy="523220"/>
          </a:xfrm>
          <a:prstGeom prst="rect">
            <a:avLst/>
          </a:prstGeom>
          <a:noFill/>
        </p:spPr>
        <p:txBody>
          <a:bodyPr wrap="square" rtlCol="0">
            <a:spAutoFit/>
          </a:bodyPr>
          <a:lstStyle/>
          <a:p>
            <a:r>
              <a:rPr lang="en-US" sz="2800" dirty="0"/>
              <a:t>2 – 1 = 1</a:t>
            </a:r>
            <a:endParaRPr lang="en-CY" sz="2800" dirty="0"/>
          </a:p>
        </p:txBody>
      </p:sp>
      <p:sp>
        <p:nvSpPr>
          <p:cNvPr id="77" name="TextBox 76">
            <a:extLst>
              <a:ext uri="{FF2B5EF4-FFF2-40B4-BE49-F238E27FC236}">
                <a16:creationId xmlns:a16="http://schemas.microsoft.com/office/drawing/2014/main" id="{A047084D-890D-21E4-85B7-ABC93E936A99}"/>
              </a:ext>
            </a:extLst>
          </p:cNvPr>
          <p:cNvSpPr txBox="1"/>
          <p:nvPr/>
        </p:nvSpPr>
        <p:spPr>
          <a:xfrm rot="10800000" flipV="1">
            <a:off x="1863955" y="5607879"/>
            <a:ext cx="1569307" cy="523220"/>
          </a:xfrm>
          <a:prstGeom prst="rect">
            <a:avLst/>
          </a:prstGeom>
          <a:noFill/>
        </p:spPr>
        <p:txBody>
          <a:bodyPr wrap="square" rtlCol="0">
            <a:spAutoFit/>
          </a:bodyPr>
          <a:lstStyle/>
          <a:p>
            <a:r>
              <a:rPr lang="en-US" sz="2800" dirty="0"/>
              <a:t>3 – 1 = 2</a:t>
            </a:r>
            <a:endParaRPr lang="en-CY" sz="2800" dirty="0"/>
          </a:p>
        </p:txBody>
      </p:sp>
      <p:sp>
        <p:nvSpPr>
          <p:cNvPr id="78" name="TextBox 77">
            <a:extLst>
              <a:ext uri="{FF2B5EF4-FFF2-40B4-BE49-F238E27FC236}">
                <a16:creationId xmlns:a16="http://schemas.microsoft.com/office/drawing/2014/main" id="{AEDC5E9B-82C2-51FD-8B98-8833043A31EC}"/>
              </a:ext>
            </a:extLst>
          </p:cNvPr>
          <p:cNvSpPr txBox="1"/>
          <p:nvPr/>
        </p:nvSpPr>
        <p:spPr>
          <a:xfrm rot="10800000" flipV="1">
            <a:off x="3610707" y="5554158"/>
            <a:ext cx="1569307" cy="523220"/>
          </a:xfrm>
          <a:prstGeom prst="rect">
            <a:avLst/>
          </a:prstGeom>
          <a:noFill/>
        </p:spPr>
        <p:txBody>
          <a:bodyPr wrap="square" rtlCol="0">
            <a:spAutoFit/>
          </a:bodyPr>
          <a:lstStyle/>
          <a:p>
            <a:r>
              <a:rPr lang="en-US" sz="2800" dirty="0"/>
              <a:t>2 – 1 = 1</a:t>
            </a:r>
            <a:endParaRPr lang="en-CY" sz="2800" dirty="0"/>
          </a:p>
        </p:txBody>
      </p:sp>
      <p:sp>
        <p:nvSpPr>
          <p:cNvPr id="79" name="TextBox 78">
            <a:extLst>
              <a:ext uri="{FF2B5EF4-FFF2-40B4-BE49-F238E27FC236}">
                <a16:creationId xmlns:a16="http://schemas.microsoft.com/office/drawing/2014/main" id="{924CD943-38A9-02C0-9D7F-F824294CBE31}"/>
              </a:ext>
            </a:extLst>
          </p:cNvPr>
          <p:cNvSpPr txBox="1"/>
          <p:nvPr/>
        </p:nvSpPr>
        <p:spPr>
          <a:xfrm rot="10800000" flipV="1">
            <a:off x="5382533" y="5645105"/>
            <a:ext cx="1569307" cy="523220"/>
          </a:xfrm>
          <a:prstGeom prst="rect">
            <a:avLst/>
          </a:prstGeom>
          <a:noFill/>
        </p:spPr>
        <p:txBody>
          <a:bodyPr wrap="square" rtlCol="0">
            <a:spAutoFit/>
          </a:bodyPr>
          <a:lstStyle/>
          <a:p>
            <a:r>
              <a:rPr lang="en-US" sz="2800" dirty="0"/>
              <a:t>3 – 1 = 2</a:t>
            </a:r>
            <a:endParaRPr lang="en-CY" sz="2800" dirty="0"/>
          </a:p>
        </p:txBody>
      </p:sp>
      <p:sp>
        <p:nvSpPr>
          <p:cNvPr id="86" name="TextBox 85">
            <a:extLst>
              <a:ext uri="{FF2B5EF4-FFF2-40B4-BE49-F238E27FC236}">
                <a16:creationId xmlns:a16="http://schemas.microsoft.com/office/drawing/2014/main" id="{C1223B69-3CEB-51A0-A3EB-EDC76AA04080}"/>
              </a:ext>
            </a:extLst>
          </p:cNvPr>
          <p:cNvSpPr txBox="1"/>
          <p:nvPr/>
        </p:nvSpPr>
        <p:spPr>
          <a:xfrm rot="10800000" flipV="1">
            <a:off x="1450607" y="9041383"/>
            <a:ext cx="1569307" cy="523220"/>
          </a:xfrm>
          <a:prstGeom prst="rect">
            <a:avLst/>
          </a:prstGeom>
          <a:noFill/>
        </p:spPr>
        <p:txBody>
          <a:bodyPr wrap="square" rtlCol="0">
            <a:spAutoFit/>
          </a:bodyPr>
          <a:lstStyle/>
          <a:p>
            <a:pPr algn="ctr"/>
            <a:r>
              <a:rPr lang="en-US" sz="2800" dirty="0"/>
              <a:t>- ∞</a:t>
            </a:r>
            <a:endParaRPr lang="en-CY" sz="2800" dirty="0"/>
          </a:p>
        </p:txBody>
      </p:sp>
      <p:sp>
        <p:nvSpPr>
          <p:cNvPr id="88" name="Oval 87">
            <a:extLst>
              <a:ext uri="{FF2B5EF4-FFF2-40B4-BE49-F238E27FC236}">
                <a16:creationId xmlns:a16="http://schemas.microsoft.com/office/drawing/2014/main" id="{BD709E0A-421C-ACD4-A384-730938E953E8}"/>
              </a:ext>
            </a:extLst>
          </p:cNvPr>
          <p:cNvSpPr/>
          <p:nvPr/>
        </p:nvSpPr>
        <p:spPr>
          <a:xfrm>
            <a:off x="7992192" y="577551"/>
            <a:ext cx="1101008" cy="842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CY" dirty="0"/>
          </a:p>
        </p:txBody>
      </p:sp>
      <p:sp>
        <p:nvSpPr>
          <p:cNvPr id="89" name="Oval 88">
            <a:extLst>
              <a:ext uri="{FF2B5EF4-FFF2-40B4-BE49-F238E27FC236}">
                <a16:creationId xmlns:a16="http://schemas.microsoft.com/office/drawing/2014/main" id="{B959347A-060D-69C7-29BC-E84BA085EEED}"/>
              </a:ext>
            </a:extLst>
          </p:cNvPr>
          <p:cNvSpPr/>
          <p:nvPr/>
        </p:nvSpPr>
        <p:spPr>
          <a:xfrm>
            <a:off x="13674770" y="2308697"/>
            <a:ext cx="1101008" cy="842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endParaRPr lang="en-CY" dirty="0"/>
          </a:p>
        </p:txBody>
      </p:sp>
      <p:sp>
        <p:nvSpPr>
          <p:cNvPr id="90" name="Oval 89">
            <a:extLst>
              <a:ext uri="{FF2B5EF4-FFF2-40B4-BE49-F238E27FC236}">
                <a16:creationId xmlns:a16="http://schemas.microsoft.com/office/drawing/2014/main" id="{B5E87805-5D86-EDEB-B1B2-7475DC4F993B}"/>
              </a:ext>
            </a:extLst>
          </p:cNvPr>
          <p:cNvSpPr/>
          <p:nvPr/>
        </p:nvSpPr>
        <p:spPr>
          <a:xfrm>
            <a:off x="20597352" y="301053"/>
            <a:ext cx="1101008" cy="842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CY" dirty="0"/>
          </a:p>
        </p:txBody>
      </p:sp>
      <p:sp>
        <p:nvSpPr>
          <p:cNvPr id="91" name="TextBox 90">
            <a:extLst>
              <a:ext uri="{FF2B5EF4-FFF2-40B4-BE49-F238E27FC236}">
                <a16:creationId xmlns:a16="http://schemas.microsoft.com/office/drawing/2014/main" id="{9A02B5B7-699F-6311-B00B-C4F016ECDBA0}"/>
              </a:ext>
            </a:extLst>
          </p:cNvPr>
          <p:cNvSpPr txBox="1"/>
          <p:nvPr/>
        </p:nvSpPr>
        <p:spPr>
          <a:xfrm>
            <a:off x="13392636" y="670495"/>
            <a:ext cx="2858856" cy="584775"/>
          </a:xfrm>
          <a:prstGeom prst="rect">
            <a:avLst/>
          </a:prstGeom>
          <a:noFill/>
        </p:spPr>
        <p:txBody>
          <a:bodyPr wrap="square" rtlCol="0">
            <a:spAutoFit/>
          </a:bodyPr>
          <a:lstStyle/>
          <a:p>
            <a:r>
              <a:rPr lang="en-US" sz="3200" dirty="0"/>
              <a:t>MAX’s move</a:t>
            </a:r>
            <a:endParaRPr lang="en-CY" sz="3200" dirty="0"/>
          </a:p>
        </p:txBody>
      </p:sp>
      <p:cxnSp>
        <p:nvCxnSpPr>
          <p:cNvPr id="92" name="Straight Arrow Connector 91">
            <a:extLst>
              <a:ext uri="{FF2B5EF4-FFF2-40B4-BE49-F238E27FC236}">
                <a16:creationId xmlns:a16="http://schemas.microsoft.com/office/drawing/2014/main" id="{C818BC7C-93B8-97A8-FA9D-561A867E0D63}"/>
              </a:ext>
            </a:extLst>
          </p:cNvPr>
          <p:cNvCxnSpPr>
            <a:cxnSpLocks/>
          </p:cNvCxnSpPr>
          <p:nvPr/>
        </p:nvCxnSpPr>
        <p:spPr>
          <a:xfrm flipH="1" flipV="1">
            <a:off x="12369114" y="1143709"/>
            <a:ext cx="1856160" cy="183670"/>
          </a:xfrm>
          <a:prstGeom prst="straightConnector1">
            <a:avLst/>
          </a:prstGeom>
          <a:ln w="5715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78BA97DE-1CCB-406D-BE34-4D0AA719FB99}"/>
              </a:ext>
            </a:extLst>
          </p:cNvPr>
          <p:cNvCxnSpPr>
            <a:cxnSpLocks/>
          </p:cNvCxnSpPr>
          <p:nvPr/>
        </p:nvCxnSpPr>
        <p:spPr>
          <a:xfrm flipH="1" flipV="1">
            <a:off x="10949402" y="1096484"/>
            <a:ext cx="8628593" cy="1250378"/>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9178AB5A-9B59-2936-392E-1459E2F82CDE}"/>
              </a:ext>
            </a:extLst>
          </p:cNvPr>
          <p:cNvCxnSpPr>
            <a:cxnSpLocks/>
          </p:cNvCxnSpPr>
          <p:nvPr/>
        </p:nvCxnSpPr>
        <p:spPr>
          <a:xfrm flipH="1">
            <a:off x="14498418" y="2308697"/>
            <a:ext cx="5226470" cy="1043451"/>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aphicFrame>
        <p:nvGraphicFramePr>
          <p:cNvPr id="70" name="Table 3">
            <a:extLst>
              <a:ext uri="{FF2B5EF4-FFF2-40B4-BE49-F238E27FC236}">
                <a16:creationId xmlns:a16="http://schemas.microsoft.com/office/drawing/2014/main" id="{CFD2CD18-63EC-ECF1-E907-A5FF49028590}"/>
              </a:ext>
            </a:extLst>
          </p:cNvPr>
          <p:cNvGraphicFramePr>
            <a:graphicFrameLocks noGrp="1"/>
          </p:cNvGraphicFramePr>
          <p:nvPr/>
        </p:nvGraphicFramePr>
        <p:xfrm>
          <a:off x="12866665" y="7729220"/>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510729">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sp>
        <p:nvSpPr>
          <p:cNvPr id="71" name="Oval 70">
            <a:extLst>
              <a:ext uri="{FF2B5EF4-FFF2-40B4-BE49-F238E27FC236}">
                <a16:creationId xmlns:a16="http://schemas.microsoft.com/office/drawing/2014/main" id="{315623D3-2E7A-6699-E8A4-2D62247E7B1E}"/>
              </a:ext>
            </a:extLst>
          </p:cNvPr>
          <p:cNvSpPr/>
          <p:nvPr/>
        </p:nvSpPr>
        <p:spPr>
          <a:xfrm>
            <a:off x="13430803" y="6765731"/>
            <a:ext cx="1101008" cy="842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endParaRPr lang="en-CY" dirty="0"/>
          </a:p>
        </p:txBody>
      </p:sp>
      <p:graphicFrame>
        <p:nvGraphicFramePr>
          <p:cNvPr id="75" name="Table 74">
            <a:extLst>
              <a:ext uri="{FF2B5EF4-FFF2-40B4-BE49-F238E27FC236}">
                <a16:creationId xmlns:a16="http://schemas.microsoft.com/office/drawing/2014/main" id="{A1CF2346-5665-4367-A9F2-E0FBA6678742}"/>
              </a:ext>
            </a:extLst>
          </p:cNvPr>
          <p:cNvGraphicFramePr>
            <a:graphicFrameLocks noGrp="1"/>
          </p:cNvGraphicFramePr>
          <p:nvPr/>
        </p:nvGraphicFramePr>
        <p:xfrm>
          <a:off x="6855726" y="10587921"/>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r>
                        <a:rPr lang="en-US" b="1" dirty="0">
                          <a:solidFill>
                            <a:schemeClr val="tx1"/>
                          </a:solidFill>
                        </a:rPr>
                        <a:t>O</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504982">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cxnSp>
        <p:nvCxnSpPr>
          <p:cNvPr id="104" name="Straight Arrow Connector 103">
            <a:extLst>
              <a:ext uri="{FF2B5EF4-FFF2-40B4-BE49-F238E27FC236}">
                <a16:creationId xmlns:a16="http://schemas.microsoft.com/office/drawing/2014/main" id="{4DDD99A8-D6DF-F0F4-1DAC-87E9B5CDCC0C}"/>
              </a:ext>
            </a:extLst>
          </p:cNvPr>
          <p:cNvCxnSpPr>
            <a:cxnSpLocks/>
          </p:cNvCxnSpPr>
          <p:nvPr/>
        </p:nvCxnSpPr>
        <p:spPr>
          <a:xfrm flipH="1">
            <a:off x="7580242" y="9700564"/>
            <a:ext cx="6005184" cy="849561"/>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13" name="Oval 112">
            <a:extLst>
              <a:ext uri="{FF2B5EF4-FFF2-40B4-BE49-F238E27FC236}">
                <a16:creationId xmlns:a16="http://schemas.microsoft.com/office/drawing/2014/main" id="{8C5665A1-0990-5520-1C22-694197E81AF9}"/>
              </a:ext>
            </a:extLst>
          </p:cNvPr>
          <p:cNvSpPr/>
          <p:nvPr/>
        </p:nvSpPr>
        <p:spPr>
          <a:xfrm>
            <a:off x="19302371" y="4320718"/>
            <a:ext cx="1101008" cy="7960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endParaRPr lang="en-CY" dirty="0"/>
          </a:p>
        </p:txBody>
      </p:sp>
      <p:cxnSp>
        <p:nvCxnSpPr>
          <p:cNvPr id="114" name="Straight Arrow Connector 113">
            <a:extLst>
              <a:ext uri="{FF2B5EF4-FFF2-40B4-BE49-F238E27FC236}">
                <a16:creationId xmlns:a16="http://schemas.microsoft.com/office/drawing/2014/main" id="{74A12F53-B9A6-4991-3C52-AA4A401EC62B}"/>
              </a:ext>
            </a:extLst>
          </p:cNvPr>
          <p:cNvCxnSpPr>
            <a:cxnSpLocks/>
            <a:endCxn id="8" idx="0"/>
          </p:cNvCxnSpPr>
          <p:nvPr/>
        </p:nvCxnSpPr>
        <p:spPr>
          <a:xfrm>
            <a:off x="19574401" y="2275529"/>
            <a:ext cx="1779714" cy="2171846"/>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18" name="TextBox 117">
            <a:extLst>
              <a:ext uri="{FF2B5EF4-FFF2-40B4-BE49-F238E27FC236}">
                <a16:creationId xmlns:a16="http://schemas.microsoft.com/office/drawing/2014/main" id="{A1B8EE35-F0B8-DA49-8F7F-9D876DCF89BC}"/>
              </a:ext>
            </a:extLst>
          </p:cNvPr>
          <p:cNvSpPr txBox="1"/>
          <p:nvPr/>
        </p:nvSpPr>
        <p:spPr>
          <a:xfrm rot="10800000" flipV="1">
            <a:off x="16769839" y="460771"/>
            <a:ext cx="1893771" cy="523220"/>
          </a:xfrm>
          <a:prstGeom prst="rect">
            <a:avLst/>
          </a:prstGeom>
          <a:solidFill>
            <a:schemeClr val="accent5">
              <a:lumMod val="20000"/>
              <a:lumOff val="80000"/>
            </a:schemeClr>
          </a:solidFill>
        </p:spPr>
        <p:txBody>
          <a:bodyPr wrap="square" rtlCol="0">
            <a:spAutoFit/>
          </a:bodyPr>
          <a:lstStyle/>
          <a:p>
            <a:r>
              <a:rPr lang="en-US" sz="2800" dirty="0"/>
              <a:t>Start Node</a:t>
            </a:r>
            <a:endParaRPr lang="en-CY" sz="2800" dirty="0"/>
          </a:p>
        </p:txBody>
      </p:sp>
      <p:sp>
        <p:nvSpPr>
          <p:cNvPr id="119" name="TextBox 118">
            <a:extLst>
              <a:ext uri="{FF2B5EF4-FFF2-40B4-BE49-F238E27FC236}">
                <a16:creationId xmlns:a16="http://schemas.microsoft.com/office/drawing/2014/main" id="{2D106A1F-F799-D379-DE41-384407D4CD06}"/>
              </a:ext>
            </a:extLst>
          </p:cNvPr>
          <p:cNvSpPr txBox="1"/>
          <p:nvPr/>
        </p:nvSpPr>
        <p:spPr>
          <a:xfrm rot="10800000" flipV="1">
            <a:off x="1558063" y="6750190"/>
            <a:ext cx="430683" cy="523220"/>
          </a:xfrm>
          <a:prstGeom prst="rect">
            <a:avLst/>
          </a:prstGeom>
          <a:noFill/>
        </p:spPr>
        <p:txBody>
          <a:bodyPr wrap="square" rtlCol="0">
            <a:spAutoFit/>
          </a:bodyPr>
          <a:lstStyle/>
          <a:p>
            <a:r>
              <a:rPr lang="en-US" sz="2800" dirty="0"/>
              <a:t>A</a:t>
            </a:r>
            <a:endParaRPr lang="en-CY" sz="2800" dirty="0"/>
          </a:p>
        </p:txBody>
      </p:sp>
      <p:sp>
        <p:nvSpPr>
          <p:cNvPr id="131" name="TextBox 130">
            <a:extLst>
              <a:ext uri="{FF2B5EF4-FFF2-40B4-BE49-F238E27FC236}">
                <a16:creationId xmlns:a16="http://schemas.microsoft.com/office/drawing/2014/main" id="{B697BFA4-6D1A-8675-C26E-0C92D3FE123F}"/>
              </a:ext>
            </a:extLst>
          </p:cNvPr>
          <p:cNvSpPr txBox="1"/>
          <p:nvPr/>
        </p:nvSpPr>
        <p:spPr>
          <a:xfrm rot="10800000" flipV="1">
            <a:off x="6759855" y="12469248"/>
            <a:ext cx="1569307" cy="523220"/>
          </a:xfrm>
          <a:prstGeom prst="rect">
            <a:avLst/>
          </a:prstGeom>
          <a:noFill/>
        </p:spPr>
        <p:txBody>
          <a:bodyPr wrap="square" rtlCol="0">
            <a:spAutoFit/>
          </a:bodyPr>
          <a:lstStyle/>
          <a:p>
            <a:pPr algn="ctr"/>
            <a:r>
              <a:rPr lang="en-US" sz="2800" dirty="0"/>
              <a:t>- ∞</a:t>
            </a:r>
            <a:endParaRPr lang="en-CY" sz="2800" dirty="0"/>
          </a:p>
        </p:txBody>
      </p:sp>
      <p:cxnSp>
        <p:nvCxnSpPr>
          <p:cNvPr id="132" name="Straight Arrow Connector 131">
            <a:extLst>
              <a:ext uri="{FF2B5EF4-FFF2-40B4-BE49-F238E27FC236}">
                <a16:creationId xmlns:a16="http://schemas.microsoft.com/office/drawing/2014/main" id="{22DEE3E4-2D6A-8408-AC39-C85CB32857B5}"/>
              </a:ext>
            </a:extLst>
          </p:cNvPr>
          <p:cNvCxnSpPr>
            <a:cxnSpLocks/>
          </p:cNvCxnSpPr>
          <p:nvPr/>
        </p:nvCxnSpPr>
        <p:spPr>
          <a:xfrm flipH="1">
            <a:off x="16966364" y="2254461"/>
            <a:ext cx="2727752" cy="5447994"/>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aphicFrame>
        <p:nvGraphicFramePr>
          <p:cNvPr id="133" name="Table 3">
            <a:extLst>
              <a:ext uri="{FF2B5EF4-FFF2-40B4-BE49-F238E27FC236}">
                <a16:creationId xmlns:a16="http://schemas.microsoft.com/office/drawing/2014/main" id="{F75C4166-1528-CE6E-6D32-404ACAAAB3F1}"/>
              </a:ext>
            </a:extLst>
          </p:cNvPr>
          <p:cNvGraphicFramePr>
            <a:graphicFrameLocks noGrp="1"/>
          </p:cNvGraphicFramePr>
          <p:nvPr/>
        </p:nvGraphicFramePr>
        <p:xfrm>
          <a:off x="15376445" y="7707550"/>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510729">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sp>
        <p:nvSpPr>
          <p:cNvPr id="134" name="Oval 133">
            <a:extLst>
              <a:ext uri="{FF2B5EF4-FFF2-40B4-BE49-F238E27FC236}">
                <a16:creationId xmlns:a16="http://schemas.microsoft.com/office/drawing/2014/main" id="{C04B752E-00C3-4E45-A811-EF975CF8FCF0}"/>
              </a:ext>
            </a:extLst>
          </p:cNvPr>
          <p:cNvSpPr/>
          <p:nvPr/>
        </p:nvSpPr>
        <p:spPr>
          <a:xfrm>
            <a:off x="15940583" y="6744061"/>
            <a:ext cx="1101008" cy="842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endParaRPr lang="en-CY" dirty="0"/>
          </a:p>
        </p:txBody>
      </p:sp>
      <p:graphicFrame>
        <p:nvGraphicFramePr>
          <p:cNvPr id="136" name="Table 3">
            <a:extLst>
              <a:ext uri="{FF2B5EF4-FFF2-40B4-BE49-F238E27FC236}">
                <a16:creationId xmlns:a16="http://schemas.microsoft.com/office/drawing/2014/main" id="{E62E9498-2118-31D2-8421-5FDA2096FB74}"/>
              </a:ext>
            </a:extLst>
          </p:cNvPr>
          <p:cNvGraphicFramePr>
            <a:graphicFrameLocks noGrp="1"/>
          </p:cNvGraphicFramePr>
          <p:nvPr/>
        </p:nvGraphicFramePr>
        <p:xfrm>
          <a:off x="13688435" y="10482388"/>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510729">
                <a:tc>
                  <a:txBody>
                    <a:bodyPr/>
                    <a:lstStyle/>
                    <a:p>
                      <a:pPr algn="ctr"/>
                      <a:r>
                        <a:rPr lang="en-US" b="1" dirty="0">
                          <a:solidFill>
                            <a:schemeClr val="tx1"/>
                          </a:solidFill>
                        </a:rPr>
                        <a:t>O</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cxnSp>
        <p:nvCxnSpPr>
          <p:cNvPr id="145" name="Straight Arrow Connector 144">
            <a:extLst>
              <a:ext uri="{FF2B5EF4-FFF2-40B4-BE49-F238E27FC236}">
                <a16:creationId xmlns:a16="http://schemas.microsoft.com/office/drawing/2014/main" id="{D985B882-AF93-6FB1-A3BA-D14BD493AEF1}"/>
              </a:ext>
            </a:extLst>
          </p:cNvPr>
          <p:cNvCxnSpPr>
            <a:cxnSpLocks/>
            <a:stCxn id="133" idx="2"/>
            <a:endCxn id="136" idx="0"/>
          </p:cNvCxnSpPr>
          <p:nvPr/>
        </p:nvCxnSpPr>
        <p:spPr>
          <a:xfrm flipH="1">
            <a:off x="14473089" y="9627790"/>
            <a:ext cx="1688010" cy="854598"/>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47" name="TextBox 146">
            <a:extLst>
              <a:ext uri="{FF2B5EF4-FFF2-40B4-BE49-F238E27FC236}">
                <a16:creationId xmlns:a16="http://schemas.microsoft.com/office/drawing/2014/main" id="{057EEE56-BEF8-B0C5-3029-0417701F5146}"/>
              </a:ext>
            </a:extLst>
          </p:cNvPr>
          <p:cNvSpPr txBox="1"/>
          <p:nvPr/>
        </p:nvSpPr>
        <p:spPr>
          <a:xfrm rot="10800000" flipV="1">
            <a:off x="13770084" y="12417857"/>
            <a:ext cx="1569307" cy="523220"/>
          </a:xfrm>
          <a:prstGeom prst="rect">
            <a:avLst/>
          </a:prstGeom>
          <a:noFill/>
        </p:spPr>
        <p:txBody>
          <a:bodyPr wrap="square" rtlCol="0">
            <a:spAutoFit/>
          </a:bodyPr>
          <a:lstStyle/>
          <a:p>
            <a:pPr algn="ctr"/>
            <a:r>
              <a:rPr lang="en-US" sz="2800" dirty="0"/>
              <a:t>- ∞</a:t>
            </a:r>
            <a:endParaRPr lang="en-CY" sz="2800" dirty="0"/>
          </a:p>
        </p:txBody>
      </p:sp>
      <p:graphicFrame>
        <p:nvGraphicFramePr>
          <p:cNvPr id="153" name="Table 3">
            <a:extLst>
              <a:ext uri="{FF2B5EF4-FFF2-40B4-BE49-F238E27FC236}">
                <a16:creationId xmlns:a16="http://schemas.microsoft.com/office/drawing/2014/main" id="{4D686FDD-8B04-66FB-E101-6B9A14736139}"/>
              </a:ext>
            </a:extLst>
          </p:cNvPr>
          <p:cNvGraphicFramePr>
            <a:graphicFrameLocks noGrp="1"/>
          </p:cNvGraphicFramePr>
          <p:nvPr/>
        </p:nvGraphicFramePr>
        <p:xfrm>
          <a:off x="17381635" y="7489006"/>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r>
                        <a:rPr lang="en-US" b="1" dirty="0">
                          <a:solidFill>
                            <a:schemeClr val="tx1"/>
                          </a:solidFill>
                        </a:rPr>
                        <a:t>O</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X</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sp>
        <p:nvSpPr>
          <p:cNvPr id="154" name="TextBox 153">
            <a:extLst>
              <a:ext uri="{FF2B5EF4-FFF2-40B4-BE49-F238E27FC236}">
                <a16:creationId xmlns:a16="http://schemas.microsoft.com/office/drawing/2014/main" id="{34E7E3BE-B4AD-CF96-8796-34539FA4B2A1}"/>
              </a:ext>
            </a:extLst>
          </p:cNvPr>
          <p:cNvSpPr txBox="1"/>
          <p:nvPr/>
        </p:nvSpPr>
        <p:spPr>
          <a:xfrm rot="10800000" flipV="1">
            <a:off x="17468576" y="9402763"/>
            <a:ext cx="1569307" cy="523220"/>
          </a:xfrm>
          <a:prstGeom prst="rect">
            <a:avLst/>
          </a:prstGeom>
          <a:noFill/>
        </p:spPr>
        <p:txBody>
          <a:bodyPr wrap="square" rtlCol="0">
            <a:spAutoFit/>
          </a:bodyPr>
          <a:lstStyle/>
          <a:p>
            <a:pPr algn="ctr"/>
            <a:r>
              <a:rPr lang="en-US" sz="2800" dirty="0"/>
              <a:t>- ∞</a:t>
            </a:r>
            <a:endParaRPr lang="en-CY" sz="2800" dirty="0"/>
          </a:p>
        </p:txBody>
      </p:sp>
      <p:cxnSp>
        <p:nvCxnSpPr>
          <p:cNvPr id="155" name="Straight Arrow Connector 154">
            <a:extLst>
              <a:ext uri="{FF2B5EF4-FFF2-40B4-BE49-F238E27FC236}">
                <a16:creationId xmlns:a16="http://schemas.microsoft.com/office/drawing/2014/main" id="{F61AC7C4-0DB2-5E2B-A952-D81502294441}"/>
              </a:ext>
            </a:extLst>
          </p:cNvPr>
          <p:cNvCxnSpPr>
            <a:cxnSpLocks/>
            <a:stCxn id="8" idx="2"/>
            <a:endCxn id="153" idx="0"/>
          </p:cNvCxnSpPr>
          <p:nvPr/>
        </p:nvCxnSpPr>
        <p:spPr>
          <a:xfrm flipH="1">
            <a:off x="18166289" y="6367615"/>
            <a:ext cx="3187826" cy="1121391"/>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501207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66F0F92-B050-2EB2-900C-DB983B66BBD5}"/>
              </a:ext>
            </a:extLst>
          </p:cNvPr>
          <p:cNvSpPr>
            <a:spLocks noGrp="1"/>
          </p:cNvSpPr>
          <p:nvPr>
            <p:ph type="sldNum" sz="quarter" idx="12"/>
          </p:nvPr>
        </p:nvSpPr>
        <p:spPr>
          <a:xfrm>
            <a:off x="11622092" y="12556155"/>
            <a:ext cx="1293000" cy="233088"/>
          </a:xfrm>
        </p:spPr>
        <p:txBody>
          <a:bodyPr/>
          <a:lstStyle/>
          <a:p>
            <a:pPr>
              <a:defRPr/>
            </a:pPr>
            <a:r>
              <a:rPr lang="en-US" altLang="en-CY" dirty="0"/>
              <a:t>XVI</a:t>
            </a:r>
            <a:r>
              <a:rPr lang="el-GR" altLang="en-CY" dirty="0"/>
              <a:t>-</a:t>
            </a:r>
            <a:fld id="{DC27C008-AA86-42F5-BE67-DE32607BECDD}" type="slidenum">
              <a:rPr lang="el-GR" altLang="en-CY" smtClean="0"/>
              <a:pPr>
                <a:defRPr/>
              </a:pPr>
              <a:t>89</a:t>
            </a:fld>
            <a:r>
              <a:rPr lang="en-US" altLang="en-CY" dirty="0"/>
              <a:t>`</a:t>
            </a:r>
            <a:endParaRPr lang="el-GR" altLang="en-CY" dirty="0"/>
          </a:p>
        </p:txBody>
      </p:sp>
      <p:graphicFrame>
        <p:nvGraphicFramePr>
          <p:cNvPr id="3" name="Table 3">
            <a:extLst>
              <a:ext uri="{FF2B5EF4-FFF2-40B4-BE49-F238E27FC236}">
                <a16:creationId xmlns:a16="http://schemas.microsoft.com/office/drawing/2014/main" id="{FACAFA04-4257-2A91-7515-76D475021C12}"/>
              </a:ext>
            </a:extLst>
          </p:cNvPr>
          <p:cNvGraphicFramePr>
            <a:graphicFrameLocks noGrp="1"/>
          </p:cNvGraphicFramePr>
          <p:nvPr/>
        </p:nvGraphicFramePr>
        <p:xfrm>
          <a:off x="10622692" y="364488"/>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4" name="Table 3">
            <a:extLst>
              <a:ext uri="{FF2B5EF4-FFF2-40B4-BE49-F238E27FC236}">
                <a16:creationId xmlns:a16="http://schemas.microsoft.com/office/drawing/2014/main" id="{6E293712-776D-234B-EAC1-B61F96BAE820}"/>
              </a:ext>
            </a:extLst>
          </p:cNvPr>
          <p:cNvGraphicFramePr>
            <a:graphicFrameLocks noGrp="1"/>
          </p:cNvGraphicFramePr>
          <p:nvPr/>
        </p:nvGraphicFramePr>
        <p:xfrm>
          <a:off x="4308808" y="3920806"/>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5" name="Table 3">
            <a:extLst>
              <a:ext uri="{FF2B5EF4-FFF2-40B4-BE49-F238E27FC236}">
                <a16:creationId xmlns:a16="http://schemas.microsoft.com/office/drawing/2014/main" id="{1988BCEB-E0FE-7BDB-8690-ED566D292C17}"/>
              </a:ext>
            </a:extLst>
          </p:cNvPr>
          <p:cNvGraphicFramePr>
            <a:graphicFrameLocks noGrp="1"/>
          </p:cNvGraphicFramePr>
          <p:nvPr/>
        </p:nvGraphicFramePr>
        <p:xfrm>
          <a:off x="13967034" y="6647113"/>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510729">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9" name="Table 8">
            <a:extLst>
              <a:ext uri="{FF2B5EF4-FFF2-40B4-BE49-F238E27FC236}">
                <a16:creationId xmlns:a16="http://schemas.microsoft.com/office/drawing/2014/main" id="{1D6D2E76-7A4F-7A76-75D4-06B27F8FE46F}"/>
              </a:ext>
            </a:extLst>
          </p:cNvPr>
          <p:cNvGraphicFramePr>
            <a:graphicFrameLocks noGrp="1"/>
          </p:cNvGraphicFramePr>
          <p:nvPr/>
        </p:nvGraphicFramePr>
        <p:xfrm>
          <a:off x="444843" y="6616230"/>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r>
                        <a:rPr lang="en-US" b="1" dirty="0">
                          <a:solidFill>
                            <a:schemeClr val="tx1"/>
                          </a:solidFill>
                        </a:rPr>
                        <a:t>O</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10" name="Table 9">
            <a:extLst>
              <a:ext uri="{FF2B5EF4-FFF2-40B4-BE49-F238E27FC236}">
                <a16:creationId xmlns:a16="http://schemas.microsoft.com/office/drawing/2014/main" id="{9A9261B4-386D-87CD-3AA7-85C05795FEDD}"/>
              </a:ext>
            </a:extLst>
          </p:cNvPr>
          <p:cNvGraphicFramePr>
            <a:graphicFrameLocks noGrp="1"/>
          </p:cNvGraphicFramePr>
          <p:nvPr/>
        </p:nvGraphicFramePr>
        <p:xfrm>
          <a:off x="2411627" y="6614899"/>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483545">
                  <a:extLst>
                    <a:ext uri="{9D8B030D-6E8A-4147-A177-3AD203B41FA5}">
                      <a16:colId xmlns:a16="http://schemas.microsoft.com/office/drawing/2014/main" val="4252296161"/>
                    </a:ext>
                  </a:extLst>
                </a:gridCol>
                <a:gridCol w="556135">
                  <a:extLst>
                    <a:ext uri="{9D8B030D-6E8A-4147-A177-3AD203B41FA5}">
                      <a16:colId xmlns:a16="http://schemas.microsoft.com/office/drawing/2014/main" val="1952083884"/>
                    </a:ext>
                  </a:extLst>
                </a:gridCol>
              </a:tblGrid>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r>
                        <a:rPr lang="en-US" b="1" dirty="0">
                          <a:solidFill>
                            <a:schemeClr val="tx1"/>
                          </a:solidFill>
                        </a:rPr>
                        <a:t>O</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11" name="Table 10">
            <a:extLst>
              <a:ext uri="{FF2B5EF4-FFF2-40B4-BE49-F238E27FC236}">
                <a16:creationId xmlns:a16="http://schemas.microsoft.com/office/drawing/2014/main" id="{BD744EB8-8C30-DBD8-3357-1ACF22BC0D24}"/>
              </a:ext>
            </a:extLst>
          </p:cNvPr>
          <p:cNvGraphicFramePr>
            <a:graphicFrameLocks noGrp="1"/>
          </p:cNvGraphicFramePr>
          <p:nvPr/>
        </p:nvGraphicFramePr>
        <p:xfrm>
          <a:off x="4378411" y="6602542"/>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12" name="Table 11">
            <a:extLst>
              <a:ext uri="{FF2B5EF4-FFF2-40B4-BE49-F238E27FC236}">
                <a16:creationId xmlns:a16="http://schemas.microsoft.com/office/drawing/2014/main" id="{C5D46CF1-6232-22E7-8C16-E0151D20D4DA}"/>
              </a:ext>
            </a:extLst>
          </p:cNvPr>
          <p:cNvGraphicFramePr>
            <a:graphicFrameLocks noGrp="1"/>
          </p:cNvGraphicFramePr>
          <p:nvPr/>
        </p:nvGraphicFramePr>
        <p:xfrm>
          <a:off x="6282492" y="6656319"/>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483545">
                  <a:extLst>
                    <a:ext uri="{9D8B030D-6E8A-4147-A177-3AD203B41FA5}">
                      <a16:colId xmlns:a16="http://schemas.microsoft.com/office/drawing/2014/main" val="4252296161"/>
                    </a:ext>
                  </a:extLst>
                </a:gridCol>
                <a:gridCol w="556135">
                  <a:extLst>
                    <a:ext uri="{9D8B030D-6E8A-4147-A177-3AD203B41FA5}">
                      <a16:colId xmlns:a16="http://schemas.microsoft.com/office/drawing/2014/main" val="1952083884"/>
                    </a:ext>
                  </a:extLst>
                </a:gridCol>
              </a:tblGrid>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13" name="Table 12">
            <a:extLst>
              <a:ext uri="{FF2B5EF4-FFF2-40B4-BE49-F238E27FC236}">
                <a16:creationId xmlns:a16="http://schemas.microsoft.com/office/drawing/2014/main" id="{B09B1E65-C8F2-1EF0-9328-F09245B2B08E}"/>
              </a:ext>
            </a:extLst>
          </p:cNvPr>
          <p:cNvGraphicFramePr>
            <a:graphicFrameLocks noGrp="1"/>
          </p:cNvGraphicFramePr>
          <p:nvPr/>
        </p:nvGraphicFramePr>
        <p:xfrm>
          <a:off x="8063006" y="6602542"/>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14" name="Table 13">
            <a:extLst>
              <a:ext uri="{FF2B5EF4-FFF2-40B4-BE49-F238E27FC236}">
                <a16:creationId xmlns:a16="http://schemas.microsoft.com/office/drawing/2014/main" id="{7A4C32B9-391C-1C97-30A7-62363025D21F}"/>
              </a:ext>
            </a:extLst>
          </p:cNvPr>
          <p:cNvGraphicFramePr>
            <a:graphicFrameLocks noGrp="1"/>
          </p:cNvGraphicFramePr>
          <p:nvPr>
            <p:extLst>
              <p:ext uri="{D42A27DB-BD31-4B8C-83A1-F6EECF244321}">
                <p14:modId xmlns:p14="http://schemas.microsoft.com/office/powerpoint/2010/main" val="1671605666"/>
              </p:ext>
            </p:extLst>
          </p:nvPr>
        </p:nvGraphicFramePr>
        <p:xfrm>
          <a:off x="13936457" y="9791934"/>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r>
                        <a:rPr lang="en-US" b="1" dirty="0">
                          <a:solidFill>
                            <a:schemeClr val="tx1"/>
                          </a:solidFill>
                        </a:rPr>
                        <a:t>O</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cxnSp>
        <p:nvCxnSpPr>
          <p:cNvPr id="20" name="Straight Arrow Connector 19">
            <a:extLst>
              <a:ext uri="{FF2B5EF4-FFF2-40B4-BE49-F238E27FC236}">
                <a16:creationId xmlns:a16="http://schemas.microsoft.com/office/drawing/2014/main" id="{CB61E838-BEE3-48EE-C737-FEF739E2F8A0}"/>
              </a:ext>
            </a:extLst>
          </p:cNvPr>
          <p:cNvCxnSpPr>
            <a:cxnSpLocks/>
            <a:stCxn id="3" idx="2"/>
          </p:cNvCxnSpPr>
          <p:nvPr/>
        </p:nvCxnSpPr>
        <p:spPr>
          <a:xfrm flipH="1">
            <a:off x="5163065" y="2284728"/>
            <a:ext cx="6244281" cy="1636078"/>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E2827C07-B8E3-A0DF-DB3D-00EC2954D0CC}"/>
              </a:ext>
            </a:extLst>
          </p:cNvPr>
          <p:cNvCxnSpPr>
            <a:cxnSpLocks/>
          </p:cNvCxnSpPr>
          <p:nvPr/>
        </p:nvCxnSpPr>
        <p:spPr>
          <a:xfrm>
            <a:off x="11452204" y="2284728"/>
            <a:ext cx="3131701" cy="4178065"/>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1A731E0E-AB49-F4FE-4745-5837253BB41F}"/>
              </a:ext>
            </a:extLst>
          </p:cNvPr>
          <p:cNvCxnSpPr>
            <a:cxnSpLocks/>
          </p:cNvCxnSpPr>
          <p:nvPr/>
        </p:nvCxnSpPr>
        <p:spPr>
          <a:xfrm flipH="1">
            <a:off x="1494482" y="5786935"/>
            <a:ext cx="3942437" cy="711102"/>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5B65BBFC-9175-0538-FC51-339B70055775}"/>
              </a:ext>
            </a:extLst>
          </p:cNvPr>
          <p:cNvCxnSpPr>
            <a:cxnSpLocks/>
            <a:endCxn id="13" idx="0"/>
          </p:cNvCxnSpPr>
          <p:nvPr/>
        </p:nvCxnSpPr>
        <p:spPr>
          <a:xfrm>
            <a:off x="5169295" y="5777570"/>
            <a:ext cx="3678365" cy="824972"/>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8463EC3-DD36-405C-9377-B2CA0B154A5D}"/>
              </a:ext>
            </a:extLst>
          </p:cNvPr>
          <p:cNvCxnSpPr>
            <a:cxnSpLocks/>
          </p:cNvCxnSpPr>
          <p:nvPr/>
        </p:nvCxnSpPr>
        <p:spPr>
          <a:xfrm>
            <a:off x="5201184" y="5823131"/>
            <a:ext cx="1909561" cy="833188"/>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88B2FEFF-7EA0-D866-AA1E-23DFBA661AB4}"/>
              </a:ext>
            </a:extLst>
          </p:cNvPr>
          <p:cNvCxnSpPr>
            <a:cxnSpLocks/>
          </p:cNvCxnSpPr>
          <p:nvPr/>
        </p:nvCxnSpPr>
        <p:spPr>
          <a:xfrm>
            <a:off x="5206664" y="5913337"/>
            <a:ext cx="0" cy="756663"/>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8392191C-7D9B-BFAE-C7C8-A0F0186F2811}"/>
              </a:ext>
            </a:extLst>
          </p:cNvPr>
          <p:cNvCxnSpPr>
            <a:cxnSpLocks/>
          </p:cNvCxnSpPr>
          <p:nvPr/>
        </p:nvCxnSpPr>
        <p:spPr>
          <a:xfrm flipH="1">
            <a:off x="3555138" y="5854393"/>
            <a:ext cx="1719232" cy="917856"/>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8D46350E-2F94-4657-E1D9-DD4B936C325D}"/>
              </a:ext>
            </a:extLst>
          </p:cNvPr>
          <p:cNvCxnSpPr>
            <a:cxnSpLocks/>
            <a:stCxn id="5" idx="2"/>
          </p:cNvCxnSpPr>
          <p:nvPr/>
        </p:nvCxnSpPr>
        <p:spPr>
          <a:xfrm flipH="1">
            <a:off x="14744153" y="8567353"/>
            <a:ext cx="7535" cy="1171026"/>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3E183390-09E0-A221-C65E-0571F804F3E9}"/>
              </a:ext>
            </a:extLst>
          </p:cNvPr>
          <p:cNvSpPr txBox="1"/>
          <p:nvPr/>
        </p:nvSpPr>
        <p:spPr>
          <a:xfrm>
            <a:off x="316225" y="382167"/>
            <a:ext cx="8197057" cy="646331"/>
          </a:xfrm>
          <a:prstGeom prst="rect">
            <a:avLst/>
          </a:prstGeom>
          <a:noFill/>
        </p:spPr>
        <p:txBody>
          <a:bodyPr wrap="square" rtlCol="0">
            <a:spAutoFit/>
          </a:bodyPr>
          <a:lstStyle/>
          <a:p>
            <a:r>
              <a:rPr lang="en-US" dirty="0"/>
              <a:t>Tic-tac-toe: Part of stage 1 of Minimax</a:t>
            </a:r>
            <a:endParaRPr lang="en-CY" dirty="0"/>
          </a:p>
        </p:txBody>
      </p:sp>
      <p:sp>
        <p:nvSpPr>
          <p:cNvPr id="75" name="TextBox 74">
            <a:extLst>
              <a:ext uri="{FF2B5EF4-FFF2-40B4-BE49-F238E27FC236}">
                <a16:creationId xmlns:a16="http://schemas.microsoft.com/office/drawing/2014/main" id="{355B0C90-60DF-EC42-344F-30FAE874CE37}"/>
              </a:ext>
            </a:extLst>
          </p:cNvPr>
          <p:cNvSpPr txBox="1"/>
          <p:nvPr/>
        </p:nvSpPr>
        <p:spPr>
          <a:xfrm rot="10800000" flipV="1">
            <a:off x="12516686" y="801388"/>
            <a:ext cx="1893771" cy="523220"/>
          </a:xfrm>
          <a:prstGeom prst="rect">
            <a:avLst/>
          </a:prstGeom>
          <a:solidFill>
            <a:schemeClr val="accent5">
              <a:lumMod val="20000"/>
              <a:lumOff val="80000"/>
            </a:schemeClr>
          </a:solidFill>
        </p:spPr>
        <p:txBody>
          <a:bodyPr wrap="square" rtlCol="0">
            <a:spAutoFit/>
          </a:bodyPr>
          <a:lstStyle/>
          <a:p>
            <a:r>
              <a:rPr lang="en-US" sz="2800" dirty="0"/>
              <a:t>Start Node</a:t>
            </a:r>
            <a:endParaRPr lang="en-CY" sz="2800" dirty="0"/>
          </a:p>
        </p:txBody>
      </p:sp>
      <p:sp>
        <p:nvSpPr>
          <p:cNvPr id="76" name="TextBox 75">
            <a:extLst>
              <a:ext uri="{FF2B5EF4-FFF2-40B4-BE49-F238E27FC236}">
                <a16:creationId xmlns:a16="http://schemas.microsoft.com/office/drawing/2014/main" id="{BB2DB95A-D610-EF83-DB13-14762849B356}"/>
              </a:ext>
            </a:extLst>
          </p:cNvPr>
          <p:cNvSpPr txBox="1"/>
          <p:nvPr/>
        </p:nvSpPr>
        <p:spPr>
          <a:xfrm rot="10800000" flipV="1">
            <a:off x="512170" y="8654663"/>
            <a:ext cx="1569307" cy="523220"/>
          </a:xfrm>
          <a:prstGeom prst="rect">
            <a:avLst/>
          </a:prstGeom>
          <a:noFill/>
        </p:spPr>
        <p:txBody>
          <a:bodyPr wrap="square" rtlCol="0">
            <a:spAutoFit/>
          </a:bodyPr>
          <a:lstStyle/>
          <a:p>
            <a:r>
              <a:rPr lang="en-US" sz="2800" dirty="0"/>
              <a:t>6 – 5 = 1</a:t>
            </a:r>
            <a:endParaRPr lang="en-CY" sz="2800" dirty="0"/>
          </a:p>
        </p:txBody>
      </p:sp>
      <p:sp>
        <p:nvSpPr>
          <p:cNvPr id="77" name="TextBox 76">
            <a:extLst>
              <a:ext uri="{FF2B5EF4-FFF2-40B4-BE49-F238E27FC236}">
                <a16:creationId xmlns:a16="http://schemas.microsoft.com/office/drawing/2014/main" id="{A047084D-890D-21E4-85B7-ABC93E936A99}"/>
              </a:ext>
            </a:extLst>
          </p:cNvPr>
          <p:cNvSpPr txBox="1"/>
          <p:nvPr/>
        </p:nvSpPr>
        <p:spPr>
          <a:xfrm rot="10800000" flipV="1">
            <a:off x="2502850" y="8708242"/>
            <a:ext cx="1569307" cy="523220"/>
          </a:xfrm>
          <a:prstGeom prst="rect">
            <a:avLst/>
          </a:prstGeom>
          <a:noFill/>
        </p:spPr>
        <p:txBody>
          <a:bodyPr wrap="square" rtlCol="0">
            <a:spAutoFit/>
          </a:bodyPr>
          <a:lstStyle/>
          <a:p>
            <a:r>
              <a:rPr lang="en-US" sz="2800" dirty="0"/>
              <a:t>5 – 5 = 0</a:t>
            </a:r>
            <a:endParaRPr lang="en-CY" sz="2800" dirty="0"/>
          </a:p>
        </p:txBody>
      </p:sp>
      <p:sp>
        <p:nvSpPr>
          <p:cNvPr id="78" name="TextBox 77">
            <a:extLst>
              <a:ext uri="{FF2B5EF4-FFF2-40B4-BE49-F238E27FC236}">
                <a16:creationId xmlns:a16="http://schemas.microsoft.com/office/drawing/2014/main" id="{AEDC5E9B-82C2-51FD-8B98-8833043A31EC}"/>
              </a:ext>
            </a:extLst>
          </p:cNvPr>
          <p:cNvSpPr txBox="1"/>
          <p:nvPr/>
        </p:nvSpPr>
        <p:spPr>
          <a:xfrm rot="10800000" flipV="1">
            <a:off x="4486080" y="8708242"/>
            <a:ext cx="1569307" cy="523220"/>
          </a:xfrm>
          <a:prstGeom prst="rect">
            <a:avLst/>
          </a:prstGeom>
          <a:noFill/>
        </p:spPr>
        <p:txBody>
          <a:bodyPr wrap="square" rtlCol="0">
            <a:spAutoFit/>
          </a:bodyPr>
          <a:lstStyle/>
          <a:p>
            <a:r>
              <a:rPr lang="en-US" sz="2800" dirty="0"/>
              <a:t>6 – 5 = 1</a:t>
            </a:r>
            <a:endParaRPr lang="en-CY" sz="2800" dirty="0"/>
          </a:p>
        </p:txBody>
      </p:sp>
      <p:sp>
        <p:nvSpPr>
          <p:cNvPr id="79" name="TextBox 78">
            <a:extLst>
              <a:ext uri="{FF2B5EF4-FFF2-40B4-BE49-F238E27FC236}">
                <a16:creationId xmlns:a16="http://schemas.microsoft.com/office/drawing/2014/main" id="{924CD943-38A9-02C0-9D7F-F824294CBE31}"/>
              </a:ext>
            </a:extLst>
          </p:cNvPr>
          <p:cNvSpPr txBox="1"/>
          <p:nvPr/>
        </p:nvSpPr>
        <p:spPr>
          <a:xfrm rot="10800000" flipV="1">
            <a:off x="6493699" y="8708242"/>
            <a:ext cx="1569307" cy="523220"/>
          </a:xfrm>
          <a:prstGeom prst="rect">
            <a:avLst/>
          </a:prstGeom>
          <a:noFill/>
        </p:spPr>
        <p:txBody>
          <a:bodyPr wrap="square" rtlCol="0">
            <a:spAutoFit/>
          </a:bodyPr>
          <a:lstStyle/>
          <a:p>
            <a:r>
              <a:rPr lang="en-US" sz="2800" dirty="0"/>
              <a:t>5 – 5 = 0</a:t>
            </a:r>
            <a:endParaRPr lang="en-CY" sz="2800" dirty="0"/>
          </a:p>
        </p:txBody>
      </p:sp>
      <p:sp>
        <p:nvSpPr>
          <p:cNvPr id="80" name="TextBox 79">
            <a:extLst>
              <a:ext uri="{FF2B5EF4-FFF2-40B4-BE49-F238E27FC236}">
                <a16:creationId xmlns:a16="http://schemas.microsoft.com/office/drawing/2014/main" id="{3EB2D72A-420F-0B65-96BE-08A1644314CB}"/>
              </a:ext>
            </a:extLst>
          </p:cNvPr>
          <p:cNvSpPr txBox="1"/>
          <p:nvPr/>
        </p:nvSpPr>
        <p:spPr>
          <a:xfrm rot="10800000" flipV="1">
            <a:off x="8151644" y="8683422"/>
            <a:ext cx="1569307" cy="523220"/>
          </a:xfrm>
          <a:prstGeom prst="rect">
            <a:avLst/>
          </a:prstGeom>
          <a:noFill/>
        </p:spPr>
        <p:txBody>
          <a:bodyPr wrap="square" rtlCol="0">
            <a:spAutoFit/>
          </a:bodyPr>
          <a:lstStyle/>
          <a:p>
            <a:r>
              <a:rPr lang="en-US" sz="2800" dirty="0"/>
              <a:t>4 – 5 = -1</a:t>
            </a:r>
            <a:endParaRPr lang="en-CY" sz="2800" dirty="0"/>
          </a:p>
        </p:txBody>
      </p:sp>
      <p:sp>
        <p:nvSpPr>
          <p:cNvPr id="86" name="TextBox 85">
            <a:extLst>
              <a:ext uri="{FF2B5EF4-FFF2-40B4-BE49-F238E27FC236}">
                <a16:creationId xmlns:a16="http://schemas.microsoft.com/office/drawing/2014/main" id="{C1223B69-3CEB-51A0-A3EB-EDC76AA04080}"/>
              </a:ext>
            </a:extLst>
          </p:cNvPr>
          <p:cNvSpPr txBox="1"/>
          <p:nvPr/>
        </p:nvSpPr>
        <p:spPr>
          <a:xfrm rot="10800000" flipV="1">
            <a:off x="14056059" y="11765729"/>
            <a:ext cx="1569307" cy="523220"/>
          </a:xfrm>
          <a:prstGeom prst="rect">
            <a:avLst/>
          </a:prstGeom>
          <a:noFill/>
        </p:spPr>
        <p:txBody>
          <a:bodyPr wrap="square" rtlCol="0">
            <a:spAutoFit/>
          </a:bodyPr>
          <a:lstStyle/>
          <a:p>
            <a:r>
              <a:rPr lang="en-US" sz="2800" dirty="0"/>
              <a:t>5 – 6 = -1</a:t>
            </a:r>
            <a:endParaRPr lang="en-CY" sz="2800" dirty="0"/>
          </a:p>
        </p:txBody>
      </p:sp>
      <p:sp>
        <p:nvSpPr>
          <p:cNvPr id="88" name="Oval 87">
            <a:extLst>
              <a:ext uri="{FF2B5EF4-FFF2-40B4-BE49-F238E27FC236}">
                <a16:creationId xmlns:a16="http://schemas.microsoft.com/office/drawing/2014/main" id="{BD709E0A-421C-ACD4-A384-730938E953E8}"/>
              </a:ext>
            </a:extLst>
          </p:cNvPr>
          <p:cNvSpPr/>
          <p:nvPr/>
        </p:nvSpPr>
        <p:spPr>
          <a:xfrm>
            <a:off x="6232233" y="3920806"/>
            <a:ext cx="1101008" cy="842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CY" dirty="0"/>
          </a:p>
        </p:txBody>
      </p:sp>
      <p:sp>
        <p:nvSpPr>
          <p:cNvPr id="55" name="TextBox 54">
            <a:extLst>
              <a:ext uri="{FF2B5EF4-FFF2-40B4-BE49-F238E27FC236}">
                <a16:creationId xmlns:a16="http://schemas.microsoft.com/office/drawing/2014/main" id="{DF9647AD-EFC0-1566-5DBF-6355A24BAEBC}"/>
              </a:ext>
            </a:extLst>
          </p:cNvPr>
          <p:cNvSpPr txBox="1"/>
          <p:nvPr/>
        </p:nvSpPr>
        <p:spPr>
          <a:xfrm rot="10800000" flipV="1">
            <a:off x="14123582" y="5234925"/>
            <a:ext cx="2536903" cy="523221"/>
          </a:xfrm>
          <a:prstGeom prst="rect">
            <a:avLst/>
          </a:prstGeom>
          <a:solidFill>
            <a:schemeClr val="accent2">
              <a:lumMod val="20000"/>
              <a:lumOff val="80000"/>
            </a:schemeClr>
          </a:solidFill>
        </p:spPr>
        <p:txBody>
          <a:bodyPr wrap="square" rtlCol="0">
            <a:spAutoFit/>
          </a:bodyPr>
          <a:lstStyle/>
          <a:p>
            <a:r>
              <a:rPr lang="en-US" sz="2800" dirty="0"/>
              <a:t>Beta value = -1</a:t>
            </a:r>
            <a:endParaRPr lang="en-CY" sz="2800" dirty="0"/>
          </a:p>
        </p:txBody>
      </p:sp>
      <p:sp>
        <p:nvSpPr>
          <p:cNvPr id="56" name="TextBox 55">
            <a:extLst>
              <a:ext uri="{FF2B5EF4-FFF2-40B4-BE49-F238E27FC236}">
                <a16:creationId xmlns:a16="http://schemas.microsoft.com/office/drawing/2014/main" id="{3F83E449-EFA7-10ED-5299-E5BEEBE85408}"/>
              </a:ext>
            </a:extLst>
          </p:cNvPr>
          <p:cNvSpPr txBox="1"/>
          <p:nvPr/>
        </p:nvSpPr>
        <p:spPr>
          <a:xfrm rot="10800000" flipV="1">
            <a:off x="7453914" y="1349022"/>
            <a:ext cx="2964765" cy="523220"/>
          </a:xfrm>
          <a:prstGeom prst="rect">
            <a:avLst/>
          </a:prstGeom>
          <a:solidFill>
            <a:schemeClr val="accent2">
              <a:lumMod val="20000"/>
              <a:lumOff val="80000"/>
            </a:schemeClr>
          </a:solidFill>
        </p:spPr>
        <p:txBody>
          <a:bodyPr wrap="square" rtlCol="0">
            <a:spAutoFit/>
          </a:bodyPr>
          <a:lstStyle/>
          <a:p>
            <a:r>
              <a:rPr lang="en-US" sz="2800" dirty="0"/>
              <a:t>Alpha value = -1</a:t>
            </a:r>
            <a:endParaRPr lang="en-CY" sz="2800" dirty="0"/>
          </a:p>
        </p:txBody>
      </p:sp>
      <p:sp>
        <p:nvSpPr>
          <p:cNvPr id="31" name="TextBox 30">
            <a:extLst>
              <a:ext uri="{FF2B5EF4-FFF2-40B4-BE49-F238E27FC236}">
                <a16:creationId xmlns:a16="http://schemas.microsoft.com/office/drawing/2014/main" id="{7289A8E8-59BC-B882-5F67-87694723499F}"/>
              </a:ext>
            </a:extLst>
          </p:cNvPr>
          <p:cNvSpPr txBox="1"/>
          <p:nvPr/>
        </p:nvSpPr>
        <p:spPr>
          <a:xfrm rot="10800000" flipV="1">
            <a:off x="13425888" y="6236426"/>
            <a:ext cx="476311" cy="523221"/>
          </a:xfrm>
          <a:prstGeom prst="rect">
            <a:avLst/>
          </a:prstGeom>
          <a:noFill/>
        </p:spPr>
        <p:txBody>
          <a:bodyPr wrap="square" rtlCol="0">
            <a:spAutoFit/>
          </a:bodyPr>
          <a:lstStyle/>
          <a:p>
            <a:r>
              <a:rPr lang="en-US" sz="2800" dirty="0"/>
              <a:t>B</a:t>
            </a:r>
            <a:endParaRPr lang="en-CY" sz="2800" dirty="0"/>
          </a:p>
        </p:txBody>
      </p:sp>
      <p:sp>
        <p:nvSpPr>
          <p:cNvPr id="33" name="TextBox 32">
            <a:extLst>
              <a:ext uri="{FF2B5EF4-FFF2-40B4-BE49-F238E27FC236}">
                <a16:creationId xmlns:a16="http://schemas.microsoft.com/office/drawing/2014/main" id="{C1FE594C-1636-7B2E-9E79-9E009BBC9882}"/>
              </a:ext>
            </a:extLst>
          </p:cNvPr>
          <p:cNvSpPr txBox="1"/>
          <p:nvPr/>
        </p:nvSpPr>
        <p:spPr>
          <a:xfrm rot="10800000" flipV="1">
            <a:off x="3716535" y="3568282"/>
            <a:ext cx="476311" cy="523221"/>
          </a:xfrm>
          <a:prstGeom prst="rect">
            <a:avLst/>
          </a:prstGeom>
          <a:noFill/>
        </p:spPr>
        <p:txBody>
          <a:bodyPr wrap="square" rtlCol="0">
            <a:spAutoFit/>
          </a:bodyPr>
          <a:lstStyle/>
          <a:p>
            <a:r>
              <a:rPr lang="en-US" sz="2800" dirty="0"/>
              <a:t>A</a:t>
            </a:r>
            <a:endParaRPr lang="en-CY" sz="2800" dirty="0"/>
          </a:p>
        </p:txBody>
      </p:sp>
      <p:sp>
        <p:nvSpPr>
          <p:cNvPr id="34" name="TextBox 33">
            <a:extLst>
              <a:ext uri="{FF2B5EF4-FFF2-40B4-BE49-F238E27FC236}">
                <a16:creationId xmlns:a16="http://schemas.microsoft.com/office/drawing/2014/main" id="{2C2956B7-C34F-EF6F-0C73-033A1D77CA83}"/>
              </a:ext>
            </a:extLst>
          </p:cNvPr>
          <p:cNvSpPr txBox="1"/>
          <p:nvPr/>
        </p:nvSpPr>
        <p:spPr>
          <a:xfrm rot="10800000" flipV="1">
            <a:off x="13425887" y="9259362"/>
            <a:ext cx="476311" cy="523221"/>
          </a:xfrm>
          <a:prstGeom prst="rect">
            <a:avLst/>
          </a:prstGeom>
          <a:noFill/>
        </p:spPr>
        <p:txBody>
          <a:bodyPr wrap="square" rtlCol="0">
            <a:spAutoFit/>
          </a:bodyPr>
          <a:lstStyle/>
          <a:p>
            <a:r>
              <a:rPr lang="en-US" sz="2800" dirty="0"/>
              <a:t>C</a:t>
            </a:r>
            <a:endParaRPr lang="en-CY" sz="2800" dirty="0"/>
          </a:p>
        </p:txBody>
      </p:sp>
      <p:sp>
        <p:nvSpPr>
          <p:cNvPr id="6" name="TextBox 5">
            <a:extLst>
              <a:ext uri="{FF2B5EF4-FFF2-40B4-BE49-F238E27FC236}">
                <a16:creationId xmlns:a16="http://schemas.microsoft.com/office/drawing/2014/main" id="{E2E616C9-4106-871E-7A70-465CA914D3CD}"/>
              </a:ext>
            </a:extLst>
          </p:cNvPr>
          <p:cNvSpPr txBox="1"/>
          <p:nvPr/>
        </p:nvSpPr>
        <p:spPr>
          <a:xfrm>
            <a:off x="16881868" y="349086"/>
            <a:ext cx="7049216" cy="6186309"/>
          </a:xfrm>
          <a:prstGeom prst="rect">
            <a:avLst/>
          </a:prstGeom>
          <a:noFill/>
        </p:spPr>
        <p:txBody>
          <a:bodyPr wrap="square" rtlCol="0">
            <a:spAutoFit/>
          </a:bodyPr>
          <a:lstStyle/>
          <a:p>
            <a:r>
              <a:rPr lang="en-US" dirty="0"/>
              <a:t>As soon as node A gets its backed-up value of -1, we know that the backed-up value of the (MAX) start node is bounded from below by -1. As further successors of the start node are generated and get their backed-up values, the final backed-up value of the start node can increase, but it cannot get below -1. This lower bound is referred to as the </a:t>
            </a:r>
            <a:r>
              <a:rPr lang="en-US" b="1" dirty="0">
                <a:solidFill>
                  <a:srgbClr val="FF2D64"/>
                </a:solidFill>
              </a:rPr>
              <a:t>alpha value </a:t>
            </a:r>
            <a:r>
              <a:rPr lang="en-US" dirty="0"/>
              <a:t>for the start node.</a:t>
            </a:r>
            <a:endParaRPr lang="en-CY" dirty="0"/>
          </a:p>
        </p:txBody>
      </p:sp>
      <p:sp>
        <p:nvSpPr>
          <p:cNvPr id="7" name="TextBox 6">
            <a:extLst>
              <a:ext uri="{FF2B5EF4-FFF2-40B4-BE49-F238E27FC236}">
                <a16:creationId xmlns:a16="http://schemas.microsoft.com/office/drawing/2014/main" id="{B3C3A374-22AA-22FD-8CD5-E6E0A6655F8B}"/>
              </a:ext>
            </a:extLst>
          </p:cNvPr>
          <p:cNvSpPr txBox="1"/>
          <p:nvPr/>
        </p:nvSpPr>
        <p:spPr>
          <a:xfrm>
            <a:off x="17039968" y="7080422"/>
            <a:ext cx="7049216" cy="5078313"/>
          </a:xfrm>
          <a:prstGeom prst="rect">
            <a:avLst/>
          </a:prstGeom>
          <a:noFill/>
        </p:spPr>
        <p:txBody>
          <a:bodyPr wrap="square" rtlCol="0">
            <a:spAutoFit/>
          </a:bodyPr>
          <a:lstStyle/>
          <a:p>
            <a:r>
              <a:rPr lang="en-US" dirty="0"/>
              <a:t>When node C is generated and evaluated, we know that the backed-up value of its parent, i.e., (MIN) node B, is bounded from above by    -1. It can get lower when other successors of B are generated but can never get higher. This upper bound is referred to as the </a:t>
            </a:r>
            <a:r>
              <a:rPr lang="en-US" b="1" dirty="0">
                <a:solidFill>
                  <a:srgbClr val="FF2D64"/>
                </a:solidFill>
              </a:rPr>
              <a:t>beta value</a:t>
            </a:r>
            <a:r>
              <a:rPr lang="en-US" dirty="0"/>
              <a:t> for node B.</a:t>
            </a:r>
            <a:endParaRPr lang="en-CY" dirty="0"/>
          </a:p>
        </p:txBody>
      </p:sp>
    </p:spTree>
    <p:extLst>
      <p:ext uri="{BB962C8B-B14F-4D97-AF65-F5344CB8AC3E}">
        <p14:creationId xmlns:p14="http://schemas.microsoft.com/office/powerpoint/2010/main" val="816102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9</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p:txBody>
          <a:bodyPr>
            <a:noAutofit/>
          </a:bodyPr>
          <a:lstStyle/>
          <a:p>
            <a:r>
              <a:rPr lang="en-US" sz="6000" dirty="0"/>
              <a:t>Constraint Satisfaction Problem - Definition</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512375" y="4234682"/>
            <a:ext cx="21172015" cy="7603091"/>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5400" dirty="0">
                <a:solidFill>
                  <a:srgbClr val="0100C8"/>
                </a:solidFill>
                <a:latin typeface="Helvetica Neue"/>
              </a:rPr>
              <a:t>Set of Variables {X1, X2, …, Xn}</a:t>
            </a:r>
            <a:endParaRPr lang="el-GR" altLang="en-US" sz="5400" dirty="0">
              <a:solidFill>
                <a:srgbClr val="0100C8"/>
              </a:solidFill>
              <a:latin typeface="Helvetica Neue"/>
            </a:endParaRPr>
          </a:p>
          <a:p>
            <a:pPr>
              <a:buFont typeface="Wingdings" panose="05000000000000000000" pitchFamily="2" charset="2"/>
              <a:buChar char="q"/>
            </a:pPr>
            <a:r>
              <a:rPr lang="en-US" altLang="en-US" sz="5400" dirty="0">
                <a:solidFill>
                  <a:srgbClr val="0100C8"/>
                </a:solidFill>
                <a:latin typeface="Helvetica Neue"/>
              </a:rPr>
              <a:t> Each variable Xi has a domain Di of possible values; often Di is discrete and finite</a:t>
            </a:r>
          </a:p>
          <a:p>
            <a:pPr>
              <a:buFont typeface="Wingdings" panose="05000000000000000000" pitchFamily="2" charset="2"/>
              <a:buChar char="q"/>
            </a:pPr>
            <a:r>
              <a:rPr lang="en-US" altLang="en-US" sz="5400" dirty="0">
                <a:solidFill>
                  <a:srgbClr val="0100C8"/>
                </a:solidFill>
                <a:latin typeface="Helvetica Neue"/>
              </a:rPr>
              <a:t>Set of constraints {C1, C2, …, Cp}</a:t>
            </a:r>
          </a:p>
          <a:p>
            <a:pPr>
              <a:buFont typeface="Wingdings" panose="05000000000000000000" pitchFamily="2" charset="2"/>
              <a:buChar char="q"/>
            </a:pPr>
            <a:r>
              <a:rPr lang="en-US" altLang="en-US" sz="5400" dirty="0">
                <a:solidFill>
                  <a:srgbClr val="0100C8"/>
                </a:solidFill>
                <a:latin typeface="Helvetica Neue"/>
              </a:rPr>
              <a:t> Each constraint Ck concerns a subset of the variables</a:t>
            </a:r>
            <a:r>
              <a:rPr lang="el-GR" altLang="en-US" sz="5400" dirty="0">
                <a:solidFill>
                  <a:srgbClr val="0100C8"/>
                </a:solidFill>
                <a:latin typeface="Helvetica Neue"/>
              </a:rPr>
              <a:t> </a:t>
            </a:r>
            <a:r>
              <a:rPr lang="en-US" altLang="en-US" sz="5400" dirty="0">
                <a:solidFill>
                  <a:srgbClr val="0100C8"/>
                </a:solidFill>
                <a:latin typeface="Helvetica Neue"/>
              </a:rPr>
              <a:t>and specifies the permitted combinations of values for these variables </a:t>
            </a:r>
          </a:p>
        </p:txBody>
      </p:sp>
    </p:spTree>
    <p:extLst>
      <p:ext uri="{BB962C8B-B14F-4D97-AF65-F5344CB8AC3E}">
        <p14:creationId xmlns:p14="http://schemas.microsoft.com/office/powerpoint/2010/main" val="2369689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1000"/>
                                        <p:tgtEl>
                                          <p:spTgt spid="12">
                                            <p:txEl>
                                              <p:pRg st="0" end="0"/>
                                            </p:txEl>
                                          </p:spTgt>
                                        </p:tgtEl>
                                      </p:cBhvr>
                                    </p:animEffect>
                                    <p:anim calcmode="lin" valueType="num">
                                      <p:cBhvr>
                                        <p:cTn id="8"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2">
                                            <p:txEl>
                                              <p:pRg st="1" end="1"/>
                                            </p:txEl>
                                          </p:spTgt>
                                        </p:tgtEl>
                                        <p:attrNameLst>
                                          <p:attrName>style.visibility</p:attrName>
                                        </p:attrNameLst>
                                      </p:cBhvr>
                                      <p:to>
                                        <p:strVal val="visible"/>
                                      </p:to>
                                    </p:set>
                                    <p:animEffect transition="in" filter="fade">
                                      <p:cBhvr>
                                        <p:cTn id="14" dur="1000"/>
                                        <p:tgtEl>
                                          <p:spTgt spid="12">
                                            <p:txEl>
                                              <p:pRg st="1" end="1"/>
                                            </p:txEl>
                                          </p:spTgt>
                                        </p:tgtEl>
                                      </p:cBhvr>
                                    </p:animEffect>
                                    <p:anim calcmode="lin" valueType="num">
                                      <p:cBhvr>
                                        <p:cTn id="15"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2">
                                            <p:txEl>
                                              <p:pRg st="2" end="2"/>
                                            </p:txEl>
                                          </p:spTgt>
                                        </p:tgtEl>
                                        <p:attrNameLst>
                                          <p:attrName>style.visibility</p:attrName>
                                        </p:attrNameLst>
                                      </p:cBhvr>
                                      <p:to>
                                        <p:strVal val="visible"/>
                                      </p:to>
                                    </p:set>
                                    <p:animEffect transition="in" filter="fade">
                                      <p:cBhvr>
                                        <p:cTn id="21" dur="1000"/>
                                        <p:tgtEl>
                                          <p:spTgt spid="12">
                                            <p:txEl>
                                              <p:pRg st="2" end="2"/>
                                            </p:txEl>
                                          </p:spTgt>
                                        </p:tgtEl>
                                      </p:cBhvr>
                                    </p:animEffect>
                                    <p:anim calcmode="lin" valueType="num">
                                      <p:cBhvr>
                                        <p:cTn id="22"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2">
                                            <p:txEl>
                                              <p:pRg st="3" end="3"/>
                                            </p:txEl>
                                          </p:spTgt>
                                        </p:tgtEl>
                                        <p:attrNameLst>
                                          <p:attrName>style.visibility</p:attrName>
                                        </p:attrNameLst>
                                      </p:cBhvr>
                                      <p:to>
                                        <p:strVal val="visible"/>
                                      </p:to>
                                    </p:set>
                                    <p:animEffect transition="in" filter="fade">
                                      <p:cBhvr>
                                        <p:cTn id="28" dur="1000"/>
                                        <p:tgtEl>
                                          <p:spTgt spid="12">
                                            <p:txEl>
                                              <p:pRg st="3" end="3"/>
                                            </p:txEl>
                                          </p:spTgt>
                                        </p:tgtEl>
                                      </p:cBhvr>
                                    </p:animEffect>
                                    <p:anim calcmode="lin" valueType="num">
                                      <p:cBhvr>
                                        <p:cTn id="29" dur="1000" fill="hold"/>
                                        <p:tgtEl>
                                          <p:spTgt spid="1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66F0F92-B050-2EB2-900C-DB983B66BBD5}"/>
              </a:ext>
            </a:extLst>
          </p:cNvPr>
          <p:cNvSpPr>
            <a:spLocks noGrp="1"/>
          </p:cNvSpPr>
          <p:nvPr>
            <p:ph type="sldNum" sz="quarter" idx="12"/>
          </p:nvPr>
        </p:nvSpPr>
        <p:spPr>
          <a:xfrm>
            <a:off x="11622092" y="12556155"/>
            <a:ext cx="1293000" cy="233088"/>
          </a:xfrm>
        </p:spPr>
        <p:txBody>
          <a:bodyPr/>
          <a:lstStyle/>
          <a:p>
            <a:pPr>
              <a:defRPr/>
            </a:pPr>
            <a:r>
              <a:rPr lang="en-US" altLang="en-CY" dirty="0"/>
              <a:t>XVI</a:t>
            </a:r>
            <a:r>
              <a:rPr lang="el-GR" altLang="en-CY" dirty="0"/>
              <a:t>-</a:t>
            </a:r>
            <a:fld id="{DC27C008-AA86-42F5-BE67-DE32607BECDD}" type="slidenum">
              <a:rPr lang="el-GR" altLang="en-CY" smtClean="0"/>
              <a:pPr>
                <a:defRPr/>
              </a:pPr>
              <a:t>90</a:t>
            </a:fld>
            <a:r>
              <a:rPr lang="en-US" altLang="en-CY" dirty="0"/>
              <a:t>`</a:t>
            </a:r>
            <a:endParaRPr lang="el-GR" altLang="en-CY" dirty="0"/>
          </a:p>
        </p:txBody>
      </p:sp>
      <p:graphicFrame>
        <p:nvGraphicFramePr>
          <p:cNvPr id="3" name="Table 3">
            <a:extLst>
              <a:ext uri="{FF2B5EF4-FFF2-40B4-BE49-F238E27FC236}">
                <a16:creationId xmlns:a16="http://schemas.microsoft.com/office/drawing/2014/main" id="{FACAFA04-4257-2A91-7515-76D475021C12}"/>
              </a:ext>
            </a:extLst>
          </p:cNvPr>
          <p:cNvGraphicFramePr>
            <a:graphicFrameLocks noGrp="1"/>
          </p:cNvGraphicFramePr>
          <p:nvPr/>
        </p:nvGraphicFramePr>
        <p:xfrm>
          <a:off x="10622692" y="364488"/>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4" name="Table 3">
            <a:extLst>
              <a:ext uri="{FF2B5EF4-FFF2-40B4-BE49-F238E27FC236}">
                <a16:creationId xmlns:a16="http://schemas.microsoft.com/office/drawing/2014/main" id="{6E293712-776D-234B-EAC1-B61F96BAE820}"/>
              </a:ext>
            </a:extLst>
          </p:cNvPr>
          <p:cNvGraphicFramePr>
            <a:graphicFrameLocks noGrp="1"/>
          </p:cNvGraphicFramePr>
          <p:nvPr/>
        </p:nvGraphicFramePr>
        <p:xfrm>
          <a:off x="4308808" y="3920806"/>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5" name="Table 3">
            <a:extLst>
              <a:ext uri="{FF2B5EF4-FFF2-40B4-BE49-F238E27FC236}">
                <a16:creationId xmlns:a16="http://schemas.microsoft.com/office/drawing/2014/main" id="{1988BCEB-E0FE-7BDB-8690-ED566D292C17}"/>
              </a:ext>
            </a:extLst>
          </p:cNvPr>
          <p:cNvGraphicFramePr>
            <a:graphicFrameLocks noGrp="1"/>
          </p:cNvGraphicFramePr>
          <p:nvPr/>
        </p:nvGraphicFramePr>
        <p:xfrm>
          <a:off x="13967034" y="6647113"/>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510729">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9" name="Table 8">
            <a:extLst>
              <a:ext uri="{FF2B5EF4-FFF2-40B4-BE49-F238E27FC236}">
                <a16:creationId xmlns:a16="http://schemas.microsoft.com/office/drawing/2014/main" id="{1D6D2E76-7A4F-7A76-75D4-06B27F8FE46F}"/>
              </a:ext>
            </a:extLst>
          </p:cNvPr>
          <p:cNvGraphicFramePr>
            <a:graphicFrameLocks noGrp="1"/>
          </p:cNvGraphicFramePr>
          <p:nvPr/>
        </p:nvGraphicFramePr>
        <p:xfrm>
          <a:off x="444843" y="6616230"/>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r>
                        <a:rPr lang="en-US" b="1" dirty="0">
                          <a:solidFill>
                            <a:schemeClr val="tx1"/>
                          </a:solidFill>
                        </a:rPr>
                        <a:t>O</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10" name="Table 9">
            <a:extLst>
              <a:ext uri="{FF2B5EF4-FFF2-40B4-BE49-F238E27FC236}">
                <a16:creationId xmlns:a16="http://schemas.microsoft.com/office/drawing/2014/main" id="{9A9261B4-386D-87CD-3AA7-85C05795FEDD}"/>
              </a:ext>
            </a:extLst>
          </p:cNvPr>
          <p:cNvGraphicFramePr>
            <a:graphicFrameLocks noGrp="1"/>
          </p:cNvGraphicFramePr>
          <p:nvPr/>
        </p:nvGraphicFramePr>
        <p:xfrm>
          <a:off x="2411627" y="6614899"/>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483545">
                  <a:extLst>
                    <a:ext uri="{9D8B030D-6E8A-4147-A177-3AD203B41FA5}">
                      <a16:colId xmlns:a16="http://schemas.microsoft.com/office/drawing/2014/main" val="4252296161"/>
                    </a:ext>
                  </a:extLst>
                </a:gridCol>
                <a:gridCol w="556135">
                  <a:extLst>
                    <a:ext uri="{9D8B030D-6E8A-4147-A177-3AD203B41FA5}">
                      <a16:colId xmlns:a16="http://schemas.microsoft.com/office/drawing/2014/main" val="1952083884"/>
                    </a:ext>
                  </a:extLst>
                </a:gridCol>
              </a:tblGrid>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r>
                        <a:rPr lang="en-US" b="1" dirty="0">
                          <a:solidFill>
                            <a:schemeClr val="tx1"/>
                          </a:solidFill>
                        </a:rPr>
                        <a:t>O</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11" name="Table 10">
            <a:extLst>
              <a:ext uri="{FF2B5EF4-FFF2-40B4-BE49-F238E27FC236}">
                <a16:creationId xmlns:a16="http://schemas.microsoft.com/office/drawing/2014/main" id="{BD744EB8-8C30-DBD8-3357-1ACF22BC0D24}"/>
              </a:ext>
            </a:extLst>
          </p:cNvPr>
          <p:cNvGraphicFramePr>
            <a:graphicFrameLocks noGrp="1"/>
          </p:cNvGraphicFramePr>
          <p:nvPr/>
        </p:nvGraphicFramePr>
        <p:xfrm>
          <a:off x="4378411" y="6602542"/>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12" name="Table 11">
            <a:extLst>
              <a:ext uri="{FF2B5EF4-FFF2-40B4-BE49-F238E27FC236}">
                <a16:creationId xmlns:a16="http://schemas.microsoft.com/office/drawing/2014/main" id="{C5D46CF1-6232-22E7-8C16-E0151D20D4DA}"/>
              </a:ext>
            </a:extLst>
          </p:cNvPr>
          <p:cNvGraphicFramePr>
            <a:graphicFrameLocks noGrp="1"/>
          </p:cNvGraphicFramePr>
          <p:nvPr/>
        </p:nvGraphicFramePr>
        <p:xfrm>
          <a:off x="6282492" y="6656319"/>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483545">
                  <a:extLst>
                    <a:ext uri="{9D8B030D-6E8A-4147-A177-3AD203B41FA5}">
                      <a16:colId xmlns:a16="http://schemas.microsoft.com/office/drawing/2014/main" val="4252296161"/>
                    </a:ext>
                  </a:extLst>
                </a:gridCol>
                <a:gridCol w="556135">
                  <a:extLst>
                    <a:ext uri="{9D8B030D-6E8A-4147-A177-3AD203B41FA5}">
                      <a16:colId xmlns:a16="http://schemas.microsoft.com/office/drawing/2014/main" val="1952083884"/>
                    </a:ext>
                  </a:extLst>
                </a:gridCol>
              </a:tblGrid>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13" name="Table 12">
            <a:extLst>
              <a:ext uri="{FF2B5EF4-FFF2-40B4-BE49-F238E27FC236}">
                <a16:creationId xmlns:a16="http://schemas.microsoft.com/office/drawing/2014/main" id="{B09B1E65-C8F2-1EF0-9328-F09245B2B08E}"/>
              </a:ext>
            </a:extLst>
          </p:cNvPr>
          <p:cNvGraphicFramePr>
            <a:graphicFrameLocks noGrp="1"/>
          </p:cNvGraphicFramePr>
          <p:nvPr/>
        </p:nvGraphicFramePr>
        <p:xfrm>
          <a:off x="8063006" y="6602542"/>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b="1" dirty="0">
                          <a:solidFill>
                            <a:schemeClr val="tx1"/>
                          </a:solidFill>
                        </a:rPr>
                        <a:t>O</a:t>
                      </a: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graphicFrame>
        <p:nvGraphicFramePr>
          <p:cNvPr id="14" name="Table 13">
            <a:extLst>
              <a:ext uri="{FF2B5EF4-FFF2-40B4-BE49-F238E27FC236}">
                <a16:creationId xmlns:a16="http://schemas.microsoft.com/office/drawing/2014/main" id="{7A4C32B9-391C-1C97-30A7-62363025D21F}"/>
              </a:ext>
            </a:extLst>
          </p:cNvPr>
          <p:cNvGraphicFramePr>
            <a:graphicFrameLocks noGrp="1"/>
          </p:cNvGraphicFramePr>
          <p:nvPr/>
        </p:nvGraphicFramePr>
        <p:xfrm>
          <a:off x="13936457" y="9791934"/>
          <a:ext cx="1569308" cy="1920240"/>
        </p:xfrm>
        <a:graphic>
          <a:graphicData uri="http://schemas.openxmlformats.org/drawingml/2006/table">
            <a:tbl>
              <a:tblPr firstRow="1" bandRow="1">
                <a:tableStyleId>{5C22544A-7EE6-4342-B048-85BDC9FD1C3A}</a:tableStyleId>
              </a:tblPr>
              <a:tblGrid>
                <a:gridCol w="529628">
                  <a:extLst>
                    <a:ext uri="{9D8B030D-6E8A-4147-A177-3AD203B41FA5}">
                      <a16:colId xmlns:a16="http://schemas.microsoft.com/office/drawing/2014/main" val="2317538931"/>
                    </a:ext>
                  </a:extLst>
                </a:gridCol>
                <a:gridCol w="519840">
                  <a:extLst>
                    <a:ext uri="{9D8B030D-6E8A-4147-A177-3AD203B41FA5}">
                      <a16:colId xmlns:a16="http://schemas.microsoft.com/office/drawing/2014/main" val="4252296161"/>
                    </a:ext>
                  </a:extLst>
                </a:gridCol>
                <a:gridCol w="519840">
                  <a:extLst>
                    <a:ext uri="{9D8B030D-6E8A-4147-A177-3AD203B41FA5}">
                      <a16:colId xmlns:a16="http://schemas.microsoft.com/office/drawing/2014/main" val="1952083884"/>
                    </a:ext>
                  </a:extLst>
                </a:gridCol>
              </a:tblGrid>
              <a:tr h="498220">
                <a:tc>
                  <a:txBody>
                    <a:bodyPr/>
                    <a:lstStyle/>
                    <a:p>
                      <a:pPr algn="ctr"/>
                      <a:r>
                        <a:rPr lang="en-US" b="1" dirty="0">
                          <a:solidFill>
                            <a:schemeClr val="tx1"/>
                          </a:solidFill>
                        </a:rPr>
                        <a:t>O</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8339543"/>
                  </a:ext>
                </a:extLst>
              </a:tr>
              <a:tr h="498220">
                <a:tc>
                  <a:txBody>
                    <a:bodyPr/>
                    <a:lstStyle/>
                    <a:p>
                      <a:pPr algn="ctr"/>
                      <a:r>
                        <a:rPr lang="en-US" b="1" dirty="0">
                          <a:solidFill>
                            <a:schemeClr val="tx1"/>
                          </a:solidFill>
                        </a:rPr>
                        <a:t>X</a:t>
                      </a: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72741421"/>
                  </a:ext>
                </a:extLst>
              </a:tr>
              <a:tr h="498220">
                <a:tc>
                  <a:txBody>
                    <a:bodyPr/>
                    <a:lstStyle/>
                    <a:p>
                      <a:pPr algn="ctr"/>
                      <a:endParaRPr lang="en-CY" b="1"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CY"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6630003"/>
                  </a:ext>
                </a:extLst>
              </a:tr>
            </a:tbl>
          </a:graphicData>
        </a:graphic>
      </p:graphicFrame>
      <p:cxnSp>
        <p:nvCxnSpPr>
          <p:cNvPr id="20" name="Straight Arrow Connector 19">
            <a:extLst>
              <a:ext uri="{FF2B5EF4-FFF2-40B4-BE49-F238E27FC236}">
                <a16:creationId xmlns:a16="http://schemas.microsoft.com/office/drawing/2014/main" id="{CB61E838-BEE3-48EE-C737-FEF739E2F8A0}"/>
              </a:ext>
            </a:extLst>
          </p:cNvPr>
          <p:cNvCxnSpPr>
            <a:cxnSpLocks/>
            <a:stCxn id="3" idx="2"/>
          </p:cNvCxnSpPr>
          <p:nvPr/>
        </p:nvCxnSpPr>
        <p:spPr>
          <a:xfrm flipH="1">
            <a:off x="5163065" y="2284728"/>
            <a:ext cx="6244281" cy="1636078"/>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E2827C07-B8E3-A0DF-DB3D-00EC2954D0CC}"/>
              </a:ext>
            </a:extLst>
          </p:cNvPr>
          <p:cNvCxnSpPr>
            <a:cxnSpLocks/>
          </p:cNvCxnSpPr>
          <p:nvPr/>
        </p:nvCxnSpPr>
        <p:spPr>
          <a:xfrm>
            <a:off x="11452204" y="2284728"/>
            <a:ext cx="3131701" cy="4178065"/>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1A731E0E-AB49-F4FE-4745-5837253BB41F}"/>
              </a:ext>
            </a:extLst>
          </p:cNvPr>
          <p:cNvCxnSpPr>
            <a:cxnSpLocks/>
          </p:cNvCxnSpPr>
          <p:nvPr/>
        </p:nvCxnSpPr>
        <p:spPr>
          <a:xfrm flipH="1">
            <a:off x="1494482" y="5786935"/>
            <a:ext cx="3942437" cy="711102"/>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5B65BBFC-9175-0538-FC51-339B70055775}"/>
              </a:ext>
            </a:extLst>
          </p:cNvPr>
          <p:cNvCxnSpPr>
            <a:cxnSpLocks/>
            <a:endCxn id="13" idx="0"/>
          </p:cNvCxnSpPr>
          <p:nvPr/>
        </p:nvCxnSpPr>
        <p:spPr>
          <a:xfrm>
            <a:off x="5169295" y="5777570"/>
            <a:ext cx="3678365" cy="824972"/>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8463EC3-DD36-405C-9377-B2CA0B154A5D}"/>
              </a:ext>
            </a:extLst>
          </p:cNvPr>
          <p:cNvCxnSpPr>
            <a:cxnSpLocks/>
          </p:cNvCxnSpPr>
          <p:nvPr/>
        </p:nvCxnSpPr>
        <p:spPr>
          <a:xfrm>
            <a:off x="5201184" y="5823131"/>
            <a:ext cx="1909561" cy="833188"/>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88B2FEFF-7EA0-D866-AA1E-23DFBA661AB4}"/>
              </a:ext>
            </a:extLst>
          </p:cNvPr>
          <p:cNvCxnSpPr>
            <a:cxnSpLocks/>
          </p:cNvCxnSpPr>
          <p:nvPr/>
        </p:nvCxnSpPr>
        <p:spPr>
          <a:xfrm>
            <a:off x="5206664" y="5913337"/>
            <a:ext cx="0" cy="756663"/>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8392191C-7D9B-BFAE-C7C8-A0F0186F2811}"/>
              </a:ext>
            </a:extLst>
          </p:cNvPr>
          <p:cNvCxnSpPr>
            <a:cxnSpLocks/>
          </p:cNvCxnSpPr>
          <p:nvPr/>
        </p:nvCxnSpPr>
        <p:spPr>
          <a:xfrm flipH="1">
            <a:off x="3555138" y="5854393"/>
            <a:ext cx="1719232" cy="917856"/>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8D46350E-2F94-4657-E1D9-DD4B936C325D}"/>
              </a:ext>
            </a:extLst>
          </p:cNvPr>
          <p:cNvCxnSpPr>
            <a:cxnSpLocks/>
            <a:stCxn id="5" idx="2"/>
          </p:cNvCxnSpPr>
          <p:nvPr/>
        </p:nvCxnSpPr>
        <p:spPr>
          <a:xfrm flipH="1">
            <a:off x="14744153" y="8567353"/>
            <a:ext cx="7535" cy="1171026"/>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3E183390-09E0-A221-C65E-0571F804F3E9}"/>
              </a:ext>
            </a:extLst>
          </p:cNvPr>
          <p:cNvSpPr txBox="1"/>
          <p:nvPr/>
        </p:nvSpPr>
        <p:spPr>
          <a:xfrm>
            <a:off x="316225" y="382167"/>
            <a:ext cx="8197057" cy="646331"/>
          </a:xfrm>
          <a:prstGeom prst="rect">
            <a:avLst/>
          </a:prstGeom>
          <a:noFill/>
        </p:spPr>
        <p:txBody>
          <a:bodyPr wrap="square" rtlCol="0">
            <a:spAutoFit/>
          </a:bodyPr>
          <a:lstStyle/>
          <a:p>
            <a:r>
              <a:rPr lang="en-US" dirty="0"/>
              <a:t>Tic-tac-toe: Part of stage 1 of Minimax</a:t>
            </a:r>
            <a:endParaRPr lang="en-CY" dirty="0"/>
          </a:p>
        </p:txBody>
      </p:sp>
      <p:sp>
        <p:nvSpPr>
          <p:cNvPr id="75" name="TextBox 74">
            <a:extLst>
              <a:ext uri="{FF2B5EF4-FFF2-40B4-BE49-F238E27FC236}">
                <a16:creationId xmlns:a16="http://schemas.microsoft.com/office/drawing/2014/main" id="{355B0C90-60DF-EC42-344F-30FAE874CE37}"/>
              </a:ext>
            </a:extLst>
          </p:cNvPr>
          <p:cNvSpPr txBox="1"/>
          <p:nvPr/>
        </p:nvSpPr>
        <p:spPr>
          <a:xfrm rot="10800000" flipV="1">
            <a:off x="12516686" y="801388"/>
            <a:ext cx="1893771" cy="523220"/>
          </a:xfrm>
          <a:prstGeom prst="rect">
            <a:avLst/>
          </a:prstGeom>
          <a:solidFill>
            <a:schemeClr val="accent5">
              <a:lumMod val="20000"/>
              <a:lumOff val="80000"/>
            </a:schemeClr>
          </a:solidFill>
        </p:spPr>
        <p:txBody>
          <a:bodyPr wrap="square" rtlCol="0">
            <a:spAutoFit/>
          </a:bodyPr>
          <a:lstStyle/>
          <a:p>
            <a:r>
              <a:rPr lang="en-US" sz="2800" dirty="0"/>
              <a:t>Start Node</a:t>
            </a:r>
            <a:endParaRPr lang="en-CY" sz="2800" dirty="0"/>
          </a:p>
        </p:txBody>
      </p:sp>
      <p:sp>
        <p:nvSpPr>
          <p:cNvPr id="76" name="TextBox 75">
            <a:extLst>
              <a:ext uri="{FF2B5EF4-FFF2-40B4-BE49-F238E27FC236}">
                <a16:creationId xmlns:a16="http://schemas.microsoft.com/office/drawing/2014/main" id="{BB2DB95A-D610-EF83-DB13-14762849B356}"/>
              </a:ext>
            </a:extLst>
          </p:cNvPr>
          <p:cNvSpPr txBox="1"/>
          <p:nvPr/>
        </p:nvSpPr>
        <p:spPr>
          <a:xfrm rot="10800000" flipV="1">
            <a:off x="512170" y="8654663"/>
            <a:ext cx="1569307" cy="523220"/>
          </a:xfrm>
          <a:prstGeom prst="rect">
            <a:avLst/>
          </a:prstGeom>
          <a:noFill/>
        </p:spPr>
        <p:txBody>
          <a:bodyPr wrap="square" rtlCol="0">
            <a:spAutoFit/>
          </a:bodyPr>
          <a:lstStyle/>
          <a:p>
            <a:r>
              <a:rPr lang="en-US" sz="2800" dirty="0"/>
              <a:t>6 – 5 = 1</a:t>
            </a:r>
            <a:endParaRPr lang="en-CY" sz="2800" dirty="0"/>
          </a:p>
        </p:txBody>
      </p:sp>
      <p:sp>
        <p:nvSpPr>
          <p:cNvPr id="77" name="TextBox 76">
            <a:extLst>
              <a:ext uri="{FF2B5EF4-FFF2-40B4-BE49-F238E27FC236}">
                <a16:creationId xmlns:a16="http://schemas.microsoft.com/office/drawing/2014/main" id="{A047084D-890D-21E4-85B7-ABC93E936A99}"/>
              </a:ext>
            </a:extLst>
          </p:cNvPr>
          <p:cNvSpPr txBox="1"/>
          <p:nvPr/>
        </p:nvSpPr>
        <p:spPr>
          <a:xfrm rot="10800000" flipV="1">
            <a:off x="2502850" y="8708242"/>
            <a:ext cx="1569307" cy="523220"/>
          </a:xfrm>
          <a:prstGeom prst="rect">
            <a:avLst/>
          </a:prstGeom>
          <a:noFill/>
        </p:spPr>
        <p:txBody>
          <a:bodyPr wrap="square" rtlCol="0">
            <a:spAutoFit/>
          </a:bodyPr>
          <a:lstStyle/>
          <a:p>
            <a:r>
              <a:rPr lang="en-US" sz="2800" dirty="0"/>
              <a:t>5 – 5 = 0</a:t>
            </a:r>
            <a:endParaRPr lang="en-CY" sz="2800" dirty="0"/>
          </a:p>
        </p:txBody>
      </p:sp>
      <p:sp>
        <p:nvSpPr>
          <p:cNvPr id="78" name="TextBox 77">
            <a:extLst>
              <a:ext uri="{FF2B5EF4-FFF2-40B4-BE49-F238E27FC236}">
                <a16:creationId xmlns:a16="http://schemas.microsoft.com/office/drawing/2014/main" id="{AEDC5E9B-82C2-51FD-8B98-8833043A31EC}"/>
              </a:ext>
            </a:extLst>
          </p:cNvPr>
          <p:cNvSpPr txBox="1"/>
          <p:nvPr/>
        </p:nvSpPr>
        <p:spPr>
          <a:xfrm rot="10800000" flipV="1">
            <a:off x="4486080" y="8708242"/>
            <a:ext cx="1569307" cy="523220"/>
          </a:xfrm>
          <a:prstGeom prst="rect">
            <a:avLst/>
          </a:prstGeom>
          <a:noFill/>
        </p:spPr>
        <p:txBody>
          <a:bodyPr wrap="square" rtlCol="0">
            <a:spAutoFit/>
          </a:bodyPr>
          <a:lstStyle/>
          <a:p>
            <a:r>
              <a:rPr lang="en-US" sz="2800" dirty="0"/>
              <a:t>6 – 5 = 1</a:t>
            </a:r>
            <a:endParaRPr lang="en-CY" sz="2800" dirty="0"/>
          </a:p>
        </p:txBody>
      </p:sp>
      <p:sp>
        <p:nvSpPr>
          <p:cNvPr id="79" name="TextBox 78">
            <a:extLst>
              <a:ext uri="{FF2B5EF4-FFF2-40B4-BE49-F238E27FC236}">
                <a16:creationId xmlns:a16="http://schemas.microsoft.com/office/drawing/2014/main" id="{924CD943-38A9-02C0-9D7F-F824294CBE31}"/>
              </a:ext>
            </a:extLst>
          </p:cNvPr>
          <p:cNvSpPr txBox="1"/>
          <p:nvPr/>
        </p:nvSpPr>
        <p:spPr>
          <a:xfrm rot="10800000" flipV="1">
            <a:off x="6493699" y="8708242"/>
            <a:ext cx="1569307" cy="523220"/>
          </a:xfrm>
          <a:prstGeom prst="rect">
            <a:avLst/>
          </a:prstGeom>
          <a:noFill/>
        </p:spPr>
        <p:txBody>
          <a:bodyPr wrap="square" rtlCol="0">
            <a:spAutoFit/>
          </a:bodyPr>
          <a:lstStyle/>
          <a:p>
            <a:r>
              <a:rPr lang="en-US" sz="2800" dirty="0"/>
              <a:t>5 – 5 = 0</a:t>
            </a:r>
            <a:endParaRPr lang="en-CY" sz="2800" dirty="0"/>
          </a:p>
        </p:txBody>
      </p:sp>
      <p:sp>
        <p:nvSpPr>
          <p:cNvPr id="80" name="TextBox 79">
            <a:extLst>
              <a:ext uri="{FF2B5EF4-FFF2-40B4-BE49-F238E27FC236}">
                <a16:creationId xmlns:a16="http://schemas.microsoft.com/office/drawing/2014/main" id="{3EB2D72A-420F-0B65-96BE-08A1644314CB}"/>
              </a:ext>
            </a:extLst>
          </p:cNvPr>
          <p:cNvSpPr txBox="1"/>
          <p:nvPr/>
        </p:nvSpPr>
        <p:spPr>
          <a:xfrm rot="10800000" flipV="1">
            <a:off x="8151644" y="8683422"/>
            <a:ext cx="1569307" cy="523220"/>
          </a:xfrm>
          <a:prstGeom prst="rect">
            <a:avLst/>
          </a:prstGeom>
          <a:noFill/>
        </p:spPr>
        <p:txBody>
          <a:bodyPr wrap="square" rtlCol="0">
            <a:spAutoFit/>
          </a:bodyPr>
          <a:lstStyle/>
          <a:p>
            <a:r>
              <a:rPr lang="en-US" sz="2800" dirty="0"/>
              <a:t>4 – 5 = -1</a:t>
            </a:r>
            <a:endParaRPr lang="en-CY" sz="2800" dirty="0"/>
          </a:p>
        </p:txBody>
      </p:sp>
      <p:sp>
        <p:nvSpPr>
          <p:cNvPr id="86" name="TextBox 85">
            <a:extLst>
              <a:ext uri="{FF2B5EF4-FFF2-40B4-BE49-F238E27FC236}">
                <a16:creationId xmlns:a16="http://schemas.microsoft.com/office/drawing/2014/main" id="{C1223B69-3CEB-51A0-A3EB-EDC76AA04080}"/>
              </a:ext>
            </a:extLst>
          </p:cNvPr>
          <p:cNvSpPr txBox="1"/>
          <p:nvPr/>
        </p:nvSpPr>
        <p:spPr>
          <a:xfrm rot="10800000" flipV="1">
            <a:off x="14056059" y="11765729"/>
            <a:ext cx="1569307" cy="523220"/>
          </a:xfrm>
          <a:prstGeom prst="rect">
            <a:avLst/>
          </a:prstGeom>
          <a:noFill/>
        </p:spPr>
        <p:txBody>
          <a:bodyPr wrap="square" rtlCol="0">
            <a:spAutoFit/>
          </a:bodyPr>
          <a:lstStyle/>
          <a:p>
            <a:r>
              <a:rPr lang="en-US" sz="2800" dirty="0"/>
              <a:t>5 – 6 = -1</a:t>
            </a:r>
            <a:endParaRPr lang="en-CY" sz="2800" dirty="0"/>
          </a:p>
        </p:txBody>
      </p:sp>
      <p:sp>
        <p:nvSpPr>
          <p:cNvPr id="88" name="Oval 87">
            <a:extLst>
              <a:ext uri="{FF2B5EF4-FFF2-40B4-BE49-F238E27FC236}">
                <a16:creationId xmlns:a16="http://schemas.microsoft.com/office/drawing/2014/main" id="{BD709E0A-421C-ACD4-A384-730938E953E8}"/>
              </a:ext>
            </a:extLst>
          </p:cNvPr>
          <p:cNvSpPr/>
          <p:nvPr/>
        </p:nvSpPr>
        <p:spPr>
          <a:xfrm>
            <a:off x="6232233" y="3920806"/>
            <a:ext cx="1101008" cy="842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CY" dirty="0"/>
          </a:p>
        </p:txBody>
      </p:sp>
      <p:sp>
        <p:nvSpPr>
          <p:cNvPr id="55" name="TextBox 54">
            <a:extLst>
              <a:ext uri="{FF2B5EF4-FFF2-40B4-BE49-F238E27FC236}">
                <a16:creationId xmlns:a16="http://schemas.microsoft.com/office/drawing/2014/main" id="{DF9647AD-EFC0-1566-5DBF-6355A24BAEBC}"/>
              </a:ext>
            </a:extLst>
          </p:cNvPr>
          <p:cNvSpPr txBox="1"/>
          <p:nvPr/>
        </p:nvSpPr>
        <p:spPr>
          <a:xfrm rot="10800000" flipV="1">
            <a:off x="14123582" y="5234925"/>
            <a:ext cx="2536903" cy="523221"/>
          </a:xfrm>
          <a:prstGeom prst="rect">
            <a:avLst/>
          </a:prstGeom>
          <a:solidFill>
            <a:schemeClr val="accent2">
              <a:lumMod val="20000"/>
              <a:lumOff val="80000"/>
            </a:schemeClr>
          </a:solidFill>
        </p:spPr>
        <p:txBody>
          <a:bodyPr wrap="square" rtlCol="0">
            <a:spAutoFit/>
          </a:bodyPr>
          <a:lstStyle/>
          <a:p>
            <a:r>
              <a:rPr lang="en-US" sz="2800" dirty="0"/>
              <a:t>Beta value = -1</a:t>
            </a:r>
            <a:endParaRPr lang="en-CY" sz="2800" dirty="0"/>
          </a:p>
        </p:txBody>
      </p:sp>
      <p:sp>
        <p:nvSpPr>
          <p:cNvPr id="56" name="TextBox 55">
            <a:extLst>
              <a:ext uri="{FF2B5EF4-FFF2-40B4-BE49-F238E27FC236}">
                <a16:creationId xmlns:a16="http://schemas.microsoft.com/office/drawing/2014/main" id="{3F83E449-EFA7-10ED-5299-E5BEEBE85408}"/>
              </a:ext>
            </a:extLst>
          </p:cNvPr>
          <p:cNvSpPr txBox="1"/>
          <p:nvPr/>
        </p:nvSpPr>
        <p:spPr>
          <a:xfrm rot="10800000" flipV="1">
            <a:off x="7453914" y="1349022"/>
            <a:ext cx="2964765" cy="523220"/>
          </a:xfrm>
          <a:prstGeom prst="rect">
            <a:avLst/>
          </a:prstGeom>
          <a:solidFill>
            <a:schemeClr val="accent2">
              <a:lumMod val="20000"/>
              <a:lumOff val="80000"/>
            </a:schemeClr>
          </a:solidFill>
        </p:spPr>
        <p:txBody>
          <a:bodyPr wrap="square" rtlCol="0">
            <a:spAutoFit/>
          </a:bodyPr>
          <a:lstStyle/>
          <a:p>
            <a:r>
              <a:rPr lang="en-US" sz="2800" dirty="0"/>
              <a:t>Alpha value = -1</a:t>
            </a:r>
            <a:endParaRPr lang="en-CY" sz="2800" dirty="0"/>
          </a:p>
        </p:txBody>
      </p:sp>
      <p:sp>
        <p:nvSpPr>
          <p:cNvPr id="31" name="TextBox 30">
            <a:extLst>
              <a:ext uri="{FF2B5EF4-FFF2-40B4-BE49-F238E27FC236}">
                <a16:creationId xmlns:a16="http://schemas.microsoft.com/office/drawing/2014/main" id="{7289A8E8-59BC-B882-5F67-87694723499F}"/>
              </a:ext>
            </a:extLst>
          </p:cNvPr>
          <p:cNvSpPr txBox="1"/>
          <p:nvPr/>
        </p:nvSpPr>
        <p:spPr>
          <a:xfrm rot="10800000" flipV="1">
            <a:off x="13425888" y="6236426"/>
            <a:ext cx="476311" cy="523221"/>
          </a:xfrm>
          <a:prstGeom prst="rect">
            <a:avLst/>
          </a:prstGeom>
          <a:noFill/>
        </p:spPr>
        <p:txBody>
          <a:bodyPr wrap="square" rtlCol="0">
            <a:spAutoFit/>
          </a:bodyPr>
          <a:lstStyle/>
          <a:p>
            <a:r>
              <a:rPr lang="en-US" sz="2800" dirty="0"/>
              <a:t>B</a:t>
            </a:r>
            <a:endParaRPr lang="en-CY" sz="2800" dirty="0"/>
          </a:p>
        </p:txBody>
      </p:sp>
      <p:sp>
        <p:nvSpPr>
          <p:cNvPr id="33" name="TextBox 32">
            <a:extLst>
              <a:ext uri="{FF2B5EF4-FFF2-40B4-BE49-F238E27FC236}">
                <a16:creationId xmlns:a16="http://schemas.microsoft.com/office/drawing/2014/main" id="{C1FE594C-1636-7B2E-9E79-9E009BBC9882}"/>
              </a:ext>
            </a:extLst>
          </p:cNvPr>
          <p:cNvSpPr txBox="1"/>
          <p:nvPr/>
        </p:nvSpPr>
        <p:spPr>
          <a:xfrm rot="10800000" flipV="1">
            <a:off x="3716535" y="3568282"/>
            <a:ext cx="476311" cy="523221"/>
          </a:xfrm>
          <a:prstGeom prst="rect">
            <a:avLst/>
          </a:prstGeom>
          <a:noFill/>
        </p:spPr>
        <p:txBody>
          <a:bodyPr wrap="square" rtlCol="0">
            <a:spAutoFit/>
          </a:bodyPr>
          <a:lstStyle/>
          <a:p>
            <a:r>
              <a:rPr lang="en-US" sz="2800" dirty="0"/>
              <a:t>A</a:t>
            </a:r>
            <a:endParaRPr lang="en-CY" sz="2800" dirty="0"/>
          </a:p>
        </p:txBody>
      </p:sp>
      <p:sp>
        <p:nvSpPr>
          <p:cNvPr id="34" name="TextBox 33">
            <a:extLst>
              <a:ext uri="{FF2B5EF4-FFF2-40B4-BE49-F238E27FC236}">
                <a16:creationId xmlns:a16="http://schemas.microsoft.com/office/drawing/2014/main" id="{2C2956B7-C34F-EF6F-0C73-033A1D77CA83}"/>
              </a:ext>
            </a:extLst>
          </p:cNvPr>
          <p:cNvSpPr txBox="1"/>
          <p:nvPr/>
        </p:nvSpPr>
        <p:spPr>
          <a:xfrm rot="10800000" flipV="1">
            <a:off x="13425887" y="9259362"/>
            <a:ext cx="476311" cy="523221"/>
          </a:xfrm>
          <a:prstGeom prst="rect">
            <a:avLst/>
          </a:prstGeom>
          <a:noFill/>
        </p:spPr>
        <p:txBody>
          <a:bodyPr wrap="square" rtlCol="0">
            <a:spAutoFit/>
          </a:bodyPr>
          <a:lstStyle/>
          <a:p>
            <a:r>
              <a:rPr lang="en-US" sz="2800" dirty="0"/>
              <a:t>C</a:t>
            </a:r>
            <a:endParaRPr lang="en-CY" sz="2800" dirty="0"/>
          </a:p>
        </p:txBody>
      </p:sp>
      <p:sp>
        <p:nvSpPr>
          <p:cNvPr id="8" name="TextBox 7">
            <a:extLst>
              <a:ext uri="{FF2B5EF4-FFF2-40B4-BE49-F238E27FC236}">
                <a16:creationId xmlns:a16="http://schemas.microsoft.com/office/drawing/2014/main" id="{58B95DF6-CB9C-54D1-EC7A-7AD46A006666}"/>
              </a:ext>
            </a:extLst>
          </p:cNvPr>
          <p:cNvSpPr txBox="1"/>
          <p:nvPr/>
        </p:nvSpPr>
        <p:spPr>
          <a:xfrm>
            <a:off x="17463361" y="6313321"/>
            <a:ext cx="5977093" cy="5632311"/>
          </a:xfrm>
          <a:prstGeom prst="rect">
            <a:avLst/>
          </a:prstGeom>
          <a:noFill/>
        </p:spPr>
        <p:txBody>
          <a:bodyPr wrap="square" rtlCol="0">
            <a:spAutoFit/>
          </a:bodyPr>
          <a:lstStyle/>
          <a:p>
            <a:r>
              <a:rPr lang="en-US" dirty="0"/>
              <a:t>Given that the backed-up value of (MAX) start node cannot get lower than -1, and the backed-up value of (MIN) node B cannot get higher than -1, there is no point in continuing the search further below node B, since node B will never make a better choice than node A for the start node.</a:t>
            </a:r>
            <a:endParaRPr lang="en-CY" dirty="0"/>
          </a:p>
        </p:txBody>
      </p:sp>
    </p:spTree>
    <p:extLst>
      <p:ext uri="{BB962C8B-B14F-4D97-AF65-F5344CB8AC3E}">
        <p14:creationId xmlns:p14="http://schemas.microsoft.com/office/powerpoint/2010/main" val="4214592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marL="0" marR="0" lvl="0" indent="0" algn="ctr" defTabSz="1828800" rtl="0" eaLnBrk="1" fontAlgn="base" latinLnBrk="0" hangingPunct="1">
              <a:lnSpc>
                <a:spcPct val="100000"/>
              </a:lnSpc>
              <a:spcBef>
                <a:spcPct val="0"/>
              </a:spcBef>
              <a:spcAft>
                <a:spcPct val="0"/>
              </a:spcAft>
              <a:buClrTx/>
              <a:buSzTx/>
              <a:buFontTx/>
              <a:buNone/>
              <a:tabLst/>
              <a:defRPr/>
            </a:pPr>
            <a:fld id="{DD9F0740-C59C-4AD6-B752-7CC1CE13501A}" type="slidenum">
              <a:rPr kumimoji="0" lang="bg-BG" sz="24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ctr" defTabSz="1828800" rtl="0" eaLnBrk="1" fontAlgn="base" latinLnBrk="0" hangingPunct="1">
                <a:lnSpc>
                  <a:spcPct val="100000"/>
                </a:lnSpc>
                <a:spcBef>
                  <a:spcPct val="0"/>
                </a:spcBef>
                <a:spcAft>
                  <a:spcPct val="0"/>
                </a:spcAft>
                <a:buClrTx/>
                <a:buSzTx/>
                <a:buFontTx/>
                <a:buNone/>
                <a:tabLst/>
                <a:defRPr/>
              </a:pPr>
              <a:t>91</a:t>
            </a:fld>
            <a:endParaRPr kumimoji="0" lang="bg-BG" sz="24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423008" y="2335427"/>
            <a:ext cx="21537984" cy="1322174"/>
          </a:xfrm>
        </p:spPr>
        <p:txBody>
          <a:bodyPr>
            <a:noAutofit/>
          </a:bodyPr>
          <a:lstStyle/>
          <a:p>
            <a:r>
              <a:rPr lang="en-US" sz="6000" dirty="0"/>
              <a:t>Alpha-Beta Pruning of the Search Tree</a:t>
            </a:r>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82215" y="4420569"/>
            <a:ext cx="21819570" cy="7582678"/>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600" dirty="0">
                <a:solidFill>
                  <a:srgbClr val="0100C8"/>
                </a:solidFill>
                <a:latin typeface="Helvetica Neue"/>
              </a:rPr>
              <a:t>As the successors of a node are given backed-up values, the bounds on backed-up values can be revised, noting though:</a:t>
            </a:r>
          </a:p>
          <a:p>
            <a:pPr lvl="1">
              <a:buFont typeface="Wingdings" panose="05000000000000000000" pitchFamily="2" charset="2"/>
              <a:buChar char="q"/>
            </a:pPr>
            <a:r>
              <a:rPr lang="en-US" altLang="en-US" sz="3800" dirty="0">
                <a:solidFill>
                  <a:srgbClr val="0100C8"/>
                </a:solidFill>
                <a:latin typeface="Helvetica Neue"/>
              </a:rPr>
              <a:t>The alpha values of MAX nodes (including the start node) can never decrease, and</a:t>
            </a:r>
          </a:p>
          <a:p>
            <a:pPr lvl="1">
              <a:buFont typeface="Wingdings" panose="05000000000000000000" pitchFamily="2" charset="2"/>
              <a:buChar char="q"/>
            </a:pPr>
            <a:r>
              <a:rPr lang="en-US" altLang="en-US" sz="3800" dirty="0">
                <a:solidFill>
                  <a:srgbClr val="0100C8"/>
                </a:solidFill>
                <a:latin typeface="Helvetica Neue"/>
              </a:rPr>
              <a:t>The beta values of MIN nodes can never increase</a:t>
            </a:r>
          </a:p>
          <a:p>
            <a:pPr lvl="1">
              <a:buFont typeface="Wingdings" panose="05000000000000000000" pitchFamily="2" charset="2"/>
              <a:buChar char="q"/>
            </a:pPr>
            <a:endParaRPr lang="en-US" altLang="en-US" sz="3800" dirty="0">
              <a:solidFill>
                <a:srgbClr val="0100C8"/>
              </a:solidFill>
              <a:latin typeface="Helvetica Neue"/>
            </a:endParaRPr>
          </a:p>
          <a:p>
            <a:pPr>
              <a:buFont typeface="Wingdings" panose="05000000000000000000" pitchFamily="2" charset="2"/>
              <a:buChar char="q"/>
            </a:pPr>
            <a:r>
              <a:rPr lang="en-US" altLang="en-US" sz="4600" b="1" dirty="0">
                <a:solidFill>
                  <a:srgbClr val="FF2D64"/>
                </a:solidFill>
                <a:latin typeface="Helvetica Neue"/>
              </a:rPr>
              <a:t>Pruning Rules:</a:t>
            </a:r>
          </a:p>
          <a:p>
            <a:pPr marL="1657350" lvl="1" indent="-742950">
              <a:buFont typeface="+mj-lt"/>
              <a:buAutoNum type="arabicPeriod"/>
            </a:pPr>
            <a:r>
              <a:rPr lang="en-US" altLang="en-US" sz="3800" dirty="0">
                <a:solidFill>
                  <a:srgbClr val="0100C8"/>
                </a:solidFill>
                <a:latin typeface="Helvetica Neue"/>
              </a:rPr>
              <a:t>Discontinue search below a MIN node that has a beta value less than or equal to the alpha value of any of its MAX node ancestors. The final backed-up value of this MIN node can then be set to its beta value; this is referred to as an </a:t>
            </a:r>
            <a:r>
              <a:rPr lang="en-US" altLang="en-US" sz="3800" b="1" dirty="0">
                <a:solidFill>
                  <a:srgbClr val="FF2D64"/>
                </a:solidFill>
                <a:latin typeface="Helvetica Neue"/>
              </a:rPr>
              <a:t>alpha cutoff</a:t>
            </a:r>
            <a:r>
              <a:rPr lang="en-US" altLang="en-US" sz="3800" dirty="0">
                <a:solidFill>
                  <a:srgbClr val="0100C8"/>
                </a:solidFill>
                <a:latin typeface="Helvetica Neue"/>
              </a:rPr>
              <a:t>.</a:t>
            </a:r>
          </a:p>
          <a:p>
            <a:pPr marL="1657350" lvl="1" indent="-742950">
              <a:buFont typeface="+mj-lt"/>
              <a:buAutoNum type="arabicPeriod"/>
            </a:pPr>
            <a:r>
              <a:rPr lang="en-US" altLang="en-US" sz="3800" dirty="0">
                <a:solidFill>
                  <a:srgbClr val="0100C8"/>
                </a:solidFill>
                <a:latin typeface="Helvetica Neue"/>
              </a:rPr>
              <a:t>Discontinue search below a MAX node that has an alpha value greater than or equal to the beta value of any of its MIN node ancestors. The final backed-up value of this MAX node can then be set to its alpha value; this is referred to as a </a:t>
            </a:r>
            <a:r>
              <a:rPr lang="en-US" altLang="en-US" sz="3800" b="1" dirty="0">
                <a:solidFill>
                  <a:srgbClr val="FF2D64"/>
                </a:solidFill>
                <a:latin typeface="Helvetica Neue"/>
              </a:rPr>
              <a:t>beta cutoff</a:t>
            </a:r>
            <a:r>
              <a:rPr lang="en-US" altLang="en-US" sz="3800" dirty="0">
                <a:solidFill>
                  <a:srgbClr val="0100C8"/>
                </a:solidFill>
                <a:latin typeface="Helvetica Neue"/>
              </a:rPr>
              <a:t>.</a:t>
            </a:r>
          </a:p>
          <a:p>
            <a:pPr marL="914400" lvl="1" indent="0">
              <a:buNone/>
            </a:pPr>
            <a:endParaRPr lang="en-US" altLang="en-US" sz="3800" dirty="0">
              <a:solidFill>
                <a:srgbClr val="0100C8"/>
              </a:solidFill>
              <a:latin typeface="Helvetica Neue"/>
            </a:endParaRPr>
          </a:p>
          <a:p>
            <a:pPr>
              <a:buFont typeface="Wingdings" panose="05000000000000000000" pitchFamily="2" charset="2"/>
              <a:buChar char="q"/>
            </a:pPr>
            <a:endParaRPr lang="en-US" altLang="en-US" sz="4600" dirty="0">
              <a:solidFill>
                <a:srgbClr val="0100C8"/>
              </a:solidFill>
              <a:latin typeface="Helvetica Neue"/>
            </a:endParaRPr>
          </a:p>
          <a:p>
            <a:pPr marL="914400" lvl="1" indent="0">
              <a:spcBef>
                <a:spcPts val="2000"/>
              </a:spcBef>
              <a:buNone/>
            </a:pPr>
            <a:endParaRPr kumimoji="0" lang="en-US" altLang="en-US" sz="3800" b="0" i="0" u="none" strike="noStrike" kern="1200" cap="none" spc="0" normalizeH="0" dirty="0">
              <a:ln>
                <a:noFill/>
              </a:ln>
              <a:solidFill>
                <a:srgbClr val="0100C8"/>
              </a:solidFill>
              <a:effectLst/>
              <a:uLnTx/>
              <a:uFillTx/>
              <a:latin typeface="Helvetica Neue"/>
              <a:ea typeface="+mn-ea"/>
              <a:cs typeface="+mn-cs"/>
            </a:endParaRPr>
          </a:p>
          <a:p>
            <a:pPr marL="914400" lvl="1" indent="0">
              <a:spcBef>
                <a:spcPts val="2000"/>
              </a:spcBef>
              <a:buNone/>
            </a:pPr>
            <a:endParaRPr kumimoji="0" lang="en-US" altLang="en-US" sz="3800" b="0" i="0" u="none" strike="noStrike" kern="1200" cap="none" spc="0" normalizeH="0" baseline="0" noProof="0" dirty="0">
              <a:ln>
                <a:noFill/>
              </a:ln>
              <a:solidFill>
                <a:srgbClr val="0100C8"/>
              </a:solidFill>
              <a:effectLst/>
              <a:uLnTx/>
              <a:uFillTx/>
              <a:latin typeface="Helvetica Neue"/>
              <a:ea typeface="+mn-ea"/>
              <a:cs typeface="+mn-cs"/>
            </a:endParaRPr>
          </a:p>
        </p:txBody>
      </p:sp>
    </p:spTree>
    <p:extLst>
      <p:ext uri="{BB962C8B-B14F-4D97-AF65-F5344CB8AC3E}">
        <p14:creationId xmlns:p14="http://schemas.microsoft.com/office/powerpoint/2010/main" val="3998133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Effect transition="in" filter="fade">
                                      <p:cBhvr>
                                        <p:cTn id="7" dur="1000"/>
                                        <p:tgtEl>
                                          <p:spTgt spid="12">
                                            <p:txEl>
                                              <p:pRg st="1" end="1"/>
                                            </p:txEl>
                                          </p:spTgt>
                                        </p:tgtEl>
                                      </p:cBhvr>
                                    </p:animEffect>
                                    <p:anim calcmode="lin" valueType="num">
                                      <p:cBhvr>
                                        <p:cTn id="8"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2">
                                            <p:txEl>
                                              <p:pRg st="2" end="2"/>
                                            </p:txEl>
                                          </p:spTgt>
                                        </p:tgtEl>
                                        <p:attrNameLst>
                                          <p:attrName>style.visibility</p:attrName>
                                        </p:attrNameLst>
                                      </p:cBhvr>
                                      <p:to>
                                        <p:strVal val="visible"/>
                                      </p:to>
                                    </p:set>
                                    <p:animEffect transition="in" filter="fade">
                                      <p:cBhvr>
                                        <p:cTn id="14" dur="1000"/>
                                        <p:tgtEl>
                                          <p:spTgt spid="12">
                                            <p:txEl>
                                              <p:pRg st="2" end="2"/>
                                            </p:txEl>
                                          </p:spTgt>
                                        </p:tgtEl>
                                      </p:cBhvr>
                                    </p:animEffect>
                                    <p:anim calcmode="lin" valueType="num">
                                      <p:cBhvr>
                                        <p:cTn id="15"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2">
                                            <p:txEl>
                                              <p:pRg st="4" end="4"/>
                                            </p:txEl>
                                          </p:spTgt>
                                        </p:tgtEl>
                                        <p:attrNameLst>
                                          <p:attrName>style.visibility</p:attrName>
                                        </p:attrNameLst>
                                      </p:cBhvr>
                                      <p:to>
                                        <p:strVal val="visible"/>
                                      </p:to>
                                    </p:set>
                                    <p:animEffect transition="in" filter="fade">
                                      <p:cBhvr>
                                        <p:cTn id="21" dur="1000"/>
                                        <p:tgtEl>
                                          <p:spTgt spid="12">
                                            <p:txEl>
                                              <p:pRg st="4" end="4"/>
                                            </p:txEl>
                                          </p:spTgt>
                                        </p:tgtEl>
                                      </p:cBhvr>
                                    </p:animEffect>
                                    <p:anim calcmode="lin" valueType="num">
                                      <p:cBhvr>
                                        <p:cTn id="22" dur="1000" fill="hold"/>
                                        <p:tgtEl>
                                          <p:spTgt spid="1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2">
                                            <p:txEl>
                                              <p:pRg st="5" end="5"/>
                                            </p:txEl>
                                          </p:spTgt>
                                        </p:tgtEl>
                                        <p:attrNameLst>
                                          <p:attrName>style.visibility</p:attrName>
                                        </p:attrNameLst>
                                      </p:cBhvr>
                                      <p:to>
                                        <p:strVal val="visible"/>
                                      </p:to>
                                    </p:set>
                                    <p:animEffect transition="in" filter="fade">
                                      <p:cBhvr>
                                        <p:cTn id="28" dur="1000"/>
                                        <p:tgtEl>
                                          <p:spTgt spid="12">
                                            <p:txEl>
                                              <p:pRg st="5" end="5"/>
                                            </p:txEl>
                                          </p:spTgt>
                                        </p:tgtEl>
                                      </p:cBhvr>
                                    </p:animEffect>
                                    <p:anim calcmode="lin" valueType="num">
                                      <p:cBhvr>
                                        <p:cTn id="29" dur="1000" fill="hold"/>
                                        <p:tgtEl>
                                          <p:spTgt spid="12">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1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2">
                                            <p:txEl>
                                              <p:pRg st="6" end="6"/>
                                            </p:txEl>
                                          </p:spTgt>
                                        </p:tgtEl>
                                        <p:attrNameLst>
                                          <p:attrName>style.visibility</p:attrName>
                                        </p:attrNameLst>
                                      </p:cBhvr>
                                      <p:to>
                                        <p:strVal val="visible"/>
                                      </p:to>
                                    </p:set>
                                    <p:animEffect transition="in" filter="fade">
                                      <p:cBhvr>
                                        <p:cTn id="35" dur="1000"/>
                                        <p:tgtEl>
                                          <p:spTgt spid="12">
                                            <p:txEl>
                                              <p:pRg st="6" end="6"/>
                                            </p:txEl>
                                          </p:spTgt>
                                        </p:tgtEl>
                                      </p:cBhvr>
                                    </p:animEffect>
                                    <p:anim calcmode="lin" valueType="num">
                                      <p:cBhvr>
                                        <p:cTn id="36" dur="1000" fill="hold"/>
                                        <p:tgtEl>
                                          <p:spTgt spid="12">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1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marL="0" marR="0" lvl="0" indent="0" algn="ctr" defTabSz="1828800" rtl="0" eaLnBrk="1" fontAlgn="base" latinLnBrk="0" hangingPunct="1">
              <a:lnSpc>
                <a:spcPct val="100000"/>
              </a:lnSpc>
              <a:spcBef>
                <a:spcPct val="0"/>
              </a:spcBef>
              <a:spcAft>
                <a:spcPct val="0"/>
              </a:spcAft>
              <a:buClrTx/>
              <a:buSzTx/>
              <a:buFontTx/>
              <a:buNone/>
              <a:tabLst/>
              <a:defRPr/>
            </a:pPr>
            <a:fld id="{DD9F0740-C59C-4AD6-B752-7CC1CE13501A}" type="slidenum">
              <a:rPr kumimoji="0" lang="bg-BG" sz="24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ctr" defTabSz="1828800" rtl="0" eaLnBrk="1" fontAlgn="base" latinLnBrk="0" hangingPunct="1">
                <a:lnSpc>
                  <a:spcPct val="100000"/>
                </a:lnSpc>
                <a:spcBef>
                  <a:spcPct val="0"/>
                </a:spcBef>
                <a:spcAft>
                  <a:spcPct val="0"/>
                </a:spcAft>
                <a:buClrTx/>
                <a:buSzTx/>
                <a:buFontTx/>
                <a:buNone/>
                <a:tabLst/>
                <a:defRPr/>
              </a:pPr>
              <a:t>92</a:t>
            </a:fld>
            <a:endParaRPr kumimoji="0" lang="bg-BG" sz="24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82215" y="2063577"/>
            <a:ext cx="21537984" cy="1235677"/>
          </a:xfrm>
        </p:spPr>
        <p:txBody>
          <a:bodyPr>
            <a:noAutofit/>
          </a:bodyPr>
          <a:lstStyle/>
          <a:p>
            <a:r>
              <a:rPr lang="en-US" sz="5400" dirty="0"/>
              <a:t>Computing alpha and beta values and procedure termination</a:t>
            </a:r>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82215" y="4029524"/>
            <a:ext cx="21819570" cy="8277805"/>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600" dirty="0">
                <a:solidFill>
                  <a:srgbClr val="0100C8"/>
                </a:solidFill>
                <a:latin typeface="Helvetica Neue"/>
              </a:rPr>
              <a:t>The alpha value of a MAX node is set equal to the current largest final backed-up value of its successors.</a:t>
            </a:r>
          </a:p>
          <a:p>
            <a:pPr>
              <a:buFont typeface="Wingdings" panose="05000000000000000000" pitchFamily="2" charset="2"/>
              <a:buChar char="q"/>
            </a:pPr>
            <a:r>
              <a:rPr lang="en-US" altLang="en-US" sz="4600" dirty="0">
                <a:solidFill>
                  <a:srgbClr val="0100C8"/>
                </a:solidFill>
                <a:latin typeface="Helvetica Neue"/>
              </a:rPr>
              <a:t>The beta value of a MIN node is set equal to the current smallest final backed-up value of its successors.</a:t>
            </a:r>
          </a:p>
          <a:p>
            <a:pPr>
              <a:buFont typeface="Wingdings" panose="05000000000000000000" pitchFamily="2" charset="2"/>
              <a:buChar char="q"/>
            </a:pPr>
            <a:endParaRPr lang="en-US" altLang="en-US" sz="4600" dirty="0">
              <a:solidFill>
                <a:srgbClr val="0100C8"/>
              </a:solidFill>
              <a:latin typeface="Helvetica Neue"/>
            </a:endParaRPr>
          </a:p>
          <a:p>
            <a:pPr>
              <a:buFont typeface="Wingdings" panose="05000000000000000000" pitchFamily="2" charset="2"/>
              <a:buChar char="q"/>
            </a:pPr>
            <a:r>
              <a:rPr lang="en-US" altLang="en-US" sz="4600" dirty="0">
                <a:solidFill>
                  <a:srgbClr val="0100C8"/>
                </a:solidFill>
                <a:latin typeface="Helvetica Neue"/>
              </a:rPr>
              <a:t>The alpha-beta procedure terminates when all the successors of the start node have been given final backed-up values, and the best move is the one creating that successor having the highest backed-up value.</a:t>
            </a:r>
          </a:p>
          <a:p>
            <a:pPr>
              <a:buFont typeface="Wingdings" panose="05000000000000000000" pitchFamily="2" charset="2"/>
              <a:buChar char="q"/>
            </a:pPr>
            <a:r>
              <a:rPr lang="en-US" altLang="en-US" sz="4600" dirty="0">
                <a:solidFill>
                  <a:srgbClr val="0100C8"/>
                </a:solidFill>
                <a:latin typeface="Helvetica Neue"/>
              </a:rPr>
              <a:t>Minimaxing with alpha-beta pruning always results in finding, usually after much less search, a move that is equally as good as the move that would have been found by the simple minimax method searching to the same depth.</a:t>
            </a:r>
          </a:p>
          <a:p>
            <a:pPr marL="914400" lvl="1" indent="0">
              <a:buNone/>
            </a:pPr>
            <a:endParaRPr lang="en-US" altLang="en-US" sz="3800" dirty="0">
              <a:solidFill>
                <a:srgbClr val="0100C8"/>
              </a:solidFill>
              <a:latin typeface="Helvetica Neue"/>
            </a:endParaRPr>
          </a:p>
          <a:p>
            <a:pPr>
              <a:buFont typeface="Wingdings" panose="05000000000000000000" pitchFamily="2" charset="2"/>
              <a:buChar char="q"/>
            </a:pPr>
            <a:endParaRPr lang="en-US" altLang="en-US" sz="4600" dirty="0">
              <a:solidFill>
                <a:srgbClr val="0100C8"/>
              </a:solidFill>
              <a:latin typeface="Helvetica Neue"/>
            </a:endParaRPr>
          </a:p>
          <a:p>
            <a:pPr marL="914400" lvl="1" indent="0">
              <a:spcBef>
                <a:spcPts val="2000"/>
              </a:spcBef>
              <a:buNone/>
            </a:pPr>
            <a:endParaRPr kumimoji="0" lang="en-US" altLang="en-US" sz="3800" b="0" i="0" u="none" strike="noStrike" kern="1200" cap="none" spc="0" normalizeH="0" dirty="0">
              <a:ln>
                <a:noFill/>
              </a:ln>
              <a:solidFill>
                <a:srgbClr val="0100C8"/>
              </a:solidFill>
              <a:effectLst/>
              <a:uLnTx/>
              <a:uFillTx/>
              <a:latin typeface="Helvetica Neue"/>
              <a:ea typeface="+mn-ea"/>
              <a:cs typeface="+mn-cs"/>
            </a:endParaRPr>
          </a:p>
          <a:p>
            <a:pPr marL="914400" lvl="1" indent="0">
              <a:spcBef>
                <a:spcPts val="2000"/>
              </a:spcBef>
              <a:buNone/>
            </a:pPr>
            <a:endParaRPr kumimoji="0" lang="en-US" altLang="en-US" sz="3800" b="0" i="0" u="none" strike="noStrike" kern="1200" cap="none" spc="0" normalizeH="0" baseline="0" noProof="0" dirty="0">
              <a:ln>
                <a:noFill/>
              </a:ln>
              <a:solidFill>
                <a:srgbClr val="0100C8"/>
              </a:solidFill>
              <a:effectLst/>
              <a:uLnTx/>
              <a:uFillTx/>
              <a:latin typeface="Helvetica Neue"/>
              <a:ea typeface="+mn-ea"/>
              <a:cs typeface="+mn-cs"/>
            </a:endParaRPr>
          </a:p>
        </p:txBody>
      </p:sp>
    </p:spTree>
    <p:extLst>
      <p:ext uri="{BB962C8B-B14F-4D97-AF65-F5344CB8AC3E}">
        <p14:creationId xmlns:p14="http://schemas.microsoft.com/office/powerpoint/2010/main" val="256877505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8BA692A-8A4C-1485-1CD6-F5DD9AFE29CF}"/>
              </a:ext>
            </a:extLst>
          </p:cNvPr>
          <p:cNvSpPr>
            <a:spLocks noGrp="1"/>
          </p:cNvSpPr>
          <p:nvPr>
            <p:ph type="sldNum" sz="quarter" idx="12"/>
          </p:nvPr>
        </p:nvSpPr>
        <p:spPr/>
        <p:txBody>
          <a:bodyPr/>
          <a:lstStyle/>
          <a:p>
            <a:pPr>
              <a:defRPr/>
            </a:pPr>
            <a:fld id="{DC27C008-AA86-42F5-BE67-DE32607BECDD}" type="slidenum">
              <a:rPr lang="el-GR" altLang="en-CY" smtClean="0"/>
              <a:pPr>
                <a:defRPr/>
              </a:pPr>
              <a:t>93</a:t>
            </a:fld>
            <a:endParaRPr lang="el-GR" altLang="en-CY" dirty="0"/>
          </a:p>
        </p:txBody>
      </p:sp>
      <p:sp>
        <p:nvSpPr>
          <p:cNvPr id="3" name="Rectangle 2">
            <a:extLst>
              <a:ext uri="{FF2B5EF4-FFF2-40B4-BE49-F238E27FC236}">
                <a16:creationId xmlns:a16="http://schemas.microsoft.com/office/drawing/2014/main" id="{97B9B178-6DE4-3322-A9EB-82503A18A93B}"/>
              </a:ext>
            </a:extLst>
          </p:cNvPr>
          <p:cNvSpPr/>
          <p:nvPr/>
        </p:nvSpPr>
        <p:spPr>
          <a:xfrm>
            <a:off x="1606378" y="11652422"/>
            <a:ext cx="185352" cy="22242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4" name="Rectangle 3">
            <a:extLst>
              <a:ext uri="{FF2B5EF4-FFF2-40B4-BE49-F238E27FC236}">
                <a16:creationId xmlns:a16="http://schemas.microsoft.com/office/drawing/2014/main" id="{B530107E-B410-C290-5994-88581312278D}"/>
              </a:ext>
            </a:extLst>
          </p:cNvPr>
          <p:cNvSpPr/>
          <p:nvPr/>
        </p:nvSpPr>
        <p:spPr>
          <a:xfrm>
            <a:off x="2003854" y="11652421"/>
            <a:ext cx="185352" cy="22242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5" name="Rectangle 4">
            <a:extLst>
              <a:ext uri="{FF2B5EF4-FFF2-40B4-BE49-F238E27FC236}">
                <a16:creationId xmlns:a16="http://schemas.microsoft.com/office/drawing/2014/main" id="{BEE44940-CBA7-1767-DDA3-BA4EE0D31DF2}"/>
              </a:ext>
            </a:extLst>
          </p:cNvPr>
          <p:cNvSpPr/>
          <p:nvPr/>
        </p:nvSpPr>
        <p:spPr>
          <a:xfrm>
            <a:off x="2401330" y="11652421"/>
            <a:ext cx="185352" cy="22242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6" name="TextBox 5">
            <a:extLst>
              <a:ext uri="{FF2B5EF4-FFF2-40B4-BE49-F238E27FC236}">
                <a16:creationId xmlns:a16="http://schemas.microsoft.com/office/drawing/2014/main" id="{093C9F82-D977-9301-0565-E24B3DD90DE6}"/>
              </a:ext>
            </a:extLst>
          </p:cNvPr>
          <p:cNvSpPr txBox="1"/>
          <p:nvPr/>
        </p:nvSpPr>
        <p:spPr>
          <a:xfrm>
            <a:off x="1638765" y="12048437"/>
            <a:ext cx="17588349" cy="400110"/>
          </a:xfrm>
          <a:prstGeom prst="rect">
            <a:avLst/>
          </a:prstGeom>
          <a:noFill/>
        </p:spPr>
        <p:txBody>
          <a:bodyPr wrap="square" rtlCol="0">
            <a:spAutoFit/>
          </a:bodyPr>
          <a:lstStyle/>
          <a:p>
            <a:r>
              <a:rPr lang="en-US" sz="2000" dirty="0"/>
              <a:t>0   +5   -3    +3   +3   -3     0    +2   -2    +3   +5   +2  +5  -5     0    +1   +5    +1   -3     0     -5   +5   -3   +3  </a:t>
            </a:r>
            <a:r>
              <a:rPr lang="el-GR" sz="2000" dirty="0"/>
              <a:t> </a:t>
            </a:r>
            <a:r>
              <a:rPr lang="en-US" sz="2000" dirty="0"/>
              <a:t> +2   +3   -3</a:t>
            </a:r>
            <a:r>
              <a:rPr lang="el-GR" sz="2000" dirty="0"/>
              <a:t>     0     -1   -2      0   +1   +4   +5   +1  -1   -1     +3    -3 </a:t>
            </a:r>
            <a:r>
              <a:rPr lang="en-US" sz="2000" dirty="0"/>
              <a:t>   </a:t>
            </a:r>
            <a:r>
              <a:rPr lang="el-GR" sz="2000" dirty="0"/>
              <a:t>+2     -2</a:t>
            </a:r>
            <a:endParaRPr lang="en-CY" sz="2000" dirty="0"/>
          </a:p>
        </p:txBody>
      </p:sp>
      <p:sp>
        <p:nvSpPr>
          <p:cNvPr id="7" name="Rectangle 6">
            <a:extLst>
              <a:ext uri="{FF2B5EF4-FFF2-40B4-BE49-F238E27FC236}">
                <a16:creationId xmlns:a16="http://schemas.microsoft.com/office/drawing/2014/main" id="{F58AF042-A20B-6AA8-6A09-60D43A4A5CC3}"/>
              </a:ext>
            </a:extLst>
          </p:cNvPr>
          <p:cNvSpPr/>
          <p:nvPr/>
        </p:nvSpPr>
        <p:spPr>
          <a:xfrm>
            <a:off x="2839160" y="11629510"/>
            <a:ext cx="185352" cy="22242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8" name="Rectangle 7">
            <a:extLst>
              <a:ext uri="{FF2B5EF4-FFF2-40B4-BE49-F238E27FC236}">
                <a16:creationId xmlns:a16="http://schemas.microsoft.com/office/drawing/2014/main" id="{8693D117-426F-4132-AB30-635738A613C9}"/>
              </a:ext>
            </a:extLst>
          </p:cNvPr>
          <p:cNvSpPr/>
          <p:nvPr/>
        </p:nvSpPr>
        <p:spPr>
          <a:xfrm>
            <a:off x="3278660" y="11677131"/>
            <a:ext cx="185352" cy="22242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9" name="Rectangle 8">
            <a:extLst>
              <a:ext uri="{FF2B5EF4-FFF2-40B4-BE49-F238E27FC236}">
                <a16:creationId xmlns:a16="http://schemas.microsoft.com/office/drawing/2014/main" id="{9AD74910-55D9-5B4C-00E7-0E2E8CA17AE6}"/>
              </a:ext>
            </a:extLst>
          </p:cNvPr>
          <p:cNvSpPr/>
          <p:nvPr/>
        </p:nvSpPr>
        <p:spPr>
          <a:xfrm>
            <a:off x="3694671" y="11676017"/>
            <a:ext cx="185352" cy="22242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0" name="Rectangle 9">
            <a:extLst>
              <a:ext uri="{FF2B5EF4-FFF2-40B4-BE49-F238E27FC236}">
                <a16:creationId xmlns:a16="http://schemas.microsoft.com/office/drawing/2014/main" id="{7E4F85AE-D227-3277-8938-C7B2AE93E88D}"/>
              </a:ext>
            </a:extLst>
          </p:cNvPr>
          <p:cNvSpPr/>
          <p:nvPr/>
        </p:nvSpPr>
        <p:spPr>
          <a:xfrm>
            <a:off x="4155990" y="11638944"/>
            <a:ext cx="185352" cy="22242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1" name="Rectangle 10">
            <a:extLst>
              <a:ext uri="{FF2B5EF4-FFF2-40B4-BE49-F238E27FC236}">
                <a16:creationId xmlns:a16="http://schemas.microsoft.com/office/drawing/2014/main" id="{F732B86E-92D9-B12B-8411-6D2778534C79}"/>
              </a:ext>
            </a:extLst>
          </p:cNvPr>
          <p:cNvSpPr/>
          <p:nvPr/>
        </p:nvSpPr>
        <p:spPr>
          <a:xfrm>
            <a:off x="4561705" y="11638944"/>
            <a:ext cx="185352" cy="22242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2" name="Rectangle 11">
            <a:extLst>
              <a:ext uri="{FF2B5EF4-FFF2-40B4-BE49-F238E27FC236}">
                <a16:creationId xmlns:a16="http://schemas.microsoft.com/office/drawing/2014/main" id="{DDC20846-5296-1C64-51FD-4D159E1AB5AC}"/>
              </a:ext>
            </a:extLst>
          </p:cNvPr>
          <p:cNvSpPr/>
          <p:nvPr/>
        </p:nvSpPr>
        <p:spPr>
          <a:xfrm>
            <a:off x="4953005" y="11655424"/>
            <a:ext cx="185352" cy="22242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3" name="Rectangle 12">
            <a:extLst>
              <a:ext uri="{FF2B5EF4-FFF2-40B4-BE49-F238E27FC236}">
                <a16:creationId xmlns:a16="http://schemas.microsoft.com/office/drawing/2014/main" id="{04E54BEC-2C6B-C391-C721-95DD2B47FAF7}"/>
              </a:ext>
            </a:extLst>
          </p:cNvPr>
          <p:cNvSpPr/>
          <p:nvPr/>
        </p:nvSpPr>
        <p:spPr>
          <a:xfrm>
            <a:off x="5381373" y="11658427"/>
            <a:ext cx="185352" cy="22242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4" name="Rectangle 13">
            <a:extLst>
              <a:ext uri="{FF2B5EF4-FFF2-40B4-BE49-F238E27FC236}">
                <a16:creationId xmlns:a16="http://schemas.microsoft.com/office/drawing/2014/main" id="{84728D92-29C7-8C8B-1B97-A2F6730B9613}"/>
              </a:ext>
            </a:extLst>
          </p:cNvPr>
          <p:cNvSpPr/>
          <p:nvPr/>
        </p:nvSpPr>
        <p:spPr>
          <a:xfrm>
            <a:off x="5815917" y="11656533"/>
            <a:ext cx="185352" cy="22242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pic>
        <p:nvPicPr>
          <p:cNvPr id="15" name="Picture 14">
            <a:extLst>
              <a:ext uri="{FF2B5EF4-FFF2-40B4-BE49-F238E27FC236}">
                <a16:creationId xmlns:a16="http://schemas.microsoft.com/office/drawing/2014/main" id="{B36AF4A6-8093-C82D-C199-8B4A15CD7011}"/>
              </a:ext>
            </a:extLst>
          </p:cNvPr>
          <p:cNvPicPr>
            <a:picLocks noChangeAspect="1"/>
          </p:cNvPicPr>
          <p:nvPr/>
        </p:nvPicPr>
        <p:blipFill>
          <a:blip r:embed="rId2"/>
          <a:stretch>
            <a:fillRect/>
          </a:stretch>
        </p:blipFill>
        <p:spPr>
          <a:xfrm>
            <a:off x="6211339" y="11655424"/>
            <a:ext cx="195089" cy="231668"/>
          </a:xfrm>
          <a:prstGeom prst="rect">
            <a:avLst/>
          </a:prstGeom>
        </p:spPr>
      </p:pic>
      <p:sp>
        <p:nvSpPr>
          <p:cNvPr id="16" name="Rectangle 15">
            <a:extLst>
              <a:ext uri="{FF2B5EF4-FFF2-40B4-BE49-F238E27FC236}">
                <a16:creationId xmlns:a16="http://schemas.microsoft.com/office/drawing/2014/main" id="{7F077F3F-C4B9-3AE0-DB12-DA508BD094C0}"/>
              </a:ext>
            </a:extLst>
          </p:cNvPr>
          <p:cNvSpPr/>
          <p:nvPr/>
        </p:nvSpPr>
        <p:spPr>
          <a:xfrm>
            <a:off x="6626796" y="11670781"/>
            <a:ext cx="185352" cy="22242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7" name="Rectangle 16">
            <a:extLst>
              <a:ext uri="{FF2B5EF4-FFF2-40B4-BE49-F238E27FC236}">
                <a16:creationId xmlns:a16="http://schemas.microsoft.com/office/drawing/2014/main" id="{2793D2FA-6B06-BB78-A4DA-9E8F9EBFE2FF}"/>
              </a:ext>
            </a:extLst>
          </p:cNvPr>
          <p:cNvSpPr/>
          <p:nvPr/>
        </p:nvSpPr>
        <p:spPr>
          <a:xfrm>
            <a:off x="6995439" y="11703731"/>
            <a:ext cx="185352" cy="22242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8" name="Rectangle 17">
            <a:extLst>
              <a:ext uri="{FF2B5EF4-FFF2-40B4-BE49-F238E27FC236}">
                <a16:creationId xmlns:a16="http://schemas.microsoft.com/office/drawing/2014/main" id="{72D03AD4-9AF6-390A-27AF-56D5D21E03EA}"/>
              </a:ext>
            </a:extLst>
          </p:cNvPr>
          <p:cNvSpPr/>
          <p:nvPr/>
        </p:nvSpPr>
        <p:spPr>
          <a:xfrm>
            <a:off x="7386734" y="11713089"/>
            <a:ext cx="185352" cy="22242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9" name="Rectangle 18">
            <a:extLst>
              <a:ext uri="{FF2B5EF4-FFF2-40B4-BE49-F238E27FC236}">
                <a16:creationId xmlns:a16="http://schemas.microsoft.com/office/drawing/2014/main" id="{20EE6018-362C-9CD1-916E-6D637FFEB29F}"/>
              </a:ext>
            </a:extLst>
          </p:cNvPr>
          <p:cNvSpPr/>
          <p:nvPr/>
        </p:nvSpPr>
        <p:spPr>
          <a:xfrm>
            <a:off x="7802191" y="11728451"/>
            <a:ext cx="185352" cy="22242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pic>
        <p:nvPicPr>
          <p:cNvPr id="20" name="Picture 19">
            <a:extLst>
              <a:ext uri="{FF2B5EF4-FFF2-40B4-BE49-F238E27FC236}">
                <a16:creationId xmlns:a16="http://schemas.microsoft.com/office/drawing/2014/main" id="{FC819E1D-C7E2-2EAB-6491-966493E300BB}"/>
              </a:ext>
            </a:extLst>
          </p:cNvPr>
          <p:cNvPicPr>
            <a:picLocks noChangeAspect="1"/>
          </p:cNvPicPr>
          <p:nvPr/>
        </p:nvPicPr>
        <p:blipFill>
          <a:blip r:embed="rId2"/>
          <a:stretch>
            <a:fillRect/>
          </a:stretch>
        </p:blipFill>
        <p:spPr>
          <a:xfrm>
            <a:off x="8269138" y="11719204"/>
            <a:ext cx="195089" cy="231668"/>
          </a:xfrm>
          <a:prstGeom prst="rect">
            <a:avLst/>
          </a:prstGeom>
        </p:spPr>
      </p:pic>
      <p:pic>
        <p:nvPicPr>
          <p:cNvPr id="21" name="Picture 20">
            <a:extLst>
              <a:ext uri="{FF2B5EF4-FFF2-40B4-BE49-F238E27FC236}">
                <a16:creationId xmlns:a16="http://schemas.microsoft.com/office/drawing/2014/main" id="{91E7A560-F398-5CB2-4952-E34172C73669}"/>
              </a:ext>
            </a:extLst>
          </p:cNvPr>
          <p:cNvPicPr>
            <a:picLocks noChangeAspect="1"/>
          </p:cNvPicPr>
          <p:nvPr/>
        </p:nvPicPr>
        <p:blipFill>
          <a:blip r:embed="rId2"/>
          <a:stretch>
            <a:fillRect/>
          </a:stretch>
        </p:blipFill>
        <p:spPr>
          <a:xfrm>
            <a:off x="8718658" y="11708465"/>
            <a:ext cx="195089" cy="231668"/>
          </a:xfrm>
          <a:prstGeom prst="rect">
            <a:avLst/>
          </a:prstGeom>
        </p:spPr>
      </p:pic>
      <p:pic>
        <p:nvPicPr>
          <p:cNvPr id="22" name="Picture 21">
            <a:extLst>
              <a:ext uri="{FF2B5EF4-FFF2-40B4-BE49-F238E27FC236}">
                <a16:creationId xmlns:a16="http://schemas.microsoft.com/office/drawing/2014/main" id="{9C00B61C-4745-8BCA-4932-B3783C765B47}"/>
              </a:ext>
            </a:extLst>
          </p:cNvPr>
          <p:cNvPicPr>
            <a:picLocks noChangeAspect="1"/>
          </p:cNvPicPr>
          <p:nvPr/>
        </p:nvPicPr>
        <p:blipFill>
          <a:blip r:embed="rId2"/>
          <a:stretch>
            <a:fillRect/>
          </a:stretch>
        </p:blipFill>
        <p:spPr>
          <a:xfrm>
            <a:off x="9168178" y="11682129"/>
            <a:ext cx="195089" cy="231668"/>
          </a:xfrm>
          <a:prstGeom prst="rect">
            <a:avLst/>
          </a:prstGeom>
        </p:spPr>
      </p:pic>
      <p:sp>
        <p:nvSpPr>
          <p:cNvPr id="23" name="Rectangle 22">
            <a:extLst>
              <a:ext uri="{FF2B5EF4-FFF2-40B4-BE49-F238E27FC236}">
                <a16:creationId xmlns:a16="http://schemas.microsoft.com/office/drawing/2014/main" id="{DA98344B-5909-3D37-BD37-883426531A64}"/>
              </a:ext>
            </a:extLst>
          </p:cNvPr>
          <p:cNvSpPr/>
          <p:nvPr/>
        </p:nvSpPr>
        <p:spPr>
          <a:xfrm>
            <a:off x="9623872" y="11662543"/>
            <a:ext cx="185352" cy="22242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24" name="Rectangle 23">
            <a:extLst>
              <a:ext uri="{FF2B5EF4-FFF2-40B4-BE49-F238E27FC236}">
                <a16:creationId xmlns:a16="http://schemas.microsoft.com/office/drawing/2014/main" id="{B7D92651-500B-FDCF-E096-8CA7F4180343}"/>
              </a:ext>
            </a:extLst>
          </p:cNvPr>
          <p:cNvSpPr/>
          <p:nvPr/>
        </p:nvSpPr>
        <p:spPr>
          <a:xfrm>
            <a:off x="10058416" y="11660649"/>
            <a:ext cx="185352" cy="22242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pic>
        <p:nvPicPr>
          <p:cNvPr id="25" name="Picture 24">
            <a:extLst>
              <a:ext uri="{FF2B5EF4-FFF2-40B4-BE49-F238E27FC236}">
                <a16:creationId xmlns:a16="http://schemas.microsoft.com/office/drawing/2014/main" id="{36546371-7F52-1CC5-45DD-12FB5E8A4235}"/>
              </a:ext>
            </a:extLst>
          </p:cNvPr>
          <p:cNvPicPr>
            <a:picLocks noChangeAspect="1"/>
          </p:cNvPicPr>
          <p:nvPr/>
        </p:nvPicPr>
        <p:blipFill>
          <a:blip r:embed="rId3"/>
          <a:stretch>
            <a:fillRect/>
          </a:stretch>
        </p:blipFill>
        <p:spPr>
          <a:xfrm>
            <a:off x="10574780" y="11662543"/>
            <a:ext cx="2371550" cy="280440"/>
          </a:xfrm>
          <a:prstGeom prst="rect">
            <a:avLst/>
          </a:prstGeom>
        </p:spPr>
      </p:pic>
      <p:sp>
        <p:nvSpPr>
          <p:cNvPr id="38" name="Rectangle 37">
            <a:extLst>
              <a:ext uri="{FF2B5EF4-FFF2-40B4-BE49-F238E27FC236}">
                <a16:creationId xmlns:a16="http://schemas.microsoft.com/office/drawing/2014/main" id="{21BE5922-74D5-A8AA-49AB-F335E2853C2B}"/>
              </a:ext>
            </a:extLst>
          </p:cNvPr>
          <p:cNvSpPr/>
          <p:nvPr/>
        </p:nvSpPr>
        <p:spPr>
          <a:xfrm>
            <a:off x="13184666" y="11667023"/>
            <a:ext cx="185352" cy="22242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pic>
        <p:nvPicPr>
          <p:cNvPr id="39" name="Picture 38">
            <a:extLst>
              <a:ext uri="{FF2B5EF4-FFF2-40B4-BE49-F238E27FC236}">
                <a16:creationId xmlns:a16="http://schemas.microsoft.com/office/drawing/2014/main" id="{234D2777-56A1-74CA-B457-AAE1A3DADF49}"/>
              </a:ext>
            </a:extLst>
          </p:cNvPr>
          <p:cNvPicPr>
            <a:picLocks noChangeAspect="1"/>
          </p:cNvPicPr>
          <p:nvPr/>
        </p:nvPicPr>
        <p:blipFill>
          <a:blip r:embed="rId2"/>
          <a:stretch>
            <a:fillRect/>
          </a:stretch>
        </p:blipFill>
        <p:spPr>
          <a:xfrm>
            <a:off x="13608354" y="11683751"/>
            <a:ext cx="195089" cy="231668"/>
          </a:xfrm>
          <a:prstGeom prst="rect">
            <a:avLst/>
          </a:prstGeom>
        </p:spPr>
      </p:pic>
      <p:sp>
        <p:nvSpPr>
          <p:cNvPr id="40" name="Rectangle 39">
            <a:extLst>
              <a:ext uri="{FF2B5EF4-FFF2-40B4-BE49-F238E27FC236}">
                <a16:creationId xmlns:a16="http://schemas.microsoft.com/office/drawing/2014/main" id="{DC63730B-598F-ECD1-ED7F-3C965612C10A}"/>
              </a:ext>
            </a:extLst>
          </p:cNvPr>
          <p:cNvSpPr/>
          <p:nvPr/>
        </p:nvSpPr>
        <p:spPr>
          <a:xfrm>
            <a:off x="14041779" y="11683751"/>
            <a:ext cx="185352" cy="22242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pic>
        <p:nvPicPr>
          <p:cNvPr id="41" name="Picture 40">
            <a:extLst>
              <a:ext uri="{FF2B5EF4-FFF2-40B4-BE49-F238E27FC236}">
                <a16:creationId xmlns:a16="http://schemas.microsoft.com/office/drawing/2014/main" id="{88AB37B6-D994-7E24-D3D2-8981C4639992}"/>
              </a:ext>
            </a:extLst>
          </p:cNvPr>
          <p:cNvPicPr>
            <a:picLocks noChangeAspect="1"/>
          </p:cNvPicPr>
          <p:nvPr/>
        </p:nvPicPr>
        <p:blipFill>
          <a:blip r:embed="rId2"/>
          <a:stretch>
            <a:fillRect/>
          </a:stretch>
        </p:blipFill>
        <p:spPr>
          <a:xfrm>
            <a:off x="14465467" y="11673079"/>
            <a:ext cx="195089" cy="231668"/>
          </a:xfrm>
          <a:prstGeom prst="rect">
            <a:avLst/>
          </a:prstGeom>
        </p:spPr>
      </p:pic>
      <p:sp>
        <p:nvSpPr>
          <p:cNvPr id="42" name="Rectangle 41">
            <a:extLst>
              <a:ext uri="{FF2B5EF4-FFF2-40B4-BE49-F238E27FC236}">
                <a16:creationId xmlns:a16="http://schemas.microsoft.com/office/drawing/2014/main" id="{025E5C35-E5B5-60D5-2AE5-4A8B1D49A0F3}"/>
              </a:ext>
            </a:extLst>
          </p:cNvPr>
          <p:cNvSpPr/>
          <p:nvPr/>
        </p:nvSpPr>
        <p:spPr>
          <a:xfrm>
            <a:off x="14863891" y="11687060"/>
            <a:ext cx="185352" cy="22242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43" name="Rectangle 42">
            <a:extLst>
              <a:ext uri="{FF2B5EF4-FFF2-40B4-BE49-F238E27FC236}">
                <a16:creationId xmlns:a16="http://schemas.microsoft.com/office/drawing/2014/main" id="{3041DAC5-8E71-A3AF-1407-272B192169B0}"/>
              </a:ext>
            </a:extLst>
          </p:cNvPr>
          <p:cNvSpPr/>
          <p:nvPr/>
        </p:nvSpPr>
        <p:spPr>
          <a:xfrm>
            <a:off x="15270903" y="11694991"/>
            <a:ext cx="185352" cy="22242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pic>
        <p:nvPicPr>
          <p:cNvPr id="44" name="Picture 43">
            <a:extLst>
              <a:ext uri="{FF2B5EF4-FFF2-40B4-BE49-F238E27FC236}">
                <a16:creationId xmlns:a16="http://schemas.microsoft.com/office/drawing/2014/main" id="{E38768F1-FC6C-AD96-3AB5-F0AF1672C183}"/>
              </a:ext>
            </a:extLst>
          </p:cNvPr>
          <p:cNvPicPr>
            <a:picLocks noChangeAspect="1"/>
          </p:cNvPicPr>
          <p:nvPr/>
        </p:nvPicPr>
        <p:blipFill>
          <a:blip r:embed="rId2"/>
          <a:stretch>
            <a:fillRect/>
          </a:stretch>
        </p:blipFill>
        <p:spPr>
          <a:xfrm>
            <a:off x="15713887" y="11721937"/>
            <a:ext cx="195089" cy="231668"/>
          </a:xfrm>
          <a:prstGeom prst="rect">
            <a:avLst/>
          </a:prstGeom>
        </p:spPr>
      </p:pic>
      <p:sp>
        <p:nvSpPr>
          <p:cNvPr id="45" name="Rectangle 44">
            <a:extLst>
              <a:ext uri="{FF2B5EF4-FFF2-40B4-BE49-F238E27FC236}">
                <a16:creationId xmlns:a16="http://schemas.microsoft.com/office/drawing/2014/main" id="{885E4487-88D7-D914-4C49-FC3243A5A92D}"/>
              </a:ext>
            </a:extLst>
          </p:cNvPr>
          <p:cNvSpPr/>
          <p:nvPr/>
        </p:nvSpPr>
        <p:spPr>
          <a:xfrm>
            <a:off x="16140201" y="11699551"/>
            <a:ext cx="185352" cy="22242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pic>
        <p:nvPicPr>
          <p:cNvPr id="47" name="Picture 46">
            <a:extLst>
              <a:ext uri="{FF2B5EF4-FFF2-40B4-BE49-F238E27FC236}">
                <a16:creationId xmlns:a16="http://schemas.microsoft.com/office/drawing/2014/main" id="{57F9D558-7655-463D-EF6F-BD9050091E65}"/>
              </a:ext>
            </a:extLst>
          </p:cNvPr>
          <p:cNvPicPr>
            <a:picLocks noChangeAspect="1"/>
          </p:cNvPicPr>
          <p:nvPr/>
        </p:nvPicPr>
        <p:blipFill>
          <a:blip r:embed="rId2"/>
          <a:stretch>
            <a:fillRect/>
          </a:stretch>
        </p:blipFill>
        <p:spPr>
          <a:xfrm>
            <a:off x="16897143" y="11694797"/>
            <a:ext cx="195089" cy="231668"/>
          </a:xfrm>
          <a:prstGeom prst="rect">
            <a:avLst/>
          </a:prstGeom>
        </p:spPr>
      </p:pic>
      <p:sp>
        <p:nvSpPr>
          <p:cNvPr id="48" name="Rectangle 47">
            <a:extLst>
              <a:ext uri="{FF2B5EF4-FFF2-40B4-BE49-F238E27FC236}">
                <a16:creationId xmlns:a16="http://schemas.microsoft.com/office/drawing/2014/main" id="{4172717E-8DBD-A0BF-CE21-84247C182DA8}"/>
              </a:ext>
            </a:extLst>
          </p:cNvPr>
          <p:cNvSpPr/>
          <p:nvPr/>
        </p:nvSpPr>
        <p:spPr>
          <a:xfrm>
            <a:off x="16529216" y="11677838"/>
            <a:ext cx="185352" cy="22242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49" name="Rectangle 48">
            <a:extLst>
              <a:ext uri="{FF2B5EF4-FFF2-40B4-BE49-F238E27FC236}">
                <a16:creationId xmlns:a16="http://schemas.microsoft.com/office/drawing/2014/main" id="{3C9BC2B2-4184-B8F4-0907-5B765498F0CC}"/>
              </a:ext>
            </a:extLst>
          </p:cNvPr>
          <p:cNvSpPr/>
          <p:nvPr/>
        </p:nvSpPr>
        <p:spPr>
          <a:xfrm>
            <a:off x="17334512" y="11730058"/>
            <a:ext cx="185352" cy="22242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50" name="Rectangle 49">
            <a:extLst>
              <a:ext uri="{FF2B5EF4-FFF2-40B4-BE49-F238E27FC236}">
                <a16:creationId xmlns:a16="http://schemas.microsoft.com/office/drawing/2014/main" id="{416270EB-2C82-9514-1835-733BCFB9EEE1}"/>
              </a:ext>
            </a:extLst>
          </p:cNvPr>
          <p:cNvSpPr/>
          <p:nvPr/>
        </p:nvSpPr>
        <p:spPr>
          <a:xfrm>
            <a:off x="17816800" y="11682386"/>
            <a:ext cx="185352" cy="22242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51" name="Rectangle 50">
            <a:extLst>
              <a:ext uri="{FF2B5EF4-FFF2-40B4-BE49-F238E27FC236}">
                <a16:creationId xmlns:a16="http://schemas.microsoft.com/office/drawing/2014/main" id="{2A9F5438-564A-0D86-37ED-5B62A053B86D}"/>
              </a:ext>
            </a:extLst>
          </p:cNvPr>
          <p:cNvSpPr/>
          <p:nvPr/>
        </p:nvSpPr>
        <p:spPr>
          <a:xfrm>
            <a:off x="18319931" y="11666666"/>
            <a:ext cx="185352" cy="22242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52" name="Rectangle 51">
            <a:extLst>
              <a:ext uri="{FF2B5EF4-FFF2-40B4-BE49-F238E27FC236}">
                <a16:creationId xmlns:a16="http://schemas.microsoft.com/office/drawing/2014/main" id="{DA0E1AF2-9EC0-F140-0BF2-B71086E98E19}"/>
              </a:ext>
            </a:extLst>
          </p:cNvPr>
          <p:cNvSpPr/>
          <p:nvPr/>
        </p:nvSpPr>
        <p:spPr>
          <a:xfrm>
            <a:off x="18785930" y="11636646"/>
            <a:ext cx="185352" cy="22242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53" name="Oval 52">
            <a:extLst>
              <a:ext uri="{FF2B5EF4-FFF2-40B4-BE49-F238E27FC236}">
                <a16:creationId xmlns:a16="http://schemas.microsoft.com/office/drawing/2014/main" id="{0AE28D0E-E2E4-9E6F-DE4E-7451CC394167}"/>
              </a:ext>
            </a:extLst>
          </p:cNvPr>
          <p:cNvSpPr/>
          <p:nvPr/>
        </p:nvSpPr>
        <p:spPr>
          <a:xfrm>
            <a:off x="2244608" y="9897763"/>
            <a:ext cx="313444" cy="284205"/>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cxnSp>
        <p:nvCxnSpPr>
          <p:cNvPr id="55" name="Straight Connector 54">
            <a:extLst>
              <a:ext uri="{FF2B5EF4-FFF2-40B4-BE49-F238E27FC236}">
                <a16:creationId xmlns:a16="http://schemas.microsoft.com/office/drawing/2014/main" id="{6E6265F0-B03D-976D-E417-D10814BCE7EB}"/>
              </a:ext>
            </a:extLst>
          </p:cNvPr>
          <p:cNvCxnSpPr>
            <a:stCxn id="3" idx="0"/>
            <a:endCxn id="53" idx="4"/>
          </p:cNvCxnSpPr>
          <p:nvPr/>
        </p:nvCxnSpPr>
        <p:spPr>
          <a:xfrm flipV="1">
            <a:off x="1699054" y="10181968"/>
            <a:ext cx="702276" cy="147045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386FFA05-EF6D-E566-0689-A3E348067C0B}"/>
              </a:ext>
            </a:extLst>
          </p:cNvPr>
          <p:cNvCxnSpPr>
            <a:stCxn id="53" idx="4"/>
            <a:endCxn id="4" idx="0"/>
          </p:cNvCxnSpPr>
          <p:nvPr/>
        </p:nvCxnSpPr>
        <p:spPr>
          <a:xfrm flipH="1">
            <a:off x="2096530" y="10181968"/>
            <a:ext cx="304800" cy="147045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Oval 57">
            <a:extLst>
              <a:ext uri="{FF2B5EF4-FFF2-40B4-BE49-F238E27FC236}">
                <a16:creationId xmlns:a16="http://schemas.microsoft.com/office/drawing/2014/main" id="{90FFC1B1-D07A-0524-1EDF-32658A5A7837}"/>
              </a:ext>
            </a:extLst>
          </p:cNvPr>
          <p:cNvSpPr/>
          <p:nvPr/>
        </p:nvSpPr>
        <p:spPr>
          <a:xfrm>
            <a:off x="3138618" y="9895146"/>
            <a:ext cx="313444" cy="284205"/>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cxnSp>
        <p:nvCxnSpPr>
          <p:cNvPr id="59" name="Straight Connector 58">
            <a:extLst>
              <a:ext uri="{FF2B5EF4-FFF2-40B4-BE49-F238E27FC236}">
                <a16:creationId xmlns:a16="http://schemas.microsoft.com/office/drawing/2014/main" id="{F92B0127-9F62-ECAD-0F9F-EB61F17B2887}"/>
              </a:ext>
            </a:extLst>
          </p:cNvPr>
          <p:cNvCxnSpPr>
            <a:cxnSpLocks/>
            <a:stCxn id="5" idx="0"/>
          </p:cNvCxnSpPr>
          <p:nvPr/>
        </p:nvCxnSpPr>
        <p:spPr>
          <a:xfrm flipV="1">
            <a:off x="2494006" y="10131933"/>
            <a:ext cx="766322" cy="15204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910C3DD8-F006-DE48-7DDA-E5151E8C7BE9}"/>
              </a:ext>
            </a:extLst>
          </p:cNvPr>
          <p:cNvCxnSpPr>
            <a:cxnSpLocks/>
            <a:stCxn id="58" idx="4"/>
          </p:cNvCxnSpPr>
          <p:nvPr/>
        </p:nvCxnSpPr>
        <p:spPr>
          <a:xfrm flipH="1">
            <a:off x="2995951" y="10179351"/>
            <a:ext cx="299389" cy="147894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Oval 65">
            <a:extLst>
              <a:ext uri="{FF2B5EF4-FFF2-40B4-BE49-F238E27FC236}">
                <a16:creationId xmlns:a16="http://schemas.microsoft.com/office/drawing/2014/main" id="{566530DB-D970-C66F-0236-BB4D96E0AF4E}"/>
              </a:ext>
            </a:extLst>
          </p:cNvPr>
          <p:cNvSpPr/>
          <p:nvPr/>
        </p:nvSpPr>
        <p:spPr>
          <a:xfrm>
            <a:off x="3857165" y="9847728"/>
            <a:ext cx="313444" cy="284205"/>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cxnSp>
        <p:nvCxnSpPr>
          <p:cNvPr id="67" name="Straight Connector 66">
            <a:extLst>
              <a:ext uri="{FF2B5EF4-FFF2-40B4-BE49-F238E27FC236}">
                <a16:creationId xmlns:a16="http://schemas.microsoft.com/office/drawing/2014/main" id="{374DF764-8C23-2CF1-1DCB-CEFD6ABEC897}"/>
              </a:ext>
            </a:extLst>
          </p:cNvPr>
          <p:cNvCxnSpPr>
            <a:cxnSpLocks/>
            <a:stCxn id="66" idx="4"/>
            <a:endCxn id="8" idx="0"/>
          </p:cNvCxnSpPr>
          <p:nvPr/>
        </p:nvCxnSpPr>
        <p:spPr>
          <a:xfrm flipH="1">
            <a:off x="3371336" y="10131933"/>
            <a:ext cx="642551" cy="154519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Oval 72">
            <a:extLst>
              <a:ext uri="{FF2B5EF4-FFF2-40B4-BE49-F238E27FC236}">
                <a16:creationId xmlns:a16="http://schemas.microsoft.com/office/drawing/2014/main" id="{A04B881A-6AED-249E-A6CE-5F3994367859}"/>
              </a:ext>
            </a:extLst>
          </p:cNvPr>
          <p:cNvSpPr/>
          <p:nvPr/>
        </p:nvSpPr>
        <p:spPr>
          <a:xfrm>
            <a:off x="4615250" y="9895146"/>
            <a:ext cx="313444" cy="284205"/>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74" name="Oval 73">
            <a:extLst>
              <a:ext uri="{FF2B5EF4-FFF2-40B4-BE49-F238E27FC236}">
                <a16:creationId xmlns:a16="http://schemas.microsoft.com/office/drawing/2014/main" id="{8FF03CBC-D48A-5ED9-E93D-39D3C264F503}"/>
              </a:ext>
            </a:extLst>
          </p:cNvPr>
          <p:cNvSpPr/>
          <p:nvPr/>
        </p:nvSpPr>
        <p:spPr>
          <a:xfrm>
            <a:off x="5572901" y="9867816"/>
            <a:ext cx="313444" cy="284205"/>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76" name="Oval 75">
            <a:extLst>
              <a:ext uri="{FF2B5EF4-FFF2-40B4-BE49-F238E27FC236}">
                <a16:creationId xmlns:a16="http://schemas.microsoft.com/office/drawing/2014/main" id="{15C331E0-D008-1C5C-A89F-D167C8855E4F}"/>
              </a:ext>
            </a:extLst>
          </p:cNvPr>
          <p:cNvSpPr/>
          <p:nvPr/>
        </p:nvSpPr>
        <p:spPr>
          <a:xfrm>
            <a:off x="6330986" y="9895146"/>
            <a:ext cx="313444" cy="284205"/>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77" name="Oval 76">
            <a:extLst>
              <a:ext uri="{FF2B5EF4-FFF2-40B4-BE49-F238E27FC236}">
                <a16:creationId xmlns:a16="http://schemas.microsoft.com/office/drawing/2014/main" id="{E636FAF6-5434-D1BB-6D44-E42A5894755D}"/>
              </a:ext>
            </a:extLst>
          </p:cNvPr>
          <p:cNvSpPr/>
          <p:nvPr/>
        </p:nvSpPr>
        <p:spPr>
          <a:xfrm>
            <a:off x="7088115" y="9898708"/>
            <a:ext cx="313444" cy="284205"/>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78" name="Oval 77">
            <a:extLst>
              <a:ext uri="{FF2B5EF4-FFF2-40B4-BE49-F238E27FC236}">
                <a16:creationId xmlns:a16="http://schemas.microsoft.com/office/drawing/2014/main" id="{0034D317-7008-E7B0-ACE9-912A970AB703}"/>
              </a:ext>
            </a:extLst>
          </p:cNvPr>
          <p:cNvSpPr/>
          <p:nvPr/>
        </p:nvSpPr>
        <p:spPr>
          <a:xfrm>
            <a:off x="7917522" y="9950144"/>
            <a:ext cx="313444" cy="284205"/>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79" name="Oval 78">
            <a:extLst>
              <a:ext uri="{FF2B5EF4-FFF2-40B4-BE49-F238E27FC236}">
                <a16:creationId xmlns:a16="http://schemas.microsoft.com/office/drawing/2014/main" id="{E2B3A24E-7E19-9981-4CCA-9AC3C89E4991}"/>
              </a:ext>
            </a:extLst>
          </p:cNvPr>
          <p:cNvSpPr/>
          <p:nvPr/>
        </p:nvSpPr>
        <p:spPr>
          <a:xfrm>
            <a:off x="8761568" y="9910457"/>
            <a:ext cx="313444" cy="284205"/>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cxnSp>
        <p:nvCxnSpPr>
          <p:cNvPr id="80" name="Straight Connector 79">
            <a:extLst>
              <a:ext uri="{FF2B5EF4-FFF2-40B4-BE49-F238E27FC236}">
                <a16:creationId xmlns:a16="http://schemas.microsoft.com/office/drawing/2014/main" id="{B2B84AA3-32A3-ED87-FEA7-8AF981B34219}"/>
              </a:ext>
            </a:extLst>
          </p:cNvPr>
          <p:cNvCxnSpPr>
            <a:cxnSpLocks/>
            <a:stCxn id="73" idx="4"/>
          </p:cNvCxnSpPr>
          <p:nvPr/>
        </p:nvCxnSpPr>
        <p:spPr>
          <a:xfrm flipH="1">
            <a:off x="3770973" y="10179351"/>
            <a:ext cx="1000999" cy="154258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F55BF906-B1DC-9319-AF27-29D1A1739500}"/>
              </a:ext>
            </a:extLst>
          </p:cNvPr>
          <p:cNvCxnSpPr>
            <a:cxnSpLocks/>
            <a:endCxn id="10" idx="0"/>
          </p:cNvCxnSpPr>
          <p:nvPr/>
        </p:nvCxnSpPr>
        <p:spPr>
          <a:xfrm flipH="1">
            <a:off x="4248666" y="10183253"/>
            <a:ext cx="547536" cy="145569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29000ADF-BB8C-A297-74B5-7A08044A912D}"/>
              </a:ext>
            </a:extLst>
          </p:cNvPr>
          <p:cNvCxnSpPr>
            <a:cxnSpLocks/>
            <a:endCxn id="11" idx="0"/>
          </p:cNvCxnSpPr>
          <p:nvPr/>
        </p:nvCxnSpPr>
        <p:spPr>
          <a:xfrm flipH="1">
            <a:off x="4654381" y="10152021"/>
            <a:ext cx="141217" cy="148692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956B9384-2849-6345-91E2-125DA0DBBAF9}"/>
              </a:ext>
            </a:extLst>
          </p:cNvPr>
          <p:cNvCxnSpPr>
            <a:cxnSpLocks/>
          </p:cNvCxnSpPr>
          <p:nvPr/>
        </p:nvCxnSpPr>
        <p:spPr>
          <a:xfrm flipH="1">
            <a:off x="5006272" y="10137188"/>
            <a:ext cx="642551" cy="154519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00C1E80C-DF1A-019C-C7FC-FE55746B140A}"/>
              </a:ext>
            </a:extLst>
          </p:cNvPr>
          <p:cNvCxnSpPr>
            <a:cxnSpLocks/>
            <a:endCxn id="13" idx="0"/>
          </p:cNvCxnSpPr>
          <p:nvPr/>
        </p:nvCxnSpPr>
        <p:spPr>
          <a:xfrm flipH="1">
            <a:off x="5474049" y="10131933"/>
            <a:ext cx="271465" cy="152649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D9F93500-CE34-7A6F-DC5F-004F8203490F}"/>
              </a:ext>
            </a:extLst>
          </p:cNvPr>
          <p:cNvCxnSpPr>
            <a:cxnSpLocks/>
            <a:endCxn id="14" idx="0"/>
          </p:cNvCxnSpPr>
          <p:nvPr/>
        </p:nvCxnSpPr>
        <p:spPr>
          <a:xfrm flipH="1">
            <a:off x="5908593" y="10202658"/>
            <a:ext cx="530791" cy="145387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BCA85304-47C1-8F73-1BBC-AC38F79DDDE5}"/>
              </a:ext>
            </a:extLst>
          </p:cNvPr>
          <p:cNvCxnSpPr>
            <a:cxnSpLocks/>
            <a:stCxn id="76" idx="4"/>
            <a:endCxn id="15" idx="0"/>
          </p:cNvCxnSpPr>
          <p:nvPr/>
        </p:nvCxnSpPr>
        <p:spPr>
          <a:xfrm flipH="1">
            <a:off x="6308884" y="10179351"/>
            <a:ext cx="178824" cy="147607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2A0D6D1B-CCB4-2E13-D14F-6E544DB782CA}"/>
              </a:ext>
            </a:extLst>
          </p:cNvPr>
          <p:cNvCxnSpPr>
            <a:cxnSpLocks/>
            <a:endCxn id="16" idx="0"/>
          </p:cNvCxnSpPr>
          <p:nvPr/>
        </p:nvCxnSpPr>
        <p:spPr>
          <a:xfrm flipH="1">
            <a:off x="6719472" y="10207275"/>
            <a:ext cx="475338" cy="14635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70C64620-E858-8D87-5BE0-490CFD7586A1}"/>
              </a:ext>
            </a:extLst>
          </p:cNvPr>
          <p:cNvCxnSpPr>
            <a:cxnSpLocks/>
            <a:endCxn id="17" idx="0"/>
          </p:cNvCxnSpPr>
          <p:nvPr/>
        </p:nvCxnSpPr>
        <p:spPr>
          <a:xfrm flipH="1">
            <a:off x="7088115" y="10202658"/>
            <a:ext cx="131136" cy="150107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F6ECD5DC-54F6-B4DD-453D-E59E2EAC7584}"/>
              </a:ext>
            </a:extLst>
          </p:cNvPr>
          <p:cNvCxnSpPr>
            <a:cxnSpLocks/>
            <a:endCxn id="18" idx="0"/>
          </p:cNvCxnSpPr>
          <p:nvPr/>
        </p:nvCxnSpPr>
        <p:spPr>
          <a:xfrm flipH="1">
            <a:off x="7479410" y="10234349"/>
            <a:ext cx="517584" cy="14787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B7C981D1-6AA2-F011-E1A4-7046FB85ACCC}"/>
              </a:ext>
            </a:extLst>
          </p:cNvPr>
          <p:cNvCxnSpPr>
            <a:cxnSpLocks/>
          </p:cNvCxnSpPr>
          <p:nvPr/>
        </p:nvCxnSpPr>
        <p:spPr>
          <a:xfrm flipH="1">
            <a:off x="7934173" y="10202658"/>
            <a:ext cx="139329" cy="154841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23D5F8F2-86D0-C073-6E49-F52A491C9237}"/>
              </a:ext>
            </a:extLst>
          </p:cNvPr>
          <p:cNvCxnSpPr>
            <a:cxnSpLocks/>
            <a:endCxn id="20" idx="0"/>
          </p:cNvCxnSpPr>
          <p:nvPr/>
        </p:nvCxnSpPr>
        <p:spPr>
          <a:xfrm flipH="1">
            <a:off x="8366683" y="10209221"/>
            <a:ext cx="507715" cy="150998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673FC9A9-5EC7-1920-16BA-2A6C81CE0436}"/>
              </a:ext>
            </a:extLst>
          </p:cNvPr>
          <p:cNvCxnSpPr>
            <a:cxnSpLocks/>
            <a:stCxn id="79" idx="4"/>
            <a:endCxn id="21" idx="2"/>
          </p:cNvCxnSpPr>
          <p:nvPr/>
        </p:nvCxnSpPr>
        <p:spPr>
          <a:xfrm flipH="1">
            <a:off x="8816203" y="10194662"/>
            <a:ext cx="102087" cy="1745471"/>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16" name="Oval 115">
            <a:extLst>
              <a:ext uri="{FF2B5EF4-FFF2-40B4-BE49-F238E27FC236}">
                <a16:creationId xmlns:a16="http://schemas.microsoft.com/office/drawing/2014/main" id="{D902E92C-2B11-4721-0DFA-2A748522C7F7}"/>
              </a:ext>
            </a:extLst>
          </p:cNvPr>
          <p:cNvSpPr/>
          <p:nvPr/>
        </p:nvSpPr>
        <p:spPr>
          <a:xfrm>
            <a:off x="9623872" y="9889255"/>
            <a:ext cx="313444" cy="284205"/>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17" name="Oval 116">
            <a:extLst>
              <a:ext uri="{FF2B5EF4-FFF2-40B4-BE49-F238E27FC236}">
                <a16:creationId xmlns:a16="http://schemas.microsoft.com/office/drawing/2014/main" id="{CF0AAE5A-1BA1-4EF9-C0F3-32E6861ABA26}"/>
              </a:ext>
            </a:extLst>
          </p:cNvPr>
          <p:cNvSpPr/>
          <p:nvPr/>
        </p:nvSpPr>
        <p:spPr>
          <a:xfrm>
            <a:off x="10554548" y="9925016"/>
            <a:ext cx="313444" cy="284205"/>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18" name="Oval 117">
            <a:extLst>
              <a:ext uri="{FF2B5EF4-FFF2-40B4-BE49-F238E27FC236}">
                <a16:creationId xmlns:a16="http://schemas.microsoft.com/office/drawing/2014/main" id="{4F7153DB-F45B-7F0F-FB0A-FDF91C465CE2}"/>
              </a:ext>
            </a:extLst>
          </p:cNvPr>
          <p:cNvSpPr/>
          <p:nvPr/>
        </p:nvSpPr>
        <p:spPr>
          <a:xfrm>
            <a:off x="11485224" y="9889255"/>
            <a:ext cx="313444" cy="284205"/>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19" name="Oval 118">
            <a:extLst>
              <a:ext uri="{FF2B5EF4-FFF2-40B4-BE49-F238E27FC236}">
                <a16:creationId xmlns:a16="http://schemas.microsoft.com/office/drawing/2014/main" id="{D7934C08-3334-7687-46EC-9793CAD9BCD5}"/>
              </a:ext>
            </a:extLst>
          </p:cNvPr>
          <p:cNvSpPr/>
          <p:nvPr/>
        </p:nvSpPr>
        <p:spPr>
          <a:xfrm>
            <a:off x="12271890" y="9904152"/>
            <a:ext cx="313444" cy="284205"/>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20" name="Oval 119">
            <a:extLst>
              <a:ext uri="{FF2B5EF4-FFF2-40B4-BE49-F238E27FC236}">
                <a16:creationId xmlns:a16="http://schemas.microsoft.com/office/drawing/2014/main" id="{06BD3BC3-BAF9-4E46-8DBC-0C151B86A40D}"/>
              </a:ext>
            </a:extLst>
          </p:cNvPr>
          <p:cNvSpPr/>
          <p:nvPr/>
        </p:nvSpPr>
        <p:spPr>
          <a:xfrm>
            <a:off x="13029019" y="9925016"/>
            <a:ext cx="313444" cy="284205"/>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cxnSp>
        <p:nvCxnSpPr>
          <p:cNvPr id="121" name="Straight Connector 120">
            <a:extLst>
              <a:ext uri="{FF2B5EF4-FFF2-40B4-BE49-F238E27FC236}">
                <a16:creationId xmlns:a16="http://schemas.microsoft.com/office/drawing/2014/main" id="{C97BD90A-D9C2-CD49-76C4-1AA8D5DDD7A5}"/>
              </a:ext>
            </a:extLst>
          </p:cNvPr>
          <p:cNvCxnSpPr>
            <a:cxnSpLocks/>
          </p:cNvCxnSpPr>
          <p:nvPr/>
        </p:nvCxnSpPr>
        <p:spPr>
          <a:xfrm flipH="1">
            <a:off x="9237829" y="10187011"/>
            <a:ext cx="517584" cy="147874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6D4FCE48-B934-4AAB-BD3F-41692FE6CCC3}"/>
              </a:ext>
            </a:extLst>
          </p:cNvPr>
          <p:cNvCxnSpPr>
            <a:cxnSpLocks/>
          </p:cNvCxnSpPr>
          <p:nvPr/>
        </p:nvCxnSpPr>
        <p:spPr>
          <a:xfrm flipH="1">
            <a:off x="9692592" y="10155320"/>
            <a:ext cx="139329" cy="154841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F7681AEF-1C87-90C6-0C93-01E16631D6A0}"/>
              </a:ext>
            </a:extLst>
          </p:cNvPr>
          <p:cNvCxnSpPr>
            <a:cxnSpLocks/>
          </p:cNvCxnSpPr>
          <p:nvPr/>
        </p:nvCxnSpPr>
        <p:spPr>
          <a:xfrm flipH="1">
            <a:off x="10138855" y="10188351"/>
            <a:ext cx="517584" cy="147874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C8CFF0D7-1834-F8D5-01D1-7A65CEBF1F14}"/>
              </a:ext>
            </a:extLst>
          </p:cNvPr>
          <p:cNvCxnSpPr>
            <a:cxnSpLocks/>
          </p:cNvCxnSpPr>
          <p:nvPr/>
        </p:nvCxnSpPr>
        <p:spPr>
          <a:xfrm flipH="1">
            <a:off x="10633207" y="10131933"/>
            <a:ext cx="139329" cy="154841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36621CDF-5C25-21ED-ECA9-7B9197708B5A}"/>
              </a:ext>
            </a:extLst>
          </p:cNvPr>
          <p:cNvCxnSpPr>
            <a:cxnSpLocks/>
          </p:cNvCxnSpPr>
          <p:nvPr/>
        </p:nvCxnSpPr>
        <p:spPr>
          <a:xfrm flipH="1">
            <a:off x="11043523" y="10187636"/>
            <a:ext cx="517584" cy="14787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20D3DCB0-AABE-A5EC-270E-0021DC09E1D0}"/>
              </a:ext>
            </a:extLst>
          </p:cNvPr>
          <p:cNvCxnSpPr>
            <a:cxnSpLocks/>
          </p:cNvCxnSpPr>
          <p:nvPr/>
        </p:nvCxnSpPr>
        <p:spPr>
          <a:xfrm flipH="1">
            <a:off x="11498286" y="10155945"/>
            <a:ext cx="139329" cy="154841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F9C38C2A-37C3-C715-2219-3C28808C84C9}"/>
              </a:ext>
            </a:extLst>
          </p:cNvPr>
          <p:cNvCxnSpPr>
            <a:cxnSpLocks/>
          </p:cNvCxnSpPr>
          <p:nvPr/>
        </p:nvCxnSpPr>
        <p:spPr>
          <a:xfrm flipH="1">
            <a:off x="11919398" y="10224991"/>
            <a:ext cx="517584" cy="147874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B7037546-EC36-D632-498D-1548FDC5F9E8}"/>
              </a:ext>
            </a:extLst>
          </p:cNvPr>
          <p:cNvCxnSpPr>
            <a:cxnSpLocks/>
          </p:cNvCxnSpPr>
          <p:nvPr/>
        </p:nvCxnSpPr>
        <p:spPr>
          <a:xfrm flipH="1">
            <a:off x="12465271" y="10199513"/>
            <a:ext cx="644537" cy="150421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30" name="Oval 129">
            <a:extLst>
              <a:ext uri="{FF2B5EF4-FFF2-40B4-BE49-F238E27FC236}">
                <a16:creationId xmlns:a16="http://schemas.microsoft.com/office/drawing/2014/main" id="{3AF3E67B-44E4-1029-67FD-2EC6897AD09F}"/>
              </a:ext>
            </a:extLst>
          </p:cNvPr>
          <p:cNvSpPr/>
          <p:nvPr/>
        </p:nvSpPr>
        <p:spPr>
          <a:xfrm>
            <a:off x="13714006" y="9966799"/>
            <a:ext cx="313444" cy="284205"/>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31" name="Oval 130">
            <a:extLst>
              <a:ext uri="{FF2B5EF4-FFF2-40B4-BE49-F238E27FC236}">
                <a16:creationId xmlns:a16="http://schemas.microsoft.com/office/drawing/2014/main" id="{0656E02A-E2DF-2C47-42B6-F769B6F3A5AB}"/>
              </a:ext>
            </a:extLst>
          </p:cNvPr>
          <p:cNvSpPr/>
          <p:nvPr/>
        </p:nvSpPr>
        <p:spPr>
          <a:xfrm>
            <a:off x="14418382" y="9950144"/>
            <a:ext cx="313444" cy="284205"/>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32" name="Oval 131">
            <a:extLst>
              <a:ext uri="{FF2B5EF4-FFF2-40B4-BE49-F238E27FC236}">
                <a16:creationId xmlns:a16="http://schemas.microsoft.com/office/drawing/2014/main" id="{73DB22C3-3285-C20B-B262-31024F451CA5}"/>
              </a:ext>
            </a:extLst>
          </p:cNvPr>
          <p:cNvSpPr/>
          <p:nvPr/>
        </p:nvSpPr>
        <p:spPr>
          <a:xfrm>
            <a:off x="15280593" y="9953993"/>
            <a:ext cx="313444" cy="284205"/>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33" name="Oval 132">
            <a:extLst>
              <a:ext uri="{FF2B5EF4-FFF2-40B4-BE49-F238E27FC236}">
                <a16:creationId xmlns:a16="http://schemas.microsoft.com/office/drawing/2014/main" id="{BE776F92-BAC1-6730-6FA8-871B7C76C82A}"/>
              </a:ext>
            </a:extLst>
          </p:cNvPr>
          <p:cNvSpPr/>
          <p:nvPr/>
        </p:nvSpPr>
        <p:spPr>
          <a:xfrm>
            <a:off x="15925340" y="9994719"/>
            <a:ext cx="313444" cy="284205"/>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34" name="Oval 133">
            <a:extLst>
              <a:ext uri="{FF2B5EF4-FFF2-40B4-BE49-F238E27FC236}">
                <a16:creationId xmlns:a16="http://schemas.microsoft.com/office/drawing/2014/main" id="{04FD1AA9-7716-1559-1638-9854F184C36A}"/>
              </a:ext>
            </a:extLst>
          </p:cNvPr>
          <p:cNvSpPr/>
          <p:nvPr/>
        </p:nvSpPr>
        <p:spPr>
          <a:xfrm>
            <a:off x="16740421" y="9950144"/>
            <a:ext cx="313444" cy="284205"/>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35" name="Oval 134">
            <a:extLst>
              <a:ext uri="{FF2B5EF4-FFF2-40B4-BE49-F238E27FC236}">
                <a16:creationId xmlns:a16="http://schemas.microsoft.com/office/drawing/2014/main" id="{70F66821-B91C-55E8-38F7-52FAE434899F}"/>
              </a:ext>
            </a:extLst>
          </p:cNvPr>
          <p:cNvSpPr/>
          <p:nvPr/>
        </p:nvSpPr>
        <p:spPr>
          <a:xfrm>
            <a:off x="17386059" y="9967743"/>
            <a:ext cx="313444" cy="284205"/>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36" name="Oval 135">
            <a:extLst>
              <a:ext uri="{FF2B5EF4-FFF2-40B4-BE49-F238E27FC236}">
                <a16:creationId xmlns:a16="http://schemas.microsoft.com/office/drawing/2014/main" id="{7713078F-4CFE-92FA-0802-0A1B8E8E8F92}"/>
              </a:ext>
            </a:extLst>
          </p:cNvPr>
          <p:cNvSpPr/>
          <p:nvPr/>
        </p:nvSpPr>
        <p:spPr>
          <a:xfrm>
            <a:off x="18066095" y="9989830"/>
            <a:ext cx="313444" cy="284205"/>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37" name="Oval 136">
            <a:extLst>
              <a:ext uri="{FF2B5EF4-FFF2-40B4-BE49-F238E27FC236}">
                <a16:creationId xmlns:a16="http://schemas.microsoft.com/office/drawing/2014/main" id="{08CE30AE-86B2-CE1B-9570-A35A529F0D7F}"/>
              </a:ext>
            </a:extLst>
          </p:cNvPr>
          <p:cNvSpPr/>
          <p:nvPr/>
        </p:nvSpPr>
        <p:spPr>
          <a:xfrm>
            <a:off x="18721425" y="10039865"/>
            <a:ext cx="313444" cy="284205"/>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cxnSp>
        <p:nvCxnSpPr>
          <p:cNvPr id="138" name="Straight Connector 137">
            <a:extLst>
              <a:ext uri="{FF2B5EF4-FFF2-40B4-BE49-F238E27FC236}">
                <a16:creationId xmlns:a16="http://schemas.microsoft.com/office/drawing/2014/main" id="{BEFDB8DD-3B07-9DCC-FE9D-9DBD0333B2DD}"/>
              </a:ext>
            </a:extLst>
          </p:cNvPr>
          <p:cNvCxnSpPr>
            <a:cxnSpLocks/>
          </p:cNvCxnSpPr>
          <p:nvPr/>
        </p:nvCxnSpPr>
        <p:spPr>
          <a:xfrm flipH="1">
            <a:off x="12917774" y="10291090"/>
            <a:ext cx="990516" cy="1412641"/>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4B711AB3-8CB9-4C7E-43A3-68EF5A50843A}"/>
              </a:ext>
            </a:extLst>
          </p:cNvPr>
          <p:cNvCxnSpPr>
            <a:cxnSpLocks/>
            <a:endCxn id="38" idx="0"/>
          </p:cNvCxnSpPr>
          <p:nvPr/>
        </p:nvCxnSpPr>
        <p:spPr>
          <a:xfrm flipH="1">
            <a:off x="13277342" y="10259399"/>
            <a:ext cx="638339" cy="14076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89330834-7676-4102-14B5-EECFECB6FF6E}"/>
              </a:ext>
            </a:extLst>
          </p:cNvPr>
          <p:cNvCxnSpPr>
            <a:cxnSpLocks/>
          </p:cNvCxnSpPr>
          <p:nvPr/>
        </p:nvCxnSpPr>
        <p:spPr>
          <a:xfrm flipH="1">
            <a:off x="13775016" y="10239638"/>
            <a:ext cx="839135" cy="144411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12FA1E03-F3B9-3A2C-8C0A-5454C362920B}"/>
              </a:ext>
            </a:extLst>
          </p:cNvPr>
          <p:cNvCxnSpPr>
            <a:cxnSpLocks/>
            <a:endCxn id="40" idx="0"/>
          </p:cNvCxnSpPr>
          <p:nvPr/>
        </p:nvCxnSpPr>
        <p:spPr>
          <a:xfrm flipH="1">
            <a:off x="14134455" y="10259399"/>
            <a:ext cx="499729" cy="142435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24A33C9C-88E2-77FF-2FCB-4EADAEAE9E5B}"/>
              </a:ext>
            </a:extLst>
          </p:cNvPr>
          <p:cNvCxnSpPr>
            <a:cxnSpLocks/>
          </p:cNvCxnSpPr>
          <p:nvPr/>
        </p:nvCxnSpPr>
        <p:spPr>
          <a:xfrm flipH="1">
            <a:off x="14609330" y="10196577"/>
            <a:ext cx="786283" cy="1609161"/>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a:extLst>
              <a:ext uri="{FF2B5EF4-FFF2-40B4-BE49-F238E27FC236}">
                <a16:creationId xmlns:a16="http://schemas.microsoft.com/office/drawing/2014/main" id="{67827411-DF50-13FC-C1EA-A9220DF078F1}"/>
              </a:ext>
            </a:extLst>
          </p:cNvPr>
          <p:cNvCxnSpPr>
            <a:cxnSpLocks/>
          </p:cNvCxnSpPr>
          <p:nvPr/>
        </p:nvCxnSpPr>
        <p:spPr>
          <a:xfrm flipH="1">
            <a:off x="14919623" y="10333030"/>
            <a:ext cx="425631" cy="13540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a:extLst>
              <a:ext uri="{FF2B5EF4-FFF2-40B4-BE49-F238E27FC236}">
                <a16:creationId xmlns:a16="http://schemas.microsoft.com/office/drawing/2014/main" id="{0EBBC648-B7EA-549C-6C6C-8A4478BD0C97}"/>
              </a:ext>
            </a:extLst>
          </p:cNvPr>
          <p:cNvCxnSpPr>
            <a:cxnSpLocks/>
            <a:stCxn id="133" idx="4"/>
          </p:cNvCxnSpPr>
          <p:nvPr/>
        </p:nvCxnSpPr>
        <p:spPr>
          <a:xfrm flipH="1">
            <a:off x="15391659" y="10278924"/>
            <a:ext cx="690403" cy="148470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a:extLst>
              <a:ext uri="{FF2B5EF4-FFF2-40B4-BE49-F238E27FC236}">
                <a16:creationId xmlns:a16="http://schemas.microsoft.com/office/drawing/2014/main" id="{F9A4F2C9-15EF-9281-D4C9-518C2991D304}"/>
              </a:ext>
            </a:extLst>
          </p:cNvPr>
          <p:cNvCxnSpPr>
            <a:cxnSpLocks/>
          </p:cNvCxnSpPr>
          <p:nvPr/>
        </p:nvCxnSpPr>
        <p:spPr>
          <a:xfrm flipH="1">
            <a:off x="15838878" y="10215200"/>
            <a:ext cx="313838" cy="149788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a:extLst>
              <a:ext uri="{FF2B5EF4-FFF2-40B4-BE49-F238E27FC236}">
                <a16:creationId xmlns:a16="http://schemas.microsoft.com/office/drawing/2014/main" id="{02185363-037B-9378-EF2C-8E3F538458A5}"/>
              </a:ext>
            </a:extLst>
          </p:cNvPr>
          <p:cNvCxnSpPr>
            <a:cxnSpLocks/>
          </p:cNvCxnSpPr>
          <p:nvPr/>
        </p:nvCxnSpPr>
        <p:spPr>
          <a:xfrm flipH="1">
            <a:off x="16296306" y="10285635"/>
            <a:ext cx="608500" cy="147128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1CBC2DE9-15AF-0B3D-5DD7-EFD4C8563EE2}"/>
              </a:ext>
            </a:extLst>
          </p:cNvPr>
          <p:cNvCxnSpPr>
            <a:cxnSpLocks/>
          </p:cNvCxnSpPr>
          <p:nvPr/>
        </p:nvCxnSpPr>
        <p:spPr>
          <a:xfrm flipH="1">
            <a:off x="16670661" y="10297060"/>
            <a:ext cx="220694" cy="140667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8320F86F-1A8C-4AF9-39A5-316B079DF752}"/>
              </a:ext>
            </a:extLst>
          </p:cNvPr>
          <p:cNvCxnSpPr>
            <a:cxnSpLocks/>
            <a:endCxn id="47" idx="0"/>
          </p:cNvCxnSpPr>
          <p:nvPr/>
        </p:nvCxnSpPr>
        <p:spPr>
          <a:xfrm flipH="1">
            <a:off x="16994688" y="10293631"/>
            <a:ext cx="555291" cy="140116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a:extLst>
              <a:ext uri="{FF2B5EF4-FFF2-40B4-BE49-F238E27FC236}">
                <a16:creationId xmlns:a16="http://schemas.microsoft.com/office/drawing/2014/main" id="{76E43F6A-B473-BDFB-AC97-D8AA61693C4A}"/>
              </a:ext>
            </a:extLst>
          </p:cNvPr>
          <p:cNvCxnSpPr>
            <a:cxnSpLocks/>
          </p:cNvCxnSpPr>
          <p:nvPr/>
        </p:nvCxnSpPr>
        <p:spPr>
          <a:xfrm flipH="1">
            <a:off x="17489428" y="10188351"/>
            <a:ext cx="76774" cy="15422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a:extLst>
              <a:ext uri="{FF2B5EF4-FFF2-40B4-BE49-F238E27FC236}">
                <a16:creationId xmlns:a16="http://schemas.microsoft.com/office/drawing/2014/main" id="{67E1DA69-32BE-F179-813E-F574694B43D7}"/>
              </a:ext>
            </a:extLst>
          </p:cNvPr>
          <p:cNvCxnSpPr>
            <a:cxnSpLocks/>
            <a:stCxn id="136" idx="4"/>
            <a:endCxn id="50" idx="0"/>
          </p:cNvCxnSpPr>
          <p:nvPr/>
        </p:nvCxnSpPr>
        <p:spPr>
          <a:xfrm flipH="1">
            <a:off x="17909476" y="10274035"/>
            <a:ext cx="313341" cy="140835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a:extLst>
              <a:ext uri="{FF2B5EF4-FFF2-40B4-BE49-F238E27FC236}">
                <a16:creationId xmlns:a16="http://schemas.microsoft.com/office/drawing/2014/main" id="{3FFF2B12-08BC-1BC9-271C-CC1646CCA365}"/>
              </a:ext>
            </a:extLst>
          </p:cNvPr>
          <p:cNvCxnSpPr>
            <a:cxnSpLocks/>
            <a:endCxn id="51" idx="0"/>
          </p:cNvCxnSpPr>
          <p:nvPr/>
        </p:nvCxnSpPr>
        <p:spPr>
          <a:xfrm>
            <a:off x="18259335" y="10285635"/>
            <a:ext cx="153272" cy="138103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a:extLst>
              <a:ext uri="{FF2B5EF4-FFF2-40B4-BE49-F238E27FC236}">
                <a16:creationId xmlns:a16="http://schemas.microsoft.com/office/drawing/2014/main" id="{6442CD31-D9CD-DF24-0CE4-00A046834682}"/>
              </a:ext>
            </a:extLst>
          </p:cNvPr>
          <p:cNvCxnSpPr>
            <a:cxnSpLocks/>
            <a:stCxn id="137" idx="4"/>
            <a:endCxn id="52" idx="0"/>
          </p:cNvCxnSpPr>
          <p:nvPr/>
        </p:nvCxnSpPr>
        <p:spPr>
          <a:xfrm>
            <a:off x="18878147" y="10324070"/>
            <a:ext cx="459" cy="131257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88" name="Rectangle 187">
            <a:extLst>
              <a:ext uri="{FF2B5EF4-FFF2-40B4-BE49-F238E27FC236}">
                <a16:creationId xmlns:a16="http://schemas.microsoft.com/office/drawing/2014/main" id="{6DE6BE2A-01EC-1D70-4D02-BCC47E3EB976}"/>
              </a:ext>
            </a:extLst>
          </p:cNvPr>
          <p:cNvSpPr/>
          <p:nvPr/>
        </p:nvSpPr>
        <p:spPr>
          <a:xfrm>
            <a:off x="4707879" y="7593725"/>
            <a:ext cx="185352" cy="22242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89" name="Rectangle 188">
            <a:extLst>
              <a:ext uri="{FF2B5EF4-FFF2-40B4-BE49-F238E27FC236}">
                <a16:creationId xmlns:a16="http://schemas.microsoft.com/office/drawing/2014/main" id="{5FAC37C9-BF14-CCEA-B0DA-F7D7A29B9BAF}"/>
              </a:ext>
            </a:extLst>
          </p:cNvPr>
          <p:cNvSpPr/>
          <p:nvPr/>
        </p:nvSpPr>
        <p:spPr>
          <a:xfrm>
            <a:off x="5842845" y="7593724"/>
            <a:ext cx="185352" cy="22242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90" name="Rectangle 189">
            <a:extLst>
              <a:ext uri="{FF2B5EF4-FFF2-40B4-BE49-F238E27FC236}">
                <a16:creationId xmlns:a16="http://schemas.microsoft.com/office/drawing/2014/main" id="{EF93CDD5-4C67-7806-52C7-E7E57B95C236}"/>
              </a:ext>
            </a:extLst>
          </p:cNvPr>
          <p:cNvSpPr/>
          <p:nvPr/>
        </p:nvSpPr>
        <p:spPr>
          <a:xfrm>
            <a:off x="7111284" y="7591426"/>
            <a:ext cx="185352" cy="22242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91" name="Rectangle 190">
            <a:extLst>
              <a:ext uri="{FF2B5EF4-FFF2-40B4-BE49-F238E27FC236}">
                <a16:creationId xmlns:a16="http://schemas.microsoft.com/office/drawing/2014/main" id="{72682765-B962-583F-6192-EAB254B237D7}"/>
              </a:ext>
            </a:extLst>
          </p:cNvPr>
          <p:cNvSpPr/>
          <p:nvPr/>
        </p:nvSpPr>
        <p:spPr>
          <a:xfrm>
            <a:off x="8482186" y="7579452"/>
            <a:ext cx="185352" cy="22242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92" name="Rectangle 191">
            <a:extLst>
              <a:ext uri="{FF2B5EF4-FFF2-40B4-BE49-F238E27FC236}">
                <a16:creationId xmlns:a16="http://schemas.microsoft.com/office/drawing/2014/main" id="{7D04C000-9025-7AFE-9A22-064D6248E142}"/>
              </a:ext>
            </a:extLst>
          </p:cNvPr>
          <p:cNvSpPr/>
          <p:nvPr/>
        </p:nvSpPr>
        <p:spPr>
          <a:xfrm>
            <a:off x="9803497" y="7541233"/>
            <a:ext cx="185352" cy="22242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93" name="Rectangle 192">
            <a:extLst>
              <a:ext uri="{FF2B5EF4-FFF2-40B4-BE49-F238E27FC236}">
                <a16:creationId xmlns:a16="http://schemas.microsoft.com/office/drawing/2014/main" id="{17B05790-8518-BB99-138A-1F8FAD69B1EA}"/>
              </a:ext>
            </a:extLst>
          </p:cNvPr>
          <p:cNvSpPr/>
          <p:nvPr/>
        </p:nvSpPr>
        <p:spPr>
          <a:xfrm>
            <a:off x="10888917" y="7541232"/>
            <a:ext cx="185352" cy="22242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94" name="Rectangle 193">
            <a:extLst>
              <a:ext uri="{FF2B5EF4-FFF2-40B4-BE49-F238E27FC236}">
                <a16:creationId xmlns:a16="http://schemas.microsoft.com/office/drawing/2014/main" id="{C8F631B7-A8D0-ECD8-DF34-5B4C0B89DB96}"/>
              </a:ext>
            </a:extLst>
          </p:cNvPr>
          <p:cNvSpPr/>
          <p:nvPr/>
        </p:nvSpPr>
        <p:spPr>
          <a:xfrm>
            <a:off x="11798668" y="7541232"/>
            <a:ext cx="185352" cy="22242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95" name="Rectangle 194">
            <a:extLst>
              <a:ext uri="{FF2B5EF4-FFF2-40B4-BE49-F238E27FC236}">
                <a16:creationId xmlns:a16="http://schemas.microsoft.com/office/drawing/2014/main" id="{55A68EDD-E9B8-D76E-A606-66B6BCEAB9EA}"/>
              </a:ext>
            </a:extLst>
          </p:cNvPr>
          <p:cNvSpPr/>
          <p:nvPr/>
        </p:nvSpPr>
        <p:spPr>
          <a:xfrm>
            <a:off x="12571420" y="7491802"/>
            <a:ext cx="185352" cy="22242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96" name="Rectangle 195">
            <a:extLst>
              <a:ext uri="{FF2B5EF4-FFF2-40B4-BE49-F238E27FC236}">
                <a16:creationId xmlns:a16="http://schemas.microsoft.com/office/drawing/2014/main" id="{426858EE-98A0-1609-364A-8D3384ABD55E}"/>
              </a:ext>
            </a:extLst>
          </p:cNvPr>
          <p:cNvSpPr/>
          <p:nvPr/>
        </p:nvSpPr>
        <p:spPr>
          <a:xfrm>
            <a:off x="13626406" y="7481333"/>
            <a:ext cx="185352" cy="22242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97" name="Rectangle 196">
            <a:extLst>
              <a:ext uri="{FF2B5EF4-FFF2-40B4-BE49-F238E27FC236}">
                <a16:creationId xmlns:a16="http://schemas.microsoft.com/office/drawing/2014/main" id="{2F8F0E35-03C9-FE84-C3FE-4148C79EB450}"/>
              </a:ext>
            </a:extLst>
          </p:cNvPr>
          <p:cNvSpPr/>
          <p:nvPr/>
        </p:nvSpPr>
        <p:spPr>
          <a:xfrm>
            <a:off x="14246615" y="7491802"/>
            <a:ext cx="185352" cy="22242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98" name="Rectangle 197">
            <a:extLst>
              <a:ext uri="{FF2B5EF4-FFF2-40B4-BE49-F238E27FC236}">
                <a16:creationId xmlns:a16="http://schemas.microsoft.com/office/drawing/2014/main" id="{C21A39FF-7F0C-274D-AAA0-ADA631DD520A}"/>
              </a:ext>
            </a:extLst>
          </p:cNvPr>
          <p:cNvSpPr/>
          <p:nvPr/>
        </p:nvSpPr>
        <p:spPr>
          <a:xfrm>
            <a:off x="15045923" y="7532485"/>
            <a:ext cx="185352" cy="22242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99" name="Rectangle 198">
            <a:extLst>
              <a:ext uri="{FF2B5EF4-FFF2-40B4-BE49-F238E27FC236}">
                <a16:creationId xmlns:a16="http://schemas.microsoft.com/office/drawing/2014/main" id="{7985857A-CAD4-FFBD-5FE7-B0FEA77B8868}"/>
              </a:ext>
            </a:extLst>
          </p:cNvPr>
          <p:cNvSpPr/>
          <p:nvPr/>
        </p:nvSpPr>
        <p:spPr>
          <a:xfrm>
            <a:off x="16071356" y="7461772"/>
            <a:ext cx="185352" cy="22242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cxnSp>
        <p:nvCxnSpPr>
          <p:cNvPr id="200" name="Straight Connector 199">
            <a:extLst>
              <a:ext uri="{FF2B5EF4-FFF2-40B4-BE49-F238E27FC236}">
                <a16:creationId xmlns:a16="http://schemas.microsoft.com/office/drawing/2014/main" id="{4F00A376-DB61-4440-0C89-4A700FC55CDC}"/>
              </a:ext>
            </a:extLst>
          </p:cNvPr>
          <p:cNvCxnSpPr>
            <a:cxnSpLocks/>
          </p:cNvCxnSpPr>
          <p:nvPr/>
        </p:nvCxnSpPr>
        <p:spPr>
          <a:xfrm flipV="1">
            <a:off x="2401330" y="7851172"/>
            <a:ext cx="2374965" cy="203410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a:extLst>
              <a:ext uri="{FF2B5EF4-FFF2-40B4-BE49-F238E27FC236}">
                <a16:creationId xmlns:a16="http://schemas.microsoft.com/office/drawing/2014/main" id="{28D90807-0DDF-DF1A-6824-E7EC27F989AC}"/>
              </a:ext>
            </a:extLst>
          </p:cNvPr>
          <p:cNvCxnSpPr>
            <a:cxnSpLocks/>
          </p:cNvCxnSpPr>
          <p:nvPr/>
        </p:nvCxnSpPr>
        <p:spPr>
          <a:xfrm flipH="1">
            <a:off x="3295340" y="7904924"/>
            <a:ext cx="1476632" cy="197773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a:extLst>
              <a:ext uri="{FF2B5EF4-FFF2-40B4-BE49-F238E27FC236}">
                <a16:creationId xmlns:a16="http://schemas.microsoft.com/office/drawing/2014/main" id="{A6AD0B5D-67F0-3935-BB23-9DEDCB01AD1D}"/>
              </a:ext>
            </a:extLst>
          </p:cNvPr>
          <p:cNvCxnSpPr>
            <a:cxnSpLocks/>
            <a:stCxn id="66" idx="7"/>
          </p:cNvCxnSpPr>
          <p:nvPr/>
        </p:nvCxnSpPr>
        <p:spPr>
          <a:xfrm flipV="1">
            <a:off x="4124706" y="7850432"/>
            <a:ext cx="1835534" cy="203891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a:extLst>
              <a:ext uri="{FF2B5EF4-FFF2-40B4-BE49-F238E27FC236}">
                <a16:creationId xmlns:a16="http://schemas.microsoft.com/office/drawing/2014/main" id="{F323D811-CD6A-3B8E-F633-A932E281DF2F}"/>
              </a:ext>
            </a:extLst>
          </p:cNvPr>
          <p:cNvCxnSpPr>
            <a:cxnSpLocks/>
            <a:endCxn id="73" idx="0"/>
          </p:cNvCxnSpPr>
          <p:nvPr/>
        </p:nvCxnSpPr>
        <p:spPr>
          <a:xfrm flipH="1">
            <a:off x="4771972" y="7924443"/>
            <a:ext cx="1169545" cy="197070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a:extLst>
              <a:ext uri="{FF2B5EF4-FFF2-40B4-BE49-F238E27FC236}">
                <a16:creationId xmlns:a16="http://schemas.microsoft.com/office/drawing/2014/main" id="{9A49D552-E212-F719-035F-7CF9CB3EA282}"/>
              </a:ext>
            </a:extLst>
          </p:cNvPr>
          <p:cNvCxnSpPr>
            <a:cxnSpLocks/>
          </p:cNvCxnSpPr>
          <p:nvPr/>
        </p:nvCxnSpPr>
        <p:spPr>
          <a:xfrm flipV="1">
            <a:off x="5766382" y="7912864"/>
            <a:ext cx="176349" cy="189353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a:extLst>
              <a:ext uri="{FF2B5EF4-FFF2-40B4-BE49-F238E27FC236}">
                <a16:creationId xmlns:a16="http://schemas.microsoft.com/office/drawing/2014/main" id="{35908370-AAAE-D5D7-4429-765E54A046EE}"/>
              </a:ext>
            </a:extLst>
          </p:cNvPr>
          <p:cNvCxnSpPr>
            <a:cxnSpLocks/>
            <a:endCxn id="76" idx="0"/>
          </p:cNvCxnSpPr>
          <p:nvPr/>
        </p:nvCxnSpPr>
        <p:spPr>
          <a:xfrm flipH="1">
            <a:off x="6487708" y="7787839"/>
            <a:ext cx="700894" cy="210730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a:extLst>
              <a:ext uri="{FF2B5EF4-FFF2-40B4-BE49-F238E27FC236}">
                <a16:creationId xmlns:a16="http://schemas.microsoft.com/office/drawing/2014/main" id="{D8CDEACD-1A5C-A36F-9644-B0E9A73C9F29}"/>
              </a:ext>
            </a:extLst>
          </p:cNvPr>
          <p:cNvCxnSpPr>
            <a:cxnSpLocks/>
            <a:stCxn id="77" idx="0"/>
          </p:cNvCxnSpPr>
          <p:nvPr/>
        </p:nvCxnSpPr>
        <p:spPr>
          <a:xfrm flipH="1" flipV="1">
            <a:off x="7179892" y="7825435"/>
            <a:ext cx="64945" cy="207327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a:extLst>
              <a:ext uri="{FF2B5EF4-FFF2-40B4-BE49-F238E27FC236}">
                <a16:creationId xmlns:a16="http://schemas.microsoft.com/office/drawing/2014/main" id="{6C7027B1-6FAC-1865-8E55-877257D3F46A}"/>
              </a:ext>
            </a:extLst>
          </p:cNvPr>
          <p:cNvCxnSpPr>
            <a:cxnSpLocks/>
            <a:endCxn id="78" idx="0"/>
          </p:cNvCxnSpPr>
          <p:nvPr/>
        </p:nvCxnSpPr>
        <p:spPr>
          <a:xfrm flipH="1">
            <a:off x="8074244" y="7863657"/>
            <a:ext cx="488266" cy="20864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E2DF009B-77DC-6645-C1A0-71B961F9778C}"/>
              </a:ext>
            </a:extLst>
          </p:cNvPr>
          <p:cNvCxnSpPr>
            <a:cxnSpLocks/>
            <a:stCxn id="79" idx="0"/>
            <a:endCxn id="192" idx="2"/>
          </p:cNvCxnSpPr>
          <p:nvPr/>
        </p:nvCxnSpPr>
        <p:spPr>
          <a:xfrm flipV="1">
            <a:off x="8918290" y="7763654"/>
            <a:ext cx="977883" cy="214680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a:extLst>
              <a:ext uri="{FF2B5EF4-FFF2-40B4-BE49-F238E27FC236}">
                <a16:creationId xmlns:a16="http://schemas.microsoft.com/office/drawing/2014/main" id="{B50F22C3-EB80-06CD-1275-2F88AC398E8D}"/>
              </a:ext>
            </a:extLst>
          </p:cNvPr>
          <p:cNvCxnSpPr>
            <a:cxnSpLocks/>
            <a:endCxn id="116" idx="0"/>
          </p:cNvCxnSpPr>
          <p:nvPr/>
        </p:nvCxnSpPr>
        <p:spPr>
          <a:xfrm flipH="1">
            <a:off x="9780594" y="7860140"/>
            <a:ext cx="115579" cy="202911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a:extLst>
              <a:ext uri="{FF2B5EF4-FFF2-40B4-BE49-F238E27FC236}">
                <a16:creationId xmlns:a16="http://schemas.microsoft.com/office/drawing/2014/main" id="{E6769BB7-AF64-A269-CAA4-94ECABDDC063}"/>
              </a:ext>
            </a:extLst>
          </p:cNvPr>
          <p:cNvCxnSpPr>
            <a:cxnSpLocks/>
            <a:endCxn id="194" idx="2"/>
          </p:cNvCxnSpPr>
          <p:nvPr/>
        </p:nvCxnSpPr>
        <p:spPr>
          <a:xfrm flipV="1">
            <a:off x="11641946" y="7763653"/>
            <a:ext cx="249398" cy="217025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a:extLst>
              <a:ext uri="{FF2B5EF4-FFF2-40B4-BE49-F238E27FC236}">
                <a16:creationId xmlns:a16="http://schemas.microsoft.com/office/drawing/2014/main" id="{5990FAEE-2536-6950-80D1-1DC5A92C5970}"/>
              </a:ext>
            </a:extLst>
          </p:cNvPr>
          <p:cNvCxnSpPr>
            <a:cxnSpLocks/>
            <a:stCxn id="193" idx="2"/>
            <a:endCxn id="117" idx="0"/>
          </p:cNvCxnSpPr>
          <p:nvPr/>
        </p:nvCxnSpPr>
        <p:spPr>
          <a:xfrm flipH="1">
            <a:off x="10711270" y="7763653"/>
            <a:ext cx="270323" cy="216136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a:extLst>
              <a:ext uri="{FF2B5EF4-FFF2-40B4-BE49-F238E27FC236}">
                <a16:creationId xmlns:a16="http://schemas.microsoft.com/office/drawing/2014/main" id="{B846B2F2-3964-8C49-B624-FEE152EDDFC8}"/>
              </a:ext>
            </a:extLst>
          </p:cNvPr>
          <p:cNvCxnSpPr>
            <a:cxnSpLocks/>
            <a:stCxn id="120" idx="0"/>
          </p:cNvCxnSpPr>
          <p:nvPr/>
        </p:nvCxnSpPr>
        <p:spPr>
          <a:xfrm flipV="1">
            <a:off x="13185741" y="7702636"/>
            <a:ext cx="546584" cy="222238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7" name="Straight Connector 236">
            <a:extLst>
              <a:ext uri="{FF2B5EF4-FFF2-40B4-BE49-F238E27FC236}">
                <a16:creationId xmlns:a16="http://schemas.microsoft.com/office/drawing/2014/main" id="{F8060EAC-0049-D654-B0EB-E3D52D235B13}"/>
              </a:ext>
            </a:extLst>
          </p:cNvPr>
          <p:cNvCxnSpPr>
            <a:cxnSpLocks/>
            <a:endCxn id="119" idx="0"/>
          </p:cNvCxnSpPr>
          <p:nvPr/>
        </p:nvCxnSpPr>
        <p:spPr>
          <a:xfrm flipH="1">
            <a:off x="12428612" y="7765051"/>
            <a:ext cx="211310" cy="2139101"/>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a:extLst>
              <a:ext uri="{FF2B5EF4-FFF2-40B4-BE49-F238E27FC236}">
                <a16:creationId xmlns:a16="http://schemas.microsoft.com/office/drawing/2014/main" id="{708F0751-59A9-79C5-08F4-72396BF5998F}"/>
              </a:ext>
            </a:extLst>
          </p:cNvPr>
          <p:cNvCxnSpPr>
            <a:cxnSpLocks/>
            <a:stCxn id="130" idx="0"/>
          </p:cNvCxnSpPr>
          <p:nvPr/>
        </p:nvCxnSpPr>
        <p:spPr>
          <a:xfrm flipH="1" flipV="1">
            <a:off x="13714006" y="7860140"/>
            <a:ext cx="156722" cy="210665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a:extLst>
              <a:ext uri="{FF2B5EF4-FFF2-40B4-BE49-F238E27FC236}">
                <a16:creationId xmlns:a16="http://schemas.microsoft.com/office/drawing/2014/main" id="{92A5C9BA-FD17-8F8C-7C4C-37ABB7D28A54}"/>
              </a:ext>
            </a:extLst>
          </p:cNvPr>
          <p:cNvCxnSpPr>
            <a:cxnSpLocks/>
            <a:endCxn id="131" idx="0"/>
          </p:cNvCxnSpPr>
          <p:nvPr/>
        </p:nvCxnSpPr>
        <p:spPr>
          <a:xfrm>
            <a:off x="14332732" y="7719956"/>
            <a:ext cx="242372" cy="22301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7" name="Straight Connector 246">
            <a:extLst>
              <a:ext uri="{FF2B5EF4-FFF2-40B4-BE49-F238E27FC236}">
                <a16:creationId xmlns:a16="http://schemas.microsoft.com/office/drawing/2014/main" id="{5AFB611C-9336-7EE3-E095-45825A242289}"/>
              </a:ext>
            </a:extLst>
          </p:cNvPr>
          <p:cNvCxnSpPr>
            <a:cxnSpLocks/>
            <a:stCxn id="133" idx="0"/>
            <a:endCxn id="198" idx="2"/>
          </p:cNvCxnSpPr>
          <p:nvPr/>
        </p:nvCxnSpPr>
        <p:spPr>
          <a:xfrm flipH="1" flipV="1">
            <a:off x="15138599" y="7754906"/>
            <a:ext cx="943463" cy="223981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8" name="Straight Connector 247">
            <a:extLst>
              <a:ext uri="{FF2B5EF4-FFF2-40B4-BE49-F238E27FC236}">
                <a16:creationId xmlns:a16="http://schemas.microsoft.com/office/drawing/2014/main" id="{F47C73B2-8D37-5EE5-741F-7B5481B8307F}"/>
              </a:ext>
            </a:extLst>
          </p:cNvPr>
          <p:cNvCxnSpPr>
            <a:cxnSpLocks/>
            <a:stCxn id="197" idx="2"/>
            <a:endCxn id="132" idx="0"/>
          </p:cNvCxnSpPr>
          <p:nvPr/>
        </p:nvCxnSpPr>
        <p:spPr>
          <a:xfrm>
            <a:off x="14339291" y="7714223"/>
            <a:ext cx="1098024" cy="223977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5" name="Straight Connector 254">
            <a:extLst>
              <a:ext uri="{FF2B5EF4-FFF2-40B4-BE49-F238E27FC236}">
                <a16:creationId xmlns:a16="http://schemas.microsoft.com/office/drawing/2014/main" id="{1323C3CC-E323-0111-A1AA-E847B8013C8E}"/>
              </a:ext>
            </a:extLst>
          </p:cNvPr>
          <p:cNvCxnSpPr>
            <a:cxnSpLocks/>
            <a:stCxn id="134" idx="0"/>
            <a:endCxn id="199" idx="2"/>
          </p:cNvCxnSpPr>
          <p:nvPr/>
        </p:nvCxnSpPr>
        <p:spPr>
          <a:xfrm flipH="1" flipV="1">
            <a:off x="16164032" y="7684193"/>
            <a:ext cx="733111" cy="226595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6" name="Straight Connector 255">
            <a:extLst>
              <a:ext uri="{FF2B5EF4-FFF2-40B4-BE49-F238E27FC236}">
                <a16:creationId xmlns:a16="http://schemas.microsoft.com/office/drawing/2014/main" id="{2BD82EE6-661F-3A34-2585-64CBA46702B2}"/>
              </a:ext>
            </a:extLst>
          </p:cNvPr>
          <p:cNvCxnSpPr>
            <a:cxnSpLocks/>
            <a:endCxn id="135" idx="0"/>
          </p:cNvCxnSpPr>
          <p:nvPr/>
        </p:nvCxnSpPr>
        <p:spPr>
          <a:xfrm>
            <a:off x="16919211" y="7703261"/>
            <a:ext cx="623570" cy="226448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a:extLst>
              <a:ext uri="{FF2B5EF4-FFF2-40B4-BE49-F238E27FC236}">
                <a16:creationId xmlns:a16="http://schemas.microsoft.com/office/drawing/2014/main" id="{505C2B9C-47D9-F476-A06C-24334D484AB1}"/>
              </a:ext>
            </a:extLst>
          </p:cNvPr>
          <p:cNvCxnSpPr>
            <a:cxnSpLocks/>
            <a:endCxn id="260" idx="2"/>
          </p:cNvCxnSpPr>
          <p:nvPr/>
        </p:nvCxnSpPr>
        <p:spPr>
          <a:xfrm flipH="1" flipV="1">
            <a:off x="17538098" y="7702636"/>
            <a:ext cx="684459" cy="22641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8" name="Straight Connector 257">
            <a:extLst>
              <a:ext uri="{FF2B5EF4-FFF2-40B4-BE49-F238E27FC236}">
                <a16:creationId xmlns:a16="http://schemas.microsoft.com/office/drawing/2014/main" id="{F9487420-5F58-7D06-550B-C03919229028}"/>
              </a:ext>
            </a:extLst>
          </p:cNvPr>
          <p:cNvCxnSpPr>
            <a:cxnSpLocks/>
            <a:endCxn id="137" idx="0"/>
          </p:cNvCxnSpPr>
          <p:nvPr/>
        </p:nvCxnSpPr>
        <p:spPr>
          <a:xfrm>
            <a:off x="17502556" y="7563531"/>
            <a:ext cx="1375591" cy="247633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59" name="Rectangle 258">
            <a:extLst>
              <a:ext uri="{FF2B5EF4-FFF2-40B4-BE49-F238E27FC236}">
                <a16:creationId xmlns:a16="http://schemas.microsoft.com/office/drawing/2014/main" id="{5702D527-5F67-74AC-77EC-67B334B2DF1F}"/>
              </a:ext>
            </a:extLst>
          </p:cNvPr>
          <p:cNvSpPr/>
          <p:nvPr/>
        </p:nvSpPr>
        <p:spPr>
          <a:xfrm>
            <a:off x="16764274" y="7495409"/>
            <a:ext cx="185352" cy="22242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260" name="Rectangle 259">
            <a:extLst>
              <a:ext uri="{FF2B5EF4-FFF2-40B4-BE49-F238E27FC236}">
                <a16:creationId xmlns:a16="http://schemas.microsoft.com/office/drawing/2014/main" id="{D13500ED-A6D3-107C-84EC-5D932B6F656F}"/>
              </a:ext>
            </a:extLst>
          </p:cNvPr>
          <p:cNvSpPr/>
          <p:nvPr/>
        </p:nvSpPr>
        <p:spPr>
          <a:xfrm>
            <a:off x="17445422" y="7480215"/>
            <a:ext cx="185352" cy="22242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279" name="Oval 278">
            <a:extLst>
              <a:ext uri="{FF2B5EF4-FFF2-40B4-BE49-F238E27FC236}">
                <a16:creationId xmlns:a16="http://schemas.microsoft.com/office/drawing/2014/main" id="{C49F83A9-F9B4-81CE-87EB-437EF8162D6D}"/>
              </a:ext>
            </a:extLst>
          </p:cNvPr>
          <p:cNvSpPr/>
          <p:nvPr/>
        </p:nvSpPr>
        <p:spPr>
          <a:xfrm>
            <a:off x="6151064" y="5834824"/>
            <a:ext cx="313444" cy="284205"/>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280" name="Oval 279">
            <a:extLst>
              <a:ext uri="{FF2B5EF4-FFF2-40B4-BE49-F238E27FC236}">
                <a16:creationId xmlns:a16="http://schemas.microsoft.com/office/drawing/2014/main" id="{D53ED4EA-7DF6-1F94-AADF-764DDEED3701}"/>
              </a:ext>
            </a:extLst>
          </p:cNvPr>
          <p:cNvSpPr/>
          <p:nvPr/>
        </p:nvSpPr>
        <p:spPr>
          <a:xfrm>
            <a:off x="7399085" y="5909881"/>
            <a:ext cx="313444" cy="284205"/>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281" name="Oval 280">
            <a:extLst>
              <a:ext uri="{FF2B5EF4-FFF2-40B4-BE49-F238E27FC236}">
                <a16:creationId xmlns:a16="http://schemas.microsoft.com/office/drawing/2014/main" id="{2AAB4D08-84B7-DD98-685E-2886BE631EEC}"/>
              </a:ext>
            </a:extLst>
          </p:cNvPr>
          <p:cNvSpPr/>
          <p:nvPr/>
        </p:nvSpPr>
        <p:spPr>
          <a:xfrm>
            <a:off x="8379033" y="5909881"/>
            <a:ext cx="313444" cy="284205"/>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282" name="Oval 281">
            <a:extLst>
              <a:ext uri="{FF2B5EF4-FFF2-40B4-BE49-F238E27FC236}">
                <a16:creationId xmlns:a16="http://schemas.microsoft.com/office/drawing/2014/main" id="{035C4AB4-FD29-F838-8123-5FB583018D3E}"/>
              </a:ext>
            </a:extLst>
          </p:cNvPr>
          <p:cNvSpPr/>
          <p:nvPr/>
        </p:nvSpPr>
        <p:spPr>
          <a:xfrm>
            <a:off x="9493234" y="5909880"/>
            <a:ext cx="313444" cy="284205"/>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283" name="Oval 282">
            <a:extLst>
              <a:ext uri="{FF2B5EF4-FFF2-40B4-BE49-F238E27FC236}">
                <a16:creationId xmlns:a16="http://schemas.microsoft.com/office/drawing/2014/main" id="{E62F79F9-4721-289D-0E0B-C26C9481A6CF}"/>
              </a:ext>
            </a:extLst>
          </p:cNvPr>
          <p:cNvSpPr/>
          <p:nvPr/>
        </p:nvSpPr>
        <p:spPr>
          <a:xfrm>
            <a:off x="10389427" y="5909879"/>
            <a:ext cx="313444" cy="284205"/>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284" name="Oval 283">
            <a:extLst>
              <a:ext uri="{FF2B5EF4-FFF2-40B4-BE49-F238E27FC236}">
                <a16:creationId xmlns:a16="http://schemas.microsoft.com/office/drawing/2014/main" id="{78C5BCC5-FEC0-9816-7417-296DFE03AA77}"/>
              </a:ext>
            </a:extLst>
          </p:cNvPr>
          <p:cNvSpPr/>
          <p:nvPr/>
        </p:nvSpPr>
        <p:spPr>
          <a:xfrm>
            <a:off x="15031810" y="5807573"/>
            <a:ext cx="313444" cy="284205"/>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285" name="Oval 284">
            <a:extLst>
              <a:ext uri="{FF2B5EF4-FFF2-40B4-BE49-F238E27FC236}">
                <a16:creationId xmlns:a16="http://schemas.microsoft.com/office/drawing/2014/main" id="{7F9423D3-A75F-3797-0384-6D53149178DF}"/>
              </a:ext>
            </a:extLst>
          </p:cNvPr>
          <p:cNvSpPr/>
          <p:nvPr/>
        </p:nvSpPr>
        <p:spPr>
          <a:xfrm>
            <a:off x="14104938" y="5802787"/>
            <a:ext cx="313444" cy="284205"/>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286" name="Oval 285">
            <a:extLst>
              <a:ext uri="{FF2B5EF4-FFF2-40B4-BE49-F238E27FC236}">
                <a16:creationId xmlns:a16="http://schemas.microsoft.com/office/drawing/2014/main" id="{F82FBC82-DFE0-B100-C535-690AB1752EE4}"/>
              </a:ext>
            </a:extLst>
          </p:cNvPr>
          <p:cNvSpPr/>
          <p:nvPr/>
        </p:nvSpPr>
        <p:spPr>
          <a:xfrm>
            <a:off x="13120620" y="5834825"/>
            <a:ext cx="313444" cy="284205"/>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287" name="Oval 286">
            <a:extLst>
              <a:ext uri="{FF2B5EF4-FFF2-40B4-BE49-F238E27FC236}">
                <a16:creationId xmlns:a16="http://schemas.microsoft.com/office/drawing/2014/main" id="{49D4572C-921D-8446-982A-C67372923DFC}"/>
              </a:ext>
            </a:extLst>
          </p:cNvPr>
          <p:cNvSpPr/>
          <p:nvPr/>
        </p:nvSpPr>
        <p:spPr>
          <a:xfrm>
            <a:off x="12280260" y="5834826"/>
            <a:ext cx="313444" cy="284205"/>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288" name="Oval 287">
            <a:extLst>
              <a:ext uri="{FF2B5EF4-FFF2-40B4-BE49-F238E27FC236}">
                <a16:creationId xmlns:a16="http://schemas.microsoft.com/office/drawing/2014/main" id="{9F897C63-E127-651A-49E2-D78EBBB761A3}"/>
              </a:ext>
            </a:extLst>
          </p:cNvPr>
          <p:cNvSpPr/>
          <p:nvPr/>
        </p:nvSpPr>
        <p:spPr>
          <a:xfrm>
            <a:off x="11355077" y="5880277"/>
            <a:ext cx="313444" cy="284205"/>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289" name="Oval 288">
            <a:extLst>
              <a:ext uri="{FF2B5EF4-FFF2-40B4-BE49-F238E27FC236}">
                <a16:creationId xmlns:a16="http://schemas.microsoft.com/office/drawing/2014/main" id="{326265D3-5718-9D70-E358-589869BC524C}"/>
              </a:ext>
            </a:extLst>
          </p:cNvPr>
          <p:cNvSpPr/>
          <p:nvPr/>
        </p:nvSpPr>
        <p:spPr>
          <a:xfrm>
            <a:off x="15929392" y="5837258"/>
            <a:ext cx="313444" cy="284205"/>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cxnSp>
        <p:nvCxnSpPr>
          <p:cNvPr id="290" name="Straight Connector 289">
            <a:extLst>
              <a:ext uri="{FF2B5EF4-FFF2-40B4-BE49-F238E27FC236}">
                <a16:creationId xmlns:a16="http://schemas.microsoft.com/office/drawing/2014/main" id="{88AB0181-369D-F222-C228-6BB563B79886}"/>
              </a:ext>
            </a:extLst>
          </p:cNvPr>
          <p:cNvCxnSpPr>
            <a:cxnSpLocks/>
            <a:stCxn id="188" idx="0"/>
          </p:cNvCxnSpPr>
          <p:nvPr/>
        </p:nvCxnSpPr>
        <p:spPr>
          <a:xfrm flipV="1">
            <a:off x="4800555" y="6076049"/>
            <a:ext cx="1537067" cy="151767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1" name="Straight Connector 290">
            <a:extLst>
              <a:ext uri="{FF2B5EF4-FFF2-40B4-BE49-F238E27FC236}">
                <a16:creationId xmlns:a16="http://schemas.microsoft.com/office/drawing/2014/main" id="{E73E25F9-13F2-EA0F-3657-4C5DD93016B4}"/>
              </a:ext>
            </a:extLst>
          </p:cNvPr>
          <p:cNvCxnSpPr>
            <a:cxnSpLocks/>
            <a:endCxn id="189" idx="0"/>
          </p:cNvCxnSpPr>
          <p:nvPr/>
        </p:nvCxnSpPr>
        <p:spPr>
          <a:xfrm flipH="1">
            <a:off x="5935521" y="6142336"/>
            <a:ext cx="354110" cy="14513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5" name="Straight Connector 294">
            <a:extLst>
              <a:ext uri="{FF2B5EF4-FFF2-40B4-BE49-F238E27FC236}">
                <a16:creationId xmlns:a16="http://schemas.microsoft.com/office/drawing/2014/main" id="{6907C57C-BCE5-164E-8024-B8E7CA342206}"/>
              </a:ext>
            </a:extLst>
          </p:cNvPr>
          <p:cNvCxnSpPr>
            <a:cxnSpLocks/>
            <a:stCxn id="190" idx="0"/>
            <a:endCxn id="280" idx="4"/>
          </p:cNvCxnSpPr>
          <p:nvPr/>
        </p:nvCxnSpPr>
        <p:spPr>
          <a:xfrm flipV="1">
            <a:off x="7203960" y="6194086"/>
            <a:ext cx="351847" cy="139734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6" name="Straight Connector 295">
            <a:extLst>
              <a:ext uri="{FF2B5EF4-FFF2-40B4-BE49-F238E27FC236}">
                <a16:creationId xmlns:a16="http://schemas.microsoft.com/office/drawing/2014/main" id="{3E51B828-9411-1D6A-6BC7-8A4DBC4A142E}"/>
              </a:ext>
            </a:extLst>
          </p:cNvPr>
          <p:cNvCxnSpPr>
            <a:cxnSpLocks/>
            <a:endCxn id="191" idx="0"/>
          </p:cNvCxnSpPr>
          <p:nvPr/>
        </p:nvCxnSpPr>
        <p:spPr>
          <a:xfrm>
            <a:off x="8548107" y="6203656"/>
            <a:ext cx="26755" cy="13757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2" name="Straight Connector 301">
            <a:extLst>
              <a:ext uri="{FF2B5EF4-FFF2-40B4-BE49-F238E27FC236}">
                <a16:creationId xmlns:a16="http://schemas.microsoft.com/office/drawing/2014/main" id="{4AB55B7E-F130-4802-3E23-AF0F2BACCEDD}"/>
              </a:ext>
            </a:extLst>
          </p:cNvPr>
          <p:cNvCxnSpPr>
            <a:cxnSpLocks/>
            <a:stCxn id="192" idx="0"/>
          </p:cNvCxnSpPr>
          <p:nvPr/>
        </p:nvCxnSpPr>
        <p:spPr>
          <a:xfrm flipH="1" flipV="1">
            <a:off x="9625621" y="6176972"/>
            <a:ext cx="270552" cy="1364261"/>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3" name="Straight Connector 302">
            <a:extLst>
              <a:ext uri="{FF2B5EF4-FFF2-40B4-BE49-F238E27FC236}">
                <a16:creationId xmlns:a16="http://schemas.microsoft.com/office/drawing/2014/main" id="{C28450DF-41E7-6E6C-E626-793E0E1157D1}"/>
              </a:ext>
            </a:extLst>
          </p:cNvPr>
          <p:cNvCxnSpPr>
            <a:cxnSpLocks/>
            <a:stCxn id="283" idx="4"/>
            <a:endCxn id="193" idx="0"/>
          </p:cNvCxnSpPr>
          <p:nvPr/>
        </p:nvCxnSpPr>
        <p:spPr>
          <a:xfrm>
            <a:off x="10546149" y="6194084"/>
            <a:ext cx="435444" cy="134714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0" name="Straight Connector 309">
            <a:extLst>
              <a:ext uri="{FF2B5EF4-FFF2-40B4-BE49-F238E27FC236}">
                <a16:creationId xmlns:a16="http://schemas.microsoft.com/office/drawing/2014/main" id="{B13F2781-CA88-7344-1809-E45398DE5D61}"/>
              </a:ext>
            </a:extLst>
          </p:cNvPr>
          <p:cNvCxnSpPr>
            <a:cxnSpLocks/>
            <a:stCxn id="194" idx="0"/>
          </p:cNvCxnSpPr>
          <p:nvPr/>
        </p:nvCxnSpPr>
        <p:spPr>
          <a:xfrm flipH="1" flipV="1">
            <a:off x="10542633" y="6217013"/>
            <a:ext cx="1348711" cy="132421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1" name="Straight Connector 310">
            <a:extLst>
              <a:ext uri="{FF2B5EF4-FFF2-40B4-BE49-F238E27FC236}">
                <a16:creationId xmlns:a16="http://schemas.microsoft.com/office/drawing/2014/main" id="{51F9F590-BCC0-4321-845C-E9F580B39410}"/>
              </a:ext>
            </a:extLst>
          </p:cNvPr>
          <p:cNvCxnSpPr>
            <a:cxnSpLocks/>
            <a:endCxn id="195" idx="0"/>
          </p:cNvCxnSpPr>
          <p:nvPr/>
        </p:nvCxnSpPr>
        <p:spPr>
          <a:xfrm>
            <a:off x="11550336" y="6181081"/>
            <a:ext cx="1113760" cy="1310721"/>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6" name="Straight Connector 315">
            <a:extLst>
              <a:ext uri="{FF2B5EF4-FFF2-40B4-BE49-F238E27FC236}">
                <a16:creationId xmlns:a16="http://schemas.microsoft.com/office/drawing/2014/main" id="{AA3A5EA4-8C5E-0E1A-09E0-085E956F51B6}"/>
              </a:ext>
            </a:extLst>
          </p:cNvPr>
          <p:cNvCxnSpPr>
            <a:cxnSpLocks/>
          </p:cNvCxnSpPr>
          <p:nvPr/>
        </p:nvCxnSpPr>
        <p:spPr>
          <a:xfrm flipH="1" flipV="1">
            <a:off x="12522151" y="6129980"/>
            <a:ext cx="1281926" cy="141125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7" name="Straight Connector 316">
            <a:extLst>
              <a:ext uri="{FF2B5EF4-FFF2-40B4-BE49-F238E27FC236}">
                <a16:creationId xmlns:a16="http://schemas.microsoft.com/office/drawing/2014/main" id="{AB37B2C9-F7DB-361C-8B7F-065F1C4C1C72}"/>
              </a:ext>
            </a:extLst>
          </p:cNvPr>
          <p:cNvCxnSpPr>
            <a:cxnSpLocks/>
            <a:stCxn id="286" idx="4"/>
            <a:endCxn id="197" idx="0"/>
          </p:cNvCxnSpPr>
          <p:nvPr/>
        </p:nvCxnSpPr>
        <p:spPr>
          <a:xfrm>
            <a:off x="13277342" y="6119030"/>
            <a:ext cx="1061949" cy="137277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8" name="Straight Connector 317">
            <a:extLst>
              <a:ext uri="{FF2B5EF4-FFF2-40B4-BE49-F238E27FC236}">
                <a16:creationId xmlns:a16="http://schemas.microsoft.com/office/drawing/2014/main" id="{0B27A532-BC88-8CA2-6C89-39345873DF09}"/>
              </a:ext>
            </a:extLst>
          </p:cNvPr>
          <p:cNvCxnSpPr>
            <a:cxnSpLocks/>
            <a:endCxn id="285" idx="4"/>
          </p:cNvCxnSpPr>
          <p:nvPr/>
        </p:nvCxnSpPr>
        <p:spPr>
          <a:xfrm flipH="1" flipV="1">
            <a:off x="14261660" y="6086992"/>
            <a:ext cx="761269" cy="137976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9" name="Straight Connector 318">
            <a:extLst>
              <a:ext uri="{FF2B5EF4-FFF2-40B4-BE49-F238E27FC236}">
                <a16:creationId xmlns:a16="http://schemas.microsoft.com/office/drawing/2014/main" id="{1BC51D02-DD43-A333-DA9B-A1987AD65F5D}"/>
              </a:ext>
            </a:extLst>
          </p:cNvPr>
          <p:cNvCxnSpPr>
            <a:cxnSpLocks/>
            <a:stCxn id="284" idx="4"/>
            <a:endCxn id="199" idx="0"/>
          </p:cNvCxnSpPr>
          <p:nvPr/>
        </p:nvCxnSpPr>
        <p:spPr>
          <a:xfrm>
            <a:off x="15188532" y="6091778"/>
            <a:ext cx="975500" cy="136999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0" name="Straight Connector 319">
            <a:extLst>
              <a:ext uri="{FF2B5EF4-FFF2-40B4-BE49-F238E27FC236}">
                <a16:creationId xmlns:a16="http://schemas.microsoft.com/office/drawing/2014/main" id="{1F9110C0-610B-FF01-1209-61B77B9218CB}"/>
              </a:ext>
            </a:extLst>
          </p:cNvPr>
          <p:cNvCxnSpPr>
            <a:cxnSpLocks/>
            <a:stCxn id="259" idx="0"/>
            <a:endCxn id="289" idx="4"/>
          </p:cNvCxnSpPr>
          <p:nvPr/>
        </p:nvCxnSpPr>
        <p:spPr>
          <a:xfrm flipH="1" flipV="1">
            <a:off x="16086114" y="6121463"/>
            <a:ext cx="770836" cy="137394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1" name="Straight Connector 320">
            <a:extLst>
              <a:ext uri="{FF2B5EF4-FFF2-40B4-BE49-F238E27FC236}">
                <a16:creationId xmlns:a16="http://schemas.microsoft.com/office/drawing/2014/main" id="{89AAF2A7-CB37-132C-D969-8CB55531CC48}"/>
              </a:ext>
            </a:extLst>
          </p:cNvPr>
          <p:cNvCxnSpPr>
            <a:cxnSpLocks/>
            <a:endCxn id="260" idx="0"/>
          </p:cNvCxnSpPr>
          <p:nvPr/>
        </p:nvCxnSpPr>
        <p:spPr>
          <a:xfrm>
            <a:off x="16150460" y="6112615"/>
            <a:ext cx="1387638" cy="1367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44" name="Rectangle 343">
            <a:extLst>
              <a:ext uri="{FF2B5EF4-FFF2-40B4-BE49-F238E27FC236}">
                <a16:creationId xmlns:a16="http://schemas.microsoft.com/office/drawing/2014/main" id="{0DFAB5E7-29D7-EE26-D8C3-D1AFA81F2187}"/>
              </a:ext>
            </a:extLst>
          </p:cNvPr>
          <p:cNvSpPr/>
          <p:nvPr/>
        </p:nvSpPr>
        <p:spPr>
          <a:xfrm>
            <a:off x="7400871" y="4311433"/>
            <a:ext cx="185352" cy="22242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345" name="Rectangle 344">
            <a:extLst>
              <a:ext uri="{FF2B5EF4-FFF2-40B4-BE49-F238E27FC236}">
                <a16:creationId xmlns:a16="http://schemas.microsoft.com/office/drawing/2014/main" id="{AC2B9FAA-3B21-D7A8-FEAA-388C932529A3}"/>
              </a:ext>
            </a:extLst>
          </p:cNvPr>
          <p:cNvSpPr/>
          <p:nvPr/>
        </p:nvSpPr>
        <p:spPr>
          <a:xfrm>
            <a:off x="8319293" y="4278532"/>
            <a:ext cx="185352" cy="22242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346" name="Rectangle 345">
            <a:extLst>
              <a:ext uri="{FF2B5EF4-FFF2-40B4-BE49-F238E27FC236}">
                <a16:creationId xmlns:a16="http://schemas.microsoft.com/office/drawing/2014/main" id="{047D3EC9-70C3-D8FA-A7A9-7DF240AD67D9}"/>
              </a:ext>
            </a:extLst>
          </p:cNvPr>
          <p:cNvSpPr/>
          <p:nvPr/>
        </p:nvSpPr>
        <p:spPr>
          <a:xfrm>
            <a:off x="9314555" y="4229100"/>
            <a:ext cx="185352" cy="22242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347" name="Rectangle 346">
            <a:extLst>
              <a:ext uri="{FF2B5EF4-FFF2-40B4-BE49-F238E27FC236}">
                <a16:creationId xmlns:a16="http://schemas.microsoft.com/office/drawing/2014/main" id="{96FF48F4-88A3-6125-A9D1-348CCDA4E5EA}"/>
              </a:ext>
            </a:extLst>
          </p:cNvPr>
          <p:cNvSpPr/>
          <p:nvPr/>
        </p:nvSpPr>
        <p:spPr>
          <a:xfrm>
            <a:off x="10340263" y="4252688"/>
            <a:ext cx="185352" cy="22242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348" name="Rectangle 347">
            <a:extLst>
              <a:ext uri="{FF2B5EF4-FFF2-40B4-BE49-F238E27FC236}">
                <a16:creationId xmlns:a16="http://schemas.microsoft.com/office/drawing/2014/main" id="{1C7F7C81-3614-B14B-8D92-185FC3A6F163}"/>
              </a:ext>
            </a:extLst>
          </p:cNvPr>
          <p:cNvSpPr/>
          <p:nvPr/>
        </p:nvSpPr>
        <p:spPr>
          <a:xfrm>
            <a:off x="12422476" y="4186303"/>
            <a:ext cx="185352" cy="22242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349" name="Rectangle 348">
            <a:extLst>
              <a:ext uri="{FF2B5EF4-FFF2-40B4-BE49-F238E27FC236}">
                <a16:creationId xmlns:a16="http://schemas.microsoft.com/office/drawing/2014/main" id="{A9971B58-8D42-A209-3B80-E835304B549B}"/>
              </a:ext>
            </a:extLst>
          </p:cNvPr>
          <p:cNvSpPr/>
          <p:nvPr/>
        </p:nvSpPr>
        <p:spPr>
          <a:xfrm>
            <a:off x="13357611" y="4211017"/>
            <a:ext cx="185352" cy="22242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350" name="Rectangle 349">
            <a:extLst>
              <a:ext uri="{FF2B5EF4-FFF2-40B4-BE49-F238E27FC236}">
                <a16:creationId xmlns:a16="http://schemas.microsoft.com/office/drawing/2014/main" id="{5A1CE60C-690D-3F1B-DE95-FDEFB9C27CA3}"/>
              </a:ext>
            </a:extLst>
          </p:cNvPr>
          <p:cNvSpPr/>
          <p:nvPr/>
        </p:nvSpPr>
        <p:spPr>
          <a:xfrm>
            <a:off x="14383432" y="4243939"/>
            <a:ext cx="185352" cy="22242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cxnSp>
        <p:nvCxnSpPr>
          <p:cNvPr id="351" name="Straight Connector 350">
            <a:extLst>
              <a:ext uri="{FF2B5EF4-FFF2-40B4-BE49-F238E27FC236}">
                <a16:creationId xmlns:a16="http://schemas.microsoft.com/office/drawing/2014/main" id="{73CDCC1D-E443-56F0-FF6D-CF5508E645F0}"/>
              </a:ext>
            </a:extLst>
          </p:cNvPr>
          <p:cNvCxnSpPr>
            <a:cxnSpLocks/>
            <a:stCxn id="279" idx="7"/>
            <a:endCxn id="344" idx="2"/>
          </p:cNvCxnSpPr>
          <p:nvPr/>
        </p:nvCxnSpPr>
        <p:spPr>
          <a:xfrm flipV="1">
            <a:off x="6418605" y="4533854"/>
            <a:ext cx="1074942" cy="1342591"/>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2" name="Straight Connector 351">
            <a:extLst>
              <a:ext uri="{FF2B5EF4-FFF2-40B4-BE49-F238E27FC236}">
                <a16:creationId xmlns:a16="http://schemas.microsoft.com/office/drawing/2014/main" id="{647215A4-7526-62D7-DF97-340C4E322B99}"/>
              </a:ext>
            </a:extLst>
          </p:cNvPr>
          <p:cNvCxnSpPr>
            <a:cxnSpLocks/>
            <a:stCxn id="345" idx="2"/>
            <a:endCxn id="280" idx="0"/>
          </p:cNvCxnSpPr>
          <p:nvPr/>
        </p:nvCxnSpPr>
        <p:spPr>
          <a:xfrm flipH="1">
            <a:off x="7555807" y="4500953"/>
            <a:ext cx="856162" cy="140892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7" name="Straight Connector 356">
            <a:extLst>
              <a:ext uri="{FF2B5EF4-FFF2-40B4-BE49-F238E27FC236}">
                <a16:creationId xmlns:a16="http://schemas.microsoft.com/office/drawing/2014/main" id="{0EA2AA96-E73D-F88C-1F60-927710905069}"/>
              </a:ext>
            </a:extLst>
          </p:cNvPr>
          <p:cNvCxnSpPr>
            <a:cxnSpLocks/>
            <a:stCxn id="281" idx="0"/>
          </p:cNvCxnSpPr>
          <p:nvPr/>
        </p:nvCxnSpPr>
        <p:spPr>
          <a:xfrm flipH="1" flipV="1">
            <a:off x="8341950" y="4510143"/>
            <a:ext cx="193805" cy="139973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8" name="Straight Connector 357">
            <a:extLst>
              <a:ext uri="{FF2B5EF4-FFF2-40B4-BE49-F238E27FC236}">
                <a16:creationId xmlns:a16="http://schemas.microsoft.com/office/drawing/2014/main" id="{F2F6D973-C08C-A85A-7B7E-BCA9CB8EF15D}"/>
              </a:ext>
            </a:extLst>
          </p:cNvPr>
          <p:cNvCxnSpPr>
            <a:cxnSpLocks/>
            <a:endCxn id="282" idx="0"/>
          </p:cNvCxnSpPr>
          <p:nvPr/>
        </p:nvCxnSpPr>
        <p:spPr>
          <a:xfrm>
            <a:off x="9417927" y="4442722"/>
            <a:ext cx="232029" cy="146715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4" name="Straight Connector 363">
            <a:extLst>
              <a:ext uri="{FF2B5EF4-FFF2-40B4-BE49-F238E27FC236}">
                <a16:creationId xmlns:a16="http://schemas.microsoft.com/office/drawing/2014/main" id="{30DFB580-1A84-C9EA-EFA3-AD02DA0BC1EE}"/>
              </a:ext>
            </a:extLst>
          </p:cNvPr>
          <p:cNvCxnSpPr>
            <a:cxnSpLocks/>
            <a:stCxn id="283" idx="1"/>
            <a:endCxn id="346" idx="2"/>
          </p:cNvCxnSpPr>
          <p:nvPr/>
        </p:nvCxnSpPr>
        <p:spPr>
          <a:xfrm flipH="1" flipV="1">
            <a:off x="9407231" y="4451521"/>
            <a:ext cx="1028099" cy="149997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5" name="Straight Connector 364">
            <a:extLst>
              <a:ext uri="{FF2B5EF4-FFF2-40B4-BE49-F238E27FC236}">
                <a16:creationId xmlns:a16="http://schemas.microsoft.com/office/drawing/2014/main" id="{2CAE5808-7D70-6D80-CA13-F400ACF0578C}"/>
              </a:ext>
            </a:extLst>
          </p:cNvPr>
          <p:cNvCxnSpPr>
            <a:cxnSpLocks/>
            <a:stCxn id="347" idx="2"/>
            <a:endCxn id="288" idx="1"/>
          </p:cNvCxnSpPr>
          <p:nvPr/>
        </p:nvCxnSpPr>
        <p:spPr>
          <a:xfrm>
            <a:off x="10432939" y="4475109"/>
            <a:ext cx="968041" cy="144678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4" name="Straight Connector 373">
            <a:extLst>
              <a:ext uri="{FF2B5EF4-FFF2-40B4-BE49-F238E27FC236}">
                <a16:creationId xmlns:a16="http://schemas.microsoft.com/office/drawing/2014/main" id="{0FF60112-819C-4CE3-E47A-66BF9C72391F}"/>
              </a:ext>
            </a:extLst>
          </p:cNvPr>
          <p:cNvCxnSpPr>
            <a:cxnSpLocks/>
            <a:stCxn id="287" idx="1"/>
            <a:endCxn id="348" idx="2"/>
          </p:cNvCxnSpPr>
          <p:nvPr/>
        </p:nvCxnSpPr>
        <p:spPr>
          <a:xfrm flipV="1">
            <a:off x="12326163" y="4408724"/>
            <a:ext cx="188989" cy="146772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5" name="Straight Connector 374">
            <a:extLst>
              <a:ext uri="{FF2B5EF4-FFF2-40B4-BE49-F238E27FC236}">
                <a16:creationId xmlns:a16="http://schemas.microsoft.com/office/drawing/2014/main" id="{23038AAA-28CE-8D10-E074-4B1264A230F8}"/>
              </a:ext>
            </a:extLst>
          </p:cNvPr>
          <p:cNvCxnSpPr>
            <a:cxnSpLocks/>
            <a:endCxn id="286" idx="0"/>
          </p:cNvCxnSpPr>
          <p:nvPr/>
        </p:nvCxnSpPr>
        <p:spPr>
          <a:xfrm>
            <a:off x="12467959" y="4390486"/>
            <a:ext cx="809383" cy="144433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0" name="Straight Connector 379">
            <a:extLst>
              <a:ext uri="{FF2B5EF4-FFF2-40B4-BE49-F238E27FC236}">
                <a16:creationId xmlns:a16="http://schemas.microsoft.com/office/drawing/2014/main" id="{0FA6DF3F-0DED-8877-62CF-034EB180C298}"/>
              </a:ext>
            </a:extLst>
          </p:cNvPr>
          <p:cNvCxnSpPr>
            <a:cxnSpLocks/>
            <a:stCxn id="285" idx="1"/>
            <a:endCxn id="349" idx="2"/>
          </p:cNvCxnSpPr>
          <p:nvPr/>
        </p:nvCxnSpPr>
        <p:spPr>
          <a:xfrm flipH="1" flipV="1">
            <a:off x="13450287" y="4433438"/>
            <a:ext cx="700554" cy="141097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1" name="Straight Connector 380">
            <a:extLst>
              <a:ext uri="{FF2B5EF4-FFF2-40B4-BE49-F238E27FC236}">
                <a16:creationId xmlns:a16="http://schemas.microsoft.com/office/drawing/2014/main" id="{1C5AEB98-A2B1-6029-EA9C-84E50B7407EC}"/>
              </a:ext>
            </a:extLst>
          </p:cNvPr>
          <p:cNvCxnSpPr>
            <a:cxnSpLocks/>
          </p:cNvCxnSpPr>
          <p:nvPr/>
        </p:nvCxnSpPr>
        <p:spPr>
          <a:xfrm>
            <a:off x="13438568" y="4462247"/>
            <a:ext cx="1687365" cy="138683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9" name="Straight Connector 388">
            <a:extLst>
              <a:ext uri="{FF2B5EF4-FFF2-40B4-BE49-F238E27FC236}">
                <a16:creationId xmlns:a16="http://schemas.microsoft.com/office/drawing/2014/main" id="{0949C587-B93D-495D-3F91-BBEE23C37073}"/>
              </a:ext>
            </a:extLst>
          </p:cNvPr>
          <p:cNvCxnSpPr>
            <a:cxnSpLocks/>
            <a:stCxn id="289" idx="1"/>
          </p:cNvCxnSpPr>
          <p:nvPr/>
        </p:nvCxnSpPr>
        <p:spPr>
          <a:xfrm flipH="1" flipV="1">
            <a:off x="14535626" y="4471250"/>
            <a:ext cx="1439669" cy="140762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0" name="Straight Connector 389">
            <a:extLst>
              <a:ext uri="{FF2B5EF4-FFF2-40B4-BE49-F238E27FC236}">
                <a16:creationId xmlns:a16="http://schemas.microsoft.com/office/drawing/2014/main" id="{26E4689D-5C87-8628-E8D1-C20EB5070099}"/>
              </a:ext>
            </a:extLst>
          </p:cNvPr>
          <p:cNvCxnSpPr>
            <a:cxnSpLocks/>
            <a:stCxn id="396" idx="3"/>
          </p:cNvCxnSpPr>
          <p:nvPr/>
        </p:nvCxnSpPr>
        <p:spPr>
          <a:xfrm flipH="1">
            <a:off x="7586223" y="3135503"/>
            <a:ext cx="1534692" cy="113927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96" name="Oval 395">
            <a:extLst>
              <a:ext uri="{FF2B5EF4-FFF2-40B4-BE49-F238E27FC236}">
                <a16:creationId xmlns:a16="http://schemas.microsoft.com/office/drawing/2014/main" id="{7A9AC55E-2E5F-7956-FFD0-373D91ECE415}"/>
              </a:ext>
            </a:extLst>
          </p:cNvPr>
          <p:cNvSpPr/>
          <p:nvPr/>
        </p:nvSpPr>
        <p:spPr>
          <a:xfrm>
            <a:off x="9075012" y="2892919"/>
            <a:ext cx="313444" cy="284205"/>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397" name="Oval 396">
            <a:extLst>
              <a:ext uri="{FF2B5EF4-FFF2-40B4-BE49-F238E27FC236}">
                <a16:creationId xmlns:a16="http://schemas.microsoft.com/office/drawing/2014/main" id="{C771B65C-A76E-67DA-998C-E4498CBF164B}"/>
              </a:ext>
            </a:extLst>
          </p:cNvPr>
          <p:cNvSpPr/>
          <p:nvPr/>
        </p:nvSpPr>
        <p:spPr>
          <a:xfrm>
            <a:off x="10579212" y="2838867"/>
            <a:ext cx="313444" cy="284205"/>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398" name="Oval 397">
            <a:extLst>
              <a:ext uri="{FF2B5EF4-FFF2-40B4-BE49-F238E27FC236}">
                <a16:creationId xmlns:a16="http://schemas.microsoft.com/office/drawing/2014/main" id="{69DEA29A-CE94-5E70-D8AA-33E36368E637}"/>
              </a:ext>
            </a:extLst>
          </p:cNvPr>
          <p:cNvSpPr/>
          <p:nvPr/>
        </p:nvSpPr>
        <p:spPr>
          <a:xfrm>
            <a:off x="11980515" y="2825809"/>
            <a:ext cx="313444" cy="284205"/>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cxnSp>
        <p:nvCxnSpPr>
          <p:cNvPr id="402" name="Straight Connector 401">
            <a:extLst>
              <a:ext uri="{FF2B5EF4-FFF2-40B4-BE49-F238E27FC236}">
                <a16:creationId xmlns:a16="http://schemas.microsoft.com/office/drawing/2014/main" id="{CE6A4876-BCAF-20E1-8A40-250F53E225B4}"/>
              </a:ext>
            </a:extLst>
          </p:cNvPr>
          <p:cNvCxnSpPr>
            <a:cxnSpLocks/>
            <a:endCxn id="346" idx="0"/>
          </p:cNvCxnSpPr>
          <p:nvPr/>
        </p:nvCxnSpPr>
        <p:spPr>
          <a:xfrm flipH="1">
            <a:off x="9407231" y="3070947"/>
            <a:ext cx="1225976" cy="115815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3" name="Straight Connector 402">
            <a:extLst>
              <a:ext uri="{FF2B5EF4-FFF2-40B4-BE49-F238E27FC236}">
                <a16:creationId xmlns:a16="http://schemas.microsoft.com/office/drawing/2014/main" id="{F1F57C81-6893-D657-B89A-7E913788B5D6}"/>
              </a:ext>
            </a:extLst>
          </p:cNvPr>
          <p:cNvCxnSpPr>
            <a:cxnSpLocks/>
            <a:stCxn id="345" idx="0"/>
          </p:cNvCxnSpPr>
          <p:nvPr/>
        </p:nvCxnSpPr>
        <p:spPr>
          <a:xfrm flipV="1">
            <a:off x="8411969" y="3170219"/>
            <a:ext cx="824034" cy="110831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7" name="Straight Connector 406">
            <a:extLst>
              <a:ext uri="{FF2B5EF4-FFF2-40B4-BE49-F238E27FC236}">
                <a16:creationId xmlns:a16="http://schemas.microsoft.com/office/drawing/2014/main" id="{96560879-76C5-0626-62D6-E59475925046}"/>
              </a:ext>
            </a:extLst>
          </p:cNvPr>
          <p:cNvCxnSpPr>
            <a:cxnSpLocks/>
            <a:stCxn id="397" idx="4"/>
            <a:endCxn id="347" idx="0"/>
          </p:cNvCxnSpPr>
          <p:nvPr/>
        </p:nvCxnSpPr>
        <p:spPr>
          <a:xfrm flipH="1">
            <a:off x="10432939" y="3123072"/>
            <a:ext cx="302995" cy="112961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8" name="Straight Connector 407">
            <a:extLst>
              <a:ext uri="{FF2B5EF4-FFF2-40B4-BE49-F238E27FC236}">
                <a16:creationId xmlns:a16="http://schemas.microsoft.com/office/drawing/2014/main" id="{25D22A2D-B587-E2B5-92BA-A459C59A0A4A}"/>
              </a:ext>
            </a:extLst>
          </p:cNvPr>
          <p:cNvCxnSpPr>
            <a:cxnSpLocks/>
            <a:endCxn id="398" idx="5"/>
          </p:cNvCxnSpPr>
          <p:nvPr/>
        </p:nvCxnSpPr>
        <p:spPr>
          <a:xfrm flipH="1" flipV="1">
            <a:off x="12248056" y="3068393"/>
            <a:ext cx="2091235" cy="115556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7" name="Straight Connector 416">
            <a:extLst>
              <a:ext uri="{FF2B5EF4-FFF2-40B4-BE49-F238E27FC236}">
                <a16:creationId xmlns:a16="http://schemas.microsoft.com/office/drawing/2014/main" id="{7182A566-861E-D384-B82E-4FF7DE3A68FB}"/>
              </a:ext>
            </a:extLst>
          </p:cNvPr>
          <p:cNvCxnSpPr>
            <a:cxnSpLocks/>
            <a:stCxn id="398" idx="5"/>
            <a:endCxn id="349" idx="0"/>
          </p:cNvCxnSpPr>
          <p:nvPr/>
        </p:nvCxnSpPr>
        <p:spPr>
          <a:xfrm>
            <a:off x="12248056" y="3068393"/>
            <a:ext cx="1202231" cy="114262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8" name="Straight Connector 417">
            <a:extLst>
              <a:ext uri="{FF2B5EF4-FFF2-40B4-BE49-F238E27FC236}">
                <a16:creationId xmlns:a16="http://schemas.microsoft.com/office/drawing/2014/main" id="{7DD89C99-0E02-6F57-C4AD-6528C4080DB7}"/>
              </a:ext>
            </a:extLst>
          </p:cNvPr>
          <p:cNvCxnSpPr>
            <a:cxnSpLocks/>
            <a:stCxn id="348" idx="0"/>
          </p:cNvCxnSpPr>
          <p:nvPr/>
        </p:nvCxnSpPr>
        <p:spPr>
          <a:xfrm flipH="1" flipV="1">
            <a:off x="12224929" y="3041290"/>
            <a:ext cx="290223" cy="114501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pic>
        <p:nvPicPr>
          <p:cNvPr id="422" name="Picture 421">
            <a:extLst>
              <a:ext uri="{FF2B5EF4-FFF2-40B4-BE49-F238E27FC236}">
                <a16:creationId xmlns:a16="http://schemas.microsoft.com/office/drawing/2014/main" id="{CDE7CAC0-820E-2055-3BE1-3636B19E568A}"/>
              </a:ext>
            </a:extLst>
          </p:cNvPr>
          <p:cNvPicPr>
            <a:picLocks noChangeAspect="1"/>
          </p:cNvPicPr>
          <p:nvPr/>
        </p:nvPicPr>
        <p:blipFill>
          <a:blip r:embed="rId4"/>
          <a:stretch>
            <a:fillRect/>
          </a:stretch>
        </p:blipFill>
        <p:spPr>
          <a:xfrm>
            <a:off x="12088359" y="6736069"/>
            <a:ext cx="207282" cy="243861"/>
          </a:xfrm>
          <a:prstGeom prst="rect">
            <a:avLst/>
          </a:prstGeom>
        </p:spPr>
      </p:pic>
      <p:sp>
        <p:nvSpPr>
          <p:cNvPr id="423" name="Rectangle 422">
            <a:extLst>
              <a:ext uri="{FF2B5EF4-FFF2-40B4-BE49-F238E27FC236}">
                <a16:creationId xmlns:a16="http://schemas.microsoft.com/office/drawing/2014/main" id="{83AD1216-1DD6-7FB7-1CDF-46215299DF0F}"/>
              </a:ext>
            </a:extLst>
          </p:cNvPr>
          <p:cNvSpPr/>
          <p:nvPr/>
        </p:nvSpPr>
        <p:spPr>
          <a:xfrm>
            <a:off x="10661079" y="1292886"/>
            <a:ext cx="185352" cy="22242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cxnSp>
        <p:nvCxnSpPr>
          <p:cNvPr id="424" name="Straight Connector 423">
            <a:extLst>
              <a:ext uri="{FF2B5EF4-FFF2-40B4-BE49-F238E27FC236}">
                <a16:creationId xmlns:a16="http://schemas.microsoft.com/office/drawing/2014/main" id="{E6E70E9A-E96E-BBAE-F1C4-E9EEBE10818B}"/>
              </a:ext>
            </a:extLst>
          </p:cNvPr>
          <p:cNvCxnSpPr>
            <a:cxnSpLocks/>
            <a:endCxn id="396" idx="7"/>
          </p:cNvCxnSpPr>
          <p:nvPr/>
        </p:nvCxnSpPr>
        <p:spPr>
          <a:xfrm flipH="1">
            <a:off x="9342553" y="1556264"/>
            <a:ext cx="1445012" cy="137827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5" name="Straight Connector 424">
            <a:extLst>
              <a:ext uri="{FF2B5EF4-FFF2-40B4-BE49-F238E27FC236}">
                <a16:creationId xmlns:a16="http://schemas.microsoft.com/office/drawing/2014/main" id="{F5A73F81-F1CA-FD62-291A-8D6CA9C0B9FA}"/>
              </a:ext>
            </a:extLst>
          </p:cNvPr>
          <p:cNvCxnSpPr>
            <a:cxnSpLocks/>
            <a:stCxn id="423" idx="2"/>
            <a:endCxn id="398" idx="0"/>
          </p:cNvCxnSpPr>
          <p:nvPr/>
        </p:nvCxnSpPr>
        <p:spPr>
          <a:xfrm>
            <a:off x="10753755" y="1515307"/>
            <a:ext cx="1383482" cy="131050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6" name="Straight Connector 425">
            <a:extLst>
              <a:ext uri="{FF2B5EF4-FFF2-40B4-BE49-F238E27FC236}">
                <a16:creationId xmlns:a16="http://schemas.microsoft.com/office/drawing/2014/main" id="{57482BDE-2D29-B5E6-D8B3-4A3449E44615}"/>
              </a:ext>
            </a:extLst>
          </p:cNvPr>
          <p:cNvCxnSpPr>
            <a:cxnSpLocks/>
            <a:stCxn id="397" idx="7"/>
          </p:cNvCxnSpPr>
          <p:nvPr/>
        </p:nvCxnSpPr>
        <p:spPr>
          <a:xfrm flipH="1" flipV="1">
            <a:off x="10772536" y="1556140"/>
            <a:ext cx="74217" cy="132434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32" name="Rectangle 431">
            <a:extLst>
              <a:ext uri="{FF2B5EF4-FFF2-40B4-BE49-F238E27FC236}">
                <a16:creationId xmlns:a16="http://schemas.microsoft.com/office/drawing/2014/main" id="{0D77761A-3EF7-6D78-5089-5542B7FA43F9}"/>
              </a:ext>
            </a:extLst>
          </p:cNvPr>
          <p:cNvSpPr/>
          <p:nvPr/>
        </p:nvSpPr>
        <p:spPr>
          <a:xfrm>
            <a:off x="18849517" y="2603388"/>
            <a:ext cx="185352" cy="22242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433" name="Oval 432">
            <a:extLst>
              <a:ext uri="{FF2B5EF4-FFF2-40B4-BE49-F238E27FC236}">
                <a16:creationId xmlns:a16="http://schemas.microsoft.com/office/drawing/2014/main" id="{A1CDBD13-6F6E-F6DC-8236-4EAF69599B5C}"/>
              </a:ext>
            </a:extLst>
          </p:cNvPr>
          <p:cNvSpPr/>
          <p:nvPr/>
        </p:nvSpPr>
        <p:spPr>
          <a:xfrm>
            <a:off x="18814560" y="3594074"/>
            <a:ext cx="313444" cy="284205"/>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434" name="TextBox 433">
            <a:extLst>
              <a:ext uri="{FF2B5EF4-FFF2-40B4-BE49-F238E27FC236}">
                <a16:creationId xmlns:a16="http://schemas.microsoft.com/office/drawing/2014/main" id="{6BCD0F07-B2D0-E74B-8AA3-DCBE88C66E4A}"/>
              </a:ext>
            </a:extLst>
          </p:cNvPr>
          <p:cNvSpPr txBox="1"/>
          <p:nvPr/>
        </p:nvSpPr>
        <p:spPr>
          <a:xfrm>
            <a:off x="307588" y="419238"/>
            <a:ext cx="8860590" cy="1200329"/>
          </a:xfrm>
          <a:prstGeom prst="rect">
            <a:avLst/>
          </a:prstGeom>
          <a:noFill/>
        </p:spPr>
        <p:txBody>
          <a:bodyPr wrap="square" rtlCol="0">
            <a:spAutoFit/>
          </a:bodyPr>
          <a:lstStyle/>
          <a:p>
            <a:r>
              <a:rPr lang="en-US" b="1" dirty="0"/>
              <a:t>Illustrating the alpha-beta search procedure:</a:t>
            </a:r>
          </a:p>
          <a:p>
            <a:r>
              <a:rPr lang="en-US" dirty="0"/>
              <a:t>Search tree grown to a depth of six</a:t>
            </a:r>
            <a:endParaRPr lang="en-CY" dirty="0"/>
          </a:p>
        </p:txBody>
      </p:sp>
      <p:sp>
        <p:nvSpPr>
          <p:cNvPr id="435" name="TextBox 434">
            <a:extLst>
              <a:ext uri="{FF2B5EF4-FFF2-40B4-BE49-F238E27FC236}">
                <a16:creationId xmlns:a16="http://schemas.microsoft.com/office/drawing/2014/main" id="{10B6F4D0-58F7-8C1E-CE32-D1B249EA1665}"/>
              </a:ext>
            </a:extLst>
          </p:cNvPr>
          <p:cNvSpPr txBox="1"/>
          <p:nvPr/>
        </p:nvSpPr>
        <p:spPr>
          <a:xfrm rot="10800000" flipV="1">
            <a:off x="19399400" y="2457749"/>
            <a:ext cx="1893771" cy="523220"/>
          </a:xfrm>
          <a:prstGeom prst="rect">
            <a:avLst/>
          </a:prstGeom>
          <a:solidFill>
            <a:schemeClr val="accent5">
              <a:lumMod val="20000"/>
              <a:lumOff val="80000"/>
            </a:schemeClr>
          </a:solidFill>
        </p:spPr>
        <p:txBody>
          <a:bodyPr wrap="square" rtlCol="0">
            <a:spAutoFit/>
          </a:bodyPr>
          <a:lstStyle/>
          <a:p>
            <a:r>
              <a:rPr lang="en-US" sz="2800" dirty="0"/>
              <a:t>MAX Nodes</a:t>
            </a:r>
            <a:endParaRPr lang="en-CY" sz="2800" dirty="0"/>
          </a:p>
        </p:txBody>
      </p:sp>
      <p:sp>
        <p:nvSpPr>
          <p:cNvPr id="436" name="TextBox 435">
            <a:extLst>
              <a:ext uri="{FF2B5EF4-FFF2-40B4-BE49-F238E27FC236}">
                <a16:creationId xmlns:a16="http://schemas.microsoft.com/office/drawing/2014/main" id="{49DFCFB4-B896-4141-15AF-488283A6B48F}"/>
              </a:ext>
            </a:extLst>
          </p:cNvPr>
          <p:cNvSpPr txBox="1"/>
          <p:nvPr/>
        </p:nvSpPr>
        <p:spPr>
          <a:xfrm rot="10800000" flipV="1">
            <a:off x="19498254" y="3332464"/>
            <a:ext cx="1893771" cy="523220"/>
          </a:xfrm>
          <a:prstGeom prst="rect">
            <a:avLst/>
          </a:prstGeom>
          <a:solidFill>
            <a:schemeClr val="accent5">
              <a:lumMod val="20000"/>
              <a:lumOff val="80000"/>
            </a:schemeClr>
          </a:solidFill>
        </p:spPr>
        <p:txBody>
          <a:bodyPr wrap="square" rtlCol="0">
            <a:spAutoFit/>
          </a:bodyPr>
          <a:lstStyle/>
          <a:p>
            <a:r>
              <a:rPr lang="en-US" sz="2800" dirty="0"/>
              <a:t>MIN Nodes</a:t>
            </a:r>
            <a:endParaRPr lang="en-CY" sz="2800" dirty="0"/>
          </a:p>
        </p:txBody>
      </p:sp>
      <p:sp>
        <p:nvSpPr>
          <p:cNvPr id="437" name="Multiplication Sign 436">
            <a:extLst>
              <a:ext uri="{FF2B5EF4-FFF2-40B4-BE49-F238E27FC236}">
                <a16:creationId xmlns:a16="http://schemas.microsoft.com/office/drawing/2014/main" id="{3BE9A902-129B-3ACF-26DA-E892E592A9F8}"/>
              </a:ext>
            </a:extLst>
          </p:cNvPr>
          <p:cNvSpPr/>
          <p:nvPr/>
        </p:nvSpPr>
        <p:spPr>
          <a:xfrm>
            <a:off x="17090383" y="9907706"/>
            <a:ext cx="904212" cy="475226"/>
          </a:xfrm>
          <a:prstGeom prst="mathMultiply">
            <a:avLst/>
          </a:prstGeom>
          <a:solidFill>
            <a:srgbClr val="FF2D6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438" name="TextBox 437">
            <a:extLst>
              <a:ext uri="{FF2B5EF4-FFF2-40B4-BE49-F238E27FC236}">
                <a16:creationId xmlns:a16="http://schemas.microsoft.com/office/drawing/2014/main" id="{DF77B3F9-136D-FF32-54AA-1FE3E9864DB6}"/>
              </a:ext>
            </a:extLst>
          </p:cNvPr>
          <p:cNvSpPr txBox="1"/>
          <p:nvPr/>
        </p:nvSpPr>
        <p:spPr>
          <a:xfrm rot="10800000" flipV="1">
            <a:off x="11400980" y="798700"/>
            <a:ext cx="3819074" cy="954107"/>
          </a:xfrm>
          <a:prstGeom prst="rect">
            <a:avLst/>
          </a:prstGeom>
          <a:solidFill>
            <a:schemeClr val="accent5">
              <a:lumMod val="20000"/>
              <a:lumOff val="80000"/>
            </a:schemeClr>
          </a:solidFill>
        </p:spPr>
        <p:txBody>
          <a:bodyPr wrap="square" rtlCol="0">
            <a:spAutoFit/>
          </a:bodyPr>
          <a:lstStyle/>
          <a:p>
            <a:r>
              <a:rPr lang="en-US" sz="2800" dirty="0"/>
              <a:t>Start Node</a:t>
            </a:r>
          </a:p>
          <a:p>
            <a:r>
              <a:rPr lang="en-US" sz="2800" dirty="0"/>
              <a:t>(Backed-Up Value = +1)</a:t>
            </a:r>
            <a:endParaRPr lang="en-CY" sz="2800" dirty="0"/>
          </a:p>
        </p:txBody>
      </p:sp>
      <p:sp>
        <p:nvSpPr>
          <p:cNvPr id="441" name="Multiplication Sign 440">
            <a:extLst>
              <a:ext uri="{FF2B5EF4-FFF2-40B4-BE49-F238E27FC236}">
                <a16:creationId xmlns:a16="http://schemas.microsoft.com/office/drawing/2014/main" id="{546A0DD6-DF98-40C1-15D7-CBDCED483DA6}"/>
              </a:ext>
            </a:extLst>
          </p:cNvPr>
          <p:cNvSpPr/>
          <p:nvPr/>
        </p:nvSpPr>
        <p:spPr>
          <a:xfrm>
            <a:off x="5489630" y="7440292"/>
            <a:ext cx="904212" cy="475226"/>
          </a:xfrm>
          <a:prstGeom prst="mathMultiply">
            <a:avLst/>
          </a:prstGeom>
          <a:solidFill>
            <a:srgbClr val="FF2D6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442" name="Multiplication Sign 441">
            <a:extLst>
              <a:ext uri="{FF2B5EF4-FFF2-40B4-BE49-F238E27FC236}">
                <a16:creationId xmlns:a16="http://schemas.microsoft.com/office/drawing/2014/main" id="{D3BC75FD-3B41-0A4F-3D50-40FA94924F57}"/>
              </a:ext>
            </a:extLst>
          </p:cNvPr>
          <p:cNvSpPr/>
          <p:nvPr/>
        </p:nvSpPr>
        <p:spPr>
          <a:xfrm>
            <a:off x="6800842" y="7414956"/>
            <a:ext cx="904212" cy="475226"/>
          </a:xfrm>
          <a:prstGeom prst="mathMultiply">
            <a:avLst/>
          </a:prstGeom>
          <a:solidFill>
            <a:srgbClr val="FF2D6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443" name="Multiplication Sign 442">
            <a:extLst>
              <a:ext uri="{FF2B5EF4-FFF2-40B4-BE49-F238E27FC236}">
                <a16:creationId xmlns:a16="http://schemas.microsoft.com/office/drawing/2014/main" id="{B87E17C9-221A-1429-6859-92014D2F7B27}"/>
              </a:ext>
            </a:extLst>
          </p:cNvPr>
          <p:cNvSpPr/>
          <p:nvPr/>
        </p:nvSpPr>
        <p:spPr>
          <a:xfrm>
            <a:off x="7948545" y="4165775"/>
            <a:ext cx="904212" cy="475226"/>
          </a:xfrm>
          <a:prstGeom prst="mathMultiply">
            <a:avLst/>
          </a:prstGeom>
          <a:solidFill>
            <a:srgbClr val="FF2D6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444" name="Multiplication Sign 443">
            <a:extLst>
              <a:ext uri="{FF2B5EF4-FFF2-40B4-BE49-F238E27FC236}">
                <a16:creationId xmlns:a16="http://schemas.microsoft.com/office/drawing/2014/main" id="{0B654288-4B58-745F-5F41-F636AFAA66F6}"/>
              </a:ext>
            </a:extLst>
          </p:cNvPr>
          <p:cNvSpPr/>
          <p:nvPr/>
        </p:nvSpPr>
        <p:spPr>
          <a:xfrm>
            <a:off x="10050586" y="5822191"/>
            <a:ext cx="904212" cy="475226"/>
          </a:xfrm>
          <a:prstGeom prst="mathMultiply">
            <a:avLst/>
          </a:prstGeom>
          <a:solidFill>
            <a:srgbClr val="FF2D6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445" name="Multiplication Sign 444">
            <a:extLst>
              <a:ext uri="{FF2B5EF4-FFF2-40B4-BE49-F238E27FC236}">
                <a16:creationId xmlns:a16="http://schemas.microsoft.com/office/drawing/2014/main" id="{572E01E1-D270-5124-5E98-461D134B44A6}"/>
              </a:ext>
            </a:extLst>
          </p:cNvPr>
          <p:cNvSpPr/>
          <p:nvPr/>
        </p:nvSpPr>
        <p:spPr>
          <a:xfrm>
            <a:off x="12966516" y="4104091"/>
            <a:ext cx="904212" cy="475226"/>
          </a:xfrm>
          <a:prstGeom prst="mathMultiply">
            <a:avLst/>
          </a:prstGeom>
          <a:solidFill>
            <a:srgbClr val="FF2D6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446" name="Multiplication Sign 445">
            <a:extLst>
              <a:ext uri="{FF2B5EF4-FFF2-40B4-BE49-F238E27FC236}">
                <a16:creationId xmlns:a16="http://schemas.microsoft.com/office/drawing/2014/main" id="{BAD0A410-0B3A-EFBA-5A7B-1C6528A57C09}"/>
              </a:ext>
            </a:extLst>
          </p:cNvPr>
          <p:cNvSpPr/>
          <p:nvPr/>
        </p:nvSpPr>
        <p:spPr>
          <a:xfrm>
            <a:off x="15610330" y="5698182"/>
            <a:ext cx="904212" cy="475226"/>
          </a:xfrm>
          <a:prstGeom prst="mathMultiply">
            <a:avLst/>
          </a:prstGeom>
          <a:solidFill>
            <a:srgbClr val="FF2D6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447" name="Multiplication Sign 446">
            <a:extLst>
              <a:ext uri="{FF2B5EF4-FFF2-40B4-BE49-F238E27FC236}">
                <a16:creationId xmlns:a16="http://schemas.microsoft.com/office/drawing/2014/main" id="{D14C4AEE-6A55-C01A-0736-EB6C034C48AC}"/>
              </a:ext>
            </a:extLst>
          </p:cNvPr>
          <p:cNvSpPr/>
          <p:nvPr/>
        </p:nvSpPr>
        <p:spPr>
          <a:xfrm>
            <a:off x="9369995" y="9790598"/>
            <a:ext cx="904212" cy="475226"/>
          </a:xfrm>
          <a:prstGeom prst="mathMultiply">
            <a:avLst/>
          </a:prstGeom>
          <a:solidFill>
            <a:srgbClr val="FF2D6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448" name="Multiplication Sign 447">
            <a:extLst>
              <a:ext uri="{FF2B5EF4-FFF2-40B4-BE49-F238E27FC236}">
                <a16:creationId xmlns:a16="http://schemas.microsoft.com/office/drawing/2014/main" id="{89B86DB3-6FAF-4223-592A-704D88975312}"/>
              </a:ext>
            </a:extLst>
          </p:cNvPr>
          <p:cNvSpPr/>
          <p:nvPr/>
        </p:nvSpPr>
        <p:spPr>
          <a:xfrm>
            <a:off x="10248330" y="9825707"/>
            <a:ext cx="904212" cy="475226"/>
          </a:xfrm>
          <a:prstGeom prst="mathMultiply">
            <a:avLst/>
          </a:prstGeom>
          <a:solidFill>
            <a:srgbClr val="FF2D6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449" name="Multiplication Sign 448">
            <a:extLst>
              <a:ext uri="{FF2B5EF4-FFF2-40B4-BE49-F238E27FC236}">
                <a16:creationId xmlns:a16="http://schemas.microsoft.com/office/drawing/2014/main" id="{F39FDB4C-53B2-17BF-6D5C-8AB1340C3FEC}"/>
              </a:ext>
            </a:extLst>
          </p:cNvPr>
          <p:cNvSpPr/>
          <p:nvPr/>
        </p:nvSpPr>
        <p:spPr>
          <a:xfrm>
            <a:off x="13474720" y="9901066"/>
            <a:ext cx="904212" cy="475226"/>
          </a:xfrm>
          <a:prstGeom prst="mathMultiply">
            <a:avLst/>
          </a:prstGeom>
          <a:solidFill>
            <a:srgbClr val="FF2D6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450" name="Multiplication Sign 449">
            <a:extLst>
              <a:ext uri="{FF2B5EF4-FFF2-40B4-BE49-F238E27FC236}">
                <a16:creationId xmlns:a16="http://schemas.microsoft.com/office/drawing/2014/main" id="{BE3FE802-923B-BF61-4056-73D4790740AF}"/>
              </a:ext>
            </a:extLst>
          </p:cNvPr>
          <p:cNvSpPr/>
          <p:nvPr/>
        </p:nvSpPr>
        <p:spPr>
          <a:xfrm>
            <a:off x="14142100" y="9862724"/>
            <a:ext cx="904212" cy="524017"/>
          </a:xfrm>
          <a:prstGeom prst="mathMultiply">
            <a:avLst/>
          </a:prstGeom>
          <a:solidFill>
            <a:srgbClr val="FF2D6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451" name="Multiplication Sign 450">
            <a:extLst>
              <a:ext uri="{FF2B5EF4-FFF2-40B4-BE49-F238E27FC236}">
                <a16:creationId xmlns:a16="http://schemas.microsoft.com/office/drawing/2014/main" id="{E19DE2CB-FBDF-7043-5F34-E9D5B32E56A9}"/>
              </a:ext>
            </a:extLst>
          </p:cNvPr>
          <p:cNvSpPr/>
          <p:nvPr/>
        </p:nvSpPr>
        <p:spPr>
          <a:xfrm>
            <a:off x="15003897" y="9873613"/>
            <a:ext cx="904212" cy="475226"/>
          </a:xfrm>
          <a:prstGeom prst="mathMultiply">
            <a:avLst/>
          </a:prstGeom>
          <a:solidFill>
            <a:srgbClr val="FF2D6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452" name="Multiplication Sign 451">
            <a:extLst>
              <a:ext uri="{FF2B5EF4-FFF2-40B4-BE49-F238E27FC236}">
                <a16:creationId xmlns:a16="http://schemas.microsoft.com/office/drawing/2014/main" id="{EE58D76D-F5F6-F8FA-FB59-45C1E576D08B}"/>
              </a:ext>
            </a:extLst>
          </p:cNvPr>
          <p:cNvSpPr/>
          <p:nvPr/>
        </p:nvSpPr>
        <p:spPr>
          <a:xfrm>
            <a:off x="2846165" y="9825360"/>
            <a:ext cx="904212" cy="475226"/>
          </a:xfrm>
          <a:prstGeom prst="mathMultiply">
            <a:avLst/>
          </a:prstGeom>
          <a:solidFill>
            <a:srgbClr val="FF2D6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26" name="TextBox 25">
            <a:extLst>
              <a:ext uri="{FF2B5EF4-FFF2-40B4-BE49-F238E27FC236}">
                <a16:creationId xmlns:a16="http://schemas.microsoft.com/office/drawing/2014/main" id="{0D6D0250-2EED-23B4-C6A6-9434E2DDBD86}"/>
              </a:ext>
            </a:extLst>
          </p:cNvPr>
          <p:cNvSpPr txBox="1"/>
          <p:nvPr/>
        </p:nvSpPr>
        <p:spPr>
          <a:xfrm>
            <a:off x="19459693" y="6260762"/>
            <a:ext cx="4465295" cy="5632311"/>
          </a:xfrm>
          <a:prstGeom prst="rect">
            <a:avLst/>
          </a:prstGeom>
          <a:noFill/>
        </p:spPr>
        <p:txBody>
          <a:bodyPr wrap="square" rtlCol="0">
            <a:spAutoFit/>
          </a:bodyPr>
          <a:lstStyle/>
          <a:p>
            <a:r>
              <a:rPr lang="en-US" dirty="0"/>
              <a:t>The subtree generated through alpha-beta pruning is shown in bold lines; only 18 of the original 41 leaf nodes had to be generated and evaluated; depth-first search is usually employed.</a:t>
            </a:r>
            <a:endParaRPr lang="en-CY" dirty="0"/>
          </a:p>
        </p:txBody>
      </p:sp>
    </p:spTree>
    <p:extLst>
      <p:ext uri="{BB962C8B-B14F-4D97-AF65-F5344CB8AC3E}">
        <p14:creationId xmlns:p14="http://schemas.microsoft.com/office/powerpoint/2010/main" val="389257067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marL="0" marR="0" lvl="0" indent="0" algn="ctr" defTabSz="1828800" rtl="0" eaLnBrk="1" fontAlgn="base" latinLnBrk="0" hangingPunct="1">
              <a:lnSpc>
                <a:spcPct val="100000"/>
              </a:lnSpc>
              <a:spcBef>
                <a:spcPct val="0"/>
              </a:spcBef>
              <a:spcAft>
                <a:spcPct val="0"/>
              </a:spcAft>
              <a:buClrTx/>
              <a:buSzTx/>
              <a:buFontTx/>
              <a:buNone/>
              <a:tabLst/>
              <a:defRPr/>
            </a:pPr>
            <a:fld id="{DD9F0740-C59C-4AD6-B752-7CC1CE13501A}" type="slidenum">
              <a:rPr kumimoji="0" lang="bg-BG" sz="24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ctr" defTabSz="1828800" rtl="0" eaLnBrk="1" fontAlgn="base" latinLnBrk="0" hangingPunct="1">
                <a:lnSpc>
                  <a:spcPct val="100000"/>
                </a:lnSpc>
                <a:spcBef>
                  <a:spcPct val="0"/>
                </a:spcBef>
                <a:spcAft>
                  <a:spcPct val="0"/>
                </a:spcAft>
                <a:buClrTx/>
                <a:buSzTx/>
                <a:buFontTx/>
                <a:buNone/>
                <a:tabLst/>
                <a:defRPr/>
              </a:pPr>
              <a:t>94</a:t>
            </a:fld>
            <a:endParaRPr kumimoji="0" lang="bg-BG" sz="24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82215" y="2261285"/>
            <a:ext cx="21537984" cy="1013255"/>
          </a:xfrm>
        </p:spPr>
        <p:txBody>
          <a:bodyPr>
            <a:noAutofit/>
          </a:bodyPr>
          <a:lstStyle/>
          <a:p>
            <a:r>
              <a:rPr lang="en-US" sz="5400" dirty="0"/>
              <a:t>Search efficiency of the alpha-beta procedure</a:t>
            </a:r>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82215" y="4029524"/>
            <a:ext cx="21819570" cy="8277805"/>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600" dirty="0">
                <a:solidFill>
                  <a:srgbClr val="0100C8"/>
                </a:solidFill>
                <a:latin typeface="Helvetica Neue"/>
              </a:rPr>
              <a:t>The number of leaf nodes of depth D that would be generated by optimal alpha-beta search (maximizes the number of cutoffs and minimizes the number of leaf nodes generated) is about the same as the number of leaf nodes that would have been generated at depth D/2 without alpha-beta.</a:t>
            </a:r>
          </a:p>
          <a:p>
            <a:pPr>
              <a:buFont typeface="Wingdings" panose="05000000000000000000" pitchFamily="2" charset="2"/>
              <a:buChar char="q"/>
            </a:pPr>
            <a:r>
              <a:rPr lang="en-US" altLang="en-US" sz="4600" dirty="0">
                <a:solidFill>
                  <a:srgbClr val="0100C8"/>
                </a:solidFill>
                <a:latin typeface="Helvetica Neue"/>
              </a:rPr>
              <a:t>Hence alpha-beta can double the look-ahead depth, giving MAX higher game-playing abilities!</a:t>
            </a:r>
          </a:p>
          <a:p>
            <a:pPr>
              <a:buFont typeface="Wingdings" panose="05000000000000000000" pitchFamily="2" charset="2"/>
              <a:buChar char="q"/>
            </a:pPr>
            <a:endParaRPr lang="en-US" altLang="en-US" sz="4600" dirty="0">
              <a:solidFill>
                <a:srgbClr val="0100C8"/>
              </a:solidFill>
              <a:latin typeface="Helvetica Neue"/>
            </a:endParaRPr>
          </a:p>
          <a:p>
            <a:pPr marL="0" indent="0">
              <a:buNone/>
            </a:pPr>
            <a:r>
              <a:rPr lang="en-US" altLang="en-US" sz="4600" b="1" dirty="0">
                <a:solidFill>
                  <a:srgbClr val="0100C8"/>
                </a:solidFill>
                <a:latin typeface="Helvetica Neue"/>
              </a:rPr>
              <a:t>Comment:</a:t>
            </a:r>
            <a:r>
              <a:rPr lang="en-US" altLang="en-US" sz="4600" dirty="0">
                <a:solidFill>
                  <a:srgbClr val="0100C8"/>
                </a:solidFill>
                <a:latin typeface="Helvetica Neue"/>
              </a:rPr>
              <a:t> </a:t>
            </a:r>
            <a:r>
              <a:rPr lang="en-US" sz="4600" dirty="0">
                <a:latin typeface="Helvetica Neue"/>
              </a:rPr>
              <a:t>Deep Blue used custom VLSI chips to parallelize the </a:t>
            </a:r>
            <a:r>
              <a:rPr lang="en-US" sz="4600" b="1" dirty="0">
                <a:latin typeface="Helvetica Neue"/>
              </a:rPr>
              <a:t>alpha-beta search algorithm</a:t>
            </a:r>
            <a:r>
              <a:rPr lang="en-US" sz="4600" dirty="0">
                <a:latin typeface="Helvetica Neue"/>
              </a:rPr>
              <a:t>, an example of GOFAI (Good Old-Fashioned Artificial Intelligence). The system derived its playing strength mainly from brute force computing power.</a:t>
            </a:r>
            <a:endParaRPr lang="en-US" altLang="en-US" sz="4600" dirty="0">
              <a:solidFill>
                <a:srgbClr val="0100C8"/>
              </a:solidFill>
              <a:latin typeface="Helvetica Neue"/>
            </a:endParaRPr>
          </a:p>
          <a:p>
            <a:pPr marL="0" indent="0">
              <a:buNone/>
            </a:pPr>
            <a:endParaRPr lang="en-US" altLang="en-US" sz="4600" dirty="0">
              <a:solidFill>
                <a:srgbClr val="0100C8"/>
              </a:solidFill>
              <a:latin typeface="Helvetica Neue"/>
            </a:endParaRPr>
          </a:p>
          <a:p>
            <a:pPr marL="914400" lvl="1" indent="0">
              <a:spcBef>
                <a:spcPts val="2000"/>
              </a:spcBef>
              <a:buNone/>
            </a:pPr>
            <a:endParaRPr kumimoji="0" lang="en-US" altLang="en-US" sz="3800" b="0" i="0" u="none" strike="noStrike" kern="1200" cap="none" spc="0" normalizeH="0" dirty="0">
              <a:ln>
                <a:noFill/>
              </a:ln>
              <a:solidFill>
                <a:srgbClr val="0100C8"/>
              </a:solidFill>
              <a:effectLst/>
              <a:uLnTx/>
              <a:uFillTx/>
              <a:latin typeface="Helvetica Neue"/>
              <a:ea typeface="+mn-ea"/>
              <a:cs typeface="+mn-cs"/>
            </a:endParaRPr>
          </a:p>
          <a:p>
            <a:pPr marL="914400" lvl="1" indent="0">
              <a:spcBef>
                <a:spcPts val="2000"/>
              </a:spcBef>
              <a:buNone/>
            </a:pPr>
            <a:endParaRPr kumimoji="0" lang="en-US" altLang="en-US" sz="3800" b="0" i="0" u="none" strike="noStrike" kern="1200" cap="none" spc="0" normalizeH="0" baseline="0" noProof="0" dirty="0">
              <a:ln>
                <a:noFill/>
              </a:ln>
              <a:solidFill>
                <a:srgbClr val="0100C8"/>
              </a:solidFill>
              <a:effectLst/>
              <a:uLnTx/>
              <a:uFillTx/>
              <a:latin typeface="Helvetica Neue"/>
              <a:ea typeface="+mn-ea"/>
              <a:cs typeface="+mn-cs"/>
            </a:endParaRPr>
          </a:p>
        </p:txBody>
      </p:sp>
    </p:spTree>
    <p:extLst>
      <p:ext uri="{BB962C8B-B14F-4D97-AF65-F5344CB8AC3E}">
        <p14:creationId xmlns:p14="http://schemas.microsoft.com/office/powerpoint/2010/main" val="96050733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en-US" sz="6000" dirty="0"/>
              <a:t>Planning </a:t>
            </a:r>
            <a:endParaRPr lang="en-US" sz="4000" dirty="0"/>
          </a:p>
          <a:p>
            <a:r>
              <a:rPr lang="en-US" sz="4000" dirty="0"/>
              <a:t>Finding a sequence of actions to accomplish a goal in a discrete, deterministic, static, fully observable environment – classical planning</a:t>
            </a:r>
            <a:endParaRPr lang="en-US" sz="6000" dirty="0"/>
          </a:p>
        </p:txBody>
      </p:sp>
    </p:spTree>
    <p:extLst>
      <p:ext uri="{BB962C8B-B14F-4D97-AF65-F5344CB8AC3E}">
        <p14:creationId xmlns:p14="http://schemas.microsoft.com/office/powerpoint/2010/main" val="315082871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96</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029503" y="2384373"/>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a:t>INTENDED LEARNING OUTCOMES</a:t>
            </a:r>
            <a:endParaRPr lang="en-CY"/>
          </a:p>
        </p:txBody>
      </p:sp>
      <p:sp>
        <p:nvSpPr>
          <p:cNvPr id="8" name="Text Placeholder 1">
            <a:extLst>
              <a:ext uri="{FF2B5EF4-FFF2-40B4-BE49-F238E27FC236}">
                <a16:creationId xmlns:a16="http://schemas.microsoft.com/office/drawing/2014/main" id="{AD173A3F-E783-45B3-BF86-49F7ED5235EC}"/>
              </a:ext>
            </a:extLst>
          </p:cNvPr>
          <p:cNvSpPr>
            <a:spLocks noGrp="1"/>
          </p:cNvSpPr>
          <p:nvPr>
            <p:ph type="body" sz="quarter" idx="22"/>
          </p:nvPr>
        </p:nvSpPr>
        <p:spPr>
          <a:xfrm>
            <a:off x="1093901" y="3669956"/>
            <a:ext cx="21461694" cy="8180174"/>
          </a:xfrm>
        </p:spPr>
        <p:txBody>
          <a:bodyPr/>
          <a:lstStyle/>
          <a:p>
            <a:pPr marL="0" indent="0">
              <a:spcBef>
                <a:spcPts val="0"/>
              </a:spcBef>
              <a:buNone/>
            </a:pPr>
            <a:r>
              <a:rPr lang="en-US" sz="3200" dirty="0"/>
              <a:t>Upon completion of this unit on constraint satisfaction problems, game playing and planning, students will be able:</a:t>
            </a:r>
          </a:p>
          <a:p>
            <a:pPr marL="0" indent="0">
              <a:spcBef>
                <a:spcPts val="0"/>
              </a:spcBef>
              <a:buNone/>
            </a:pPr>
            <a:endParaRPr lang="en-US" sz="3200" dirty="0"/>
          </a:p>
          <a:p>
            <a:pPr>
              <a:lnSpc>
                <a:spcPct val="107000"/>
              </a:lnSpc>
              <a:spcBef>
                <a:spcPts val="0"/>
              </a:spcBef>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ea typeface="Calibri" panose="020F0502020204030204" pitchFamily="34" charset="0"/>
                <a:cs typeface="Times New Roman" panose="02020603050405020304" pitchFamily="18" charset="0"/>
              </a:rPr>
              <a:t>Regarding Planning:</a:t>
            </a:r>
          </a:p>
          <a:p>
            <a:pPr>
              <a:lnSpc>
                <a:spcPct val="107000"/>
              </a:lnSpc>
              <a:spcBef>
                <a:spcPts val="0"/>
              </a:spcBef>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3200" dirty="0">
              <a:effectLst/>
              <a:ea typeface="Calibri" panose="020F0502020204030204" pitchFamily="34" charset="0"/>
              <a:cs typeface="Times New Roman" panose="02020603050405020304" pitchFamily="18" charset="0"/>
            </a:endParaRP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ea typeface="Times New Roman" panose="02020603050405020304" pitchFamily="18" charset="0"/>
                <a:cs typeface="Times New Roman" panose="02020603050405020304" pitchFamily="18" charset="0"/>
              </a:rPr>
              <a:t>To give high-level definitions of a planning system and of a linear plan as a sequence of actions to accomplish a goal in a discrete, deterministic, static and fully observable environment.</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ea typeface="Times New Roman" panose="02020603050405020304" pitchFamily="18" charset="0"/>
                <a:cs typeface="Times New Roman" panose="02020603050405020304" pitchFamily="18" charset="0"/>
              </a:rPr>
              <a:t>To analyze the representation problem for the above category of planning systems.</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ea typeface="Times New Roman" panose="02020603050405020304" pitchFamily="18" charset="0"/>
                <a:cs typeface="Times New Roman" panose="02020603050405020304" pitchFamily="18" charset="0"/>
              </a:rPr>
              <a:t>To make a reference to the Planning Domain Definition Language (PDDL), the STRIPS model and the action schema.</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ea typeface="Times New Roman" panose="02020603050405020304" pitchFamily="18" charset="0"/>
                <a:cs typeface="Times New Roman" panose="02020603050405020304" pitchFamily="18" charset="0"/>
              </a:rPr>
              <a:t>To discuss search-based solutions for the construction of linear plans and to distinguish between forward (progression) search and backward (regression) search pointing strengths and weaknesses.</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ea typeface="Times New Roman" panose="02020603050405020304" pitchFamily="18" charset="0"/>
                <a:cs typeface="Times New Roman" panose="02020603050405020304" pitchFamily="18" charset="0"/>
              </a:rPr>
              <a:t>To outline the decomposability for non-interacting component goals of complex goals and to overview the classical means-ends-analysis search method associated with the General Problem Solver (GPS).</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ea typeface="Times New Roman" panose="02020603050405020304" pitchFamily="18" charset="0"/>
                <a:cs typeface="Times New Roman" panose="02020603050405020304" pitchFamily="18" charset="0"/>
              </a:rPr>
              <a:t>To discuss general heuristics, based on problem relaxation, for reducing the search time.</a:t>
            </a:r>
          </a:p>
          <a:p>
            <a:pPr>
              <a:lnSpc>
                <a:spcPct val="107000"/>
              </a:lnSpc>
              <a:spcBef>
                <a:spcPts val="0"/>
              </a:spcBef>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3200" dirty="0">
              <a:effectLst/>
              <a:ea typeface="Calibri" panose="020F0502020204030204" pitchFamily="34" charset="0"/>
              <a:cs typeface="Times New Roman" panose="02020603050405020304" pitchFamily="18" charset="0"/>
            </a:endParaRPr>
          </a:p>
          <a:p>
            <a:pPr>
              <a:lnSpc>
                <a:spcPct val="107000"/>
              </a:lnSpc>
              <a:spcAft>
                <a:spcPts val="800"/>
              </a:spcAft>
            </a:pPr>
            <a:r>
              <a:rPr lang="en-CY" sz="1800" dirty="0">
                <a:effectLst/>
                <a:latin typeface="Calibri" panose="020F0502020204030204" pitchFamily="34" charset="0"/>
                <a:ea typeface="Calibri" panose="020F0502020204030204" pitchFamily="34" charset="0"/>
                <a:cs typeface="Times New Roman" panose="02020603050405020304" pitchFamily="18" charset="0"/>
              </a:rPr>
              <a:t> </a:t>
            </a:r>
          </a:p>
          <a:p>
            <a:pPr marL="514350" indent="-514350">
              <a:buFont typeface="+mj-lt"/>
              <a:buAutoNum type="arabicPeriod"/>
            </a:pPr>
            <a:endParaRPr lang="en-US" sz="3200" dirty="0"/>
          </a:p>
          <a:p>
            <a:endParaRPr lang="en-US" sz="3200" dirty="0"/>
          </a:p>
          <a:p>
            <a:endParaRPr lang="en-US" sz="3200" dirty="0"/>
          </a:p>
        </p:txBody>
      </p:sp>
    </p:spTree>
    <p:extLst>
      <p:ext uri="{BB962C8B-B14F-4D97-AF65-F5344CB8AC3E}">
        <p14:creationId xmlns:p14="http://schemas.microsoft.com/office/powerpoint/2010/main" val="289856492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marL="0" marR="0" lvl="0" indent="0" algn="ctr" defTabSz="1828800" rtl="0" eaLnBrk="1" fontAlgn="base" latinLnBrk="0" hangingPunct="1">
              <a:lnSpc>
                <a:spcPct val="100000"/>
              </a:lnSpc>
              <a:spcBef>
                <a:spcPct val="0"/>
              </a:spcBef>
              <a:spcAft>
                <a:spcPct val="0"/>
              </a:spcAft>
              <a:buClrTx/>
              <a:buSzTx/>
              <a:buFontTx/>
              <a:buNone/>
              <a:tabLst/>
              <a:defRPr/>
            </a:pPr>
            <a:fld id="{DD9F0740-C59C-4AD6-B752-7CC1CE13501A}" type="slidenum">
              <a:rPr kumimoji="0" lang="bg-BG" sz="24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ctr" defTabSz="1828800" rtl="0" eaLnBrk="1" fontAlgn="base" latinLnBrk="0" hangingPunct="1">
                <a:lnSpc>
                  <a:spcPct val="100000"/>
                </a:lnSpc>
                <a:spcBef>
                  <a:spcPct val="0"/>
                </a:spcBef>
                <a:spcAft>
                  <a:spcPct val="0"/>
                </a:spcAft>
                <a:buClrTx/>
                <a:buSzTx/>
                <a:buFontTx/>
                <a:buNone/>
                <a:tabLst/>
                <a:defRPr/>
              </a:pPr>
              <a:t>97</a:t>
            </a:fld>
            <a:endParaRPr kumimoji="0" lang="bg-BG" sz="24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82215" y="2063577"/>
            <a:ext cx="21537984" cy="1297461"/>
          </a:xfrm>
        </p:spPr>
        <p:txBody>
          <a:bodyPr>
            <a:noAutofit/>
          </a:bodyPr>
          <a:lstStyle/>
          <a:p>
            <a:r>
              <a:rPr lang="en-US" sz="5400" dirty="0"/>
              <a:t>Classical Planning </a:t>
            </a:r>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82215" y="3671178"/>
            <a:ext cx="21819570" cy="8277805"/>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600" dirty="0">
                <a:solidFill>
                  <a:srgbClr val="0100C8"/>
                </a:solidFill>
                <a:latin typeface="Helvetica Neue"/>
              </a:rPr>
              <a:t>Belongs to the category of </a:t>
            </a:r>
            <a:r>
              <a:rPr lang="en-US" altLang="en-US" sz="4600" dirty="0">
                <a:solidFill>
                  <a:srgbClr val="FF2D64"/>
                </a:solidFill>
                <a:latin typeface="Helvetica Neue"/>
              </a:rPr>
              <a:t>synthesis or constructive problems </a:t>
            </a:r>
            <a:r>
              <a:rPr lang="en-US" altLang="en-US" sz="4600" dirty="0">
                <a:solidFill>
                  <a:srgbClr val="0100C8"/>
                </a:solidFill>
                <a:latin typeface="Helvetica Neue"/>
              </a:rPr>
              <a:t>as the objective is to construct a sequence of actions which when executed in the specified order will convert a given initial state to a given goal state – e.g., the 8-puzzle</a:t>
            </a:r>
          </a:p>
          <a:p>
            <a:pPr>
              <a:buFont typeface="Wingdings" panose="05000000000000000000" pitchFamily="2" charset="2"/>
              <a:buChar char="q"/>
            </a:pPr>
            <a:r>
              <a:rPr lang="en-US" altLang="en-US" sz="4600" dirty="0">
                <a:solidFill>
                  <a:srgbClr val="FF2D64"/>
                </a:solidFill>
                <a:latin typeface="Helvetica Neue"/>
              </a:rPr>
              <a:t>Plan</a:t>
            </a:r>
            <a:r>
              <a:rPr lang="en-US" altLang="en-US" sz="4600" dirty="0">
                <a:solidFill>
                  <a:srgbClr val="0100C8"/>
                </a:solidFill>
                <a:latin typeface="Helvetica Neue"/>
              </a:rPr>
              <a:t> is the sequence of actions and </a:t>
            </a:r>
            <a:r>
              <a:rPr lang="en-US" altLang="en-US" sz="4600" dirty="0">
                <a:solidFill>
                  <a:srgbClr val="FF2D64"/>
                </a:solidFill>
                <a:latin typeface="Helvetica Neue"/>
              </a:rPr>
              <a:t>planner</a:t>
            </a:r>
            <a:r>
              <a:rPr lang="en-US" altLang="en-US" sz="4600" dirty="0">
                <a:solidFill>
                  <a:srgbClr val="0100C8"/>
                </a:solidFill>
                <a:latin typeface="Helvetica Neue"/>
              </a:rPr>
              <a:t> is the program embodying a search method that derives the plan.</a:t>
            </a:r>
            <a:endParaRPr lang="el-GR" altLang="en-US" sz="4600" dirty="0">
              <a:solidFill>
                <a:srgbClr val="0100C8"/>
              </a:solidFill>
              <a:latin typeface="Helvetica Neue"/>
            </a:endParaRPr>
          </a:p>
          <a:p>
            <a:pPr>
              <a:buFont typeface="Wingdings" panose="05000000000000000000" pitchFamily="2" charset="2"/>
              <a:buChar char="q"/>
            </a:pPr>
            <a:r>
              <a:rPr lang="en-US" altLang="en-US" sz="4600" dirty="0">
                <a:solidFill>
                  <a:srgbClr val="FF2D64"/>
                </a:solidFill>
                <a:latin typeface="Helvetica Neue"/>
              </a:rPr>
              <a:t>Classical search methods tend to be insufficient </a:t>
            </a:r>
            <a:r>
              <a:rPr lang="en-US" altLang="en-US" sz="4600" dirty="0">
                <a:solidFill>
                  <a:srgbClr val="0100C8"/>
                </a:solidFill>
                <a:latin typeface="Helvetica Neue"/>
              </a:rPr>
              <a:t>for real planning problems due to</a:t>
            </a:r>
          </a:p>
          <a:p>
            <a:pPr lvl="1">
              <a:buFont typeface="Wingdings" panose="05000000000000000000" pitchFamily="2" charset="2"/>
              <a:buChar char="q"/>
            </a:pPr>
            <a:r>
              <a:rPr lang="en-US" altLang="en-US" sz="3800" dirty="0">
                <a:solidFill>
                  <a:srgbClr val="0100C8"/>
                </a:solidFill>
                <a:latin typeface="Helvetica Neue"/>
              </a:rPr>
              <a:t>Combinatorial explosion</a:t>
            </a:r>
          </a:p>
          <a:p>
            <a:pPr lvl="1">
              <a:buFont typeface="Wingdings" panose="05000000000000000000" pitchFamily="2" charset="2"/>
              <a:buChar char="q"/>
            </a:pPr>
            <a:r>
              <a:rPr lang="en-US" altLang="en-US" sz="3800" dirty="0">
                <a:solidFill>
                  <a:srgbClr val="0100C8"/>
                </a:solidFill>
                <a:latin typeface="Helvetica Neue"/>
              </a:rPr>
              <a:t>Inability to define heuristics</a:t>
            </a:r>
          </a:p>
          <a:p>
            <a:pPr lvl="1">
              <a:buFont typeface="Wingdings" panose="05000000000000000000" pitchFamily="2" charset="2"/>
              <a:buChar char="q"/>
            </a:pPr>
            <a:r>
              <a:rPr lang="en-US" altLang="en-US" sz="3800" dirty="0">
                <a:solidFill>
                  <a:srgbClr val="0100C8"/>
                </a:solidFill>
                <a:latin typeface="Helvetica Neue"/>
              </a:rPr>
              <a:t>Inability to decompose a planning problem into sub-problems</a:t>
            </a:r>
          </a:p>
          <a:p>
            <a:pPr>
              <a:buFont typeface="Wingdings" panose="05000000000000000000" pitchFamily="2" charset="2"/>
              <a:buChar char="q"/>
            </a:pPr>
            <a:r>
              <a:rPr lang="en-US" altLang="en-US" sz="4600" dirty="0">
                <a:solidFill>
                  <a:srgbClr val="0100C8"/>
                </a:solidFill>
                <a:latin typeface="Helvetica Neue"/>
              </a:rPr>
              <a:t>An important issue is the specification of a </a:t>
            </a:r>
            <a:r>
              <a:rPr lang="en-US" altLang="en-US" sz="4600" dirty="0">
                <a:solidFill>
                  <a:srgbClr val="FF2D64"/>
                </a:solidFill>
                <a:latin typeface="Helvetica Neue"/>
              </a:rPr>
              <a:t>definition language </a:t>
            </a:r>
            <a:r>
              <a:rPr lang="en-US" altLang="en-US" sz="4600" dirty="0">
                <a:solidFill>
                  <a:srgbClr val="0100C8"/>
                </a:solidFill>
                <a:latin typeface="Helvetica Neue"/>
              </a:rPr>
              <a:t>to support the application of appropriate algorithms</a:t>
            </a:r>
          </a:p>
          <a:p>
            <a:pPr>
              <a:buFont typeface="Wingdings" panose="05000000000000000000" pitchFamily="2" charset="2"/>
              <a:buChar char="q"/>
            </a:pPr>
            <a:endParaRPr lang="en-US" altLang="en-US" sz="4600" dirty="0">
              <a:solidFill>
                <a:srgbClr val="0100C8"/>
              </a:solidFill>
              <a:latin typeface="Helvetica Neue"/>
            </a:endParaRPr>
          </a:p>
          <a:p>
            <a:pPr>
              <a:buFont typeface="Wingdings" panose="05000000000000000000" pitchFamily="2" charset="2"/>
              <a:buChar char="q"/>
            </a:pPr>
            <a:endParaRPr lang="en-US" altLang="en-US" sz="4600" dirty="0">
              <a:solidFill>
                <a:srgbClr val="0100C8"/>
              </a:solidFill>
              <a:latin typeface="Helvetica Neue"/>
            </a:endParaRPr>
          </a:p>
          <a:p>
            <a:pPr>
              <a:buFont typeface="Wingdings" panose="05000000000000000000" pitchFamily="2" charset="2"/>
              <a:buChar char="q"/>
            </a:pPr>
            <a:endParaRPr lang="en-US" altLang="en-US" sz="4600" dirty="0">
              <a:solidFill>
                <a:srgbClr val="0100C8"/>
              </a:solidFill>
              <a:latin typeface="Helvetica Neue"/>
            </a:endParaRPr>
          </a:p>
          <a:p>
            <a:pPr marL="0" indent="0">
              <a:buNone/>
            </a:pPr>
            <a:endParaRPr lang="en-US" altLang="en-US" sz="4600" dirty="0">
              <a:solidFill>
                <a:srgbClr val="0100C8"/>
              </a:solidFill>
              <a:latin typeface="Helvetica Neue"/>
            </a:endParaRPr>
          </a:p>
          <a:p>
            <a:pPr marL="914400" lvl="1" indent="0">
              <a:spcBef>
                <a:spcPts val="2000"/>
              </a:spcBef>
              <a:buNone/>
            </a:pPr>
            <a:endParaRPr kumimoji="0" lang="en-US" altLang="en-US" sz="3800" b="0" i="0" u="none" strike="noStrike" kern="1200" cap="none" spc="0" normalizeH="0" dirty="0">
              <a:ln>
                <a:noFill/>
              </a:ln>
              <a:solidFill>
                <a:srgbClr val="0100C8"/>
              </a:solidFill>
              <a:effectLst/>
              <a:uLnTx/>
              <a:uFillTx/>
              <a:latin typeface="Helvetica Neue"/>
              <a:ea typeface="+mn-ea"/>
              <a:cs typeface="+mn-cs"/>
            </a:endParaRPr>
          </a:p>
          <a:p>
            <a:pPr marL="914400" lvl="1" indent="0">
              <a:spcBef>
                <a:spcPts val="2000"/>
              </a:spcBef>
              <a:buNone/>
            </a:pPr>
            <a:endParaRPr kumimoji="0" lang="en-US" altLang="en-US" sz="3800" b="0" i="0" u="none" strike="noStrike" kern="1200" cap="none" spc="0" normalizeH="0" baseline="0" noProof="0" dirty="0">
              <a:ln>
                <a:noFill/>
              </a:ln>
              <a:solidFill>
                <a:srgbClr val="0100C8"/>
              </a:solidFill>
              <a:effectLst/>
              <a:uLnTx/>
              <a:uFillTx/>
              <a:latin typeface="Helvetica Neue"/>
              <a:ea typeface="+mn-ea"/>
              <a:cs typeface="+mn-cs"/>
            </a:endParaRPr>
          </a:p>
        </p:txBody>
      </p:sp>
    </p:spTree>
    <p:extLst>
      <p:ext uri="{BB962C8B-B14F-4D97-AF65-F5344CB8AC3E}">
        <p14:creationId xmlns:p14="http://schemas.microsoft.com/office/powerpoint/2010/main" val="1387912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Effect transition="in" filter="fade">
                                      <p:cBhvr>
                                        <p:cTn id="7" dur="1000"/>
                                        <p:tgtEl>
                                          <p:spTgt spid="12">
                                            <p:txEl>
                                              <p:pRg st="1" end="1"/>
                                            </p:txEl>
                                          </p:spTgt>
                                        </p:tgtEl>
                                      </p:cBhvr>
                                    </p:animEffect>
                                    <p:anim calcmode="lin" valueType="num">
                                      <p:cBhvr>
                                        <p:cTn id="8"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2">
                                            <p:txEl>
                                              <p:pRg st="2" end="2"/>
                                            </p:txEl>
                                          </p:spTgt>
                                        </p:tgtEl>
                                        <p:attrNameLst>
                                          <p:attrName>style.visibility</p:attrName>
                                        </p:attrNameLst>
                                      </p:cBhvr>
                                      <p:to>
                                        <p:strVal val="visible"/>
                                      </p:to>
                                    </p:set>
                                    <p:animEffect transition="in" filter="fade">
                                      <p:cBhvr>
                                        <p:cTn id="14" dur="1000"/>
                                        <p:tgtEl>
                                          <p:spTgt spid="12">
                                            <p:txEl>
                                              <p:pRg st="2" end="2"/>
                                            </p:txEl>
                                          </p:spTgt>
                                        </p:tgtEl>
                                      </p:cBhvr>
                                    </p:animEffect>
                                    <p:anim calcmode="lin" valueType="num">
                                      <p:cBhvr>
                                        <p:cTn id="15"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2">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animEffect transition="in" filter="fade">
                                      <p:cBhvr>
                                        <p:cTn id="19" dur="1000"/>
                                        <p:tgtEl>
                                          <p:spTgt spid="12">
                                            <p:txEl>
                                              <p:pRg st="3" end="3"/>
                                            </p:txEl>
                                          </p:spTgt>
                                        </p:tgtEl>
                                      </p:cBhvr>
                                    </p:animEffect>
                                    <p:anim calcmode="lin" valueType="num">
                                      <p:cBhvr>
                                        <p:cTn id="20" dur="1000" fill="hold"/>
                                        <p:tgtEl>
                                          <p:spTgt spid="12">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12">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2">
                                            <p:txEl>
                                              <p:pRg st="4" end="4"/>
                                            </p:txEl>
                                          </p:spTgt>
                                        </p:tgtEl>
                                        <p:attrNameLst>
                                          <p:attrName>style.visibility</p:attrName>
                                        </p:attrNameLst>
                                      </p:cBhvr>
                                      <p:to>
                                        <p:strVal val="visible"/>
                                      </p:to>
                                    </p:set>
                                    <p:animEffect transition="in" filter="fade">
                                      <p:cBhvr>
                                        <p:cTn id="24" dur="1000"/>
                                        <p:tgtEl>
                                          <p:spTgt spid="12">
                                            <p:txEl>
                                              <p:pRg st="4" end="4"/>
                                            </p:txEl>
                                          </p:spTgt>
                                        </p:tgtEl>
                                      </p:cBhvr>
                                    </p:animEffect>
                                    <p:anim calcmode="lin" valueType="num">
                                      <p:cBhvr>
                                        <p:cTn id="25" dur="1000" fill="hold"/>
                                        <p:tgtEl>
                                          <p:spTgt spid="12">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12">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12">
                                            <p:txEl>
                                              <p:pRg st="5" end="5"/>
                                            </p:txEl>
                                          </p:spTgt>
                                        </p:tgtEl>
                                        <p:attrNameLst>
                                          <p:attrName>style.visibility</p:attrName>
                                        </p:attrNameLst>
                                      </p:cBhvr>
                                      <p:to>
                                        <p:strVal val="visible"/>
                                      </p:to>
                                    </p:set>
                                    <p:animEffect transition="in" filter="fade">
                                      <p:cBhvr>
                                        <p:cTn id="29" dur="1000"/>
                                        <p:tgtEl>
                                          <p:spTgt spid="12">
                                            <p:txEl>
                                              <p:pRg st="5" end="5"/>
                                            </p:txEl>
                                          </p:spTgt>
                                        </p:tgtEl>
                                      </p:cBhvr>
                                    </p:animEffect>
                                    <p:anim calcmode="lin" valueType="num">
                                      <p:cBhvr>
                                        <p:cTn id="30" dur="1000" fill="hold"/>
                                        <p:tgtEl>
                                          <p:spTgt spid="12">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1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12">
                                            <p:txEl>
                                              <p:pRg st="6" end="6"/>
                                            </p:txEl>
                                          </p:spTgt>
                                        </p:tgtEl>
                                        <p:attrNameLst>
                                          <p:attrName>style.visibility</p:attrName>
                                        </p:attrNameLst>
                                      </p:cBhvr>
                                      <p:to>
                                        <p:strVal val="visible"/>
                                      </p:to>
                                    </p:set>
                                    <p:animEffect transition="in" filter="fade">
                                      <p:cBhvr>
                                        <p:cTn id="36" dur="1000"/>
                                        <p:tgtEl>
                                          <p:spTgt spid="12">
                                            <p:txEl>
                                              <p:pRg st="6" end="6"/>
                                            </p:txEl>
                                          </p:spTgt>
                                        </p:tgtEl>
                                      </p:cBhvr>
                                    </p:animEffect>
                                    <p:anim calcmode="lin" valueType="num">
                                      <p:cBhvr>
                                        <p:cTn id="37" dur="1000" fill="hold"/>
                                        <p:tgtEl>
                                          <p:spTgt spid="12">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1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marL="0" marR="0" lvl="0" indent="0" algn="ctr" defTabSz="1828800" rtl="0" eaLnBrk="1" fontAlgn="base" latinLnBrk="0" hangingPunct="1">
              <a:lnSpc>
                <a:spcPct val="100000"/>
              </a:lnSpc>
              <a:spcBef>
                <a:spcPct val="0"/>
              </a:spcBef>
              <a:spcAft>
                <a:spcPct val="0"/>
              </a:spcAft>
              <a:buClrTx/>
              <a:buSzTx/>
              <a:buFontTx/>
              <a:buNone/>
              <a:tabLst/>
              <a:defRPr/>
            </a:pPr>
            <a:fld id="{DD9F0740-C59C-4AD6-B752-7CC1CE13501A}" type="slidenum">
              <a:rPr kumimoji="0" lang="bg-BG" sz="24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ctr" defTabSz="1828800" rtl="0" eaLnBrk="1" fontAlgn="base" latinLnBrk="0" hangingPunct="1">
                <a:lnSpc>
                  <a:spcPct val="100000"/>
                </a:lnSpc>
                <a:spcBef>
                  <a:spcPct val="0"/>
                </a:spcBef>
                <a:spcAft>
                  <a:spcPct val="0"/>
                </a:spcAft>
                <a:buClrTx/>
                <a:buSzTx/>
                <a:buFontTx/>
                <a:buNone/>
                <a:tabLst/>
                <a:defRPr/>
              </a:pPr>
              <a:t>98</a:t>
            </a:fld>
            <a:endParaRPr kumimoji="0" lang="bg-BG" sz="24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82215" y="2755561"/>
            <a:ext cx="21537984" cy="1334525"/>
          </a:xfrm>
        </p:spPr>
        <p:txBody>
          <a:bodyPr>
            <a:noAutofit/>
          </a:bodyPr>
          <a:lstStyle/>
          <a:p>
            <a:r>
              <a:rPr lang="en-US" sz="5400" dirty="0"/>
              <a:t>PDDL – Planning Domain Definition Language </a:t>
            </a:r>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82215" y="4732638"/>
            <a:ext cx="21537984" cy="5449335"/>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600" dirty="0">
                <a:solidFill>
                  <a:srgbClr val="0100C8"/>
                </a:solidFill>
                <a:latin typeface="Helvetica Neue"/>
              </a:rPr>
              <a:t>The representation problem applies to planning problems:</a:t>
            </a:r>
          </a:p>
          <a:p>
            <a:pPr lvl="1">
              <a:buFont typeface="Wingdings" panose="05000000000000000000" pitchFamily="2" charset="2"/>
              <a:buChar char="q"/>
            </a:pPr>
            <a:r>
              <a:rPr lang="en-US" altLang="en-US" sz="3800" dirty="0">
                <a:solidFill>
                  <a:srgbClr val="0100C8"/>
                </a:solidFill>
                <a:latin typeface="Helvetica Neue"/>
              </a:rPr>
              <a:t>Initial state, goals, available actions</a:t>
            </a:r>
          </a:p>
          <a:p>
            <a:pPr marL="914400" lvl="1" indent="0">
              <a:buNone/>
            </a:pPr>
            <a:endParaRPr lang="en-US" altLang="en-US" sz="3800" dirty="0">
              <a:solidFill>
                <a:srgbClr val="0100C8"/>
              </a:solidFill>
              <a:latin typeface="Helvetica Neue"/>
            </a:endParaRPr>
          </a:p>
          <a:p>
            <a:pPr>
              <a:buFont typeface="Wingdings" panose="05000000000000000000" pitchFamily="2" charset="2"/>
              <a:buChar char="q"/>
            </a:pPr>
            <a:r>
              <a:rPr lang="en-US" altLang="en-US" sz="4600" dirty="0">
                <a:solidFill>
                  <a:srgbClr val="0100C8"/>
                </a:solidFill>
                <a:latin typeface="Helvetica Neue"/>
              </a:rPr>
              <a:t>PDDL is currently the basic language for describing planning problems</a:t>
            </a:r>
          </a:p>
          <a:p>
            <a:pPr lvl="1">
              <a:buFont typeface="Wingdings" panose="05000000000000000000" pitchFamily="2" charset="2"/>
              <a:buChar char="q"/>
            </a:pPr>
            <a:r>
              <a:rPr lang="en-US" altLang="en-US" sz="3800" dirty="0">
                <a:solidFill>
                  <a:srgbClr val="0100C8"/>
                </a:solidFill>
                <a:latin typeface="Helvetica Neue"/>
              </a:rPr>
              <a:t>There are several versions, differing on their power of expression</a:t>
            </a:r>
          </a:p>
          <a:p>
            <a:pPr lvl="1">
              <a:buFont typeface="Wingdings" panose="05000000000000000000" pitchFamily="2" charset="2"/>
              <a:buChar char="q"/>
            </a:pPr>
            <a:r>
              <a:rPr lang="en-US" altLang="en-US" sz="3800" dirty="0">
                <a:solidFill>
                  <a:srgbClr val="0100C8"/>
                </a:solidFill>
                <a:latin typeface="Helvetica Neue"/>
              </a:rPr>
              <a:t>More expressive versions demand more complex algorithms</a:t>
            </a:r>
          </a:p>
          <a:p>
            <a:pPr lvl="1">
              <a:buFont typeface="Wingdings" panose="05000000000000000000" pitchFamily="2" charset="2"/>
              <a:buChar char="q"/>
            </a:pPr>
            <a:r>
              <a:rPr lang="en-US" altLang="en-US" sz="3800" dirty="0">
                <a:solidFill>
                  <a:srgbClr val="0100C8"/>
                </a:solidFill>
                <a:latin typeface="Helvetica Neue"/>
              </a:rPr>
              <a:t>The simplest subset of PDDL is the STRIPS language</a:t>
            </a:r>
          </a:p>
          <a:p>
            <a:pPr marL="914400" lvl="1" indent="0">
              <a:buNone/>
            </a:pPr>
            <a:endParaRPr lang="en-US" altLang="en-US" sz="3800" dirty="0">
              <a:solidFill>
                <a:srgbClr val="0100C8"/>
              </a:solidFill>
              <a:latin typeface="Helvetica Neue"/>
            </a:endParaRPr>
          </a:p>
          <a:p>
            <a:pPr marL="0" indent="0">
              <a:buNone/>
            </a:pPr>
            <a:endParaRPr lang="en-US" altLang="en-US" sz="4600" dirty="0">
              <a:solidFill>
                <a:srgbClr val="0100C8"/>
              </a:solidFill>
              <a:latin typeface="Helvetica Neue"/>
            </a:endParaRPr>
          </a:p>
          <a:p>
            <a:pPr marL="0" indent="0">
              <a:buNone/>
            </a:pPr>
            <a:endParaRPr lang="en-US" altLang="en-US" sz="4600" dirty="0">
              <a:solidFill>
                <a:srgbClr val="0100C8"/>
              </a:solidFill>
              <a:latin typeface="Helvetica Neue"/>
            </a:endParaRPr>
          </a:p>
          <a:p>
            <a:pPr marL="914400" lvl="1" indent="0">
              <a:spcBef>
                <a:spcPts val="2000"/>
              </a:spcBef>
              <a:buNone/>
            </a:pPr>
            <a:endParaRPr kumimoji="0" lang="en-US" altLang="en-US" sz="3800" b="0" i="0" u="none" strike="noStrike" kern="1200" cap="none" spc="0" normalizeH="0" dirty="0">
              <a:ln>
                <a:noFill/>
              </a:ln>
              <a:solidFill>
                <a:srgbClr val="0100C8"/>
              </a:solidFill>
              <a:effectLst/>
              <a:uLnTx/>
              <a:uFillTx/>
              <a:latin typeface="Helvetica Neue"/>
              <a:ea typeface="+mn-ea"/>
              <a:cs typeface="+mn-cs"/>
            </a:endParaRPr>
          </a:p>
          <a:p>
            <a:pPr marL="914400" lvl="1" indent="0">
              <a:spcBef>
                <a:spcPts val="2000"/>
              </a:spcBef>
              <a:buNone/>
            </a:pPr>
            <a:endParaRPr kumimoji="0" lang="en-US" altLang="en-US" sz="3800" b="0" i="0" u="none" strike="noStrike" kern="1200" cap="none" spc="0" normalizeH="0" baseline="0" noProof="0" dirty="0">
              <a:ln>
                <a:noFill/>
              </a:ln>
              <a:solidFill>
                <a:srgbClr val="0100C8"/>
              </a:solidFill>
              <a:effectLst/>
              <a:uLnTx/>
              <a:uFillTx/>
              <a:latin typeface="Helvetica Neue"/>
              <a:ea typeface="+mn-ea"/>
              <a:cs typeface="+mn-cs"/>
            </a:endParaRPr>
          </a:p>
        </p:txBody>
      </p:sp>
    </p:spTree>
    <p:extLst>
      <p:ext uri="{BB962C8B-B14F-4D97-AF65-F5344CB8AC3E}">
        <p14:creationId xmlns:p14="http://schemas.microsoft.com/office/powerpoint/2010/main" val="398773561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marL="0" marR="0" lvl="0" indent="0" algn="ctr" defTabSz="1828800" rtl="0" eaLnBrk="1" fontAlgn="base" latinLnBrk="0" hangingPunct="1">
              <a:lnSpc>
                <a:spcPct val="100000"/>
              </a:lnSpc>
              <a:spcBef>
                <a:spcPct val="0"/>
              </a:spcBef>
              <a:spcAft>
                <a:spcPct val="0"/>
              </a:spcAft>
              <a:buClrTx/>
              <a:buSzTx/>
              <a:buFontTx/>
              <a:buNone/>
              <a:tabLst/>
              <a:defRPr/>
            </a:pPr>
            <a:fld id="{DD9F0740-C59C-4AD6-B752-7CC1CE13501A}" type="slidenum">
              <a:rPr kumimoji="0" lang="bg-BG" sz="24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ctr" defTabSz="1828800" rtl="0" eaLnBrk="1" fontAlgn="base" latinLnBrk="0" hangingPunct="1">
                <a:lnSpc>
                  <a:spcPct val="100000"/>
                </a:lnSpc>
                <a:spcBef>
                  <a:spcPct val="0"/>
                </a:spcBef>
                <a:spcAft>
                  <a:spcPct val="0"/>
                </a:spcAft>
                <a:buClrTx/>
                <a:buSzTx/>
                <a:buFontTx/>
                <a:buNone/>
                <a:tabLst/>
                <a:defRPr/>
              </a:pPr>
              <a:t>99</a:t>
            </a:fld>
            <a:endParaRPr kumimoji="0" lang="bg-BG" sz="24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82215" y="3076843"/>
            <a:ext cx="21537984" cy="1297449"/>
          </a:xfrm>
        </p:spPr>
        <p:txBody>
          <a:bodyPr>
            <a:noAutofit/>
          </a:bodyPr>
          <a:lstStyle/>
          <a:p>
            <a:r>
              <a:rPr lang="en-US" sz="5400" dirty="0"/>
              <a:t>The STRIPS model </a:t>
            </a:r>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82215" y="5053920"/>
            <a:ext cx="15337623" cy="6104238"/>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600" b="1" dirty="0">
                <a:solidFill>
                  <a:srgbClr val="FF2D64"/>
                </a:solidFill>
                <a:latin typeface="Helvetica Neue"/>
              </a:rPr>
              <a:t>S</a:t>
            </a:r>
            <a:r>
              <a:rPr lang="en-US" altLang="en-US" sz="4600" dirty="0">
                <a:solidFill>
                  <a:srgbClr val="0100C8"/>
                </a:solidFill>
                <a:latin typeface="Helvetica Neue"/>
              </a:rPr>
              <a:t>tanford </a:t>
            </a:r>
            <a:r>
              <a:rPr lang="en-US" altLang="en-US" sz="4600" b="1" dirty="0">
                <a:solidFill>
                  <a:srgbClr val="FF2D64"/>
                </a:solidFill>
                <a:latin typeface="Helvetica Neue"/>
              </a:rPr>
              <a:t>R</a:t>
            </a:r>
            <a:r>
              <a:rPr lang="en-US" altLang="en-US" sz="4600" dirty="0">
                <a:solidFill>
                  <a:srgbClr val="0100C8"/>
                </a:solidFill>
                <a:latin typeface="Helvetica Neue"/>
              </a:rPr>
              <a:t>esearch </a:t>
            </a:r>
            <a:r>
              <a:rPr lang="en-US" altLang="en-US" sz="4600" b="1" dirty="0">
                <a:solidFill>
                  <a:srgbClr val="FF2D64"/>
                </a:solidFill>
                <a:latin typeface="Helvetica Neue"/>
              </a:rPr>
              <a:t>I</a:t>
            </a:r>
            <a:r>
              <a:rPr lang="en-US" altLang="en-US" sz="4600" dirty="0">
                <a:solidFill>
                  <a:srgbClr val="0100C8"/>
                </a:solidFill>
                <a:latin typeface="Helvetica Neue"/>
              </a:rPr>
              <a:t>nstitute </a:t>
            </a:r>
            <a:r>
              <a:rPr lang="en-US" altLang="en-US" sz="4600" b="1" dirty="0">
                <a:solidFill>
                  <a:srgbClr val="FF2D64"/>
                </a:solidFill>
                <a:latin typeface="Helvetica Neue"/>
              </a:rPr>
              <a:t>P</a:t>
            </a:r>
            <a:r>
              <a:rPr lang="en-US" altLang="en-US" sz="4600" dirty="0">
                <a:solidFill>
                  <a:srgbClr val="0100C8"/>
                </a:solidFill>
                <a:latin typeface="Helvetica Neue"/>
              </a:rPr>
              <a:t>lanning </a:t>
            </a:r>
            <a:r>
              <a:rPr lang="en-US" altLang="en-US" sz="4600" b="1" dirty="0">
                <a:solidFill>
                  <a:srgbClr val="FF2D64"/>
                </a:solidFill>
                <a:latin typeface="Helvetica Neue"/>
              </a:rPr>
              <a:t>S</a:t>
            </a:r>
            <a:r>
              <a:rPr lang="en-US" altLang="en-US" sz="4600" dirty="0">
                <a:solidFill>
                  <a:srgbClr val="0100C8"/>
                </a:solidFill>
                <a:latin typeface="Helvetica Neue"/>
              </a:rPr>
              <a:t>ystem</a:t>
            </a:r>
          </a:p>
          <a:p>
            <a:pPr lvl="1">
              <a:buFont typeface="Wingdings" panose="05000000000000000000" pitchFamily="2" charset="2"/>
              <a:buChar char="q"/>
            </a:pPr>
            <a:r>
              <a:rPr lang="en-US" altLang="en-US" sz="3800" dirty="0">
                <a:solidFill>
                  <a:srgbClr val="0100C8"/>
                </a:solidFill>
                <a:latin typeface="Helvetica Neue"/>
              </a:rPr>
              <a:t>Proposed in 1971 by Fikes and Nilsson for a small robot named Shakey for executing simple actions</a:t>
            </a:r>
          </a:p>
          <a:p>
            <a:pPr lvl="1">
              <a:buFont typeface="Wingdings" panose="05000000000000000000" pitchFamily="2" charset="2"/>
              <a:buChar char="q"/>
            </a:pPr>
            <a:r>
              <a:rPr lang="en-US" altLang="en-US" sz="3800" dirty="0">
                <a:solidFill>
                  <a:srgbClr val="0100C8"/>
                </a:solidFill>
                <a:latin typeface="Helvetica Neue"/>
              </a:rPr>
              <a:t>Simple model using elements of propositional logic</a:t>
            </a:r>
          </a:p>
          <a:p>
            <a:pPr lvl="1">
              <a:buFont typeface="Wingdings" panose="05000000000000000000" pitchFamily="2" charset="2"/>
              <a:buChar char="q"/>
            </a:pPr>
            <a:r>
              <a:rPr lang="en-US" altLang="en-US" sz="3800" dirty="0">
                <a:solidFill>
                  <a:srgbClr val="0100C8"/>
                </a:solidFill>
                <a:latin typeface="Helvetica Neue"/>
              </a:rPr>
              <a:t>Suitable for problems where no uncertainty is involved</a:t>
            </a:r>
          </a:p>
          <a:p>
            <a:pPr lvl="1">
              <a:buFont typeface="Wingdings" panose="05000000000000000000" pitchFamily="2" charset="2"/>
              <a:buChar char="q"/>
            </a:pPr>
            <a:r>
              <a:rPr lang="en-US" altLang="en-US" sz="3800" dirty="0">
                <a:solidFill>
                  <a:srgbClr val="0100C8"/>
                </a:solidFill>
                <a:latin typeface="Helvetica Neue"/>
              </a:rPr>
              <a:t>Initially it did not support the representation of temporal or other constraints</a:t>
            </a:r>
          </a:p>
          <a:p>
            <a:pPr marL="914400" lvl="1" indent="0">
              <a:buNone/>
            </a:pPr>
            <a:endParaRPr lang="en-US" altLang="en-US" sz="3800" dirty="0">
              <a:solidFill>
                <a:srgbClr val="0100C8"/>
              </a:solidFill>
              <a:latin typeface="Helvetica Neue"/>
            </a:endParaRPr>
          </a:p>
          <a:p>
            <a:pPr marL="914400" lvl="1" indent="0">
              <a:buNone/>
            </a:pPr>
            <a:endParaRPr lang="en-US" altLang="en-US" sz="3800" dirty="0">
              <a:solidFill>
                <a:srgbClr val="0100C8"/>
              </a:solidFill>
              <a:latin typeface="Helvetica Neue"/>
            </a:endParaRPr>
          </a:p>
          <a:p>
            <a:pPr marL="0" indent="0">
              <a:buNone/>
            </a:pPr>
            <a:endParaRPr lang="en-US" altLang="en-US" sz="4600" dirty="0">
              <a:solidFill>
                <a:srgbClr val="0100C8"/>
              </a:solidFill>
              <a:latin typeface="Helvetica Neue"/>
            </a:endParaRPr>
          </a:p>
          <a:p>
            <a:pPr marL="0" indent="0">
              <a:buNone/>
            </a:pPr>
            <a:endParaRPr lang="en-US" altLang="en-US" sz="4600" dirty="0">
              <a:solidFill>
                <a:srgbClr val="0100C8"/>
              </a:solidFill>
              <a:latin typeface="Helvetica Neue"/>
            </a:endParaRPr>
          </a:p>
          <a:p>
            <a:pPr marL="914400" lvl="1" indent="0">
              <a:spcBef>
                <a:spcPts val="2000"/>
              </a:spcBef>
              <a:buNone/>
            </a:pPr>
            <a:endParaRPr kumimoji="0" lang="en-US" altLang="en-US" sz="3800" b="0" i="0" u="none" strike="noStrike" kern="1200" cap="none" spc="0" normalizeH="0" dirty="0">
              <a:ln>
                <a:noFill/>
              </a:ln>
              <a:solidFill>
                <a:srgbClr val="0100C8"/>
              </a:solidFill>
              <a:effectLst/>
              <a:uLnTx/>
              <a:uFillTx/>
              <a:latin typeface="Helvetica Neue"/>
              <a:ea typeface="+mn-ea"/>
              <a:cs typeface="+mn-cs"/>
            </a:endParaRPr>
          </a:p>
          <a:p>
            <a:pPr marL="914400" lvl="1" indent="0">
              <a:spcBef>
                <a:spcPts val="2000"/>
              </a:spcBef>
              <a:buNone/>
            </a:pPr>
            <a:endParaRPr kumimoji="0" lang="en-US" altLang="en-US" sz="3800" b="0" i="0" u="none" strike="noStrike" kern="1200" cap="none" spc="0" normalizeH="0" baseline="0" noProof="0" dirty="0">
              <a:ln>
                <a:noFill/>
              </a:ln>
              <a:solidFill>
                <a:srgbClr val="0100C8"/>
              </a:solidFill>
              <a:effectLst/>
              <a:uLnTx/>
              <a:uFillTx/>
              <a:latin typeface="Helvetica Neue"/>
              <a:ea typeface="+mn-ea"/>
              <a:cs typeface="+mn-cs"/>
            </a:endParaRPr>
          </a:p>
        </p:txBody>
      </p:sp>
      <p:pic>
        <p:nvPicPr>
          <p:cNvPr id="3" name="Picture 2" descr="A picture containing text, person, person, standing&#10;&#10;Description automatically generated">
            <a:extLst>
              <a:ext uri="{FF2B5EF4-FFF2-40B4-BE49-F238E27FC236}">
                <a16:creationId xmlns:a16="http://schemas.microsoft.com/office/drawing/2014/main" id="{C32498CA-6E5D-4DFF-C781-9FF053AE1E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94064" y="5189842"/>
            <a:ext cx="5750007" cy="4312505"/>
          </a:xfrm>
          <a:prstGeom prst="rect">
            <a:avLst/>
          </a:prstGeom>
        </p:spPr>
      </p:pic>
    </p:spTree>
    <p:extLst>
      <p:ext uri="{BB962C8B-B14F-4D97-AF65-F5344CB8AC3E}">
        <p14:creationId xmlns:p14="http://schemas.microsoft.com/office/powerpoint/2010/main" val="96885228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10723</TotalTime>
  <Words>13732</Words>
  <Application>Microsoft Office PowerPoint</Application>
  <PresentationFormat>Custom</PresentationFormat>
  <Paragraphs>2793</Paragraphs>
  <Slides>120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120</vt:i4>
      </vt:variant>
    </vt:vector>
  </HeadingPairs>
  <TitlesOfParts>
    <vt:vector size="129" baseType="lpstr">
      <vt:lpstr>Arial</vt:lpstr>
      <vt:lpstr>Calibri</vt:lpstr>
      <vt:lpstr>Calibri Light</vt:lpstr>
      <vt:lpstr>Cambria Math</vt:lpstr>
      <vt:lpstr>Courier New</vt:lpstr>
      <vt:lpstr>Helvetica Neue</vt:lpstr>
      <vt:lpstr>Tahoma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 </vt:lpstr>
      <vt:lpstr> </vt:lpstr>
      <vt:lpstr> </vt:lpstr>
      <vt:lpstr>g</vt:lpstr>
      <vt:lpstr>g</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 </vt:lpstr>
      <vt:lpstr> </vt:lpstr>
      <vt:lpstr>PowerPoint Presentation</vt:lpstr>
      <vt:lpstr>PowerPoint Presentation</vt:lpstr>
      <vt:lpstr>  </vt:lpstr>
      <vt:lpstr>PowerPoint Presentation</vt:lpstr>
      <vt:lpstr> </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 Final Example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ASmr</dc:creator>
  <cp:lastModifiedBy>Elpida Keravnou</cp:lastModifiedBy>
  <cp:revision>187</cp:revision>
  <cp:lastPrinted>2022-06-21T13:07:41Z</cp:lastPrinted>
  <dcterms:created xsi:type="dcterms:W3CDTF">2021-06-27T10:17:46Z</dcterms:created>
  <dcterms:modified xsi:type="dcterms:W3CDTF">2022-09-26T15:09:59Z</dcterms:modified>
</cp:coreProperties>
</file>