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13"/>
  </p:notesMasterIdLst>
  <p:handoutMasterIdLst>
    <p:handoutMasterId r:id="rId114"/>
  </p:handoutMasterIdLst>
  <p:sldIdLst>
    <p:sldId id="256" r:id="rId2"/>
    <p:sldId id="262" r:id="rId3"/>
    <p:sldId id="263" r:id="rId4"/>
    <p:sldId id="264" r:id="rId5"/>
    <p:sldId id="372" r:id="rId6"/>
    <p:sldId id="265" r:id="rId7"/>
    <p:sldId id="274" r:id="rId8"/>
    <p:sldId id="275" r:id="rId9"/>
    <p:sldId id="276" r:id="rId10"/>
    <p:sldId id="277" r:id="rId11"/>
    <p:sldId id="266" r:id="rId12"/>
    <p:sldId id="267" r:id="rId13"/>
    <p:sldId id="278" r:id="rId14"/>
    <p:sldId id="273" r:id="rId15"/>
    <p:sldId id="279" r:id="rId16"/>
    <p:sldId id="280" r:id="rId17"/>
    <p:sldId id="281" r:id="rId18"/>
    <p:sldId id="282" r:id="rId19"/>
    <p:sldId id="323" r:id="rId20"/>
    <p:sldId id="324"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18" r:id="rId43"/>
    <p:sldId id="304" r:id="rId44"/>
    <p:sldId id="305" r:id="rId45"/>
    <p:sldId id="306" r:id="rId46"/>
    <p:sldId id="319" r:id="rId47"/>
    <p:sldId id="307" r:id="rId48"/>
    <p:sldId id="308" r:id="rId49"/>
    <p:sldId id="309" r:id="rId50"/>
    <p:sldId id="310" r:id="rId51"/>
    <p:sldId id="311" r:id="rId52"/>
    <p:sldId id="312" r:id="rId53"/>
    <p:sldId id="313" r:id="rId54"/>
    <p:sldId id="314" r:id="rId55"/>
    <p:sldId id="315" r:id="rId56"/>
    <p:sldId id="320" r:id="rId57"/>
    <p:sldId id="321" r:id="rId58"/>
    <p:sldId id="316" r:id="rId59"/>
    <p:sldId id="322" r:id="rId60"/>
    <p:sldId id="317" r:id="rId61"/>
    <p:sldId id="325" r:id="rId62"/>
    <p:sldId id="326" r:id="rId63"/>
    <p:sldId id="268" r:id="rId64"/>
    <p:sldId id="373"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272"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 id="367" r:id="rId107"/>
    <p:sldId id="368" r:id="rId108"/>
    <p:sldId id="369" r:id="rId109"/>
    <p:sldId id="370" r:id="rId110"/>
    <p:sldId id="371" r:id="rId111"/>
    <p:sldId id="261" r:id="rId112"/>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64"/>
    <a:srgbClr val="0100C8"/>
    <a:srgbClr val="00008A"/>
    <a:srgbClr val="000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9/26/2022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26.9.2022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A481C66-5978-8ACF-E239-5B1AF1AB5265}"/>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 Ενότητα </a:t>
            </a:r>
            <a:r>
              <a:rPr lang="en-US" altLang="en-US"/>
              <a:t>XII</a:t>
            </a:r>
            <a:endParaRPr lang="el-GR" altLang="en-US"/>
          </a:p>
          <a:p>
            <a:pPr>
              <a:defRPr/>
            </a:pPr>
            <a:endParaRPr lang="el-GR" altLang="en-US"/>
          </a:p>
        </p:txBody>
      </p:sp>
      <p:sp>
        <p:nvSpPr>
          <p:cNvPr id="3" name="Rectangle 5">
            <a:extLst>
              <a:ext uri="{FF2B5EF4-FFF2-40B4-BE49-F238E27FC236}">
                <a16:creationId xmlns:a16="http://schemas.microsoft.com/office/drawing/2014/main" id="{8A2AB25E-5781-2CBC-6440-791438519C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677A9B2-0CE8-E646-F95F-C4DB02BA6D1A}"/>
              </a:ext>
            </a:extLst>
          </p:cNvPr>
          <p:cNvSpPr>
            <a:spLocks noGrp="1" noChangeArrowheads="1"/>
          </p:cNvSpPr>
          <p:nvPr>
            <p:ph type="sldNum" sz="quarter" idx="12"/>
          </p:nvPr>
        </p:nvSpPr>
        <p:spPr>
          <a:ln/>
        </p:spPr>
        <p:txBody>
          <a:bodyPr/>
          <a:lstStyle>
            <a:lvl1pPr>
              <a:defRPr/>
            </a:lvl1pPr>
          </a:lstStyle>
          <a:p>
            <a:r>
              <a:rPr lang="en-US" altLang="en-US"/>
              <a:t>XII</a:t>
            </a:r>
            <a:r>
              <a:rPr lang="el-GR" altLang="en-US"/>
              <a:t>-</a:t>
            </a:r>
            <a:fld id="{6B81AD02-3018-4B42-9D33-F2714509F559}" type="slidenum">
              <a:rPr lang="el-GR" altLang="en-US"/>
              <a:pPr/>
              <a:t>‹#›</a:t>
            </a:fld>
            <a:endParaRPr lang="el-GR" altLang="en-US"/>
          </a:p>
        </p:txBody>
      </p:sp>
    </p:spTree>
    <p:extLst>
      <p:ext uri="{BB962C8B-B14F-4D97-AF65-F5344CB8AC3E}">
        <p14:creationId xmlns:p14="http://schemas.microsoft.com/office/powerpoint/2010/main" val="170529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16EA296-7DBB-85F8-1264-5FFECA295034}"/>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 Ενότητα </a:t>
            </a:r>
            <a:r>
              <a:rPr lang="en-US" altLang="en-US"/>
              <a:t>XII</a:t>
            </a:r>
            <a:endParaRPr lang="el-GR" altLang="en-US"/>
          </a:p>
          <a:p>
            <a:pPr>
              <a:defRPr/>
            </a:pPr>
            <a:endParaRPr lang="el-GR" altLang="en-US"/>
          </a:p>
        </p:txBody>
      </p:sp>
      <p:sp>
        <p:nvSpPr>
          <p:cNvPr id="5" name="Rectangle 5">
            <a:extLst>
              <a:ext uri="{FF2B5EF4-FFF2-40B4-BE49-F238E27FC236}">
                <a16:creationId xmlns:a16="http://schemas.microsoft.com/office/drawing/2014/main" id="{E315C990-E1A5-9DED-5D8E-83659CB9A2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B41838A-8DEF-4E26-29BB-A6DCD75852B6}"/>
              </a:ext>
            </a:extLst>
          </p:cNvPr>
          <p:cNvSpPr>
            <a:spLocks noGrp="1" noChangeArrowheads="1"/>
          </p:cNvSpPr>
          <p:nvPr>
            <p:ph type="sldNum" sz="quarter" idx="12"/>
          </p:nvPr>
        </p:nvSpPr>
        <p:spPr>
          <a:ln/>
        </p:spPr>
        <p:txBody>
          <a:bodyPr/>
          <a:lstStyle>
            <a:lvl1pPr>
              <a:defRPr/>
            </a:lvl1pPr>
          </a:lstStyle>
          <a:p>
            <a:r>
              <a:rPr lang="en-US" altLang="en-US"/>
              <a:t>XII</a:t>
            </a:r>
            <a:r>
              <a:rPr lang="el-GR" altLang="en-US"/>
              <a:t>-</a:t>
            </a:r>
            <a:fld id="{2740A3E7-67AD-444F-BDF1-442E8488096F}" type="slidenum">
              <a:rPr lang="el-GR" altLang="en-US"/>
              <a:pPr/>
              <a:t>‹#›</a:t>
            </a:fld>
            <a:endParaRPr lang="el-GR" altLang="en-US"/>
          </a:p>
        </p:txBody>
      </p:sp>
    </p:spTree>
    <p:extLst>
      <p:ext uri="{BB962C8B-B14F-4D97-AF65-F5344CB8AC3E}">
        <p14:creationId xmlns:p14="http://schemas.microsoft.com/office/powerpoint/2010/main" val="310928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 id="2147483716" r:id="rId8"/>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dirty="0"/>
              <a:t>MAI611 Fundamentals of Artificial Intelligence</a:t>
            </a:r>
          </a:p>
        </p:txBody>
      </p:sp>
      <p:sp>
        <p:nvSpPr>
          <p:cNvPr id="5" name="Text Placeholder 4"/>
          <p:cNvSpPr>
            <a:spLocks noGrp="1"/>
          </p:cNvSpPr>
          <p:nvPr>
            <p:ph type="body" sz="quarter" idx="23"/>
          </p:nvPr>
        </p:nvSpPr>
        <p:spPr/>
        <p:txBody>
          <a:bodyPr/>
          <a:lstStyle/>
          <a:p>
            <a:r>
              <a:rPr lang="en-US" dirty="0"/>
              <a:t>Elpida Keravnou-Papailiou</a:t>
            </a:r>
          </a:p>
        </p:txBody>
      </p:sp>
      <p:pic>
        <p:nvPicPr>
          <p:cNvPr id="6" name="Picture 5">
            <a:extLst>
              <a:ext uri="{FF2B5EF4-FFF2-40B4-BE49-F238E27FC236}">
                <a16:creationId xmlns:a16="http://schemas.microsoft.com/office/drawing/2014/main" id="{20C73840-0283-4394-B213-CC9C338BDC83}"/>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609206"/>
            <a:ext cx="21590490" cy="892079"/>
          </a:xfrm>
        </p:spPr>
        <p:txBody>
          <a:bodyPr>
            <a:noAutofit/>
          </a:bodyPr>
          <a:lstStyle/>
          <a:p>
            <a:r>
              <a:rPr lang="en-US" sz="6000" dirty="0"/>
              <a:t>Intelligent or Autonomous Agent</a:t>
            </a:r>
            <a:endParaRPr lang="en-CY" sz="6000" dirty="0"/>
          </a:p>
        </p:txBody>
      </p:sp>
      <p:sp>
        <p:nvSpPr>
          <p:cNvPr id="8" name="TextBox 7">
            <a:extLst>
              <a:ext uri="{FF2B5EF4-FFF2-40B4-BE49-F238E27FC236}">
                <a16:creationId xmlns:a16="http://schemas.microsoft.com/office/drawing/2014/main" id="{D127FDD8-DD04-FA3B-F225-8B1FDF612DDF}"/>
              </a:ext>
            </a:extLst>
          </p:cNvPr>
          <p:cNvSpPr txBox="1"/>
          <p:nvPr/>
        </p:nvSpPr>
        <p:spPr>
          <a:xfrm>
            <a:off x="1138812" y="4074858"/>
            <a:ext cx="21590489" cy="1615570"/>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Operates with resistance to rapidly changing, unpredictable or open environments, where there is a high probability of failure</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9" name="Text Placeholder 3">
            <a:extLst>
              <a:ext uri="{FF2B5EF4-FFF2-40B4-BE49-F238E27FC236}">
                <a16:creationId xmlns:a16="http://schemas.microsoft.com/office/drawing/2014/main" id="{B868F966-F8A8-5BE3-E8FC-951C6FA9F2DE}"/>
              </a:ext>
            </a:extLst>
          </p:cNvPr>
          <p:cNvSpPr txBox="1">
            <a:spLocks/>
          </p:cNvSpPr>
          <p:nvPr/>
        </p:nvSpPr>
        <p:spPr>
          <a:xfrm>
            <a:off x="1138812" y="6411960"/>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Example Applications of Intelligent Agents</a:t>
            </a:r>
            <a:endParaRPr lang="en-CY" sz="6000" dirty="0"/>
          </a:p>
        </p:txBody>
      </p:sp>
      <p:sp>
        <p:nvSpPr>
          <p:cNvPr id="10" name="TextBox 9">
            <a:extLst>
              <a:ext uri="{FF2B5EF4-FFF2-40B4-BE49-F238E27FC236}">
                <a16:creationId xmlns:a16="http://schemas.microsoft.com/office/drawing/2014/main" id="{08835799-03C9-D4B7-520C-851B8B5D5D1E}"/>
              </a:ext>
            </a:extLst>
          </p:cNvPr>
          <p:cNvSpPr txBox="1"/>
          <p:nvPr/>
        </p:nvSpPr>
        <p:spPr>
          <a:xfrm>
            <a:off x="1138811" y="8066655"/>
            <a:ext cx="21590489" cy="3407215"/>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Navigation of spacecraft from Earth to space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1600200" lvl="1"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Greater autonomy in making immediate decisions under unforeseen circumstances</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buFont typeface="Wingdings" panose="05000000000000000000" pitchFamily="2" charset="2"/>
              <a:buChar char="q"/>
            </a:pPr>
            <a:r>
              <a:rPr lang="en-CY" sz="4800" dirty="0">
                <a:solidFill>
                  <a:srgbClr val="0100C8"/>
                </a:solidFill>
                <a:effectLst/>
                <a:latin typeface="Helvetica Neue"/>
                <a:ea typeface="Times New Roman" panose="02020603050405020304" pitchFamily="18" charset="0"/>
              </a:rPr>
              <a:t>Search for information on the internet</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90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406334"/>
            <a:ext cx="21590490" cy="892079"/>
          </a:xfrm>
        </p:spPr>
        <p:txBody>
          <a:bodyPr>
            <a:noAutofit/>
          </a:bodyPr>
          <a:lstStyle/>
          <a:p>
            <a:r>
              <a:rPr lang="en-US" sz="6000" dirty="0"/>
              <a:t>Cooperation Protocols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00548" y="3570441"/>
            <a:ext cx="21686697" cy="740311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Basic cooperation protocol strategy</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Breakdown and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distribute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tasks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us,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if there are alternative ways of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breaking down</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 choice is needed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Additionally, there may be dependencies between subtasks or conflicts between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Distribution criteria</a:t>
            </a: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Avoid overloading critical resources</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Assign tasks to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who have the required capabilities</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Ask a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broad-perception</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to delegate work to other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Assigning overlapping responsibilities to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to achieve coherence</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Assigning highly interdependent tasks to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that are spatially or semantically close</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2286000" lvl="2"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Minimizes communication and synchronization costs</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1371600" lvl="1" indent="-4572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solidFill>
                  <a:srgbClr val="0100C8"/>
                </a:solidFill>
                <a:effectLst/>
                <a:latin typeface="Helvetica Neue"/>
                <a:ea typeface="Times New Roman" panose="02020603050405020304" pitchFamily="18" charset="0"/>
                <a:cs typeface="Times New Roman" panose="02020603050405020304" pitchFamily="18" charset="0"/>
              </a:rPr>
              <a:t>Redistribute tasks if necessary to complete urgent tasks</a:t>
            </a:r>
            <a:r>
              <a:rPr lang="en-CY" sz="32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91283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554619"/>
            <a:ext cx="21590490" cy="892079"/>
          </a:xfrm>
        </p:spPr>
        <p:txBody>
          <a:bodyPr>
            <a:noAutofit/>
          </a:bodyPr>
          <a:lstStyle/>
          <a:p>
            <a:r>
              <a:rPr lang="en-US" sz="6000" dirty="0"/>
              <a:t>Task Distribution Mechanisms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519881" y="3725230"/>
            <a:ext cx="21467364" cy="5263978"/>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Market mechanisms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Tasks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are paired with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by general agreement or mutual selection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Contract net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announcement, bid and award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Planning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are responsible for assigning tasks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Organizational structure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have predefined responsibilities for specific tasks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6871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702903"/>
            <a:ext cx="21590490" cy="892079"/>
          </a:xfrm>
        </p:spPr>
        <p:txBody>
          <a:bodyPr>
            <a:noAutofit/>
          </a:bodyPr>
          <a:lstStyle/>
          <a:p>
            <a:r>
              <a:rPr lang="en-US" sz="6000" dirty="0"/>
              <a:t>Contract Net Protocol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519881" y="3873514"/>
            <a:ext cx="21467364" cy="6690358"/>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most widely used collaboration protocol</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is based on the contract mechanism implemented for the exchange of products and services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Connection problem</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h</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ow to </a:t>
            </a:r>
            <a:r>
              <a:rPr lang="en-US" sz="4000" dirty="0">
                <a:solidFill>
                  <a:srgbClr val="0100C8"/>
                </a:solidFill>
                <a:latin typeface="Helvetica Neue"/>
                <a:ea typeface="Times New Roman" panose="02020603050405020304" pitchFamily="18" charset="0"/>
                <a:cs typeface="Times New Roman" panose="02020603050405020304" pitchFamily="18" charset="0"/>
              </a:rPr>
              <a:t>find</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 suitable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carry out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 particular task</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manager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he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anting the task solved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contractors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who may be able to undertake the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task</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96397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a:extLst>
              <a:ext uri="{FF2B5EF4-FFF2-40B4-BE49-F238E27FC236}">
                <a16:creationId xmlns:a16="http://schemas.microsoft.com/office/drawing/2014/main" id="{E1CAB525-28F1-C75D-2C21-A2F8FD661442}"/>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47107" name="Slide Number Placeholder 3">
            <a:extLst>
              <a:ext uri="{FF2B5EF4-FFF2-40B4-BE49-F238E27FC236}">
                <a16:creationId xmlns:a16="http://schemas.microsoft.com/office/drawing/2014/main" id="{36A738D8-5160-CEB9-6626-16363B2255A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5BAECE98-EDAC-476A-9EBA-EDE852998F57}" type="slidenum">
              <a:rPr lang="el-GR" altLang="en-US" sz="2800" smtClean="0"/>
              <a:pPr>
                <a:spcBef>
                  <a:spcPct val="0"/>
                </a:spcBef>
                <a:buFontTx/>
                <a:buNone/>
              </a:pPr>
              <a:t>103</a:t>
            </a:fld>
            <a:endParaRPr lang="el-GR" altLang="en-US" sz="2800" dirty="0"/>
          </a:p>
        </p:txBody>
      </p:sp>
      <p:sp>
        <p:nvSpPr>
          <p:cNvPr id="47108" name="Text Box 4">
            <a:extLst>
              <a:ext uri="{FF2B5EF4-FFF2-40B4-BE49-F238E27FC236}">
                <a16:creationId xmlns:a16="http://schemas.microsoft.com/office/drawing/2014/main" id="{73871DB8-5F77-7E19-90D5-C6A521455A6D}"/>
              </a:ext>
            </a:extLst>
          </p:cNvPr>
          <p:cNvSpPr txBox="1">
            <a:spLocks noChangeArrowheads="1"/>
          </p:cNvSpPr>
          <p:nvPr/>
        </p:nvSpPr>
        <p:spPr bwMode="auto">
          <a:xfrm>
            <a:off x="2026508" y="1248033"/>
            <a:ext cx="14782800" cy="4401205"/>
          </a:xfrm>
          <a:prstGeom prst="rect">
            <a:avLst/>
          </a:prstGeom>
          <a:solidFill>
            <a:schemeClr val="bg1">
              <a:lumMod val="85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solidFill>
                  <a:srgbClr val="990000"/>
                </a:solidFill>
              </a:rPr>
              <a:t>Manager</a:t>
            </a:r>
            <a:endParaRPr lang="el-GR" altLang="en-US" sz="4000" b="1" dirty="0">
              <a:solidFill>
                <a:srgbClr val="990000"/>
              </a:solidFill>
            </a:endParaRPr>
          </a:p>
          <a:p>
            <a:pPr eaLnBrk="1" hangingPunct="1">
              <a:spcBef>
                <a:spcPct val="50000"/>
              </a:spcBef>
              <a:buFontTx/>
              <a:buNone/>
            </a:pPr>
            <a:r>
              <a:rPr lang="en-US" altLang="en-US" sz="4000" b="1" dirty="0"/>
              <a:t>Announces the task that wishes to be carried out </a:t>
            </a:r>
            <a:endParaRPr lang="el-GR" altLang="en-US" sz="4000" b="1" dirty="0"/>
          </a:p>
          <a:p>
            <a:pPr eaLnBrk="1" hangingPunct="1">
              <a:spcBef>
                <a:spcPct val="50000"/>
              </a:spcBef>
              <a:buFontTx/>
              <a:buNone/>
            </a:pPr>
            <a:r>
              <a:rPr lang="en-US" altLang="en-US" sz="4000" b="1" dirty="0"/>
              <a:t>Receives and evaluates bids from potential contractors</a:t>
            </a:r>
            <a:endParaRPr lang="el-GR" altLang="en-US" sz="4000" b="1" dirty="0"/>
          </a:p>
          <a:p>
            <a:pPr eaLnBrk="1" hangingPunct="1">
              <a:spcBef>
                <a:spcPct val="50000"/>
              </a:spcBef>
              <a:buFontTx/>
              <a:buNone/>
            </a:pPr>
            <a:r>
              <a:rPr lang="en-US" altLang="en-US" sz="4000" b="1" dirty="0"/>
              <a:t>“Signs” a contract with an appropriate contractor</a:t>
            </a:r>
            <a:r>
              <a:rPr lang="el-GR" altLang="en-US" sz="4000" b="1" dirty="0"/>
              <a:t> </a:t>
            </a:r>
          </a:p>
          <a:p>
            <a:pPr eaLnBrk="1" hangingPunct="1">
              <a:spcBef>
                <a:spcPct val="50000"/>
              </a:spcBef>
              <a:buFontTx/>
              <a:buNone/>
            </a:pPr>
            <a:r>
              <a:rPr lang="en-US" altLang="en-US" sz="4000" b="1" dirty="0"/>
              <a:t>Receives and synthesizes results</a:t>
            </a:r>
          </a:p>
        </p:txBody>
      </p:sp>
      <p:sp>
        <p:nvSpPr>
          <p:cNvPr id="88069" name="Text Box 5">
            <a:extLst>
              <a:ext uri="{FF2B5EF4-FFF2-40B4-BE49-F238E27FC236}">
                <a16:creationId xmlns:a16="http://schemas.microsoft.com/office/drawing/2014/main" id="{257194F4-AC8D-C7D6-900E-9143AD7E957B}"/>
              </a:ext>
            </a:extLst>
          </p:cNvPr>
          <p:cNvSpPr txBox="1">
            <a:spLocks noChangeArrowheads="1"/>
          </p:cNvSpPr>
          <p:nvPr/>
        </p:nvSpPr>
        <p:spPr bwMode="auto">
          <a:xfrm>
            <a:off x="5791200" y="6553200"/>
            <a:ext cx="14782800" cy="5324535"/>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dirty="0">
                <a:solidFill>
                  <a:srgbClr val="990000"/>
                </a:solidFill>
              </a:rPr>
              <a:t>Contractor</a:t>
            </a:r>
            <a:endParaRPr lang="el-GR" altLang="en-US" sz="4000" b="1" dirty="0">
              <a:solidFill>
                <a:srgbClr val="990000"/>
              </a:solidFill>
            </a:endParaRPr>
          </a:p>
          <a:p>
            <a:pPr eaLnBrk="1" hangingPunct="1">
              <a:spcBef>
                <a:spcPct val="50000"/>
              </a:spcBef>
              <a:buFontTx/>
              <a:buNone/>
            </a:pPr>
            <a:r>
              <a:rPr lang="en-US" altLang="en-US" sz="4000" b="1" dirty="0"/>
              <a:t>Receives task announcements</a:t>
            </a:r>
            <a:endParaRPr lang="el-GR" altLang="en-US" sz="4000" b="1" dirty="0"/>
          </a:p>
          <a:p>
            <a:pPr eaLnBrk="1" hangingPunct="1">
              <a:spcBef>
                <a:spcPct val="50000"/>
              </a:spcBef>
              <a:buFontTx/>
              <a:buNone/>
            </a:pPr>
            <a:r>
              <a:rPr lang="en-US" altLang="en-US" sz="4000" b="1" dirty="0"/>
              <a:t>Evaluates its capability to carry out the task</a:t>
            </a:r>
            <a:endParaRPr lang="el-GR" altLang="en-US" sz="4000" b="1" dirty="0"/>
          </a:p>
          <a:p>
            <a:pPr eaLnBrk="1" hangingPunct="1">
              <a:spcBef>
                <a:spcPct val="50000"/>
              </a:spcBef>
              <a:buFontTx/>
              <a:buNone/>
            </a:pPr>
            <a:r>
              <a:rPr lang="en-US" altLang="en-US" sz="4000" b="1" dirty="0"/>
              <a:t>Replies</a:t>
            </a:r>
            <a:r>
              <a:rPr lang="el-GR" altLang="en-US" sz="4000" b="1" dirty="0"/>
              <a:t> (</a:t>
            </a:r>
            <a:r>
              <a:rPr lang="en-US" altLang="en-US" sz="4000" b="1" dirty="0"/>
              <a:t>decline</a:t>
            </a:r>
            <a:r>
              <a:rPr lang="el-GR" altLang="en-US" sz="4000" b="1" dirty="0"/>
              <a:t>, </a:t>
            </a:r>
            <a:r>
              <a:rPr lang="en-US" altLang="en-US" sz="4000" b="1" dirty="0"/>
              <a:t>bid)</a:t>
            </a:r>
            <a:endParaRPr lang="el-GR" altLang="en-US" sz="4000" b="1" dirty="0"/>
          </a:p>
          <a:p>
            <a:pPr eaLnBrk="1" hangingPunct="1">
              <a:spcBef>
                <a:spcPct val="50000"/>
              </a:spcBef>
              <a:buFontTx/>
              <a:buNone/>
            </a:pPr>
            <a:r>
              <a:rPr lang="en-US" altLang="en-US" sz="4000" b="1" dirty="0"/>
              <a:t>Carries out the task if it is given a contract</a:t>
            </a:r>
            <a:endParaRPr lang="el-GR" altLang="en-US" sz="4000" b="1" dirty="0"/>
          </a:p>
          <a:p>
            <a:pPr eaLnBrk="1" hangingPunct="1">
              <a:spcBef>
                <a:spcPct val="50000"/>
              </a:spcBef>
              <a:buFontTx/>
              <a:buNone/>
            </a:pPr>
            <a:r>
              <a:rPr lang="en-US" altLang="en-US" sz="4000" b="1" dirty="0"/>
              <a:t>Sends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fade">
                                      <p:cBhvr>
                                        <p:cTn id="7" dur="1000"/>
                                        <p:tgtEl>
                                          <p:spTgt spid="88069"/>
                                        </p:tgtEl>
                                      </p:cBhvr>
                                    </p:animEffect>
                                    <p:anim calcmode="lin" valueType="num">
                                      <p:cBhvr>
                                        <p:cTn id="8" dur="1000" fill="hold"/>
                                        <p:tgtEl>
                                          <p:spTgt spid="88069"/>
                                        </p:tgtEl>
                                        <p:attrNameLst>
                                          <p:attrName>ppt_x</p:attrName>
                                        </p:attrNameLst>
                                      </p:cBhvr>
                                      <p:tavLst>
                                        <p:tav tm="0">
                                          <p:val>
                                            <p:strVal val="#ppt_x"/>
                                          </p:val>
                                        </p:tav>
                                        <p:tav tm="100000">
                                          <p:val>
                                            <p:strVal val="#ppt_x"/>
                                          </p:val>
                                        </p:tav>
                                      </p:tavLst>
                                    </p:anim>
                                    <p:anim calcmode="lin" valueType="num">
                                      <p:cBhvr>
                                        <p:cTn id="9" dur="1000" fill="hold"/>
                                        <p:tgtEl>
                                          <p:spTgt spid="880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FF82A72E-29C0-B8F5-1297-CAAB9FAFABA8}"/>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48131" name="Slide Number Placeholder 3">
            <a:extLst>
              <a:ext uri="{FF2B5EF4-FFF2-40B4-BE49-F238E27FC236}">
                <a16:creationId xmlns:a16="http://schemas.microsoft.com/office/drawing/2014/main" id="{694EC6AA-1526-F6F9-7831-77166670E5F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4914CD90-46F0-4D0A-B46A-BEC0387EF0B8}" type="slidenum">
              <a:rPr lang="el-GR" altLang="en-US" sz="2800" smtClean="0"/>
              <a:pPr>
                <a:spcBef>
                  <a:spcPct val="0"/>
                </a:spcBef>
                <a:buFontTx/>
                <a:buNone/>
              </a:pPr>
              <a:t>104</a:t>
            </a:fld>
            <a:endParaRPr lang="el-GR" altLang="en-US" sz="2800" dirty="0"/>
          </a:p>
        </p:txBody>
      </p:sp>
      <p:sp>
        <p:nvSpPr>
          <p:cNvPr id="48132" name="AutoShape 4">
            <a:extLst>
              <a:ext uri="{FF2B5EF4-FFF2-40B4-BE49-F238E27FC236}">
                <a16:creationId xmlns:a16="http://schemas.microsoft.com/office/drawing/2014/main" id="{9731E2AF-C372-FC2A-70EE-F380B1FDDAA4}"/>
              </a:ext>
            </a:extLst>
          </p:cNvPr>
          <p:cNvSpPr>
            <a:spLocks noChangeArrowheads="1"/>
          </p:cNvSpPr>
          <p:nvPr/>
        </p:nvSpPr>
        <p:spPr bwMode="auto">
          <a:xfrm>
            <a:off x="10515600" y="39624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33" name="AutoShape 5">
            <a:extLst>
              <a:ext uri="{FF2B5EF4-FFF2-40B4-BE49-F238E27FC236}">
                <a16:creationId xmlns:a16="http://schemas.microsoft.com/office/drawing/2014/main" id="{BFA514B2-1B99-77C9-21EA-38D4B72B67F8}"/>
              </a:ext>
            </a:extLst>
          </p:cNvPr>
          <p:cNvSpPr>
            <a:spLocks noChangeArrowheads="1"/>
          </p:cNvSpPr>
          <p:nvPr/>
        </p:nvSpPr>
        <p:spPr bwMode="auto">
          <a:xfrm>
            <a:off x="10515600" y="30480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34" name="Line 6">
            <a:extLst>
              <a:ext uri="{FF2B5EF4-FFF2-40B4-BE49-F238E27FC236}">
                <a16:creationId xmlns:a16="http://schemas.microsoft.com/office/drawing/2014/main" id="{B1789DFC-9571-1164-9261-6B7856CCE6FB}"/>
              </a:ext>
            </a:extLst>
          </p:cNvPr>
          <p:cNvSpPr>
            <a:spLocks noChangeShapeType="1"/>
          </p:cNvSpPr>
          <p:nvPr/>
        </p:nvSpPr>
        <p:spPr bwMode="auto">
          <a:xfrm>
            <a:off x="10972800" y="36576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35" name="AutoShape 7">
            <a:extLst>
              <a:ext uri="{FF2B5EF4-FFF2-40B4-BE49-F238E27FC236}">
                <a16:creationId xmlns:a16="http://schemas.microsoft.com/office/drawing/2014/main" id="{8354E315-84E4-5D8D-BCB6-29A0F98BD910}"/>
              </a:ext>
            </a:extLst>
          </p:cNvPr>
          <p:cNvSpPr>
            <a:spLocks noChangeArrowheads="1"/>
          </p:cNvSpPr>
          <p:nvPr/>
        </p:nvSpPr>
        <p:spPr bwMode="auto">
          <a:xfrm>
            <a:off x="17068800" y="30480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36" name="AutoShape 8">
            <a:extLst>
              <a:ext uri="{FF2B5EF4-FFF2-40B4-BE49-F238E27FC236}">
                <a16:creationId xmlns:a16="http://schemas.microsoft.com/office/drawing/2014/main" id="{301B4486-7FFE-E86C-3A54-7865D5488BF6}"/>
              </a:ext>
            </a:extLst>
          </p:cNvPr>
          <p:cNvSpPr>
            <a:spLocks noChangeArrowheads="1"/>
          </p:cNvSpPr>
          <p:nvPr/>
        </p:nvSpPr>
        <p:spPr bwMode="auto">
          <a:xfrm>
            <a:off x="17068800" y="21336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37" name="Line 9">
            <a:extLst>
              <a:ext uri="{FF2B5EF4-FFF2-40B4-BE49-F238E27FC236}">
                <a16:creationId xmlns:a16="http://schemas.microsoft.com/office/drawing/2014/main" id="{1A93AAFB-F403-3668-4D12-FE02DA68118A}"/>
              </a:ext>
            </a:extLst>
          </p:cNvPr>
          <p:cNvSpPr>
            <a:spLocks noChangeShapeType="1"/>
          </p:cNvSpPr>
          <p:nvPr/>
        </p:nvSpPr>
        <p:spPr bwMode="auto">
          <a:xfrm>
            <a:off x="17526000" y="2743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38" name="AutoShape 10">
            <a:extLst>
              <a:ext uri="{FF2B5EF4-FFF2-40B4-BE49-F238E27FC236}">
                <a16:creationId xmlns:a16="http://schemas.microsoft.com/office/drawing/2014/main" id="{BD0F0974-F703-8763-4A60-D5578C54D34B}"/>
              </a:ext>
            </a:extLst>
          </p:cNvPr>
          <p:cNvSpPr>
            <a:spLocks noChangeArrowheads="1"/>
          </p:cNvSpPr>
          <p:nvPr/>
        </p:nvSpPr>
        <p:spPr bwMode="auto">
          <a:xfrm>
            <a:off x="15697200" y="47244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39" name="AutoShape 11">
            <a:extLst>
              <a:ext uri="{FF2B5EF4-FFF2-40B4-BE49-F238E27FC236}">
                <a16:creationId xmlns:a16="http://schemas.microsoft.com/office/drawing/2014/main" id="{1DB0E099-D586-010C-9D89-92DEA9FAF53A}"/>
              </a:ext>
            </a:extLst>
          </p:cNvPr>
          <p:cNvSpPr>
            <a:spLocks noChangeArrowheads="1"/>
          </p:cNvSpPr>
          <p:nvPr/>
        </p:nvSpPr>
        <p:spPr bwMode="auto">
          <a:xfrm>
            <a:off x="15697200" y="38100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40" name="Line 12">
            <a:extLst>
              <a:ext uri="{FF2B5EF4-FFF2-40B4-BE49-F238E27FC236}">
                <a16:creationId xmlns:a16="http://schemas.microsoft.com/office/drawing/2014/main" id="{DEA9D0A6-B05F-2BF1-E12F-D9AB4647E0D6}"/>
              </a:ext>
            </a:extLst>
          </p:cNvPr>
          <p:cNvSpPr>
            <a:spLocks noChangeShapeType="1"/>
          </p:cNvSpPr>
          <p:nvPr/>
        </p:nvSpPr>
        <p:spPr bwMode="auto">
          <a:xfrm>
            <a:off x="16154400" y="44196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1" name="AutoShape 13">
            <a:extLst>
              <a:ext uri="{FF2B5EF4-FFF2-40B4-BE49-F238E27FC236}">
                <a16:creationId xmlns:a16="http://schemas.microsoft.com/office/drawing/2014/main" id="{4A2F34E4-52F5-5BA0-DDFE-42DF36132E7B}"/>
              </a:ext>
            </a:extLst>
          </p:cNvPr>
          <p:cNvSpPr>
            <a:spLocks noChangeArrowheads="1"/>
          </p:cNvSpPr>
          <p:nvPr/>
        </p:nvSpPr>
        <p:spPr bwMode="auto">
          <a:xfrm>
            <a:off x="14020800" y="57912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42" name="AutoShape 14">
            <a:extLst>
              <a:ext uri="{FF2B5EF4-FFF2-40B4-BE49-F238E27FC236}">
                <a16:creationId xmlns:a16="http://schemas.microsoft.com/office/drawing/2014/main" id="{A3472E6B-CD2D-1A12-4390-282411A3E0D8}"/>
              </a:ext>
            </a:extLst>
          </p:cNvPr>
          <p:cNvSpPr>
            <a:spLocks noChangeArrowheads="1"/>
          </p:cNvSpPr>
          <p:nvPr/>
        </p:nvSpPr>
        <p:spPr bwMode="auto">
          <a:xfrm>
            <a:off x="14020800" y="48768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8143" name="Line 15">
            <a:extLst>
              <a:ext uri="{FF2B5EF4-FFF2-40B4-BE49-F238E27FC236}">
                <a16:creationId xmlns:a16="http://schemas.microsoft.com/office/drawing/2014/main" id="{47DEC5AA-4C87-C504-0C30-C4E6539A8B67}"/>
              </a:ext>
            </a:extLst>
          </p:cNvPr>
          <p:cNvSpPr>
            <a:spLocks noChangeShapeType="1"/>
          </p:cNvSpPr>
          <p:nvPr/>
        </p:nvSpPr>
        <p:spPr bwMode="auto">
          <a:xfrm>
            <a:off x="14478000" y="54864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4" name="Line 16">
            <a:extLst>
              <a:ext uri="{FF2B5EF4-FFF2-40B4-BE49-F238E27FC236}">
                <a16:creationId xmlns:a16="http://schemas.microsoft.com/office/drawing/2014/main" id="{706B4BEB-5ECA-E743-45B6-E7CED2E7DB34}"/>
              </a:ext>
            </a:extLst>
          </p:cNvPr>
          <p:cNvSpPr>
            <a:spLocks noChangeShapeType="1"/>
          </p:cNvSpPr>
          <p:nvPr/>
        </p:nvSpPr>
        <p:spPr bwMode="auto">
          <a:xfrm flipV="1">
            <a:off x="11430000" y="2133600"/>
            <a:ext cx="32004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5" name="Line 17">
            <a:extLst>
              <a:ext uri="{FF2B5EF4-FFF2-40B4-BE49-F238E27FC236}">
                <a16:creationId xmlns:a16="http://schemas.microsoft.com/office/drawing/2014/main" id="{B4D97E78-9AA0-5C38-B855-5194841EE712}"/>
              </a:ext>
            </a:extLst>
          </p:cNvPr>
          <p:cNvSpPr>
            <a:spLocks noChangeShapeType="1"/>
          </p:cNvSpPr>
          <p:nvPr/>
        </p:nvSpPr>
        <p:spPr bwMode="auto">
          <a:xfrm flipH="1">
            <a:off x="14325600" y="2133600"/>
            <a:ext cx="3048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6" name="Line 18">
            <a:extLst>
              <a:ext uri="{FF2B5EF4-FFF2-40B4-BE49-F238E27FC236}">
                <a16:creationId xmlns:a16="http://schemas.microsoft.com/office/drawing/2014/main" id="{8F2D4A54-A7DB-69D2-272E-494AD08C7A80}"/>
              </a:ext>
            </a:extLst>
          </p:cNvPr>
          <p:cNvSpPr>
            <a:spLocks noChangeShapeType="1"/>
          </p:cNvSpPr>
          <p:nvPr/>
        </p:nvSpPr>
        <p:spPr bwMode="auto">
          <a:xfrm flipV="1">
            <a:off x="14325600" y="2133600"/>
            <a:ext cx="274320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7" name="Line 19">
            <a:extLst>
              <a:ext uri="{FF2B5EF4-FFF2-40B4-BE49-F238E27FC236}">
                <a16:creationId xmlns:a16="http://schemas.microsoft.com/office/drawing/2014/main" id="{A973F9F2-0871-3BC2-294C-2BC492730B39}"/>
              </a:ext>
            </a:extLst>
          </p:cNvPr>
          <p:cNvSpPr>
            <a:spLocks noChangeShapeType="1"/>
          </p:cNvSpPr>
          <p:nvPr/>
        </p:nvSpPr>
        <p:spPr bwMode="auto">
          <a:xfrm>
            <a:off x="11430000" y="3048000"/>
            <a:ext cx="30480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8" name="Line 20">
            <a:extLst>
              <a:ext uri="{FF2B5EF4-FFF2-40B4-BE49-F238E27FC236}">
                <a16:creationId xmlns:a16="http://schemas.microsoft.com/office/drawing/2014/main" id="{B65A5016-AB01-7754-7700-2E8D6D4B9231}"/>
              </a:ext>
            </a:extLst>
          </p:cNvPr>
          <p:cNvSpPr>
            <a:spLocks noChangeShapeType="1"/>
          </p:cNvSpPr>
          <p:nvPr/>
        </p:nvSpPr>
        <p:spPr bwMode="auto">
          <a:xfrm flipH="1">
            <a:off x="14020800" y="3352800"/>
            <a:ext cx="4572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49" name="Line 21">
            <a:extLst>
              <a:ext uri="{FF2B5EF4-FFF2-40B4-BE49-F238E27FC236}">
                <a16:creationId xmlns:a16="http://schemas.microsoft.com/office/drawing/2014/main" id="{D0E7D354-5369-21D6-BAB4-933AC3A4B976}"/>
              </a:ext>
            </a:extLst>
          </p:cNvPr>
          <p:cNvSpPr>
            <a:spLocks noChangeShapeType="1"/>
          </p:cNvSpPr>
          <p:nvPr/>
        </p:nvSpPr>
        <p:spPr bwMode="auto">
          <a:xfrm>
            <a:off x="14020800" y="3657600"/>
            <a:ext cx="1676400" cy="152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50" name="Line 22">
            <a:extLst>
              <a:ext uri="{FF2B5EF4-FFF2-40B4-BE49-F238E27FC236}">
                <a16:creationId xmlns:a16="http://schemas.microsoft.com/office/drawing/2014/main" id="{E95643F8-3D2D-485C-ABA5-57667F8C3658}"/>
              </a:ext>
            </a:extLst>
          </p:cNvPr>
          <p:cNvSpPr>
            <a:spLocks noChangeShapeType="1"/>
          </p:cNvSpPr>
          <p:nvPr/>
        </p:nvSpPr>
        <p:spPr bwMode="auto">
          <a:xfrm>
            <a:off x="11430000" y="3048000"/>
            <a:ext cx="1981200" cy="1066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51" name="Line 24">
            <a:extLst>
              <a:ext uri="{FF2B5EF4-FFF2-40B4-BE49-F238E27FC236}">
                <a16:creationId xmlns:a16="http://schemas.microsoft.com/office/drawing/2014/main" id="{DADA1681-CB5B-FA4E-9604-B2A48B40E8B1}"/>
              </a:ext>
            </a:extLst>
          </p:cNvPr>
          <p:cNvSpPr>
            <a:spLocks noChangeShapeType="1"/>
          </p:cNvSpPr>
          <p:nvPr/>
        </p:nvSpPr>
        <p:spPr bwMode="auto">
          <a:xfrm>
            <a:off x="12496800" y="4114800"/>
            <a:ext cx="1524000" cy="762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52" name="Line 25">
            <a:extLst>
              <a:ext uri="{FF2B5EF4-FFF2-40B4-BE49-F238E27FC236}">
                <a16:creationId xmlns:a16="http://schemas.microsoft.com/office/drawing/2014/main" id="{9CE611ED-BB37-D0DC-6FDB-0A03F6F8A1CB}"/>
              </a:ext>
            </a:extLst>
          </p:cNvPr>
          <p:cNvSpPr>
            <a:spLocks noChangeShapeType="1"/>
          </p:cNvSpPr>
          <p:nvPr/>
        </p:nvSpPr>
        <p:spPr bwMode="auto">
          <a:xfrm>
            <a:off x="12496800" y="4114800"/>
            <a:ext cx="91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14" name="AutoShape 26">
            <a:extLst>
              <a:ext uri="{FF2B5EF4-FFF2-40B4-BE49-F238E27FC236}">
                <a16:creationId xmlns:a16="http://schemas.microsoft.com/office/drawing/2014/main" id="{B72EE88D-476E-9D6A-C4B7-1DBE685028A9}"/>
              </a:ext>
            </a:extLst>
          </p:cNvPr>
          <p:cNvSpPr>
            <a:spLocks noChangeArrowheads="1"/>
          </p:cNvSpPr>
          <p:nvPr/>
        </p:nvSpPr>
        <p:spPr bwMode="auto">
          <a:xfrm>
            <a:off x="10820400" y="99060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15" name="AutoShape 27">
            <a:extLst>
              <a:ext uri="{FF2B5EF4-FFF2-40B4-BE49-F238E27FC236}">
                <a16:creationId xmlns:a16="http://schemas.microsoft.com/office/drawing/2014/main" id="{26C99144-CDF6-FF1D-5AC7-900F83006950}"/>
              </a:ext>
            </a:extLst>
          </p:cNvPr>
          <p:cNvSpPr>
            <a:spLocks noChangeArrowheads="1"/>
          </p:cNvSpPr>
          <p:nvPr/>
        </p:nvSpPr>
        <p:spPr bwMode="auto">
          <a:xfrm>
            <a:off x="10820400" y="89916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16" name="Line 28">
            <a:extLst>
              <a:ext uri="{FF2B5EF4-FFF2-40B4-BE49-F238E27FC236}">
                <a16:creationId xmlns:a16="http://schemas.microsoft.com/office/drawing/2014/main" id="{15D30C94-EFBB-7863-BD16-3CAC17065912}"/>
              </a:ext>
            </a:extLst>
          </p:cNvPr>
          <p:cNvSpPr>
            <a:spLocks noChangeShapeType="1"/>
          </p:cNvSpPr>
          <p:nvPr/>
        </p:nvSpPr>
        <p:spPr bwMode="auto">
          <a:xfrm>
            <a:off x="11277600" y="9601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17" name="AutoShape 29">
            <a:extLst>
              <a:ext uri="{FF2B5EF4-FFF2-40B4-BE49-F238E27FC236}">
                <a16:creationId xmlns:a16="http://schemas.microsoft.com/office/drawing/2014/main" id="{E0B585BE-4E56-F534-9F88-475334193033}"/>
              </a:ext>
            </a:extLst>
          </p:cNvPr>
          <p:cNvSpPr>
            <a:spLocks noChangeArrowheads="1"/>
          </p:cNvSpPr>
          <p:nvPr/>
        </p:nvSpPr>
        <p:spPr bwMode="auto">
          <a:xfrm>
            <a:off x="17373600" y="89916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18" name="AutoShape 30">
            <a:extLst>
              <a:ext uri="{FF2B5EF4-FFF2-40B4-BE49-F238E27FC236}">
                <a16:creationId xmlns:a16="http://schemas.microsoft.com/office/drawing/2014/main" id="{3CC7A7E0-9D06-BFDE-4C53-B4D66FDCF44F}"/>
              </a:ext>
            </a:extLst>
          </p:cNvPr>
          <p:cNvSpPr>
            <a:spLocks noChangeArrowheads="1"/>
          </p:cNvSpPr>
          <p:nvPr/>
        </p:nvSpPr>
        <p:spPr bwMode="auto">
          <a:xfrm>
            <a:off x="17373600" y="80772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19" name="Line 31">
            <a:extLst>
              <a:ext uri="{FF2B5EF4-FFF2-40B4-BE49-F238E27FC236}">
                <a16:creationId xmlns:a16="http://schemas.microsoft.com/office/drawing/2014/main" id="{A56B868E-4952-1132-DDFE-5C0245F736B8}"/>
              </a:ext>
            </a:extLst>
          </p:cNvPr>
          <p:cNvSpPr>
            <a:spLocks noChangeShapeType="1"/>
          </p:cNvSpPr>
          <p:nvPr/>
        </p:nvSpPr>
        <p:spPr bwMode="auto">
          <a:xfrm>
            <a:off x="17830800" y="86868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20" name="AutoShape 32">
            <a:extLst>
              <a:ext uri="{FF2B5EF4-FFF2-40B4-BE49-F238E27FC236}">
                <a16:creationId xmlns:a16="http://schemas.microsoft.com/office/drawing/2014/main" id="{ECA8F253-EDE3-F1CF-17B5-6B1A6BCC6F86}"/>
              </a:ext>
            </a:extLst>
          </p:cNvPr>
          <p:cNvSpPr>
            <a:spLocks noChangeArrowheads="1"/>
          </p:cNvSpPr>
          <p:nvPr/>
        </p:nvSpPr>
        <p:spPr bwMode="auto">
          <a:xfrm>
            <a:off x="16002000" y="106680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21" name="AutoShape 33">
            <a:extLst>
              <a:ext uri="{FF2B5EF4-FFF2-40B4-BE49-F238E27FC236}">
                <a16:creationId xmlns:a16="http://schemas.microsoft.com/office/drawing/2014/main" id="{C663F404-3E03-9264-9C24-FE7D501438BD}"/>
              </a:ext>
            </a:extLst>
          </p:cNvPr>
          <p:cNvSpPr>
            <a:spLocks noChangeArrowheads="1"/>
          </p:cNvSpPr>
          <p:nvPr/>
        </p:nvSpPr>
        <p:spPr bwMode="auto">
          <a:xfrm>
            <a:off x="16002000" y="97536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22" name="Line 34">
            <a:extLst>
              <a:ext uri="{FF2B5EF4-FFF2-40B4-BE49-F238E27FC236}">
                <a16:creationId xmlns:a16="http://schemas.microsoft.com/office/drawing/2014/main" id="{8B524236-863D-4DD1-FB9E-86951FC13CAA}"/>
              </a:ext>
            </a:extLst>
          </p:cNvPr>
          <p:cNvSpPr>
            <a:spLocks noChangeShapeType="1"/>
          </p:cNvSpPr>
          <p:nvPr/>
        </p:nvSpPr>
        <p:spPr bwMode="auto">
          <a:xfrm>
            <a:off x="16459200" y="10363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23" name="AutoShape 35">
            <a:extLst>
              <a:ext uri="{FF2B5EF4-FFF2-40B4-BE49-F238E27FC236}">
                <a16:creationId xmlns:a16="http://schemas.microsoft.com/office/drawing/2014/main" id="{11292E87-4DB1-D4DB-596B-574594A4A7C1}"/>
              </a:ext>
            </a:extLst>
          </p:cNvPr>
          <p:cNvSpPr>
            <a:spLocks noChangeArrowheads="1"/>
          </p:cNvSpPr>
          <p:nvPr/>
        </p:nvSpPr>
        <p:spPr bwMode="auto">
          <a:xfrm>
            <a:off x="14325600" y="117348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24" name="AutoShape 36">
            <a:extLst>
              <a:ext uri="{FF2B5EF4-FFF2-40B4-BE49-F238E27FC236}">
                <a16:creationId xmlns:a16="http://schemas.microsoft.com/office/drawing/2014/main" id="{AE6971BF-1D69-5C9B-1DFB-5437C50C9573}"/>
              </a:ext>
            </a:extLst>
          </p:cNvPr>
          <p:cNvSpPr>
            <a:spLocks noChangeArrowheads="1"/>
          </p:cNvSpPr>
          <p:nvPr/>
        </p:nvSpPr>
        <p:spPr bwMode="auto">
          <a:xfrm>
            <a:off x="14325600" y="108204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89125" name="Line 37">
            <a:extLst>
              <a:ext uri="{FF2B5EF4-FFF2-40B4-BE49-F238E27FC236}">
                <a16:creationId xmlns:a16="http://schemas.microsoft.com/office/drawing/2014/main" id="{8AB138F3-CC00-131C-801D-4D6CBB40C476}"/>
              </a:ext>
            </a:extLst>
          </p:cNvPr>
          <p:cNvSpPr>
            <a:spLocks noChangeShapeType="1"/>
          </p:cNvSpPr>
          <p:nvPr/>
        </p:nvSpPr>
        <p:spPr bwMode="auto">
          <a:xfrm>
            <a:off x="14782800" y="114300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26" name="Line 38">
            <a:extLst>
              <a:ext uri="{FF2B5EF4-FFF2-40B4-BE49-F238E27FC236}">
                <a16:creationId xmlns:a16="http://schemas.microsoft.com/office/drawing/2014/main" id="{732E9C6E-CE07-7A79-5820-E95863360799}"/>
              </a:ext>
            </a:extLst>
          </p:cNvPr>
          <p:cNvSpPr>
            <a:spLocks noChangeShapeType="1"/>
          </p:cNvSpPr>
          <p:nvPr/>
        </p:nvSpPr>
        <p:spPr bwMode="auto">
          <a:xfrm flipV="1">
            <a:off x="11734800" y="8077200"/>
            <a:ext cx="3200400" cy="9144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27" name="Line 39">
            <a:extLst>
              <a:ext uri="{FF2B5EF4-FFF2-40B4-BE49-F238E27FC236}">
                <a16:creationId xmlns:a16="http://schemas.microsoft.com/office/drawing/2014/main" id="{4F8B3208-89C1-AAED-643F-772D75A0C638}"/>
              </a:ext>
            </a:extLst>
          </p:cNvPr>
          <p:cNvSpPr>
            <a:spLocks noChangeShapeType="1"/>
          </p:cNvSpPr>
          <p:nvPr/>
        </p:nvSpPr>
        <p:spPr bwMode="auto">
          <a:xfrm flipH="1">
            <a:off x="14630400" y="8077200"/>
            <a:ext cx="3048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28" name="Line 40">
            <a:extLst>
              <a:ext uri="{FF2B5EF4-FFF2-40B4-BE49-F238E27FC236}">
                <a16:creationId xmlns:a16="http://schemas.microsoft.com/office/drawing/2014/main" id="{E118EF70-C947-7770-6E71-12FD9264DEE6}"/>
              </a:ext>
            </a:extLst>
          </p:cNvPr>
          <p:cNvSpPr>
            <a:spLocks noChangeShapeType="1"/>
          </p:cNvSpPr>
          <p:nvPr/>
        </p:nvSpPr>
        <p:spPr bwMode="auto">
          <a:xfrm flipV="1">
            <a:off x="14630400" y="8077200"/>
            <a:ext cx="27432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32" name="Line 44">
            <a:extLst>
              <a:ext uri="{FF2B5EF4-FFF2-40B4-BE49-F238E27FC236}">
                <a16:creationId xmlns:a16="http://schemas.microsoft.com/office/drawing/2014/main" id="{7120A193-B8EC-D0BF-803E-19BC383CC0D5}"/>
              </a:ext>
            </a:extLst>
          </p:cNvPr>
          <p:cNvSpPr>
            <a:spLocks noChangeShapeType="1"/>
          </p:cNvSpPr>
          <p:nvPr/>
        </p:nvSpPr>
        <p:spPr bwMode="auto">
          <a:xfrm>
            <a:off x="11734800" y="8991600"/>
            <a:ext cx="1981200" cy="10668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33" name="Line 45">
            <a:extLst>
              <a:ext uri="{FF2B5EF4-FFF2-40B4-BE49-F238E27FC236}">
                <a16:creationId xmlns:a16="http://schemas.microsoft.com/office/drawing/2014/main" id="{08043B5A-43D0-4E65-0334-C79449F39FC4}"/>
              </a:ext>
            </a:extLst>
          </p:cNvPr>
          <p:cNvSpPr>
            <a:spLocks noChangeShapeType="1"/>
          </p:cNvSpPr>
          <p:nvPr/>
        </p:nvSpPr>
        <p:spPr bwMode="auto">
          <a:xfrm>
            <a:off x="12801600" y="10058400"/>
            <a:ext cx="1524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9134" name="Line 46">
            <a:extLst>
              <a:ext uri="{FF2B5EF4-FFF2-40B4-BE49-F238E27FC236}">
                <a16:creationId xmlns:a16="http://schemas.microsoft.com/office/drawing/2014/main" id="{5E2766B8-4F62-C4BD-BC1C-A97FE373AD92}"/>
              </a:ext>
            </a:extLst>
          </p:cNvPr>
          <p:cNvSpPr>
            <a:spLocks noChangeShapeType="1"/>
          </p:cNvSpPr>
          <p:nvPr/>
        </p:nvSpPr>
        <p:spPr bwMode="auto">
          <a:xfrm>
            <a:off x="12801600" y="10058400"/>
            <a:ext cx="914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71" name="Text Box 47">
            <a:extLst>
              <a:ext uri="{FF2B5EF4-FFF2-40B4-BE49-F238E27FC236}">
                <a16:creationId xmlns:a16="http://schemas.microsoft.com/office/drawing/2014/main" id="{E4291F52-DAC7-F1E5-3E1D-5129368783B0}"/>
              </a:ext>
            </a:extLst>
          </p:cNvPr>
          <p:cNvSpPr txBox="1">
            <a:spLocks noChangeArrowheads="1"/>
          </p:cNvSpPr>
          <p:nvPr/>
        </p:nvSpPr>
        <p:spPr bwMode="auto">
          <a:xfrm>
            <a:off x="3657600" y="774600"/>
            <a:ext cx="1630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solidFill>
                  <a:srgbClr val="990000"/>
                </a:solidFill>
              </a:rPr>
              <a:t>Basic Steps of</a:t>
            </a:r>
            <a:r>
              <a:rPr lang="el-GR" altLang="en-US" sz="3600" b="1" dirty="0">
                <a:solidFill>
                  <a:srgbClr val="990000"/>
                </a:solidFill>
              </a:rPr>
              <a:t> </a:t>
            </a:r>
            <a:r>
              <a:rPr lang="en-US" altLang="en-US" sz="3600" b="1" dirty="0">
                <a:solidFill>
                  <a:srgbClr val="990000"/>
                </a:solidFill>
              </a:rPr>
              <a:t>Contract Net</a:t>
            </a:r>
          </a:p>
        </p:txBody>
      </p:sp>
      <p:sp>
        <p:nvSpPr>
          <p:cNvPr id="48172" name="Text Box 48">
            <a:extLst>
              <a:ext uri="{FF2B5EF4-FFF2-40B4-BE49-F238E27FC236}">
                <a16:creationId xmlns:a16="http://schemas.microsoft.com/office/drawing/2014/main" id="{B8AD860F-4DDD-1457-2957-6BA5CDCDFCB3}"/>
              </a:ext>
            </a:extLst>
          </p:cNvPr>
          <p:cNvSpPr txBox="1">
            <a:spLocks noChangeArrowheads="1"/>
          </p:cNvSpPr>
          <p:nvPr/>
        </p:nvSpPr>
        <p:spPr bwMode="auto">
          <a:xfrm>
            <a:off x="4419600" y="2905025"/>
            <a:ext cx="5029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solidFill>
                  <a:srgbClr val="990000"/>
                </a:solidFill>
              </a:rPr>
              <a:t>1. The manager announces the existence of tasks</a:t>
            </a:r>
          </a:p>
        </p:txBody>
      </p:sp>
      <p:sp>
        <p:nvSpPr>
          <p:cNvPr id="89137" name="Text Box 49">
            <a:extLst>
              <a:ext uri="{FF2B5EF4-FFF2-40B4-BE49-F238E27FC236}">
                <a16:creationId xmlns:a16="http://schemas.microsoft.com/office/drawing/2014/main" id="{B6C4C86A-D3B4-0C9A-E678-3446213086FF}"/>
              </a:ext>
            </a:extLst>
          </p:cNvPr>
          <p:cNvSpPr txBox="1">
            <a:spLocks noChangeArrowheads="1"/>
          </p:cNvSpPr>
          <p:nvPr/>
        </p:nvSpPr>
        <p:spPr bwMode="auto">
          <a:xfrm>
            <a:off x="4419600" y="8664476"/>
            <a:ext cx="5029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l-GR" altLang="en-US" sz="3600" b="1" dirty="0">
                <a:solidFill>
                  <a:srgbClr val="990000"/>
                </a:solidFill>
              </a:rPr>
              <a:t>2</a:t>
            </a:r>
            <a:r>
              <a:rPr lang="en-US" altLang="en-US" sz="3600" b="1" dirty="0">
                <a:solidFill>
                  <a:srgbClr val="990000"/>
                </a:solidFill>
              </a:rPr>
              <a:t>. The agents evaluate the announcement, and some submit bids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137"/>
                                        </p:tgtEl>
                                        <p:attrNameLst>
                                          <p:attrName>style.visibility</p:attrName>
                                        </p:attrNameLst>
                                      </p:cBhvr>
                                      <p:to>
                                        <p:strVal val="visible"/>
                                      </p:to>
                                    </p:set>
                                    <p:anim calcmode="lin" valueType="num">
                                      <p:cBhvr additive="base">
                                        <p:cTn id="7" dur="500" fill="hold"/>
                                        <p:tgtEl>
                                          <p:spTgt spid="89137"/>
                                        </p:tgtEl>
                                        <p:attrNameLst>
                                          <p:attrName>ppt_x</p:attrName>
                                        </p:attrNameLst>
                                      </p:cBhvr>
                                      <p:tavLst>
                                        <p:tav tm="0">
                                          <p:val>
                                            <p:strVal val="#ppt_x"/>
                                          </p:val>
                                        </p:tav>
                                        <p:tav tm="100000">
                                          <p:val>
                                            <p:strVal val="#ppt_x"/>
                                          </p:val>
                                        </p:tav>
                                      </p:tavLst>
                                    </p:anim>
                                    <p:anim calcmode="lin" valueType="num">
                                      <p:cBhvr additive="base">
                                        <p:cTn id="8" dur="500" fill="hold"/>
                                        <p:tgtEl>
                                          <p:spTgt spid="8913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9114"/>
                                        </p:tgtEl>
                                        <p:attrNameLst>
                                          <p:attrName>style.visibility</p:attrName>
                                        </p:attrNameLst>
                                      </p:cBhvr>
                                      <p:to>
                                        <p:strVal val="visible"/>
                                      </p:to>
                                    </p:set>
                                    <p:anim calcmode="lin" valueType="num">
                                      <p:cBhvr additive="base">
                                        <p:cTn id="11" dur="500" fill="hold"/>
                                        <p:tgtEl>
                                          <p:spTgt spid="89114"/>
                                        </p:tgtEl>
                                        <p:attrNameLst>
                                          <p:attrName>ppt_x</p:attrName>
                                        </p:attrNameLst>
                                      </p:cBhvr>
                                      <p:tavLst>
                                        <p:tav tm="0">
                                          <p:val>
                                            <p:strVal val="#ppt_x"/>
                                          </p:val>
                                        </p:tav>
                                        <p:tav tm="100000">
                                          <p:val>
                                            <p:strVal val="#ppt_x"/>
                                          </p:val>
                                        </p:tav>
                                      </p:tavLst>
                                    </p:anim>
                                    <p:anim calcmode="lin" valueType="num">
                                      <p:cBhvr additive="base">
                                        <p:cTn id="12" dur="500" fill="hold"/>
                                        <p:tgtEl>
                                          <p:spTgt spid="891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9115"/>
                                        </p:tgtEl>
                                        <p:attrNameLst>
                                          <p:attrName>style.visibility</p:attrName>
                                        </p:attrNameLst>
                                      </p:cBhvr>
                                      <p:to>
                                        <p:strVal val="visible"/>
                                      </p:to>
                                    </p:set>
                                    <p:anim calcmode="lin" valueType="num">
                                      <p:cBhvr additive="base">
                                        <p:cTn id="15" dur="500" fill="hold"/>
                                        <p:tgtEl>
                                          <p:spTgt spid="89115"/>
                                        </p:tgtEl>
                                        <p:attrNameLst>
                                          <p:attrName>ppt_x</p:attrName>
                                        </p:attrNameLst>
                                      </p:cBhvr>
                                      <p:tavLst>
                                        <p:tav tm="0">
                                          <p:val>
                                            <p:strVal val="#ppt_x"/>
                                          </p:val>
                                        </p:tav>
                                        <p:tav tm="100000">
                                          <p:val>
                                            <p:strVal val="#ppt_x"/>
                                          </p:val>
                                        </p:tav>
                                      </p:tavLst>
                                    </p:anim>
                                    <p:anim calcmode="lin" valueType="num">
                                      <p:cBhvr additive="base">
                                        <p:cTn id="16" dur="500" fill="hold"/>
                                        <p:tgtEl>
                                          <p:spTgt spid="8911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9116"/>
                                        </p:tgtEl>
                                        <p:attrNameLst>
                                          <p:attrName>style.visibility</p:attrName>
                                        </p:attrNameLst>
                                      </p:cBhvr>
                                      <p:to>
                                        <p:strVal val="visible"/>
                                      </p:to>
                                    </p:set>
                                    <p:anim calcmode="lin" valueType="num">
                                      <p:cBhvr additive="base">
                                        <p:cTn id="19" dur="500" fill="hold"/>
                                        <p:tgtEl>
                                          <p:spTgt spid="89116"/>
                                        </p:tgtEl>
                                        <p:attrNameLst>
                                          <p:attrName>ppt_x</p:attrName>
                                        </p:attrNameLst>
                                      </p:cBhvr>
                                      <p:tavLst>
                                        <p:tav tm="0">
                                          <p:val>
                                            <p:strVal val="#ppt_x"/>
                                          </p:val>
                                        </p:tav>
                                        <p:tav tm="100000">
                                          <p:val>
                                            <p:strVal val="#ppt_x"/>
                                          </p:val>
                                        </p:tav>
                                      </p:tavLst>
                                    </p:anim>
                                    <p:anim calcmode="lin" valueType="num">
                                      <p:cBhvr additive="base">
                                        <p:cTn id="20" dur="500" fill="hold"/>
                                        <p:tgtEl>
                                          <p:spTgt spid="891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9126"/>
                                        </p:tgtEl>
                                        <p:attrNameLst>
                                          <p:attrName>style.visibility</p:attrName>
                                        </p:attrNameLst>
                                      </p:cBhvr>
                                      <p:to>
                                        <p:strVal val="visible"/>
                                      </p:to>
                                    </p:set>
                                    <p:anim calcmode="lin" valueType="num">
                                      <p:cBhvr additive="base">
                                        <p:cTn id="23" dur="500" fill="hold"/>
                                        <p:tgtEl>
                                          <p:spTgt spid="89126"/>
                                        </p:tgtEl>
                                        <p:attrNameLst>
                                          <p:attrName>ppt_x</p:attrName>
                                        </p:attrNameLst>
                                      </p:cBhvr>
                                      <p:tavLst>
                                        <p:tav tm="0">
                                          <p:val>
                                            <p:strVal val="#ppt_x"/>
                                          </p:val>
                                        </p:tav>
                                        <p:tav tm="100000">
                                          <p:val>
                                            <p:strVal val="#ppt_x"/>
                                          </p:val>
                                        </p:tav>
                                      </p:tavLst>
                                    </p:anim>
                                    <p:anim calcmode="lin" valueType="num">
                                      <p:cBhvr additive="base">
                                        <p:cTn id="24" dur="500" fill="hold"/>
                                        <p:tgtEl>
                                          <p:spTgt spid="8912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9127"/>
                                        </p:tgtEl>
                                        <p:attrNameLst>
                                          <p:attrName>style.visibility</p:attrName>
                                        </p:attrNameLst>
                                      </p:cBhvr>
                                      <p:to>
                                        <p:strVal val="visible"/>
                                      </p:to>
                                    </p:set>
                                    <p:anim calcmode="lin" valueType="num">
                                      <p:cBhvr additive="base">
                                        <p:cTn id="27" dur="500" fill="hold"/>
                                        <p:tgtEl>
                                          <p:spTgt spid="89127"/>
                                        </p:tgtEl>
                                        <p:attrNameLst>
                                          <p:attrName>ppt_x</p:attrName>
                                        </p:attrNameLst>
                                      </p:cBhvr>
                                      <p:tavLst>
                                        <p:tav tm="0">
                                          <p:val>
                                            <p:strVal val="#ppt_x"/>
                                          </p:val>
                                        </p:tav>
                                        <p:tav tm="100000">
                                          <p:val>
                                            <p:strVal val="#ppt_x"/>
                                          </p:val>
                                        </p:tav>
                                      </p:tavLst>
                                    </p:anim>
                                    <p:anim calcmode="lin" valueType="num">
                                      <p:cBhvr additive="base">
                                        <p:cTn id="28" dur="500" fill="hold"/>
                                        <p:tgtEl>
                                          <p:spTgt spid="8912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9128"/>
                                        </p:tgtEl>
                                        <p:attrNameLst>
                                          <p:attrName>style.visibility</p:attrName>
                                        </p:attrNameLst>
                                      </p:cBhvr>
                                      <p:to>
                                        <p:strVal val="visible"/>
                                      </p:to>
                                    </p:set>
                                    <p:anim calcmode="lin" valueType="num">
                                      <p:cBhvr additive="base">
                                        <p:cTn id="31" dur="500" fill="hold"/>
                                        <p:tgtEl>
                                          <p:spTgt spid="89128"/>
                                        </p:tgtEl>
                                        <p:attrNameLst>
                                          <p:attrName>ppt_x</p:attrName>
                                        </p:attrNameLst>
                                      </p:cBhvr>
                                      <p:tavLst>
                                        <p:tav tm="0">
                                          <p:val>
                                            <p:strVal val="#ppt_x"/>
                                          </p:val>
                                        </p:tav>
                                        <p:tav tm="100000">
                                          <p:val>
                                            <p:strVal val="#ppt_x"/>
                                          </p:val>
                                        </p:tav>
                                      </p:tavLst>
                                    </p:anim>
                                    <p:anim calcmode="lin" valueType="num">
                                      <p:cBhvr additive="base">
                                        <p:cTn id="32" dur="500" fill="hold"/>
                                        <p:tgtEl>
                                          <p:spTgt spid="8912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9118"/>
                                        </p:tgtEl>
                                        <p:attrNameLst>
                                          <p:attrName>style.visibility</p:attrName>
                                        </p:attrNameLst>
                                      </p:cBhvr>
                                      <p:to>
                                        <p:strVal val="visible"/>
                                      </p:to>
                                    </p:set>
                                    <p:anim calcmode="lin" valueType="num">
                                      <p:cBhvr additive="base">
                                        <p:cTn id="35" dur="500" fill="hold"/>
                                        <p:tgtEl>
                                          <p:spTgt spid="89118"/>
                                        </p:tgtEl>
                                        <p:attrNameLst>
                                          <p:attrName>ppt_x</p:attrName>
                                        </p:attrNameLst>
                                      </p:cBhvr>
                                      <p:tavLst>
                                        <p:tav tm="0">
                                          <p:val>
                                            <p:strVal val="#ppt_x"/>
                                          </p:val>
                                        </p:tav>
                                        <p:tav tm="100000">
                                          <p:val>
                                            <p:strVal val="#ppt_x"/>
                                          </p:val>
                                        </p:tav>
                                      </p:tavLst>
                                    </p:anim>
                                    <p:anim calcmode="lin" valueType="num">
                                      <p:cBhvr additive="base">
                                        <p:cTn id="36" dur="500" fill="hold"/>
                                        <p:tgtEl>
                                          <p:spTgt spid="8911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9119"/>
                                        </p:tgtEl>
                                        <p:attrNameLst>
                                          <p:attrName>style.visibility</p:attrName>
                                        </p:attrNameLst>
                                      </p:cBhvr>
                                      <p:to>
                                        <p:strVal val="visible"/>
                                      </p:to>
                                    </p:set>
                                    <p:anim calcmode="lin" valueType="num">
                                      <p:cBhvr additive="base">
                                        <p:cTn id="39" dur="500" fill="hold"/>
                                        <p:tgtEl>
                                          <p:spTgt spid="89119"/>
                                        </p:tgtEl>
                                        <p:attrNameLst>
                                          <p:attrName>ppt_x</p:attrName>
                                        </p:attrNameLst>
                                      </p:cBhvr>
                                      <p:tavLst>
                                        <p:tav tm="0">
                                          <p:val>
                                            <p:strVal val="#ppt_x"/>
                                          </p:val>
                                        </p:tav>
                                        <p:tav tm="100000">
                                          <p:val>
                                            <p:strVal val="#ppt_x"/>
                                          </p:val>
                                        </p:tav>
                                      </p:tavLst>
                                    </p:anim>
                                    <p:anim calcmode="lin" valueType="num">
                                      <p:cBhvr additive="base">
                                        <p:cTn id="40" dur="500" fill="hold"/>
                                        <p:tgtEl>
                                          <p:spTgt spid="8911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9117"/>
                                        </p:tgtEl>
                                        <p:attrNameLst>
                                          <p:attrName>style.visibility</p:attrName>
                                        </p:attrNameLst>
                                      </p:cBhvr>
                                      <p:to>
                                        <p:strVal val="visible"/>
                                      </p:to>
                                    </p:set>
                                    <p:anim calcmode="lin" valueType="num">
                                      <p:cBhvr additive="base">
                                        <p:cTn id="43" dur="500" fill="hold"/>
                                        <p:tgtEl>
                                          <p:spTgt spid="89117"/>
                                        </p:tgtEl>
                                        <p:attrNameLst>
                                          <p:attrName>ppt_x</p:attrName>
                                        </p:attrNameLst>
                                      </p:cBhvr>
                                      <p:tavLst>
                                        <p:tav tm="0">
                                          <p:val>
                                            <p:strVal val="#ppt_x"/>
                                          </p:val>
                                        </p:tav>
                                        <p:tav tm="100000">
                                          <p:val>
                                            <p:strVal val="#ppt_x"/>
                                          </p:val>
                                        </p:tav>
                                      </p:tavLst>
                                    </p:anim>
                                    <p:anim calcmode="lin" valueType="num">
                                      <p:cBhvr additive="base">
                                        <p:cTn id="44" dur="500" fill="hold"/>
                                        <p:tgtEl>
                                          <p:spTgt spid="891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9121"/>
                                        </p:tgtEl>
                                        <p:attrNameLst>
                                          <p:attrName>style.visibility</p:attrName>
                                        </p:attrNameLst>
                                      </p:cBhvr>
                                      <p:to>
                                        <p:strVal val="visible"/>
                                      </p:to>
                                    </p:set>
                                    <p:anim calcmode="lin" valueType="num">
                                      <p:cBhvr additive="base">
                                        <p:cTn id="47" dur="500" fill="hold"/>
                                        <p:tgtEl>
                                          <p:spTgt spid="89121"/>
                                        </p:tgtEl>
                                        <p:attrNameLst>
                                          <p:attrName>ppt_x</p:attrName>
                                        </p:attrNameLst>
                                      </p:cBhvr>
                                      <p:tavLst>
                                        <p:tav tm="0">
                                          <p:val>
                                            <p:strVal val="#ppt_x"/>
                                          </p:val>
                                        </p:tav>
                                        <p:tav tm="100000">
                                          <p:val>
                                            <p:strVal val="#ppt_x"/>
                                          </p:val>
                                        </p:tav>
                                      </p:tavLst>
                                    </p:anim>
                                    <p:anim calcmode="lin" valueType="num">
                                      <p:cBhvr additive="base">
                                        <p:cTn id="48" dur="500" fill="hold"/>
                                        <p:tgtEl>
                                          <p:spTgt spid="8912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89122"/>
                                        </p:tgtEl>
                                        <p:attrNameLst>
                                          <p:attrName>style.visibility</p:attrName>
                                        </p:attrNameLst>
                                      </p:cBhvr>
                                      <p:to>
                                        <p:strVal val="visible"/>
                                      </p:to>
                                    </p:set>
                                    <p:anim calcmode="lin" valueType="num">
                                      <p:cBhvr additive="base">
                                        <p:cTn id="51" dur="500" fill="hold"/>
                                        <p:tgtEl>
                                          <p:spTgt spid="89122"/>
                                        </p:tgtEl>
                                        <p:attrNameLst>
                                          <p:attrName>ppt_x</p:attrName>
                                        </p:attrNameLst>
                                      </p:cBhvr>
                                      <p:tavLst>
                                        <p:tav tm="0">
                                          <p:val>
                                            <p:strVal val="#ppt_x"/>
                                          </p:val>
                                        </p:tav>
                                        <p:tav tm="100000">
                                          <p:val>
                                            <p:strVal val="#ppt_x"/>
                                          </p:val>
                                        </p:tav>
                                      </p:tavLst>
                                    </p:anim>
                                    <p:anim calcmode="lin" valueType="num">
                                      <p:cBhvr additive="base">
                                        <p:cTn id="52" dur="500" fill="hold"/>
                                        <p:tgtEl>
                                          <p:spTgt spid="891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89120"/>
                                        </p:tgtEl>
                                        <p:attrNameLst>
                                          <p:attrName>style.visibility</p:attrName>
                                        </p:attrNameLst>
                                      </p:cBhvr>
                                      <p:to>
                                        <p:strVal val="visible"/>
                                      </p:to>
                                    </p:set>
                                    <p:anim calcmode="lin" valueType="num">
                                      <p:cBhvr additive="base">
                                        <p:cTn id="55" dur="500" fill="hold"/>
                                        <p:tgtEl>
                                          <p:spTgt spid="89120"/>
                                        </p:tgtEl>
                                        <p:attrNameLst>
                                          <p:attrName>ppt_x</p:attrName>
                                        </p:attrNameLst>
                                      </p:cBhvr>
                                      <p:tavLst>
                                        <p:tav tm="0">
                                          <p:val>
                                            <p:strVal val="#ppt_x"/>
                                          </p:val>
                                        </p:tav>
                                        <p:tav tm="100000">
                                          <p:val>
                                            <p:strVal val="#ppt_x"/>
                                          </p:val>
                                        </p:tav>
                                      </p:tavLst>
                                    </p:anim>
                                    <p:anim calcmode="lin" valueType="num">
                                      <p:cBhvr additive="base">
                                        <p:cTn id="56" dur="500" fill="hold"/>
                                        <p:tgtEl>
                                          <p:spTgt spid="89120"/>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89124"/>
                                        </p:tgtEl>
                                        <p:attrNameLst>
                                          <p:attrName>style.visibility</p:attrName>
                                        </p:attrNameLst>
                                      </p:cBhvr>
                                      <p:to>
                                        <p:strVal val="visible"/>
                                      </p:to>
                                    </p:set>
                                    <p:anim calcmode="lin" valueType="num">
                                      <p:cBhvr additive="base">
                                        <p:cTn id="59" dur="500" fill="hold"/>
                                        <p:tgtEl>
                                          <p:spTgt spid="89124"/>
                                        </p:tgtEl>
                                        <p:attrNameLst>
                                          <p:attrName>ppt_x</p:attrName>
                                        </p:attrNameLst>
                                      </p:cBhvr>
                                      <p:tavLst>
                                        <p:tav tm="0">
                                          <p:val>
                                            <p:strVal val="#ppt_x"/>
                                          </p:val>
                                        </p:tav>
                                        <p:tav tm="100000">
                                          <p:val>
                                            <p:strVal val="#ppt_x"/>
                                          </p:val>
                                        </p:tav>
                                      </p:tavLst>
                                    </p:anim>
                                    <p:anim calcmode="lin" valueType="num">
                                      <p:cBhvr additive="base">
                                        <p:cTn id="60" dur="500" fill="hold"/>
                                        <p:tgtEl>
                                          <p:spTgt spid="8912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89125"/>
                                        </p:tgtEl>
                                        <p:attrNameLst>
                                          <p:attrName>style.visibility</p:attrName>
                                        </p:attrNameLst>
                                      </p:cBhvr>
                                      <p:to>
                                        <p:strVal val="visible"/>
                                      </p:to>
                                    </p:set>
                                    <p:anim calcmode="lin" valueType="num">
                                      <p:cBhvr additive="base">
                                        <p:cTn id="63" dur="500" fill="hold"/>
                                        <p:tgtEl>
                                          <p:spTgt spid="89125"/>
                                        </p:tgtEl>
                                        <p:attrNameLst>
                                          <p:attrName>ppt_x</p:attrName>
                                        </p:attrNameLst>
                                      </p:cBhvr>
                                      <p:tavLst>
                                        <p:tav tm="0">
                                          <p:val>
                                            <p:strVal val="#ppt_x"/>
                                          </p:val>
                                        </p:tav>
                                        <p:tav tm="100000">
                                          <p:val>
                                            <p:strVal val="#ppt_x"/>
                                          </p:val>
                                        </p:tav>
                                      </p:tavLst>
                                    </p:anim>
                                    <p:anim calcmode="lin" valueType="num">
                                      <p:cBhvr additive="base">
                                        <p:cTn id="64" dur="500" fill="hold"/>
                                        <p:tgtEl>
                                          <p:spTgt spid="89125"/>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89123"/>
                                        </p:tgtEl>
                                        <p:attrNameLst>
                                          <p:attrName>style.visibility</p:attrName>
                                        </p:attrNameLst>
                                      </p:cBhvr>
                                      <p:to>
                                        <p:strVal val="visible"/>
                                      </p:to>
                                    </p:set>
                                    <p:anim calcmode="lin" valueType="num">
                                      <p:cBhvr additive="base">
                                        <p:cTn id="67" dur="500" fill="hold"/>
                                        <p:tgtEl>
                                          <p:spTgt spid="89123"/>
                                        </p:tgtEl>
                                        <p:attrNameLst>
                                          <p:attrName>ppt_x</p:attrName>
                                        </p:attrNameLst>
                                      </p:cBhvr>
                                      <p:tavLst>
                                        <p:tav tm="0">
                                          <p:val>
                                            <p:strVal val="#ppt_x"/>
                                          </p:val>
                                        </p:tav>
                                        <p:tav tm="100000">
                                          <p:val>
                                            <p:strVal val="#ppt_x"/>
                                          </p:val>
                                        </p:tav>
                                      </p:tavLst>
                                    </p:anim>
                                    <p:anim calcmode="lin" valueType="num">
                                      <p:cBhvr additive="base">
                                        <p:cTn id="68" dur="500" fill="hold"/>
                                        <p:tgtEl>
                                          <p:spTgt spid="89123"/>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89133"/>
                                        </p:tgtEl>
                                        <p:attrNameLst>
                                          <p:attrName>style.visibility</p:attrName>
                                        </p:attrNameLst>
                                      </p:cBhvr>
                                      <p:to>
                                        <p:strVal val="visible"/>
                                      </p:to>
                                    </p:set>
                                    <p:anim calcmode="lin" valueType="num">
                                      <p:cBhvr additive="base">
                                        <p:cTn id="71" dur="500" fill="hold"/>
                                        <p:tgtEl>
                                          <p:spTgt spid="89133"/>
                                        </p:tgtEl>
                                        <p:attrNameLst>
                                          <p:attrName>ppt_x</p:attrName>
                                        </p:attrNameLst>
                                      </p:cBhvr>
                                      <p:tavLst>
                                        <p:tav tm="0">
                                          <p:val>
                                            <p:strVal val="#ppt_x"/>
                                          </p:val>
                                        </p:tav>
                                        <p:tav tm="100000">
                                          <p:val>
                                            <p:strVal val="#ppt_x"/>
                                          </p:val>
                                        </p:tav>
                                      </p:tavLst>
                                    </p:anim>
                                    <p:anim calcmode="lin" valueType="num">
                                      <p:cBhvr additive="base">
                                        <p:cTn id="72" dur="500" fill="hold"/>
                                        <p:tgtEl>
                                          <p:spTgt spid="89133"/>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89134"/>
                                        </p:tgtEl>
                                        <p:attrNameLst>
                                          <p:attrName>style.visibility</p:attrName>
                                        </p:attrNameLst>
                                      </p:cBhvr>
                                      <p:to>
                                        <p:strVal val="visible"/>
                                      </p:to>
                                    </p:set>
                                    <p:anim calcmode="lin" valueType="num">
                                      <p:cBhvr additive="base">
                                        <p:cTn id="75" dur="500" fill="hold"/>
                                        <p:tgtEl>
                                          <p:spTgt spid="89134"/>
                                        </p:tgtEl>
                                        <p:attrNameLst>
                                          <p:attrName>ppt_x</p:attrName>
                                        </p:attrNameLst>
                                      </p:cBhvr>
                                      <p:tavLst>
                                        <p:tav tm="0">
                                          <p:val>
                                            <p:strVal val="#ppt_x"/>
                                          </p:val>
                                        </p:tav>
                                        <p:tav tm="100000">
                                          <p:val>
                                            <p:strVal val="#ppt_x"/>
                                          </p:val>
                                        </p:tav>
                                      </p:tavLst>
                                    </p:anim>
                                    <p:anim calcmode="lin" valueType="num">
                                      <p:cBhvr additive="base">
                                        <p:cTn id="76" dur="500" fill="hold"/>
                                        <p:tgtEl>
                                          <p:spTgt spid="89134"/>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89132"/>
                                        </p:tgtEl>
                                        <p:attrNameLst>
                                          <p:attrName>style.visibility</p:attrName>
                                        </p:attrNameLst>
                                      </p:cBhvr>
                                      <p:to>
                                        <p:strVal val="visible"/>
                                      </p:to>
                                    </p:set>
                                    <p:anim calcmode="lin" valueType="num">
                                      <p:cBhvr additive="base">
                                        <p:cTn id="79" dur="500" fill="hold"/>
                                        <p:tgtEl>
                                          <p:spTgt spid="89132"/>
                                        </p:tgtEl>
                                        <p:attrNameLst>
                                          <p:attrName>ppt_x</p:attrName>
                                        </p:attrNameLst>
                                      </p:cBhvr>
                                      <p:tavLst>
                                        <p:tav tm="0">
                                          <p:val>
                                            <p:strVal val="#ppt_x"/>
                                          </p:val>
                                        </p:tav>
                                        <p:tav tm="100000">
                                          <p:val>
                                            <p:strVal val="#ppt_x"/>
                                          </p:val>
                                        </p:tav>
                                      </p:tavLst>
                                    </p:anim>
                                    <p:anim calcmode="lin" valueType="num">
                                      <p:cBhvr additive="base">
                                        <p:cTn id="80" dur="500" fill="hold"/>
                                        <p:tgtEl>
                                          <p:spTgt spid="89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37"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1381350D-7BC1-1EFB-092E-45E4D2158152}"/>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49155" name="Slide Number Placeholder 3">
            <a:extLst>
              <a:ext uri="{FF2B5EF4-FFF2-40B4-BE49-F238E27FC236}">
                <a16:creationId xmlns:a16="http://schemas.microsoft.com/office/drawing/2014/main" id="{FD8A7AE0-08AA-6BE3-6ADA-B3EC2C0C5C2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99D16D92-7139-424A-8A54-F6CB2694F026}" type="slidenum">
              <a:rPr lang="el-GR" altLang="en-US" sz="2800" smtClean="0"/>
              <a:pPr>
                <a:spcBef>
                  <a:spcPct val="0"/>
                </a:spcBef>
                <a:buFontTx/>
                <a:buNone/>
              </a:pPr>
              <a:t>105</a:t>
            </a:fld>
            <a:endParaRPr lang="el-GR" altLang="en-US" sz="2800" dirty="0"/>
          </a:p>
        </p:txBody>
      </p:sp>
      <p:sp>
        <p:nvSpPr>
          <p:cNvPr id="49156" name="AutoShape 4">
            <a:extLst>
              <a:ext uri="{FF2B5EF4-FFF2-40B4-BE49-F238E27FC236}">
                <a16:creationId xmlns:a16="http://schemas.microsoft.com/office/drawing/2014/main" id="{D9C4219C-299E-F228-6B62-5A7558CDAEC5}"/>
              </a:ext>
            </a:extLst>
          </p:cNvPr>
          <p:cNvSpPr>
            <a:spLocks noChangeArrowheads="1"/>
          </p:cNvSpPr>
          <p:nvPr/>
        </p:nvSpPr>
        <p:spPr bwMode="auto">
          <a:xfrm>
            <a:off x="10515600" y="50292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57" name="AutoShape 5">
            <a:extLst>
              <a:ext uri="{FF2B5EF4-FFF2-40B4-BE49-F238E27FC236}">
                <a16:creationId xmlns:a16="http://schemas.microsoft.com/office/drawing/2014/main" id="{1D08C97C-5E75-6FE7-C5FC-103D715CA21E}"/>
              </a:ext>
            </a:extLst>
          </p:cNvPr>
          <p:cNvSpPr>
            <a:spLocks noChangeArrowheads="1"/>
          </p:cNvSpPr>
          <p:nvPr/>
        </p:nvSpPr>
        <p:spPr bwMode="auto">
          <a:xfrm>
            <a:off x="10515600" y="41148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58" name="Line 6">
            <a:extLst>
              <a:ext uri="{FF2B5EF4-FFF2-40B4-BE49-F238E27FC236}">
                <a16:creationId xmlns:a16="http://schemas.microsoft.com/office/drawing/2014/main" id="{FB3BF768-E051-7220-F957-7D1D6D0B6572}"/>
              </a:ext>
            </a:extLst>
          </p:cNvPr>
          <p:cNvSpPr>
            <a:spLocks noChangeShapeType="1"/>
          </p:cNvSpPr>
          <p:nvPr/>
        </p:nvSpPr>
        <p:spPr bwMode="auto">
          <a:xfrm>
            <a:off x="10972800" y="47244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9" name="AutoShape 7">
            <a:extLst>
              <a:ext uri="{FF2B5EF4-FFF2-40B4-BE49-F238E27FC236}">
                <a16:creationId xmlns:a16="http://schemas.microsoft.com/office/drawing/2014/main" id="{F1997A88-EAF9-960E-FFC3-341901F659EC}"/>
              </a:ext>
            </a:extLst>
          </p:cNvPr>
          <p:cNvSpPr>
            <a:spLocks noChangeArrowheads="1"/>
          </p:cNvSpPr>
          <p:nvPr/>
        </p:nvSpPr>
        <p:spPr bwMode="auto">
          <a:xfrm>
            <a:off x="17068800" y="41148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0" name="AutoShape 8">
            <a:extLst>
              <a:ext uri="{FF2B5EF4-FFF2-40B4-BE49-F238E27FC236}">
                <a16:creationId xmlns:a16="http://schemas.microsoft.com/office/drawing/2014/main" id="{F847D43F-F6EA-693F-A95F-62625E118B8B}"/>
              </a:ext>
            </a:extLst>
          </p:cNvPr>
          <p:cNvSpPr>
            <a:spLocks noChangeArrowheads="1"/>
          </p:cNvSpPr>
          <p:nvPr/>
        </p:nvSpPr>
        <p:spPr bwMode="auto">
          <a:xfrm>
            <a:off x="17068800" y="32004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1" name="Line 9">
            <a:extLst>
              <a:ext uri="{FF2B5EF4-FFF2-40B4-BE49-F238E27FC236}">
                <a16:creationId xmlns:a16="http://schemas.microsoft.com/office/drawing/2014/main" id="{1432BC9A-DD3F-55FA-5AFF-516A7C2DB5E4}"/>
              </a:ext>
            </a:extLst>
          </p:cNvPr>
          <p:cNvSpPr>
            <a:spLocks noChangeShapeType="1"/>
          </p:cNvSpPr>
          <p:nvPr/>
        </p:nvSpPr>
        <p:spPr bwMode="auto">
          <a:xfrm>
            <a:off x="17526000" y="38100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2" name="AutoShape 10">
            <a:extLst>
              <a:ext uri="{FF2B5EF4-FFF2-40B4-BE49-F238E27FC236}">
                <a16:creationId xmlns:a16="http://schemas.microsoft.com/office/drawing/2014/main" id="{6475E17D-4F20-9A47-63CB-367A2AAB1535}"/>
              </a:ext>
            </a:extLst>
          </p:cNvPr>
          <p:cNvSpPr>
            <a:spLocks noChangeArrowheads="1"/>
          </p:cNvSpPr>
          <p:nvPr/>
        </p:nvSpPr>
        <p:spPr bwMode="auto">
          <a:xfrm>
            <a:off x="15697200" y="57912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3" name="AutoShape 11">
            <a:extLst>
              <a:ext uri="{FF2B5EF4-FFF2-40B4-BE49-F238E27FC236}">
                <a16:creationId xmlns:a16="http://schemas.microsoft.com/office/drawing/2014/main" id="{35CA0BC8-51A8-CB48-DF6D-0F47BD590010}"/>
              </a:ext>
            </a:extLst>
          </p:cNvPr>
          <p:cNvSpPr>
            <a:spLocks noChangeArrowheads="1"/>
          </p:cNvSpPr>
          <p:nvPr/>
        </p:nvSpPr>
        <p:spPr bwMode="auto">
          <a:xfrm>
            <a:off x="15697200" y="48768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4" name="Line 12">
            <a:extLst>
              <a:ext uri="{FF2B5EF4-FFF2-40B4-BE49-F238E27FC236}">
                <a16:creationId xmlns:a16="http://schemas.microsoft.com/office/drawing/2014/main" id="{A93DBD75-EA15-DA08-0209-1B83E79EBDF8}"/>
              </a:ext>
            </a:extLst>
          </p:cNvPr>
          <p:cNvSpPr>
            <a:spLocks noChangeShapeType="1"/>
          </p:cNvSpPr>
          <p:nvPr/>
        </p:nvSpPr>
        <p:spPr bwMode="auto">
          <a:xfrm>
            <a:off x="16154400" y="54864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5" name="AutoShape 13">
            <a:extLst>
              <a:ext uri="{FF2B5EF4-FFF2-40B4-BE49-F238E27FC236}">
                <a16:creationId xmlns:a16="http://schemas.microsoft.com/office/drawing/2014/main" id="{3E651573-9CBB-B4B9-6AFE-5B73A368C222}"/>
              </a:ext>
            </a:extLst>
          </p:cNvPr>
          <p:cNvSpPr>
            <a:spLocks noChangeArrowheads="1"/>
          </p:cNvSpPr>
          <p:nvPr/>
        </p:nvSpPr>
        <p:spPr bwMode="auto">
          <a:xfrm>
            <a:off x="14020800" y="6858000"/>
            <a:ext cx="914400" cy="914400"/>
          </a:xfrm>
          <a:prstGeom prst="flowChartConnector">
            <a:avLst/>
          </a:prstGeom>
          <a:solidFill>
            <a:schemeClr val="bg2"/>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6" name="AutoShape 14">
            <a:extLst>
              <a:ext uri="{FF2B5EF4-FFF2-40B4-BE49-F238E27FC236}">
                <a16:creationId xmlns:a16="http://schemas.microsoft.com/office/drawing/2014/main" id="{0C387C4D-6DB3-30A3-F84A-033FBF5E302E}"/>
              </a:ext>
            </a:extLst>
          </p:cNvPr>
          <p:cNvSpPr>
            <a:spLocks noChangeArrowheads="1"/>
          </p:cNvSpPr>
          <p:nvPr/>
        </p:nvSpPr>
        <p:spPr bwMode="auto">
          <a:xfrm>
            <a:off x="14020800" y="5943600"/>
            <a:ext cx="914400" cy="609600"/>
          </a:xfrm>
          <a:prstGeom prst="flowChartMerge">
            <a:avLst/>
          </a:prstGeom>
          <a:solidFill>
            <a:schemeClr val="bg2"/>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endParaRPr lang="en-US" altLang="en-CY" sz="2800"/>
          </a:p>
        </p:txBody>
      </p:sp>
      <p:sp>
        <p:nvSpPr>
          <p:cNvPr id="49167" name="Line 15">
            <a:extLst>
              <a:ext uri="{FF2B5EF4-FFF2-40B4-BE49-F238E27FC236}">
                <a16:creationId xmlns:a16="http://schemas.microsoft.com/office/drawing/2014/main" id="{37AC9708-F736-12FB-26E1-3FC6D8012B42}"/>
              </a:ext>
            </a:extLst>
          </p:cNvPr>
          <p:cNvSpPr>
            <a:spLocks noChangeShapeType="1"/>
          </p:cNvSpPr>
          <p:nvPr/>
        </p:nvSpPr>
        <p:spPr bwMode="auto">
          <a:xfrm>
            <a:off x="14478000" y="6553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8" name="Line 16">
            <a:extLst>
              <a:ext uri="{FF2B5EF4-FFF2-40B4-BE49-F238E27FC236}">
                <a16:creationId xmlns:a16="http://schemas.microsoft.com/office/drawing/2014/main" id="{B4CDED6A-4B82-ADAF-0CA8-4B3354F5E2B7}"/>
              </a:ext>
            </a:extLst>
          </p:cNvPr>
          <p:cNvSpPr>
            <a:spLocks noChangeShapeType="1"/>
          </p:cNvSpPr>
          <p:nvPr/>
        </p:nvSpPr>
        <p:spPr bwMode="auto">
          <a:xfrm flipV="1">
            <a:off x="11430000" y="3200400"/>
            <a:ext cx="32004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9" name="Line 17">
            <a:extLst>
              <a:ext uri="{FF2B5EF4-FFF2-40B4-BE49-F238E27FC236}">
                <a16:creationId xmlns:a16="http://schemas.microsoft.com/office/drawing/2014/main" id="{766F25CC-90A3-446F-08F1-CA076912FC14}"/>
              </a:ext>
            </a:extLst>
          </p:cNvPr>
          <p:cNvSpPr>
            <a:spLocks noChangeShapeType="1"/>
          </p:cNvSpPr>
          <p:nvPr/>
        </p:nvSpPr>
        <p:spPr bwMode="auto">
          <a:xfrm flipH="1">
            <a:off x="14325600" y="3200400"/>
            <a:ext cx="3048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70" name="Line 18">
            <a:extLst>
              <a:ext uri="{FF2B5EF4-FFF2-40B4-BE49-F238E27FC236}">
                <a16:creationId xmlns:a16="http://schemas.microsoft.com/office/drawing/2014/main" id="{AC5FD54A-FCDD-0E5F-D842-6F7ACCC82D88}"/>
              </a:ext>
            </a:extLst>
          </p:cNvPr>
          <p:cNvSpPr>
            <a:spLocks noChangeShapeType="1"/>
          </p:cNvSpPr>
          <p:nvPr/>
        </p:nvSpPr>
        <p:spPr bwMode="auto">
          <a:xfrm flipV="1">
            <a:off x="14325600" y="3200400"/>
            <a:ext cx="274320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71" name="Text Box 25">
            <a:extLst>
              <a:ext uri="{FF2B5EF4-FFF2-40B4-BE49-F238E27FC236}">
                <a16:creationId xmlns:a16="http://schemas.microsoft.com/office/drawing/2014/main" id="{64706E4F-7DF6-BD50-EA4E-B56FD2FC6A9F}"/>
              </a:ext>
            </a:extLst>
          </p:cNvPr>
          <p:cNvSpPr txBox="1">
            <a:spLocks noChangeArrowheads="1"/>
          </p:cNvSpPr>
          <p:nvPr/>
        </p:nvSpPr>
        <p:spPr bwMode="auto">
          <a:xfrm>
            <a:off x="4419600" y="3349626"/>
            <a:ext cx="5029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solidFill>
                  <a:srgbClr val="990000"/>
                </a:solidFill>
              </a:rPr>
              <a:t>3. The manager assigns the contract to the most appropriate agent, and the two of them communicate privately as required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036758"/>
            <a:ext cx="21590490" cy="892079"/>
          </a:xfrm>
        </p:spPr>
        <p:txBody>
          <a:bodyPr>
            <a:noAutofit/>
          </a:bodyPr>
          <a:lstStyle/>
          <a:p>
            <a:r>
              <a:rPr lang="en-US" sz="6000" dirty="0"/>
              <a:t>Blackboard Systems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189768" y="3052325"/>
            <a:ext cx="21467364" cy="9555244"/>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latin typeface="Helvetica Neue"/>
                <a:ea typeface="Calibri" panose="020F0502020204030204" pitchFamily="34" charset="0"/>
                <a:cs typeface="Times New Roman" panose="02020603050405020304" pitchFamily="18" charset="0"/>
              </a:rPr>
              <a:t>Independence of expertise</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The specialists (or Knowledge Sources – KSs) are experts on some aspects of the problem and can contribute to the solution independently of the particular mix of other specialists </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Diversity of problem-solving techniques</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The knowledge and inference of each KS are hidden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Flexible representation of blackboard information</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No prior restrictions are placed on what information can be placed on the blackboard</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Common interaction language</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KSs must be able to communicate and interpret the information recorded on the blackboard by other KSs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Event-based activation</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Each KS informs the blackboard system about the kind of events it is interested</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Need for control</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A control component, separate from the KSs, is responsible for managing the course of problem solving</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effectLst/>
                <a:latin typeface="Helvetica Neue"/>
                <a:ea typeface="Calibri" panose="020F0502020204030204" pitchFamily="34" charset="0"/>
                <a:cs typeface="Times New Roman" panose="02020603050405020304" pitchFamily="18" charset="0"/>
              </a:rPr>
              <a:t>Incremental solution generation</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KSs contribute to the solution as appropriate</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26518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1">
            <a:extLst>
              <a:ext uri="{FF2B5EF4-FFF2-40B4-BE49-F238E27FC236}">
                <a16:creationId xmlns:a16="http://schemas.microsoft.com/office/drawing/2014/main" id="{8D4A870B-DC2B-3170-9010-F341B254363B}"/>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51203" name="Slide Number Placeholder 3">
            <a:extLst>
              <a:ext uri="{FF2B5EF4-FFF2-40B4-BE49-F238E27FC236}">
                <a16:creationId xmlns:a16="http://schemas.microsoft.com/office/drawing/2014/main" id="{1DA98E74-B877-86BE-0EEF-2E380BCCB0F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33C4FCB-F0D6-49FF-BCF4-9B05F14D5CCB}" type="slidenum">
              <a:rPr lang="el-GR" altLang="en-US" sz="2800" smtClean="0"/>
              <a:pPr>
                <a:spcBef>
                  <a:spcPct val="0"/>
                </a:spcBef>
                <a:buFontTx/>
                <a:buNone/>
              </a:pPr>
              <a:t>107</a:t>
            </a:fld>
            <a:endParaRPr lang="el-GR" altLang="en-US" sz="2800" dirty="0"/>
          </a:p>
        </p:txBody>
      </p:sp>
      <p:sp>
        <p:nvSpPr>
          <p:cNvPr id="51204" name="Rectangle 4">
            <a:extLst>
              <a:ext uri="{FF2B5EF4-FFF2-40B4-BE49-F238E27FC236}">
                <a16:creationId xmlns:a16="http://schemas.microsoft.com/office/drawing/2014/main" id="{08EDA5B3-2EEE-CF7D-32BB-6234CBB1F819}"/>
              </a:ext>
            </a:extLst>
          </p:cNvPr>
          <p:cNvSpPr>
            <a:spLocks noChangeArrowheads="1"/>
          </p:cNvSpPr>
          <p:nvPr/>
        </p:nvSpPr>
        <p:spPr bwMode="auto">
          <a:xfrm>
            <a:off x="5486400" y="2438400"/>
            <a:ext cx="3352800" cy="5029200"/>
          </a:xfrm>
          <a:prstGeom prst="rect">
            <a:avLst/>
          </a:prstGeom>
          <a:solidFill>
            <a:schemeClr val="tx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solidFill>
                  <a:schemeClr val="bg1"/>
                </a:solidFill>
              </a:rPr>
              <a:t>……………..</a:t>
            </a:r>
          </a:p>
          <a:p>
            <a:pPr algn="ctr" eaLnBrk="1" hangingPunct="1">
              <a:spcBef>
                <a:spcPct val="0"/>
              </a:spcBef>
              <a:buFontTx/>
              <a:buNone/>
            </a:pPr>
            <a:r>
              <a:rPr lang="en-US" altLang="en-US" sz="4000" b="1">
                <a:solidFill>
                  <a:schemeClr val="bg1"/>
                </a:solidFill>
              </a:rPr>
              <a:t>……………..</a:t>
            </a:r>
          </a:p>
          <a:p>
            <a:pPr algn="ctr" eaLnBrk="1" hangingPunct="1">
              <a:spcBef>
                <a:spcPct val="0"/>
              </a:spcBef>
              <a:buFontTx/>
              <a:buNone/>
            </a:pPr>
            <a:endParaRPr lang="en-US" altLang="en-US" sz="4000" b="1">
              <a:solidFill>
                <a:schemeClr val="bg1"/>
              </a:solidFill>
            </a:endParaRPr>
          </a:p>
          <a:p>
            <a:pPr algn="ctr" eaLnBrk="1" hangingPunct="1">
              <a:spcBef>
                <a:spcPct val="0"/>
              </a:spcBef>
              <a:buFontTx/>
              <a:buNone/>
            </a:pPr>
            <a:endParaRPr lang="en-US" altLang="en-US" sz="4000" b="1">
              <a:solidFill>
                <a:schemeClr val="bg1"/>
              </a:solidFill>
            </a:endParaRPr>
          </a:p>
          <a:p>
            <a:pPr algn="ctr" eaLnBrk="1" hangingPunct="1">
              <a:spcBef>
                <a:spcPct val="0"/>
              </a:spcBef>
              <a:buFontTx/>
              <a:buNone/>
            </a:pPr>
            <a:r>
              <a:rPr lang="en-US" altLang="en-US" sz="4000" b="1">
                <a:solidFill>
                  <a:schemeClr val="bg1"/>
                </a:solidFill>
              </a:rPr>
              <a:t>Blackboard</a:t>
            </a:r>
          </a:p>
          <a:p>
            <a:pPr algn="ctr" eaLnBrk="1" hangingPunct="1">
              <a:spcBef>
                <a:spcPct val="0"/>
              </a:spcBef>
              <a:buFontTx/>
              <a:buNone/>
            </a:pPr>
            <a:endParaRPr lang="en-US" altLang="en-US" sz="4000" b="1">
              <a:solidFill>
                <a:schemeClr val="bg1"/>
              </a:solidFill>
            </a:endParaRPr>
          </a:p>
          <a:p>
            <a:pPr algn="ctr" eaLnBrk="1" hangingPunct="1">
              <a:spcBef>
                <a:spcPct val="0"/>
              </a:spcBef>
              <a:buFontTx/>
              <a:buNone/>
            </a:pPr>
            <a:r>
              <a:rPr lang="en-US" altLang="en-US" sz="4000" b="1">
                <a:solidFill>
                  <a:schemeClr val="bg1"/>
                </a:solidFill>
              </a:rPr>
              <a:t>……………</a:t>
            </a:r>
          </a:p>
          <a:p>
            <a:pPr algn="ctr" eaLnBrk="1" hangingPunct="1">
              <a:spcBef>
                <a:spcPct val="0"/>
              </a:spcBef>
              <a:buFontTx/>
              <a:buNone/>
            </a:pPr>
            <a:r>
              <a:rPr lang="en-US" altLang="en-US" sz="4000" b="1">
                <a:solidFill>
                  <a:schemeClr val="bg1"/>
                </a:solidFill>
              </a:rPr>
              <a:t>……………</a:t>
            </a:r>
          </a:p>
          <a:p>
            <a:pPr algn="ctr" eaLnBrk="1" hangingPunct="1">
              <a:spcBef>
                <a:spcPct val="0"/>
              </a:spcBef>
              <a:buFontTx/>
              <a:buNone/>
            </a:pPr>
            <a:endParaRPr lang="en-US" altLang="en-US" sz="4000" b="1">
              <a:solidFill>
                <a:schemeClr val="bg1"/>
              </a:solidFill>
            </a:endParaRPr>
          </a:p>
        </p:txBody>
      </p:sp>
      <p:sp>
        <p:nvSpPr>
          <p:cNvPr id="51205" name="Rectangle 5">
            <a:extLst>
              <a:ext uri="{FF2B5EF4-FFF2-40B4-BE49-F238E27FC236}">
                <a16:creationId xmlns:a16="http://schemas.microsoft.com/office/drawing/2014/main" id="{8D4A6F40-5697-8E6B-CEF5-A38CCD1DA117}"/>
              </a:ext>
            </a:extLst>
          </p:cNvPr>
          <p:cNvSpPr>
            <a:spLocks noChangeArrowheads="1"/>
          </p:cNvSpPr>
          <p:nvPr/>
        </p:nvSpPr>
        <p:spPr bwMode="auto">
          <a:xfrm>
            <a:off x="11430000" y="3352800"/>
            <a:ext cx="3352800" cy="32004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Executing</a:t>
            </a:r>
          </a:p>
          <a:p>
            <a:pPr algn="ctr" eaLnBrk="1" hangingPunct="1">
              <a:spcBef>
                <a:spcPct val="0"/>
              </a:spcBef>
              <a:buFontTx/>
              <a:buNone/>
            </a:pPr>
            <a:r>
              <a:rPr lang="en-US" altLang="en-US" sz="4000" b="1"/>
              <a:t>Activated</a:t>
            </a:r>
          </a:p>
          <a:p>
            <a:pPr algn="ctr" eaLnBrk="1" hangingPunct="1">
              <a:spcBef>
                <a:spcPct val="0"/>
              </a:spcBef>
              <a:buFontTx/>
              <a:buNone/>
            </a:pPr>
            <a:r>
              <a:rPr lang="en-US" altLang="en-US" sz="4000" b="1"/>
              <a:t>KS</a:t>
            </a:r>
          </a:p>
        </p:txBody>
      </p:sp>
      <p:sp>
        <p:nvSpPr>
          <p:cNvPr id="51206" name="Rectangle 6">
            <a:extLst>
              <a:ext uri="{FF2B5EF4-FFF2-40B4-BE49-F238E27FC236}">
                <a16:creationId xmlns:a16="http://schemas.microsoft.com/office/drawing/2014/main" id="{ABB9C2A2-6CEF-BC92-2D53-6191A4CB234D}"/>
              </a:ext>
            </a:extLst>
          </p:cNvPr>
          <p:cNvSpPr>
            <a:spLocks noChangeArrowheads="1"/>
          </p:cNvSpPr>
          <p:nvPr/>
        </p:nvSpPr>
        <p:spPr bwMode="auto">
          <a:xfrm>
            <a:off x="5334000" y="8839200"/>
            <a:ext cx="3352800" cy="32004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Control</a:t>
            </a:r>
          </a:p>
          <a:p>
            <a:pPr algn="ctr" eaLnBrk="1" hangingPunct="1">
              <a:spcBef>
                <a:spcPct val="0"/>
              </a:spcBef>
              <a:buFontTx/>
              <a:buNone/>
            </a:pPr>
            <a:r>
              <a:rPr lang="en-US" altLang="en-US" sz="4000" b="1"/>
              <a:t>Components</a:t>
            </a:r>
          </a:p>
        </p:txBody>
      </p:sp>
      <p:sp>
        <p:nvSpPr>
          <p:cNvPr id="51207" name="Rectangle 7">
            <a:extLst>
              <a:ext uri="{FF2B5EF4-FFF2-40B4-BE49-F238E27FC236}">
                <a16:creationId xmlns:a16="http://schemas.microsoft.com/office/drawing/2014/main" id="{CB617631-009A-5376-D14A-5CD1ACA965F4}"/>
              </a:ext>
            </a:extLst>
          </p:cNvPr>
          <p:cNvSpPr>
            <a:spLocks noChangeArrowheads="1"/>
          </p:cNvSpPr>
          <p:nvPr/>
        </p:nvSpPr>
        <p:spPr bwMode="auto">
          <a:xfrm>
            <a:off x="11430000" y="8686800"/>
            <a:ext cx="3352800" cy="32004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Pending</a:t>
            </a:r>
          </a:p>
          <a:p>
            <a:pPr algn="ctr" eaLnBrk="1" hangingPunct="1">
              <a:spcBef>
                <a:spcPct val="0"/>
              </a:spcBef>
              <a:buFontTx/>
              <a:buNone/>
            </a:pPr>
            <a:r>
              <a:rPr lang="en-US" altLang="en-US" sz="4000" b="1"/>
              <a:t>KS</a:t>
            </a:r>
          </a:p>
          <a:p>
            <a:pPr algn="ctr" eaLnBrk="1" hangingPunct="1">
              <a:spcBef>
                <a:spcPct val="0"/>
              </a:spcBef>
              <a:buFontTx/>
              <a:buNone/>
            </a:pPr>
            <a:r>
              <a:rPr lang="en-US" altLang="en-US" sz="4000" b="1"/>
              <a:t>Activations</a:t>
            </a:r>
          </a:p>
        </p:txBody>
      </p:sp>
      <p:sp>
        <p:nvSpPr>
          <p:cNvPr id="51208" name="Rectangle 8">
            <a:extLst>
              <a:ext uri="{FF2B5EF4-FFF2-40B4-BE49-F238E27FC236}">
                <a16:creationId xmlns:a16="http://schemas.microsoft.com/office/drawing/2014/main" id="{4E5B63A6-5E54-CA70-17D2-7E1218EB2525}"/>
              </a:ext>
            </a:extLst>
          </p:cNvPr>
          <p:cNvSpPr>
            <a:spLocks noChangeArrowheads="1"/>
          </p:cNvSpPr>
          <p:nvPr/>
        </p:nvSpPr>
        <p:spPr bwMode="auto">
          <a:xfrm>
            <a:off x="17373600" y="2133600"/>
            <a:ext cx="3048000" cy="6705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a:t>Library</a:t>
            </a:r>
          </a:p>
          <a:p>
            <a:pPr algn="ctr" eaLnBrk="1" hangingPunct="1">
              <a:spcBef>
                <a:spcPct val="0"/>
              </a:spcBef>
              <a:buFontTx/>
              <a:buNone/>
            </a:pPr>
            <a:r>
              <a:rPr lang="el-GR" altLang="en-US" sz="4000" b="1"/>
              <a:t>ο</a:t>
            </a:r>
            <a:r>
              <a:rPr lang="en-US" altLang="en-US" sz="4000" b="1"/>
              <a:t>f</a:t>
            </a:r>
          </a:p>
          <a:p>
            <a:pPr algn="ctr" eaLnBrk="1" hangingPunct="1">
              <a:spcBef>
                <a:spcPct val="0"/>
              </a:spcBef>
              <a:buFontTx/>
              <a:buNone/>
            </a:pPr>
            <a:r>
              <a:rPr lang="en-US" altLang="en-US" sz="4000" b="1"/>
              <a:t>KSs</a:t>
            </a:r>
          </a:p>
        </p:txBody>
      </p:sp>
      <p:sp>
        <p:nvSpPr>
          <p:cNvPr id="51209" name="Line 9">
            <a:extLst>
              <a:ext uri="{FF2B5EF4-FFF2-40B4-BE49-F238E27FC236}">
                <a16:creationId xmlns:a16="http://schemas.microsoft.com/office/drawing/2014/main" id="{06EC660F-CD12-2CC3-04F8-77B3E631334D}"/>
              </a:ext>
            </a:extLst>
          </p:cNvPr>
          <p:cNvSpPr>
            <a:spLocks noChangeShapeType="1"/>
          </p:cNvSpPr>
          <p:nvPr/>
        </p:nvSpPr>
        <p:spPr bwMode="auto">
          <a:xfrm flipH="1">
            <a:off x="14782800" y="4876800"/>
            <a:ext cx="2590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0" name="Line 10">
            <a:extLst>
              <a:ext uri="{FF2B5EF4-FFF2-40B4-BE49-F238E27FC236}">
                <a16:creationId xmlns:a16="http://schemas.microsoft.com/office/drawing/2014/main" id="{3F72AE0A-CD4F-2B65-7FB3-FD45AB890F11}"/>
              </a:ext>
            </a:extLst>
          </p:cNvPr>
          <p:cNvSpPr>
            <a:spLocks noChangeShapeType="1"/>
          </p:cNvSpPr>
          <p:nvPr/>
        </p:nvSpPr>
        <p:spPr bwMode="auto">
          <a:xfrm flipV="1">
            <a:off x="13106400" y="6553200"/>
            <a:ext cx="0" cy="213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1" name="Line 11">
            <a:extLst>
              <a:ext uri="{FF2B5EF4-FFF2-40B4-BE49-F238E27FC236}">
                <a16:creationId xmlns:a16="http://schemas.microsoft.com/office/drawing/2014/main" id="{3AF97E65-1D31-111B-6008-ED660096BDAD}"/>
              </a:ext>
            </a:extLst>
          </p:cNvPr>
          <p:cNvSpPr>
            <a:spLocks noChangeShapeType="1"/>
          </p:cNvSpPr>
          <p:nvPr/>
        </p:nvSpPr>
        <p:spPr bwMode="auto">
          <a:xfrm>
            <a:off x="7010400" y="7467600"/>
            <a:ext cx="0" cy="1371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2" name="Line 12">
            <a:extLst>
              <a:ext uri="{FF2B5EF4-FFF2-40B4-BE49-F238E27FC236}">
                <a16:creationId xmlns:a16="http://schemas.microsoft.com/office/drawing/2014/main" id="{A024C0FC-806C-80DF-769C-C8E6E9F5207E}"/>
              </a:ext>
            </a:extLst>
          </p:cNvPr>
          <p:cNvSpPr>
            <a:spLocks noChangeShapeType="1"/>
          </p:cNvSpPr>
          <p:nvPr/>
        </p:nvSpPr>
        <p:spPr bwMode="auto">
          <a:xfrm>
            <a:off x="8686800" y="10210800"/>
            <a:ext cx="2743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3" name="Line 15">
            <a:extLst>
              <a:ext uri="{FF2B5EF4-FFF2-40B4-BE49-F238E27FC236}">
                <a16:creationId xmlns:a16="http://schemas.microsoft.com/office/drawing/2014/main" id="{8AFD8E07-C726-206A-4C08-226445F51BC4}"/>
              </a:ext>
            </a:extLst>
          </p:cNvPr>
          <p:cNvSpPr>
            <a:spLocks noChangeShapeType="1"/>
          </p:cNvSpPr>
          <p:nvPr/>
        </p:nvSpPr>
        <p:spPr bwMode="auto">
          <a:xfrm flipH="1" flipV="1">
            <a:off x="9296400" y="3200400"/>
            <a:ext cx="18288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4" name="Line 16">
            <a:extLst>
              <a:ext uri="{FF2B5EF4-FFF2-40B4-BE49-F238E27FC236}">
                <a16:creationId xmlns:a16="http://schemas.microsoft.com/office/drawing/2014/main" id="{62E49A83-662D-CDAA-5E25-88A565A85150}"/>
              </a:ext>
            </a:extLst>
          </p:cNvPr>
          <p:cNvSpPr>
            <a:spLocks noChangeShapeType="1"/>
          </p:cNvSpPr>
          <p:nvPr/>
        </p:nvSpPr>
        <p:spPr bwMode="auto">
          <a:xfrm flipH="1">
            <a:off x="8991600" y="5486400"/>
            <a:ext cx="21336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1215" name="Text Box 17">
            <a:extLst>
              <a:ext uri="{FF2B5EF4-FFF2-40B4-BE49-F238E27FC236}">
                <a16:creationId xmlns:a16="http://schemas.microsoft.com/office/drawing/2014/main" id="{0177585D-1523-30E9-8C4A-436BCEDD7B67}"/>
              </a:ext>
            </a:extLst>
          </p:cNvPr>
          <p:cNvSpPr txBox="1">
            <a:spLocks noChangeArrowheads="1"/>
          </p:cNvSpPr>
          <p:nvPr/>
        </p:nvSpPr>
        <p:spPr bwMode="auto">
          <a:xfrm>
            <a:off x="7315200" y="7772401"/>
            <a:ext cx="3048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b="1"/>
              <a:t>Events</a:t>
            </a:r>
          </a:p>
        </p:txBody>
      </p:sp>
      <p:sp>
        <p:nvSpPr>
          <p:cNvPr id="51216" name="Text Box 18">
            <a:extLst>
              <a:ext uri="{FF2B5EF4-FFF2-40B4-BE49-F238E27FC236}">
                <a16:creationId xmlns:a16="http://schemas.microsoft.com/office/drawing/2014/main" id="{91BE4C8E-7130-5E36-2019-5E61C68B1B03}"/>
              </a:ext>
            </a:extLst>
          </p:cNvPr>
          <p:cNvSpPr txBox="1">
            <a:spLocks noChangeArrowheads="1"/>
          </p:cNvSpPr>
          <p:nvPr/>
        </p:nvSpPr>
        <p:spPr bwMode="auto">
          <a:xfrm>
            <a:off x="3657600" y="609601"/>
            <a:ext cx="1630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solidFill>
                  <a:srgbClr val="990000"/>
                </a:solidFill>
              </a:rPr>
              <a:t>Architecture of a basic blackboard system</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86690" y="2601995"/>
            <a:ext cx="21590490" cy="892079"/>
          </a:xfrm>
        </p:spPr>
        <p:txBody>
          <a:bodyPr>
            <a:noAutofit/>
          </a:bodyPr>
          <a:lstStyle/>
          <a:p>
            <a:r>
              <a:rPr lang="en-US" sz="6000" dirty="0"/>
              <a:t>Negotiation </a:t>
            </a:r>
            <a:r>
              <a:rPr lang="en-US" sz="3200" dirty="0"/>
              <a:t> </a:t>
            </a:r>
            <a:endParaRPr lang="en-CY" sz="3200" dirty="0"/>
          </a:p>
        </p:txBody>
      </p:sp>
      <p:sp>
        <p:nvSpPr>
          <p:cNvPr id="7" name="TextBox 6">
            <a:extLst>
              <a:ext uri="{FF2B5EF4-FFF2-40B4-BE49-F238E27FC236}">
                <a16:creationId xmlns:a16="http://schemas.microsoft.com/office/drawing/2014/main" id="{F3099284-00E5-C36E-6E30-D9E2B0F1D6F1}"/>
              </a:ext>
            </a:extLst>
          </p:cNvPr>
          <p:cNvSpPr txBox="1"/>
          <p:nvPr/>
        </p:nvSpPr>
        <p:spPr>
          <a:xfrm>
            <a:off x="1186690" y="4031632"/>
            <a:ext cx="21467364" cy="212295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 frequent form of interaction between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with different goals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aim</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of the negotiation process is to reach a joint decision between two or more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each of whom seeks to achieve some individual goal or purpose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3">
            <a:extLst>
              <a:ext uri="{FF2B5EF4-FFF2-40B4-BE49-F238E27FC236}">
                <a16:creationId xmlns:a16="http://schemas.microsoft.com/office/drawing/2014/main" id="{8C4C2E0A-6F17-2414-2987-4231779BB9E1}"/>
              </a:ext>
            </a:extLst>
          </p:cNvPr>
          <p:cNvSpPr txBox="1">
            <a:spLocks/>
          </p:cNvSpPr>
          <p:nvPr/>
        </p:nvSpPr>
        <p:spPr>
          <a:xfrm>
            <a:off x="1125127" y="644120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Key Negotiation Elements </a:t>
            </a:r>
            <a:r>
              <a:rPr lang="en-US" sz="3200" dirty="0"/>
              <a:t> </a:t>
            </a:r>
            <a:endParaRPr lang="en-CY" sz="3200" dirty="0"/>
          </a:p>
        </p:txBody>
      </p:sp>
      <p:sp>
        <p:nvSpPr>
          <p:cNvPr id="9" name="TextBox 8">
            <a:extLst>
              <a:ext uri="{FF2B5EF4-FFF2-40B4-BE49-F238E27FC236}">
                <a16:creationId xmlns:a16="http://schemas.microsoft.com/office/drawing/2014/main" id="{95B0DC97-52F9-CFDD-8705-2648C3A59655}"/>
              </a:ext>
            </a:extLst>
          </p:cNvPr>
          <p:cNvSpPr txBox="1"/>
          <p:nvPr/>
        </p:nvSpPr>
        <p:spPr>
          <a:xfrm>
            <a:off x="1186690" y="7812655"/>
            <a:ext cx="21467364" cy="288418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language used by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participating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protocol followed during the negotiation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decision-making process each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applies to decide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positions, points of departure, and criteria for reaching an agreement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95000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86690" y="2688836"/>
            <a:ext cx="21590490" cy="892079"/>
          </a:xfrm>
        </p:spPr>
        <p:txBody>
          <a:bodyPr>
            <a:noAutofit/>
          </a:bodyPr>
          <a:lstStyle/>
          <a:p>
            <a:r>
              <a:rPr lang="en-US" sz="6000" dirty="0"/>
              <a:t>Negotiation Techniques </a:t>
            </a:r>
            <a:r>
              <a:rPr lang="en-US" sz="3200" dirty="0"/>
              <a:t> </a:t>
            </a:r>
            <a:endParaRPr lang="en-CY" sz="3200" dirty="0"/>
          </a:p>
        </p:txBody>
      </p:sp>
      <p:sp>
        <p:nvSpPr>
          <p:cNvPr id="7" name="TextBox 6">
            <a:extLst>
              <a:ext uri="{FF2B5EF4-FFF2-40B4-BE49-F238E27FC236}">
                <a16:creationId xmlns:a16="http://schemas.microsoft.com/office/drawing/2014/main" id="{F3099284-00E5-C36E-6E30-D9E2B0F1D6F1}"/>
              </a:ext>
            </a:extLst>
          </p:cNvPr>
          <p:cNvSpPr txBox="1"/>
          <p:nvPr/>
        </p:nvSpPr>
        <p:spPr>
          <a:xfrm>
            <a:off x="1186690" y="3920308"/>
            <a:ext cx="21467364" cy="440665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Focus on the environment</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How can the rules of the environment be designed so that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regardless of background, abilities or intentions, are able to interact productively and fairly?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Focus on </a:t>
            </a:r>
            <a:r>
              <a:rPr lang="en-US" sz="4000" b="1" dirty="0">
                <a:solidFill>
                  <a:srgbClr val="FF2D64"/>
                </a:solidFill>
                <a:effectLst/>
                <a:latin typeface="Helvetica Neue"/>
                <a:ea typeface="Times New Roman" panose="02020603050405020304" pitchFamily="18" charset="0"/>
                <a:cs typeface="Times New Roman" panose="02020603050405020304" pitchFamily="18" charset="0"/>
              </a:rPr>
              <a:t>agent</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Given the environment in which this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must operate, what is the best strategy for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76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a:extLst>
              <a:ext uri="{FF2B5EF4-FFF2-40B4-BE49-F238E27FC236}">
                <a16:creationId xmlns:a16="http://schemas.microsoft.com/office/drawing/2014/main" id="{8F7A1950-891B-2D14-6F6C-97F2B5AE5D16}"/>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11267" name="Slide Number Placeholder 3">
            <a:extLst>
              <a:ext uri="{FF2B5EF4-FFF2-40B4-BE49-F238E27FC236}">
                <a16:creationId xmlns:a16="http://schemas.microsoft.com/office/drawing/2014/main" id="{0BCCE696-85FB-74A4-ECBA-FD671260FB1F}"/>
              </a:ext>
            </a:extLst>
          </p:cNvPr>
          <p:cNvSpPr>
            <a:spLocks noGrp="1"/>
          </p:cNvSpPr>
          <p:nvPr>
            <p:ph type="sldNum" sz="quarter" idx="12"/>
          </p:nvPr>
        </p:nvSpPr>
        <p:spPr>
          <a:xfrm>
            <a:off x="11684977" y="12478484"/>
            <a:ext cx="1014046" cy="730250"/>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B8290BE2-F9C7-4E34-A420-495C19480B89}" type="slidenum">
              <a:rPr lang="el-GR" altLang="en-US" sz="2800" b="0" baseline="0" smtClean="0"/>
              <a:pPr algn="ctr"/>
              <a:t>11</a:t>
            </a:fld>
            <a:endParaRPr lang="el-GR" altLang="en-US" sz="2800" b="0" baseline="0" dirty="0"/>
          </a:p>
        </p:txBody>
      </p:sp>
      <p:sp>
        <p:nvSpPr>
          <p:cNvPr id="11268" name="Text Box 4">
            <a:extLst>
              <a:ext uri="{FF2B5EF4-FFF2-40B4-BE49-F238E27FC236}">
                <a16:creationId xmlns:a16="http://schemas.microsoft.com/office/drawing/2014/main" id="{8287F3CA-78DA-7674-9DEB-B3B64D9195E4}"/>
              </a:ext>
            </a:extLst>
          </p:cNvPr>
          <p:cNvSpPr txBox="1">
            <a:spLocks noChangeArrowheads="1"/>
          </p:cNvSpPr>
          <p:nvPr/>
        </p:nvSpPr>
        <p:spPr bwMode="auto">
          <a:xfrm>
            <a:off x="3768811" y="863600"/>
            <a:ext cx="1676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baseline="0" dirty="0">
                <a:latin typeface="Helvetica Neue"/>
              </a:rPr>
              <a:t>Agent</a:t>
            </a:r>
            <a:r>
              <a:rPr lang="el-GR" altLang="en-US" sz="5600" baseline="0" dirty="0">
                <a:latin typeface="Helvetica Neue"/>
              </a:rPr>
              <a:t> </a:t>
            </a:r>
            <a:r>
              <a:rPr lang="en-US" altLang="en-US" sz="5600" baseline="0" dirty="0">
                <a:latin typeface="Helvetica Neue"/>
              </a:rPr>
              <a:t>and its Environment</a:t>
            </a:r>
            <a:r>
              <a:rPr lang="el-GR" altLang="en-US" sz="5600" baseline="0" dirty="0">
                <a:latin typeface="Helvetica Neue"/>
              </a:rPr>
              <a:t>  </a:t>
            </a:r>
            <a:endParaRPr lang="en-US" altLang="en-US" sz="5600" baseline="0" dirty="0">
              <a:latin typeface="Helvetica Neue"/>
            </a:endParaRPr>
          </a:p>
        </p:txBody>
      </p:sp>
      <p:sp>
        <p:nvSpPr>
          <p:cNvPr id="11269" name="Rectangle 5">
            <a:extLst>
              <a:ext uri="{FF2B5EF4-FFF2-40B4-BE49-F238E27FC236}">
                <a16:creationId xmlns:a16="http://schemas.microsoft.com/office/drawing/2014/main" id="{DD80FE07-8255-AF55-586E-4954304C42D9}"/>
              </a:ext>
            </a:extLst>
          </p:cNvPr>
          <p:cNvSpPr>
            <a:spLocks noChangeArrowheads="1"/>
          </p:cNvSpPr>
          <p:nvPr/>
        </p:nvSpPr>
        <p:spPr bwMode="auto">
          <a:xfrm>
            <a:off x="5181600" y="2832100"/>
            <a:ext cx="137160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11270" name="Rectangle 6">
            <a:extLst>
              <a:ext uri="{FF2B5EF4-FFF2-40B4-BE49-F238E27FC236}">
                <a16:creationId xmlns:a16="http://schemas.microsoft.com/office/drawing/2014/main" id="{6021BD2C-962D-7CD0-5C2D-652DD1FFEF66}"/>
              </a:ext>
            </a:extLst>
          </p:cNvPr>
          <p:cNvSpPr>
            <a:spLocks noChangeArrowheads="1"/>
          </p:cNvSpPr>
          <p:nvPr/>
        </p:nvSpPr>
        <p:spPr bwMode="auto">
          <a:xfrm>
            <a:off x="3810000" y="2527300"/>
            <a:ext cx="16154400" cy="6858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11271" name="Rectangle 7">
            <a:extLst>
              <a:ext uri="{FF2B5EF4-FFF2-40B4-BE49-F238E27FC236}">
                <a16:creationId xmlns:a16="http://schemas.microsoft.com/office/drawing/2014/main" id="{A406E490-9BF6-3779-1590-DEBFC02F7DDF}"/>
              </a:ext>
            </a:extLst>
          </p:cNvPr>
          <p:cNvSpPr>
            <a:spLocks noChangeArrowheads="1"/>
          </p:cNvSpPr>
          <p:nvPr/>
        </p:nvSpPr>
        <p:spPr bwMode="auto">
          <a:xfrm>
            <a:off x="9448800" y="3289300"/>
            <a:ext cx="5486400" cy="2286000"/>
          </a:xfrm>
          <a:prstGeom prst="rect">
            <a:avLst/>
          </a:prstGeom>
          <a:noFill/>
          <a:ln w="571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aseline="0" dirty="0"/>
              <a:t>AGENT</a:t>
            </a:r>
          </a:p>
        </p:txBody>
      </p:sp>
      <p:sp>
        <p:nvSpPr>
          <p:cNvPr id="11272" name="Rectangle 8">
            <a:extLst>
              <a:ext uri="{FF2B5EF4-FFF2-40B4-BE49-F238E27FC236}">
                <a16:creationId xmlns:a16="http://schemas.microsoft.com/office/drawing/2014/main" id="{73A8FD99-3976-1D8E-4915-5E69FFE5E78B}"/>
              </a:ext>
            </a:extLst>
          </p:cNvPr>
          <p:cNvSpPr>
            <a:spLocks noChangeArrowheads="1"/>
          </p:cNvSpPr>
          <p:nvPr/>
        </p:nvSpPr>
        <p:spPr bwMode="auto">
          <a:xfrm>
            <a:off x="9448800" y="6337300"/>
            <a:ext cx="5486400" cy="2286000"/>
          </a:xfrm>
          <a:prstGeom prst="rect">
            <a:avLst/>
          </a:prstGeom>
          <a:noFill/>
          <a:ln w="571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aseline="0" dirty="0"/>
              <a:t>ENVIRONMENT</a:t>
            </a:r>
          </a:p>
        </p:txBody>
      </p:sp>
      <p:sp>
        <p:nvSpPr>
          <p:cNvPr id="11273" name="AutoShape 10">
            <a:extLst>
              <a:ext uri="{FF2B5EF4-FFF2-40B4-BE49-F238E27FC236}">
                <a16:creationId xmlns:a16="http://schemas.microsoft.com/office/drawing/2014/main" id="{C2C339CB-D18E-27F7-D7C6-42FCB8C8176A}"/>
              </a:ext>
            </a:extLst>
          </p:cNvPr>
          <p:cNvSpPr>
            <a:spLocks noChangeArrowheads="1"/>
          </p:cNvSpPr>
          <p:nvPr/>
        </p:nvSpPr>
        <p:spPr bwMode="auto">
          <a:xfrm>
            <a:off x="6400800" y="4330700"/>
            <a:ext cx="2895600" cy="3810000"/>
          </a:xfrm>
          <a:prstGeom prst="curvedRightArrow">
            <a:avLst>
              <a:gd name="adj1" fmla="val 26316"/>
              <a:gd name="adj2" fmla="val 52632"/>
              <a:gd name="adj3" fmla="val 33333"/>
            </a:avLst>
          </a:prstGeom>
          <a:solidFill>
            <a:srgbClr val="FF2D64"/>
          </a:solidFill>
          <a:ln w="19050">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11274" name="AutoShape 11">
            <a:extLst>
              <a:ext uri="{FF2B5EF4-FFF2-40B4-BE49-F238E27FC236}">
                <a16:creationId xmlns:a16="http://schemas.microsoft.com/office/drawing/2014/main" id="{8CB871C4-A5B0-F451-4C5D-1D85C6390F42}"/>
              </a:ext>
            </a:extLst>
          </p:cNvPr>
          <p:cNvSpPr>
            <a:spLocks noChangeArrowheads="1"/>
          </p:cNvSpPr>
          <p:nvPr/>
        </p:nvSpPr>
        <p:spPr bwMode="auto">
          <a:xfrm rot="10800000" flipH="1">
            <a:off x="15087600" y="4051300"/>
            <a:ext cx="2743200" cy="3962400"/>
          </a:xfrm>
          <a:prstGeom prst="curvedLeftArrow">
            <a:avLst>
              <a:gd name="adj1" fmla="val 28889"/>
              <a:gd name="adj2" fmla="val 57778"/>
              <a:gd name="adj3" fmla="val 33333"/>
            </a:avLst>
          </a:prstGeom>
          <a:solidFill>
            <a:srgbClr val="0100C8"/>
          </a:solidFill>
          <a:ln w="28575">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11275" name="Text Box 12">
            <a:extLst>
              <a:ext uri="{FF2B5EF4-FFF2-40B4-BE49-F238E27FC236}">
                <a16:creationId xmlns:a16="http://schemas.microsoft.com/office/drawing/2014/main" id="{76094D2A-17D8-FC32-63CA-A0A80D784994}"/>
              </a:ext>
            </a:extLst>
          </p:cNvPr>
          <p:cNvSpPr txBox="1">
            <a:spLocks noChangeArrowheads="1"/>
          </p:cNvSpPr>
          <p:nvPr/>
        </p:nvSpPr>
        <p:spPr bwMode="auto">
          <a:xfrm>
            <a:off x="16459200" y="5575300"/>
            <a:ext cx="4876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aseline="0"/>
              <a:t>sensor </a:t>
            </a:r>
          </a:p>
          <a:p>
            <a:pPr algn="ctr" eaLnBrk="1" hangingPunct="1">
              <a:spcBef>
                <a:spcPct val="50000"/>
              </a:spcBef>
            </a:pPr>
            <a:r>
              <a:rPr lang="en-US" altLang="en-US" sz="4000" baseline="0"/>
              <a:t>input</a:t>
            </a:r>
          </a:p>
        </p:txBody>
      </p:sp>
      <p:sp>
        <p:nvSpPr>
          <p:cNvPr id="11276" name="Text Box 13">
            <a:extLst>
              <a:ext uri="{FF2B5EF4-FFF2-40B4-BE49-F238E27FC236}">
                <a16:creationId xmlns:a16="http://schemas.microsoft.com/office/drawing/2014/main" id="{8997B36A-8080-6A9B-F93E-E17B9467ED5E}"/>
              </a:ext>
            </a:extLst>
          </p:cNvPr>
          <p:cNvSpPr txBox="1">
            <a:spLocks noChangeArrowheads="1"/>
          </p:cNvSpPr>
          <p:nvPr/>
        </p:nvSpPr>
        <p:spPr bwMode="auto">
          <a:xfrm>
            <a:off x="2895600" y="5270500"/>
            <a:ext cx="4876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aseline="0"/>
              <a:t>action </a:t>
            </a:r>
          </a:p>
          <a:p>
            <a:pPr algn="ctr" eaLnBrk="1" hangingPunct="1">
              <a:spcBef>
                <a:spcPct val="50000"/>
              </a:spcBef>
            </a:pPr>
            <a:r>
              <a:rPr lang="en-US" altLang="en-US" sz="4000" baseline="0"/>
              <a:t>output</a:t>
            </a:r>
          </a:p>
        </p:txBody>
      </p:sp>
      <p:sp>
        <p:nvSpPr>
          <p:cNvPr id="11277" name="Text Box 14">
            <a:extLst>
              <a:ext uri="{FF2B5EF4-FFF2-40B4-BE49-F238E27FC236}">
                <a16:creationId xmlns:a16="http://schemas.microsoft.com/office/drawing/2014/main" id="{4E067EC3-C851-E61C-F008-719399C52A15}"/>
              </a:ext>
            </a:extLst>
          </p:cNvPr>
          <p:cNvSpPr txBox="1">
            <a:spLocks noChangeArrowheads="1"/>
          </p:cNvSpPr>
          <p:nvPr/>
        </p:nvSpPr>
        <p:spPr bwMode="auto">
          <a:xfrm>
            <a:off x="3505200" y="10082411"/>
            <a:ext cx="1676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baseline="0" dirty="0">
                <a:latin typeface="Helvetica Neue"/>
              </a:rPr>
              <a:t>Often the interaction is ongoing and non-terminating</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86690" y="2688836"/>
            <a:ext cx="21590490" cy="892079"/>
          </a:xfrm>
        </p:spPr>
        <p:txBody>
          <a:bodyPr>
            <a:noAutofit/>
          </a:bodyPr>
          <a:lstStyle/>
          <a:p>
            <a:r>
              <a:rPr lang="en-US" sz="6000" dirty="0"/>
              <a:t>Societies of Agents </a:t>
            </a:r>
            <a:r>
              <a:rPr lang="en-US" sz="3200" dirty="0"/>
              <a:t> </a:t>
            </a:r>
            <a:endParaRPr lang="en-CY" sz="3200" dirty="0"/>
          </a:p>
        </p:txBody>
      </p:sp>
      <p:sp>
        <p:nvSpPr>
          <p:cNvPr id="7" name="TextBox 6">
            <a:extLst>
              <a:ext uri="{FF2B5EF4-FFF2-40B4-BE49-F238E27FC236}">
                <a16:creationId xmlns:a16="http://schemas.microsoft.com/office/drawing/2014/main" id="{F3099284-00E5-C36E-6E30-D9E2B0F1D6F1}"/>
              </a:ext>
            </a:extLst>
          </p:cNvPr>
          <p:cNvSpPr txBox="1"/>
          <p:nvPr/>
        </p:nvSpPr>
        <p:spPr>
          <a:xfrm>
            <a:off x="1186690" y="3920308"/>
            <a:ext cx="21467364" cy="222554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 a multi-</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environment, need to be social</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act and coordinate to achieve both their own goals and the goals of their society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rely on other goals to learn things, so they don't have to know everything themselves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5" name="Text Placeholder 3">
            <a:extLst>
              <a:ext uri="{FF2B5EF4-FFF2-40B4-BE49-F238E27FC236}">
                <a16:creationId xmlns:a16="http://schemas.microsoft.com/office/drawing/2014/main" id="{65B92364-C47B-78E4-7B88-F2B9516CC4EF}"/>
              </a:ext>
            </a:extLst>
          </p:cNvPr>
          <p:cNvSpPr txBox="1">
            <a:spLocks/>
          </p:cNvSpPr>
          <p:nvPr/>
        </p:nvSpPr>
        <p:spPr>
          <a:xfrm>
            <a:off x="1186690" y="667806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Social Commitments </a:t>
            </a:r>
            <a:r>
              <a:rPr lang="en-US" sz="3200" dirty="0"/>
              <a:t> </a:t>
            </a:r>
            <a:endParaRPr lang="en-CY" sz="3200" dirty="0"/>
          </a:p>
        </p:txBody>
      </p:sp>
      <p:sp>
        <p:nvSpPr>
          <p:cNvPr id="8" name="TextBox 7">
            <a:extLst>
              <a:ext uri="{FF2B5EF4-FFF2-40B4-BE49-F238E27FC236}">
                <a16:creationId xmlns:a16="http://schemas.microsoft.com/office/drawing/2014/main" id="{42E28915-C351-F5F5-99EB-5262D0090F64}"/>
              </a:ext>
            </a:extLst>
          </p:cNvPr>
          <p:cNvSpPr txBox="1"/>
          <p:nvPr/>
        </p:nvSpPr>
        <p:spPr>
          <a:xfrm>
            <a:off x="1186690" y="7909540"/>
            <a:ext cx="21467364" cy="430406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Commitments of an </a:t>
            </a:r>
            <a:r>
              <a:rPr lang="en-US" sz="4000" dirty="0">
                <a:solidFill>
                  <a:srgbClr val="0100C8"/>
                </a:solidFill>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another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are distinguished from individual commitments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When a</a:t>
            </a:r>
            <a:r>
              <a:rPr lang="en-US" sz="4000" dirty="0">
                <a:solidFill>
                  <a:srgbClr val="0100C8"/>
                </a:solidFill>
                <a:latin typeface="Helvetica Neue"/>
                <a:ea typeface="Times New Roman" panose="02020603050405020304" pitchFamily="18" charset="0"/>
                <a:cs typeface="Times New Roman" panose="02020603050405020304" pitchFamily="18" charset="0"/>
              </a:rPr>
              <a:t>n 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becomes a member of a group,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assumes certain roles and these roles entail given social commitments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n 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joins a social group voluntarily and acts autonomously, but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actions are limited by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social commitments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694746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73188" y="2202837"/>
            <a:ext cx="21590490" cy="9659649"/>
          </a:xfrm>
        </p:spPr>
        <p:txBody>
          <a:bodyPr/>
          <a:lstStyle/>
          <a:p>
            <a:r>
              <a:rPr lang="en-US" sz="6000" dirty="0"/>
              <a:t>Summary</a:t>
            </a:r>
          </a:p>
          <a:p>
            <a:pPr marL="685800" indent="-685800">
              <a:buFont typeface="Wingdings" panose="05000000000000000000" pitchFamily="2" charset="2"/>
              <a:buChar char="q"/>
            </a:pPr>
            <a:r>
              <a:rPr lang="en-US" sz="5400" b="0" dirty="0"/>
              <a:t>Intelligent agents and their environment</a:t>
            </a:r>
          </a:p>
          <a:p>
            <a:pPr marL="685800" indent="-685800">
              <a:buFont typeface="Wingdings" panose="05000000000000000000" pitchFamily="2" charset="2"/>
              <a:buChar char="q"/>
            </a:pPr>
            <a:r>
              <a:rPr lang="en-US" sz="5400" b="0" dirty="0"/>
              <a:t>Rationality, autonomy, information gathering, learning</a:t>
            </a:r>
          </a:p>
          <a:p>
            <a:pPr marL="685800" indent="-685800">
              <a:buFont typeface="Wingdings" panose="05000000000000000000" pitchFamily="2" charset="2"/>
              <a:buChar char="q"/>
            </a:pPr>
            <a:r>
              <a:rPr lang="en-US" sz="5400" b="0" dirty="0"/>
              <a:t>Perception</a:t>
            </a:r>
          </a:p>
          <a:p>
            <a:pPr marL="685800" indent="-685800">
              <a:buFont typeface="Wingdings" panose="05000000000000000000" pitchFamily="2" charset="2"/>
              <a:buChar char="q"/>
            </a:pPr>
            <a:r>
              <a:rPr lang="en-US" sz="5400" b="0" dirty="0"/>
              <a:t>Purely reactive agents and agents with internal state</a:t>
            </a:r>
          </a:p>
          <a:p>
            <a:pPr marL="685800" indent="-685800">
              <a:buFont typeface="Wingdings" panose="05000000000000000000" pitchFamily="2" charset="2"/>
              <a:buChar char="q"/>
            </a:pPr>
            <a:r>
              <a:rPr lang="en-US" sz="5400" b="0" dirty="0"/>
              <a:t>Abstract and concrete agent architectures</a:t>
            </a:r>
          </a:p>
          <a:p>
            <a:pPr marL="685800" indent="-685800">
              <a:buFont typeface="Wingdings" panose="05000000000000000000" pitchFamily="2" charset="2"/>
              <a:buChar char="q"/>
            </a:pPr>
            <a:r>
              <a:rPr lang="en-US" sz="5400" b="0" dirty="0"/>
              <a:t>Multiagent systems and </a:t>
            </a:r>
            <a:r>
              <a:rPr lang="en-US" sz="5400" b="0" dirty="0">
                <a:cs typeface="Times New Roman" panose="02020603050405020304" pitchFamily="18" charset="0"/>
              </a:rPr>
              <a:t>characteristics</a:t>
            </a:r>
            <a:r>
              <a:rPr lang="en-CY" sz="5400" b="0" dirty="0">
                <a:effectLst/>
                <a:ea typeface="Times New Roman" panose="02020603050405020304" pitchFamily="18" charset="0"/>
                <a:cs typeface="Times New Roman" panose="02020603050405020304" pitchFamily="18" charset="0"/>
              </a:rPr>
              <a:t> of multiagent environments</a:t>
            </a:r>
            <a:endParaRPr lang="en-CY" sz="5400" b="0" dirty="0">
              <a:effectLst/>
              <a:ea typeface="Calibri" panose="020F0502020204030204" pitchFamily="34" charset="0"/>
              <a:cs typeface="Times New Roman" panose="02020603050405020304" pitchFamily="18" charset="0"/>
            </a:endParaRPr>
          </a:p>
          <a:p>
            <a:pPr marL="571500" indent="-571500">
              <a:lnSpc>
                <a:spcPct val="107000"/>
              </a:lnSpc>
              <a:spcBef>
                <a:spcPts val="0"/>
              </a:spcBef>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b="0" dirty="0">
                <a:ea typeface="Times New Roman" panose="02020603050405020304" pitchFamily="18" charset="0"/>
                <a:cs typeface="Times New Roman" panose="02020603050405020304" pitchFamily="18" charset="0"/>
              </a:rPr>
              <a:t>Protocols</a:t>
            </a:r>
            <a:r>
              <a:rPr lang="en-CY" sz="5400" b="0" dirty="0">
                <a:effectLst/>
                <a:ea typeface="Times New Roman" panose="02020603050405020304" pitchFamily="18" charset="0"/>
                <a:cs typeface="Times New Roman" panose="02020603050405020304" pitchFamily="18" charset="0"/>
              </a:rPr>
              <a:t> of communication, </a:t>
            </a:r>
            <a:r>
              <a:rPr lang="en-US" sz="5400" b="0" dirty="0">
                <a:ea typeface="Times New Roman" panose="02020603050405020304" pitchFamily="18" charset="0"/>
                <a:cs typeface="Times New Roman" panose="02020603050405020304" pitchFamily="18" charset="0"/>
              </a:rPr>
              <a:t>coordination</a:t>
            </a:r>
            <a:r>
              <a:rPr lang="en-CY" sz="5400" b="0" dirty="0">
                <a:effectLst/>
                <a:ea typeface="Times New Roman" panose="02020603050405020304" pitchFamily="18" charset="0"/>
                <a:cs typeface="Times New Roman" panose="02020603050405020304" pitchFamily="18" charset="0"/>
              </a:rPr>
              <a:t>, cooperation and negotiation between </a:t>
            </a:r>
            <a:r>
              <a:rPr lang="en-US" sz="5400" b="0" dirty="0">
                <a:effectLst/>
                <a:ea typeface="Times New Roman" panose="02020603050405020304" pitchFamily="18" charset="0"/>
                <a:cs typeface="Times New Roman" panose="02020603050405020304" pitchFamily="18" charset="0"/>
              </a:rPr>
              <a:t>agents</a:t>
            </a:r>
            <a:endParaRPr lang="en-CY" sz="5400" b="0" dirty="0">
              <a:effectLst/>
              <a:ea typeface="Calibri" panose="020F0502020204030204" pitchFamily="34" charset="0"/>
              <a:cs typeface="Times New Roman" panose="02020603050405020304" pitchFamily="18" charset="0"/>
            </a:endParaRPr>
          </a:p>
          <a:p>
            <a:pPr marL="571500" indent="-571500">
              <a:lnSpc>
                <a:spcPct val="107000"/>
              </a:lnSpc>
              <a:spcBef>
                <a:spcPts val="0"/>
              </a:spcBef>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b="0" dirty="0">
                <a:ea typeface="Times New Roman" panose="02020603050405020304" pitchFamily="18" charset="0"/>
                <a:cs typeface="Times New Roman" panose="02020603050405020304" pitchFamily="18" charset="0"/>
              </a:rPr>
              <a:t>Agent</a:t>
            </a:r>
            <a:r>
              <a:rPr lang="en-CY" sz="5400" b="0" dirty="0">
                <a:effectLst/>
                <a:ea typeface="Times New Roman" panose="02020603050405020304" pitchFamily="18" charset="0"/>
                <a:cs typeface="Times New Roman" panose="02020603050405020304" pitchFamily="18" charset="0"/>
              </a:rPr>
              <a:t> societies</a:t>
            </a:r>
            <a:endParaRPr lang="en-US" sz="5400" b="0" dirty="0"/>
          </a:p>
          <a:p>
            <a:pPr marL="685800" indent="-685800">
              <a:buFont typeface="Wingdings" panose="05000000000000000000" pitchFamily="2" charset="2"/>
              <a:buChar char="q"/>
            </a:pPr>
            <a:endParaRPr lang="en-US" sz="5400" b="0" dirty="0"/>
          </a:p>
        </p:txBody>
      </p:sp>
    </p:spTree>
    <p:extLst>
      <p:ext uri="{BB962C8B-B14F-4D97-AF65-F5344CB8AC3E}">
        <p14:creationId xmlns:p14="http://schemas.microsoft.com/office/powerpoint/2010/main" val="168119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84D4C589-0B90-E7CC-87B1-7C6DF8B3AE29}"/>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12291" name="Slide Number Placeholder 5">
            <a:extLst>
              <a:ext uri="{FF2B5EF4-FFF2-40B4-BE49-F238E27FC236}">
                <a16:creationId xmlns:a16="http://schemas.microsoft.com/office/drawing/2014/main" id="{8ADFF7AF-3FB6-D2AA-9EE5-FEEE6B312E8D}"/>
              </a:ext>
            </a:extLst>
          </p:cNvPr>
          <p:cNvSpPr>
            <a:spLocks noGrp="1"/>
          </p:cNvSpPr>
          <p:nvPr>
            <p:ph type="sldNum" sz="quarter" idx="12"/>
          </p:nvPr>
        </p:nvSpPr>
        <p:spPr>
          <a:xfrm>
            <a:off x="11564488" y="12432242"/>
            <a:ext cx="1014046" cy="730250"/>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25A18D56-2099-478D-8E58-39311B541E5A}" type="slidenum">
              <a:rPr lang="el-GR" altLang="en-US" sz="2800" b="0" baseline="0" smtClean="0"/>
              <a:pPr algn="ctr"/>
              <a:t>12</a:t>
            </a:fld>
            <a:endParaRPr lang="el-GR" altLang="en-US" sz="2800" b="0" baseline="0" dirty="0"/>
          </a:p>
        </p:txBody>
      </p:sp>
      <p:sp>
        <p:nvSpPr>
          <p:cNvPr id="12292" name="Rectangle 2">
            <a:extLst>
              <a:ext uri="{FF2B5EF4-FFF2-40B4-BE49-F238E27FC236}">
                <a16:creationId xmlns:a16="http://schemas.microsoft.com/office/drawing/2014/main" id="{893BFCAC-3329-BD5D-ADB0-A1684EF52898}"/>
              </a:ext>
            </a:extLst>
          </p:cNvPr>
          <p:cNvSpPr>
            <a:spLocks noGrp="1" noChangeArrowheads="1"/>
          </p:cNvSpPr>
          <p:nvPr>
            <p:ph type="title"/>
          </p:nvPr>
        </p:nvSpPr>
        <p:spPr>
          <a:xfrm>
            <a:off x="3517900" y="3181350"/>
            <a:ext cx="7264400" cy="844550"/>
          </a:xfrm>
        </p:spPr>
        <p:txBody>
          <a:bodyPr/>
          <a:lstStyle/>
          <a:p>
            <a:pPr eaLnBrk="1" hangingPunct="1"/>
            <a:r>
              <a:rPr lang="en-US" altLang="en-US" sz="7200" b="1" dirty="0">
                <a:solidFill>
                  <a:srgbClr val="FF2D64"/>
                </a:solidFill>
                <a:latin typeface="Helvetica Neue"/>
              </a:rPr>
              <a:t>An agent</a:t>
            </a:r>
            <a:r>
              <a:rPr lang="el-GR" altLang="en-US" sz="7200" b="1" dirty="0">
                <a:solidFill>
                  <a:srgbClr val="FF2D64"/>
                </a:solidFill>
                <a:latin typeface="Helvetica Neue"/>
              </a:rPr>
              <a:t> ….</a:t>
            </a:r>
            <a:endParaRPr lang="en-US" altLang="en-US" sz="7200" b="1" dirty="0">
              <a:solidFill>
                <a:srgbClr val="FF2D64"/>
              </a:solidFill>
              <a:latin typeface="Helvetica Neue"/>
            </a:endParaRPr>
          </a:p>
        </p:txBody>
      </p:sp>
      <p:sp>
        <p:nvSpPr>
          <p:cNvPr id="12293" name="Rectangle 3">
            <a:extLst>
              <a:ext uri="{FF2B5EF4-FFF2-40B4-BE49-F238E27FC236}">
                <a16:creationId xmlns:a16="http://schemas.microsoft.com/office/drawing/2014/main" id="{03F651E6-EB5C-DDCD-B781-107D2CAEAAFB}"/>
              </a:ext>
            </a:extLst>
          </p:cNvPr>
          <p:cNvSpPr>
            <a:spLocks noGrp="1" noChangeArrowheads="1"/>
          </p:cNvSpPr>
          <p:nvPr>
            <p:ph type="body" idx="1"/>
          </p:nvPr>
        </p:nvSpPr>
        <p:spPr>
          <a:xfrm>
            <a:off x="2971800" y="5039784"/>
            <a:ext cx="16459200" cy="4218516"/>
          </a:xfrm>
        </p:spPr>
        <p:txBody>
          <a:body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US" dirty="0"/>
              <a:t>	</a:t>
            </a:r>
            <a:r>
              <a:rPr lang="en-US" altLang="en-US" sz="5400" dirty="0">
                <a:solidFill>
                  <a:srgbClr val="0100C8"/>
                </a:solidFill>
                <a:latin typeface="Helvetica Neue"/>
              </a:rPr>
              <a:t>….. is a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computer system that is </a:t>
            </a:r>
            <a:r>
              <a:rPr lang="en-CY" sz="5400" dirty="0">
                <a:solidFill>
                  <a:srgbClr val="FF2D64"/>
                </a:solidFill>
                <a:effectLst/>
                <a:latin typeface="Helvetica Neue"/>
                <a:ea typeface="Times New Roman" panose="02020603050405020304" pitchFamily="18" charset="0"/>
                <a:cs typeface="Times New Roman" panose="02020603050405020304" pitchFamily="18" charset="0"/>
              </a:rPr>
              <a:t>situated</a:t>
            </a:r>
            <a:r>
              <a:rPr lang="en-CY" sz="5400" dirty="0">
                <a:effectLst/>
                <a:latin typeface="Helvetica Neue"/>
                <a:ea typeface="Times New Roman" panose="02020603050405020304" pitchFamily="18" charset="0"/>
                <a:cs typeface="Times New Roman" panose="02020603050405020304" pitchFamily="18" charset="0"/>
              </a:rPr>
              <a:t>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in </a:t>
            </a:r>
            <a:r>
              <a:rPr lang="en-US" sz="5400" dirty="0">
                <a:solidFill>
                  <a:srgbClr val="0100C8"/>
                </a:solidFill>
                <a:latin typeface="Helvetica Neue"/>
                <a:ea typeface="Times New Roman" panose="02020603050405020304" pitchFamily="18" charset="0"/>
                <a:cs typeface="Times New Roman" panose="02020603050405020304" pitchFamily="18" charset="0"/>
              </a:rPr>
              <a:t>some</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5400" dirty="0">
                <a:solidFill>
                  <a:srgbClr val="FF2D64"/>
                </a:solidFill>
                <a:effectLst/>
                <a:latin typeface="Helvetica Neue"/>
                <a:ea typeface="Times New Roman" panose="02020603050405020304" pitchFamily="18" charset="0"/>
                <a:cs typeface="Times New Roman" panose="02020603050405020304" pitchFamily="18" charset="0"/>
              </a:rPr>
              <a:t>environment</a:t>
            </a:r>
            <a:r>
              <a:rPr lang="en-CY" sz="5400" dirty="0">
                <a:effectLst/>
                <a:latin typeface="Helvetica Neue"/>
                <a:ea typeface="Times New Roman" panose="02020603050405020304" pitchFamily="18" charset="0"/>
                <a:cs typeface="Times New Roman" panose="02020603050405020304" pitchFamily="18" charset="0"/>
              </a:rPr>
              <a:t>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and</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 that is capable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to </a:t>
            </a:r>
            <a:r>
              <a:rPr lang="en-CY" sz="5400" dirty="0">
                <a:solidFill>
                  <a:srgbClr val="FF2D64"/>
                </a:solidFill>
                <a:effectLst/>
                <a:latin typeface="Helvetica Neue"/>
                <a:ea typeface="Times New Roman" panose="02020603050405020304" pitchFamily="18" charset="0"/>
                <a:cs typeface="Times New Roman" panose="02020603050405020304" pitchFamily="18" charset="0"/>
              </a:rPr>
              <a:t>act autonomously </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in </a:t>
            </a:r>
            <a:r>
              <a:rPr lang="en-US" sz="5400" dirty="0">
                <a:solidFill>
                  <a:srgbClr val="0100C8"/>
                </a:solidFill>
                <a:latin typeface="Helvetica Neue"/>
                <a:ea typeface="Times New Roman" panose="02020603050405020304" pitchFamily="18" charset="0"/>
                <a:cs typeface="Times New Roman" panose="02020603050405020304" pitchFamily="18" charset="0"/>
              </a:rPr>
              <a:t>this</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environment </a:t>
            </a:r>
            <a:r>
              <a:rPr lang="en-US" sz="5400" dirty="0">
                <a:solidFill>
                  <a:srgbClr val="0100C8"/>
                </a:solidFill>
                <a:latin typeface="Helvetica Neue"/>
                <a:ea typeface="Times New Roman" panose="02020603050405020304" pitchFamily="18" charset="0"/>
                <a:cs typeface="Times New Roman" panose="02020603050405020304" pitchFamily="18" charset="0"/>
              </a:rPr>
              <a:t>in order to achieve</a:t>
            </a:r>
            <a:r>
              <a:rPr lang="en-CY" sz="5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5400" dirty="0">
                <a:solidFill>
                  <a:srgbClr val="0100C8"/>
                </a:solidFill>
                <a:effectLst/>
                <a:latin typeface="Helvetica Neue"/>
                <a:ea typeface="Times New Roman" panose="02020603050405020304" pitchFamily="18" charset="0"/>
                <a:cs typeface="Times New Roman" panose="02020603050405020304" pitchFamily="18" charset="0"/>
              </a:rPr>
              <a:t>its </a:t>
            </a:r>
            <a:r>
              <a:rPr lang="en-US" sz="5400" dirty="0">
                <a:solidFill>
                  <a:srgbClr val="FF2D64"/>
                </a:solidFill>
                <a:effectLst/>
                <a:latin typeface="Helvetica Neue"/>
                <a:ea typeface="Times New Roman" panose="02020603050405020304" pitchFamily="18" charset="0"/>
                <a:cs typeface="Times New Roman" panose="02020603050405020304" pitchFamily="18" charset="0"/>
              </a:rPr>
              <a:t>delegated objectives.</a:t>
            </a:r>
            <a:endParaRPr lang="en-CY" sz="5400" dirty="0">
              <a:solidFill>
                <a:srgbClr val="FF2D64"/>
              </a:solidFill>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982667"/>
            <a:ext cx="21590490" cy="892079"/>
          </a:xfrm>
        </p:spPr>
        <p:txBody>
          <a:bodyPr>
            <a:noAutofit/>
          </a:bodyPr>
          <a:lstStyle/>
          <a:p>
            <a:r>
              <a:rPr lang="en-US" sz="6000" dirty="0"/>
              <a:t>Environment and Agent</a:t>
            </a:r>
            <a:endParaRPr lang="en-CY" sz="6000" dirty="0"/>
          </a:p>
        </p:txBody>
      </p:sp>
      <p:sp>
        <p:nvSpPr>
          <p:cNvPr id="7" name="Rectangle 3">
            <a:extLst>
              <a:ext uri="{FF2B5EF4-FFF2-40B4-BE49-F238E27FC236}">
                <a16:creationId xmlns:a16="http://schemas.microsoft.com/office/drawing/2014/main" id="{761D605D-DB5D-D789-4771-7857C3BCC9A3}"/>
              </a:ext>
            </a:extLst>
          </p:cNvPr>
          <p:cNvSpPr txBox="1">
            <a:spLocks noChangeArrowheads="1"/>
          </p:cNvSpPr>
          <p:nvPr/>
        </p:nvSpPr>
        <p:spPr>
          <a:xfrm>
            <a:off x="1287095" y="4615254"/>
            <a:ext cx="21590489" cy="346375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80000"/>
              </a:lnSpc>
              <a:buNone/>
            </a:pPr>
            <a:endParaRPr lang="en-US" altLang="en-US" sz="4400" dirty="0">
              <a:solidFill>
                <a:srgbClr val="0100C8"/>
              </a:solidFill>
              <a:latin typeface="Helvetica Neue"/>
            </a:endParaRPr>
          </a:p>
        </p:txBody>
      </p:sp>
      <p:sp>
        <p:nvSpPr>
          <p:cNvPr id="8" name="TextBox 7">
            <a:extLst>
              <a:ext uri="{FF2B5EF4-FFF2-40B4-BE49-F238E27FC236}">
                <a16:creationId xmlns:a16="http://schemas.microsoft.com/office/drawing/2014/main" id="{DF3B7B0C-94FD-B5EC-A016-5C503AE03C1E}"/>
              </a:ext>
            </a:extLst>
          </p:cNvPr>
          <p:cNvSpPr txBox="1"/>
          <p:nvPr/>
        </p:nvSpPr>
        <p:spPr>
          <a:xfrm>
            <a:off x="1287095" y="4238934"/>
            <a:ext cx="21590488" cy="717568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best the </a:t>
            </a:r>
            <a:r>
              <a:rPr lang="en-US" sz="4400" dirty="0">
                <a:solidFill>
                  <a:srgbClr val="0100C8"/>
                </a:solidFill>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has some control over the environment, in the sense that it can influence it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same action in seemingly identical situations may have different effects or may fail to lead to the desired effect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Non-deterministic environments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Ability to handle failure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Actions have </a:t>
            </a:r>
            <a:r>
              <a:rPr lang="en-US" sz="4000" dirty="0">
                <a:solidFill>
                  <a:srgbClr val="0100C8"/>
                </a:solidFill>
                <a:latin typeface="Helvetica Neue"/>
                <a:ea typeface="Times New Roman" panose="02020603050405020304" pitchFamily="18" charset="0"/>
                <a:cs typeface="Times New Roman" panose="02020603050405020304" pitchFamily="18" charset="0"/>
              </a:rPr>
              <a:t>pre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c</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onditions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44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5231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249373"/>
            <a:ext cx="21590490" cy="892079"/>
          </a:xfrm>
        </p:spPr>
        <p:txBody>
          <a:bodyPr>
            <a:noAutofit/>
          </a:bodyPr>
          <a:lstStyle/>
          <a:p>
            <a:r>
              <a:rPr lang="en-US" sz="6000" dirty="0"/>
              <a:t>Classification of Environment Properties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338346"/>
            <a:ext cx="21590490" cy="882070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FF2D64"/>
                </a:solidFill>
                <a:latin typeface="Helvetica Neue"/>
              </a:rPr>
              <a:t>Accessible vs inaccessible</a:t>
            </a:r>
          </a:p>
          <a:p>
            <a:pPr lvl="1">
              <a:buFont typeface="Wingdings" panose="05000000000000000000" pitchFamily="2" charset="2"/>
              <a:buChar char="q"/>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Does the </a:t>
            </a:r>
            <a:r>
              <a:rPr lang="en-US" sz="4600" dirty="0">
                <a:solidFill>
                  <a:srgbClr val="0100C8"/>
                </a:solidFill>
                <a:latin typeface="Helvetica Neue"/>
                <a:ea typeface="Times New Roman" panose="02020603050405020304" pitchFamily="18" charset="0"/>
                <a:cs typeface="Times New Roman" panose="02020603050405020304" pitchFamily="18" charset="0"/>
              </a:rPr>
              <a:t>agent</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have complete, accurate and up-to-date information on the state of the environment?</a:t>
            </a:r>
            <a:endParaRPr lang="en-US" altLang="en-US" sz="4600" dirty="0">
              <a:solidFill>
                <a:srgbClr val="0100C8"/>
              </a:solidFill>
              <a:latin typeface="Helvetica Neue"/>
            </a:endParaRPr>
          </a:p>
          <a:p>
            <a:pPr>
              <a:buFont typeface="Wingdings" panose="05000000000000000000" pitchFamily="2" charset="2"/>
              <a:buChar char="q"/>
            </a:pPr>
            <a:r>
              <a:rPr lang="en-US" altLang="en-US" sz="5400" dirty="0">
                <a:solidFill>
                  <a:srgbClr val="FF2D64"/>
                </a:solidFill>
                <a:latin typeface="Helvetica Neue"/>
              </a:rPr>
              <a:t>Deterministic vs non-deterministic</a:t>
            </a:r>
          </a:p>
          <a:p>
            <a:pPr lvl="1">
              <a:buFont typeface="Wingdings" panose="05000000000000000000" pitchFamily="2" charset="2"/>
              <a:buChar char="q"/>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Can the state in which an action leads be determined with certainty?</a:t>
            </a:r>
            <a:endParaRPr lang="en-US" altLang="en-US" sz="4600" dirty="0">
              <a:solidFill>
                <a:srgbClr val="0100C8"/>
              </a:solidFill>
              <a:latin typeface="Helvetica Neue"/>
            </a:endParaRPr>
          </a:p>
          <a:p>
            <a:pPr>
              <a:buFont typeface="Wingdings" panose="05000000000000000000" pitchFamily="2" charset="2"/>
              <a:buChar char="q"/>
            </a:pPr>
            <a:r>
              <a:rPr lang="en-US" altLang="en-US" sz="5400" dirty="0">
                <a:solidFill>
                  <a:srgbClr val="FF2D64"/>
                </a:solidFill>
                <a:latin typeface="Helvetica Neue"/>
              </a:rPr>
              <a:t>Episodic vs non-episodic (sequential) </a:t>
            </a:r>
          </a:p>
          <a:p>
            <a:pPr lvl="1">
              <a:buFont typeface="Wingdings" panose="05000000000000000000" pitchFamily="2" charset="2"/>
              <a:buChar char="q"/>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Can the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decide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current action solely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based on</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the current episode (and not its effects on future episodes)?</a:t>
            </a:r>
            <a:r>
              <a:rPr lang="el-GR" sz="4600" dirty="0">
                <a:solidFill>
                  <a:srgbClr val="0100C8"/>
                </a:solidFill>
                <a:latin typeface="Helvetica Neue"/>
                <a:ea typeface="Times New Roman" panose="02020603050405020304" pitchFamily="18" charset="0"/>
                <a:cs typeface="Times New Roman" panose="02020603050405020304" pitchFamily="18" charset="0"/>
              </a:rPr>
              <a:t> </a:t>
            </a:r>
            <a:r>
              <a:rPr lang="en-US" sz="4600" dirty="0">
                <a:solidFill>
                  <a:srgbClr val="0100C8"/>
                </a:solidFill>
                <a:latin typeface="Helvetica Neue"/>
                <a:ea typeface="Times New Roman" panose="02020603050405020304" pitchFamily="18" charset="0"/>
                <a:cs typeface="Times New Roman" panose="02020603050405020304" pitchFamily="18" charset="0"/>
              </a:rPr>
              <a:t>If yes, the agent does not need to think ahead.</a:t>
            </a:r>
          </a:p>
          <a:p>
            <a:pPr lvl="1">
              <a:buFont typeface="Wingdings" panose="05000000000000000000" pitchFamily="2" charset="2"/>
              <a:buChar char="q"/>
            </a:pPr>
            <a:r>
              <a:rPr lang="en-US" sz="4600" dirty="0">
                <a:solidFill>
                  <a:srgbClr val="0100C8"/>
                </a:solidFill>
                <a:effectLst/>
                <a:latin typeface="Helvetica Neue"/>
                <a:ea typeface="Calibri" panose="020F0502020204030204" pitchFamily="34" charset="0"/>
                <a:cs typeface="Times New Roman" panose="02020603050405020304" pitchFamily="18" charset="0"/>
              </a:rPr>
              <a:t>In a sequential environment short-term actions can have long-term consequences.</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236968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Classification of Environment Properties (cont.)</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005611"/>
            <a:ext cx="21590490"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FF2D64"/>
                </a:solidFill>
                <a:latin typeface="Helvetica Neue"/>
              </a:rPr>
              <a:t>Static vs dynamic</a:t>
            </a:r>
          </a:p>
          <a:p>
            <a:pPr lvl="1">
              <a:buFont typeface="Wingdings" panose="05000000000000000000" pitchFamily="2" charset="2"/>
              <a:buChar char="q"/>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Does it remain stable or not beyond the effects of the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's actions?</a:t>
            </a:r>
            <a:endParaRPr lang="en-US" sz="4600" dirty="0">
              <a:solidFill>
                <a:srgbClr val="0100C8"/>
              </a:solidFill>
              <a:effectLst/>
              <a:latin typeface="Helvetica Neue"/>
              <a:ea typeface="Times New Roman" panose="02020603050405020304" pitchFamily="18" charset="0"/>
              <a:cs typeface="Times New Roman" panose="02020603050405020304" pitchFamily="18" charset="0"/>
            </a:endParaRPr>
          </a:p>
          <a:p>
            <a:pPr lvl="1">
              <a:buFont typeface="Wingdings" panose="05000000000000000000" pitchFamily="2" charset="2"/>
              <a:buChar char="q"/>
            </a:pPr>
            <a:r>
              <a:rPr lang="en-US" sz="4600" dirty="0">
                <a:solidFill>
                  <a:srgbClr val="0100C8"/>
                </a:solidFill>
                <a:latin typeface="Helvetica Neue"/>
                <a:ea typeface="Calibri" panose="020F0502020204030204" pitchFamily="34" charset="0"/>
                <a:cs typeface="Times New Roman" panose="02020603050405020304" pitchFamily="18" charset="0"/>
              </a:rPr>
              <a:t>A dynamic environment can change while the agent is deliberating.</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r>
              <a:rPr lang="en-US" altLang="en-US" sz="5400" dirty="0">
                <a:solidFill>
                  <a:srgbClr val="FF2D64"/>
                </a:solidFill>
                <a:latin typeface="Helvetica Neue"/>
              </a:rPr>
              <a:t>Discrete vs continuous</a:t>
            </a:r>
          </a:p>
          <a:p>
            <a:pPr lvl="1">
              <a:buFont typeface="Wingdings" panose="05000000000000000000" pitchFamily="2" charset="2"/>
              <a:buChar char="q"/>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Is the set of actions and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percepts</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specific and finite?</a:t>
            </a:r>
            <a:endParaRPr lang="en-US" sz="4600" dirty="0">
              <a:solidFill>
                <a:srgbClr val="0100C8"/>
              </a:solidFill>
              <a:effectLst/>
              <a:latin typeface="Helvetica Neue"/>
              <a:ea typeface="Times New Roman" panose="02020603050405020304" pitchFamily="18" charset="0"/>
              <a:cs typeface="Times New Roman" panose="02020603050405020304" pitchFamily="18" charset="0"/>
            </a:endParaRPr>
          </a:p>
          <a:p>
            <a:pPr lvl="1">
              <a:buFont typeface="Wingdings" panose="05000000000000000000" pitchFamily="2" charset="2"/>
              <a:buChar char="q"/>
            </a:pPr>
            <a:r>
              <a:rPr lang="en-US" sz="4600" dirty="0">
                <a:solidFill>
                  <a:srgbClr val="0100C8"/>
                </a:solidFill>
                <a:latin typeface="Helvetica Neue"/>
                <a:ea typeface="Calibri" panose="020F0502020204030204" pitchFamily="34" charset="0"/>
                <a:cs typeface="Times New Roman" panose="02020603050405020304" pitchFamily="18" charset="0"/>
              </a:rPr>
              <a:t>“Percept” means the content an agent’s sensors are perceiving</a:t>
            </a:r>
          </a:p>
          <a:p>
            <a:pPr lvl="1">
              <a:buFont typeface="Wingdings" panose="05000000000000000000" pitchFamily="2" charset="2"/>
              <a:buChar char="q"/>
            </a:pPr>
            <a:endParaRPr lang="en-US" sz="4600" dirty="0">
              <a:solidFill>
                <a:srgbClr val="0100C8"/>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r>
              <a:rPr lang="en-US" sz="4600" dirty="0">
                <a:solidFill>
                  <a:srgbClr val="0100C8"/>
                </a:solidFill>
                <a:latin typeface="Helvetica Neue"/>
                <a:ea typeface="Calibri" panose="020F0502020204030204" pitchFamily="34" charset="0"/>
                <a:cs typeface="Times New Roman" panose="02020603050405020304" pitchFamily="18" charset="0"/>
              </a:rPr>
              <a:t>If an agent’s actions need to depend on the entire percept sequence, the agent will have to </a:t>
            </a:r>
            <a:r>
              <a:rPr lang="en-US" sz="4600" dirty="0">
                <a:solidFill>
                  <a:srgbClr val="FF2D64"/>
                </a:solidFill>
                <a:latin typeface="Helvetica Neue"/>
                <a:ea typeface="Calibri" panose="020F0502020204030204" pitchFamily="34" charset="0"/>
                <a:cs typeface="Times New Roman" panose="02020603050405020304" pitchFamily="18" charset="0"/>
              </a:rPr>
              <a:t>remember the percepts</a:t>
            </a:r>
            <a:r>
              <a:rPr lang="en-US" sz="4600" dirty="0">
                <a:solidFill>
                  <a:srgbClr val="0100C8"/>
                </a:solidFill>
                <a:latin typeface="Helvetica Neue"/>
                <a:ea typeface="Calibri" panose="020F0502020204030204" pitchFamily="34" charset="0"/>
                <a:cs typeface="Times New Roman" panose="02020603050405020304" pitchFamily="18" charset="0"/>
              </a:rPr>
              <a:t>.</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a:p>
            <a:pPr marL="0" indent="0">
              <a:buNone/>
            </a:pPr>
            <a:endParaRPr lang="en-US" altLang="en-US" sz="5400" dirty="0">
              <a:solidFill>
                <a:srgbClr val="0100C8"/>
              </a:solidFill>
              <a:latin typeface="Helvetica Neue"/>
            </a:endParaRPr>
          </a:p>
        </p:txBody>
      </p:sp>
    </p:spTree>
    <p:extLst>
      <p:ext uri="{BB962C8B-B14F-4D97-AF65-F5344CB8AC3E}">
        <p14:creationId xmlns:p14="http://schemas.microsoft.com/office/powerpoint/2010/main" val="60530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The most complex environment category</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005611"/>
            <a:ext cx="21590490"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Inaccessible</a:t>
            </a: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Non-deterministic</a:t>
            </a: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Non-episodic</a:t>
            </a: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Dynamic</a:t>
            </a:r>
            <a:endParaRPr lang="en-US" altLang="en-US" sz="6200" dirty="0">
              <a:solidFill>
                <a:srgbClr val="FF2D64"/>
              </a:solidFill>
              <a:latin typeface="Helvetica Neue"/>
            </a:endParaRPr>
          </a:p>
          <a:p>
            <a:pPr>
              <a:buFont typeface="Wingdings" panose="05000000000000000000" pitchFamily="2" charset="2"/>
              <a:buChar char="q"/>
            </a:pPr>
            <a:r>
              <a:rPr lang="en-US" sz="5400" dirty="0">
                <a:solidFill>
                  <a:srgbClr val="0100C8"/>
                </a:solidFill>
                <a:latin typeface="Helvetica Neue"/>
                <a:ea typeface="Calibri" panose="020F0502020204030204" pitchFamily="34" charset="0"/>
                <a:cs typeface="Times New Roman" panose="02020603050405020304" pitchFamily="18" charset="0"/>
              </a:rPr>
              <a:t>Continuous</a:t>
            </a:r>
            <a:endParaRPr lang="en-CY" sz="5400" dirty="0">
              <a:solidFill>
                <a:srgbClr val="0100C8"/>
              </a:solidFill>
              <a:effectLst/>
              <a:latin typeface="Helvetica Neue"/>
              <a:ea typeface="Calibri" panose="020F0502020204030204" pitchFamily="34" charset="0"/>
              <a:cs typeface="Times New Roman" panose="02020603050405020304" pitchFamily="18" charset="0"/>
            </a:endParaRPr>
          </a:p>
          <a:p>
            <a:pPr marL="0" indent="0">
              <a:buNone/>
            </a:pPr>
            <a:endParaRPr lang="en-US" altLang="en-US" sz="5400" dirty="0">
              <a:solidFill>
                <a:srgbClr val="0100C8"/>
              </a:solidFill>
              <a:latin typeface="Helvetica Neue"/>
            </a:endParaRPr>
          </a:p>
        </p:txBody>
      </p:sp>
    </p:spTree>
    <p:extLst>
      <p:ext uri="{BB962C8B-B14F-4D97-AF65-F5344CB8AC3E}">
        <p14:creationId xmlns:p14="http://schemas.microsoft.com/office/powerpoint/2010/main" val="2919386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Examples of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4005611"/>
            <a:ext cx="21590490"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Any control system, e.g., a thermostat (inhabits a physical environment)</a:t>
            </a:r>
          </a:p>
          <a:p>
            <a:pPr lvl="1">
              <a:buFont typeface="Wingdings" panose="05000000000000000000" pitchFamily="2" charset="2"/>
              <a:buChar char="q"/>
            </a:pPr>
            <a:r>
              <a:rPr lang="en-US" altLang="en-US" sz="4600" dirty="0">
                <a:solidFill>
                  <a:srgbClr val="0100C8"/>
                </a:solidFill>
                <a:latin typeface="Helvetica Neue"/>
                <a:cs typeface="Times New Roman" panose="02020603050405020304" pitchFamily="18" charset="0"/>
              </a:rPr>
              <a:t>too cold  → heating on</a:t>
            </a:r>
          </a:p>
          <a:p>
            <a:pPr lvl="1">
              <a:buFont typeface="Wingdings" panose="05000000000000000000" pitchFamily="2" charset="2"/>
              <a:buChar char="q"/>
            </a:pPr>
            <a:r>
              <a:rPr lang="en-US" altLang="en-US" sz="4600" dirty="0">
                <a:solidFill>
                  <a:srgbClr val="0100C8"/>
                </a:solidFill>
                <a:latin typeface="Helvetica Neue"/>
                <a:cs typeface="Times New Roman" panose="02020603050405020304" pitchFamily="18" charset="0"/>
              </a:rPr>
              <a:t>temperature OK → heating off</a:t>
            </a: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Most software daemons (e.g., the background processes in the Unix operating system) which monitor a software environment and perform actions to modify it</a:t>
            </a:r>
          </a:p>
          <a:p>
            <a:pPr lvl="1">
              <a:buFont typeface="Wingdings" panose="05000000000000000000" pitchFamily="2" charset="2"/>
              <a:buChar char="q"/>
            </a:pPr>
            <a:r>
              <a:rPr lang="en-US" altLang="en-US" sz="4600" dirty="0">
                <a:solidFill>
                  <a:srgbClr val="0100C8"/>
                </a:solidFill>
                <a:latin typeface="Helvetica Neue"/>
                <a:cs typeface="Times New Roman" panose="02020603050405020304" pitchFamily="18" charset="0"/>
              </a:rPr>
              <a:t> e.g., the xbiff program (inhabits a software environment)  </a:t>
            </a:r>
            <a:endParaRPr lang="el-GR" altLang="en-US" sz="4600" dirty="0">
              <a:solidFill>
                <a:srgbClr val="0100C8"/>
              </a:solidFill>
              <a:latin typeface="Helvetica Neue"/>
              <a:cs typeface="Times New Roman" panose="02020603050405020304" pitchFamily="18" charset="0"/>
            </a:endParaRP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The above are not </a:t>
            </a:r>
            <a:r>
              <a:rPr lang="en-US" altLang="en-US" sz="5400" dirty="0">
                <a:solidFill>
                  <a:srgbClr val="FF2D64"/>
                </a:solidFill>
                <a:latin typeface="Helvetica Neue"/>
                <a:cs typeface="Times New Roman" panose="02020603050405020304" pitchFamily="18" charset="0"/>
              </a:rPr>
              <a:t>intelligent</a:t>
            </a:r>
            <a:r>
              <a:rPr lang="en-US" altLang="en-US" sz="5400" dirty="0">
                <a:solidFill>
                  <a:srgbClr val="0100C8"/>
                </a:solidFill>
                <a:latin typeface="Helvetica Neue"/>
                <a:cs typeface="Times New Roman" panose="02020603050405020304" pitchFamily="18" charset="0"/>
              </a:rPr>
              <a:t> agents!</a:t>
            </a:r>
          </a:p>
          <a:p>
            <a:pPr marL="0" indent="0">
              <a:buNone/>
            </a:pPr>
            <a:endParaRPr lang="en-US" altLang="en-US" sz="5400" dirty="0">
              <a:solidFill>
                <a:srgbClr val="0100C8"/>
              </a:solidFill>
              <a:latin typeface="Helvetica Neue"/>
            </a:endParaRPr>
          </a:p>
        </p:txBody>
      </p:sp>
    </p:spTree>
    <p:extLst>
      <p:ext uri="{BB962C8B-B14F-4D97-AF65-F5344CB8AC3E}">
        <p14:creationId xmlns:p14="http://schemas.microsoft.com/office/powerpoint/2010/main" val="2130714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Intelligent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968541"/>
            <a:ext cx="21590490"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Capable of </a:t>
            </a:r>
            <a:r>
              <a:rPr lang="en-US" altLang="en-US" sz="5400" b="1" dirty="0">
                <a:solidFill>
                  <a:srgbClr val="FF2D64"/>
                </a:solidFill>
                <a:latin typeface="Helvetica Neue"/>
                <a:cs typeface="Times New Roman" panose="02020603050405020304" pitchFamily="18" charset="0"/>
              </a:rPr>
              <a:t>flexible</a:t>
            </a:r>
            <a:r>
              <a:rPr lang="en-US" altLang="en-US" sz="5400" dirty="0">
                <a:solidFill>
                  <a:srgbClr val="0100C8"/>
                </a:solidFill>
                <a:latin typeface="Helvetica Neue"/>
                <a:cs typeface="Times New Roman" panose="02020603050405020304" pitchFamily="18" charset="0"/>
              </a:rPr>
              <a:t> autonomous operation to achieve its delegated objectives</a:t>
            </a:r>
          </a:p>
          <a:p>
            <a:pPr>
              <a:buFont typeface="Wingdings" panose="05000000000000000000" pitchFamily="2" charset="2"/>
              <a:buChar char="q"/>
            </a:pPr>
            <a:r>
              <a:rPr lang="en-US" altLang="en-US" sz="5400" dirty="0">
                <a:solidFill>
                  <a:srgbClr val="0100C8"/>
                </a:solidFill>
                <a:latin typeface="Helvetica Neue"/>
                <a:cs typeface="Times New Roman" panose="02020603050405020304" pitchFamily="18" charset="0"/>
              </a:rPr>
              <a:t>Meanings of flexibility</a:t>
            </a:r>
          </a:p>
          <a:p>
            <a:pPr lvl="1">
              <a:buFont typeface="Wingdings" panose="05000000000000000000" pitchFamily="2" charset="2"/>
              <a:buChar char="q"/>
            </a:pPr>
            <a:r>
              <a:rPr lang="en-US" altLang="en-US" sz="4600" b="1" dirty="0">
                <a:solidFill>
                  <a:srgbClr val="FF2D64"/>
                </a:solidFill>
                <a:latin typeface="Helvetica Neue"/>
                <a:cs typeface="Times New Roman" panose="02020603050405020304" pitchFamily="18" charset="0"/>
              </a:rPr>
              <a:t>Reactivity</a:t>
            </a:r>
            <a:r>
              <a:rPr lang="en-US" altLang="en-US" sz="4600" dirty="0">
                <a:solidFill>
                  <a:srgbClr val="0100C8"/>
                </a:solidFill>
                <a:latin typeface="Helvetica Neue"/>
                <a:cs typeface="Times New Roman" panose="02020603050405020304" pitchFamily="18" charset="0"/>
              </a:rPr>
              <a:t>: Ability to perceive the environment and respond to changes in a timely manner in order to satisfy their delegated objectives</a:t>
            </a:r>
          </a:p>
          <a:p>
            <a:pPr lvl="1">
              <a:buFont typeface="Wingdings" panose="05000000000000000000" pitchFamily="2" charset="2"/>
              <a:buChar char="q"/>
            </a:pPr>
            <a:r>
              <a:rPr lang="en-US" altLang="en-US" sz="4600" b="1" dirty="0">
                <a:solidFill>
                  <a:srgbClr val="FF2D64"/>
                </a:solidFill>
                <a:latin typeface="Helvetica Neue"/>
                <a:cs typeface="Times New Roman" panose="02020603050405020304" pitchFamily="18" charset="0"/>
              </a:rPr>
              <a:t>Pro-activeness</a:t>
            </a:r>
            <a:r>
              <a:rPr lang="en-US" altLang="en-US" sz="4600" dirty="0">
                <a:solidFill>
                  <a:srgbClr val="0100C8"/>
                </a:solidFill>
                <a:latin typeface="Helvetica Neue"/>
                <a:cs typeface="Times New Roman" panose="02020603050405020304" pitchFamily="18" charset="0"/>
              </a:rPr>
              <a:t>: Ability to exhibit goal-driven behavior by taking the initiative to satisfy their delegated objectives</a:t>
            </a:r>
          </a:p>
          <a:p>
            <a:pPr lvl="1">
              <a:buFont typeface="Wingdings" panose="05000000000000000000" pitchFamily="2" charset="2"/>
              <a:buChar char="q"/>
            </a:pPr>
            <a:r>
              <a:rPr lang="en-US" altLang="en-US" sz="4600" b="1" dirty="0">
                <a:solidFill>
                  <a:srgbClr val="FF2D64"/>
                </a:solidFill>
                <a:latin typeface="Helvetica Neue"/>
                <a:cs typeface="Times New Roman" panose="02020603050405020304" pitchFamily="18" charset="0"/>
              </a:rPr>
              <a:t>Social ability</a:t>
            </a:r>
            <a:r>
              <a:rPr lang="en-US" altLang="en-US" sz="4600" dirty="0">
                <a:solidFill>
                  <a:srgbClr val="0100C8"/>
                </a:solidFill>
                <a:latin typeface="Helvetica Neue"/>
                <a:cs typeface="Times New Roman" panose="02020603050405020304" pitchFamily="18" charset="0"/>
              </a:rPr>
              <a:t>: Ability to interact with other agents (and possibly humans) in order to satisfy their design objectives</a:t>
            </a:r>
          </a:p>
          <a:p>
            <a:pPr lvl="1">
              <a:buFont typeface="Wingdings" panose="05000000000000000000" pitchFamily="2" charset="2"/>
              <a:buChar char="q"/>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79314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Intelligent Agents must be Rational</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3968541"/>
            <a:ext cx="21590490"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cs typeface="Times New Roman" panose="02020603050405020304" pitchFamily="18" charset="0"/>
              </a:rPr>
              <a:t>A </a:t>
            </a:r>
            <a:r>
              <a:rPr lang="en-US" altLang="en-US" sz="4800" dirty="0">
                <a:solidFill>
                  <a:srgbClr val="FF2D64"/>
                </a:solidFill>
                <a:latin typeface="Helvetica Neue"/>
                <a:cs typeface="Times New Roman" panose="02020603050405020304" pitchFamily="18" charset="0"/>
              </a:rPr>
              <a:t>rational agent </a:t>
            </a:r>
            <a:r>
              <a:rPr lang="en-US" altLang="en-US" sz="4800" dirty="0">
                <a:solidFill>
                  <a:srgbClr val="0100C8"/>
                </a:solidFill>
                <a:latin typeface="Helvetica Neue"/>
                <a:cs typeface="Times New Roman" panose="02020603050405020304" pitchFamily="18" charset="0"/>
              </a:rPr>
              <a:t>is one that behaves as well as possible, i.e., one that does the “right” thing</a:t>
            </a:r>
          </a:p>
          <a:p>
            <a:pPr lvl="1">
              <a:buFont typeface="Wingdings" panose="05000000000000000000" pitchFamily="2" charset="2"/>
              <a:buChar char="q"/>
            </a:pPr>
            <a:r>
              <a:rPr lang="en-US" altLang="en-US" sz="3800" dirty="0">
                <a:solidFill>
                  <a:srgbClr val="0100C8"/>
                </a:solidFill>
                <a:latin typeface="Helvetica Neue"/>
                <a:cs typeface="Times New Roman" panose="02020603050405020304" pitchFamily="18" charset="0"/>
              </a:rPr>
              <a:t>How well an agent behaves depends on the nature of the environment</a:t>
            </a:r>
          </a:p>
          <a:p>
            <a:pPr lvl="1">
              <a:buFont typeface="Wingdings" panose="05000000000000000000" pitchFamily="2" charset="2"/>
              <a:buChar char="q"/>
            </a:pPr>
            <a:r>
              <a:rPr lang="en-US" altLang="en-US" sz="3800" dirty="0">
                <a:solidFill>
                  <a:srgbClr val="0100C8"/>
                </a:solidFill>
                <a:latin typeface="Helvetica Neue"/>
                <a:cs typeface="Times New Roman" panose="02020603050405020304" pitchFamily="18" charset="0"/>
              </a:rPr>
              <a:t>Evaluate an agent’s behavior on its consequences</a:t>
            </a:r>
          </a:p>
          <a:p>
            <a:pPr lvl="2">
              <a:buFont typeface="Wingdings" panose="05000000000000000000" pitchFamily="2" charset="2"/>
              <a:buChar char="q"/>
            </a:pPr>
            <a:r>
              <a:rPr lang="en-US" altLang="en-US" sz="3000" dirty="0">
                <a:solidFill>
                  <a:srgbClr val="0100C8"/>
                </a:solidFill>
                <a:latin typeface="Helvetica Neue"/>
                <a:cs typeface="Times New Roman" panose="02020603050405020304" pitchFamily="18" charset="0"/>
              </a:rPr>
              <a:t>If an agent’s actions cause the environment to go into desirable states, then the agent performs well</a:t>
            </a:r>
          </a:p>
          <a:p>
            <a:pPr>
              <a:buFont typeface="Wingdings" panose="05000000000000000000" pitchFamily="2" charset="2"/>
              <a:buChar char="q"/>
            </a:pPr>
            <a:r>
              <a:rPr lang="en-US" altLang="en-US" sz="4600" dirty="0">
                <a:solidFill>
                  <a:srgbClr val="0100C8"/>
                </a:solidFill>
                <a:latin typeface="Helvetica Neue"/>
              </a:rPr>
              <a:t>Defining a rational agent:</a:t>
            </a:r>
            <a:endParaRPr lang="el-GR" altLang="en-US" sz="4600" dirty="0">
              <a:solidFill>
                <a:srgbClr val="0100C8"/>
              </a:solidFill>
              <a:latin typeface="Helvetica Neue"/>
            </a:endParaRPr>
          </a:p>
          <a:p>
            <a:pPr lvl="1">
              <a:buFont typeface="Wingdings" panose="05000000000000000000" pitchFamily="2" charset="2"/>
              <a:buChar char="q"/>
            </a:pPr>
            <a:r>
              <a:rPr lang="en-US" altLang="en-US" sz="3800" dirty="0">
                <a:solidFill>
                  <a:srgbClr val="0100C8"/>
                </a:solidFill>
                <a:latin typeface="Helvetica Neue"/>
              </a:rPr>
              <a:t>A rational agent, for each possible percept, should select an action that is expected to maximize its </a:t>
            </a:r>
            <a:r>
              <a:rPr lang="en-US" altLang="en-US" sz="3800" dirty="0">
                <a:solidFill>
                  <a:srgbClr val="FF2D64"/>
                </a:solidFill>
                <a:latin typeface="Helvetica Neue"/>
              </a:rPr>
              <a:t>performance measure</a:t>
            </a:r>
            <a:r>
              <a:rPr lang="en-US" altLang="en-US" sz="3800" dirty="0">
                <a:solidFill>
                  <a:srgbClr val="0100C8"/>
                </a:solidFill>
                <a:latin typeface="Helvetica Neue"/>
              </a:rPr>
              <a:t>, given by the evidence provided by the percept sequence and whatever built-in knowledge the agent has</a:t>
            </a:r>
          </a:p>
          <a:p>
            <a:pPr lvl="1">
              <a:buFont typeface="Wingdings" panose="05000000000000000000" pitchFamily="2" charset="2"/>
              <a:buChar char="q"/>
            </a:pPr>
            <a:r>
              <a:rPr lang="en-US" altLang="en-US" sz="3800" dirty="0">
                <a:solidFill>
                  <a:srgbClr val="0100C8"/>
                </a:solidFill>
                <a:latin typeface="Helvetica Neue"/>
              </a:rPr>
              <a:t>Hence rationality maximizes expected performance where a rational choice depends on the percept sequence to date.</a:t>
            </a:r>
          </a:p>
        </p:txBody>
      </p:sp>
    </p:spTree>
    <p:extLst>
      <p:ext uri="{BB962C8B-B14F-4D97-AF65-F5344CB8AC3E}">
        <p14:creationId xmlns:p14="http://schemas.microsoft.com/office/powerpoint/2010/main" val="176311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693969" y="5378525"/>
            <a:ext cx="22808581" cy="2416757"/>
          </a:xfrm>
        </p:spPr>
        <p:txBody>
          <a:bodyPr/>
          <a:lstStyle/>
          <a:p>
            <a:r>
              <a:rPr lang="en-US" sz="8800" dirty="0"/>
              <a:t>Intelligent Agents and Multiagent Systems </a:t>
            </a:r>
          </a:p>
          <a:p>
            <a:endParaRPr lang="en-US" sz="8800" dirty="0"/>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500751"/>
            <a:ext cx="21590490" cy="892079"/>
          </a:xfrm>
        </p:spPr>
        <p:txBody>
          <a:bodyPr>
            <a:noAutofit/>
          </a:bodyPr>
          <a:lstStyle/>
          <a:p>
            <a:r>
              <a:rPr lang="en-US" sz="6000" dirty="0"/>
              <a:t>Information gathering, Autonomy and Learning</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908727"/>
            <a:ext cx="21590490" cy="617439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FF2D64"/>
                </a:solidFill>
                <a:latin typeface="Helvetica Neue"/>
                <a:cs typeface="Times New Roman" panose="02020603050405020304" pitchFamily="18" charset="0"/>
              </a:rPr>
              <a:t>Information gathering </a:t>
            </a:r>
            <a:r>
              <a:rPr lang="en-US" altLang="en-US" sz="4800" dirty="0">
                <a:solidFill>
                  <a:srgbClr val="0100C8"/>
                </a:solidFill>
                <a:latin typeface="Helvetica Neue"/>
                <a:cs typeface="Times New Roman" panose="02020603050405020304" pitchFamily="18" charset="0"/>
              </a:rPr>
              <a:t>is an important part of rationality</a:t>
            </a:r>
            <a:endParaRPr lang="en-US" altLang="en-US" sz="3000" dirty="0">
              <a:solidFill>
                <a:srgbClr val="0100C8"/>
              </a:solidFill>
              <a:latin typeface="Helvetica Neue"/>
              <a:cs typeface="Times New Roman" panose="02020603050405020304" pitchFamily="18" charset="0"/>
            </a:endParaRPr>
          </a:p>
          <a:p>
            <a:pPr lvl="1">
              <a:buFont typeface="Wingdings" panose="05000000000000000000" pitchFamily="2" charset="2"/>
              <a:buChar char="q"/>
            </a:pPr>
            <a:r>
              <a:rPr lang="en-US" altLang="en-US" sz="3800" dirty="0">
                <a:solidFill>
                  <a:srgbClr val="0100C8"/>
                </a:solidFill>
                <a:latin typeface="Helvetica Neue"/>
                <a:cs typeface="Times New Roman" panose="02020603050405020304" pitchFamily="18" charset="0"/>
              </a:rPr>
              <a:t>Doing actions in order to modify future percepts</a:t>
            </a:r>
          </a:p>
          <a:p>
            <a:pPr lvl="1">
              <a:buFont typeface="Wingdings" panose="05000000000000000000" pitchFamily="2" charset="2"/>
              <a:buChar char="q"/>
            </a:pPr>
            <a:r>
              <a:rPr lang="en-US" altLang="en-US" sz="3800" dirty="0">
                <a:solidFill>
                  <a:srgbClr val="0100C8"/>
                </a:solidFill>
                <a:latin typeface="Helvetica Neue"/>
                <a:cs typeface="Times New Roman" panose="02020603050405020304" pitchFamily="18" charset="0"/>
              </a:rPr>
              <a:t>Learn as much as possible from what it perceives; through </a:t>
            </a:r>
            <a:r>
              <a:rPr lang="en-US" altLang="en-US" sz="3800" dirty="0">
                <a:solidFill>
                  <a:srgbClr val="FF2D64"/>
                </a:solidFill>
                <a:latin typeface="Helvetica Neue"/>
                <a:cs typeface="Times New Roman" panose="02020603050405020304" pitchFamily="18" charset="0"/>
              </a:rPr>
              <a:t>experiential learning</a:t>
            </a:r>
            <a:r>
              <a:rPr lang="en-US" altLang="en-US" sz="3800" dirty="0">
                <a:solidFill>
                  <a:srgbClr val="0100C8"/>
                </a:solidFill>
                <a:latin typeface="Helvetica Neue"/>
                <a:cs typeface="Times New Roman" panose="02020603050405020304" pitchFamily="18" charset="0"/>
              </a:rPr>
              <a:t>, the agent’s prior knowledge of the environment may be modified and augmented</a:t>
            </a:r>
            <a:endParaRPr lang="en-US" altLang="en-US" sz="3000" dirty="0">
              <a:solidFill>
                <a:srgbClr val="0100C8"/>
              </a:solidFill>
              <a:latin typeface="Helvetica Neue"/>
              <a:cs typeface="Times New Roman" panose="02020603050405020304" pitchFamily="18" charset="0"/>
            </a:endParaRPr>
          </a:p>
          <a:p>
            <a:pPr>
              <a:buFont typeface="Wingdings" panose="05000000000000000000" pitchFamily="2" charset="2"/>
              <a:buChar char="q"/>
            </a:pPr>
            <a:r>
              <a:rPr lang="en-US" altLang="en-US" sz="4600" dirty="0">
                <a:solidFill>
                  <a:srgbClr val="0100C8"/>
                </a:solidFill>
                <a:latin typeface="Helvetica Neue"/>
              </a:rPr>
              <a:t>A rational agent should be </a:t>
            </a:r>
            <a:r>
              <a:rPr lang="en-US" altLang="en-US" sz="4600" dirty="0">
                <a:solidFill>
                  <a:srgbClr val="FF2D64"/>
                </a:solidFill>
                <a:latin typeface="Helvetica Neue"/>
              </a:rPr>
              <a:t>autonomous</a:t>
            </a:r>
            <a:endParaRPr lang="el-GR" altLang="en-US" sz="4600" dirty="0">
              <a:solidFill>
                <a:srgbClr val="0100C8"/>
              </a:solidFill>
              <a:latin typeface="Helvetica Neue"/>
            </a:endParaRPr>
          </a:p>
          <a:p>
            <a:pPr lvl="1">
              <a:buFont typeface="Wingdings" panose="05000000000000000000" pitchFamily="2" charset="2"/>
              <a:buChar char="q"/>
            </a:pPr>
            <a:r>
              <a:rPr lang="en-US" altLang="en-US" sz="3800" dirty="0">
                <a:solidFill>
                  <a:srgbClr val="0100C8"/>
                </a:solidFill>
                <a:latin typeface="Helvetica Neue"/>
              </a:rPr>
              <a:t>A rational agent, through its ability to learn what it can, compensates for partial or incorrect prior knowledge</a:t>
            </a:r>
          </a:p>
          <a:p>
            <a:pPr lvl="1">
              <a:buFont typeface="Wingdings" panose="05000000000000000000" pitchFamily="2" charset="2"/>
              <a:buChar char="q"/>
            </a:pPr>
            <a:r>
              <a:rPr lang="en-US" altLang="en-US" sz="3800" dirty="0">
                <a:solidFill>
                  <a:srgbClr val="0100C8"/>
                </a:solidFill>
                <a:latin typeface="Helvetica Neue"/>
              </a:rPr>
              <a:t>An agent relying entirely on prior knowledge rather than its own percepts and learning process, lacks autonomy </a:t>
            </a:r>
          </a:p>
        </p:txBody>
      </p:sp>
    </p:spTree>
    <p:extLst>
      <p:ext uri="{BB962C8B-B14F-4D97-AF65-F5344CB8AC3E}">
        <p14:creationId xmlns:p14="http://schemas.microsoft.com/office/powerpoint/2010/main" val="2430590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102091"/>
            <a:ext cx="21590490" cy="892079"/>
          </a:xfrm>
        </p:spPr>
        <p:txBody>
          <a:bodyPr>
            <a:noAutofit/>
          </a:bodyPr>
          <a:lstStyle/>
          <a:p>
            <a:r>
              <a:rPr lang="en-US" sz="6000" dirty="0"/>
              <a:t>Agents and Objects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276299"/>
            <a:ext cx="21590490" cy="916864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An object executes the requested method. Instead, an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decides for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itself</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whether to execute the request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it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receives</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600" dirty="0">
                <a:solidFill>
                  <a:srgbClr val="FF2D64"/>
                </a:solidFill>
                <a:effectLst/>
                <a:latin typeface="Helvetica Neue"/>
                <a:ea typeface="Times New Roman" panose="02020603050405020304" pitchFamily="18" charset="0"/>
                <a:cs typeface="Times New Roman" panose="02020603050405020304" pitchFamily="18" charset="0"/>
              </a:rPr>
              <a:t>Objects do it for free; agents do it for money</a:t>
            </a:r>
            <a:endParaRPr lang="en-CY" sz="4600" dirty="0">
              <a:solidFill>
                <a:srgbClr val="FF2D64"/>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600" dirty="0">
                <a:solidFill>
                  <a:srgbClr val="0100C8"/>
                </a:solidFill>
                <a:effectLst/>
                <a:latin typeface="Helvetica Neue"/>
                <a:ea typeface="Times New Roman" panose="02020603050405020304" pitchFamily="18" charset="0"/>
                <a:cs typeface="Times New Roman" panose="02020603050405020304" pitchFamily="18" charset="0"/>
              </a:rPr>
              <a:t>It is understood that </a:t>
            </a:r>
            <a:r>
              <a:rPr lang="en-US" sz="46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600" dirty="0">
                <a:solidFill>
                  <a:srgbClr val="0100C8"/>
                </a:solidFill>
                <a:effectLst/>
                <a:latin typeface="Helvetica Neue"/>
                <a:ea typeface="Times New Roman" panose="02020603050405020304" pitchFamily="18" charset="0"/>
                <a:cs typeface="Times New Roman" panose="02020603050405020304" pitchFamily="18" charset="0"/>
              </a:rPr>
              <a:t> can be implemented using object-oriented techniques</a:t>
            </a:r>
            <a:endParaRPr lang="en-CY" sz="4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The standard object-oriented model does not refer to autonomous, flexible action</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 objects are simple </a:t>
            </a:r>
            <a:r>
              <a:rPr lang="en-US" sz="4800" dirty="0">
                <a:solidFill>
                  <a:srgbClr val="FF2D64"/>
                </a:solidFill>
                <a:effectLst/>
                <a:latin typeface="Helvetica Neue"/>
                <a:ea typeface="Times New Roman" panose="02020603050405020304" pitchFamily="18" charset="0"/>
                <a:cs typeface="Times New Roman" panose="02020603050405020304" pitchFamily="18" charset="0"/>
              </a:rPr>
              <a:t>passive service providers,</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 incapable of reactive, proactive or social behavior </a:t>
            </a:r>
            <a:endParaRPr lang="en-CY" sz="4800" dirty="0">
              <a:solidFill>
                <a:srgbClr val="FF2D64"/>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A system of multiple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is "multi-threaded" since each </a:t>
            </a:r>
            <a:r>
              <a:rPr lang="en-US" sz="4800" dirty="0">
                <a:solidFill>
                  <a:srgbClr val="0100C8"/>
                </a:solidFill>
                <a:latin typeface="Helvetica Neue"/>
                <a:ea typeface="Times New Roman" panose="02020603050405020304" pitchFamily="18" charset="0"/>
                <a:cs typeface="Times New Roman" panose="02020603050405020304" pitchFamily="18" charset="0"/>
              </a:rPr>
              <a:t>agent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has its own thread</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 of control and is continually executing</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endParaRPr lang="en-US" altLang="en-US" sz="5400" dirty="0">
              <a:solidFill>
                <a:srgbClr val="0100C8"/>
              </a:solidFill>
              <a:latin typeface="Helvetica Neue"/>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3427094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781922"/>
            <a:ext cx="21590490" cy="892079"/>
          </a:xfrm>
        </p:spPr>
        <p:txBody>
          <a:bodyPr>
            <a:noAutofit/>
          </a:bodyPr>
          <a:lstStyle/>
          <a:p>
            <a:r>
              <a:rPr lang="en-US" sz="6000" dirty="0"/>
              <a:t>Agents and Expert Systems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031079"/>
            <a:ext cx="21590490" cy="809596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Expert Systems were the most important AI technology of the 1980s</a:t>
            </a: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dirty="0">
                <a:solidFill>
                  <a:srgbClr val="0100C8"/>
                </a:solidFill>
                <a:latin typeface="Helvetica Neue"/>
                <a:ea typeface="Times New Roman" panose="02020603050405020304" pitchFamily="18" charset="0"/>
                <a:cs typeface="Times New Roman" panose="02020603050405020304" pitchFamily="18" charset="0"/>
              </a:rPr>
              <a:t>An expert system can solve problems or give advice in some knowledge-rich domain</a:t>
            </a:r>
            <a:endParaRPr lang="en-US" sz="36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A</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n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expert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system usually does not have direct interaction with any environment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hence expert systems are </a:t>
            </a:r>
            <a:r>
              <a:rPr lang="en-US" sz="4400" dirty="0">
                <a:solidFill>
                  <a:srgbClr val="FF2D64"/>
                </a:solidFill>
                <a:effectLst/>
                <a:latin typeface="Helvetica Neue"/>
                <a:ea typeface="Times New Roman" panose="02020603050405020304" pitchFamily="18" charset="0"/>
                <a:cs typeface="Times New Roman" panose="02020603050405020304" pitchFamily="18" charset="0"/>
              </a:rPr>
              <a:t>inherently disembodied</a:t>
            </a:r>
            <a:endParaRPr lang="en-CY" sz="4400" dirty="0">
              <a:solidFill>
                <a:srgbClr val="FF2D64"/>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does not receive its data through sensors</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but through a user</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does not </a:t>
            </a:r>
            <a:r>
              <a:rPr lang="en-US" sz="4400" dirty="0">
                <a:solidFill>
                  <a:srgbClr val="FF2D64"/>
                </a:solidFill>
                <a:latin typeface="Helvetica Neue"/>
                <a:ea typeface="Times New Roman" panose="02020603050405020304" pitchFamily="18" charset="0"/>
                <a:cs typeface="Times New Roman" panose="02020603050405020304" pitchFamily="18" charset="0"/>
              </a:rPr>
              <a:t>act</a:t>
            </a:r>
            <a:r>
              <a:rPr lang="en-US" sz="4400" dirty="0">
                <a:solidFill>
                  <a:srgbClr val="0100C8"/>
                </a:solidFill>
                <a:latin typeface="Helvetica Neue"/>
                <a:ea typeface="Times New Roman" panose="02020603050405020304" pitchFamily="18" charset="0"/>
                <a:cs typeface="Times New Roman" panose="02020603050405020304" pitchFamily="18" charset="0"/>
              </a:rPr>
              <a:t> 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an</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y</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environment, but provides feedback or advice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to a third party</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It is not generally required for an expert system to co-operate with other agents</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Exceptions are expert systems that perform real-time control tasks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1194800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392991"/>
            <a:ext cx="21590490" cy="892079"/>
          </a:xfrm>
        </p:spPr>
        <p:txBody>
          <a:bodyPr>
            <a:noAutofit/>
          </a:bodyPr>
          <a:lstStyle/>
          <a:p>
            <a:r>
              <a:rPr lang="en-US" sz="6000" dirty="0"/>
              <a:t>Abstract Architectures for Intelligent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165055" y="3809875"/>
            <a:ext cx="21590490" cy="846038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latin typeface="Helvetica Neue"/>
                <a:ea typeface="Calibri" panose="020F0502020204030204" pitchFamily="34" charset="0"/>
                <a:cs typeface="Times New Roman" panose="02020603050405020304" pitchFamily="18" charset="0"/>
              </a:rPr>
              <a:t>Environment States</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i="1" kern="1200" dirty="0">
                <a:solidFill>
                  <a:srgbClr val="0100C8"/>
                </a:solidFill>
                <a:effectLst/>
                <a:latin typeface="Helvetica Neue"/>
                <a:ea typeface="Times New Roman" panose="02020603050405020304" pitchFamily="18" charset="0"/>
                <a:cs typeface="Times New Roman" panose="02020603050405020304" pitchFamily="18" charset="0"/>
              </a:rPr>
              <a:t>S</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 = {s</a:t>
            </a:r>
            <a:r>
              <a:rPr lang="en-US" sz="3600" b="1" kern="1200" baseline="-25000" dirty="0">
                <a:solidFill>
                  <a:srgbClr val="0100C8"/>
                </a:solidFill>
                <a:effectLst/>
                <a:latin typeface="Helvetica Neue"/>
                <a:ea typeface="Times New Roman" panose="02020603050405020304" pitchFamily="18" charset="0"/>
                <a:cs typeface="Times New Roman" panose="02020603050405020304" pitchFamily="18" charset="0"/>
              </a:rPr>
              <a:t>1</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 s</a:t>
            </a:r>
            <a:r>
              <a:rPr lang="en-US" sz="3600" b="1" kern="1200" baseline="-25000" dirty="0">
                <a:solidFill>
                  <a:srgbClr val="0100C8"/>
                </a:solidFill>
                <a:effectLst/>
                <a:latin typeface="Helvetica Neue"/>
                <a:ea typeface="Times New Roman" panose="02020603050405020304" pitchFamily="18" charset="0"/>
                <a:cs typeface="Times New Roman" panose="02020603050405020304" pitchFamily="18" charset="0"/>
              </a:rPr>
              <a:t>2</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 …}</a:t>
            </a:r>
            <a:endParaRPr lang="en-US" sz="3600" dirty="0">
              <a:solidFill>
                <a:srgbClr val="0100C8"/>
              </a:solidFill>
              <a:effectLst/>
              <a:latin typeface="Helvetica Neue"/>
              <a:ea typeface="Times New Roman" panose="02020603050405020304" pitchFamily="18" charset="0"/>
            </a:endParaRP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rPr>
              <a:t>At all </a:t>
            </a:r>
            <a:r>
              <a:rPr lang="en-US" sz="3600" dirty="0">
                <a:solidFill>
                  <a:srgbClr val="0100C8"/>
                </a:solidFill>
                <a:effectLst/>
                <a:latin typeface="Helvetica Neue"/>
                <a:ea typeface="Times New Roman" panose="02020603050405020304" pitchFamily="18" charset="0"/>
              </a:rPr>
              <a:t>times,</a:t>
            </a:r>
            <a:r>
              <a:rPr lang="en-CY" sz="3600" dirty="0">
                <a:solidFill>
                  <a:srgbClr val="0100C8"/>
                </a:solidFill>
                <a:effectLst/>
                <a:latin typeface="Helvetica Neue"/>
                <a:ea typeface="Times New Roman" panose="02020603050405020304" pitchFamily="18" charset="0"/>
              </a:rPr>
              <a:t> the environment is in one of these </a:t>
            </a:r>
            <a:r>
              <a:rPr lang="en-US" sz="3600" dirty="0">
                <a:solidFill>
                  <a:srgbClr val="0100C8"/>
                </a:solidFill>
                <a:effectLst/>
                <a:latin typeface="Helvetica Neue"/>
                <a:ea typeface="Times New Roman" panose="02020603050405020304" pitchFamily="18" charset="0"/>
              </a:rPr>
              <a:t>states</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latin typeface="Helvetica Neue"/>
                <a:ea typeface="Calibri" panose="020F0502020204030204" pitchFamily="34" charset="0"/>
                <a:cs typeface="Times New Roman" panose="02020603050405020304" pitchFamily="18" charset="0"/>
              </a:rPr>
              <a:t>Agent Actions</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3600" b="1" i="1" kern="1200" dirty="0">
                <a:solidFill>
                  <a:srgbClr val="0100C8"/>
                </a:solidFill>
                <a:effectLst/>
                <a:latin typeface="Helvetica Neue"/>
                <a:ea typeface="Times New Roman" panose="02020603050405020304" pitchFamily="18" charset="0"/>
                <a:cs typeface="Times New Roman" panose="02020603050405020304" pitchFamily="18" charset="0"/>
              </a:rPr>
              <a:t>Α</a:t>
            </a:r>
            <a:r>
              <a:rPr lang="el-GR" sz="3600" b="1" kern="1200" dirty="0">
                <a:solidFill>
                  <a:srgbClr val="0100C8"/>
                </a:solidFill>
                <a:effectLst/>
                <a:latin typeface="Helvetica Neue"/>
                <a:ea typeface="Times New Roman" panose="02020603050405020304" pitchFamily="18" charset="0"/>
                <a:cs typeface="Times New Roman" panose="02020603050405020304" pitchFamily="18" charset="0"/>
              </a:rPr>
              <a:t> = </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a:t>
            </a:r>
            <a:r>
              <a:rPr lang="el-GR" sz="3600" b="1" kern="1200" dirty="0">
                <a:solidFill>
                  <a:srgbClr val="0100C8"/>
                </a:solidFill>
                <a:effectLst/>
                <a:latin typeface="Helvetica Neue"/>
                <a:ea typeface="Times New Roman" panose="02020603050405020304" pitchFamily="18" charset="0"/>
                <a:cs typeface="Times New Roman" panose="02020603050405020304" pitchFamily="18" charset="0"/>
              </a:rPr>
              <a:t>α</a:t>
            </a:r>
            <a:r>
              <a:rPr lang="el-GR" sz="3600" b="1" kern="1200" baseline="-25000" dirty="0">
                <a:solidFill>
                  <a:srgbClr val="0100C8"/>
                </a:solidFill>
                <a:effectLst/>
                <a:latin typeface="Helvetica Neue"/>
                <a:ea typeface="Times New Roman" panose="02020603050405020304" pitchFamily="18" charset="0"/>
                <a:cs typeface="Times New Roman" panose="02020603050405020304" pitchFamily="18" charset="0"/>
              </a:rPr>
              <a:t>1</a:t>
            </a:r>
            <a:r>
              <a:rPr lang="el-GR" sz="3600" b="1" kern="1200" dirty="0">
                <a:solidFill>
                  <a:srgbClr val="0100C8"/>
                </a:solidFill>
                <a:effectLst/>
                <a:latin typeface="Helvetica Neue"/>
                <a:ea typeface="Times New Roman" panose="02020603050405020304" pitchFamily="18" charset="0"/>
                <a:cs typeface="Times New Roman" panose="02020603050405020304" pitchFamily="18" charset="0"/>
              </a:rPr>
              <a:t>, α</a:t>
            </a:r>
            <a:r>
              <a:rPr lang="el-GR" sz="3600" b="1" kern="1200" baseline="-25000" dirty="0">
                <a:solidFill>
                  <a:srgbClr val="0100C8"/>
                </a:solidFill>
                <a:effectLst/>
                <a:latin typeface="Helvetica Neue"/>
                <a:ea typeface="Times New Roman" panose="02020603050405020304" pitchFamily="18" charset="0"/>
                <a:cs typeface="Times New Roman" panose="02020603050405020304" pitchFamily="18" charset="0"/>
              </a:rPr>
              <a:t>2</a:t>
            </a:r>
            <a:r>
              <a:rPr lang="el-GR" sz="3600" b="1" kern="12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latin typeface="Helvetica Neue"/>
                <a:ea typeface="Times New Roman" panose="02020603050405020304" pitchFamily="18" charset="0"/>
                <a:cs typeface="Times New Roman" panose="02020603050405020304" pitchFamily="18" charset="0"/>
              </a:rPr>
              <a:t>Abstract view of a standard agent</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i="1" kern="1200" dirty="0">
                <a:solidFill>
                  <a:srgbClr val="0100C8"/>
                </a:solidFill>
                <a:effectLst/>
                <a:latin typeface="Helvetica Neue"/>
                <a:ea typeface="Times New Roman" panose="02020603050405020304" pitchFamily="18" charset="0"/>
                <a:cs typeface="Times New Roman" panose="02020603050405020304" pitchFamily="18" charset="0"/>
              </a:rPr>
              <a:t>action</a:t>
            </a:r>
            <a:r>
              <a:rPr lang="en-US" sz="3600" b="1" kern="12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3600" b="1" i="1" kern="1200" dirty="0">
                <a:solidFill>
                  <a:srgbClr val="0100C8"/>
                </a:solidFill>
                <a:effectLst/>
                <a:latin typeface="Helvetica Neue"/>
                <a:ea typeface="Times New Roman" panose="02020603050405020304" pitchFamily="18" charset="0"/>
                <a:cs typeface="Times New Roman" panose="02020603050405020304" pitchFamily="18" charset="0"/>
              </a:rPr>
              <a:t>S* → A</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solidFill>
                  <a:srgbClr val="0100C8"/>
                </a:solidFill>
                <a:effectLst/>
                <a:latin typeface="Helvetica Neue"/>
                <a:ea typeface="Times New Roman" panose="02020603050405020304" pitchFamily="18" charset="0"/>
                <a:cs typeface="Times New Roman" panose="02020603050405020304" pitchFamily="18" charset="0"/>
              </a:rPr>
              <a:t>as a function that </a:t>
            </a:r>
            <a:r>
              <a:rPr lang="en-US" sz="3600" dirty="0">
                <a:solidFill>
                  <a:srgbClr val="0100C8"/>
                </a:solidFill>
                <a:effectLst/>
                <a:latin typeface="Helvetica Neue"/>
                <a:ea typeface="Times New Roman" panose="02020603050405020304" pitchFamily="18" charset="0"/>
                <a:cs typeface="Times New Roman" panose="02020603050405020304" pitchFamily="18" charset="0"/>
              </a:rPr>
              <a:t>maps</a:t>
            </a:r>
            <a:r>
              <a:rPr lang="en-CY" sz="3600" dirty="0">
                <a:solidFill>
                  <a:srgbClr val="0100C8"/>
                </a:solidFill>
                <a:effectLst/>
                <a:latin typeface="Helvetica Neue"/>
                <a:ea typeface="Times New Roman" panose="02020603050405020304" pitchFamily="18" charset="0"/>
                <a:cs typeface="Times New Roman" panose="02020603050405020304" pitchFamily="18" charset="0"/>
              </a:rPr>
              <a:t> sequences of environmental states </a:t>
            </a:r>
            <a:r>
              <a:rPr lang="en-US" sz="3600" dirty="0">
                <a:solidFill>
                  <a:srgbClr val="0100C8"/>
                </a:solidFill>
                <a:effectLst/>
                <a:latin typeface="Helvetica Neue"/>
                <a:ea typeface="Times New Roman" panose="02020603050405020304" pitchFamily="18" charset="0"/>
                <a:cs typeface="Times New Roman" panose="02020603050405020304" pitchFamily="18" charset="0"/>
              </a:rPr>
              <a:t>to</a:t>
            </a:r>
            <a:r>
              <a:rPr lang="en-CY" sz="3600" dirty="0">
                <a:solidFill>
                  <a:srgbClr val="0100C8"/>
                </a:solidFill>
                <a:effectLst/>
                <a:latin typeface="Helvetica Neue"/>
                <a:ea typeface="Times New Roman" panose="02020603050405020304" pitchFamily="18" charset="0"/>
                <a:cs typeface="Times New Roman" panose="02020603050405020304" pitchFamily="18" charset="0"/>
              </a:rPr>
              <a:t> actions</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marL="914400" lvl="1"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b="1" i="1" kern="1200" dirty="0">
              <a:solidFill>
                <a:srgbClr val="0100C8"/>
              </a:solidFill>
              <a:effectLst/>
              <a:latin typeface="Helvetica Neue"/>
              <a:ea typeface="Times New Roman" panose="02020603050405020304" pitchFamily="18" charset="0"/>
              <a:cs typeface="Times New Roman" panose="02020603050405020304" pitchFamily="18" charset="0"/>
            </a:endParaRP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Times New Roman" panose="02020603050405020304" pitchFamily="18" charset="0"/>
            </a:endParaRPr>
          </a:p>
          <a:p>
            <a:pPr>
              <a:lnSpc>
                <a:spcPct val="107000"/>
              </a:lnSpc>
              <a:spcAft>
                <a:spcPts val="800"/>
              </a:spcAft>
            </a:pPr>
            <a:r>
              <a:rPr lang="en-CY" sz="1100" dirty="0">
                <a:effectLst/>
                <a:latin typeface="Calibri" panose="020F0502020204030204" pitchFamily="34" charset="0"/>
                <a:ea typeface="Calibri" panose="020F0502020204030204" pitchFamily="34" charset="0"/>
                <a:cs typeface="Times New Roman" panose="02020603050405020304" pitchFamily="18" charset="0"/>
              </a:rPr>
              <a:t> </a:t>
            </a: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dirty="0">
              <a:solidFill>
                <a:srgbClr val="0100C8"/>
              </a:solidFill>
              <a:effectLst/>
              <a:latin typeface="Helvetica Neue"/>
              <a:ea typeface="Times New Roman" panose="02020603050405020304" pitchFamily="18" charset="0"/>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174223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animEffect transition="in" filter="fade">
                                      <p:cBhvr>
                                        <p:cTn id="7" dur="1000"/>
                                        <p:tgtEl>
                                          <p:spTgt spid="12">
                                            <p:txEl>
                                              <p:pRg st="3" end="3"/>
                                            </p:txEl>
                                          </p:spTgt>
                                        </p:tgtEl>
                                      </p:cBhvr>
                                    </p:animEffect>
                                    <p:anim calcmode="lin" valueType="num">
                                      <p:cBhvr>
                                        <p:cTn id="8"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4" end="4"/>
                                            </p:txEl>
                                          </p:spTgt>
                                        </p:tgtEl>
                                        <p:attrNameLst>
                                          <p:attrName>style.visibility</p:attrName>
                                        </p:attrNameLst>
                                      </p:cBhvr>
                                      <p:to>
                                        <p:strVal val="visible"/>
                                      </p:to>
                                    </p:set>
                                    <p:animEffect transition="in" filter="fade">
                                      <p:cBhvr>
                                        <p:cTn id="12" dur="1000"/>
                                        <p:tgtEl>
                                          <p:spTgt spid="12">
                                            <p:txEl>
                                              <p:pRg st="4" end="4"/>
                                            </p:txEl>
                                          </p:spTgt>
                                        </p:tgtEl>
                                      </p:cBhvr>
                                    </p:animEffect>
                                    <p:anim calcmode="lin" valueType="num">
                                      <p:cBhvr>
                                        <p:cTn id="13"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animEffect transition="in" filter="fade">
                                      <p:cBhvr>
                                        <p:cTn id="19" dur="1000"/>
                                        <p:tgtEl>
                                          <p:spTgt spid="12">
                                            <p:txEl>
                                              <p:pRg st="5" end="5"/>
                                            </p:txEl>
                                          </p:spTgt>
                                        </p:tgtEl>
                                      </p:cBhvr>
                                    </p:animEffect>
                                    <p:anim calcmode="lin" valueType="num">
                                      <p:cBhvr>
                                        <p:cTn id="20"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xEl>
                                              <p:pRg st="6" end="6"/>
                                            </p:txEl>
                                          </p:spTgt>
                                        </p:tgtEl>
                                        <p:attrNameLst>
                                          <p:attrName>style.visibility</p:attrName>
                                        </p:attrNameLst>
                                      </p:cBhvr>
                                      <p:to>
                                        <p:strVal val="visible"/>
                                      </p:to>
                                    </p:set>
                                    <p:animEffect transition="in" filter="fade">
                                      <p:cBhvr>
                                        <p:cTn id="24" dur="1000"/>
                                        <p:tgtEl>
                                          <p:spTgt spid="12">
                                            <p:txEl>
                                              <p:pRg st="6" end="6"/>
                                            </p:txEl>
                                          </p:spTgt>
                                        </p:tgtEl>
                                      </p:cBhvr>
                                    </p:animEffect>
                                    <p:anim calcmode="lin" valueType="num">
                                      <p:cBhvr>
                                        <p:cTn id="25"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2">
                                            <p:txEl>
                                              <p:pRg st="7" end="7"/>
                                            </p:txEl>
                                          </p:spTgt>
                                        </p:tgtEl>
                                        <p:attrNameLst>
                                          <p:attrName>style.visibility</p:attrName>
                                        </p:attrNameLst>
                                      </p:cBhvr>
                                      <p:to>
                                        <p:strVal val="visible"/>
                                      </p:to>
                                    </p:set>
                                    <p:animEffect transition="in" filter="fade">
                                      <p:cBhvr>
                                        <p:cTn id="29" dur="1000"/>
                                        <p:tgtEl>
                                          <p:spTgt spid="12">
                                            <p:txEl>
                                              <p:pRg st="7" end="7"/>
                                            </p:txEl>
                                          </p:spTgt>
                                        </p:tgtEl>
                                      </p:cBhvr>
                                    </p:animEffect>
                                    <p:anim calcmode="lin" valueType="num">
                                      <p:cBhvr>
                                        <p:cTn id="30"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87"/>
            <a:ext cx="21590490" cy="892079"/>
          </a:xfrm>
        </p:spPr>
        <p:txBody>
          <a:bodyPr>
            <a:noAutofit/>
          </a:bodyPr>
          <a:lstStyle/>
          <a:p>
            <a:r>
              <a:rPr lang="en-US" sz="6000" dirty="0"/>
              <a:t>Environment Behavior</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600708"/>
            <a:ext cx="21590490" cy="43208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fontAlgn="base">
              <a:buFont typeface="Wingdings" panose="05000000000000000000" pitchFamily="2" charset="2"/>
              <a:buChar char="q"/>
              <a:tabLst>
                <a:tab pos="457200" algn="l"/>
              </a:tabLst>
            </a:pPr>
            <a:r>
              <a:rPr lang="en-US" sz="4800" b="1" i="1" kern="1200" dirty="0">
                <a:solidFill>
                  <a:srgbClr val="0100C8"/>
                </a:solidFill>
                <a:effectLst/>
                <a:latin typeface="Helvetica Neue"/>
                <a:ea typeface="Times New Roman" panose="02020603050405020304" pitchFamily="18" charset="0"/>
                <a:cs typeface="Times New Roman" panose="02020603050405020304" pitchFamily="18" charset="0"/>
              </a:rPr>
              <a:t> env: S × A → Power(S)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If in each case env(s, a) gives a unique state, then the behaviour of the environment is </a:t>
            </a:r>
            <a:r>
              <a:rPr lang="en-CY" sz="4800" dirty="0">
                <a:solidFill>
                  <a:srgbClr val="FF2D64"/>
                </a:solidFill>
                <a:effectLst/>
                <a:latin typeface="Helvetica Neue"/>
                <a:ea typeface="Times New Roman" panose="02020603050405020304" pitchFamily="18" charset="0"/>
                <a:cs typeface="Times New Roman" panose="02020603050405020304" pitchFamily="18" charset="0"/>
              </a:rPr>
              <a:t>deterministic</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Otherwise</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it is </a:t>
            </a:r>
            <a:r>
              <a:rPr lang="en-CY" sz="4800" dirty="0">
                <a:solidFill>
                  <a:srgbClr val="FF2D64"/>
                </a:solidFill>
                <a:effectLst/>
                <a:latin typeface="Helvetica Neue"/>
                <a:ea typeface="Times New Roman" panose="02020603050405020304" pitchFamily="18" charset="0"/>
                <a:cs typeface="Times New Roman" panose="02020603050405020304" pitchFamily="18" charset="0"/>
              </a:rPr>
              <a:t>non-deterministic</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where the possible successive states from the execution of a given action in a given state are identified.</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3383309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87"/>
            <a:ext cx="21590490" cy="892079"/>
          </a:xfrm>
        </p:spPr>
        <p:txBody>
          <a:bodyPr>
            <a:noAutofit/>
          </a:bodyPr>
          <a:lstStyle/>
          <a:p>
            <a:r>
              <a:rPr lang="en-US" sz="6000" dirty="0"/>
              <a:t>Agent – Environment Interaction History</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600708"/>
            <a:ext cx="21590490" cy="784423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fontAlgn="base">
              <a:buFont typeface="Wingdings" panose="05000000000000000000" pitchFamily="2" charset="2"/>
              <a:buChar char="q"/>
              <a:tabLst>
                <a:tab pos="457200" algn="l"/>
              </a:tabLst>
            </a:pPr>
            <a:r>
              <a:rPr lang="en-US" sz="4800" b="1" i="1" kern="12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800" dirty="0">
                <a:solidFill>
                  <a:srgbClr val="0100C8"/>
                </a:solidFill>
                <a:latin typeface="Helvetica Neue"/>
                <a:ea typeface="Times New Roman" panose="02020603050405020304" pitchFamily="18" charset="0"/>
                <a:cs typeface="Times New Roman" panose="02020603050405020304" pitchFamily="18" charset="0"/>
              </a:rPr>
              <a:t>The sequence</a:t>
            </a:r>
            <a:endParaRPr lang="en-US" sz="4800" kern="1200" dirty="0">
              <a:solidFill>
                <a:srgbClr val="0100C8"/>
              </a:solidFill>
              <a:effectLst/>
              <a:latin typeface="Helvetica Neue"/>
              <a:ea typeface="Times New Roman" panose="02020603050405020304" pitchFamily="18" charset="0"/>
              <a:cs typeface="Times New Roman" panose="02020603050405020304" pitchFamily="18" charset="0"/>
            </a:endParaRPr>
          </a:p>
          <a:p>
            <a:pPr fontAlgn="base">
              <a:buFont typeface="Wingdings" panose="05000000000000000000" pitchFamily="2" charset="2"/>
              <a:buChar char="q"/>
              <a:tabLst>
                <a:tab pos="457200" algn="l"/>
              </a:tabLst>
            </a:pPr>
            <a:endParaRPr lang="en-US" sz="4800" b="1" i="1" dirty="0">
              <a:solidFill>
                <a:srgbClr val="0100C8"/>
              </a:solidFill>
              <a:latin typeface="Helvetica Neue"/>
              <a:ea typeface="Calibri" panose="020F0502020204030204" pitchFamily="34" charset="0"/>
              <a:cs typeface="Times New Roman" panose="02020603050405020304" pitchFamily="18" charset="0"/>
            </a:endParaRPr>
          </a:p>
          <a:p>
            <a:pPr fontAlgn="base">
              <a:buFont typeface="Wingdings" panose="05000000000000000000" pitchFamily="2" charset="2"/>
              <a:buChar char="q"/>
              <a:tabLst>
                <a:tab pos="457200" algn="l"/>
              </a:tabLst>
            </a:pPr>
            <a:endParaRPr lang="en-US" sz="4800" b="1" i="1" dirty="0">
              <a:solidFill>
                <a:srgbClr val="0100C8"/>
              </a:solidFill>
              <a:effectLst/>
              <a:latin typeface="Helvetica Neue"/>
              <a:ea typeface="Calibri" panose="020F0502020204030204" pitchFamily="34" charset="0"/>
              <a:cs typeface="Times New Roman" panose="02020603050405020304" pitchFamily="18" charset="0"/>
            </a:endParaRPr>
          </a:p>
          <a:p>
            <a:pPr marL="0" indent="0" fontAlgn="base">
              <a:buNone/>
              <a:tabLst>
                <a:tab pos="45720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is a possible history of the </a:t>
            </a:r>
            <a:r>
              <a:rPr lang="en-US" sz="4800" dirty="0">
                <a:solidFill>
                  <a:srgbClr val="0100C8"/>
                </a:solidFill>
                <a:latin typeface="Helvetica Neue"/>
                <a:ea typeface="Times New Roman" panose="02020603050405020304" pitchFamily="18" charset="0"/>
                <a:cs typeface="Times New Roman" panose="02020603050405020304" pitchFamily="18" charset="0"/>
              </a:rPr>
              <a:t>agent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's interaction with the environment if and only if the following conditions are true: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1143000" indent="-685800" fontAlgn="base">
              <a:lnSpc>
                <a:spcPct val="90000"/>
              </a:lnSpc>
              <a:spcBef>
                <a:spcPts val="670"/>
              </a:spcBef>
              <a:buFont typeface="Wingdings" panose="05000000000000000000" pitchFamily="2" charset="2"/>
              <a:buChar char="§"/>
            </a:pPr>
            <a:r>
              <a:rPr lang="el-GR" sz="4800" kern="1200" dirty="0">
                <a:solidFill>
                  <a:srgbClr val="0100C8"/>
                </a:solidFill>
                <a:effectLst/>
                <a:latin typeface="Helvetica Neue"/>
                <a:ea typeface="Times New Roman" panose="02020603050405020304" pitchFamily="18" charset="0"/>
                <a:cs typeface="Times New Roman" panose="02020603050405020304" pitchFamily="18" charset="0"/>
                <a:sym typeface="Symbol" panose="05050102010706020507" pitchFamily="18" charset="2"/>
              </a:rPr>
              <a:t></a:t>
            </a:r>
            <a:r>
              <a:rPr lang="en-US" sz="4800" kern="1200" dirty="0">
                <a:solidFill>
                  <a:srgbClr val="0100C8"/>
                </a:solidFill>
                <a:effectLst/>
                <a:latin typeface="Helvetica Neue"/>
                <a:ea typeface="Times New Roman" panose="02020603050405020304" pitchFamily="18" charset="0"/>
                <a:cs typeface="Times New Roman" panose="02020603050405020304" pitchFamily="18" charset="0"/>
              </a:rPr>
              <a:t>u </a:t>
            </a:r>
            <a:r>
              <a:rPr lang="en-US" sz="4800" kern="1200" dirty="0">
                <a:solidFill>
                  <a:srgbClr val="0100C8"/>
                </a:solidFill>
                <a:effectLst/>
                <a:latin typeface="Helvetica Neue"/>
                <a:ea typeface="Arial Unicode MS"/>
                <a:cs typeface="Cambria Math" panose="02040503050406030204" pitchFamily="18" charset="0"/>
              </a:rPr>
              <a:t>∈</a:t>
            </a:r>
            <a:r>
              <a:rPr lang="en-US" sz="4800" kern="1200" dirty="0">
                <a:solidFill>
                  <a:srgbClr val="0100C8"/>
                </a:solidFill>
                <a:effectLst/>
                <a:latin typeface="Helvetica Neue"/>
                <a:ea typeface="Arial Unicode MS"/>
                <a:cs typeface="Times New Roman" panose="02020603050405020304" pitchFamily="18" charset="0"/>
              </a:rPr>
              <a:t> N, </a:t>
            </a:r>
            <a:r>
              <a:rPr lang="el-GR" sz="4800" kern="1200" dirty="0">
                <a:solidFill>
                  <a:srgbClr val="0100C8"/>
                </a:solidFill>
                <a:effectLst/>
                <a:latin typeface="Helvetica Neue"/>
                <a:ea typeface="Arial Unicode MS"/>
                <a:cs typeface="Times New Roman" panose="02020603050405020304" pitchFamily="18" charset="0"/>
              </a:rPr>
              <a:t>α</a:t>
            </a:r>
            <a:r>
              <a:rPr lang="en-US" sz="4800" kern="1200" baseline="-25000" dirty="0">
                <a:solidFill>
                  <a:srgbClr val="0100C8"/>
                </a:solidFill>
                <a:effectLst/>
                <a:latin typeface="Helvetica Neue"/>
                <a:ea typeface="Arial Unicode MS"/>
                <a:cs typeface="Times New Roman" panose="02020603050405020304" pitchFamily="18" charset="0"/>
              </a:rPr>
              <a:t>u</a:t>
            </a:r>
            <a:r>
              <a:rPr lang="en-US" sz="4800" kern="1200" dirty="0">
                <a:solidFill>
                  <a:srgbClr val="0100C8"/>
                </a:solidFill>
                <a:effectLst/>
                <a:latin typeface="Helvetica Neue"/>
                <a:ea typeface="Arial Unicode MS"/>
                <a:cs typeface="Times New Roman" panose="02020603050405020304" pitchFamily="18" charset="0"/>
              </a:rPr>
              <a:t> = action((s</a:t>
            </a:r>
            <a:r>
              <a:rPr lang="en-US" sz="4800" kern="1200" baseline="-25000" dirty="0">
                <a:solidFill>
                  <a:srgbClr val="0100C8"/>
                </a:solidFill>
                <a:effectLst/>
                <a:latin typeface="Helvetica Neue"/>
                <a:ea typeface="Arial Unicode MS"/>
                <a:cs typeface="Times New Roman" panose="02020603050405020304" pitchFamily="18" charset="0"/>
              </a:rPr>
              <a:t>0</a:t>
            </a:r>
            <a:r>
              <a:rPr lang="en-US" sz="4800" kern="1200" dirty="0">
                <a:solidFill>
                  <a:srgbClr val="0100C8"/>
                </a:solidFill>
                <a:effectLst/>
                <a:latin typeface="Helvetica Neue"/>
                <a:ea typeface="Arial Unicode MS"/>
                <a:cs typeface="Times New Roman" panose="02020603050405020304" pitchFamily="18" charset="0"/>
              </a:rPr>
              <a:t>,s</a:t>
            </a:r>
            <a:r>
              <a:rPr lang="en-US" sz="4800" kern="1200" baseline="-25000" dirty="0">
                <a:solidFill>
                  <a:srgbClr val="0100C8"/>
                </a:solidFill>
                <a:effectLst/>
                <a:latin typeface="Helvetica Neue"/>
                <a:ea typeface="Arial Unicode MS"/>
                <a:cs typeface="Times New Roman" panose="02020603050405020304" pitchFamily="18" charset="0"/>
              </a:rPr>
              <a:t>1</a:t>
            </a:r>
            <a:r>
              <a:rPr lang="en-US" sz="4800" kern="1200" dirty="0">
                <a:solidFill>
                  <a:srgbClr val="0100C8"/>
                </a:solidFill>
                <a:effectLst/>
                <a:latin typeface="Helvetica Neue"/>
                <a:ea typeface="Arial Unicode MS"/>
                <a:cs typeface="Times New Roman" panose="02020603050405020304" pitchFamily="18" charset="0"/>
              </a:rPr>
              <a:t>,...,s</a:t>
            </a:r>
            <a:r>
              <a:rPr lang="en-US" sz="4800" kern="1200" baseline="-25000" dirty="0">
                <a:solidFill>
                  <a:srgbClr val="0100C8"/>
                </a:solidFill>
                <a:effectLst/>
                <a:latin typeface="Helvetica Neue"/>
                <a:ea typeface="Arial Unicode MS"/>
                <a:cs typeface="Times New Roman" panose="02020603050405020304" pitchFamily="18" charset="0"/>
              </a:rPr>
              <a:t>u</a:t>
            </a:r>
            <a:r>
              <a:rPr lang="en-US" sz="4800" kern="1200" dirty="0">
                <a:solidFill>
                  <a:srgbClr val="0100C8"/>
                </a:solidFill>
                <a:effectLst/>
                <a:latin typeface="Helvetica Neue"/>
                <a:ea typeface="Arial Unicode MS"/>
                <a:cs typeface="Times New Roman" panose="02020603050405020304" pitchFamily="18" charset="0"/>
              </a:rPr>
              <a:t>))</a:t>
            </a:r>
            <a:endParaRPr lang="en-CY" sz="4800" dirty="0">
              <a:solidFill>
                <a:srgbClr val="0100C8"/>
              </a:solidFill>
              <a:effectLst/>
              <a:latin typeface="Helvetica Neue"/>
              <a:ea typeface="Times New Roman" panose="02020603050405020304" pitchFamily="18" charset="0"/>
            </a:endParaRPr>
          </a:p>
          <a:p>
            <a:pPr marL="1143000" indent="-685800" fontAlgn="base">
              <a:lnSpc>
                <a:spcPct val="90000"/>
              </a:lnSpc>
              <a:spcBef>
                <a:spcPts val="670"/>
              </a:spcBef>
              <a:buFont typeface="Wingdings" panose="05000000000000000000" pitchFamily="2" charset="2"/>
              <a:buChar char="§"/>
            </a:pPr>
            <a:r>
              <a:rPr lang="el-GR" sz="4800" kern="1200" dirty="0">
                <a:solidFill>
                  <a:srgbClr val="0100C8"/>
                </a:solidFill>
                <a:effectLst/>
                <a:latin typeface="Helvetica Neue"/>
                <a:ea typeface="Times New Roman" panose="02020603050405020304" pitchFamily="18" charset="0"/>
                <a:cs typeface="Times New Roman" panose="02020603050405020304" pitchFamily="18" charset="0"/>
                <a:sym typeface="Symbol" panose="05050102010706020507" pitchFamily="18" charset="2"/>
              </a:rPr>
              <a:t></a:t>
            </a:r>
            <a:r>
              <a:rPr lang="en-CY" sz="4800" kern="1200" dirty="0">
                <a:solidFill>
                  <a:srgbClr val="0100C8"/>
                </a:solidFill>
                <a:effectLst/>
                <a:latin typeface="Helvetica Neue"/>
                <a:ea typeface="Times New Roman" panose="02020603050405020304" pitchFamily="18" charset="0"/>
                <a:cs typeface="Times New Roman" panose="02020603050405020304" pitchFamily="18" charset="0"/>
              </a:rPr>
              <a:t>u </a:t>
            </a:r>
            <a:r>
              <a:rPr lang="en-CY" sz="4800" kern="1200" dirty="0">
                <a:solidFill>
                  <a:srgbClr val="0100C8"/>
                </a:solidFill>
                <a:effectLst/>
                <a:latin typeface="Helvetica Neue"/>
                <a:ea typeface="Arial Unicode MS"/>
                <a:cs typeface="Cambria Math" panose="02040503050406030204" pitchFamily="18" charset="0"/>
              </a:rPr>
              <a:t>∈</a:t>
            </a:r>
            <a:r>
              <a:rPr lang="en-CY" sz="4800" kern="1200" dirty="0">
                <a:solidFill>
                  <a:srgbClr val="0100C8"/>
                </a:solidFill>
                <a:effectLst/>
                <a:latin typeface="Helvetica Neue"/>
                <a:ea typeface="Arial Unicode MS"/>
                <a:cs typeface="Times New Roman" panose="02020603050405020304" pitchFamily="18" charset="0"/>
              </a:rPr>
              <a:t> N s.t. u &gt; 0, s</a:t>
            </a:r>
            <a:r>
              <a:rPr lang="en-CY" sz="4800" kern="1200" baseline="-25000" dirty="0">
                <a:solidFill>
                  <a:srgbClr val="0100C8"/>
                </a:solidFill>
                <a:effectLst/>
                <a:latin typeface="Helvetica Neue"/>
                <a:ea typeface="Arial Unicode MS"/>
                <a:cs typeface="Times New Roman" panose="02020603050405020304" pitchFamily="18" charset="0"/>
              </a:rPr>
              <a:t>u</a:t>
            </a:r>
            <a:r>
              <a:rPr lang="en-CY" sz="4800" kern="1200" dirty="0">
                <a:solidFill>
                  <a:srgbClr val="0100C8"/>
                </a:solidFill>
                <a:effectLst/>
                <a:latin typeface="Helvetica Neue"/>
                <a:ea typeface="Arial Unicode MS"/>
                <a:cs typeface="Times New Roman" panose="02020603050405020304" pitchFamily="18" charset="0"/>
              </a:rPr>
              <a:t> </a:t>
            </a:r>
            <a:r>
              <a:rPr lang="en-CY" sz="4800" kern="1200" dirty="0">
                <a:solidFill>
                  <a:srgbClr val="0100C8"/>
                </a:solidFill>
                <a:effectLst/>
                <a:latin typeface="Helvetica Neue"/>
                <a:ea typeface="Arial Unicode MS"/>
                <a:cs typeface="Cambria Math" panose="02040503050406030204" pitchFamily="18" charset="0"/>
              </a:rPr>
              <a:t>∈</a:t>
            </a:r>
            <a:r>
              <a:rPr lang="en-CY" sz="4800" kern="1200" dirty="0">
                <a:solidFill>
                  <a:srgbClr val="0100C8"/>
                </a:solidFill>
                <a:effectLst/>
                <a:latin typeface="Helvetica Neue"/>
                <a:ea typeface="Arial Unicode MS"/>
                <a:cs typeface="Times New Roman" panose="02020603050405020304" pitchFamily="18" charset="0"/>
              </a:rPr>
              <a:t> env(s</a:t>
            </a:r>
            <a:r>
              <a:rPr lang="en-CY" sz="4800" kern="1200" baseline="-25000" dirty="0">
                <a:solidFill>
                  <a:srgbClr val="0100C8"/>
                </a:solidFill>
                <a:effectLst/>
                <a:latin typeface="Helvetica Neue"/>
                <a:ea typeface="Arial Unicode MS"/>
                <a:cs typeface="Times New Roman" panose="02020603050405020304" pitchFamily="18" charset="0"/>
              </a:rPr>
              <a:t>u-1</a:t>
            </a:r>
            <a:r>
              <a:rPr lang="en-CY" sz="4800" kern="1200" dirty="0">
                <a:solidFill>
                  <a:srgbClr val="0100C8"/>
                </a:solidFill>
                <a:effectLst/>
                <a:latin typeface="Helvetica Neue"/>
                <a:ea typeface="Arial Unicode MS"/>
                <a:cs typeface="Times New Roman" panose="02020603050405020304" pitchFamily="18" charset="0"/>
              </a:rPr>
              <a:t>,</a:t>
            </a:r>
            <a:r>
              <a:rPr lang="el-GR" sz="4800" kern="1200" dirty="0">
                <a:solidFill>
                  <a:srgbClr val="0100C8"/>
                </a:solidFill>
                <a:effectLst/>
                <a:latin typeface="Helvetica Neue"/>
                <a:ea typeface="Arial Unicode MS"/>
                <a:cs typeface="Times New Roman" panose="02020603050405020304" pitchFamily="18" charset="0"/>
              </a:rPr>
              <a:t>α</a:t>
            </a:r>
            <a:r>
              <a:rPr lang="en-CY" sz="4800" kern="1200" baseline="-25000" dirty="0">
                <a:solidFill>
                  <a:srgbClr val="0100C8"/>
                </a:solidFill>
                <a:effectLst/>
                <a:latin typeface="Helvetica Neue"/>
                <a:ea typeface="Arial Unicode MS"/>
                <a:cs typeface="Times New Roman" panose="02020603050405020304" pitchFamily="18" charset="0"/>
              </a:rPr>
              <a:t>u-1</a:t>
            </a:r>
            <a:r>
              <a:rPr lang="en-CY" sz="4800" kern="1200" dirty="0">
                <a:solidFill>
                  <a:srgbClr val="0100C8"/>
                </a:solidFill>
                <a:effectLst/>
                <a:latin typeface="Helvetica Neue"/>
                <a:ea typeface="Arial Unicode MS"/>
                <a:cs typeface="Times New Roman" panose="02020603050405020304" pitchFamily="18" charset="0"/>
              </a:rPr>
              <a:t>)</a:t>
            </a:r>
            <a:endParaRPr lang="en-CY" sz="4800" dirty="0">
              <a:solidFill>
                <a:srgbClr val="0100C8"/>
              </a:solidFill>
              <a:effectLst/>
              <a:latin typeface="Helvetica Neue"/>
              <a:ea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a:buFont typeface="Wingdings" panose="05000000000000000000" pitchFamily="2" charset="2"/>
              <a:buChar char="q"/>
            </a:pPr>
            <a:endParaRPr lang="en-US" altLang="en-US" sz="5400" dirty="0">
              <a:solidFill>
                <a:srgbClr val="0100C8"/>
              </a:solidFill>
              <a:latin typeface="Helvetica Neue"/>
            </a:endParaRPr>
          </a:p>
        </p:txBody>
      </p:sp>
      <p:sp>
        <p:nvSpPr>
          <p:cNvPr id="5" name="Rectangle 4">
            <a:extLst>
              <a:ext uri="{FF2B5EF4-FFF2-40B4-BE49-F238E27FC236}">
                <a16:creationId xmlns:a16="http://schemas.microsoft.com/office/drawing/2014/main" id="{DEB306AA-516B-3447-13EF-76A4AB81D1DC}"/>
              </a:ext>
            </a:extLst>
          </p:cNvPr>
          <p:cNvSpPr>
            <a:spLocks noChangeArrowheads="1"/>
          </p:cNvSpPr>
          <p:nvPr/>
        </p:nvSpPr>
        <p:spPr bwMode="auto">
          <a:xfrm>
            <a:off x="2255107" y="6001789"/>
            <a:ext cx="11868666" cy="163109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r>
              <a:rPr lang="el-GR" altLang="en-US" sz="4800" baseline="0" dirty="0">
                <a:solidFill>
                  <a:srgbClr val="0100C8"/>
                </a:solidFill>
              </a:rPr>
              <a:t>          α</a:t>
            </a:r>
            <a:r>
              <a:rPr lang="el-GR" altLang="en-US" sz="4800" dirty="0">
                <a:solidFill>
                  <a:srgbClr val="0100C8"/>
                </a:solidFill>
              </a:rPr>
              <a:t>0       </a:t>
            </a:r>
            <a:r>
              <a:rPr lang="el-GR" altLang="en-US" sz="4800" baseline="0" dirty="0">
                <a:solidFill>
                  <a:srgbClr val="0100C8"/>
                </a:solidFill>
              </a:rPr>
              <a:t>α</a:t>
            </a:r>
            <a:r>
              <a:rPr lang="el-GR" altLang="en-US" sz="4800" dirty="0">
                <a:solidFill>
                  <a:srgbClr val="0100C8"/>
                </a:solidFill>
              </a:rPr>
              <a:t>1</a:t>
            </a:r>
            <a:r>
              <a:rPr lang="el-GR" altLang="en-US" sz="4800" baseline="0" dirty="0">
                <a:solidFill>
                  <a:srgbClr val="0100C8"/>
                </a:solidFill>
              </a:rPr>
              <a:t>    α</a:t>
            </a:r>
            <a:r>
              <a:rPr lang="el-GR" altLang="en-US" sz="4800" dirty="0">
                <a:solidFill>
                  <a:srgbClr val="0100C8"/>
                </a:solidFill>
              </a:rPr>
              <a:t>2</a:t>
            </a:r>
            <a:r>
              <a:rPr lang="el-GR" altLang="en-US" sz="4800" baseline="0" dirty="0">
                <a:solidFill>
                  <a:srgbClr val="0100C8"/>
                </a:solidFill>
              </a:rPr>
              <a:t>     α</a:t>
            </a:r>
            <a:r>
              <a:rPr lang="el-GR" altLang="en-US" sz="4800" dirty="0">
                <a:solidFill>
                  <a:srgbClr val="0100C8"/>
                </a:solidFill>
              </a:rPr>
              <a:t>3</a:t>
            </a:r>
            <a:r>
              <a:rPr lang="el-GR" altLang="en-US" sz="4800" baseline="0" dirty="0">
                <a:solidFill>
                  <a:srgbClr val="0100C8"/>
                </a:solidFill>
              </a:rPr>
              <a:t>     α</a:t>
            </a:r>
            <a:r>
              <a:rPr lang="en-US" altLang="en-US" sz="4800" dirty="0">
                <a:solidFill>
                  <a:srgbClr val="0100C8"/>
                </a:solidFill>
              </a:rPr>
              <a:t>u-1</a:t>
            </a:r>
            <a:r>
              <a:rPr lang="en-US" altLang="en-US" sz="4800" baseline="0" dirty="0">
                <a:solidFill>
                  <a:srgbClr val="0100C8"/>
                </a:solidFill>
              </a:rPr>
              <a:t> </a:t>
            </a:r>
            <a:r>
              <a:rPr lang="el-GR" altLang="en-US" sz="4800" baseline="0" dirty="0">
                <a:solidFill>
                  <a:srgbClr val="0100C8"/>
                </a:solidFill>
              </a:rPr>
              <a:t>  </a:t>
            </a:r>
            <a:r>
              <a:rPr lang="en-US" altLang="en-US" sz="4800" baseline="0" dirty="0">
                <a:solidFill>
                  <a:srgbClr val="0100C8"/>
                </a:solidFill>
              </a:rPr>
              <a:t> </a:t>
            </a:r>
            <a:r>
              <a:rPr lang="el-GR" altLang="en-US" sz="4800" baseline="0" dirty="0">
                <a:solidFill>
                  <a:srgbClr val="0100C8"/>
                </a:solidFill>
              </a:rPr>
              <a:t>α</a:t>
            </a:r>
            <a:r>
              <a:rPr lang="en-US" altLang="en-US" sz="4800" dirty="0">
                <a:solidFill>
                  <a:srgbClr val="0100C8"/>
                </a:solidFill>
              </a:rPr>
              <a:t>u</a:t>
            </a:r>
          </a:p>
          <a:p>
            <a:pPr algn="l" eaLnBrk="1" hangingPunct="1"/>
            <a:r>
              <a:rPr lang="en-US" altLang="en-US" sz="4800" baseline="0" dirty="0">
                <a:solidFill>
                  <a:srgbClr val="0100C8"/>
                </a:solidFill>
              </a:rPr>
              <a:t>h : s</a:t>
            </a:r>
            <a:r>
              <a:rPr lang="en-US" altLang="en-US" sz="4800" dirty="0">
                <a:solidFill>
                  <a:srgbClr val="0100C8"/>
                </a:solidFill>
              </a:rPr>
              <a:t>0</a:t>
            </a:r>
            <a:r>
              <a:rPr lang="en-US" altLang="en-US" sz="4800" baseline="0" dirty="0">
                <a:solidFill>
                  <a:srgbClr val="0100C8"/>
                </a:solidFill>
              </a:rPr>
              <a:t> → s</a:t>
            </a:r>
            <a:r>
              <a:rPr lang="en-US" altLang="en-US" sz="4800" dirty="0">
                <a:solidFill>
                  <a:srgbClr val="0100C8"/>
                </a:solidFill>
              </a:rPr>
              <a:t>1</a:t>
            </a:r>
            <a:r>
              <a:rPr lang="en-US" altLang="en-US" sz="4800" baseline="0" dirty="0">
                <a:solidFill>
                  <a:srgbClr val="0100C8"/>
                </a:solidFill>
              </a:rPr>
              <a:t>→ s</a:t>
            </a:r>
            <a:r>
              <a:rPr lang="en-US" altLang="en-US" sz="4800" dirty="0">
                <a:solidFill>
                  <a:srgbClr val="0100C8"/>
                </a:solidFill>
              </a:rPr>
              <a:t>2</a:t>
            </a:r>
            <a:r>
              <a:rPr lang="en-US" altLang="en-US" sz="4800" baseline="0" dirty="0">
                <a:solidFill>
                  <a:srgbClr val="0100C8"/>
                </a:solidFill>
              </a:rPr>
              <a:t>→ s</a:t>
            </a:r>
            <a:r>
              <a:rPr lang="en-US" altLang="en-US" sz="4800" dirty="0">
                <a:solidFill>
                  <a:srgbClr val="0100C8"/>
                </a:solidFill>
              </a:rPr>
              <a:t>3</a:t>
            </a:r>
            <a:r>
              <a:rPr lang="en-US" altLang="en-US" sz="4800" baseline="0" dirty="0">
                <a:solidFill>
                  <a:srgbClr val="0100C8"/>
                </a:solidFill>
              </a:rPr>
              <a:t> → …. → s</a:t>
            </a:r>
            <a:r>
              <a:rPr lang="en-US" altLang="en-US" sz="4800" dirty="0">
                <a:solidFill>
                  <a:srgbClr val="0100C8"/>
                </a:solidFill>
              </a:rPr>
              <a:t>u</a:t>
            </a:r>
            <a:r>
              <a:rPr lang="en-US" altLang="en-US" sz="4800" baseline="0" dirty="0">
                <a:solidFill>
                  <a:srgbClr val="0100C8"/>
                </a:solidFill>
              </a:rPr>
              <a:t> → …</a:t>
            </a:r>
          </a:p>
        </p:txBody>
      </p:sp>
    </p:spTree>
    <p:extLst>
      <p:ext uri="{BB962C8B-B14F-4D97-AF65-F5344CB8AC3E}">
        <p14:creationId xmlns:p14="http://schemas.microsoft.com/office/powerpoint/2010/main" val="2667776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392991"/>
            <a:ext cx="21590490" cy="892079"/>
          </a:xfrm>
        </p:spPr>
        <p:txBody>
          <a:bodyPr>
            <a:noAutofit/>
          </a:bodyPr>
          <a:lstStyle/>
          <a:p>
            <a:r>
              <a:rPr lang="en-US" sz="6000" dirty="0"/>
              <a:t>Characteristic Behavior of an Agent</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785162"/>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is the sum of all possible interaction histories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dirty="0">
                <a:solidFill>
                  <a:srgbClr val="0100C8"/>
                </a:solidFill>
                <a:latin typeface="Helvetica Neue"/>
                <a:ea typeface="Times New Roman" panose="02020603050405020304" pitchFamily="18" charset="0"/>
                <a:cs typeface="Times New Roman" panose="02020603050405020304" pitchFamily="18" charset="0"/>
              </a:rPr>
              <a:t>h</a:t>
            </a:r>
            <a:r>
              <a:rPr lang="en-CY" sz="3600" dirty="0">
                <a:solidFill>
                  <a:srgbClr val="0100C8"/>
                </a:solidFill>
                <a:effectLst/>
                <a:latin typeface="Helvetica Neue"/>
                <a:ea typeface="Times New Roman" panose="02020603050405020304" pitchFamily="18" charset="0"/>
                <a:cs typeface="Times New Roman" panose="02020603050405020304" pitchFamily="18" charset="0"/>
              </a:rPr>
              <a:t>ist</a:t>
            </a:r>
            <a:r>
              <a:rPr lang="en-US" sz="36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3600" dirty="0">
                <a:solidFill>
                  <a:srgbClr val="0100C8"/>
                </a:solidFill>
                <a:effectLst/>
                <a:latin typeface="Helvetica Neue"/>
                <a:ea typeface="Times New Roman" panose="02020603050405020304" pitchFamily="18" charset="0"/>
                <a:cs typeface="Times New Roman" panose="02020603050405020304" pitchFamily="18" charset="0"/>
              </a:rPr>
              <a:t>agent, environment)</a:t>
            </a: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a property φ is valid in all possible histories, then this property is an invariant property of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 the environment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and only if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hist(ag1, env) = hist(ag2, env),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ag1 and ag2 have equivalent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behavior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 environment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env</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If this is the case for any environment, then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the two</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have equivalent behavior</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Usually</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n 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interaction with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environment never ends and therefore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history is infinite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914400" lvl="1" indent="0">
              <a:buNone/>
            </a:pPr>
            <a:endParaRPr lang="en-US" altLang="en-US" sz="4600" dirty="0">
              <a:solidFill>
                <a:srgbClr val="0100C8"/>
              </a:solidFill>
              <a:latin typeface="Helvetica Neue"/>
            </a:endParaRPr>
          </a:p>
        </p:txBody>
      </p:sp>
    </p:spTree>
    <p:extLst>
      <p:ext uri="{BB962C8B-B14F-4D97-AF65-F5344CB8AC3E}">
        <p14:creationId xmlns:p14="http://schemas.microsoft.com/office/powerpoint/2010/main" val="1466132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70324"/>
            <a:ext cx="21590490" cy="892079"/>
          </a:xfrm>
        </p:spPr>
        <p:txBody>
          <a:bodyPr>
            <a:noAutofit/>
          </a:bodyPr>
          <a:lstStyle/>
          <a:p>
            <a:r>
              <a:rPr lang="en-US" sz="6000" dirty="0"/>
              <a:t>Purely Reactive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785162"/>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685928"/>
            <a:ext cx="21590490" cy="469442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decide to act without reference to their </a:t>
            </a:r>
            <a:r>
              <a:rPr lang="en-US" sz="4400" dirty="0">
                <a:solidFill>
                  <a:srgbClr val="0100C8"/>
                </a:solidFill>
                <a:latin typeface="Helvetica Neue"/>
                <a:ea typeface="Times New Roman" panose="02020603050405020304" pitchFamily="18" charset="0"/>
                <a:cs typeface="Times New Roman" panose="02020603050405020304" pitchFamily="18" charset="0"/>
              </a:rPr>
              <a:t>history</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 every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decision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is based solely on the present without any reference to the past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action: S → A</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Example: the thermostat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For every "purely reactive agent" there is an equivalent "standard agent", but not the opposite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65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806094"/>
            <a:ext cx="21590490" cy="892079"/>
          </a:xfrm>
        </p:spPr>
        <p:txBody>
          <a:bodyPr>
            <a:noAutofit/>
          </a:bodyPr>
          <a:lstStyle/>
          <a:p>
            <a:r>
              <a:rPr lang="en-US" sz="6000" dirty="0"/>
              <a:t>Perception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785162"/>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31201"/>
            <a:ext cx="21590490" cy="634859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n 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must have the ability to observe/perceive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environment: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see: S → P, where P is the set of observations/percepts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is implemented in hardware in the case of </a:t>
            </a:r>
            <a:r>
              <a:rPr lang="en-US" sz="4400" dirty="0">
                <a:solidFill>
                  <a:srgbClr val="0100C8"/>
                </a:solidFill>
                <a:latin typeface="Helvetica Neue"/>
                <a:ea typeface="Times New Roman" panose="02020603050405020304" pitchFamily="18" charset="0"/>
                <a:cs typeface="Times New Roman" panose="02020603050405020304" pitchFamily="18" charset="0"/>
              </a:rPr>
              <a:t>agents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that are integrated in a physical world (e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g</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video camera, infra-red sensors for mobile robots)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the case of "software agents" it consists of commands to extract information about the "software environment"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6418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337437"/>
            <a:ext cx="21590490" cy="892079"/>
          </a:xfrm>
        </p:spPr>
        <p:txBody>
          <a:bodyPr>
            <a:noAutofit/>
          </a:bodyPr>
          <a:lstStyle/>
          <a:p>
            <a:r>
              <a:rPr lang="en-US" sz="6000" dirty="0"/>
              <a:t>Respecifying function “action”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785162"/>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762544"/>
            <a:ext cx="21590490" cy="469442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action: P * → A</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action function represents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decision-making process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the re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vised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version it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maps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sequences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of</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"percepts" to actions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Let s1 </a:t>
            </a:r>
            <a:r>
              <a:rPr lang="en-CY" sz="4400" dirty="0">
                <a:solidFill>
                  <a:srgbClr val="0100C8"/>
                </a:solidFill>
                <a:effectLst/>
                <a:latin typeface="Helvetica Neue"/>
                <a:ea typeface="Times New Roman" panose="02020603050405020304" pitchFamily="18" charset="0"/>
                <a:cs typeface="Cambria Math" panose="020405030504060302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 and s2 </a:t>
            </a:r>
            <a:r>
              <a:rPr lang="en-CY" sz="4400" dirty="0">
                <a:solidFill>
                  <a:srgbClr val="0100C8"/>
                </a:solidFill>
                <a:effectLst/>
                <a:latin typeface="Helvetica Neue"/>
                <a:ea typeface="Times New Roman" panose="02020603050405020304" pitchFamily="18" charset="0"/>
                <a:cs typeface="Cambria Math" panose="020405030504060302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 where s1 ≠ s2. If see (s1) = see (s2) from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perspective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two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environment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states s1 and s2 are indistinguishable from each other</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9378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40"/>
            <a:ext cx="21590490" cy="1187488"/>
          </a:xfrm>
        </p:spPr>
        <p:txBody>
          <a:bodyPr>
            <a:normAutofit/>
          </a:bodyPr>
          <a:lstStyle/>
          <a:p>
            <a:r>
              <a:rPr lang="en-US" dirty="0"/>
              <a:t>Intelligent Agents and Multiagent Systems</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564655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340664" y="6981568"/>
            <a:ext cx="21461694" cy="5165124"/>
          </a:xfrm>
        </p:spPr>
        <p:txBody>
          <a:bodyPr/>
          <a:lstStyle/>
          <a:p>
            <a:pPr marL="457200" indent="-457200">
              <a:buFont typeface="+mj-lt"/>
              <a:buAutoNum type="arabicPeriod"/>
            </a:pPr>
            <a:r>
              <a:rPr lang="en-US" sz="3200" dirty="0"/>
              <a:t>Intelligent Agents</a:t>
            </a:r>
          </a:p>
          <a:p>
            <a:pPr marL="457200" indent="-457200">
              <a:buFont typeface="+mj-lt"/>
              <a:buAutoNum type="arabicPeriod"/>
            </a:pPr>
            <a:r>
              <a:rPr lang="en-US" sz="3200" dirty="0"/>
              <a:t>Multiagent Systems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4</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5EA230E2-D953-B91A-7FCB-9C383E74C33C}"/>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28675" name="Slide Number Placeholder 3">
            <a:extLst>
              <a:ext uri="{FF2B5EF4-FFF2-40B4-BE49-F238E27FC236}">
                <a16:creationId xmlns:a16="http://schemas.microsoft.com/office/drawing/2014/main" id="{73F70899-BCED-5DA2-458B-105630DC74EB}"/>
              </a:ext>
            </a:extLst>
          </p:cNvPr>
          <p:cNvSpPr>
            <a:spLocks noGrp="1"/>
          </p:cNvSpPr>
          <p:nvPr>
            <p:ph type="sldNum" sz="quarter" idx="12"/>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25541280-DA9C-49DC-B9D3-6746F3E3D4FA}" type="slidenum">
              <a:rPr lang="el-GR" altLang="en-US" sz="2800" b="0" baseline="0" smtClean="0"/>
              <a:pPr algn="ctr"/>
              <a:t>30</a:t>
            </a:fld>
            <a:endParaRPr lang="el-GR" altLang="en-US" sz="2800" b="0" baseline="0" dirty="0"/>
          </a:p>
        </p:txBody>
      </p:sp>
      <p:sp>
        <p:nvSpPr>
          <p:cNvPr id="28676" name="Rectangle 4">
            <a:extLst>
              <a:ext uri="{FF2B5EF4-FFF2-40B4-BE49-F238E27FC236}">
                <a16:creationId xmlns:a16="http://schemas.microsoft.com/office/drawing/2014/main" id="{7567FDC1-1A38-DD46-94A0-918FFA866CA8}"/>
              </a:ext>
            </a:extLst>
          </p:cNvPr>
          <p:cNvSpPr>
            <a:spLocks noChangeArrowheads="1"/>
          </p:cNvSpPr>
          <p:nvPr/>
        </p:nvSpPr>
        <p:spPr bwMode="auto">
          <a:xfrm>
            <a:off x="3810000" y="1219200"/>
            <a:ext cx="16154400" cy="10668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28677" name="Rectangle 5">
            <a:extLst>
              <a:ext uri="{FF2B5EF4-FFF2-40B4-BE49-F238E27FC236}">
                <a16:creationId xmlns:a16="http://schemas.microsoft.com/office/drawing/2014/main" id="{E617EE61-6372-3CB6-B679-829C9C7F35CE}"/>
              </a:ext>
            </a:extLst>
          </p:cNvPr>
          <p:cNvSpPr>
            <a:spLocks noChangeArrowheads="1"/>
          </p:cNvSpPr>
          <p:nvPr/>
        </p:nvSpPr>
        <p:spPr bwMode="auto">
          <a:xfrm>
            <a:off x="9448800" y="2133600"/>
            <a:ext cx="5334000" cy="3441700"/>
          </a:xfrm>
          <a:prstGeom prst="rect">
            <a:avLst/>
          </a:prstGeom>
          <a:noFill/>
          <a:ln w="571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4000" baseline="0" dirty="0"/>
          </a:p>
          <a:p>
            <a:pPr algn="ctr" eaLnBrk="1" hangingPunct="1"/>
            <a:endParaRPr lang="el-GR" altLang="en-US" sz="4000" baseline="0" dirty="0"/>
          </a:p>
          <a:p>
            <a:pPr algn="ctr" eaLnBrk="1" hangingPunct="1"/>
            <a:r>
              <a:rPr lang="en-US" altLang="en-US" sz="4000" baseline="0" dirty="0"/>
              <a:t>AGENT</a:t>
            </a:r>
          </a:p>
        </p:txBody>
      </p:sp>
      <p:sp>
        <p:nvSpPr>
          <p:cNvPr id="28678" name="Rectangle 6">
            <a:extLst>
              <a:ext uri="{FF2B5EF4-FFF2-40B4-BE49-F238E27FC236}">
                <a16:creationId xmlns:a16="http://schemas.microsoft.com/office/drawing/2014/main" id="{8E54215B-8D77-C035-F30B-A71CC1EDF78F}"/>
              </a:ext>
            </a:extLst>
          </p:cNvPr>
          <p:cNvSpPr>
            <a:spLocks noChangeArrowheads="1"/>
          </p:cNvSpPr>
          <p:nvPr/>
        </p:nvSpPr>
        <p:spPr bwMode="auto">
          <a:xfrm>
            <a:off x="9448800" y="6705600"/>
            <a:ext cx="5486400" cy="3200400"/>
          </a:xfrm>
          <a:prstGeom prst="rect">
            <a:avLst/>
          </a:prstGeom>
          <a:noFill/>
          <a:ln w="5715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aseline="0" dirty="0"/>
              <a:t>ENVIRONMENT</a:t>
            </a:r>
          </a:p>
        </p:txBody>
      </p:sp>
      <p:sp>
        <p:nvSpPr>
          <p:cNvPr id="28679" name="AutoShape 7">
            <a:extLst>
              <a:ext uri="{FF2B5EF4-FFF2-40B4-BE49-F238E27FC236}">
                <a16:creationId xmlns:a16="http://schemas.microsoft.com/office/drawing/2014/main" id="{E3FAB8BB-C387-6CFE-FD00-1775BBF6CBD3}"/>
              </a:ext>
            </a:extLst>
          </p:cNvPr>
          <p:cNvSpPr>
            <a:spLocks noChangeArrowheads="1"/>
          </p:cNvSpPr>
          <p:nvPr/>
        </p:nvSpPr>
        <p:spPr bwMode="auto">
          <a:xfrm>
            <a:off x="6400800" y="3505200"/>
            <a:ext cx="2895600" cy="5486400"/>
          </a:xfrm>
          <a:prstGeom prst="curvedRightArrow">
            <a:avLst>
              <a:gd name="adj1" fmla="val 37895"/>
              <a:gd name="adj2" fmla="val 75789"/>
              <a:gd name="adj3" fmla="val 33333"/>
            </a:avLst>
          </a:prstGeom>
          <a:solidFill>
            <a:srgbClr val="FF2D64"/>
          </a:solidFill>
          <a:ln w="19050">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28680" name="AutoShape 8">
            <a:extLst>
              <a:ext uri="{FF2B5EF4-FFF2-40B4-BE49-F238E27FC236}">
                <a16:creationId xmlns:a16="http://schemas.microsoft.com/office/drawing/2014/main" id="{08D29AA9-DA19-779A-A30E-127ADEA01B73}"/>
              </a:ext>
            </a:extLst>
          </p:cNvPr>
          <p:cNvSpPr>
            <a:spLocks noChangeArrowheads="1"/>
          </p:cNvSpPr>
          <p:nvPr/>
        </p:nvSpPr>
        <p:spPr bwMode="auto">
          <a:xfrm rot="10800000" flipH="1">
            <a:off x="15240000" y="3048000"/>
            <a:ext cx="2590800" cy="5181600"/>
          </a:xfrm>
          <a:prstGeom prst="curvedLeftArrow">
            <a:avLst>
              <a:gd name="adj1" fmla="val 40000"/>
              <a:gd name="adj2" fmla="val 80000"/>
              <a:gd name="adj3" fmla="val 33333"/>
            </a:avLst>
          </a:prstGeom>
          <a:solidFill>
            <a:srgbClr val="0100C8"/>
          </a:solidFill>
          <a:ln w="28575">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28681" name="Rectangle 9">
            <a:extLst>
              <a:ext uri="{FF2B5EF4-FFF2-40B4-BE49-F238E27FC236}">
                <a16:creationId xmlns:a16="http://schemas.microsoft.com/office/drawing/2014/main" id="{028D535C-2E73-295F-72A9-9E3C30938968}"/>
              </a:ext>
            </a:extLst>
          </p:cNvPr>
          <p:cNvSpPr>
            <a:spLocks noChangeArrowheads="1"/>
          </p:cNvSpPr>
          <p:nvPr/>
        </p:nvSpPr>
        <p:spPr bwMode="auto">
          <a:xfrm>
            <a:off x="9753600" y="2590800"/>
            <a:ext cx="1828800" cy="1371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action</a:t>
            </a:r>
          </a:p>
        </p:txBody>
      </p:sp>
      <p:sp>
        <p:nvSpPr>
          <p:cNvPr id="28682" name="Rectangle 10">
            <a:extLst>
              <a:ext uri="{FF2B5EF4-FFF2-40B4-BE49-F238E27FC236}">
                <a16:creationId xmlns:a16="http://schemas.microsoft.com/office/drawing/2014/main" id="{C37CF116-5DEC-A5CE-D9D7-AA562D3ABB0C}"/>
              </a:ext>
            </a:extLst>
          </p:cNvPr>
          <p:cNvSpPr>
            <a:spLocks noChangeArrowheads="1"/>
          </p:cNvSpPr>
          <p:nvPr/>
        </p:nvSpPr>
        <p:spPr bwMode="auto">
          <a:xfrm>
            <a:off x="12649200" y="2590800"/>
            <a:ext cx="1828800" cy="1371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see</a:t>
            </a:r>
          </a:p>
        </p:txBody>
      </p:sp>
      <p:sp>
        <p:nvSpPr>
          <p:cNvPr id="28683" name="Line 11">
            <a:extLst>
              <a:ext uri="{FF2B5EF4-FFF2-40B4-BE49-F238E27FC236}">
                <a16:creationId xmlns:a16="http://schemas.microsoft.com/office/drawing/2014/main" id="{5BF5EEAF-8087-E19A-EA16-919F23D926E1}"/>
              </a:ext>
            </a:extLst>
          </p:cNvPr>
          <p:cNvSpPr>
            <a:spLocks noChangeShapeType="1"/>
          </p:cNvSpPr>
          <p:nvPr/>
        </p:nvSpPr>
        <p:spPr bwMode="auto">
          <a:xfrm>
            <a:off x="11582400" y="3352800"/>
            <a:ext cx="1066800" cy="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806094"/>
            <a:ext cx="21590490" cy="892079"/>
          </a:xfrm>
        </p:spPr>
        <p:txBody>
          <a:bodyPr>
            <a:noAutofit/>
          </a:bodyPr>
          <a:lstStyle/>
          <a:p>
            <a:r>
              <a:rPr lang="en-US" sz="6000" dirty="0"/>
              <a:t>Distinguishing Environment States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3458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31201"/>
            <a:ext cx="21590490" cy="7073090"/>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Let s and s’</a:t>
            </a:r>
            <a:r>
              <a:rPr lang="en-CY" sz="4400" dirty="0">
                <a:solidFill>
                  <a:srgbClr val="0100C8"/>
                </a:solidFill>
                <a:effectLst/>
                <a:latin typeface="Helvetica Neue"/>
                <a:ea typeface="Times New Roman" panose="02020603050405020304" pitchFamily="18" charset="0"/>
                <a:cs typeface="Cambria Math" panose="020405030504060302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 The relation </a:t>
            </a:r>
            <a:r>
              <a:rPr lang="en-CY" sz="4400" dirty="0">
                <a:solidFill>
                  <a:srgbClr val="0100C8"/>
                </a:solidFill>
                <a:effectLst/>
                <a:latin typeface="Helvetica Neue"/>
                <a:ea typeface="Times New Roman" panose="02020603050405020304" pitchFamily="18" charset="0"/>
                <a:cs typeface="Calibri" panose="020F0502020204030204" pitchFamily="34"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means see(s) = see(s’). This relation therefore divides S into mutually indistinguishable sets of states from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perspective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 = |S| then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can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a:t>
            </a:r>
            <a:r>
              <a:rPr lang="en-US" sz="4400" dirty="0">
                <a:solidFill>
                  <a:srgbClr val="0100C8"/>
                </a:solidFill>
                <a:latin typeface="Helvetica Neue"/>
                <a:ea typeface="Times New Roman" panose="02020603050405020304" pitchFamily="18" charset="0"/>
                <a:cs typeface="Times New Roman" panose="02020603050405020304" pitchFamily="18" charset="0"/>
              </a:rPr>
              <a:t>istinguish</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every state of the environment and therefore has a perfect perception of the environment (omniscient agent).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 = 1 then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has no perception at all since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is not able to distinguish any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state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 from the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perspective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all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states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are the same.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180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806094"/>
            <a:ext cx="21590490" cy="892079"/>
          </a:xfrm>
        </p:spPr>
        <p:txBody>
          <a:bodyPr>
            <a:noAutofit/>
          </a:bodyPr>
          <a:lstStyle/>
          <a:p>
            <a:r>
              <a:rPr lang="en-US" sz="6000" dirty="0"/>
              <a:t>Agents with internal State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3458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80628"/>
            <a:ext cx="21590490" cy="5509200"/>
          </a:xfrm>
          <a:prstGeom prst="rect">
            <a:avLst/>
          </a:prstGeom>
          <a:noFill/>
        </p:spPr>
        <p:txBody>
          <a:bodyPr wrap="square">
            <a:spAutoFit/>
          </a:bodyPr>
          <a:lstStyle/>
          <a:p>
            <a:pPr marL="571500" indent="-571500">
              <a:buFont typeface="Wingdings" panose="05000000000000000000" pitchFamily="2" charset="2"/>
              <a:buChar char="q"/>
            </a:pPr>
            <a:r>
              <a:rPr lang="en-CY" sz="4400" dirty="0">
                <a:solidFill>
                  <a:srgbClr val="0100C8"/>
                </a:solidFill>
                <a:latin typeface="Helvetica Neue"/>
              </a:rPr>
              <a:t>They have an internal data structure that records information about the state of the environment and history</a:t>
            </a:r>
          </a:p>
          <a:p>
            <a:pPr marL="1485900" lvl="1" indent="-571500">
              <a:buFont typeface="Wingdings" panose="05000000000000000000" pitchFamily="2" charset="2"/>
              <a:buChar char="§"/>
            </a:pPr>
            <a:r>
              <a:rPr lang="en-CY" sz="4400" dirty="0">
                <a:solidFill>
                  <a:srgbClr val="0100C8"/>
                </a:solidFill>
                <a:latin typeface="Helvetica Neue"/>
              </a:rPr>
              <a:t>I is the </a:t>
            </a:r>
            <a:r>
              <a:rPr lang="en-US" sz="4400" dirty="0">
                <a:solidFill>
                  <a:srgbClr val="0100C8"/>
                </a:solidFill>
                <a:latin typeface="Helvetica Neue"/>
              </a:rPr>
              <a:t>set</a:t>
            </a:r>
            <a:r>
              <a:rPr lang="en-CY" sz="4400" dirty="0">
                <a:solidFill>
                  <a:srgbClr val="0100C8"/>
                </a:solidFill>
                <a:latin typeface="Helvetica Neue"/>
              </a:rPr>
              <a:t> of the </a:t>
            </a:r>
            <a:r>
              <a:rPr lang="en-US" sz="4400" dirty="0">
                <a:solidFill>
                  <a:srgbClr val="0100C8"/>
                </a:solidFill>
                <a:latin typeface="Helvetica Neue"/>
              </a:rPr>
              <a:t>agent</a:t>
            </a:r>
            <a:r>
              <a:rPr lang="en-CY" sz="4400" dirty="0">
                <a:solidFill>
                  <a:srgbClr val="0100C8"/>
                </a:solidFill>
                <a:latin typeface="Helvetica Neue"/>
              </a:rPr>
              <a:t>'s internal </a:t>
            </a:r>
            <a:r>
              <a:rPr lang="en-US" sz="4400" dirty="0">
                <a:solidFill>
                  <a:srgbClr val="0100C8"/>
                </a:solidFill>
                <a:latin typeface="Helvetica Neue"/>
              </a:rPr>
              <a:t>states</a:t>
            </a:r>
            <a:endParaRPr lang="en-CY" sz="4400" dirty="0">
              <a:solidFill>
                <a:srgbClr val="0100C8"/>
              </a:solidFill>
              <a:latin typeface="Helvetica Neue"/>
            </a:endParaRPr>
          </a:p>
          <a:p>
            <a:endParaRPr lang="en-CY" sz="4400" dirty="0">
              <a:solidFill>
                <a:srgbClr val="0100C8"/>
              </a:solidFill>
              <a:latin typeface="Helvetica Neue"/>
            </a:endParaRPr>
          </a:p>
          <a:p>
            <a:pPr marL="1485900" lvl="1" indent="-571500">
              <a:buFont typeface="Wingdings" panose="05000000000000000000" pitchFamily="2" charset="2"/>
              <a:buChar char="§"/>
            </a:pPr>
            <a:r>
              <a:rPr lang="en-CY" sz="4400" dirty="0">
                <a:solidFill>
                  <a:srgbClr val="0100C8"/>
                </a:solidFill>
                <a:latin typeface="Helvetica Neue"/>
              </a:rPr>
              <a:t>see: S → P</a:t>
            </a:r>
          </a:p>
          <a:p>
            <a:pPr marL="1485900" lvl="1" indent="-571500">
              <a:buFont typeface="Wingdings" panose="05000000000000000000" pitchFamily="2" charset="2"/>
              <a:buChar char="§"/>
            </a:pPr>
            <a:r>
              <a:rPr lang="en-CY" sz="4400" dirty="0">
                <a:solidFill>
                  <a:srgbClr val="0100C8"/>
                </a:solidFill>
                <a:latin typeface="Helvetica Neue"/>
              </a:rPr>
              <a:t>action: I → A</a:t>
            </a:r>
          </a:p>
          <a:p>
            <a:pPr marL="1485900" lvl="1" indent="-571500">
              <a:buFont typeface="Wingdings" panose="05000000000000000000" pitchFamily="2" charset="2"/>
              <a:buChar char="§"/>
            </a:pPr>
            <a:r>
              <a:rPr lang="en-CY" sz="4400" dirty="0">
                <a:solidFill>
                  <a:srgbClr val="0100C8"/>
                </a:solidFill>
                <a:latin typeface="Helvetica Neue"/>
              </a:rPr>
              <a:t>next: I × P → I</a:t>
            </a:r>
          </a:p>
          <a:p>
            <a:r>
              <a:rPr lang="en-CY" sz="4400" dirty="0">
                <a:solidFill>
                  <a:srgbClr val="0100C8"/>
                </a:solidFill>
                <a:latin typeface="Helvetica Neue"/>
              </a:rPr>
              <a:t> </a:t>
            </a:r>
          </a:p>
        </p:txBody>
      </p:sp>
    </p:spTree>
    <p:extLst>
      <p:ext uri="{BB962C8B-B14F-4D97-AF65-F5344CB8AC3E}">
        <p14:creationId xmlns:p14="http://schemas.microsoft.com/office/powerpoint/2010/main" val="316613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a:extLst>
              <a:ext uri="{FF2B5EF4-FFF2-40B4-BE49-F238E27FC236}">
                <a16:creationId xmlns:a16="http://schemas.microsoft.com/office/drawing/2014/main" id="{0DFB9419-7F1F-ED41-9B92-6FBD9CE8B1AF}"/>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31747" name="Slide Number Placeholder 3">
            <a:extLst>
              <a:ext uri="{FF2B5EF4-FFF2-40B4-BE49-F238E27FC236}">
                <a16:creationId xmlns:a16="http://schemas.microsoft.com/office/drawing/2014/main" id="{063AB21F-6ADD-94E7-B111-62665791F7AC}"/>
              </a:ext>
            </a:extLst>
          </p:cNvPr>
          <p:cNvSpPr>
            <a:spLocks noGrp="1"/>
          </p:cNvSpPr>
          <p:nvPr>
            <p:ph type="sldNum" sz="quarter" idx="12"/>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7AE0E275-D73E-41E0-84B6-FE38AD1D4A18}" type="slidenum">
              <a:rPr lang="el-GR" altLang="en-US" sz="2800" b="0" baseline="0" smtClean="0"/>
              <a:pPr algn="ctr"/>
              <a:t>33</a:t>
            </a:fld>
            <a:endParaRPr lang="el-GR" altLang="en-US" sz="2800" b="0" baseline="0" dirty="0"/>
          </a:p>
        </p:txBody>
      </p:sp>
      <p:sp>
        <p:nvSpPr>
          <p:cNvPr id="31748" name="Rectangle 4">
            <a:extLst>
              <a:ext uri="{FF2B5EF4-FFF2-40B4-BE49-F238E27FC236}">
                <a16:creationId xmlns:a16="http://schemas.microsoft.com/office/drawing/2014/main" id="{674470C0-2A43-105C-E9AF-10FD2B8FA10A}"/>
              </a:ext>
            </a:extLst>
          </p:cNvPr>
          <p:cNvSpPr>
            <a:spLocks noChangeArrowheads="1"/>
          </p:cNvSpPr>
          <p:nvPr/>
        </p:nvSpPr>
        <p:spPr bwMode="auto">
          <a:xfrm>
            <a:off x="3962400" y="1219200"/>
            <a:ext cx="16154400" cy="106680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31749" name="Rectangle 5">
            <a:extLst>
              <a:ext uri="{FF2B5EF4-FFF2-40B4-BE49-F238E27FC236}">
                <a16:creationId xmlns:a16="http://schemas.microsoft.com/office/drawing/2014/main" id="{7BAA4A4F-EE16-655E-6E21-D74532405082}"/>
              </a:ext>
            </a:extLst>
          </p:cNvPr>
          <p:cNvSpPr>
            <a:spLocks noChangeArrowheads="1"/>
          </p:cNvSpPr>
          <p:nvPr/>
        </p:nvSpPr>
        <p:spPr bwMode="auto">
          <a:xfrm>
            <a:off x="7467600" y="1676400"/>
            <a:ext cx="9753600" cy="487680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4000" baseline="0" dirty="0"/>
          </a:p>
          <a:p>
            <a:pPr algn="ctr" eaLnBrk="1" hangingPunct="1"/>
            <a:endParaRPr lang="el-GR" altLang="en-US" sz="4000" baseline="0" dirty="0"/>
          </a:p>
          <a:p>
            <a:pPr algn="ctr" eaLnBrk="1" hangingPunct="1"/>
            <a:endParaRPr lang="en-US" altLang="en-US" sz="4000" baseline="0" dirty="0"/>
          </a:p>
          <a:p>
            <a:pPr algn="ctr" eaLnBrk="1" hangingPunct="1"/>
            <a:endParaRPr lang="en-US" altLang="en-US" sz="4000" baseline="0" dirty="0"/>
          </a:p>
          <a:p>
            <a:pPr algn="ctr" eaLnBrk="1" hangingPunct="1"/>
            <a:endParaRPr lang="en-US" altLang="en-US" sz="4000" baseline="0" dirty="0"/>
          </a:p>
          <a:p>
            <a:pPr algn="ctr" eaLnBrk="1" hangingPunct="1"/>
            <a:endParaRPr lang="en-US" altLang="en-US" sz="4000" baseline="0" dirty="0"/>
          </a:p>
          <a:p>
            <a:pPr algn="ctr" eaLnBrk="1" hangingPunct="1"/>
            <a:r>
              <a:rPr lang="en-US" altLang="en-US" sz="4000" baseline="0" dirty="0"/>
              <a:t>AGENT</a:t>
            </a:r>
          </a:p>
        </p:txBody>
      </p:sp>
      <p:sp>
        <p:nvSpPr>
          <p:cNvPr id="31750" name="Rectangle 6">
            <a:extLst>
              <a:ext uri="{FF2B5EF4-FFF2-40B4-BE49-F238E27FC236}">
                <a16:creationId xmlns:a16="http://schemas.microsoft.com/office/drawing/2014/main" id="{CFA1F75D-8BE2-B68C-DD22-519FC1456EDC}"/>
              </a:ext>
            </a:extLst>
          </p:cNvPr>
          <p:cNvSpPr>
            <a:spLocks noChangeArrowheads="1"/>
          </p:cNvSpPr>
          <p:nvPr/>
        </p:nvSpPr>
        <p:spPr bwMode="auto">
          <a:xfrm>
            <a:off x="7467600" y="7010400"/>
            <a:ext cx="9753600" cy="373586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aseline="0" dirty="0"/>
              <a:t>ENVIRONMENT</a:t>
            </a:r>
          </a:p>
        </p:txBody>
      </p:sp>
      <p:sp>
        <p:nvSpPr>
          <p:cNvPr id="31751" name="AutoShape 7">
            <a:extLst>
              <a:ext uri="{FF2B5EF4-FFF2-40B4-BE49-F238E27FC236}">
                <a16:creationId xmlns:a16="http://schemas.microsoft.com/office/drawing/2014/main" id="{480FAFF9-7F3F-B597-4017-E274E7A85E30}"/>
              </a:ext>
            </a:extLst>
          </p:cNvPr>
          <p:cNvSpPr>
            <a:spLocks noChangeArrowheads="1"/>
          </p:cNvSpPr>
          <p:nvPr/>
        </p:nvSpPr>
        <p:spPr bwMode="auto">
          <a:xfrm>
            <a:off x="4419600" y="1981200"/>
            <a:ext cx="2895600" cy="7620000"/>
          </a:xfrm>
          <a:prstGeom prst="curvedRightArrow">
            <a:avLst>
              <a:gd name="adj1" fmla="val 52632"/>
              <a:gd name="adj2" fmla="val 105263"/>
              <a:gd name="adj3" fmla="val 33333"/>
            </a:avLst>
          </a:prstGeom>
          <a:solidFill>
            <a:srgbClr val="FF2D64"/>
          </a:solidFill>
          <a:ln w="19050">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31752" name="AutoShape 8">
            <a:extLst>
              <a:ext uri="{FF2B5EF4-FFF2-40B4-BE49-F238E27FC236}">
                <a16:creationId xmlns:a16="http://schemas.microsoft.com/office/drawing/2014/main" id="{E08BA858-8C18-8886-3CF0-9635BCF07914}"/>
              </a:ext>
            </a:extLst>
          </p:cNvPr>
          <p:cNvSpPr>
            <a:spLocks noChangeArrowheads="1"/>
          </p:cNvSpPr>
          <p:nvPr/>
        </p:nvSpPr>
        <p:spPr bwMode="auto">
          <a:xfrm rot="10800000" flipH="1">
            <a:off x="17424400" y="1371600"/>
            <a:ext cx="2387600" cy="7080422"/>
          </a:xfrm>
          <a:prstGeom prst="curvedLeftArrow">
            <a:avLst>
              <a:gd name="adj1" fmla="val 55294"/>
              <a:gd name="adj2" fmla="val 110588"/>
              <a:gd name="adj3" fmla="val 33333"/>
            </a:avLst>
          </a:prstGeom>
          <a:solidFill>
            <a:srgbClr val="0100C8"/>
          </a:solidFill>
          <a:ln w="28575">
            <a:solidFill>
              <a:schemeClr val="tx1"/>
            </a:solidFill>
            <a:miter lim="800000"/>
            <a:headEnd/>
            <a:tailEnd/>
          </a:ln>
          <a:effec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31753" name="Rectangle 9">
            <a:extLst>
              <a:ext uri="{FF2B5EF4-FFF2-40B4-BE49-F238E27FC236}">
                <a16:creationId xmlns:a16="http://schemas.microsoft.com/office/drawing/2014/main" id="{ABE80FA9-F0DF-8280-2465-E0ED3AB14002}"/>
              </a:ext>
            </a:extLst>
          </p:cNvPr>
          <p:cNvSpPr>
            <a:spLocks noChangeArrowheads="1"/>
          </p:cNvSpPr>
          <p:nvPr/>
        </p:nvSpPr>
        <p:spPr bwMode="auto">
          <a:xfrm>
            <a:off x="7620000" y="1981200"/>
            <a:ext cx="1828800" cy="1371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action</a:t>
            </a:r>
          </a:p>
        </p:txBody>
      </p:sp>
      <p:sp>
        <p:nvSpPr>
          <p:cNvPr id="31754" name="Rectangle 10">
            <a:extLst>
              <a:ext uri="{FF2B5EF4-FFF2-40B4-BE49-F238E27FC236}">
                <a16:creationId xmlns:a16="http://schemas.microsoft.com/office/drawing/2014/main" id="{C02C4637-76A8-38D1-8249-2B4C6385015B}"/>
              </a:ext>
            </a:extLst>
          </p:cNvPr>
          <p:cNvSpPr>
            <a:spLocks noChangeArrowheads="1"/>
          </p:cNvSpPr>
          <p:nvPr/>
        </p:nvSpPr>
        <p:spPr bwMode="auto">
          <a:xfrm>
            <a:off x="15240000" y="1981200"/>
            <a:ext cx="1828800" cy="1371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see</a:t>
            </a:r>
          </a:p>
        </p:txBody>
      </p:sp>
      <p:sp>
        <p:nvSpPr>
          <p:cNvPr id="31755" name="Line 11">
            <a:extLst>
              <a:ext uri="{FF2B5EF4-FFF2-40B4-BE49-F238E27FC236}">
                <a16:creationId xmlns:a16="http://schemas.microsoft.com/office/drawing/2014/main" id="{17457EB6-009E-CACD-A793-C0DDEAFD9EEA}"/>
              </a:ext>
            </a:extLst>
          </p:cNvPr>
          <p:cNvSpPr>
            <a:spLocks noChangeShapeType="1"/>
          </p:cNvSpPr>
          <p:nvPr/>
        </p:nvSpPr>
        <p:spPr bwMode="auto">
          <a:xfrm>
            <a:off x="10972800" y="4724400"/>
            <a:ext cx="3200400" cy="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6" name="Rectangle 12">
            <a:extLst>
              <a:ext uri="{FF2B5EF4-FFF2-40B4-BE49-F238E27FC236}">
                <a16:creationId xmlns:a16="http://schemas.microsoft.com/office/drawing/2014/main" id="{51C54B0B-6D09-72FF-FF77-93C6AC65F3F3}"/>
              </a:ext>
            </a:extLst>
          </p:cNvPr>
          <p:cNvSpPr>
            <a:spLocks noChangeArrowheads="1"/>
          </p:cNvSpPr>
          <p:nvPr/>
        </p:nvSpPr>
        <p:spPr bwMode="auto">
          <a:xfrm>
            <a:off x="14173200" y="3962400"/>
            <a:ext cx="1828800" cy="1371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next</a:t>
            </a:r>
          </a:p>
        </p:txBody>
      </p:sp>
      <p:sp>
        <p:nvSpPr>
          <p:cNvPr id="31757" name="AutoShape 13">
            <a:extLst>
              <a:ext uri="{FF2B5EF4-FFF2-40B4-BE49-F238E27FC236}">
                <a16:creationId xmlns:a16="http://schemas.microsoft.com/office/drawing/2014/main" id="{389477FD-2E63-E4C4-0430-C421AD6B3F4B}"/>
              </a:ext>
            </a:extLst>
          </p:cNvPr>
          <p:cNvSpPr>
            <a:spLocks noChangeArrowheads="1"/>
          </p:cNvSpPr>
          <p:nvPr/>
        </p:nvSpPr>
        <p:spPr bwMode="auto">
          <a:xfrm>
            <a:off x="8229600" y="3962400"/>
            <a:ext cx="2743200" cy="1371600"/>
          </a:xfrm>
          <a:prstGeom prst="flowChartMagneticDisk">
            <a:avLst/>
          </a:prstGeom>
          <a:solidFill>
            <a:srgbClr val="FFFF66"/>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state</a:t>
            </a:r>
          </a:p>
        </p:txBody>
      </p:sp>
      <p:sp>
        <p:nvSpPr>
          <p:cNvPr id="31758" name="Freeform 15">
            <a:extLst>
              <a:ext uri="{FF2B5EF4-FFF2-40B4-BE49-F238E27FC236}">
                <a16:creationId xmlns:a16="http://schemas.microsoft.com/office/drawing/2014/main" id="{AF25664A-ED38-1E0F-A813-5BE7018FA0AD}"/>
              </a:ext>
            </a:extLst>
          </p:cNvPr>
          <p:cNvSpPr>
            <a:spLocks/>
          </p:cNvSpPr>
          <p:nvPr/>
        </p:nvSpPr>
        <p:spPr bwMode="auto">
          <a:xfrm>
            <a:off x="14478000" y="2514600"/>
            <a:ext cx="762000" cy="1447800"/>
          </a:xfrm>
          <a:custGeom>
            <a:avLst/>
            <a:gdLst>
              <a:gd name="T0" fmla="*/ 381000 w 240"/>
              <a:gd name="T1" fmla="*/ 38100 h 456"/>
              <a:gd name="T2" fmla="*/ 76200 w 240"/>
              <a:gd name="T3" fmla="*/ 114300 h 456"/>
              <a:gd name="T4" fmla="*/ 0 w 240"/>
              <a:gd name="T5" fmla="*/ 723900 h 456"/>
              <a:gd name="T6" fmla="*/ 0 60000 65536"/>
              <a:gd name="T7" fmla="*/ 0 60000 65536"/>
              <a:gd name="T8" fmla="*/ 0 60000 65536"/>
            </a:gdLst>
            <a:ahLst/>
            <a:cxnLst>
              <a:cxn ang="T6">
                <a:pos x="T0" y="T1"/>
              </a:cxn>
              <a:cxn ang="T7">
                <a:pos x="T2" y="T3"/>
              </a:cxn>
              <a:cxn ang="T8">
                <a:pos x="T4" y="T5"/>
              </a:cxn>
            </a:cxnLst>
            <a:rect l="0" t="0" r="r" b="b"/>
            <a:pathLst>
              <a:path w="240" h="456">
                <a:moveTo>
                  <a:pt x="240" y="24"/>
                </a:moveTo>
                <a:cubicBezTo>
                  <a:pt x="164" y="12"/>
                  <a:pt x="88" y="0"/>
                  <a:pt x="48" y="72"/>
                </a:cubicBezTo>
                <a:cubicBezTo>
                  <a:pt x="8" y="144"/>
                  <a:pt x="4" y="300"/>
                  <a:pt x="0" y="456"/>
                </a:cubicBezTo>
              </a:path>
            </a:pathLst>
          </a:custGeom>
          <a:noFill/>
          <a:ln w="762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9" name="Freeform 16">
            <a:extLst>
              <a:ext uri="{FF2B5EF4-FFF2-40B4-BE49-F238E27FC236}">
                <a16:creationId xmlns:a16="http://schemas.microsoft.com/office/drawing/2014/main" id="{4B12B377-53FB-2BB2-4182-36C24777D86A}"/>
              </a:ext>
            </a:extLst>
          </p:cNvPr>
          <p:cNvSpPr>
            <a:spLocks/>
          </p:cNvSpPr>
          <p:nvPr/>
        </p:nvSpPr>
        <p:spPr bwMode="auto">
          <a:xfrm flipH="1">
            <a:off x="9448800" y="2514600"/>
            <a:ext cx="762000" cy="1447800"/>
          </a:xfrm>
          <a:custGeom>
            <a:avLst/>
            <a:gdLst>
              <a:gd name="T0" fmla="*/ 381000 w 240"/>
              <a:gd name="T1" fmla="*/ 38100 h 456"/>
              <a:gd name="T2" fmla="*/ 76200 w 240"/>
              <a:gd name="T3" fmla="*/ 114300 h 456"/>
              <a:gd name="T4" fmla="*/ 0 w 240"/>
              <a:gd name="T5" fmla="*/ 723900 h 456"/>
              <a:gd name="T6" fmla="*/ 0 60000 65536"/>
              <a:gd name="T7" fmla="*/ 0 60000 65536"/>
              <a:gd name="T8" fmla="*/ 0 60000 65536"/>
            </a:gdLst>
            <a:ahLst/>
            <a:cxnLst>
              <a:cxn ang="T6">
                <a:pos x="T0" y="T1"/>
              </a:cxn>
              <a:cxn ang="T7">
                <a:pos x="T2" y="T3"/>
              </a:cxn>
              <a:cxn ang="T8">
                <a:pos x="T4" y="T5"/>
              </a:cxn>
            </a:cxnLst>
            <a:rect l="0" t="0" r="r" b="b"/>
            <a:pathLst>
              <a:path w="240" h="456">
                <a:moveTo>
                  <a:pt x="240" y="24"/>
                </a:moveTo>
                <a:cubicBezTo>
                  <a:pt x="164" y="12"/>
                  <a:pt x="88" y="0"/>
                  <a:pt x="48" y="72"/>
                </a:cubicBezTo>
                <a:cubicBezTo>
                  <a:pt x="8" y="144"/>
                  <a:pt x="4" y="300"/>
                  <a:pt x="0" y="456"/>
                </a:cubicBezTo>
              </a:path>
            </a:pathLst>
          </a:custGeom>
          <a:noFill/>
          <a:ln w="7620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60" name="Freeform 17">
            <a:extLst>
              <a:ext uri="{FF2B5EF4-FFF2-40B4-BE49-F238E27FC236}">
                <a16:creationId xmlns:a16="http://schemas.microsoft.com/office/drawing/2014/main" id="{6FD84796-A751-3F0A-D66E-809009DD049E}"/>
              </a:ext>
            </a:extLst>
          </p:cNvPr>
          <p:cNvSpPr>
            <a:spLocks/>
          </p:cNvSpPr>
          <p:nvPr/>
        </p:nvSpPr>
        <p:spPr bwMode="auto">
          <a:xfrm>
            <a:off x="10414000" y="3429000"/>
            <a:ext cx="3759200" cy="533400"/>
          </a:xfrm>
          <a:custGeom>
            <a:avLst/>
            <a:gdLst>
              <a:gd name="T0" fmla="*/ 50800 w 1184"/>
              <a:gd name="T1" fmla="*/ 266700 h 168"/>
              <a:gd name="T2" fmla="*/ 203200 w 1184"/>
              <a:gd name="T3" fmla="*/ 38100 h 168"/>
              <a:gd name="T4" fmla="*/ 1270000 w 1184"/>
              <a:gd name="T5" fmla="*/ 38100 h 168"/>
              <a:gd name="T6" fmla="*/ 1879600 w 1184"/>
              <a:gd name="T7" fmla="*/ 266700 h 1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4" h="168">
                <a:moveTo>
                  <a:pt x="32" y="168"/>
                </a:moveTo>
                <a:cubicBezTo>
                  <a:pt x="16" y="108"/>
                  <a:pt x="0" y="48"/>
                  <a:pt x="128" y="24"/>
                </a:cubicBezTo>
                <a:cubicBezTo>
                  <a:pt x="256" y="0"/>
                  <a:pt x="624" y="0"/>
                  <a:pt x="800" y="24"/>
                </a:cubicBezTo>
                <a:cubicBezTo>
                  <a:pt x="976" y="48"/>
                  <a:pt x="1080" y="108"/>
                  <a:pt x="1184" y="168"/>
                </a:cubicBezTo>
              </a:path>
            </a:pathLst>
          </a:custGeom>
          <a:noFill/>
          <a:ln w="762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806094"/>
            <a:ext cx="21590490" cy="892079"/>
          </a:xfrm>
        </p:spPr>
        <p:txBody>
          <a:bodyPr>
            <a:noAutofit/>
          </a:bodyPr>
          <a:lstStyle/>
          <a:p>
            <a:r>
              <a:rPr lang="en-US" sz="6000" dirty="0"/>
              <a:t>Agents with internal State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3458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80628"/>
            <a:ext cx="21590490" cy="4072525"/>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has some initial internal state,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i</a:t>
            </a:r>
            <a:r>
              <a:rPr lang="en-CY" sz="4400" b="1" baseline="-25000" dirty="0">
                <a:solidFill>
                  <a:srgbClr val="FF2D64"/>
                </a:solidFill>
                <a:effectLst/>
                <a:latin typeface="Helvetica Neue"/>
                <a:ea typeface="Times New Roman" panose="02020603050405020304" pitchFamily="18" charset="0"/>
                <a:cs typeface="Times New Roman" panose="02020603050405020304" pitchFamily="18" charset="0"/>
              </a:rPr>
              <a:t>0</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then observes the state of environment s and generates its perceptions -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see(s)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What follows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is the update of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internal stat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next(i</a:t>
            </a:r>
            <a:r>
              <a:rPr lang="en-CY" sz="4400" b="1" baseline="-25000" dirty="0">
                <a:solidFill>
                  <a:srgbClr val="FF2D64"/>
                </a:solidFill>
                <a:effectLst/>
                <a:latin typeface="Helvetica Neue"/>
                <a:ea typeface="Times New Roman" panose="02020603050405020304" pitchFamily="18" charset="0"/>
                <a:cs typeface="Times New Roman" panose="02020603050405020304" pitchFamily="18" charset="0"/>
              </a:rPr>
              <a:t>0</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 see (s))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Then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action</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is decided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action(next(i</a:t>
            </a:r>
            <a:r>
              <a:rPr lang="en-CY" sz="4400" b="1" baseline="-25000" dirty="0">
                <a:solidFill>
                  <a:srgbClr val="FF2D64"/>
                </a:solidFill>
                <a:effectLst/>
                <a:latin typeface="Helvetica Neue"/>
                <a:ea typeface="Times New Roman" panose="02020603050405020304" pitchFamily="18" charset="0"/>
                <a:cs typeface="Times New Roman" panose="02020603050405020304" pitchFamily="18" charset="0"/>
              </a:rPr>
              <a:t>0</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 see (s)))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action is executed and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see – next – action</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cycle is repeated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7538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806094"/>
            <a:ext cx="21590490" cy="892079"/>
          </a:xfrm>
        </p:spPr>
        <p:txBody>
          <a:bodyPr>
            <a:noAutofit/>
          </a:bodyPr>
          <a:lstStyle/>
          <a:p>
            <a:r>
              <a:rPr lang="en-US" sz="6000" dirty="0"/>
              <a:t>Agents with State versus Standard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80628"/>
            <a:ext cx="21590490" cy="5624104"/>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are just as powerful</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Their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power of expressiveness is identical</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Any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with internal stat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can be turned into a standard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with equivalent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behavior</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517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217205"/>
            <a:ext cx="21590490" cy="892079"/>
          </a:xfrm>
        </p:spPr>
        <p:txBody>
          <a:bodyPr>
            <a:noAutofit/>
          </a:bodyPr>
          <a:lstStyle/>
          <a:p>
            <a:r>
              <a:rPr lang="en-US" sz="6000" dirty="0"/>
              <a:t>Concrete Architectures for Intelligent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3518253"/>
            <a:ext cx="21590490" cy="8002768"/>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Logic-based architectures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Decision making is done through </a:t>
            </a:r>
            <a:r>
              <a:rPr lang="en-US" sz="4400" dirty="0">
                <a:solidFill>
                  <a:srgbClr val="0100C8"/>
                </a:solidFill>
                <a:latin typeface="Helvetica Neue"/>
                <a:ea typeface="Times New Roman" panose="02020603050405020304" pitchFamily="18" charset="0"/>
                <a:cs typeface="Times New Roman" panose="02020603050405020304" pitchFamily="18" charset="0"/>
              </a:rPr>
              <a:t>logical deduction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latin typeface="Helvetica Neue"/>
                <a:ea typeface="Times New Roman" panose="02020603050405020304" pitchFamily="18" charset="0"/>
                <a:cs typeface="Times New Roman" panose="02020603050405020304" pitchFamily="18" charset="0"/>
              </a:rPr>
              <a:t>Reactive</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 Architectures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 Decision making is done through the direct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mapping</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of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state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to action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“Belief-Desire-Intention” Architectures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Decision making is based on the processing of data structures that represent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's beliefs, wishes and intentions</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latin typeface="Helvetica Neue"/>
                <a:ea typeface="Calibri" panose="020F0502020204030204" pitchFamily="34" charset="0"/>
                <a:cs typeface="Times New Roman" panose="02020603050405020304" pitchFamily="18" charset="0"/>
              </a:rPr>
              <a:t>Layered Architectures</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Decision making is based on different levels of software that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perform reasoning </a:t>
            </a:r>
            <a:r>
              <a:rPr lang="en-US" sz="4400" dirty="0">
                <a:solidFill>
                  <a:srgbClr val="0100C8"/>
                </a:solidFill>
                <a:latin typeface="Helvetica Neue"/>
                <a:ea typeface="Times New Roman" panose="02020603050405020304" pitchFamily="18" charset="0"/>
                <a:cs typeface="Times New Roman" panose="02020603050405020304" pitchFamily="18" charset="0"/>
              </a:rPr>
              <a:t>in relation to the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environment from different levels of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abstraction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6898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241444"/>
            <a:ext cx="21590490" cy="892079"/>
          </a:xfrm>
        </p:spPr>
        <p:txBody>
          <a:bodyPr>
            <a:noAutofit/>
          </a:bodyPr>
          <a:lstStyle/>
          <a:p>
            <a:r>
              <a:rPr lang="en-US" sz="6000" dirty="0"/>
              <a:t>Logic-Based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396755" y="3580054"/>
            <a:ext cx="21590490" cy="8894743"/>
          </a:xfrm>
          <a:prstGeom prst="rect">
            <a:avLst/>
          </a:prstGeom>
          <a:noFill/>
        </p:spPr>
        <p:txBody>
          <a:bodyPr wrap="square">
            <a:spAutoFit/>
          </a:bodyPr>
          <a:lstStyle/>
          <a:p>
            <a:pPr eaLnBrk="1" hangingPunct="1"/>
            <a:r>
              <a:rPr lang="en-US" altLang="en-US" sz="4400" dirty="0">
                <a:solidFill>
                  <a:srgbClr val="0100C8"/>
                </a:solidFill>
                <a:latin typeface="Helvetica Neue"/>
              </a:rPr>
              <a:t>Logic-based agents may be referred to as </a:t>
            </a:r>
            <a:r>
              <a:rPr lang="en-US" altLang="en-US" sz="4400" b="1" dirty="0">
                <a:solidFill>
                  <a:srgbClr val="FF2D64"/>
                </a:solidFill>
                <a:latin typeface="Helvetica Neue"/>
              </a:rPr>
              <a:t>deliberate agents</a:t>
            </a:r>
            <a:r>
              <a:rPr lang="en-US" altLang="en-US" sz="4400" dirty="0">
                <a:solidFill>
                  <a:srgbClr val="0100C8"/>
                </a:solidFill>
                <a:latin typeface="Helvetica Neue"/>
              </a:rPr>
              <a:t>: Such agents maintain an internal database of predicate logic sentences, representing in symbolic form the information they have about their environment, just like the beliefs in humans.</a:t>
            </a:r>
          </a:p>
          <a:p>
            <a:pPr marL="571500" indent="-571500" eaLnBrk="1" hangingPunct="1">
              <a:buFont typeface="Wingdings" panose="05000000000000000000" pitchFamily="2" charset="2"/>
              <a:buChar char="§"/>
            </a:pPr>
            <a:endParaRPr lang="en-US" altLang="en-US" sz="4400" i="1" dirty="0">
              <a:solidFill>
                <a:srgbClr val="0100C8"/>
              </a:solidFill>
              <a:latin typeface="Helvetica Neue"/>
            </a:endParaRPr>
          </a:p>
          <a:p>
            <a:pPr marL="571500" indent="-571500" eaLnBrk="1" hangingPunct="1">
              <a:buFont typeface="Wingdings" panose="05000000000000000000" pitchFamily="2" charset="2"/>
              <a:buChar char="§"/>
            </a:pPr>
            <a:r>
              <a:rPr lang="en-US" altLang="en-US" sz="4400" i="1" dirty="0">
                <a:solidFill>
                  <a:srgbClr val="0100C8"/>
                </a:solidFill>
                <a:latin typeface="Helvetica Neue"/>
              </a:rPr>
              <a:t>L</a:t>
            </a:r>
            <a:r>
              <a:rPr lang="en-US" altLang="en-US" sz="4400" dirty="0">
                <a:solidFill>
                  <a:srgbClr val="0100C8"/>
                </a:solidFill>
                <a:latin typeface="Helvetica Neue"/>
              </a:rPr>
              <a:t>, the set of predicate logic sentences</a:t>
            </a:r>
            <a:endParaRPr lang="el-GR" altLang="en-US" sz="4400" dirty="0">
              <a:solidFill>
                <a:srgbClr val="0100C8"/>
              </a:solidFill>
              <a:latin typeface="Helvetica Neue"/>
            </a:endParaRPr>
          </a:p>
          <a:p>
            <a:pPr marL="571500" indent="-571500" eaLnBrk="1" hangingPunct="1">
              <a:buFont typeface="Wingdings" panose="05000000000000000000" pitchFamily="2" charset="2"/>
              <a:buChar char="§"/>
            </a:pPr>
            <a:r>
              <a:rPr lang="en-US" altLang="en-US" sz="4400" i="1" dirty="0">
                <a:solidFill>
                  <a:srgbClr val="0100C8"/>
                </a:solidFill>
                <a:latin typeface="Helvetica Neue"/>
              </a:rPr>
              <a:t>D = P(L), </a:t>
            </a:r>
            <a:r>
              <a:rPr lang="en-US" altLang="en-US" sz="4400" dirty="0">
                <a:solidFill>
                  <a:srgbClr val="0100C8"/>
                </a:solidFill>
                <a:latin typeface="Helvetica Neue"/>
              </a:rPr>
              <a:t>the set of the internal states of the agent</a:t>
            </a:r>
            <a:r>
              <a:rPr lang="el-GR" altLang="en-US" sz="4400" dirty="0">
                <a:solidFill>
                  <a:srgbClr val="0100C8"/>
                </a:solidFill>
                <a:latin typeface="Helvetica Neue"/>
              </a:rPr>
              <a:t> (Δ, Δ</a:t>
            </a:r>
            <a:r>
              <a:rPr lang="el-GR" altLang="en-US" sz="4400" baseline="-25000" dirty="0">
                <a:solidFill>
                  <a:srgbClr val="0100C8"/>
                </a:solidFill>
                <a:latin typeface="Helvetica Neue"/>
              </a:rPr>
              <a:t>1</a:t>
            </a:r>
            <a:r>
              <a:rPr lang="el-GR" altLang="en-US" sz="4400" i="1" dirty="0">
                <a:solidFill>
                  <a:srgbClr val="0100C8"/>
                </a:solidFill>
                <a:latin typeface="Helvetica Neue"/>
              </a:rPr>
              <a:t>, …, </a:t>
            </a:r>
            <a:r>
              <a:rPr lang="el-GR" altLang="en-US" sz="4400" i="1" dirty="0">
                <a:solidFill>
                  <a:srgbClr val="0100C8"/>
                </a:solidFill>
                <a:latin typeface="Helvetica Neue"/>
                <a:ea typeface="Arial Unicode MS" pitchFamily="34" charset="-128"/>
              </a:rPr>
              <a:t>∈ </a:t>
            </a:r>
            <a:r>
              <a:rPr lang="en-US" altLang="en-US" sz="4400" i="1" dirty="0">
                <a:solidFill>
                  <a:srgbClr val="0100C8"/>
                </a:solidFill>
                <a:latin typeface="Helvetica Neue"/>
                <a:ea typeface="Arial Unicode MS" pitchFamily="34" charset="-128"/>
              </a:rPr>
              <a:t>D</a:t>
            </a:r>
            <a:r>
              <a:rPr lang="en-US" altLang="en-US" sz="4400" dirty="0">
                <a:solidFill>
                  <a:srgbClr val="0100C8"/>
                </a:solidFill>
                <a:latin typeface="Helvetica Neue"/>
                <a:ea typeface="Arial Unicode MS" pitchFamily="34" charset="-128"/>
              </a:rPr>
              <a:t>) – its database</a:t>
            </a:r>
            <a:endParaRPr lang="en-US" altLang="en-US" sz="4400" i="1" dirty="0">
              <a:solidFill>
                <a:srgbClr val="0100C8"/>
              </a:solidFill>
              <a:latin typeface="Helvetica Neue"/>
              <a:ea typeface="Arial Unicode MS" pitchFamily="34" charset="-128"/>
            </a:endParaRPr>
          </a:p>
          <a:p>
            <a:pPr marL="571500" indent="-571500" eaLnBrk="1" hangingPunct="1">
              <a:buFont typeface="Wingdings" panose="05000000000000000000" pitchFamily="2" charset="2"/>
              <a:buChar char="§"/>
            </a:pPr>
            <a:r>
              <a:rPr lang="el-GR" altLang="en-US" sz="4400" i="1" dirty="0">
                <a:solidFill>
                  <a:srgbClr val="0100C8"/>
                </a:solidFill>
                <a:latin typeface="Helvetica Neue"/>
                <a:ea typeface="Arial Unicode MS" pitchFamily="34" charset="-128"/>
              </a:rPr>
              <a:t>ρ</a:t>
            </a:r>
            <a:r>
              <a:rPr lang="el-GR" altLang="en-US" sz="4400" dirty="0">
                <a:solidFill>
                  <a:srgbClr val="0100C8"/>
                </a:solidFill>
                <a:latin typeface="Helvetica Neue"/>
                <a:ea typeface="Arial Unicode MS" pitchFamily="34" charset="-128"/>
              </a:rPr>
              <a:t>, </a:t>
            </a:r>
            <a:r>
              <a:rPr lang="en-US" altLang="en-US" sz="4400" dirty="0">
                <a:solidFill>
                  <a:srgbClr val="0100C8"/>
                </a:solidFill>
                <a:latin typeface="Helvetica Neue"/>
                <a:ea typeface="Arial Unicode MS" pitchFamily="34" charset="-128"/>
              </a:rPr>
              <a:t>the deductive rules of inference</a:t>
            </a:r>
            <a:endParaRPr lang="el-GR" altLang="en-US" sz="4400" dirty="0">
              <a:solidFill>
                <a:srgbClr val="0100C8"/>
              </a:solidFill>
              <a:latin typeface="Helvetica Neue"/>
              <a:ea typeface="Arial Unicode MS" pitchFamily="34" charset="-128"/>
            </a:endParaRPr>
          </a:p>
          <a:p>
            <a:pPr marL="571500" indent="-571500" eaLnBrk="1" hangingPunct="1">
              <a:buFont typeface="Wingdings" panose="05000000000000000000" pitchFamily="2" charset="2"/>
              <a:buChar char="§"/>
            </a:pPr>
            <a:r>
              <a:rPr lang="el-GR" altLang="en-US" sz="4400" dirty="0">
                <a:solidFill>
                  <a:srgbClr val="0100C8"/>
                </a:solidFill>
                <a:latin typeface="Helvetica Neue"/>
                <a:ea typeface="Arial Unicode MS" pitchFamily="34" charset="-128"/>
              </a:rPr>
              <a:t>Δ ├</a:t>
            </a:r>
            <a:r>
              <a:rPr lang="el-GR" altLang="en-US" sz="4400" i="1" baseline="-25000" dirty="0">
                <a:solidFill>
                  <a:srgbClr val="0100C8"/>
                </a:solidFill>
                <a:latin typeface="Helvetica Neue"/>
                <a:ea typeface="Arial Unicode MS" pitchFamily="34" charset="-128"/>
              </a:rPr>
              <a:t>ρ</a:t>
            </a:r>
            <a:r>
              <a:rPr lang="el-GR" altLang="en-US" sz="4400" i="1" dirty="0">
                <a:solidFill>
                  <a:srgbClr val="0100C8"/>
                </a:solidFill>
                <a:latin typeface="Helvetica Neue"/>
                <a:ea typeface="Arial Unicode MS" pitchFamily="34" charset="-128"/>
              </a:rPr>
              <a:t> φ</a:t>
            </a:r>
            <a:r>
              <a:rPr lang="el-GR" altLang="en-US" sz="4400" dirty="0">
                <a:solidFill>
                  <a:srgbClr val="0100C8"/>
                </a:solidFill>
                <a:latin typeface="Helvetica Neue"/>
                <a:ea typeface="Arial Unicode MS" pitchFamily="34" charset="-128"/>
              </a:rPr>
              <a:t>, </a:t>
            </a:r>
            <a:r>
              <a:rPr lang="en-US" altLang="en-US" sz="4400" dirty="0">
                <a:solidFill>
                  <a:srgbClr val="0100C8"/>
                </a:solidFill>
                <a:latin typeface="Helvetica Neue"/>
                <a:ea typeface="Arial Unicode MS" pitchFamily="34" charset="-128"/>
              </a:rPr>
              <a:t>formula</a:t>
            </a:r>
            <a:r>
              <a:rPr lang="el-GR" altLang="en-US" sz="4400" dirty="0">
                <a:solidFill>
                  <a:srgbClr val="0100C8"/>
                </a:solidFill>
                <a:latin typeface="Helvetica Neue"/>
                <a:ea typeface="Arial Unicode MS" pitchFamily="34" charset="-128"/>
              </a:rPr>
              <a:t> </a:t>
            </a:r>
            <a:r>
              <a:rPr lang="el-GR" altLang="en-US" sz="4400" i="1" dirty="0">
                <a:solidFill>
                  <a:srgbClr val="0100C8"/>
                </a:solidFill>
                <a:latin typeface="Helvetica Neue"/>
                <a:ea typeface="Arial Unicode MS" pitchFamily="34" charset="-128"/>
              </a:rPr>
              <a:t>φ</a:t>
            </a:r>
            <a:r>
              <a:rPr lang="el-GR" altLang="en-US" sz="4400" dirty="0">
                <a:solidFill>
                  <a:srgbClr val="0100C8"/>
                </a:solidFill>
                <a:latin typeface="Helvetica Neue"/>
                <a:ea typeface="Arial Unicode MS" pitchFamily="34" charset="-128"/>
              </a:rPr>
              <a:t> </a:t>
            </a:r>
            <a:r>
              <a:rPr lang="en-US" altLang="en-US" sz="4400" dirty="0">
                <a:solidFill>
                  <a:srgbClr val="0100C8"/>
                </a:solidFill>
                <a:latin typeface="Helvetica Neue"/>
                <a:ea typeface="Arial Unicode MS" pitchFamily="34" charset="-128"/>
              </a:rPr>
              <a:t>can be proved from the database of sentences </a:t>
            </a:r>
            <a:r>
              <a:rPr lang="el-GR" altLang="en-US" sz="4400" dirty="0">
                <a:solidFill>
                  <a:srgbClr val="0100C8"/>
                </a:solidFill>
                <a:latin typeface="Helvetica Neue"/>
                <a:ea typeface="Arial Unicode MS" pitchFamily="34" charset="-128"/>
              </a:rPr>
              <a:t>Δ </a:t>
            </a:r>
            <a:r>
              <a:rPr lang="en-US" altLang="en-US" sz="4400" dirty="0">
                <a:solidFill>
                  <a:srgbClr val="0100C8"/>
                </a:solidFill>
                <a:latin typeface="Helvetica Neue"/>
                <a:ea typeface="Arial Unicode MS" pitchFamily="34" charset="-128"/>
              </a:rPr>
              <a:t>using only the rules of inference</a:t>
            </a:r>
            <a:r>
              <a:rPr lang="el-GR" altLang="en-US" sz="4400" dirty="0">
                <a:solidFill>
                  <a:srgbClr val="0100C8"/>
                </a:solidFill>
                <a:latin typeface="Helvetica Neue"/>
                <a:ea typeface="Arial Unicode MS" pitchFamily="34" charset="-128"/>
              </a:rPr>
              <a:t> </a:t>
            </a:r>
            <a:r>
              <a:rPr lang="el-GR" altLang="en-US" sz="4400" i="1" dirty="0">
                <a:solidFill>
                  <a:srgbClr val="0100C8"/>
                </a:solidFill>
                <a:latin typeface="Helvetica Neue"/>
                <a:ea typeface="Arial Unicode MS" pitchFamily="34" charset="-128"/>
              </a:rPr>
              <a:t>ρ</a:t>
            </a:r>
            <a:endParaRPr lang="en-US" altLang="en-US" sz="4400" i="1" dirty="0">
              <a:solidFill>
                <a:srgbClr val="0100C8"/>
              </a:solidFill>
              <a:latin typeface="Helvetica Neue"/>
              <a:ea typeface="Arial Unicode MS" pitchFamily="34" charset="-128"/>
            </a:endParaRPr>
          </a:p>
          <a:p>
            <a:pPr marL="571500" indent="-571500" eaLnBrk="1" hangingPunct="1">
              <a:buFont typeface="Wingdings" panose="05000000000000000000" pitchFamily="2" charset="2"/>
              <a:buChar char="§"/>
            </a:pPr>
            <a:r>
              <a:rPr lang="en-US" altLang="en-US" sz="4400" dirty="0">
                <a:solidFill>
                  <a:srgbClr val="0100C8"/>
                </a:solidFill>
                <a:latin typeface="Helvetica Neue"/>
              </a:rPr>
              <a:t>see : S → P</a:t>
            </a:r>
          </a:p>
          <a:p>
            <a:pPr marL="571500" indent="-571500" eaLnBrk="1" hangingPunct="1">
              <a:buFont typeface="Wingdings" panose="05000000000000000000" pitchFamily="2" charset="2"/>
              <a:buChar char="§"/>
            </a:pPr>
            <a:r>
              <a:rPr lang="en-US" altLang="en-US" sz="4400" dirty="0">
                <a:solidFill>
                  <a:srgbClr val="0100C8"/>
                </a:solidFill>
                <a:latin typeface="Helvetica Neue"/>
              </a:rPr>
              <a:t>next : D × P → D</a:t>
            </a:r>
          </a:p>
          <a:p>
            <a:pPr marL="571500" indent="-571500" eaLnBrk="1" hangingPunct="1">
              <a:buFont typeface="Wingdings" panose="05000000000000000000" pitchFamily="2" charset="2"/>
              <a:buChar char="§"/>
            </a:pPr>
            <a:r>
              <a:rPr lang="en-US" altLang="en-US" sz="4400" dirty="0">
                <a:solidFill>
                  <a:srgbClr val="0100C8"/>
                </a:solidFill>
                <a:latin typeface="Helvetica Neue"/>
              </a:rPr>
              <a:t>action : D → A</a:t>
            </a:r>
            <a:endParaRPr lang="en-US" altLang="en-US" sz="4400" i="1" dirty="0">
              <a:solidFill>
                <a:srgbClr val="0100C8"/>
              </a:solidFill>
              <a:latin typeface="Helvetica Neue"/>
              <a:ea typeface="Arial Unicode MS" pitchFamily="34" charset="-128"/>
            </a:endParaRPr>
          </a:p>
          <a:p>
            <a:pPr marL="571500" indent="-571500" eaLnBrk="1" hangingPunct="1">
              <a:buFont typeface="Wingdings" panose="05000000000000000000" pitchFamily="2" charset="2"/>
              <a:buChar char="§"/>
            </a:pPr>
            <a:endParaRPr lang="el-GR" altLang="en-US" sz="4400" i="1" dirty="0">
              <a:solidFill>
                <a:srgbClr val="0100C8"/>
              </a:solidFill>
              <a:latin typeface="Helvetica Neue"/>
            </a:endParaRPr>
          </a:p>
        </p:txBody>
      </p:sp>
    </p:spTree>
    <p:extLst>
      <p:ext uri="{BB962C8B-B14F-4D97-AF65-F5344CB8AC3E}">
        <p14:creationId xmlns:p14="http://schemas.microsoft.com/office/powerpoint/2010/main" val="39261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1000"/>
                                        <p:tgtEl>
                                          <p:spTgt spid="7">
                                            <p:txEl>
                                              <p:pRg st="6" end="6"/>
                                            </p:txEl>
                                          </p:spTgt>
                                        </p:tgtEl>
                                      </p:cBhvr>
                                    </p:animEffect>
                                    <p:anim calcmode="lin" valueType="num">
                                      <p:cBhvr>
                                        <p:cTn id="3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fade">
                                      <p:cBhvr>
                                        <p:cTn id="40" dur="1000"/>
                                        <p:tgtEl>
                                          <p:spTgt spid="7">
                                            <p:txEl>
                                              <p:pRg st="7" end="7"/>
                                            </p:txEl>
                                          </p:spTgt>
                                        </p:tgtEl>
                                      </p:cBhvr>
                                    </p:animEffect>
                                    <p:anim calcmode="lin" valueType="num">
                                      <p:cBhvr>
                                        <p:cTn id="41"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animEffect transition="in" filter="fade">
                                      <p:cBhvr>
                                        <p:cTn id="45" dur="1000"/>
                                        <p:tgtEl>
                                          <p:spTgt spid="7">
                                            <p:txEl>
                                              <p:pRg st="8" end="8"/>
                                            </p:txEl>
                                          </p:spTgt>
                                        </p:tgtEl>
                                      </p:cBhvr>
                                    </p:animEffect>
                                    <p:anim calcmode="lin" valueType="num">
                                      <p:cBhvr>
                                        <p:cTn id="46"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0A1C61-1858-338C-0608-B9B625E216A1}"/>
              </a:ext>
            </a:extLst>
          </p:cNvPr>
          <p:cNvSpPr>
            <a:spLocks noGrp="1"/>
          </p:cNvSpPr>
          <p:nvPr>
            <p:ph type="sldNum" sz="quarter" idx="12"/>
          </p:nvPr>
        </p:nvSpPr>
        <p:spPr/>
        <p:txBody>
          <a:bodyPr/>
          <a:lstStyle/>
          <a:p>
            <a:fld id="{6B81AD02-3018-4B42-9D33-F2714509F559}" type="slidenum">
              <a:rPr lang="el-GR" altLang="en-US" smtClean="0"/>
              <a:pPr/>
              <a:t>38</a:t>
            </a:fld>
            <a:endParaRPr lang="el-GR" altLang="en-US" dirty="0"/>
          </a:p>
        </p:txBody>
      </p:sp>
      <p:sp>
        <p:nvSpPr>
          <p:cNvPr id="3" name="Text Box 4">
            <a:extLst>
              <a:ext uri="{FF2B5EF4-FFF2-40B4-BE49-F238E27FC236}">
                <a16:creationId xmlns:a16="http://schemas.microsoft.com/office/drawing/2014/main" id="{E49CBDCF-A1F6-AC05-674B-7C528E2648A2}"/>
              </a:ext>
            </a:extLst>
          </p:cNvPr>
          <p:cNvSpPr txBox="1">
            <a:spLocks noChangeArrowheads="1"/>
          </p:cNvSpPr>
          <p:nvPr/>
        </p:nvSpPr>
        <p:spPr bwMode="auto">
          <a:xfrm>
            <a:off x="5906949" y="2891479"/>
            <a:ext cx="12109202" cy="8586966"/>
          </a:xfrm>
          <a:prstGeom prst="rect">
            <a:avLst/>
          </a:prstGeom>
          <a:solidFill>
            <a:schemeClr val="bg1">
              <a:lumMod val="85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2" eaLnBrk="1" hangingPunct="1">
              <a:spcBef>
                <a:spcPct val="50000"/>
              </a:spcBef>
              <a:buFontTx/>
              <a:buNone/>
            </a:pPr>
            <a:r>
              <a:rPr lang="en-US" altLang="en-US" sz="4800" baseline="0" dirty="0">
                <a:latin typeface="Helvetica Neue"/>
              </a:rPr>
              <a:t>function </a:t>
            </a:r>
            <a:r>
              <a:rPr lang="en-US" altLang="en-US" sz="4800" i="1" baseline="0" dirty="0">
                <a:solidFill>
                  <a:srgbClr val="990000"/>
                </a:solidFill>
                <a:latin typeface="Helvetica Neue"/>
              </a:rPr>
              <a:t>action </a:t>
            </a:r>
            <a:r>
              <a:rPr lang="en-US" altLang="en-US" sz="4800" baseline="0" dirty="0">
                <a:latin typeface="Helvetica Neue"/>
              </a:rPr>
              <a:t>(</a:t>
            </a:r>
            <a:r>
              <a:rPr lang="el-GR" altLang="en-US" sz="4800" baseline="0" dirty="0">
                <a:latin typeface="Helvetica Neue"/>
              </a:rPr>
              <a:t>Δ</a:t>
            </a:r>
            <a:r>
              <a:rPr lang="en-US" altLang="en-US" sz="4800" baseline="0" dirty="0">
                <a:latin typeface="Helvetica Neue"/>
              </a:rPr>
              <a:t>, </a:t>
            </a:r>
            <a:r>
              <a:rPr lang="el-GR" altLang="en-US" sz="4800" i="1" baseline="0" dirty="0">
                <a:latin typeface="Helvetica Neue"/>
              </a:rPr>
              <a:t>ρ</a:t>
            </a:r>
            <a:r>
              <a:rPr lang="en-US" altLang="en-US" sz="4800" baseline="0" dirty="0">
                <a:latin typeface="Helvetica Neue"/>
              </a:rPr>
              <a:t>) returns an action</a:t>
            </a:r>
          </a:p>
          <a:p>
            <a:pPr lvl="2" eaLnBrk="1" hangingPunct="1">
              <a:spcBef>
                <a:spcPct val="50000"/>
              </a:spcBef>
              <a:buFontTx/>
              <a:buNone/>
            </a:pPr>
            <a:r>
              <a:rPr lang="en-US" altLang="en-US" sz="4800" baseline="0" dirty="0">
                <a:latin typeface="Helvetica Neue"/>
              </a:rPr>
              <a:t>begin</a:t>
            </a:r>
          </a:p>
          <a:p>
            <a:pPr lvl="2" eaLnBrk="1" hangingPunct="1">
              <a:spcBef>
                <a:spcPct val="50000"/>
              </a:spcBef>
              <a:buFontTx/>
              <a:buNone/>
            </a:pPr>
            <a:r>
              <a:rPr lang="en-US" altLang="en-US" sz="4800" baseline="0" dirty="0">
                <a:latin typeface="Helvetica Neue"/>
              </a:rPr>
              <a:t>	for each </a:t>
            </a:r>
            <a:r>
              <a:rPr lang="el-GR" altLang="en-US" sz="4800" baseline="0" dirty="0">
                <a:latin typeface="Helvetica Neue"/>
              </a:rPr>
              <a:t>α </a:t>
            </a:r>
            <a:r>
              <a:rPr lang="en-US" altLang="en-US" sz="4800" baseline="0" dirty="0">
                <a:latin typeface="Helvetica Neue"/>
                <a:ea typeface="Arial Unicode MS" pitchFamily="34" charset="-128"/>
              </a:rPr>
              <a:t>∈ </a:t>
            </a:r>
            <a:r>
              <a:rPr lang="en-US" altLang="en-US" sz="4800" i="1" baseline="0" dirty="0">
                <a:latin typeface="Helvetica Neue"/>
                <a:ea typeface="Arial Unicode MS" pitchFamily="34" charset="-128"/>
              </a:rPr>
              <a:t>A</a:t>
            </a:r>
            <a:r>
              <a:rPr lang="en-US" altLang="en-US" sz="4800" baseline="0" dirty="0">
                <a:latin typeface="Helvetica Neue"/>
                <a:ea typeface="Arial Unicode MS" pitchFamily="34" charset="-128"/>
              </a:rPr>
              <a:t> do</a:t>
            </a:r>
          </a:p>
          <a:p>
            <a:pPr lvl="2" eaLnBrk="1" hangingPunct="1">
              <a:spcBef>
                <a:spcPct val="50000"/>
              </a:spcBef>
              <a:buFontTx/>
              <a:buNone/>
            </a:pPr>
            <a:r>
              <a:rPr lang="en-US" altLang="en-US" sz="4800" baseline="0" dirty="0">
                <a:latin typeface="Helvetica Neue"/>
                <a:ea typeface="Arial Unicode MS" pitchFamily="34" charset="-128"/>
              </a:rPr>
              <a:t>		if </a:t>
            </a:r>
            <a:r>
              <a:rPr lang="el-GR" altLang="en-US" sz="4800" baseline="0" dirty="0">
                <a:latin typeface="Helvetica Neue"/>
              </a:rPr>
              <a:t>Δ ├</a:t>
            </a:r>
            <a:r>
              <a:rPr lang="el-GR" altLang="en-US" sz="4800" i="1" baseline="0" dirty="0">
                <a:latin typeface="Helvetica Neue"/>
              </a:rPr>
              <a:t>ρ </a:t>
            </a:r>
            <a:r>
              <a:rPr lang="en-US" altLang="en-US" sz="4800" i="1" baseline="0" dirty="0">
                <a:latin typeface="Helvetica Neue"/>
              </a:rPr>
              <a:t>Do(</a:t>
            </a:r>
            <a:r>
              <a:rPr lang="el-GR" altLang="en-US" sz="4800" i="1" baseline="0" dirty="0">
                <a:latin typeface="Helvetica Neue"/>
              </a:rPr>
              <a:t>α) </a:t>
            </a:r>
            <a:r>
              <a:rPr lang="en-US" altLang="en-US" sz="4800" baseline="0" dirty="0">
                <a:latin typeface="Helvetica Neue"/>
              </a:rPr>
              <a:t>then return </a:t>
            </a:r>
            <a:r>
              <a:rPr lang="el-GR" altLang="en-US" sz="4800" baseline="0" dirty="0">
                <a:latin typeface="Helvetica Neue"/>
              </a:rPr>
              <a:t>α</a:t>
            </a:r>
          </a:p>
          <a:p>
            <a:pPr lvl="2" eaLnBrk="1" hangingPunct="1">
              <a:spcBef>
                <a:spcPct val="50000"/>
              </a:spcBef>
              <a:buFontTx/>
              <a:buNone/>
            </a:pPr>
            <a:r>
              <a:rPr lang="el-GR" altLang="en-US" sz="4800" baseline="0" dirty="0">
                <a:latin typeface="Helvetica Neue"/>
              </a:rPr>
              <a:t>	</a:t>
            </a:r>
            <a:r>
              <a:rPr lang="en-US" altLang="en-US" sz="4800" baseline="0" dirty="0">
                <a:latin typeface="Helvetica Neue"/>
              </a:rPr>
              <a:t>for each </a:t>
            </a:r>
            <a:r>
              <a:rPr lang="el-GR" altLang="en-US" sz="4800" baseline="0" dirty="0">
                <a:latin typeface="Helvetica Neue"/>
              </a:rPr>
              <a:t>α </a:t>
            </a:r>
            <a:r>
              <a:rPr lang="el-GR" altLang="en-US" sz="4800" baseline="0" dirty="0">
                <a:latin typeface="Helvetica Neue"/>
                <a:ea typeface="Arial Unicode MS" pitchFamily="34" charset="-128"/>
              </a:rPr>
              <a:t>∈</a:t>
            </a:r>
            <a:r>
              <a:rPr lang="en-US" altLang="en-US" sz="4800" baseline="0" dirty="0">
                <a:latin typeface="Helvetica Neue"/>
                <a:ea typeface="Arial Unicode MS" pitchFamily="34" charset="-128"/>
              </a:rPr>
              <a:t> </a:t>
            </a:r>
            <a:r>
              <a:rPr lang="en-US" altLang="en-US" sz="4800" i="1" baseline="0" dirty="0">
                <a:latin typeface="Helvetica Neue"/>
              </a:rPr>
              <a:t>A </a:t>
            </a:r>
            <a:r>
              <a:rPr lang="en-US" altLang="en-US" sz="4800" baseline="0" dirty="0">
                <a:latin typeface="Helvetica Neue"/>
              </a:rPr>
              <a:t>do</a:t>
            </a:r>
          </a:p>
          <a:p>
            <a:pPr lvl="2" eaLnBrk="1" hangingPunct="1">
              <a:spcBef>
                <a:spcPct val="50000"/>
              </a:spcBef>
              <a:buFontTx/>
              <a:buNone/>
            </a:pPr>
            <a:r>
              <a:rPr lang="en-US" altLang="en-US" sz="4800" baseline="0" dirty="0">
                <a:latin typeface="Helvetica Neue"/>
              </a:rPr>
              <a:t>		if </a:t>
            </a:r>
            <a:r>
              <a:rPr lang="el-GR" altLang="en-US" sz="4800" baseline="0" dirty="0">
                <a:latin typeface="Helvetica Neue"/>
              </a:rPr>
              <a:t>Δ ├∕</a:t>
            </a:r>
            <a:r>
              <a:rPr lang="el-GR" altLang="en-US" sz="4800" i="1" baseline="0" dirty="0">
                <a:latin typeface="Helvetica Neue"/>
              </a:rPr>
              <a:t>ρ </a:t>
            </a:r>
            <a:r>
              <a:rPr lang="en-US" altLang="en-US" sz="4800" i="1" baseline="0" dirty="0">
                <a:latin typeface="Helvetica Neue"/>
              </a:rPr>
              <a:t>~Do(</a:t>
            </a:r>
            <a:r>
              <a:rPr lang="el-GR" altLang="en-US" sz="4800" i="1" baseline="0" dirty="0">
                <a:latin typeface="Helvetica Neue"/>
              </a:rPr>
              <a:t>α)</a:t>
            </a:r>
            <a:r>
              <a:rPr lang="el-GR" altLang="en-US" sz="4800" baseline="0" dirty="0">
                <a:latin typeface="Helvetica Neue"/>
              </a:rPr>
              <a:t> </a:t>
            </a:r>
            <a:r>
              <a:rPr lang="en-US" altLang="en-US" sz="4800" baseline="0" dirty="0">
                <a:latin typeface="Helvetica Neue"/>
              </a:rPr>
              <a:t>then return </a:t>
            </a:r>
            <a:r>
              <a:rPr lang="el-GR" altLang="en-US" sz="4800" baseline="0" dirty="0">
                <a:latin typeface="Helvetica Neue"/>
              </a:rPr>
              <a:t>α</a:t>
            </a:r>
          </a:p>
          <a:p>
            <a:pPr lvl="2" eaLnBrk="1" hangingPunct="1">
              <a:spcBef>
                <a:spcPct val="50000"/>
              </a:spcBef>
              <a:buFontTx/>
              <a:buNone/>
            </a:pPr>
            <a:r>
              <a:rPr lang="el-GR" altLang="en-US" sz="4800" baseline="0" dirty="0">
                <a:latin typeface="Helvetica Neue"/>
              </a:rPr>
              <a:t>	</a:t>
            </a:r>
            <a:r>
              <a:rPr lang="en-US" altLang="en-US" sz="4800" baseline="0" dirty="0">
                <a:latin typeface="Helvetica Neue"/>
              </a:rPr>
              <a:t>return </a:t>
            </a:r>
            <a:r>
              <a:rPr lang="en-US" altLang="en-US" sz="4800" i="1" baseline="0" dirty="0">
                <a:latin typeface="Helvetica Neue"/>
              </a:rPr>
              <a:t>null</a:t>
            </a:r>
          </a:p>
          <a:p>
            <a:pPr lvl="2" eaLnBrk="1" hangingPunct="1">
              <a:spcBef>
                <a:spcPct val="50000"/>
              </a:spcBef>
              <a:buFontTx/>
              <a:buNone/>
            </a:pPr>
            <a:r>
              <a:rPr lang="en-US" altLang="en-US" sz="4800" baseline="0" dirty="0">
                <a:latin typeface="Helvetica Neue"/>
              </a:rPr>
              <a:t>end function </a:t>
            </a:r>
            <a:r>
              <a:rPr lang="en-US" altLang="en-US" sz="4800" i="1" baseline="0" dirty="0">
                <a:solidFill>
                  <a:srgbClr val="990000"/>
                </a:solidFill>
                <a:latin typeface="Helvetica Neue"/>
              </a:rPr>
              <a:t>action</a:t>
            </a:r>
          </a:p>
        </p:txBody>
      </p:sp>
      <p:sp>
        <p:nvSpPr>
          <p:cNvPr id="4" name="TextBox 3">
            <a:extLst>
              <a:ext uri="{FF2B5EF4-FFF2-40B4-BE49-F238E27FC236}">
                <a16:creationId xmlns:a16="http://schemas.microsoft.com/office/drawing/2014/main" id="{98D259B3-D03D-0511-BC02-4401594A5C83}"/>
              </a:ext>
            </a:extLst>
          </p:cNvPr>
          <p:cNvSpPr txBox="1"/>
          <p:nvPr/>
        </p:nvSpPr>
        <p:spPr>
          <a:xfrm>
            <a:off x="6654323" y="1924982"/>
            <a:ext cx="10614454" cy="769441"/>
          </a:xfrm>
          <a:prstGeom prst="rect">
            <a:avLst/>
          </a:prstGeom>
          <a:noFill/>
        </p:spPr>
        <p:txBody>
          <a:bodyPr wrap="square" rtlCol="0">
            <a:spAutoFit/>
          </a:bodyPr>
          <a:lstStyle/>
          <a:p>
            <a:pPr algn="ctr"/>
            <a:r>
              <a:rPr lang="en-US" sz="4400" b="1" dirty="0">
                <a:solidFill>
                  <a:srgbClr val="0100C8"/>
                </a:solidFill>
                <a:latin typeface="Helvetica Neue"/>
              </a:rPr>
              <a:t>Action Selection in Deliberate Agents</a:t>
            </a:r>
            <a:endParaRPr lang="en-CY" sz="4400" b="1" dirty="0">
              <a:solidFill>
                <a:srgbClr val="0100C8"/>
              </a:solidFill>
              <a:latin typeface="Helvetica Neue"/>
            </a:endParaRPr>
          </a:p>
        </p:txBody>
      </p:sp>
    </p:spTree>
    <p:extLst>
      <p:ext uri="{BB962C8B-B14F-4D97-AF65-F5344CB8AC3E}">
        <p14:creationId xmlns:p14="http://schemas.microsoft.com/office/powerpoint/2010/main" val="29196831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970971"/>
            <a:ext cx="21590490" cy="892079"/>
          </a:xfrm>
        </p:spPr>
        <p:txBody>
          <a:bodyPr>
            <a:noAutofit/>
          </a:bodyPr>
          <a:lstStyle/>
          <a:p>
            <a:r>
              <a:rPr lang="en-US" sz="6000" dirty="0"/>
              <a:t>Logic-Based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49793"/>
            <a:ext cx="21590490" cy="780284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Strengths: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"elegance" and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clean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semantics of logic</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Serious weaknesses: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computational complexity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of proving theorems calls into question the effectiveness of this approach in environments where time is limited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assumption of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"calculative rationality"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that the world will not change substantially while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ponders what to do, and that an action that is rational when reasoning begins will continue to be rational when reasoning is complete does not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always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apply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eaLnBrk="1" hangingPunct="1">
              <a:buFont typeface="Wingdings" panose="05000000000000000000" pitchFamily="2" charset="2"/>
              <a:buChar char="§"/>
            </a:pPr>
            <a:endParaRPr lang="el-GR" altLang="en-US" sz="4400" i="1" dirty="0">
              <a:solidFill>
                <a:srgbClr val="0100C8"/>
              </a:solidFill>
              <a:latin typeface="Helvetica Neue"/>
            </a:endParaRPr>
          </a:p>
        </p:txBody>
      </p:sp>
    </p:spTree>
    <p:extLst>
      <p:ext uri="{BB962C8B-B14F-4D97-AF65-F5344CB8AC3E}">
        <p14:creationId xmlns:p14="http://schemas.microsoft.com/office/powerpoint/2010/main" val="29313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180174"/>
          </a:xfrm>
        </p:spPr>
        <p:txBody>
          <a:bodyPr/>
          <a:lstStyle/>
          <a:p>
            <a:pPr marL="0" indent="0">
              <a:spcBef>
                <a:spcPts val="0"/>
              </a:spcBef>
              <a:buNone/>
            </a:pPr>
            <a:r>
              <a:rPr lang="en-US" sz="3200" dirty="0"/>
              <a:t>Upon completion of this unit on intelligent agents and multiagent systems, students will be able:</a:t>
            </a:r>
          </a:p>
          <a:p>
            <a:pPr marL="0" indent="0">
              <a:spcBef>
                <a:spcPts val="0"/>
              </a:spcBef>
              <a:buNone/>
            </a:pPr>
            <a:endParaRPr lang="en-US" sz="3200" dirty="0"/>
          </a:p>
          <a:p>
            <a:pPr marL="0" indent="0">
              <a:spcBef>
                <a:spcPts val="0"/>
              </a:spcBef>
              <a:buNone/>
            </a:pPr>
            <a:r>
              <a:rPr lang="en-US" sz="3200" b="1" dirty="0"/>
              <a:t>Regarding intelligent agents:</a:t>
            </a:r>
          </a:p>
          <a:p>
            <a:pPr marL="0" indent="0">
              <a:spcBef>
                <a:spcPts val="0"/>
              </a:spcBef>
              <a:buNone/>
            </a:pPr>
            <a:endParaRPr lang="en-US" sz="3200"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define and explain what an intelligent (autonomous) agent is and to discuss its characteristics.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analyze the notion of rationality with respect to intelligent agents and to overview the relation between information gathering, autonomy and learning.</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list the properties of an environment where an agent is situated.</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abstract architectures for intelligent agents and distinguish the category of agents with internal state.</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concrete architectures for intelligent agents, namely a logic-based architecture, a reactive architecture, the “Belief-Desire-Intention” architecture and layered architectures and to point out strengths and weaknesses of these architectures.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outline a learning agent and to overview its learning element. </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dirty="0"/>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200" b="1"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970971"/>
            <a:ext cx="21590490" cy="892079"/>
          </a:xfrm>
        </p:spPr>
        <p:txBody>
          <a:bodyPr>
            <a:noAutofit/>
          </a:bodyPr>
          <a:lstStyle/>
          <a:p>
            <a:r>
              <a:rPr lang="en-US" sz="6000" dirty="0"/>
              <a:t>Reactive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49793"/>
            <a:ext cx="21590490" cy="769499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are based on the rejection of any symbolic representation and its management mechanisms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are rooted on the belief</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that intelligent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behavior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can result from the combination of many basic actions and the way 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n 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interacts with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environment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 hence intelligent, rational behavior is seen as innately linked to the environment an agent occupies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400" dirty="0">
              <a:solidFill>
                <a:srgbClr val="0100C8"/>
              </a:solidFill>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FF2D64"/>
                </a:solidFill>
                <a:effectLst/>
                <a:latin typeface="Helvetica Neue"/>
                <a:ea typeface="Calibri" panose="020F0502020204030204" pitchFamily="34" charset="0"/>
                <a:cs typeface="Times New Roman" panose="02020603050405020304" pitchFamily="18" charset="0"/>
              </a:rPr>
              <a:t>Reactive</a:t>
            </a:r>
            <a:r>
              <a:rPr lang="en-US" sz="4400" dirty="0">
                <a:solidFill>
                  <a:srgbClr val="0100C8"/>
                </a:solidFill>
                <a:effectLst/>
                <a:latin typeface="Helvetica Neue"/>
                <a:ea typeface="Calibri" panose="020F0502020204030204" pitchFamily="34" charset="0"/>
                <a:cs typeface="Times New Roman" panose="02020603050405020304" pitchFamily="18" charset="0"/>
              </a:rPr>
              <a:t>: reacting to an environment without reasoning about it</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Alternative terms: </a:t>
            </a:r>
            <a:r>
              <a:rPr lang="en-US" sz="4400" dirty="0">
                <a:solidFill>
                  <a:srgbClr val="FF2D64"/>
                </a:solidFill>
                <a:latin typeface="Helvetica Neue"/>
                <a:ea typeface="Calibri" panose="020F0502020204030204" pitchFamily="34" charset="0"/>
                <a:cs typeface="Times New Roman" panose="02020603050405020304" pitchFamily="18" charset="0"/>
              </a:rPr>
              <a:t>behavioral</a:t>
            </a:r>
            <a:r>
              <a:rPr lang="en-US" sz="4400" dirty="0">
                <a:solidFill>
                  <a:srgbClr val="0100C8"/>
                </a:solidFill>
                <a:latin typeface="Helvetica Neue"/>
                <a:ea typeface="Calibri" panose="020F0502020204030204" pitchFamily="34" charset="0"/>
                <a:cs typeface="Times New Roman" panose="02020603050405020304" pitchFamily="18" charset="0"/>
              </a:rPr>
              <a:t> (developing and combining individual behaviors) or </a:t>
            </a:r>
            <a:r>
              <a:rPr lang="en-US" sz="4400" dirty="0">
                <a:solidFill>
                  <a:srgbClr val="FF2D64"/>
                </a:solidFill>
                <a:latin typeface="Helvetica Neue"/>
                <a:ea typeface="Calibri" panose="020F0502020204030204" pitchFamily="34" charset="0"/>
                <a:cs typeface="Times New Roman" panose="02020603050405020304" pitchFamily="18" charset="0"/>
              </a:rPr>
              <a:t>situated</a:t>
            </a:r>
            <a:r>
              <a:rPr lang="en-US" sz="4400" dirty="0">
                <a:solidFill>
                  <a:srgbClr val="0100C8"/>
                </a:solidFill>
                <a:latin typeface="Helvetica Neue"/>
                <a:ea typeface="Calibri" panose="020F0502020204030204" pitchFamily="34" charset="0"/>
                <a:cs typeface="Times New Roman" panose="02020603050405020304" pitchFamily="18" charset="0"/>
              </a:rPr>
              <a:t> (in some environment rather than being disembodied from it)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9747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156326"/>
            <a:ext cx="21590490" cy="892079"/>
          </a:xfrm>
        </p:spPr>
        <p:txBody>
          <a:bodyPr>
            <a:noAutofit/>
          </a:bodyPr>
          <a:lstStyle/>
          <a:p>
            <a:r>
              <a:rPr lang="en-US" sz="6000" dirty="0"/>
              <a:t>Basic Characteristics of Reactive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435148"/>
            <a:ext cx="21590490" cy="541891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Simplicity and interaction in 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basic</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way, but from which complex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behavior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emerges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It consists of various components that operate autonomously and are responsible for specific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tasks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communication between these components is the minimum possible and quite low level</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Operates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with the processing of elementary representations, such as data coming from various sensors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3246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156326"/>
            <a:ext cx="21590490" cy="892079"/>
          </a:xfrm>
        </p:spPr>
        <p:txBody>
          <a:bodyPr>
            <a:noAutofit/>
          </a:bodyPr>
          <a:lstStyle/>
          <a:p>
            <a:r>
              <a:rPr lang="en-US" sz="6000" dirty="0"/>
              <a:t>Rodney Brooks’ Subsumption Architecture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435148"/>
            <a:ext cx="21590490" cy="614341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An agent’s decision making is realized through a set of </a:t>
            </a:r>
            <a:r>
              <a:rPr lang="en-US" sz="4400" dirty="0">
                <a:solidFill>
                  <a:srgbClr val="FF2D64"/>
                </a:solidFill>
                <a:latin typeface="Helvetica Neue"/>
                <a:ea typeface="Calibri" panose="020F0502020204030204" pitchFamily="34" charset="0"/>
                <a:cs typeface="Times New Roman" panose="02020603050405020304" pitchFamily="18" charset="0"/>
              </a:rPr>
              <a:t>task accomplishing behaviors </a:t>
            </a:r>
            <a:r>
              <a:rPr lang="en-US" sz="4400" dirty="0">
                <a:solidFill>
                  <a:srgbClr val="0100C8"/>
                </a:solidFill>
                <a:latin typeface="Helvetica Neue"/>
                <a:ea typeface="Calibri" panose="020F0502020204030204" pitchFamily="34" charset="0"/>
                <a:cs typeface="Times New Roman" panose="02020603050405020304" pitchFamily="18" charset="0"/>
              </a:rPr>
              <a:t>(implemented as finite-state machines) </a:t>
            </a:r>
            <a:endParaRPr lang="en-US" sz="4400" dirty="0">
              <a:solidFill>
                <a:srgbClr val="FF2D64"/>
              </a:solidFill>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Each </a:t>
            </a:r>
            <a:r>
              <a:rPr lang="en-US" sz="4400" dirty="0">
                <a:solidFill>
                  <a:srgbClr val="0100C8"/>
                </a:solidFill>
                <a:latin typeface="Helvetica Neue"/>
                <a:ea typeface="Calibri" panose="020F0502020204030204" pitchFamily="34" charset="0"/>
                <a:cs typeface="Times New Roman" panose="02020603050405020304" pitchFamily="18" charset="0"/>
              </a:rPr>
              <a:t>behavior is an individual action selection process, which continually takes perceptual input and maps it to an action to perform</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Many behaviors can “fire” simultaneously</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Behaviors are arranged in layers forming a </a:t>
            </a:r>
            <a:r>
              <a:rPr lang="en-US" sz="4400" dirty="0">
                <a:solidFill>
                  <a:srgbClr val="FF2D64"/>
                </a:solidFill>
                <a:latin typeface="Helvetica Neue"/>
                <a:ea typeface="Calibri" panose="020F0502020204030204" pitchFamily="34" charset="0"/>
                <a:cs typeface="Times New Roman" panose="02020603050405020304" pitchFamily="18" charset="0"/>
              </a:rPr>
              <a:t>subsumption hierarchy</a:t>
            </a:r>
            <a:r>
              <a:rPr lang="en-US" sz="4400" dirty="0">
                <a:solidFill>
                  <a:srgbClr val="0100C8"/>
                </a:solidFill>
                <a:latin typeface="Helvetica Neue"/>
                <a:ea typeface="Calibri" panose="020F0502020204030204" pitchFamily="34" charset="0"/>
                <a:cs typeface="Times New Roman" panose="02020603050405020304" pitchFamily="18" charset="0"/>
              </a:rPr>
              <a:t>, where lower layers in the hierarchy can inhibit higher layers – the lower a layer is the higher is its priority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9196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1">
            <a:extLst>
              <a:ext uri="{FF2B5EF4-FFF2-40B4-BE49-F238E27FC236}">
                <a16:creationId xmlns:a16="http://schemas.microsoft.com/office/drawing/2014/main" id="{17C0E4B2-1B1B-7A18-B408-AA808DA7106A}"/>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43011" name="Slide Number Placeholder 3">
            <a:extLst>
              <a:ext uri="{FF2B5EF4-FFF2-40B4-BE49-F238E27FC236}">
                <a16:creationId xmlns:a16="http://schemas.microsoft.com/office/drawing/2014/main" id="{BEFCDFCE-A1F1-81FF-0104-7DFCD423F340}"/>
              </a:ext>
            </a:extLst>
          </p:cNvPr>
          <p:cNvSpPr>
            <a:spLocks noGrp="1"/>
          </p:cNvSpPr>
          <p:nvPr>
            <p:ph type="sldNum" sz="quarter" idx="12"/>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2E97CEEA-3277-4148-8CBD-A6E1D26740C8}" type="slidenum">
              <a:rPr lang="el-GR" altLang="en-US" sz="2800" b="0" baseline="0" smtClean="0"/>
              <a:pPr algn="ctr"/>
              <a:t>43</a:t>
            </a:fld>
            <a:endParaRPr lang="el-GR" altLang="en-US" sz="2800" b="0" baseline="0" dirty="0"/>
          </a:p>
        </p:txBody>
      </p:sp>
      <p:sp>
        <p:nvSpPr>
          <p:cNvPr id="43012" name="Rectangle 4">
            <a:extLst>
              <a:ext uri="{FF2B5EF4-FFF2-40B4-BE49-F238E27FC236}">
                <a16:creationId xmlns:a16="http://schemas.microsoft.com/office/drawing/2014/main" id="{DDEC6CFD-94D1-5809-445B-8E58E25AD30D}"/>
              </a:ext>
            </a:extLst>
          </p:cNvPr>
          <p:cNvSpPr>
            <a:spLocks noChangeArrowheads="1"/>
          </p:cNvSpPr>
          <p:nvPr/>
        </p:nvSpPr>
        <p:spPr bwMode="auto">
          <a:xfrm>
            <a:off x="7924800" y="1828800"/>
            <a:ext cx="6248400" cy="10363200"/>
          </a:xfrm>
          <a:prstGeom prst="rect">
            <a:avLst/>
          </a:prstGeom>
          <a:solidFill>
            <a:srgbClr val="B2B2B2"/>
          </a:solidFill>
          <a:ln w="28575"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43013" name="Rectangle 5">
            <a:extLst>
              <a:ext uri="{FF2B5EF4-FFF2-40B4-BE49-F238E27FC236}">
                <a16:creationId xmlns:a16="http://schemas.microsoft.com/office/drawing/2014/main" id="{BB208B77-7141-8876-8BEB-4E2B2F2D9D2D}"/>
              </a:ext>
            </a:extLst>
          </p:cNvPr>
          <p:cNvSpPr>
            <a:spLocks noChangeArrowheads="1"/>
          </p:cNvSpPr>
          <p:nvPr/>
        </p:nvSpPr>
        <p:spPr bwMode="auto">
          <a:xfrm>
            <a:off x="8382000" y="2743200"/>
            <a:ext cx="53340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action computation</a:t>
            </a:r>
          </a:p>
        </p:txBody>
      </p:sp>
      <p:sp>
        <p:nvSpPr>
          <p:cNvPr id="43014" name="Rectangle 6">
            <a:extLst>
              <a:ext uri="{FF2B5EF4-FFF2-40B4-BE49-F238E27FC236}">
                <a16:creationId xmlns:a16="http://schemas.microsoft.com/office/drawing/2014/main" id="{B4EEECBE-6434-DF93-0363-F481A07D8C09}"/>
              </a:ext>
            </a:extLst>
          </p:cNvPr>
          <p:cNvSpPr>
            <a:spLocks noChangeArrowheads="1"/>
          </p:cNvSpPr>
          <p:nvPr/>
        </p:nvSpPr>
        <p:spPr bwMode="auto">
          <a:xfrm>
            <a:off x="8382000" y="5029200"/>
            <a:ext cx="53340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exploring</a:t>
            </a:r>
          </a:p>
        </p:txBody>
      </p:sp>
      <p:sp>
        <p:nvSpPr>
          <p:cNvPr id="43015" name="Rectangle 7">
            <a:extLst>
              <a:ext uri="{FF2B5EF4-FFF2-40B4-BE49-F238E27FC236}">
                <a16:creationId xmlns:a16="http://schemas.microsoft.com/office/drawing/2014/main" id="{583B0CAF-65C4-AEA6-A170-4CB7E77943DB}"/>
              </a:ext>
            </a:extLst>
          </p:cNvPr>
          <p:cNvSpPr>
            <a:spLocks noChangeArrowheads="1"/>
          </p:cNvSpPr>
          <p:nvPr/>
        </p:nvSpPr>
        <p:spPr bwMode="auto">
          <a:xfrm>
            <a:off x="8382000" y="7467600"/>
            <a:ext cx="53340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wandering</a:t>
            </a:r>
          </a:p>
        </p:txBody>
      </p:sp>
      <p:sp>
        <p:nvSpPr>
          <p:cNvPr id="43016" name="Rectangle 8">
            <a:extLst>
              <a:ext uri="{FF2B5EF4-FFF2-40B4-BE49-F238E27FC236}">
                <a16:creationId xmlns:a16="http://schemas.microsoft.com/office/drawing/2014/main" id="{A78A0819-1B51-230E-8D57-80C52789C5EE}"/>
              </a:ext>
            </a:extLst>
          </p:cNvPr>
          <p:cNvSpPr>
            <a:spLocks noChangeArrowheads="1"/>
          </p:cNvSpPr>
          <p:nvPr/>
        </p:nvSpPr>
        <p:spPr bwMode="auto">
          <a:xfrm>
            <a:off x="8382000" y="9906000"/>
            <a:ext cx="53340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obstacle avoidance</a:t>
            </a:r>
          </a:p>
        </p:txBody>
      </p:sp>
      <p:sp>
        <p:nvSpPr>
          <p:cNvPr id="43017" name="Oval 9">
            <a:extLst>
              <a:ext uri="{FF2B5EF4-FFF2-40B4-BE49-F238E27FC236}">
                <a16:creationId xmlns:a16="http://schemas.microsoft.com/office/drawing/2014/main" id="{3155F178-1D2D-9A28-D8E7-9868ABEED099}"/>
              </a:ext>
            </a:extLst>
          </p:cNvPr>
          <p:cNvSpPr>
            <a:spLocks noChangeArrowheads="1"/>
          </p:cNvSpPr>
          <p:nvPr/>
        </p:nvSpPr>
        <p:spPr bwMode="auto">
          <a:xfrm>
            <a:off x="14935200" y="5181600"/>
            <a:ext cx="1371600" cy="1219200"/>
          </a:xfrm>
          <a:prstGeom prst="ellipse">
            <a:avLst/>
          </a:prstGeom>
          <a:solidFill>
            <a:schemeClr val="bg1"/>
          </a:solidFill>
          <a:ln w="762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43018" name="Oval 10">
            <a:extLst>
              <a:ext uri="{FF2B5EF4-FFF2-40B4-BE49-F238E27FC236}">
                <a16:creationId xmlns:a16="http://schemas.microsoft.com/office/drawing/2014/main" id="{907E4049-2A6D-F6EE-DAD4-8B89C0C8CE04}"/>
              </a:ext>
            </a:extLst>
          </p:cNvPr>
          <p:cNvSpPr>
            <a:spLocks noChangeArrowheads="1"/>
          </p:cNvSpPr>
          <p:nvPr/>
        </p:nvSpPr>
        <p:spPr bwMode="auto">
          <a:xfrm>
            <a:off x="16154400" y="7772400"/>
            <a:ext cx="1371600" cy="1219200"/>
          </a:xfrm>
          <a:prstGeom prst="ellipse">
            <a:avLst/>
          </a:prstGeom>
          <a:solidFill>
            <a:schemeClr val="bg1"/>
          </a:solidFill>
          <a:ln w="762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43019" name="Oval 11">
            <a:extLst>
              <a:ext uri="{FF2B5EF4-FFF2-40B4-BE49-F238E27FC236}">
                <a16:creationId xmlns:a16="http://schemas.microsoft.com/office/drawing/2014/main" id="{2A4CB79B-9131-F824-B0EE-A63E7C28ABDB}"/>
              </a:ext>
            </a:extLst>
          </p:cNvPr>
          <p:cNvSpPr>
            <a:spLocks noChangeArrowheads="1"/>
          </p:cNvSpPr>
          <p:nvPr/>
        </p:nvSpPr>
        <p:spPr bwMode="auto">
          <a:xfrm>
            <a:off x="17678400" y="10210800"/>
            <a:ext cx="1371600" cy="1219200"/>
          </a:xfrm>
          <a:prstGeom prst="ellipse">
            <a:avLst/>
          </a:prstGeom>
          <a:solidFill>
            <a:schemeClr val="bg1"/>
          </a:solidFill>
          <a:ln w="762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43020" name="Line 12">
            <a:extLst>
              <a:ext uri="{FF2B5EF4-FFF2-40B4-BE49-F238E27FC236}">
                <a16:creationId xmlns:a16="http://schemas.microsoft.com/office/drawing/2014/main" id="{DF138196-64C2-7871-AF13-3919EE508B1B}"/>
              </a:ext>
            </a:extLst>
          </p:cNvPr>
          <p:cNvSpPr>
            <a:spLocks noChangeShapeType="1"/>
          </p:cNvSpPr>
          <p:nvPr/>
        </p:nvSpPr>
        <p:spPr bwMode="auto">
          <a:xfrm>
            <a:off x="13716000" y="5829300"/>
            <a:ext cx="12192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1" name="Line 13">
            <a:extLst>
              <a:ext uri="{FF2B5EF4-FFF2-40B4-BE49-F238E27FC236}">
                <a16:creationId xmlns:a16="http://schemas.microsoft.com/office/drawing/2014/main" id="{B966F37D-2FAA-64EF-8B9C-34CC48FDC08C}"/>
              </a:ext>
            </a:extLst>
          </p:cNvPr>
          <p:cNvSpPr>
            <a:spLocks noChangeShapeType="1"/>
          </p:cNvSpPr>
          <p:nvPr/>
        </p:nvSpPr>
        <p:spPr bwMode="auto">
          <a:xfrm>
            <a:off x="13716000" y="3543300"/>
            <a:ext cx="1828800" cy="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2" name="Line 14">
            <a:extLst>
              <a:ext uri="{FF2B5EF4-FFF2-40B4-BE49-F238E27FC236}">
                <a16:creationId xmlns:a16="http://schemas.microsoft.com/office/drawing/2014/main" id="{F76C439E-3C62-62BB-DD19-DD2F077E6D40}"/>
              </a:ext>
            </a:extLst>
          </p:cNvPr>
          <p:cNvSpPr>
            <a:spLocks noChangeShapeType="1"/>
          </p:cNvSpPr>
          <p:nvPr/>
        </p:nvSpPr>
        <p:spPr bwMode="auto">
          <a:xfrm>
            <a:off x="15544800" y="3505200"/>
            <a:ext cx="0" cy="167640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3" name="Line 15">
            <a:extLst>
              <a:ext uri="{FF2B5EF4-FFF2-40B4-BE49-F238E27FC236}">
                <a16:creationId xmlns:a16="http://schemas.microsoft.com/office/drawing/2014/main" id="{169030FD-596E-D52A-7E9F-B0160BEF0DA1}"/>
              </a:ext>
            </a:extLst>
          </p:cNvPr>
          <p:cNvSpPr>
            <a:spLocks noChangeShapeType="1"/>
          </p:cNvSpPr>
          <p:nvPr/>
        </p:nvSpPr>
        <p:spPr bwMode="auto">
          <a:xfrm>
            <a:off x="13716000" y="8267700"/>
            <a:ext cx="24384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4" name="Line 16">
            <a:extLst>
              <a:ext uri="{FF2B5EF4-FFF2-40B4-BE49-F238E27FC236}">
                <a16:creationId xmlns:a16="http://schemas.microsoft.com/office/drawing/2014/main" id="{D2D0C5BC-29A1-26E0-ED25-506D14C75F8F}"/>
              </a:ext>
            </a:extLst>
          </p:cNvPr>
          <p:cNvSpPr>
            <a:spLocks noChangeShapeType="1"/>
          </p:cNvSpPr>
          <p:nvPr/>
        </p:nvSpPr>
        <p:spPr bwMode="auto">
          <a:xfrm>
            <a:off x="16306800" y="5791200"/>
            <a:ext cx="762000" cy="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5" name="Line 17">
            <a:extLst>
              <a:ext uri="{FF2B5EF4-FFF2-40B4-BE49-F238E27FC236}">
                <a16:creationId xmlns:a16="http://schemas.microsoft.com/office/drawing/2014/main" id="{DB23E2F3-4720-1928-473C-F7060FBA9A71}"/>
              </a:ext>
            </a:extLst>
          </p:cNvPr>
          <p:cNvSpPr>
            <a:spLocks noChangeShapeType="1"/>
          </p:cNvSpPr>
          <p:nvPr/>
        </p:nvSpPr>
        <p:spPr bwMode="auto">
          <a:xfrm>
            <a:off x="17068800" y="5829300"/>
            <a:ext cx="0" cy="198120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6" name="Line 18">
            <a:extLst>
              <a:ext uri="{FF2B5EF4-FFF2-40B4-BE49-F238E27FC236}">
                <a16:creationId xmlns:a16="http://schemas.microsoft.com/office/drawing/2014/main" id="{DF47822B-C24E-F4A9-4472-B5F10207286F}"/>
              </a:ext>
            </a:extLst>
          </p:cNvPr>
          <p:cNvSpPr>
            <a:spLocks noChangeShapeType="1"/>
          </p:cNvSpPr>
          <p:nvPr/>
        </p:nvSpPr>
        <p:spPr bwMode="auto">
          <a:xfrm>
            <a:off x="13716000" y="10706100"/>
            <a:ext cx="39624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7" name="Line 21">
            <a:extLst>
              <a:ext uri="{FF2B5EF4-FFF2-40B4-BE49-F238E27FC236}">
                <a16:creationId xmlns:a16="http://schemas.microsoft.com/office/drawing/2014/main" id="{09F6A572-8C4C-E68F-D457-31E36AA6E142}"/>
              </a:ext>
            </a:extLst>
          </p:cNvPr>
          <p:cNvSpPr>
            <a:spLocks noChangeShapeType="1"/>
          </p:cNvSpPr>
          <p:nvPr/>
        </p:nvSpPr>
        <p:spPr bwMode="auto">
          <a:xfrm>
            <a:off x="17526000" y="8420100"/>
            <a:ext cx="762000" cy="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8" name="Line 22">
            <a:extLst>
              <a:ext uri="{FF2B5EF4-FFF2-40B4-BE49-F238E27FC236}">
                <a16:creationId xmlns:a16="http://schemas.microsoft.com/office/drawing/2014/main" id="{1F2C951D-55EB-7388-6DA6-55414A87A89B}"/>
              </a:ext>
            </a:extLst>
          </p:cNvPr>
          <p:cNvSpPr>
            <a:spLocks noChangeShapeType="1"/>
          </p:cNvSpPr>
          <p:nvPr/>
        </p:nvSpPr>
        <p:spPr bwMode="auto">
          <a:xfrm>
            <a:off x="18288000" y="8420100"/>
            <a:ext cx="0" cy="182880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29" name="Line 23">
            <a:extLst>
              <a:ext uri="{FF2B5EF4-FFF2-40B4-BE49-F238E27FC236}">
                <a16:creationId xmlns:a16="http://schemas.microsoft.com/office/drawing/2014/main" id="{A2C1CA5F-DE28-2297-A032-6820058BB259}"/>
              </a:ext>
            </a:extLst>
          </p:cNvPr>
          <p:cNvSpPr>
            <a:spLocks noChangeShapeType="1"/>
          </p:cNvSpPr>
          <p:nvPr/>
        </p:nvSpPr>
        <p:spPr bwMode="auto">
          <a:xfrm>
            <a:off x="19050000" y="10706100"/>
            <a:ext cx="9144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30" name="Text Box 24">
            <a:extLst>
              <a:ext uri="{FF2B5EF4-FFF2-40B4-BE49-F238E27FC236}">
                <a16:creationId xmlns:a16="http://schemas.microsoft.com/office/drawing/2014/main" id="{467B3D2A-DDEE-D7A7-CC4B-7CFDACF29CA7}"/>
              </a:ext>
            </a:extLst>
          </p:cNvPr>
          <p:cNvSpPr txBox="1">
            <a:spLocks noChangeArrowheads="1"/>
          </p:cNvSpPr>
          <p:nvPr/>
        </p:nvSpPr>
        <p:spPr bwMode="auto">
          <a:xfrm>
            <a:off x="18745200" y="9601201"/>
            <a:ext cx="1828800"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action</a:t>
            </a:r>
          </a:p>
        </p:txBody>
      </p:sp>
      <p:sp>
        <p:nvSpPr>
          <p:cNvPr id="43031" name="Rectangle 25">
            <a:extLst>
              <a:ext uri="{FF2B5EF4-FFF2-40B4-BE49-F238E27FC236}">
                <a16:creationId xmlns:a16="http://schemas.microsoft.com/office/drawing/2014/main" id="{2E2F055B-5CE9-1949-208E-5450A25B3619}"/>
              </a:ext>
            </a:extLst>
          </p:cNvPr>
          <p:cNvSpPr>
            <a:spLocks noChangeArrowheads="1"/>
          </p:cNvSpPr>
          <p:nvPr/>
        </p:nvSpPr>
        <p:spPr bwMode="auto">
          <a:xfrm>
            <a:off x="4724400" y="2438400"/>
            <a:ext cx="1371600" cy="92964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t>p</a:t>
            </a:r>
          </a:p>
          <a:p>
            <a:pPr algn="ctr" eaLnBrk="1" hangingPunct="1"/>
            <a:r>
              <a:rPr lang="en-US" altLang="en-US" sz="4800"/>
              <a:t>e</a:t>
            </a:r>
          </a:p>
          <a:p>
            <a:pPr algn="ctr" eaLnBrk="1" hangingPunct="1"/>
            <a:r>
              <a:rPr lang="en-US" altLang="en-US" sz="4800"/>
              <a:t>r</a:t>
            </a:r>
          </a:p>
          <a:p>
            <a:pPr algn="ctr" eaLnBrk="1" hangingPunct="1"/>
            <a:r>
              <a:rPr lang="en-US" altLang="en-US" sz="4800"/>
              <a:t>c</a:t>
            </a:r>
          </a:p>
          <a:p>
            <a:pPr algn="ctr" eaLnBrk="1" hangingPunct="1"/>
            <a:r>
              <a:rPr lang="en-US" altLang="en-US" sz="4800"/>
              <a:t>e</a:t>
            </a:r>
          </a:p>
          <a:p>
            <a:pPr algn="ctr" eaLnBrk="1" hangingPunct="1"/>
            <a:r>
              <a:rPr lang="en-US" altLang="en-US" sz="4800"/>
              <a:t>p</a:t>
            </a:r>
          </a:p>
          <a:p>
            <a:pPr algn="ctr" eaLnBrk="1" hangingPunct="1"/>
            <a:r>
              <a:rPr lang="en-US" altLang="en-US" sz="4800"/>
              <a:t>t</a:t>
            </a:r>
          </a:p>
          <a:p>
            <a:pPr algn="ctr" eaLnBrk="1" hangingPunct="1"/>
            <a:r>
              <a:rPr lang="en-US" altLang="en-US" sz="4800"/>
              <a:t>u</a:t>
            </a:r>
          </a:p>
          <a:p>
            <a:pPr algn="ctr" eaLnBrk="1" hangingPunct="1"/>
            <a:r>
              <a:rPr lang="en-US" altLang="en-US" sz="4800"/>
              <a:t>a</a:t>
            </a:r>
          </a:p>
          <a:p>
            <a:pPr algn="ctr" eaLnBrk="1" hangingPunct="1"/>
            <a:r>
              <a:rPr lang="en-US" altLang="en-US" sz="4800"/>
              <a:t>l</a:t>
            </a:r>
          </a:p>
          <a:p>
            <a:pPr algn="ctr" eaLnBrk="1" hangingPunct="1"/>
            <a:endParaRPr lang="en-US" altLang="en-US" sz="4800"/>
          </a:p>
          <a:p>
            <a:pPr algn="ctr" eaLnBrk="1" hangingPunct="1"/>
            <a:endParaRPr lang="en-US" altLang="en-US" sz="4800"/>
          </a:p>
          <a:p>
            <a:pPr algn="ctr" eaLnBrk="1" hangingPunct="1"/>
            <a:r>
              <a:rPr lang="en-US" altLang="en-US" sz="4800"/>
              <a:t>i</a:t>
            </a:r>
          </a:p>
          <a:p>
            <a:pPr algn="ctr" eaLnBrk="1" hangingPunct="1"/>
            <a:r>
              <a:rPr lang="en-US" altLang="en-US" sz="4800"/>
              <a:t>n</a:t>
            </a:r>
          </a:p>
          <a:p>
            <a:pPr algn="ctr" eaLnBrk="1" hangingPunct="1"/>
            <a:r>
              <a:rPr lang="en-US" altLang="en-US" sz="4800"/>
              <a:t>p</a:t>
            </a:r>
          </a:p>
          <a:p>
            <a:pPr algn="ctr" eaLnBrk="1" hangingPunct="1"/>
            <a:r>
              <a:rPr lang="en-US" altLang="en-US" sz="4800"/>
              <a:t>u</a:t>
            </a:r>
          </a:p>
          <a:p>
            <a:pPr algn="ctr" eaLnBrk="1" hangingPunct="1"/>
            <a:r>
              <a:rPr lang="en-US" altLang="en-US" sz="4800"/>
              <a:t>t</a:t>
            </a:r>
          </a:p>
        </p:txBody>
      </p:sp>
      <p:sp>
        <p:nvSpPr>
          <p:cNvPr id="43032" name="Line 27">
            <a:extLst>
              <a:ext uri="{FF2B5EF4-FFF2-40B4-BE49-F238E27FC236}">
                <a16:creationId xmlns:a16="http://schemas.microsoft.com/office/drawing/2014/main" id="{A2682AE2-5355-E17D-A70E-D72635AAF863}"/>
              </a:ext>
            </a:extLst>
          </p:cNvPr>
          <p:cNvSpPr>
            <a:spLocks noChangeShapeType="1"/>
          </p:cNvSpPr>
          <p:nvPr/>
        </p:nvSpPr>
        <p:spPr bwMode="auto">
          <a:xfrm>
            <a:off x="6096000" y="3390900"/>
            <a:ext cx="22860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33" name="Line 28">
            <a:extLst>
              <a:ext uri="{FF2B5EF4-FFF2-40B4-BE49-F238E27FC236}">
                <a16:creationId xmlns:a16="http://schemas.microsoft.com/office/drawing/2014/main" id="{8D526AC5-F81C-3B62-5B05-7E2C5A8E316C}"/>
              </a:ext>
            </a:extLst>
          </p:cNvPr>
          <p:cNvSpPr>
            <a:spLocks noChangeShapeType="1"/>
          </p:cNvSpPr>
          <p:nvPr/>
        </p:nvSpPr>
        <p:spPr bwMode="auto">
          <a:xfrm>
            <a:off x="6096000" y="5829300"/>
            <a:ext cx="22860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34" name="Line 29">
            <a:extLst>
              <a:ext uri="{FF2B5EF4-FFF2-40B4-BE49-F238E27FC236}">
                <a16:creationId xmlns:a16="http://schemas.microsoft.com/office/drawing/2014/main" id="{5F89C3A6-7697-65C1-C0D6-1C7FDE68235A}"/>
              </a:ext>
            </a:extLst>
          </p:cNvPr>
          <p:cNvSpPr>
            <a:spLocks noChangeShapeType="1"/>
          </p:cNvSpPr>
          <p:nvPr/>
        </p:nvSpPr>
        <p:spPr bwMode="auto">
          <a:xfrm>
            <a:off x="6096000" y="8267700"/>
            <a:ext cx="22860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35" name="Line 30">
            <a:extLst>
              <a:ext uri="{FF2B5EF4-FFF2-40B4-BE49-F238E27FC236}">
                <a16:creationId xmlns:a16="http://schemas.microsoft.com/office/drawing/2014/main" id="{941E7F23-23BD-AFB2-899D-FD3CE0552F13}"/>
              </a:ext>
            </a:extLst>
          </p:cNvPr>
          <p:cNvSpPr>
            <a:spLocks noChangeShapeType="1"/>
          </p:cNvSpPr>
          <p:nvPr/>
        </p:nvSpPr>
        <p:spPr bwMode="auto">
          <a:xfrm>
            <a:off x="6096000" y="10706100"/>
            <a:ext cx="2286000" cy="0"/>
          </a:xfrm>
          <a:prstGeom prst="line">
            <a:avLst/>
          </a:prstGeom>
          <a:noFill/>
          <a:ln w="762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3036" name="Text Box 31">
            <a:extLst>
              <a:ext uri="{FF2B5EF4-FFF2-40B4-BE49-F238E27FC236}">
                <a16:creationId xmlns:a16="http://schemas.microsoft.com/office/drawing/2014/main" id="{9CC44CBA-FB02-DB7D-851C-FA390C090A24}"/>
              </a:ext>
            </a:extLst>
          </p:cNvPr>
          <p:cNvSpPr txBox="1">
            <a:spLocks noChangeArrowheads="1"/>
          </p:cNvSpPr>
          <p:nvPr/>
        </p:nvSpPr>
        <p:spPr bwMode="auto">
          <a:xfrm>
            <a:off x="7538651" y="78919"/>
            <a:ext cx="7020697" cy="142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6400" dirty="0">
                <a:solidFill>
                  <a:srgbClr val="0100C8"/>
                </a:solidFill>
                <a:latin typeface="Helvetica Neue"/>
              </a:rPr>
              <a:t>Subsumption Architecture</a:t>
            </a:r>
          </a:p>
          <a:p>
            <a:pPr algn="ctr" eaLnBrk="1" hangingPunct="1">
              <a:spcBef>
                <a:spcPct val="50000"/>
              </a:spcBef>
            </a:pPr>
            <a:r>
              <a:rPr lang="en-US" altLang="en-US" sz="4400" b="0" dirty="0">
                <a:solidFill>
                  <a:srgbClr val="0100C8"/>
                </a:solidFill>
                <a:latin typeface="Helvetica Neue"/>
              </a:rPr>
              <a:t>(best known reactive agent architecture)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495926"/>
            <a:ext cx="21590490" cy="892079"/>
          </a:xfrm>
        </p:spPr>
        <p:txBody>
          <a:bodyPr>
            <a:noAutofit/>
          </a:bodyPr>
          <a:lstStyle/>
          <a:p>
            <a:r>
              <a:rPr lang="en-US" sz="6000" dirty="0"/>
              <a:t>Behavior Rules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3774748"/>
            <a:ext cx="21590490" cy="5576911"/>
          </a:xfrm>
          <a:prstGeom prst="rect">
            <a:avLst/>
          </a:prstGeom>
          <a:noFill/>
        </p:spPr>
        <p:txBody>
          <a:bodyPr wrap="square">
            <a:spAutoFit/>
          </a:bodyPr>
          <a:lstStyle/>
          <a:p>
            <a:pPr marL="571500" indent="-571500" eaLnBrk="1" hangingPunct="1">
              <a:lnSpc>
                <a:spcPct val="90000"/>
              </a:lnSpc>
              <a:buFont typeface="Wingdings" panose="05000000000000000000" pitchFamily="2" charset="2"/>
              <a:buChar char="q"/>
            </a:pPr>
            <a:r>
              <a:rPr lang="en-US" altLang="en-US" sz="4400" dirty="0">
                <a:solidFill>
                  <a:srgbClr val="0100C8"/>
                </a:solidFill>
                <a:latin typeface="Helvetica Neue"/>
              </a:rPr>
              <a:t>Set of behaviors in the form of rules “situation</a:t>
            </a:r>
            <a:r>
              <a:rPr lang="el-GR" altLang="en-US" sz="4400" dirty="0">
                <a:solidFill>
                  <a:srgbClr val="0100C8"/>
                </a:solidFill>
                <a:latin typeface="Helvetica Neue"/>
              </a:rPr>
              <a:t> → </a:t>
            </a:r>
            <a:r>
              <a:rPr lang="en-US" altLang="en-US" sz="4400" dirty="0">
                <a:solidFill>
                  <a:srgbClr val="0100C8"/>
                </a:solidFill>
                <a:latin typeface="Helvetica Neue"/>
              </a:rPr>
              <a:t>action”</a:t>
            </a:r>
            <a:r>
              <a:rPr lang="el-GR" altLang="en-US" sz="4400" dirty="0">
                <a:solidFill>
                  <a:srgbClr val="0100C8"/>
                </a:solidFill>
                <a:latin typeface="Helvetica Neue"/>
              </a:rPr>
              <a:t> </a:t>
            </a:r>
            <a:endParaRPr lang="en-US" altLang="en-US" sz="4400" dirty="0">
              <a:solidFill>
                <a:srgbClr val="0100C8"/>
              </a:solidFill>
              <a:latin typeface="Helvetica Neue"/>
            </a:endParaRPr>
          </a:p>
          <a:p>
            <a:pPr marL="1485900" lvl="1" indent="-571500" eaLnBrk="1" hangingPunct="1">
              <a:lnSpc>
                <a:spcPct val="90000"/>
              </a:lnSpc>
              <a:buFont typeface="Wingdings" panose="05000000000000000000" pitchFamily="2" charset="2"/>
              <a:buChar char="§"/>
            </a:pPr>
            <a:r>
              <a:rPr lang="en-US" altLang="en-US" sz="4400" i="1" dirty="0">
                <a:solidFill>
                  <a:srgbClr val="0100C8"/>
                </a:solidFill>
                <a:latin typeface="Helvetica Neue"/>
              </a:rPr>
              <a:t>Beh</a:t>
            </a:r>
            <a:r>
              <a:rPr lang="en-US" altLang="en-US" sz="4400" dirty="0">
                <a:solidFill>
                  <a:srgbClr val="0100C8"/>
                </a:solidFill>
                <a:latin typeface="Helvetica Neue"/>
              </a:rPr>
              <a:t> = {(</a:t>
            </a:r>
            <a:r>
              <a:rPr lang="en-US" altLang="en-US" sz="4400" i="1" dirty="0">
                <a:solidFill>
                  <a:srgbClr val="0100C8"/>
                </a:solidFill>
                <a:latin typeface="Helvetica Neue"/>
              </a:rPr>
              <a:t>c,</a:t>
            </a:r>
            <a:r>
              <a:rPr lang="el-GR" altLang="en-US" sz="4400" i="1" dirty="0">
                <a:solidFill>
                  <a:srgbClr val="0100C8"/>
                </a:solidFill>
                <a:latin typeface="Helvetica Neue"/>
              </a:rPr>
              <a:t>α</a:t>
            </a:r>
            <a:r>
              <a:rPr lang="el-GR" altLang="en-US" sz="4400" dirty="0">
                <a:solidFill>
                  <a:srgbClr val="0100C8"/>
                </a:solidFill>
                <a:latin typeface="Helvetica Neue"/>
              </a:rPr>
              <a:t>) </a:t>
            </a:r>
            <a:r>
              <a:rPr lang="en-US" altLang="en-US" sz="4400" dirty="0">
                <a:solidFill>
                  <a:srgbClr val="0100C8"/>
                </a:solidFill>
                <a:latin typeface="Helvetica Neue"/>
              </a:rPr>
              <a:t>| </a:t>
            </a:r>
            <a:r>
              <a:rPr lang="en-US" altLang="en-US" sz="4400" i="1" dirty="0">
                <a:solidFill>
                  <a:srgbClr val="0100C8"/>
                </a:solidFill>
                <a:latin typeface="Helvetica Neue"/>
              </a:rPr>
              <a:t>c</a:t>
            </a:r>
            <a:r>
              <a:rPr lang="en-US" altLang="en-US" sz="4400" dirty="0">
                <a:solidFill>
                  <a:srgbClr val="0100C8"/>
                </a:solidFill>
                <a:latin typeface="Helvetica Neue"/>
              </a:rPr>
              <a:t> </a:t>
            </a:r>
            <a:r>
              <a:rPr lang="en-US" altLang="en-US" sz="4400" dirty="0">
                <a:solidFill>
                  <a:srgbClr val="0100C8"/>
                </a:solidFill>
                <a:latin typeface="Helvetica Neue"/>
                <a:ea typeface="MS Mincho" panose="02020609040205080304" pitchFamily="49" charset="-128"/>
              </a:rPr>
              <a:t>⊆ </a:t>
            </a:r>
            <a:r>
              <a:rPr lang="en-US" altLang="en-US" sz="4400" i="1" dirty="0">
                <a:solidFill>
                  <a:srgbClr val="0100C8"/>
                </a:solidFill>
                <a:latin typeface="Helvetica Neue"/>
                <a:ea typeface="MS Mincho" panose="02020609040205080304" pitchFamily="49" charset="-128"/>
              </a:rPr>
              <a:t>P</a:t>
            </a:r>
            <a:r>
              <a:rPr lang="en-US" altLang="en-US" sz="4400" dirty="0">
                <a:solidFill>
                  <a:srgbClr val="0100C8"/>
                </a:solidFill>
                <a:latin typeface="Helvetica Neue"/>
                <a:ea typeface="MS Mincho" panose="02020609040205080304" pitchFamily="49" charset="-128"/>
              </a:rPr>
              <a:t> and </a:t>
            </a:r>
            <a:r>
              <a:rPr lang="el-GR" altLang="en-US" sz="4400" i="1" dirty="0">
                <a:solidFill>
                  <a:srgbClr val="0100C8"/>
                </a:solidFill>
                <a:latin typeface="Helvetica Neue"/>
              </a:rPr>
              <a:t>α</a:t>
            </a:r>
            <a:r>
              <a:rPr lang="el-GR" altLang="en-US" sz="4400" dirty="0">
                <a:solidFill>
                  <a:srgbClr val="0100C8"/>
                </a:solidFill>
                <a:latin typeface="Helvetica Neue"/>
              </a:rPr>
              <a:t> </a:t>
            </a:r>
            <a:r>
              <a:rPr lang="en-US" altLang="en-US" sz="4400" dirty="0">
                <a:solidFill>
                  <a:srgbClr val="0100C8"/>
                </a:solidFill>
                <a:latin typeface="Helvetica Neue"/>
                <a:ea typeface="Arial Unicode MS" pitchFamily="34" charset="-128"/>
              </a:rPr>
              <a:t>∈ </a:t>
            </a:r>
            <a:r>
              <a:rPr lang="en-US" altLang="en-US" sz="4400" i="1" dirty="0">
                <a:solidFill>
                  <a:srgbClr val="0100C8"/>
                </a:solidFill>
                <a:latin typeface="Helvetica Neue"/>
                <a:ea typeface="Arial Unicode MS" pitchFamily="34" charset="-128"/>
              </a:rPr>
              <a:t>A</a:t>
            </a:r>
            <a:r>
              <a:rPr lang="en-US" altLang="en-US" sz="4400" dirty="0">
                <a:solidFill>
                  <a:srgbClr val="0100C8"/>
                </a:solidFill>
                <a:latin typeface="Helvetica Neue"/>
                <a:ea typeface="Arial Unicode MS" pitchFamily="34" charset="-128"/>
              </a:rPr>
              <a:t>}</a:t>
            </a:r>
            <a:endParaRPr lang="el-GR" altLang="en-US" sz="4400" dirty="0">
              <a:solidFill>
                <a:srgbClr val="0100C8"/>
              </a:solidFill>
              <a:latin typeface="Helvetica Neue"/>
              <a:ea typeface="Arial Unicode MS" pitchFamily="34" charset="-128"/>
            </a:endParaRPr>
          </a:p>
          <a:p>
            <a:pPr marL="1485900" lvl="1" indent="-571500" eaLnBrk="1" hangingPunct="1">
              <a:lnSpc>
                <a:spcPct val="90000"/>
              </a:lnSpc>
              <a:buFont typeface="Wingdings" panose="05000000000000000000" pitchFamily="2" charset="2"/>
              <a:buChar char="§"/>
            </a:pPr>
            <a:r>
              <a:rPr lang="en-US" altLang="en-US" sz="4400" dirty="0">
                <a:solidFill>
                  <a:srgbClr val="0100C8"/>
                </a:solidFill>
                <a:latin typeface="Helvetica Neue"/>
                <a:ea typeface="Arial Unicode MS" pitchFamily="34" charset="-128"/>
              </a:rPr>
              <a:t>A behavior</a:t>
            </a:r>
            <a:r>
              <a:rPr lang="el-GR" altLang="en-US" sz="4400" dirty="0">
                <a:solidFill>
                  <a:srgbClr val="0100C8"/>
                </a:solidFill>
                <a:latin typeface="Helvetica Neue"/>
                <a:ea typeface="Arial Unicode MS" pitchFamily="34" charset="-128"/>
              </a:rPr>
              <a:t> </a:t>
            </a:r>
            <a:r>
              <a:rPr lang="en-US" altLang="en-US" sz="4400" dirty="0">
                <a:solidFill>
                  <a:srgbClr val="0100C8"/>
                </a:solidFill>
                <a:latin typeface="Helvetica Neue"/>
                <a:ea typeface="Arial Unicode MS" pitchFamily="34" charset="-128"/>
              </a:rPr>
              <a:t>(</a:t>
            </a:r>
            <a:r>
              <a:rPr lang="en-US" altLang="en-US" sz="4400" i="1" dirty="0">
                <a:solidFill>
                  <a:srgbClr val="0100C8"/>
                </a:solidFill>
                <a:latin typeface="Helvetica Neue"/>
                <a:ea typeface="Arial Unicode MS" pitchFamily="34" charset="-128"/>
              </a:rPr>
              <a:t>c,</a:t>
            </a:r>
            <a:r>
              <a:rPr lang="el-GR" altLang="en-US" sz="4400" i="1" dirty="0">
                <a:solidFill>
                  <a:srgbClr val="0100C8"/>
                </a:solidFill>
                <a:latin typeface="Helvetica Neue"/>
                <a:ea typeface="Arial Unicode MS" pitchFamily="34" charset="-128"/>
              </a:rPr>
              <a:t>α</a:t>
            </a:r>
            <a:r>
              <a:rPr lang="el-GR" altLang="en-US" sz="4400" dirty="0">
                <a:solidFill>
                  <a:srgbClr val="0100C8"/>
                </a:solidFill>
                <a:latin typeface="Helvetica Neue"/>
                <a:ea typeface="Arial Unicode MS" pitchFamily="34" charset="-128"/>
              </a:rPr>
              <a:t>) </a:t>
            </a:r>
            <a:r>
              <a:rPr lang="en-US" altLang="en-US" sz="4400" dirty="0">
                <a:solidFill>
                  <a:srgbClr val="0100C8"/>
                </a:solidFill>
                <a:latin typeface="Helvetica Neue"/>
                <a:ea typeface="Arial Unicode MS" pitchFamily="34" charset="-128"/>
              </a:rPr>
              <a:t>can be activated when the environment is in state </a:t>
            </a:r>
            <a:r>
              <a:rPr lang="en-US" altLang="en-US" sz="4400" i="1" dirty="0">
                <a:solidFill>
                  <a:srgbClr val="0100C8"/>
                </a:solidFill>
                <a:latin typeface="Helvetica Neue"/>
                <a:ea typeface="Arial Unicode MS" pitchFamily="34" charset="-128"/>
              </a:rPr>
              <a:t>s</a:t>
            </a:r>
            <a:r>
              <a:rPr lang="en-US" altLang="en-US" sz="4400" dirty="0">
                <a:solidFill>
                  <a:srgbClr val="0100C8"/>
                </a:solidFill>
                <a:latin typeface="Helvetica Neue"/>
                <a:ea typeface="Arial Unicode MS" pitchFamily="34" charset="-128"/>
              </a:rPr>
              <a:t> ∈ </a:t>
            </a:r>
            <a:r>
              <a:rPr lang="en-US" altLang="en-US" sz="4400" i="1" dirty="0">
                <a:solidFill>
                  <a:srgbClr val="0100C8"/>
                </a:solidFill>
                <a:latin typeface="Helvetica Neue"/>
                <a:ea typeface="Arial Unicode MS" pitchFamily="34" charset="-128"/>
              </a:rPr>
              <a:t>S</a:t>
            </a:r>
            <a:r>
              <a:rPr lang="en-US" altLang="en-US" sz="4400" dirty="0">
                <a:solidFill>
                  <a:srgbClr val="0100C8"/>
                </a:solidFill>
                <a:latin typeface="Helvetica Neue"/>
                <a:ea typeface="Arial Unicode MS" pitchFamily="34" charset="-128"/>
              </a:rPr>
              <a:t>, if and only if</a:t>
            </a:r>
            <a:r>
              <a:rPr lang="el-GR" altLang="en-US" sz="4400" dirty="0">
                <a:solidFill>
                  <a:srgbClr val="0100C8"/>
                </a:solidFill>
                <a:latin typeface="Helvetica Neue"/>
                <a:ea typeface="Arial Unicode MS" pitchFamily="34" charset="-128"/>
              </a:rPr>
              <a:t> </a:t>
            </a:r>
            <a:r>
              <a:rPr lang="en-US" altLang="en-US" sz="4400" i="1" dirty="0">
                <a:solidFill>
                  <a:srgbClr val="0100C8"/>
                </a:solidFill>
                <a:latin typeface="Helvetica Neue"/>
                <a:ea typeface="Arial Unicode MS" pitchFamily="34" charset="-128"/>
              </a:rPr>
              <a:t>see(s)</a:t>
            </a:r>
            <a:r>
              <a:rPr lang="en-US" altLang="en-US" sz="4400" dirty="0">
                <a:solidFill>
                  <a:srgbClr val="0100C8"/>
                </a:solidFill>
                <a:latin typeface="Helvetica Neue"/>
                <a:ea typeface="Arial Unicode MS" pitchFamily="34" charset="-128"/>
              </a:rPr>
              <a:t> ∈ </a:t>
            </a:r>
            <a:r>
              <a:rPr lang="en-US" altLang="en-US" sz="4400" i="1" dirty="0">
                <a:solidFill>
                  <a:srgbClr val="0100C8"/>
                </a:solidFill>
                <a:latin typeface="Helvetica Neue"/>
                <a:ea typeface="Arial Unicode MS" pitchFamily="34" charset="-128"/>
              </a:rPr>
              <a:t>c</a:t>
            </a:r>
            <a:endParaRPr lang="el-GR" altLang="en-US" sz="4400" i="1" dirty="0">
              <a:solidFill>
                <a:srgbClr val="0100C8"/>
              </a:solidFill>
              <a:latin typeface="Helvetica Neue"/>
              <a:ea typeface="Arial Unicode MS" pitchFamily="34" charset="-128"/>
            </a:endParaRPr>
          </a:p>
          <a:p>
            <a:pPr lvl="1" eaLnBrk="1" hangingPunct="1">
              <a:lnSpc>
                <a:spcPct val="90000"/>
              </a:lnSpc>
            </a:pPr>
            <a:endParaRPr lang="el-GR" altLang="en-US" sz="4400" i="1" dirty="0">
              <a:solidFill>
                <a:srgbClr val="0100C8"/>
              </a:solidFill>
              <a:latin typeface="Helvetica Neue"/>
              <a:ea typeface="Arial Unicode MS" pitchFamily="34" charset="-128"/>
            </a:endParaRPr>
          </a:p>
          <a:p>
            <a:pPr marL="571500" indent="-571500" eaLnBrk="1" hangingPunct="1">
              <a:lnSpc>
                <a:spcPct val="90000"/>
              </a:lnSpc>
              <a:buFont typeface="Wingdings" panose="05000000000000000000" pitchFamily="2" charset="2"/>
              <a:buChar char="q"/>
            </a:pPr>
            <a:r>
              <a:rPr lang="en-US" altLang="en-US" sz="4400" dirty="0">
                <a:solidFill>
                  <a:srgbClr val="0100C8"/>
                </a:solidFill>
                <a:latin typeface="Helvetica Neue"/>
                <a:ea typeface="Arial Unicode MS" pitchFamily="34" charset="-128"/>
              </a:rPr>
              <a:t>“inhibition” relation (</a:t>
            </a:r>
            <a:r>
              <a:rPr lang="en-US" altLang="en-US" sz="4400" i="1" dirty="0">
                <a:solidFill>
                  <a:srgbClr val="0100C8"/>
                </a:solidFill>
                <a:latin typeface="Helvetica Neue"/>
              </a:rPr>
              <a:t>¥</a:t>
            </a:r>
            <a:r>
              <a:rPr lang="en-US" altLang="en-US" sz="4400" dirty="0">
                <a:solidFill>
                  <a:srgbClr val="0100C8"/>
                </a:solidFill>
                <a:latin typeface="Helvetica Neue"/>
              </a:rPr>
              <a:t>)</a:t>
            </a:r>
          </a:p>
          <a:p>
            <a:pPr marL="1485900" lvl="1" indent="-571500" eaLnBrk="1" hangingPunct="1">
              <a:lnSpc>
                <a:spcPct val="90000"/>
              </a:lnSpc>
              <a:buFont typeface="Wingdings" panose="05000000000000000000" pitchFamily="2" charset="2"/>
              <a:buChar char="§"/>
            </a:pPr>
            <a:r>
              <a:rPr lang="en-US" altLang="en-US" sz="4400" i="1" dirty="0">
                <a:solidFill>
                  <a:srgbClr val="0100C8"/>
                </a:solidFill>
                <a:latin typeface="Helvetica Neue"/>
              </a:rPr>
              <a:t>¥</a:t>
            </a:r>
            <a:r>
              <a:rPr lang="en-US" altLang="en-US" sz="4400" dirty="0">
                <a:solidFill>
                  <a:srgbClr val="0100C8"/>
                </a:solidFill>
                <a:latin typeface="Helvetica Neue"/>
              </a:rPr>
              <a:t> </a:t>
            </a:r>
            <a:r>
              <a:rPr lang="en-US" altLang="en-US" sz="4400" dirty="0">
                <a:solidFill>
                  <a:srgbClr val="0100C8"/>
                </a:solidFill>
                <a:latin typeface="Helvetica Neue"/>
                <a:ea typeface="MS Mincho" panose="02020609040205080304" pitchFamily="49" charset="-128"/>
              </a:rPr>
              <a:t>⊆ </a:t>
            </a:r>
            <a:r>
              <a:rPr lang="en-US" altLang="en-US" sz="4400" i="1" dirty="0">
                <a:solidFill>
                  <a:srgbClr val="0100C8"/>
                </a:solidFill>
                <a:latin typeface="Helvetica Neue"/>
                <a:ea typeface="MS Mincho" panose="02020609040205080304" pitchFamily="49" charset="-128"/>
              </a:rPr>
              <a:t>R × R</a:t>
            </a:r>
            <a:r>
              <a:rPr lang="en-US" altLang="en-US" sz="4400" dirty="0">
                <a:solidFill>
                  <a:srgbClr val="0100C8"/>
                </a:solidFill>
                <a:latin typeface="Helvetica Neue"/>
                <a:ea typeface="MS Mincho" panose="02020609040205080304" pitchFamily="49" charset="-128"/>
              </a:rPr>
              <a:t>, where</a:t>
            </a:r>
            <a:r>
              <a:rPr lang="el-GR" altLang="en-US" sz="4400" dirty="0">
                <a:solidFill>
                  <a:srgbClr val="0100C8"/>
                </a:solidFill>
                <a:latin typeface="Helvetica Neue"/>
              </a:rPr>
              <a:t> </a:t>
            </a:r>
            <a:r>
              <a:rPr lang="en-US" altLang="en-US" sz="4400" i="1" dirty="0">
                <a:solidFill>
                  <a:srgbClr val="0100C8"/>
                </a:solidFill>
                <a:latin typeface="Helvetica Neue"/>
              </a:rPr>
              <a:t>R</a:t>
            </a:r>
            <a:r>
              <a:rPr lang="en-US" altLang="en-US" sz="4400" dirty="0">
                <a:solidFill>
                  <a:srgbClr val="0100C8"/>
                </a:solidFill>
                <a:latin typeface="Helvetica Neue"/>
              </a:rPr>
              <a:t> </a:t>
            </a:r>
            <a:r>
              <a:rPr lang="en-US" altLang="en-US" sz="4400" dirty="0">
                <a:solidFill>
                  <a:srgbClr val="0100C8"/>
                </a:solidFill>
                <a:latin typeface="Helvetica Neue"/>
                <a:ea typeface="MS Mincho" panose="02020609040205080304" pitchFamily="49" charset="-128"/>
              </a:rPr>
              <a:t>⊆ </a:t>
            </a:r>
            <a:r>
              <a:rPr lang="en-US" altLang="en-US" sz="4400" i="1" dirty="0">
                <a:solidFill>
                  <a:srgbClr val="0100C8"/>
                </a:solidFill>
                <a:latin typeface="Helvetica Neue"/>
                <a:ea typeface="MS Mincho" panose="02020609040205080304" pitchFamily="49" charset="-128"/>
              </a:rPr>
              <a:t>Beh</a:t>
            </a:r>
          </a:p>
          <a:p>
            <a:pPr marL="1485900" lvl="1" indent="-571500" eaLnBrk="1" hangingPunct="1">
              <a:lnSpc>
                <a:spcPct val="90000"/>
              </a:lnSpc>
              <a:buFont typeface="Wingdings" panose="05000000000000000000" pitchFamily="2" charset="2"/>
              <a:buChar char="§"/>
            </a:pPr>
            <a:r>
              <a:rPr lang="en-US" altLang="en-US" sz="4400" dirty="0">
                <a:solidFill>
                  <a:srgbClr val="0100C8"/>
                </a:solidFill>
                <a:latin typeface="Helvetica Neue"/>
                <a:ea typeface="MS Mincho" panose="02020609040205080304" pitchFamily="49" charset="-128"/>
              </a:rPr>
              <a:t>(</a:t>
            </a:r>
            <a:r>
              <a:rPr lang="en-US" altLang="en-US" sz="4400" i="1" dirty="0">
                <a:solidFill>
                  <a:srgbClr val="0100C8"/>
                </a:solidFill>
                <a:latin typeface="Helvetica Neue"/>
                <a:ea typeface="MS Mincho" panose="02020609040205080304" pitchFamily="49" charset="-128"/>
              </a:rPr>
              <a:t>b</a:t>
            </a:r>
            <a:r>
              <a:rPr lang="en-US" altLang="en-US" sz="4400" i="1" baseline="-25000" dirty="0">
                <a:solidFill>
                  <a:srgbClr val="0100C8"/>
                </a:solidFill>
                <a:latin typeface="Helvetica Neue"/>
                <a:ea typeface="MS Mincho" panose="02020609040205080304" pitchFamily="49" charset="-128"/>
              </a:rPr>
              <a:t>1</a:t>
            </a:r>
            <a:r>
              <a:rPr lang="en-US" altLang="en-US" sz="4400" i="1" dirty="0">
                <a:solidFill>
                  <a:srgbClr val="0100C8"/>
                </a:solidFill>
                <a:latin typeface="Helvetica Neue"/>
                <a:ea typeface="MS Mincho" panose="02020609040205080304" pitchFamily="49" charset="-128"/>
              </a:rPr>
              <a:t>,b</a:t>
            </a:r>
            <a:r>
              <a:rPr lang="en-US" altLang="en-US" sz="4400" i="1" baseline="-25000" dirty="0">
                <a:solidFill>
                  <a:srgbClr val="0100C8"/>
                </a:solidFill>
                <a:latin typeface="Helvetica Neue"/>
                <a:ea typeface="MS Mincho" panose="02020609040205080304" pitchFamily="49" charset="-128"/>
              </a:rPr>
              <a:t>2</a:t>
            </a:r>
            <a:r>
              <a:rPr lang="en-US" altLang="en-US" sz="4400" i="1" dirty="0">
                <a:solidFill>
                  <a:srgbClr val="0100C8"/>
                </a:solidFill>
                <a:latin typeface="Helvetica Neue"/>
                <a:ea typeface="MS Mincho" panose="02020609040205080304" pitchFamily="49" charset="-128"/>
              </a:rPr>
              <a:t>)</a:t>
            </a:r>
            <a:r>
              <a:rPr lang="en-US" altLang="en-US" sz="4400" dirty="0">
                <a:solidFill>
                  <a:srgbClr val="0100C8"/>
                </a:solidFill>
                <a:latin typeface="Helvetica Neue"/>
                <a:ea typeface="MS Mincho" panose="02020609040205080304" pitchFamily="49" charset="-128"/>
              </a:rPr>
              <a:t> </a:t>
            </a:r>
            <a:r>
              <a:rPr lang="en-US" altLang="en-US" sz="4400" dirty="0">
                <a:solidFill>
                  <a:srgbClr val="0100C8"/>
                </a:solidFill>
                <a:latin typeface="Helvetica Neue"/>
                <a:ea typeface="Arial Unicode MS" pitchFamily="34" charset="-128"/>
              </a:rPr>
              <a:t>∈ </a:t>
            </a:r>
            <a:r>
              <a:rPr lang="en-US" altLang="en-US" sz="4400" i="1" dirty="0">
                <a:solidFill>
                  <a:srgbClr val="0100C8"/>
                </a:solidFill>
                <a:latin typeface="Helvetica Neue"/>
                <a:ea typeface="Arial Unicode MS" pitchFamily="34" charset="-128"/>
              </a:rPr>
              <a:t>¥</a:t>
            </a:r>
            <a:r>
              <a:rPr lang="en-US" altLang="en-US" sz="4400" dirty="0">
                <a:solidFill>
                  <a:srgbClr val="0100C8"/>
                </a:solidFill>
                <a:latin typeface="Helvetica Neue"/>
                <a:ea typeface="MS Mincho" panose="02020609040205080304" pitchFamily="49" charset="-128"/>
              </a:rPr>
              <a:t>, means</a:t>
            </a:r>
            <a:r>
              <a:rPr lang="el-GR" altLang="en-US" sz="4400" dirty="0">
                <a:solidFill>
                  <a:srgbClr val="0100C8"/>
                </a:solidFill>
                <a:latin typeface="Helvetica Neue"/>
              </a:rPr>
              <a:t> </a:t>
            </a:r>
            <a:r>
              <a:rPr lang="en-US" altLang="en-US" sz="4400" dirty="0">
                <a:solidFill>
                  <a:srgbClr val="0100C8"/>
                </a:solidFill>
                <a:latin typeface="Helvetica Neue"/>
              </a:rPr>
              <a:t>“</a:t>
            </a:r>
            <a:r>
              <a:rPr lang="en-US" altLang="en-US" sz="4400" i="1" dirty="0">
                <a:solidFill>
                  <a:srgbClr val="0100C8"/>
                </a:solidFill>
                <a:latin typeface="Helvetica Neue"/>
              </a:rPr>
              <a:t>b</a:t>
            </a:r>
            <a:r>
              <a:rPr lang="en-US" altLang="en-US" sz="4400" i="1" baseline="-25000" dirty="0">
                <a:solidFill>
                  <a:srgbClr val="0100C8"/>
                </a:solidFill>
                <a:latin typeface="Helvetica Neue"/>
              </a:rPr>
              <a:t>1</a:t>
            </a:r>
            <a:r>
              <a:rPr lang="en-US" altLang="en-US" sz="4400" dirty="0">
                <a:solidFill>
                  <a:srgbClr val="0100C8"/>
                </a:solidFill>
                <a:latin typeface="Helvetica Neue"/>
              </a:rPr>
              <a:t> inhibits </a:t>
            </a:r>
            <a:r>
              <a:rPr lang="en-US" altLang="en-US" sz="4400" i="1" dirty="0">
                <a:solidFill>
                  <a:srgbClr val="0100C8"/>
                </a:solidFill>
                <a:latin typeface="Helvetica Neue"/>
              </a:rPr>
              <a:t>b</a:t>
            </a:r>
            <a:r>
              <a:rPr lang="en-US" altLang="en-US" sz="4400" i="1" baseline="-25000" dirty="0">
                <a:solidFill>
                  <a:srgbClr val="0100C8"/>
                </a:solidFill>
                <a:latin typeface="Helvetica Neue"/>
              </a:rPr>
              <a:t>2</a:t>
            </a:r>
            <a:r>
              <a:rPr lang="en-US" altLang="en-US" sz="4400" dirty="0">
                <a:solidFill>
                  <a:srgbClr val="0100C8"/>
                </a:solidFill>
                <a:latin typeface="Helvetica Neue"/>
              </a:rPr>
              <a:t>”, i.e., </a:t>
            </a:r>
            <a:r>
              <a:rPr lang="en-US" altLang="en-US" sz="4400" i="1" dirty="0">
                <a:solidFill>
                  <a:srgbClr val="0100C8"/>
                </a:solidFill>
                <a:latin typeface="Helvetica Neue"/>
              </a:rPr>
              <a:t>b</a:t>
            </a:r>
            <a:r>
              <a:rPr lang="en-US" altLang="en-US" sz="4400" i="1" baseline="-25000" dirty="0">
                <a:solidFill>
                  <a:srgbClr val="0100C8"/>
                </a:solidFill>
                <a:latin typeface="Helvetica Neue"/>
              </a:rPr>
              <a:t>1</a:t>
            </a:r>
            <a:r>
              <a:rPr lang="en-US" altLang="en-US" sz="4400" i="1" dirty="0">
                <a:solidFill>
                  <a:srgbClr val="0100C8"/>
                </a:solidFill>
                <a:latin typeface="Helvetica Neue"/>
              </a:rPr>
              <a:t> </a:t>
            </a:r>
            <a:r>
              <a:rPr lang="en-US" altLang="en-US" sz="4400" dirty="0">
                <a:solidFill>
                  <a:srgbClr val="0100C8"/>
                </a:solidFill>
                <a:latin typeface="Helvetica Neue"/>
              </a:rPr>
              <a:t>is at a lower layer than </a:t>
            </a:r>
            <a:r>
              <a:rPr lang="en-US" altLang="en-US" sz="4400" i="1" dirty="0">
                <a:solidFill>
                  <a:srgbClr val="0100C8"/>
                </a:solidFill>
                <a:latin typeface="Helvetica Neue"/>
              </a:rPr>
              <a:t>b</a:t>
            </a:r>
            <a:r>
              <a:rPr lang="en-US" altLang="en-US" sz="4400" i="1" baseline="-25000" dirty="0">
                <a:solidFill>
                  <a:srgbClr val="0100C8"/>
                </a:solidFill>
                <a:latin typeface="Helvetica Neue"/>
              </a:rPr>
              <a:t>2</a:t>
            </a:r>
            <a:r>
              <a:rPr lang="en-US" altLang="en-US" sz="4400" dirty="0">
                <a:solidFill>
                  <a:srgbClr val="0100C8"/>
                </a:solidFill>
                <a:latin typeface="Helvetica Neue"/>
              </a:rPr>
              <a:t> and hence it has priority</a:t>
            </a:r>
          </a:p>
        </p:txBody>
      </p:sp>
    </p:spTree>
    <p:extLst>
      <p:ext uri="{BB962C8B-B14F-4D97-AF65-F5344CB8AC3E}">
        <p14:creationId xmlns:p14="http://schemas.microsoft.com/office/powerpoint/2010/main" val="509089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0A1C61-1858-338C-0608-B9B625E216A1}"/>
              </a:ext>
            </a:extLst>
          </p:cNvPr>
          <p:cNvSpPr>
            <a:spLocks noGrp="1"/>
          </p:cNvSpPr>
          <p:nvPr>
            <p:ph type="sldNum" sz="quarter" idx="12"/>
          </p:nvPr>
        </p:nvSpPr>
        <p:spPr/>
        <p:txBody>
          <a:bodyPr/>
          <a:lstStyle/>
          <a:p>
            <a:fld id="{6B81AD02-3018-4B42-9D33-F2714509F559}" type="slidenum">
              <a:rPr lang="el-GR" altLang="en-US" smtClean="0"/>
              <a:pPr/>
              <a:t>45</a:t>
            </a:fld>
            <a:endParaRPr lang="el-GR" altLang="en-US" dirty="0"/>
          </a:p>
        </p:txBody>
      </p:sp>
      <p:sp>
        <p:nvSpPr>
          <p:cNvPr id="4" name="TextBox 3">
            <a:extLst>
              <a:ext uri="{FF2B5EF4-FFF2-40B4-BE49-F238E27FC236}">
                <a16:creationId xmlns:a16="http://schemas.microsoft.com/office/drawing/2014/main" id="{98D259B3-D03D-0511-BC02-4401594A5C83}"/>
              </a:ext>
            </a:extLst>
          </p:cNvPr>
          <p:cNvSpPr txBox="1"/>
          <p:nvPr/>
        </p:nvSpPr>
        <p:spPr>
          <a:xfrm>
            <a:off x="5214552" y="1375319"/>
            <a:ext cx="13431794" cy="769441"/>
          </a:xfrm>
          <a:prstGeom prst="rect">
            <a:avLst/>
          </a:prstGeom>
          <a:noFill/>
        </p:spPr>
        <p:txBody>
          <a:bodyPr wrap="square" rtlCol="0">
            <a:spAutoFit/>
          </a:bodyPr>
          <a:lstStyle/>
          <a:p>
            <a:pPr algn="ctr"/>
            <a:r>
              <a:rPr lang="en-US" sz="4400" b="1" dirty="0">
                <a:solidFill>
                  <a:srgbClr val="0100C8"/>
                </a:solidFill>
                <a:latin typeface="Helvetica Neue"/>
              </a:rPr>
              <a:t>Action Selection in the Subsumption Architecture</a:t>
            </a:r>
            <a:endParaRPr lang="en-CY" sz="4400" b="1" dirty="0">
              <a:solidFill>
                <a:srgbClr val="0100C8"/>
              </a:solidFill>
              <a:latin typeface="Helvetica Neue"/>
            </a:endParaRPr>
          </a:p>
        </p:txBody>
      </p:sp>
      <p:sp>
        <p:nvSpPr>
          <p:cNvPr id="5" name="Text Box 4">
            <a:extLst>
              <a:ext uri="{FF2B5EF4-FFF2-40B4-BE49-F238E27FC236}">
                <a16:creationId xmlns:a16="http://schemas.microsoft.com/office/drawing/2014/main" id="{25BD3B10-FBCA-D12E-E328-EF0B7D783F61}"/>
              </a:ext>
            </a:extLst>
          </p:cNvPr>
          <p:cNvSpPr txBox="1">
            <a:spLocks noChangeArrowheads="1"/>
          </p:cNvSpPr>
          <p:nvPr/>
        </p:nvSpPr>
        <p:spPr bwMode="auto">
          <a:xfrm>
            <a:off x="5645781" y="2410628"/>
            <a:ext cx="12851459" cy="8894743"/>
          </a:xfrm>
          <a:prstGeom prst="rect">
            <a:avLst/>
          </a:prstGeom>
          <a:solidFill>
            <a:schemeClr val="bg1">
              <a:lumMod val="85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2" eaLnBrk="1" hangingPunct="1">
              <a:spcBef>
                <a:spcPct val="50000"/>
              </a:spcBef>
              <a:buFontTx/>
              <a:buNone/>
            </a:pPr>
            <a:r>
              <a:rPr lang="en-US" altLang="en-US" sz="4400" baseline="0" dirty="0">
                <a:latin typeface="Helvetica Neue"/>
              </a:rPr>
              <a:t>function </a:t>
            </a:r>
            <a:r>
              <a:rPr lang="en-US" altLang="en-US" sz="4400" i="1" baseline="0" dirty="0">
                <a:solidFill>
                  <a:srgbClr val="990000"/>
                </a:solidFill>
                <a:latin typeface="Helvetica Neue"/>
              </a:rPr>
              <a:t>action </a:t>
            </a:r>
            <a:r>
              <a:rPr lang="en-US" altLang="en-US" sz="4400" i="1" baseline="0" dirty="0">
                <a:latin typeface="Helvetica Neue"/>
              </a:rPr>
              <a:t>(p</a:t>
            </a:r>
            <a:r>
              <a:rPr lang="el-GR" altLang="en-US" sz="4400" i="1" baseline="0" dirty="0">
                <a:latin typeface="Helvetica Neue"/>
              </a:rPr>
              <a:t> </a:t>
            </a:r>
            <a:r>
              <a:rPr lang="en-US" altLang="en-US" sz="4400" i="1" baseline="0" dirty="0">
                <a:latin typeface="Helvetica Neue"/>
              </a:rPr>
              <a:t>:</a:t>
            </a:r>
            <a:r>
              <a:rPr lang="en-US" altLang="en-US" sz="4400" i="1" dirty="0">
                <a:latin typeface="Helvetica Neue"/>
              </a:rPr>
              <a:t> </a:t>
            </a:r>
            <a:r>
              <a:rPr lang="en-US" altLang="en-US" sz="4400" i="1" baseline="0" dirty="0">
                <a:latin typeface="Helvetica Neue"/>
              </a:rPr>
              <a:t>Percept) </a:t>
            </a:r>
            <a:r>
              <a:rPr lang="en-US" altLang="en-US" sz="4400" i="1" dirty="0">
                <a:latin typeface="Helvetica Neue"/>
              </a:rPr>
              <a:t>returns an action</a:t>
            </a:r>
            <a:endParaRPr lang="en-US" altLang="en-US" sz="4400" i="1" baseline="0" dirty="0">
              <a:latin typeface="Helvetica Neue"/>
            </a:endParaRPr>
          </a:p>
          <a:p>
            <a:pPr lvl="2" eaLnBrk="1" hangingPunct="1">
              <a:spcBef>
                <a:spcPct val="50000"/>
              </a:spcBef>
              <a:buFontTx/>
              <a:buNone/>
            </a:pPr>
            <a:r>
              <a:rPr lang="en-US" altLang="en-US" sz="4400" baseline="0" dirty="0">
                <a:latin typeface="Helvetica Neue"/>
              </a:rPr>
              <a:t>var </a:t>
            </a:r>
            <a:r>
              <a:rPr lang="en-US" altLang="en-US" sz="4400" i="1" baseline="0" dirty="0">
                <a:latin typeface="Helvetica Neue"/>
              </a:rPr>
              <a:t>fired</a:t>
            </a:r>
            <a:r>
              <a:rPr lang="en-US" altLang="en-US" sz="4400" baseline="0" dirty="0">
                <a:latin typeface="Helvetica Neue"/>
              </a:rPr>
              <a:t> : </a:t>
            </a:r>
            <a:r>
              <a:rPr lang="en-US" altLang="en-US" sz="4400" i="1" dirty="0">
                <a:latin typeface="Helvetica Neue"/>
              </a:rPr>
              <a:t>Power</a:t>
            </a:r>
            <a:r>
              <a:rPr lang="en-US" altLang="en-US" sz="4400" i="1" baseline="0" dirty="0">
                <a:latin typeface="Helvetica Neue"/>
              </a:rPr>
              <a:t>(R)</a:t>
            </a:r>
            <a:r>
              <a:rPr lang="en-US" altLang="en-US" sz="4400" baseline="0" dirty="0">
                <a:latin typeface="Helvetica Neue"/>
              </a:rPr>
              <a:t> </a:t>
            </a:r>
          </a:p>
          <a:p>
            <a:pPr lvl="2" eaLnBrk="1" hangingPunct="1">
              <a:spcBef>
                <a:spcPct val="50000"/>
              </a:spcBef>
              <a:buFontTx/>
              <a:buNone/>
            </a:pPr>
            <a:r>
              <a:rPr lang="en-US" altLang="en-US" sz="4400" baseline="0" dirty="0">
                <a:latin typeface="Helvetica Neue"/>
              </a:rPr>
              <a:t>begin</a:t>
            </a:r>
          </a:p>
          <a:p>
            <a:pPr lvl="2" eaLnBrk="1" hangingPunct="1">
              <a:spcBef>
                <a:spcPct val="50000"/>
              </a:spcBef>
              <a:buFontTx/>
              <a:buNone/>
            </a:pPr>
            <a:r>
              <a:rPr lang="en-US" altLang="en-US" sz="4400" baseline="0" dirty="0">
                <a:latin typeface="Helvetica Neue"/>
              </a:rPr>
              <a:t>	fired := {(</a:t>
            </a:r>
            <a:r>
              <a:rPr lang="en-US" altLang="en-US" sz="4400" i="1" baseline="0" dirty="0">
                <a:latin typeface="Helvetica Neue"/>
              </a:rPr>
              <a:t>c,</a:t>
            </a:r>
            <a:r>
              <a:rPr lang="el-GR" altLang="en-US" sz="4400" i="1" baseline="0" dirty="0">
                <a:latin typeface="Helvetica Neue"/>
              </a:rPr>
              <a:t>α</a:t>
            </a:r>
            <a:r>
              <a:rPr lang="el-GR" altLang="en-US" sz="4400" baseline="0" dirty="0">
                <a:latin typeface="Helvetica Neue"/>
              </a:rPr>
              <a:t>) </a:t>
            </a:r>
            <a:r>
              <a:rPr lang="en-US" altLang="en-US" sz="4400" baseline="0" dirty="0">
                <a:latin typeface="Helvetica Neue"/>
              </a:rPr>
              <a:t>| (</a:t>
            </a:r>
            <a:r>
              <a:rPr lang="en-US" altLang="en-US" sz="4400" i="1" baseline="0" dirty="0">
                <a:latin typeface="Helvetica Neue"/>
              </a:rPr>
              <a:t>c,</a:t>
            </a:r>
            <a:r>
              <a:rPr lang="el-GR" altLang="en-US" sz="4400" i="1" baseline="0" dirty="0">
                <a:latin typeface="Helvetica Neue"/>
              </a:rPr>
              <a:t>α</a:t>
            </a:r>
            <a:r>
              <a:rPr lang="el-GR" altLang="en-US" sz="4400" baseline="0" dirty="0">
                <a:latin typeface="Helvetica Neue"/>
              </a:rPr>
              <a:t>) </a:t>
            </a:r>
            <a:r>
              <a:rPr lang="en-US" altLang="en-US" sz="4400" baseline="0" dirty="0">
                <a:latin typeface="Helvetica Neue"/>
                <a:ea typeface="Arial Unicode MS" pitchFamily="34" charset="-128"/>
              </a:rPr>
              <a:t>∈ </a:t>
            </a:r>
            <a:r>
              <a:rPr lang="en-US" altLang="en-US" sz="4400" i="1" baseline="0" dirty="0">
                <a:latin typeface="Helvetica Neue"/>
                <a:ea typeface="Arial Unicode MS" pitchFamily="34" charset="-128"/>
              </a:rPr>
              <a:t>R</a:t>
            </a:r>
            <a:r>
              <a:rPr lang="en-US" altLang="en-US" sz="4400" baseline="0" dirty="0">
                <a:latin typeface="Helvetica Neue"/>
                <a:ea typeface="Arial Unicode MS" pitchFamily="34" charset="-128"/>
              </a:rPr>
              <a:t> and </a:t>
            </a:r>
            <a:r>
              <a:rPr lang="en-US" altLang="en-US" sz="4400" i="1" baseline="0" dirty="0">
                <a:latin typeface="Helvetica Neue"/>
                <a:ea typeface="Arial Unicode MS" pitchFamily="34" charset="-128"/>
              </a:rPr>
              <a:t>p</a:t>
            </a:r>
            <a:r>
              <a:rPr lang="en-US" altLang="en-US" sz="4400" baseline="0" dirty="0">
                <a:latin typeface="Helvetica Neue"/>
                <a:ea typeface="Arial Unicode MS" pitchFamily="34" charset="-128"/>
              </a:rPr>
              <a:t> ∈ </a:t>
            </a:r>
            <a:r>
              <a:rPr lang="en-US" altLang="en-US" sz="4400" i="1" baseline="0" dirty="0">
                <a:latin typeface="Helvetica Neue"/>
                <a:ea typeface="Arial Unicode MS" pitchFamily="34" charset="-128"/>
              </a:rPr>
              <a:t>c </a:t>
            </a:r>
            <a:r>
              <a:rPr lang="en-US" altLang="en-US" sz="4400" baseline="0" dirty="0">
                <a:latin typeface="Helvetica Neue"/>
              </a:rPr>
              <a:t>}</a:t>
            </a:r>
          </a:p>
          <a:p>
            <a:pPr lvl="2" eaLnBrk="1" hangingPunct="1">
              <a:spcBef>
                <a:spcPct val="50000"/>
              </a:spcBef>
              <a:buFontTx/>
              <a:buNone/>
            </a:pPr>
            <a:r>
              <a:rPr lang="en-US" altLang="en-US" sz="4400" baseline="0" dirty="0">
                <a:latin typeface="Helvetica Neue"/>
              </a:rPr>
              <a:t>	for each </a:t>
            </a:r>
            <a:r>
              <a:rPr lang="en-US" altLang="en-US" sz="4400" i="1" baseline="0" dirty="0">
                <a:latin typeface="Helvetica Neue"/>
              </a:rPr>
              <a:t>(c,</a:t>
            </a:r>
            <a:r>
              <a:rPr lang="el-GR" altLang="en-US" sz="4400" i="1" baseline="0" dirty="0">
                <a:latin typeface="Helvetica Neue"/>
              </a:rPr>
              <a:t>α)</a:t>
            </a:r>
            <a:r>
              <a:rPr lang="el-GR" altLang="en-US" sz="4400" baseline="0" dirty="0">
                <a:latin typeface="Helvetica Neue"/>
              </a:rPr>
              <a:t> </a:t>
            </a:r>
            <a:r>
              <a:rPr lang="en-US" altLang="en-US" sz="4400" baseline="0" dirty="0">
                <a:latin typeface="Helvetica Neue"/>
                <a:ea typeface="Arial Unicode MS" pitchFamily="34" charset="-128"/>
              </a:rPr>
              <a:t>∈ </a:t>
            </a:r>
            <a:r>
              <a:rPr lang="en-US" altLang="en-US" sz="4400" i="1" baseline="0" dirty="0">
                <a:latin typeface="Helvetica Neue"/>
                <a:ea typeface="Arial Unicode MS" pitchFamily="34" charset="-128"/>
              </a:rPr>
              <a:t>fired </a:t>
            </a:r>
            <a:r>
              <a:rPr lang="en-US" altLang="en-US" sz="4400" baseline="0" dirty="0">
                <a:latin typeface="Helvetica Neue"/>
                <a:ea typeface="Arial Unicode MS" pitchFamily="34" charset="-128"/>
              </a:rPr>
              <a:t>do</a:t>
            </a:r>
          </a:p>
          <a:p>
            <a:pPr lvl="2" eaLnBrk="1" hangingPunct="1">
              <a:spcBef>
                <a:spcPct val="50000"/>
              </a:spcBef>
              <a:buFontTx/>
              <a:buNone/>
            </a:pPr>
            <a:r>
              <a:rPr lang="en-US" altLang="en-US" sz="4400" baseline="0" dirty="0">
                <a:latin typeface="Helvetica Neue"/>
                <a:ea typeface="Arial Unicode MS" pitchFamily="34" charset="-128"/>
              </a:rPr>
              <a:t>		if ~(</a:t>
            </a:r>
            <a:r>
              <a:rPr lang="el-GR" altLang="en-US" sz="4400" dirty="0">
                <a:latin typeface="Helvetica Neue"/>
              </a:rPr>
              <a:t> </a:t>
            </a:r>
            <a:r>
              <a:rPr lang="el-GR" altLang="en-US" sz="4400" baseline="0" dirty="0">
                <a:latin typeface="Helvetica Neue"/>
                <a:sym typeface="Symbol" panose="05050102010706020507" pitchFamily="18" charset="2"/>
              </a:rPr>
              <a:t></a:t>
            </a:r>
            <a:r>
              <a:rPr lang="en-US" altLang="en-US" sz="4400" baseline="0" dirty="0">
                <a:latin typeface="Helvetica Neue"/>
                <a:sym typeface="Symbol" panose="05050102010706020507" pitchFamily="18" charset="2"/>
              </a:rPr>
              <a:t> </a:t>
            </a:r>
            <a:r>
              <a:rPr lang="en-US" altLang="en-US" sz="4400" i="1" baseline="0" dirty="0">
                <a:latin typeface="Helvetica Neue"/>
                <a:sym typeface="Symbol" panose="05050102010706020507" pitchFamily="18" charset="2"/>
              </a:rPr>
              <a:t>(c’,</a:t>
            </a:r>
            <a:r>
              <a:rPr lang="el-GR" altLang="en-US" sz="4400" i="1" baseline="0" dirty="0">
                <a:latin typeface="Helvetica Neue"/>
                <a:sym typeface="Symbol" panose="05050102010706020507" pitchFamily="18" charset="2"/>
              </a:rPr>
              <a:t>α’)</a:t>
            </a:r>
            <a:r>
              <a:rPr lang="el-GR" altLang="en-US" sz="4400" baseline="0" dirty="0">
                <a:latin typeface="Helvetica Neue"/>
                <a:sym typeface="Symbol" panose="05050102010706020507" pitchFamily="18" charset="2"/>
              </a:rPr>
              <a:t> </a:t>
            </a:r>
            <a:r>
              <a:rPr lang="en-US" altLang="en-US" sz="4400" baseline="0" dirty="0">
                <a:latin typeface="Helvetica Neue"/>
                <a:ea typeface="Arial Unicode MS" pitchFamily="34" charset="-128"/>
              </a:rPr>
              <a:t>∈</a:t>
            </a:r>
            <a:r>
              <a:rPr lang="el-GR" altLang="en-US" sz="4400" baseline="0" dirty="0">
                <a:latin typeface="Helvetica Neue"/>
                <a:ea typeface="Arial Unicode MS" pitchFamily="34" charset="-128"/>
              </a:rPr>
              <a:t> </a:t>
            </a:r>
            <a:r>
              <a:rPr lang="en-US" altLang="en-US" sz="4400" i="1" baseline="0" dirty="0">
                <a:latin typeface="Helvetica Neue"/>
                <a:ea typeface="Arial Unicode MS" pitchFamily="34" charset="-128"/>
              </a:rPr>
              <a:t>fired</a:t>
            </a:r>
            <a:r>
              <a:rPr lang="en-US" altLang="en-US" sz="4400" baseline="0" dirty="0">
                <a:latin typeface="Helvetica Neue"/>
                <a:ea typeface="Arial Unicode MS" pitchFamily="34" charset="-128"/>
              </a:rPr>
              <a:t> s.t. </a:t>
            </a:r>
            <a:r>
              <a:rPr lang="en-US" altLang="en-US" sz="4400" i="1" baseline="0" dirty="0">
                <a:latin typeface="Helvetica Neue"/>
                <a:ea typeface="Arial Unicode MS" pitchFamily="34" charset="-128"/>
              </a:rPr>
              <a:t>(c’,</a:t>
            </a:r>
            <a:r>
              <a:rPr lang="el-GR" altLang="en-US" sz="4400" i="1" baseline="0" dirty="0">
                <a:latin typeface="Helvetica Neue"/>
                <a:ea typeface="Arial Unicode MS" pitchFamily="34" charset="-128"/>
              </a:rPr>
              <a:t>α’) </a:t>
            </a:r>
            <a:r>
              <a:rPr lang="en-US" altLang="en-US" sz="4400" i="1" baseline="0" dirty="0">
                <a:latin typeface="Helvetica Neue"/>
                <a:ea typeface="Arial Unicode MS" pitchFamily="34" charset="-128"/>
              </a:rPr>
              <a:t>¥</a:t>
            </a:r>
            <a:r>
              <a:rPr lang="el-GR" altLang="en-US" sz="4400" i="1" baseline="0" dirty="0">
                <a:latin typeface="Helvetica Neue"/>
                <a:ea typeface="Arial Unicode MS" pitchFamily="34" charset="-128"/>
              </a:rPr>
              <a:t> (</a:t>
            </a:r>
            <a:r>
              <a:rPr lang="en-US" altLang="en-US" sz="4400" i="1" baseline="0" dirty="0">
                <a:latin typeface="Helvetica Neue"/>
                <a:ea typeface="Arial Unicode MS" pitchFamily="34" charset="-128"/>
              </a:rPr>
              <a:t>c,</a:t>
            </a:r>
            <a:r>
              <a:rPr lang="el-GR" altLang="en-US" sz="4400" i="1" baseline="0" dirty="0">
                <a:latin typeface="Helvetica Neue"/>
                <a:ea typeface="Arial Unicode MS" pitchFamily="34" charset="-128"/>
              </a:rPr>
              <a:t>α)</a:t>
            </a:r>
            <a:r>
              <a:rPr lang="el-GR" altLang="en-US" sz="4400" baseline="0" dirty="0">
                <a:latin typeface="Helvetica Neue"/>
                <a:ea typeface="Arial Unicode MS" pitchFamily="34" charset="-128"/>
              </a:rPr>
              <a:t> </a:t>
            </a:r>
          </a:p>
          <a:p>
            <a:pPr lvl="2" eaLnBrk="1" hangingPunct="1">
              <a:spcBef>
                <a:spcPct val="50000"/>
              </a:spcBef>
              <a:buFontTx/>
              <a:buNone/>
            </a:pPr>
            <a:r>
              <a:rPr lang="el-GR" altLang="en-US" sz="4400" baseline="0" dirty="0">
                <a:latin typeface="Helvetica Neue"/>
                <a:ea typeface="Arial Unicode MS" pitchFamily="34" charset="-128"/>
              </a:rPr>
              <a:t>		</a:t>
            </a:r>
            <a:r>
              <a:rPr lang="en-US" altLang="en-US" sz="4400" baseline="0" dirty="0">
                <a:latin typeface="Helvetica Neue"/>
              </a:rPr>
              <a:t>then return </a:t>
            </a:r>
            <a:r>
              <a:rPr lang="el-GR" altLang="en-US" sz="4400" i="1" baseline="0" dirty="0">
                <a:latin typeface="Helvetica Neue"/>
              </a:rPr>
              <a:t>α</a:t>
            </a:r>
          </a:p>
          <a:p>
            <a:pPr lvl="2" eaLnBrk="1" hangingPunct="1">
              <a:spcBef>
                <a:spcPct val="50000"/>
              </a:spcBef>
              <a:buFontTx/>
              <a:buNone/>
            </a:pPr>
            <a:r>
              <a:rPr lang="el-GR" altLang="en-US" sz="4400" baseline="0" dirty="0">
                <a:latin typeface="Helvetica Neue"/>
              </a:rPr>
              <a:t>	</a:t>
            </a:r>
            <a:r>
              <a:rPr lang="en-US" altLang="en-US" sz="4400" baseline="0" dirty="0">
                <a:latin typeface="Helvetica Neue"/>
              </a:rPr>
              <a:t>return </a:t>
            </a:r>
            <a:r>
              <a:rPr lang="en-US" altLang="en-US" sz="4400" i="1" baseline="0" dirty="0">
                <a:latin typeface="Helvetica Neue"/>
              </a:rPr>
              <a:t>null</a:t>
            </a:r>
          </a:p>
          <a:p>
            <a:pPr lvl="2" eaLnBrk="1" hangingPunct="1">
              <a:spcBef>
                <a:spcPct val="50000"/>
              </a:spcBef>
              <a:buFontTx/>
              <a:buNone/>
            </a:pPr>
            <a:r>
              <a:rPr lang="en-US" altLang="en-US" sz="4400" baseline="0" dirty="0">
                <a:latin typeface="Helvetica Neue"/>
              </a:rPr>
              <a:t>end function </a:t>
            </a:r>
            <a:r>
              <a:rPr lang="en-US" altLang="en-US" sz="4400" i="1" baseline="0" dirty="0">
                <a:solidFill>
                  <a:srgbClr val="990000"/>
                </a:solidFill>
                <a:latin typeface="Helvetica Neue"/>
              </a:rPr>
              <a:t>action</a:t>
            </a:r>
          </a:p>
        </p:txBody>
      </p:sp>
    </p:spTree>
    <p:extLst>
      <p:ext uri="{BB962C8B-B14F-4D97-AF65-F5344CB8AC3E}">
        <p14:creationId xmlns:p14="http://schemas.microsoft.com/office/powerpoint/2010/main" val="1578977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346168"/>
            <a:ext cx="21590490" cy="892079"/>
          </a:xfrm>
        </p:spPr>
        <p:txBody>
          <a:bodyPr>
            <a:noAutofit/>
          </a:bodyPr>
          <a:lstStyle/>
          <a:p>
            <a:r>
              <a:rPr lang="en-US" sz="5400" dirty="0"/>
              <a:t>Advantages of Reactive Architectures</a:t>
            </a:r>
            <a:endParaRPr lang="en-CY" sz="54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3442970"/>
            <a:ext cx="21590490" cy="67255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800" dirty="0">
                <a:solidFill>
                  <a:srgbClr val="0100C8"/>
                </a:solidFill>
                <a:effectLst/>
                <a:latin typeface="Helvetica Neue"/>
                <a:ea typeface="Calibri" panose="020F0502020204030204" pitchFamily="34" charset="0"/>
                <a:cs typeface="Times New Roman" panose="02020603050405020304" pitchFamily="18" charset="0"/>
              </a:rPr>
              <a:t>Simplicity, economy, computational tractability, robustness against failure, elegance</a:t>
            </a:r>
            <a:endParaRPr lang="en-CY" sz="38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3">
            <a:extLst>
              <a:ext uri="{FF2B5EF4-FFF2-40B4-BE49-F238E27FC236}">
                <a16:creationId xmlns:a16="http://schemas.microsoft.com/office/drawing/2014/main" id="{15F97A6D-07AB-0C98-73AB-FF2565479100}"/>
              </a:ext>
            </a:extLst>
          </p:cNvPr>
          <p:cNvSpPr txBox="1">
            <a:spLocks/>
          </p:cNvSpPr>
          <p:nvPr/>
        </p:nvSpPr>
        <p:spPr>
          <a:xfrm>
            <a:off x="1396755" y="4533679"/>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5400" dirty="0"/>
              <a:t>Fundamental weaknesses</a:t>
            </a:r>
            <a:endParaRPr lang="en-CY" sz="5400" dirty="0"/>
          </a:p>
        </p:txBody>
      </p:sp>
      <p:sp>
        <p:nvSpPr>
          <p:cNvPr id="9" name="TextBox 8">
            <a:extLst>
              <a:ext uri="{FF2B5EF4-FFF2-40B4-BE49-F238E27FC236}">
                <a16:creationId xmlns:a16="http://schemas.microsoft.com/office/drawing/2014/main" id="{C90F3340-759C-5EF4-AAFC-52F91557774A}"/>
              </a:ext>
            </a:extLst>
          </p:cNvPr>
          <p:cNvSpPr txBox="1"/>
          <p:nvPr/>
        </p:nvSpPr>
        <p:spPr>
          <a:xfrm>
            <a:off x="1276266" y="5605245"/>
            <a:ext cx="21590490" cy="579216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800" dirty="0">
                <a:solidFill>
                  <a:srgbClr val="0100C8"/>
                </a:solidFill>
                <a:latin typeface="Helvetica Neue"/>
                <a:ea typeface="Calibri" panose="020F0502020204030204" pitchFamily="34" charset="0"/>
                <a:cs typeface="Times New Roman" panose="02020603050405020304" pitchFamily="18" charset="0"/>
              </a:rPr>
              <a:t>As agents do not employ models of their environment, they must have sufficient </a:t>
            </a:r>
            <a:r>
              <a:rPr lang="en-US" sz="3800" dirty="0">
                <a:solidFill>
                  <a:srgbClr val="FF2D64"/>
                </a:solidFill>
                <a:latin typeface="Helvetica Neue"/>
                <a:ea typeface="Calibri" panose="020F0502020204030204" pitchFamily="34" charset="0"/>
                <a:cs typeface="Times New Roman" panose="02020603050405020304" pitchFamily="18" charset="0"/>
              </a:rPr>
              <a:t>local</a:t>
            </a:r>
            <a:r>
              <a:rPr lang="en-US" sz="3800" dirty="0">
                <a:solidFill>
                  <a:srgbClr val="0100C8"/>
                </a:solidFill>
                <a:latin typeface="Helvetica Neue"/>
                <a:ea typeface="Calibri" panose="020F0502020204030204" pitchFamily="34" charset="0"/>
                <a:cs typeface="Times New Roman" panose="02020603050405020304" pitchFamily="18" charset="0"/>
              </a:rPr>
              <a:t> information to determine acceptable actions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800" dirty="0">
                <a:solidFill>
                  <a:srgbClr val="0100C8"/>
                </a:solidFill>
                <a:latin typeface="Helvetica Neue"/>
                <a:ea typeface="Calibri" panose="020F0502020204030204" pitchFamily="34" charset="0"/>
                <a:cs typeface="Times New Roman" panose="02020603050405020304" pitchFamily="18" charset="0"/>
              </a:rPr>
              <a:t>Since non-local information cannot be considered, the decision making has an inherently short-term view</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800" dirty="0">
                <a:solidFill>
                  <a:srgbClr val="0100C8"/>
                </a:solidFill>
                <a:latin typeface="Helvetica Neue"/>
                <a:ea typeface="Calibri" panose="020F0502020204030204" pitchFamily="34" charset="0"/>
                <a:cs typeface="Times New Roman" panose="02020603050405020304" pitchFamily="18" charset="0"/>
              </a:rPr>
              <a:t>There is no principled methodology for building such agents – experimentation, trial and error</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latin typeface="Helvetica Neue"/>
                <a:ea typeface="Calibri" panose="020F0502020204030204" pitchFamily="34" charset="0"/>
                <a:cs typeface="Times New Roman" panose="02020603050405020304" pitchFamily="18" charset="0"/>
              </a:rPr>
              <a:t>The essence of the architecture suggests that the relationship between individual behaviors, environment and overall behavior is not understandable, given that the claim is that overall behavior “emerges” from component behaviors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800" dirty="0">
                <a:solidFill>
                  <a:srgbClr val="0100C8"/>
                </a:solidFill>
                <a:latin typeface="Helvetica Neue"/>
                <a:ea typeface="Calibri" panose="020F0502020204030204" pitchFamily="34" charset="0"/>
                <a:cs typeface="Times New Roman" panose="02020603050405020304" pitchFamily="18" charset="0"/>
              </a:rPr>
              <a:t>Hard to build agents with many layers as the behavior interaction dynamic become too complex</a:t>
            </a:r>
          </a:p>
        </p:txBody>
      </p:sp>
    </p:spTree>
    <p:extLst>
      <p:ext uri="{BB962C8B-B14F-4D97-AF65-F5344CB8AC3E}">
        <p14:creationId xmlns:p14="http://schemas.microsoft.com/office/powerpoint/2010/main" val="2599892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970971"/>
            <a:ext cx="21590490" cy="892079"/>
          </a:xfrm>
        </p:spPr>
        <p:txBody>
          <a:bodyPr>
            <a:noAutofit/>
          </a:bodyPr>
          <a:lstStyle/>
          <a:p>
            <a:r>
              <a:rPr lang="en-US" sz="6000" dirty="0"/>
              <a:t>“Belief-Desire-Intention”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249793"/>
            <a:ext cx="21590490" cy="396993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are based on the principles of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practical reasoning</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400" dirty="0" err="1">
                <a:solidFill>
                  <a:srgbClr val="0100C8"/>
                </a:solidFill>
                <a:effectLst/>
                <a:latin typeface="Helvetica Neue"/>
                <a:ea typeface="Times New Roman" panose="02020603050405020304" pitchFamily="18" charset="0"/>
                <a:cs typeface="Times New Roman" panose="02020603050405020304" pitchFamily="18" charset="0"/>
              </a:rPr>
              <a:t>i</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decision-making</a:t>
            </a:r>
            <a:r>
              <a:rPr lang="en-US" sz="4400" dirty="0">
                <a:solidFill>
                  <a:srgbClr val="0100C8"/>
                </a:solidFill>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all times,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focuses 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action to be taken to advance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the pursued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goals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Two important processes are involved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Deliberation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decide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goals to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be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achieve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a:t>
            </a:r>
            <a:r>
              <a:rPr lang="en-US" sz="4400" dirty="0">
                <a:solidFill>
                  <a:srgbClr val="FF2D64"/>
                </a:solidFill>
                <a:effectLst/>
                <a:latin typeface="Helvetica Neue"/>
                <a:ea typeface="Times New Roman" panose="02020603050405020304" pitchFamily="18" charset="0"/>
                <a:cs typeface="Times New Roman" panose="02020603050405020304" pitchFamily="18" charset="0"/>
              </a:rPr>
              <a:t>M</a:t>
            </a:r>
            <a:r>
              <a:rPr lang="en-US" sz="4400" dirty="0">
                <a:solidFill>
                  <a:srgbClr val="FF2D64"/>
                </a:solidFill>
                <a:latin typeface="Helvetica Neue"/>
                <a:ea typeface="Times New Roman" panose="02020603050405020304" pitchFamily="18" charset="0"/>
                <a:cs typeface="Times New Roman" panose="02020603050405020304" pitchFamily="18" charset="0"/>
              </a:rPr>
              <a:t>eans</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-ends“</a:t>
            </a:r>
            <a:r>
              <a:rPr lang="en-US" sz="4400" dirty="0">
                <a:solidFill>
                  <a:srgbClr val="FF2D64"/>
                </a:solidFill>
                <a:effectLst/>
                <a:latin typeface="Helvetica Neue"/>
                <a:ea typeface="Times New Roman" panose="02020603050405020304" pitchFamily="18" charset="0"/>
                <a:cs typeface="Times New Roman" panose="02020603050405020304" pitchFamily="18" charset="0"/>
              </a:rPr>
              <a:t> reasoning</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decide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how to achieve these goals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11369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48</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476700"/>
            <a:ext cx="21590490" cy="892079"/>
          </a:xfrm>
        </p:spPr>
        <p:txBody>
          <a:bodyPr>
            <a:noAutofit/>
          </a:bodyPr>
          <a:lstStyle/>
          <a:p>
            <a:r>
              <a:rPr lang="en-US" sz="6000" dirty="0"/>
              <a:t>Intentions play a crucial role</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54687"/>
            <a:ext cx="21590490" cy="364054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3612560"/>
            <a:ext cx="21590490" cy="3245440"/>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t>
            </a:r>
            <a:r>
              <a:rPr lang="en-US" sz="4400" dirty="0">
                <a:solidFill>
                  <a:srgbClr val="0100C8"/>
                </a:solidFill>
                <a:latin typeface="Helvetica Neue"/>
                <a:ea typeface="Times New Roman" panose="02020603050405020304" pitchFamily="18" charset="0"/>
                <a:cs typeface="Times New Roman" panose="02020603050405020304" pitchFamily="18" charset="0"/>
              </a:rPr>
              <a:t>drive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"means-ends“</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reasoning</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Constrain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future "deliberation"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persist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influence the beliefs on which future practical reasoning is based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3">
            <a:extLst>
              <a:ext uri="{FF2B5EF4-FFF2-40B4-BE49-F238E27FC236}">
                <a16:creationId xmlns:a16="http://schemas.microsoft.com/office/drawing/2014/main" id="{42DEBB27-DBB3-6765-0D2A-656A34CEA26C}"/>
              </a:ext>
            </a:extLst>
          </p:cNvPr>
          <p:cNvSpPr txBox="1">
            <a:spLocks/>
          </p:cNvSpPr>
          <p:nvPr/>
        </p:nvSpPr>
        <p:spPr>
          <a:xfrm>
            <a:off x="1396755" y="7031303"/>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Reconsidering Intentions</a:t>
            </a:r>
            <a:endParaRPr lang="en-CY" sz="6000" dirty="0"/>
          </a:p>
        </p:txBody>
      </p:sp>
      <p:sp>
        <p:nvSpPr>
          <p:cNvPr id="9" name="TextBox 8">
            <a:extLst>
              <a:ext uri="{FF2B5EF4-FFF2-40B4-BE49-F238E27FC236}">
                <a16:creationId xmlns:a16="http://schemas.microsoft.com/office/drawing/2014/main" id="{2765054F-2CBB-7230-EA10-0E7EC1600ABB}"/>
              </a:ext>
            </a:extLst>
          </p:cNvPr>
          <p:cNvSpPr txBox="1"/>
          <p:nvPr/>
        </p:nvSpPr>
        <p:spPr>
          <a:xfrm>
            <a:off x="1276266" y="8218233"/>
            <a:ext cx="21590490" cy="376474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does not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reconsider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intentions regularly, there is a risk that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will continue to pursue unrealistic intentions or intentions for which there is no longer any reason to achieve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If the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constantly re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considers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intentions, there is a risk that there will not be enough time to pursue them and as a result they can never be achieved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88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472553"/>
            <a:ext cx="21590490" cy="892079"/>
          </a:xfrm>
        </p:spPr>
        <p:txBody>
          <a:bodyPr>
            <a:noAutofit/>
          </a:bodyPr>
          <a:lstStyle/>
          <a:p>
            <a:r>
              <a:rPr lang="en-US" sz="6000" dirty="0"/>
              <a:t>Reasoning Strategies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165055" y="3656672"/>
            <a:ext cx="21590490" cy="790017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They must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consider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type of environment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a static non-changing environment, proactive goal-driven reasoning is enough</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a dynamic environment, the ability to react to change and </a:t>
            </a:r>
            <a:r>
              <a:rPr lang="en-US" sz="4400" dirty="0">
                <a:solidFill>
                  <a:srgbClr val="0100C8"/>
                </a:solidFill>
                <a:latin typeface="Helvetica Neue"/>
                <a:ea typeface="Times New Roman" panose="02020603050405020304" pitchFamily="18" charset="0"/>
                <a:cs typeface="Times New Roman" panose="02020603050405020304" pitchFamily="18" charset="0"/>
              </a:rPr>
              <a:t>modify intentions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is required</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The dilemma is how to balance proactive (goal-driven) and reactive (event-driven) behavior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Bold agents never stop to reconsider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Cautious agents constantly stop  to reconsider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Bold agents outperform cautious ones in environments that do not change quickly, while cautious agents outperform bold ones</a:t>
            </a:r>
            <a:r>
              <a:rPr lang="en-US" sz="4400" dirty="0">
                <a:solidFill>
                  <a:srgbClr val="0100C8"/>
                </a:solidFill>
                <a:latin typeface="Helvetica Neue"/>
                <a:ea typeface="Calibri" panose="020F0502020204030204" pitchFamily="34" charset="0"/>
                <a:cs typeface="Times New Roman" panose="02020603050405020304" pitchFamily="18" charset="0"/>
              </a:rPr>
              <a:t> in environments that change frequently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47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774986"/>
          </a:xfrm>
        </p:spPr>
        <p:txBody>
          <a:bodyPr/>
          <a:lstStyle/>
          <a:p>
            <a:pPr marL="0" indent="0">
              <a:spcBef>
                <a:spcPts val="0"/>
              </a:spcBef>
              <a:buNone/>
            </a:pPr>
            <a:r>
              <a:rPr lang="en-US" sz="3200" dirty="0"/>
              <a:t>Upon completion of this unit on intelligent agents and </a:t>
            </a:r>
            <a:r>
              <a:rPr lang="en-US" sz="3200"/>
              <a:t>multiagent systems, </a:t>
            </a:r>
            <a:r>
              <a:rPr lang="en-US" sz="3200" dirty="0"/>
              <a:t>students will be able:</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000" dirty="0"/>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t>Regarding multiagent systems:</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000" b="1"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how the need for multiagent systems arise and to list the characteristics of the environments of multiagent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analyze communication and interaction between agents, how agents may be coordinated to achieve coherence, what the dimensions of the meaning associated with communication are, and what the formal communication elements are.</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the role of the agents in a dialogue and to give the types of messages between agents.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list the principal communication protocols and overview the Knowledge Query and Manipulation Language (KQMF), its protocol, and the Knowledge Interchange Format (KIF).</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the Cooperation protocol and the steps in the Contract Net protocol which is a main cooperation protocol.</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the Blackboard system. </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outline the Negotiation protocol and to list the principal features of a society of agents.</a:t>
            </a:r>
          </a:p>
          <a:p>
            <a:pPr eaLnBrk="1" hangingPunct="1">
              <a:lnSpc>
                <a:spcPct val="80000"/>
              </a:lnSpc>
            </a:pPr>
            <a:endParaRPr lang="el-GR" altLang="en-US" sz="1400" b="1" dirty="0"/>
          </a:p>
          <a:p>
            <a:pPr eaLnBrk="1" hangingPunct="1">
              <a:lnSpc>
                <a:spcPct val="80000"/>
              </a:lnSpc>
            </a:pPr>
            <a:endParaRPr lang="en-US" sz="1400" dirty="0"/>
          </a:p>
        </p:txBody>
      </p:sp>
    </p:spTree>
    <p:extLst>
      <p:ext uri="{BB962C8B-B14F-4D97-AF65-F5344CB8AC3E}">
        <p14:creationId xmlns:p14="http://schemas.microsoft.com/office/powerpoint/2010/main" val="27027924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a:extLst>
              <a:ext uri="{FF2B5EF4-FFF2-40B4-BE49-F238E27FC236}">
                <a16:creationId xmlns:a16="http://schemas.microsoft.com/office/drawing/2014/main" id="{E9599AB9-E9A0-7E5A-9041-BEA5174B40B8}"/>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0179" name="Slide Number Placeholder 3">
            <a:extLst>
              <a:ext uri="{FF2B5EF4-FFF2-40B4-BE49-F238E27FC236}">
                <a16:creationId xmlns:a16="http://schemas.microsoft.com/office/drawing/2014/main" id="{11D5BDAB-9A9D-5DE5-95A1-A2A8DCA8856F}"/>
              </a:ext>
            </a:extLst>
          </p:cNvPr>
          <p:cNvSpPr>
            <a:spLocks noGrp="1"/>
          </p:cNvSpPr>
          <p:nvPr>
            <p:ph type="sldNum" sz="quarter" idx="12"/>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r>
              <a:rPr lang="en-US" altLang="en-US" sz="2800" b="0" baseline="0"/>
              <a:t>XII</a:t>
            </a:r>
            <a:r>
              <a:rPr lang="el-GR" altLang="en-US" sz="2800" b="0" baseline="0"/>
              <a:t>-</a:t>
            </a:r>
            <a:fld id="{A79E2C83-DF44-43C3-B4AB-B9BEBF48E13A}" type="slidenum">
              <a:rPr lang="el-GR" altLang="en-US" sz="2800" b="0" baseline="0"/>
              <a:pPr/>
              <a:t>50</a:t>
            </a:fld>
            <a:endParaRPr lang="el-GR" altLang="en-US" sz="2800" b="0" baseline="0"/>
          </a:p>
        </p:txBody>
      </p:sp>
      <p:sp>
        <p:nvSpPr>
          <p:cNvPr id="50180" name="Rectangle 4">
            <a:extLst>
              <a:ext uri="{FF2B5EF4-FFF2-40B4-BE49-F238E27FC236}">
                <a16:creationId xmlns:a16="http://schemas.microsoft.com/office/drawing/2014/main" id="{A4B51AFD-ADC2-C51E-CE12-489D3E76123E}"/>
              </a:ext>
            </a:extLst>
          </p:cNvPr>
          <p:cNvSpPr>
            <a:spLocks noChangeArrowheads="1"/>
          </p:cNvSpPr>
          <p:nvPr/>
        </p:nvSpPr>
        <p:spPr bwMode="auto">
          <a:xfrm>
            <a:off x="5035389" y="320248"/>
            <a:ext cx="15087600" cy="12954000"/>
          </a:xfrm>
          <a:prstGeom prst="rect">
            <a:avLst/>
          </a:prstGeom>
          <a:solidFill>
            <a:srgbClr val="B2B2B2"/>
          </a:solidFill>
          <a:ln w="762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0181" name="Rectangle 5">
            <a:extLst>
              <a:ext uri="{FF2B5EF4-FFF2-40B4-BE49-F238E27FC236}">
                <a16:creationId xmlns:a16="http://schemas.microsoft.com/office/drawing/2014/main" id="{68111000-9173-5225-E595-5CC43CD69FC8}"/>
              </a:ext>
            </a:extLst>
          </p:cNvPr>
          <p:cNvSpPr>
            <a:spLocks noChangeArrowheads="1"/>
          </p:cNvSpPr>
          <p:nvPr/>
        </p:nvSpPr>
        <p:spPr bwMode="auto">
          <a:xfrm>
            <a:off x="11201400" y="963611"/>
            <a:ext cx="1828800" cy="10668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brf</a:t>
            </a:r>
          </a:p>
        </p:txBody>
      </p:sp>
      <p:sp>
        <p:nvSpPr>
          <p:cNvPr id="50182" name="Rectangle 6">
            <a:extLst>
              <a:ext uri="{FF2B5EF4-FFF2-40B4-BE49-F238E27FC236}">
                <a16:creationId xmlns:a16="http://schemas.microsoft.com/office/drawing/2014/main" id="{A0959BEA-6E9C-BC3B-6809-C472F576B4F9}"/>
              </a:ext>
            </a:extLst>
          </p:cNvPr>
          <p:cNvSpPr>
            <a:spLocks noChangeArrowheads="1"/>
          </p:cNvSpPr>
          <p:nvPr/>
        </p:nvSpPr>
        <p:spPr bwMode="auto">
          <a:xfrm>
            <a:off x="9312836" y="4800600"/>
            <a:ext cx="5334000" cy="9144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generate options</a:t>
            </a:r>
          </a:p>
        </p:txBody>
      </p:sp>
      <p:sp>
        <p:nvSpPr>
          <p:cNvPr id="50183" name="Rectangle 7">
            <a:extLst>
              <a:ext uri="{FF2B5EF4-FFF2-40B4-BE49-F238E27FC236}">
                <a16:creationId xmlns:a16="http://schemas.microsoft.com/office/drawing/2014/main" id="{FF9891E3-18B9-5D11-C3F1-D5704C13FD5E}"/>
              </a:ext>
            </a:extLst>
          </p:cNvPr>
          <p:cNvSpPr>
            <a:spLocks noChangeArrowheads="1"/>
          </p:cNvSpPr>
          <p:nvPr/>
        </p:nvSpPr>
        <p:spPr bwMode="auto">
          <a:xfrm>
            <a:off x="9296400" y="8534400"/>
            <a:ext cx="5334000" cy="9144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filter</a:t>
            </a:r>
          </a:p>
        </p:txBody>
      </p:sp>
      <p:sp>
        <p:nvSpPr>
          <p:cNvPr id="50184" name="Rectangle 8">
            <a:extLst>
              <a:ext uri="{FF2B5EF4-FFF2-40B4-BE49-F238E27FC236}">
                <a16:creationId xmlns:a16="http://schemas.microsoft.com/office/drawing/2014/main" id="{56408ACC-649F-BF4E-956A-B170E7EA3A68}"/>
              </a:ext>
            </a:extLst>
          </p:cNvPr>
          <p:cNvSpPr>
            <a:spLocks noChangeArrowheads="1"/>
          </p:cNvSpPr>
          <p:nvPr/>
        </p:nvSpPr>
        <p:spPr bwMode="auto">
          <a:xfrm>
            <a:off x="9138788" y="11916973"/>
            <a:ext cx="5334000" cy="9144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action</a:t>
            </a:r>
          </a:p>
        </p:txBody>
      </p:sp>
      <p:sp>
        <p:nvSpPr>
          <p:cNvPr id="50185" name="AutoShape 9">
            <a:extLst>
              <a:ext uri="{FF2B5EF4-FFF2-40B4-BE49-F238E27FC236}">
                <a16:creationId xmlns:a16="http://schemas.microsoft.com/office/drawing/2014/main" id="{7219F8CB-4BF3-0FBF-85A0-9FBDD2AFDF0B}"/>
              </a:ext>
            </a:extLst>
          </p:cNvPr>
          <p:cNvSpPr>
            <a:spLocks noChangeArrowheads="1"/>
          </p:cNvSpPr>
          <p:nvPr/>
        </p:nvSpPr>
        <p:spPr bwMode="auto">
          <a:xfrm>
            <a:off x="10142088" y="2601910"/>
            <a:ext cx="3810000" cy="1524000"/>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beliefs</a:t>
            </a:r>
          </a:p>
        </p:txBody>
      </p:sp>
      <p:sp>
        <p:nvSpPr>
          <p:cNvPr id="50186" name="AutoShape 10">
            <a:extLst>
              <a:ext uri="{FF2B5EF4-FFF2-40B4-BE49-F238E27FC236}">
                <a16:creationId xmlns:a16="http://schemas.microsoft.com/office/drawing/2014/main" id="{90BE9AEF-CFBD-EAF4-F55E-B0C560B6217A}"/>
              </a:ext>
            </a:extLst>
          </p:cNvPr>
          <p:cNvSpPr>
            <a:spLocks noChangeArrowheads="1"/>
          </p:cNvSpPr>
          <p:nvPr/>
        </p:nvSpPr>
        <p:spPr bwMode="auto">
          <a:xfrm>
            <a:off x="9906000" y="6553200"/>
            <a:ext cx="3810000" cy="1524000"/>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desires</a:t>
            </a:r>
          </a:p>
        </p:txBody>
      </p:sp>
      <p:sp>
        <p:nvSpPr>
          <p:cNvPr id="50187" name="AutoShape 11">
            <a:extLst>
              <a:ext uri="{FF2B5EF4-FFF2-40B4-BE49-F238E27FC236}">
                <a16:creationId xmlns:a16="http://schemas.microsoft.com/office/drawing/2014/main" id="{9439008F-4ACA-1786-5F6A-A8D7A7E9BFE6}"/>
              </a:ext>
            </a:extLst>
          </p:cNvPr>
          <p:cNvSpPr>
            <a:spLocks noChangeArrowheads="1"/>
          </p:cNvSpPr>
          <p:nvPr/>
        </p:nvSpPr>
        <p:spPr bwMode="auto">
          <a:xfrm>
            <a:off x="9906000" y="9906000"/>
            <a:ext cx="3810000" cy="1524000"/>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intentions</a:t>
            </a:r>
          </a:p>
        </p:txBody>
      </p:sp>
      <p:sp>
        <p:nvSpPr>
          <p:cNvPr id="50188" name="Line 12">
            <a:extLst>
              <a:ext uri="{FF2B5EF4-FFF2-40B4-BE49-F238E27FC236}">
                <a16:creationId xmlns:a16="http://schemas.microsoft.com/office/drawing/2014/main" id="{44F7EE22-C85F-DBDF-6F32-75CB8D97FC1C}"/>
              </a:ext>
            </a:extLst>
          </p:cNvPr>
          <p:cNvSpPr>
            <a:spLocks noChangeShapeType="1"/>
          </p:cNvSpPr>
          <p:nvPr/>
        </p:nvSpPr>
        <p:spPr bwMode="auto">
          <a:xfrm>
            <a:off x="12123288" y="2030411"/>
            <a:ext cx="0" cy="74559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89" name="Line 13">
            <a:extLst>
              <a:ext uri="{FF2B5EF4-FFF2-40B4-BE49-F238E27FC236}">
                <a16:creationId xmlns:a16="http://schemas.microsoft.com/office/drawing/2014/main" id="{9F0800C9-B1BB-AF99-8244-1FD3EC7DE6AF}"/>
              </a:ext>
            </a:extLst>
          </p:cNvPr>
          <p:cNvSpPr>
            <a:spLocks noChangeShapeType="1"/>
          </p:cNvSpPr>
          <p:nvPr/>
        </p:nvSpPr>
        <p:spPr bwMode="auto">
          <a:xfrm flipH="1">
            <a:off x="11970887" y="4114800"/>
            <a:ext cx="17899" cy="79480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0" name="Line 14">
            <a:extLst>
              <a:ext uri="{FF2B5EF4-FFF2-40B4-BE49-F238E27FC236}">
                <a16:creationId xmlns:a16="http://schemas.microsoft.com/office/drawing/2014/main" id="{D712D907-E2B0-2B95-D13F-60391EE50D42}"/>
              </a:ext>
            </a:extLst>
          </p:cNvPr>
          <p:cNvSpPr>
            <a:spLocks noChangeShapeType="1"/>
          </p:cNvSpPr>
          <p:nvPr/>
        </p:nvSpPr>
        <p:spPr bwMode="auto">
          <a:xfrm>
            <a:off x="11805788" y="5638800"/>
            <a:ext cx="0" cy="94720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1" name="Line 15">
            <a:extLst>
              <a:ext uri="{FF2B5EF4-FFF2-40B4-BE49-F238E27FC236}">
                <a16:creationId xmlns:a16="http://schemas.microsoft.com/office/drawing/2014/main" id="{15547DAD-93D0-1237-6462-9B7FDE2A361E}"/>
              </a:ext>
            </a:extLst>
          </p:cNvPr>
          <p:cNvSpPr>
            <a:spLocks noChangeShapeType="1"/>
          </p:cNvSpPr>
          <p:nvPr/>
        </p:nvSpPr>
        <p:spPr bwMode="auto">
          <a:xfrm>
            <a:off x="11805788" y="8033807"/>
            <a:ext cx="0" cy="609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2" name="Line 16">
            <a:extLst>
              <a:ext uri="{FF2B5EF4-FFF2-40B4-BE49-F238E27FC236}">
                <a16:creationId xmlns:a16="http://schemas.microsoft.com/office/drawing/2014/main" id="{DBBDAB8F-E4EC-F6E6-1BE0-C18ABC7F2EFA}"/>
              </a:ext>
            </a:extLst>
          </p:cNvPr>
          <p:cNvSpPr>
            <a:spLocks noChangeShapeType="1"/>
          </p:cNvSpPr>
          <p:nvPr/>
        </p:nvSpPr>
        <p:spPr bwMode="auto">
          <a:xfrm>
            <a:off x="11805788" y="9557807"/>
            <a:ext cx="0" cy="457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3" name="Line 17">
            <a:extLst>
              <a:ext uri="{FF2B5EF4-FFF2-40B4-BE49-F238E27FC236}">
                <a16:creationId xmlns:a16="http://schemas.microsoft.com/office/drawing/2014/main" id="{B6746492-EF90-0F8B-320E-785CFA41C6F8}"/>
              </a:ext>
            </a:extLst>
          </p:cNvPr>
          <p:cNvSpPr>
            <a:spLocks noChangeShapeType="1"/>
          </p:cNvSpPr>
          <p:nvPr/>
        </p:nvSpPr>
        <p:spPr bwMode="auto">
          <a:xfrm>
            <a:off x="11653388" y="11430000"/>
            <a:ext cx="0" cy="457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4" name="Line 18">
            <a:extLst>
              <a:ext uri="{FF2B5EF4-FFF2-40B4-BE49-F238E27FC236}">
                <a16:creationId xmlns:a16="http://schemas.microsoft.com/office/drawing/2014/main" id="{146FC967-D2E5-CF2F-657B-D4B075C95215}"/>
              </a:ext>
            </a:extLst>
          </p:cNvPr>
          <p:cNvSpPr>
            <a:spLocks noChangeShapeType="1"/>
          </p:cNvSpPr>
          <p:nvPr/>
        </p:nvSpPr>
        <p:spPr bwMode="auto">
          <a:xfrm>
            <a:off x="14472788" y="12394280"/>
            <a:ext cx="19812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5" name="Line 19">
            <a:extLst>
              <a:ext uri="{FF2B5EF4-FFF2-40B4-BE49-F238E27FC236}">
                <a16:creationId xmlns:a16="http://schemas.microsoft.com/office/drawing/2014/main" id="{624D7C41-B5C6-EADD-8D86-2285E40EB95E}"/>
              </a:ext>
            </a:extLst>
          </p:cNvPr>
          <p:cNvSpPr>
            <a:spLocks noChangeShapeType="1"/>
          </p:cNvSpPr>
          <p:nvPr/>
        </p:nvSpPr>
        <p:spPr bwMode="auto">
          <a:xfrm>
            <a:off x="8313288" y="1252007"/>
            <a:ext cx="28956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6" name="Line 20">
            <a:extLst>
              <a:ext uri="{FF2B5EF4-FFF2-40B4-BE49-F238E27FC236}">
                <a16:creationId xmlns:a16="http://schemas.microsoft.com/office/drawing/2014/main" id="{FAEE5EE7-A34E-87C1-ADC0-C1E17B8747A0}"/>
              </a:ext>
            </a:extLst>
          </p:cNvPr>
          <p:cNvSpPr>
            <a:spLocks noChangeShapeType="1"/>
          </p:cNvSpPr>
          <p:nvPr/>
        </p:nvSpPr>
        <p:spPr bwMode="auto">
          <a:xfrm>
            <a:off x="13868400" y="3461807"/>
            <a:ext cx="22860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7" name="Line 21">
            <a:extLst>
              <a:ext uri="{FF2B5EF4-FFF2-40B4-BE49-F238E27FC236}">
                <a16:creationId xmlns:a16="http://schemas.microsoft.com/office/drawing/2014/main" id="{A082D664-84FE-ADA1-528A-AAF4310AA2CB}"/>
              </a:ext>
            </a:extLst>
          </p:cNvPr>
          <p:cNvSpPr>
            <a:spLocks noChangeShapeType="1"/>
          </p:cNvSpPr>
          <p:nvPr/>
        </p:nvSpPr>
        <p:spPr bwMode="auto">
          <a:xfrm>
            <a:off x="16154400" y="3461807"/>
            <a:ext cx="0" cy="5486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8" name="Line 22">
            <a:extLst>
              <a:ext uri="{FF2B5EF4-FFF2-40B4-BE49-F238E27FC236}">
                <a16:creationId xmlns:a16="http://schemas.microsoft.com/office/drawing/2014/main" id="{235CB248-F1C6-A2C8-E87E-527CB32DDD53}"/>
              </a:ext>
            </a:extLst>
          </p:cNvPr>
          <p:cNvSpPr>
            <a:spLocks noChangeShapeType="1"/>
          </p:cNvSpPr>
          <p:nvPr/>
        </p:nvSpPr>
        <p:spPr bwMode="auto">
          <a:xfrm flipH="1">
            <a:off x="14630400" y="8948207"/>
            <a:ext cx="1524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199" name="Line 23">
            <a:extLst>
              <a:ext uri="{FF2B5EF4-FFF2-40B4-BE49-F238E27FC236}">
                <a16:creationId xmlns:a16="http://schemas.microsoft.com/office/drawing/2014/main" id="{D29EE0F7-7972-E337-4143-65A231467584}"/>
              </a:ext>
            </a:extLst>
          </p:cNvPr>
          <p:cNvSpPr>
            <a:spLocks noChangeShapeType="1"/>
          </p:cNvSpPr>
          <p:nvPr/>
        </p:nvSpPr>
        <p:spPr bwMode="auto">
          <a:xfrm flipH="1">
            <a:off x="8922888" y="3690407"/>
            <a:ext cx="1219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0" name="Line 24">
            <a:extLst>
              <a:ext uri="{FF2B5EF4-FFF2-40B4-BE49-F238E27FC236}">
                <a16:creationId xmlns:a16="http://schemas.microsoft.com/office/drawing/2014/main" id="{B7E26929-02D1-6C0B-A1E1-AD2C069CDC93}"/>
              </a:ext>
            </a:extLst>
          </p:cNvPr>
          <p:cNvSpPr>
            <a:spLocks noChangeShapeType="1"/>
          </p:cNvSpPr>
          <p:nvPr/>
        </p:nvSpPr>
        <p:spPr bwMode="auto">
          <a:xfrm flipV="1">
            <a:off x="8922888" y="1861607"/>
            <a:ext cx="0" cy="182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1" name="Line 25">
            <a:extLst>
              <a:ext uri="{FF2B5EF4-FFF2-40B4-BE49-F238E27FC236}">
                <a16:creationId xmlns:a16="http://schemas.microsoft.com/office/drawing/2014/main" id="{D13920EE-F9B0-2508-5B33-623D62BEB3FB}"/>
              </a:ext>
            </a:extLst>
          </p:cNvPr>
          <p:cNvSpPr>
            <a:spLocks noChangeShapeType="1"/>
          </p:cNvSpPr>
          <p:nvPr/>
        </p:nvSpPr>
        <p:spPr bwMode="auto">
          <a:xfrm>
            <a:off x="8922888" y="1861607"/>
            <a:ext cx="2286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2" name="Line 26">
            <a:extLst>
              <a:ext uri="{FF2B5EF4-FFF2-40B4-BE49-F238E27FC236}">
                <a16:creationId xmlns:a16="http://schemas.microsoft.com/office/drawing/2014/main" id="{5D98F80B-5D7F-C57F-D648-A3C92598D83C}"/>
              </a:ext>
            </a:extLst>
          </p:cNvPr>
          <p:cNvSpPr>
            <a:spLocks noChangeShapeType="1"/>
          </p:cNvSpPr>
          <p:nvPr/>
        </p:nvSpPr>
        <p:spPr bwMode="auto">
          <a:xfrm flipH="1">
            <a:off x="7772400" y="10929407"/>
            <a:ext cx="2133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3" name="Line 27">
            <a:extLst>
              <a:ext uri="{FF2B5EF4-FFF2-40B4-BE49-F238E27FC236}">
                <a16:creationId xmlns:a16="http://schemas.microsoft.com/office/drawing/2014/main" id="{0D98304C-6F17-9098-84DF-BC83C2302534}"/>
              </a:ext>
            </a:extLst>
          </p:cNvPr>
          <p:cNvSpPr>
            <a:spLocks noChangeShapeType="1"/>
          </p:cNvSpPr>
          <p:nvPr/>
        </p:nvSpPr>
        <p:spPr bwMode="auto">
          <a:xfrm flipV="1">
            <a:off x="7772400" y="5290607"/>
            <a:ext cx="0" cy="563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4" name="Line 28">
            <a:extLst>
              <a:ext uri="{FF2B5EF4-FFF2-40B4-BE49-F238E27FC236}">
                <a16:creationId xmlns:a16="http://schemas.microsoft.com/office/drawing/2014/main" id="{1DFAC08B-4290-663C-56F6-25CB370C892F}"/>
              </a:ext>
            </a:extLst>
          </p:cNvPr>
          <p:cNvSpPr>
            <a:spLocks noChangeShapeType="1"/>
          </p:cNvSpPr>
          <p:nvPr/>
        </p:nvSpPr>
        <p:spPr bwMode="auto">
          <a:xfrm>
            <a:off x="7772400" y="5290607"/>
            <a:ext cx="1524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5" name="Line 29">
            <a:extLst>
              <a:ext uri="{FF2B5EF4-FFF2-40B4-BE49-F238E27FC236}">
                <a16:creationId xmlns:a16="http://schemas.microsoft.com/office/drawing/2014/main" id="{D1A97027-B2F6-8526-4840-56A43CB0C232}"/>
              </a:ext>
            </a:extLst>
          </p:cNvPr>
          <p:cNvSpPr>
            <a:spLocks noChangeShapeType="1"/>
          </p:cNvSpPr>
          <p:nvPr/>
        </p:nvSpPr>
        <p:spPr bwMode="auto">
          <a:xfrm>
            <a:off x="7772400" y="9100607"/>
            <a:ext cx="15240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0206" name="Text Box 30">
            <a:extLst>
              <a:ext uri="{FF2B5EF4-FFF2-40B4-BE49-F238E27FC236}">
                <a16:creationId xmlns:a16="http://schemas.microsoft.com/office/drawing/2014/main" id="{D47BEBC5-29DA-ACE1-D7A9-0DCFC84A0EAB}"/>
              </a:ext>
            </a:extLst>
          </p:cNvPr>
          <p:cNvSpPr txBox="1">
            <a:spLocks noChangeArrowheads="1"/>
          </p:cNvSpPr>
          <p:nvPr/>
        </p:nvSpPr>
        <p:spPr bwMode="auto">
          <a:xfrm>
            <a:off x="15996466" y="11477568"/>
            <a:ext cx="19812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action</a:t>
            </a:r>
          </a:p>
          <a:p>
            <a:pPr algn="l" eaLnBrk="1" hangingPunct="1">
              <a:spcBef>
                <a:spcPct val="50000"/>
              </a:spcBef>
            </a:pPr>
            <a:r>
              <a:rPr lang="en-US" altLang="en-US" sz="5600" dirty="0"/>
              <a:t>output</a:t>
            </a:r>
          </a:p>
        </p:txBody>
      </p:sp>
      <p:sp>
        <p:nvSpPr>
          <p:cNvPr id="50207" name="Text Box 31">
            <a:extLst>
              <a:ext uri="{FF2B5EF4-FFF2-40B4-BE49-F238E27FC236}">
                <a16:creationId xmlns:a16="http://schemas.microsoft.com/office/drawing/2014/main" id="{4F6B0C7B-C257-78D4-011E-66EF15ACC1CD}"/>
              </a:ext>
            </a:extLst>
          </p:cNvPr>
          <p:cNvSpPr txBox="1">
            <a:spLocks noChangeArrowheads="1"/>
          </p:cNvSpPr>
          <p:nvPr/>
        </p:nvSpPr>
        <p:spPr bwMode="auto">
          <a:xfrm>
            <a:off x="5029200" y="457201"/>
            <a:ext cx="3657600"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sensor input</a:t>
            </a:r>
          </a:p>
        </p:txBody>
      </p:sp>
      <p:sp>
        <p:nvSpPr>
          <p:cNvPr id="2" name="TextBox 1">
            <a:extLst>
              <a:ext uri="{FF2B5EF4-FFF2-40B4-BE49-F238E27FC236}">
                <a16:creationId xmlns:a16="http://schemas.microsoft.com/office/drawing/2014/main" id="{996E3BA8-70E5-68D3-A23B-77CE01B39D03}"/>
              </a:ext>
            </a:extLst>
          </p:cNvPr>
          <p:cNvSpPr txBox="1"/>
          <p:nvPr/>
        </p:nvSpPr>
        <p:spPr>
          <a:xfrm>
            <a:off x="13158842" y="1345980"/>
            <a:ext cx="4876790" cy="646331"/>
          </a:xfrm>
          <a:prstGeom prst="rect">
            <a:avLst/>
          </a:prstGeom>
          <a:noFill/>
        </p:spPr>
        <p:txBody>
          <a:bodyPr wrap="square" rtlCol="0">
            <a:spAutoFit/>
          </a:bodyPr>
          <a:lstStyle/>
          <a:p>
            <a:r>
              <a:rPr lang="en-US" dirty="0"/>
              <a:t>belief revision function</a:t>
            </a:r>
            <a:endParaRPr lang="en-CY"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0A1C61-1858-338C-0608-B9B625E216A1}"/>
              </a:ext>
            </a:extLst>
          </p:cNvPr>
          <p:cNvSpPr>
            <a:spLocks noGrp="1"/>
          </p:cNvSpPr>
          <p:nvPr>
            <p:ph type="sldNum" sz="quarter" idx="12"/>
          </p:nvPr>
        </p:nvSpPr>
        <p:spPr/>
        <p:txBody>
          <a:bodyPr/>
          <a:lstStyle/>
          <a:p>
            <a:fld id="{6B81AD02-3018-4B42-9D33-F2714509F559}" type="slidenum">
              <a:rPr lang="el-GR" altLang="en-US" smtClean="0"/>
              <a:pPr/>
              <a:t>51</a:t>
            </a:fld>
            <a:endParaRPr lang="el-GR" altLang="en-US" dirty="0"/>
          </a:p>
        </p:txBody>
      </p:sp>
      <p:sp>
        <p:nvSpPr>
          <p:cNvPr id="4" name="TextBox 3">
            <a:extLst>
              <a:ext uri="{FF2B5EF4-FFF2-40B4-BE49-F238E27FC236}">
                <a16:creationId xmlns:a16="http://schemas.microsoft.com/office/drawing/2014/main" id="{98D259B3-D03D-0511-BC02-4401594A5C83}"/>
              </a:ext>
            </a:extLst>
          </p:cNvPr>
          <p:cNvSpPr txBox="1"/>
          <p:nvPr/>
        </p:nvSpPr>
        <p:spPr>
          <a:xfrm>
            <a:off x="7002161" y="2319354"/>
            <a:ext cx="9638271" cy="769441"/>
          </a:xfrm>
          <a:prstGeom prst="rect">
            <a:avLst/>
          </a:prstGeom>
          <a:noFill/>
        </p:spPr>
        <p:txBody>
          <a:bodyPr wrap="square" rtlCol="0">
            <a:spAutoFit/>
          </a:bodyPr>
          <a:lstStyle/>
          <a:p>
            <a:pPr algn="ctr"/>
            <a:r>
              <a:rPr lang="en-US" sz="4400" b="1" dirty="0">
                <a:solidFill>
                  <a:srgbClr val="0100C8"/>
                </a:solidFill>
                <a:latin typeface="Helvetica Neue"/>
              </a:rPr>
              <a:t>Agent decision function</a:t>
            </a:r>
            <a:endParaRPr lang="en-CY" sz="4400" b="1" dirty="0">
              <a:solidFill>
                <a:srgbClr val="0100C8"/>
              </a:solidFill>
              <a:latin typeface="Helvetica Neue"/>
            </a:endParaRPr>
          </a:p>
        </p:txBody>
      </p:sp>
      <p:sp>
        <p:nvSpPr>
          <p:cNvPr id="6" name="Text Box 4">
            <a:extLst>
              <a:ext uri="{FF2B5EF4-FFF2-40B4-BE49-F238E27FC236}">
                <a16:creationId xmlns:a16="http://schemas.microsoft.com/office/drawing/2014/main" id="{D0B17558-5E20-5109-8C02-C84FE332BBEE}"/>
              </a:ext>
            </a:extLst>
          </p:cNvPr>
          <p:cNvSpPr txBox="1">
            <a:spLocks noChangeArrowheads="1"/>
          </p:cNvSpPr>
          <p:nvPr/>
        </p:nvSpPr>
        <p:spPr bwMode="auto">
          <a:xfrm>
            <a:off x="5286622" y="3513438"/>
            <a:ext cx="13569778" cy="6863417"/>
          </a:xfrm>
          <a:prstGeom prst="rect">
            <a:avLst/>
          </a:prstGeom>
          <a:solidFill>
            <a:schemeClr val="bg1">
              <a:lumMod val="85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2" eaLnBrk="1" hangingPunct="1">
              <a:spcBef>
                <a:spcPct val="50000"/>
              </a:spcBef>
              <a:buFontTx/>
              <a:buNone/>
            </a:pPr>
            <a:r>
              <a:rPr lang="en-US" altLang="en-US" sz="4400" baseline="0" dirty="0">
                <a:latin typeface="Helvetica Neue"/>
              </a:rPr>
              <a:t>function </a:t>
            </a:r>
            <a:r>
              <a:rPr lang="en-US" altLang="en-US" sz="4400" i="1" baseline="0" dirty="0">
                <a:solidFill>
                  <a:srgbClr val="990000"/>
                </a:solidFill>
                <a:latin typeface="Helvetica Neue"/>
              </a:rPr>
              <a:t>action </a:t>
            </a:r>
            <a:r>
              <a:rPr lang="en-US" altLang="en-US" sz="4400" i="1" baseline="0" dirty="0">
                <a:latin typeface="Helvetica Neue"/>
              </a:rPr>
              <a:t>(p</a:t>
            </a:r>
            <a:r>
              <a:rPr lang="el-GR" altLang="en-US" sz="4400" i="1" baseline="0" dirty="0">
                <a:latin typeface="Helvetica Neue"/>
              </a:rPr>
              <a:t> : </a:t>
            </a:r>
            <a:r>
              <a:rPr lang="en-US" altLang="en-US" sz="4400" i="1" baseline="0" dirty="0">
                <a:latin typeface="Helvetica Neue"/>
              </a:rPr>
              <a:t>Percept) </a:t>
            </a:r>
            <a:r>
              <a:rPr lang="en-US" altLang="en-US" sz="4400" i="1" dirty="0">
                <a:latin typeface="Helvetica Neue"/>
              </a:rPr>
              <a:t>returns an action</a:t>
            </a:r>
            <a:endParaRPr lang="en-US" altLang="en-US" sz="4400" i="1" baseline="0" dirty="0">
              <a:latin typeface="Helvetica Neue"/>
            </a:endParaRPr>
          </a:p>
          <a:p>
            <a:pPr lvl="2" eaLnBrk="1" hangingPunct="1">
              <a:spcBef>
                <a:spcPct val="50000"/>
              </a:spcBef>
              <a:buFontTx/>
              <a:buNone/>
            </a:pPr>
            <a:r>
              <a:rPr lang="en-US" altLang="en-US" sz="4400" baseline="0" dirty="0">
                <a:latin typeface="Helvetica Neue"/>
              </a:rPr>
              <a:t>begin</a:t>
            </a:r>
          </a:p>
          <a:p>
            <a:pPr lvl="2" eaLnBrk="1" hangingPunct="1">
              <a:spcBef>
                <a:spcPct val="50000"/>
              </a:spcBef>
              <a:buFontTx/>
              <a:buNone/>
            </a:pPr>
            <a:r>
              <a:rPr lang="el-GR" altLang="en-US" sz="4400" baseline="0" dirty="0">
                <a:latin typeface="Helvetica Neue"/>
              </a:rPr>
              <a:t>	</a:t>
            </a:r>
            <a:r>
              <a:rPr lang="el-GR" altLang="en-US" sz="4400" i="1" baseline="0" dirty="0">
                <a:latin typeface="Helvetica Neue"/>
              </a:rPr>
              <a:t>Β := </a:t>
            </a:r>
            <a:r>
              <a:rPr lang="en-US" altLang="en-US" sz="4400" i="1" baseline="0" dirty="0">
                <a:latin typeface="Helvetica Neue"/>
              </a:rPr>
              <a:t>brf(B,p)</a:t>
            </a:r>
          </a:p>
          <a:p>
            <a:pPr lvl="2" eaLnBrk="1" hangingPunct="1">
              <a:spcBef>
                <a:spcPct val="50000"/>
              </a:spcBef>
              <a:buFontTx/>
              <a:buNone/>
            </a:pPr>
            <a:r>
              <a:rPr lang="en-US" altLang="en-US" sz="4400" i="1" baseline="0" dirty="0">
                <a:latin typeface="Helvetica Neue"/>
              </a:rPr>
              <a:t>	D := options(B,I)</a:t>
            </a:r>
          </a:p>
          <a:p>
            <a:pPr lvl="2" eaLnBrk="1" hangingPunct="1">
              <a:spcBef>
                <a:spcPct val="50000"/>
              </a:spcBef>
              <a:buFontTx/>
              <a:buNone/>
            </a:pPr>
            <a:r>
              <a:rPr lang="en-US" altLang="en-US" sz="4400" i="1" baseline="0" dirty="0">
                <a:latin typeface="Helvetica Neue"/>
              </a:rPr>
              <a:t>	I := filter(B,D,I)</a:t>
            </a:r>
          </a:p>
          <a:p>
            <a:pPr lvl="2" eaLnBrk="1" hangingPunct="1">
              <a:spcBef>
                <a:spcPct val="50000"/>
              </a:spcBef>
              <a:buFontTx/>
              <a:buNone/>
            </a:pPr>
            <a:r>
              <a:rPr lang="en-US" altLang="en-US" sz="4400" baseline="0" dirty="0">
                <a:latin typeface="Helvetica Neue"/>
              </a:rPr>
              <a:t>	return </a:t>
            </a:r>
            <a:r>
              <a:rPr lang="en-US" altLang="en-US" sz="4400" i="1" baseline="0" dirty="0">
                <a:latin typeface="Helvetica Neue"/>
              </a:rPr>
              <a:t>execute(I)	</a:t>
            </a:r>
            <a:endParaRPr lang="el-GR" altLang="en-US" sz="4400" i="1" baseline="0" dirty="0">
              <a:latin typeface="Helvetica Neue"/>
            </a:endParaRPr>
          </a:p>
          <a:p>
            <a:pPr lvl="2" eaLnBrk="1" hangingPunct="1">
              <a:spcBef>
                <a:spcPct val="50000"/>
              </a:spcBef>
              <a:buFontTx/>
              <a:buNone/>
            </a:pPr>
            <a:r>
              <a:rPr lang="en-US" altLang="en-US" sz="4400" baseline="0" dirty="0">
                <a:latin typeface="Helvetica Neue"/>
              </a:rPr>
              <a:t>end function </a:t>
            </a:r>
            <a:r>
              <a:rPr lang="en-US" altLang="en-US" sz="4400" i="1" baseline="0" dirty="0">
                <a:solidFill>
                  <a:srgbClr val="990000"/>
                </a:solidFill>
                <a:latin typeface="Helvetica Neue"/>
              </a:rPr>
              <a:t>action</a:t>
            </a:r>
          </a:p>
        </p:txBody>
      </p:sp>
    </p:spTree>
    <p:extLst>
      <p:ext uri="{BB962C8B-B14F-4D97-AF65-F5344CB8AC3E}">
        <p14:creationId xmlns:p14="http://schemas.microsoft.com/office/powerpoint/2010/main" val="4290355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755013"/>
            <a:ext cx="21590490" cy="892079"/>
          </a:xfrm>
        </p:spPr>
        <p:txBody>
          <a:bodyPr>
            <a:noAutofit/>
          </a:bodyPr>
          <a:lstStyle/>
          <a:p>
            <a:r>
              <a:rPr lang="en-US" sz="6000" dirty="0"/>
              <a:t>Layered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276266" y="4036243"/>
            <a:ext cx="21590490" cy="7797584"/>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Requirement: an agent is capable of reactive and proactive behavior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There are two types of control flow within layered architectures, horizontal layering and vertical layering</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Horizontal </a:t>
            </a:r>
            <a:r>
              <a:rPr lang="en-US" sz="4400" dirty="0">
                <a:solidFill>
                  <a:srgbClr val="FF2D64"/>
                </a:solidFill>
                <a:latin typeface="Helvetica Neue"/>
                <a:ea typeface="Times New Roman" panose="02020603050405020304" pitchFamily="18" charset="0"/>
                <a:cs typeface="Times New Roman" panose="02020603050405020304" pitchFamily="18" charset="0"/>
              </a:rPr>
              <a:t>Layering</a:t>
            </a:r>
            <a:endParaRPr lang="en-CY" sz="4400"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Each </a:t>
            </a:r>
            <a:r>
              <a:rPr lang="en-US" sz="4400" dirty="0">
                <a:solidFill>
                  <a:srgbClr val="0100C8"/>
                </a:solidFill>
                <a:latin typeface="Helvetica Neue"/>
                <a:ea typeface="Times New Roman" panose="02020603050405020304" pitchFamily="18" charset="0"/>
                <a:cs typeface="Times New Roman" panose="02020603050405020304" pitchFamily="18" charset="0"/>
              </a:rPr>
              <a:t>layer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receives direct "sensory input" and produces "action output", </a:t>
            </a:r>
            <a:r>
              <a:rPr lang="en-US" sz="4400" dirty="0">
                <a:solidFill>
                  <a:srgbClr val="0100C8"/>
                </a:solidFill>
                <a:latin typeface="Helvetica Neue"/>
                <a:ea typeface="Times New Roman" panose="02020603050405020304" pitchFamily="18" charset="0"/>
                <a:cs typeface="Times New Roman" panose="02020603050405020304" pitchFamily="18" charset="0"/>
              </a:rPr>
              <a:t>i</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each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layer</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acts as 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n agent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producing suggestions for the next action</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 hence in effect layers are competing with one another</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Vertical </a:t>
            </a:r>
            <a:r>
              <a:rPr lang="en-US" sz="4400" dirty="0">
                <a:solidFill>
                  <a:srgbClr val="FF2D64"/>
                </a:solidFill>
                <a:effectLst/>
                <a:latin typeface="Helvetica Neue"/>
                <a:ea typeface="Times New Roman" panose="02020603050405020304" pitchFamily="18" charset="0"/>
                <a:cs typeface="Times New Roman" panose="02020603050405020304" pitchFamily="18" charset="0"/>
              </a:rPr>
              <a:t>Layering</a:t>
            </a:r>
            <a:endParaRPr lang="en-CY" sz="4400"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"Sensory input" and "action output" are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each dealt with by at most one layer each</a:t>
            </a:r>
          </a:p>
        </p:txBody>
      </p:sp>
    </p:spTree>
    <p:extLst>
      <p:ext uri="{BB962C8B-B14F-4D97-AF65-F5344CB8AC3E}">
        <p14:creationId xmlns:p14="http://schemas.microsoft.com/office/powerpoint/2010/main" val="23703168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1">
            <a:extLst>
              <a:ext uri="{FF2B5EF4-FFF2-40B4-BE49-F238E27FC236}">
                <a16:creationId xmlns:a16="http://schemas.microsoft.com/office/drawing/2014/main" id="{EF301319-1CDF-B28E-45F8-67DB29557570}"/>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3251" name="Slide Number Placeholder 3">
            <a:extLst>
              <a:ext uri="{FF2B5EF4-FFF2-40B4-BE49-F238E27FC236}">
                <a16:creationId xmlns:a16="http://schemas.microsoft.com/office/drawing/2014/main" id="{4CDF5217-B5A7-C0E1-955A-29A6C05C5075}"/>
              </a:ext>
            </a:extLst>
          </p:cNvPr>
          <p:cNvSpPr>
            <a:spLocks noGrp="1"/>
          </p:cNvSpPr>
          <p:nvPr>
            <p:ph type="sldNum" sz="quarter" idx="12"/>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11B0D6DA-4DFF-4D1C-8118-1ABBBC1A3C19}" type="slidenum">
              <a:rPr lang="el-GR" altLang="en-US" sz="2800" b="0" baseline="0" smtClean="0"/>
              <a:pPr algn="ctr"/>
              <a:t>53</a:t>
            </a:fld>
            <a:endParaRPr lang="el-GR" altLang="en-US" sz="2800" b="0" baseline="0" dirty="0"/>
          </a:p>
        </p:txBody>
      </p:sp>
      <p:sp>
        <p:nvSpPr>
          <p:cNvPr id="53252" name="Rectangle 4">
            <a:extLst>
              <a:ext uri="{FF2B5EF4-FFF2-40B4-BE49-F238E27FC236}">
                <a16:creationId xmlns:a16="http://schemas.microsoft.com/office/drawing/2014/main" id="{E3E600C4-A5A6-0BEB-3B87-556C1115F94E}"/>
              </a:ext>
            </a:extLst>
          </p:cNvPr>
          <p:cNvSpPr>
            <a:spLocks noChangeArrowheads="1"/>
          </p:cNvSpPr>
          <p:nvPr/>
        </p:nvSpPr>
        <p:spPr bwMode="auto">
          <a:xfrm>
            <a:off x="10058400" y="39624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n</a:t>
            </a:r>
          </a:p>
        </p:txBody>
      </p:sp>
      <p:sp>
        <p:nvSpPr>
          <p:cNvPr id="53253" name="Rectangle 5">
            <a:extLst>
              <a:ext uri="{FF2B5EF4-FFF2-40B4-BE49-F238E27FC236}">
                <a16:creationId xmlns:a16="http://schemas.microsoft.com/office/drawing/2014/main" id="{F5374F00-56B4-6BF2-0713-1C1BECD45BB7}"/>
              </a:ext>
            </a:extLst>
          </p:cNvPr>
          <p:cNvSpPr>
            <a:spLocks noChangeArrowheads="1"/>
          </p:cNvSpPr>
          <p:nvPr/>
        </p:nvSpPr>
        <p:spPr bwMode="auto">
          <a:xfrm>
            <a:off x="10058400" y="51816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5600"/>
          </a:p>
        </p:txBody>
      </p:sp>
      <p:sp>
        <p:nvSpPr>
          <p:cNvPr id="53254" name="Rectangle 6">
            <a:extLst>
              <a:ext uri="{FF2B5EF4-FFF2-40B4-BE49-F238E27FC236}">
                <a16:creationId xmlns:a16="http://schemas.microsoft.com/office/drawing/2014/main" id="{73928CDA-2CBB-1661-153A-8EDE77DB0C84}"/>
              </a:ext>
            </a:extLst>
          </p:cNvPr>
          <p:cNvSpPr>
            <a:spLocks noChangeArrowheads="1"/>
          </p:cNvSpPr>
          <p:nvPr/>
        </p:nvSpPr>
        <p:spPr bwMode="auto">
          <a:xfrm>
            <a:off x="10058400" y="64008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2</a:t>
            </a:r>
          </a:p>
        </p:txBody>
      </p:sp>
      <p:sp>
        <p:nvSpPr>
          <p:cNvPr id="53255" name="Rectangle 7">
            <a:extLst>
              <a:ext uri="{FF2B5EF4-FFF2-40B4-BE49-F238E27FC236}">
                <a16:creationId xmlns:a16="http://schemas.microsoft.com/office/drawing/2014/main" id="{FCF3FF4A-148C-F6A7-D5A4-09BB624AE3AA}"/>
              </a:ext>
            </a:extLst>
          </p:cNvPr>
          <p:cNvSpPr>
            <a:spLocks noChangeArrowheads="1"/>
          </p:cNvSpPr>
          <p:nvPr/>
        </p:nvSpPr>
        <p:spPr bwMode="auto">
          <a:xfrm>
            <a:off x="10058400" y="76200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1</a:t>
            </a:r>
          </a:p>
        </p:txBody>
      </p:sp>
      <p:sp>
        <p:nvSpPr>
          <p:cNvPr id="53256" name="Line 8">
            <a:extLst>
              <a:ext uri="{FF2B5EF4-FFF2-40B4-BE49-F238E27FC236}">
                <a16:creationId xmlns:a16="http://schemas.microsoft.com/office/drawing/2014/main" id="{DBB86684-F94F-FC66-EAD1-D425173CD2D7}"/>
              </a:ext>
            </a:extLst>
          </p:cNvPr>
          <p:cNvSpPr>
            <a:spLocks noChangeShapeType="1"/>
          </p:cNvSpPr>
          <p:nvPr/>
        </p:nvSpPr>
        <p:spPr bwMode="auto">
          <a:xfrm>
            <a:off x="11125200" y="5791200"/>
            <a:ext cx="18288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57" name="Text Box 9">
            <a:extLst>
              <a:ext uri="{FF2B5EF4-FFF2-40B4-BE49-F238E27FC236}">
                <a16:creationId xmlns:a16="http://schemas.microsoft.com/office/drawing/2014/main" id="{06BAAF9A-D1ED-C6AF-86B7-ED4D2FC16F05}"/>
              </a:ext>
            </a:extLst>
          </p:cNvPr>
          <p:cNvSpPr txBox="1">
            <a:spLocks noChangeArrowheads="1"/>
          </p:cNvSpPr>
          <p:nvPr/>
        </p:nvSpPr>
        <p:spPr bwMode="auto">
          <a:xfrm>
            <a:off x="16154400" y="5791200"/>
            <a:ext cx="19812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action</a:t>
            </a:r>
          </a:p>
          <a:p>
            <a:pPr algn="l" eaLnBrk="1" hangingPunct="1">
              <a:spcBef>
                <a:spcPct val="50000"/>
              </a:spcBef>
            </a:pPr>
            <a:r>
              <a:rPr lang="en-US" altLang="en-US" sz="5600"/>
              <a:t>output</a:t>
            </a:r>
          </a:p>
        </p:txBody>
      </p:sp>
      <p:sp>
        <p:nvSpPr>
          <p:cNvPr id="53258" name="Text Box 10">
            <a:extLst>
              <a:ext uri="{FF2B5EF4-FFF2-40B4-BE49-F238E27FC236}">
                <a16:creationId xmlns:a16="http://schemas.microsoft.com/office/drawing/2014/main" id="{D36286EB-E3C3-ECF8-74DC-D94AA53DCD49}"/>
              </a:ext>
            </a:extLst>
          </p:cNvPr>
          <p:cNvSpPr txBox="1">
            <a:spLocks noChangeArrowheads="1"/>
          </p:cNvSpPr>
          <p:nvPr/>
        </p:nvSpPr>
        <p:spPr bwMode="auto">
          <a:xfrm>
            <a:off x="5537200" y="5481776"/>
            <a:ext cx="28448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dirty="0"/>
              <a:t>perceptual</a:t>
            </a:r>
          </a:p>
          <a:p>
            <a:pPr algn="ctr" eaLnBrk="1" hangingPunct="1">
              <a:spcBef>
                <a:spcPct val="50000"/>
              </a:spcBef>
            </a:pPr>
            <a:r>
              <a:rPr lang="en-US" altLang="en-US" sz="5600" dirty="0"/>
              <a:t>input</a:t>
            </a:r>
          </a:p>
        </p:txBody>
      </p:sp>
      <p:sp>
        <p:nvSpPr>
          <p:cNvPr id="53259" name="Line 11">
            <a:extLst>
              <a:ext uri="{FF2B5EF4-FFF2-40B4-BE49-F238E27FC236}">
                <a16:creationId xmlns:a16="http://schemas.microsoft.com/office/drawing/2014/main" id="{B432024C-84E6-47BA-E41A-9FC8C85D302B}"/>
              </a:ext>
            </a:extLst>
          </p:cNvPr>
          <p:cNvSpPr>
            <a:spLocks noChangeShapeType="1"/>
          </p:cNvSpPr>
          <p:nvPr/>
        </p:nvSpPr>
        <p:spPr bwMode="auto">
          <a:xfrm flipV="1">
            <a:off x="8534400" y="4572000"/>
            <a:ext cx="1524000" cy="1981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0" name="Line 12">
            <a:extLst>
              <a:ext uri="{FF2B5EF4-FFF2-40B4-BE49-F238E27FC236}">
                <a16:creationId xmlns:a16="http://schemas.microsoft.com/office/drawing/2014/main" id="{2AA1EEFC-67D1-A67A-A807-67939C18C587}"/>
              </a:ext>
            </a:extLst>
          </p:cNvPr>
          <p:cNvSpPr>
            <a:spLocks noChangeShapeType="1"/>
          </p:cNvSpPr>
          <p:nvPr/>
        </p:nvSpPr>
        <p:spPr bwMode="auto">
          <a:xfrm flipV="1">
            <a:off x="8534400" y="5791200"/>
            <a:ext cx="1524000" cy="762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1" name="Line 13">
            <a:extLst>
              <a:ext uri="{FF2B5EF4-FFF2-40B4-BE49-F238E27FC236}">
                <a16:creationId xmlns:a16="http://schemas.microsoft.com/office/drawing/2014/main" id="{73217991-849B-6731-082B-A197653F0563}"/>
              </a:ext>
            </a:extLst>
          </p:cNvPr>
          <p:cNvSpPr>
            <a:spLocks noChangeShapeType="1"/>
          </p:cNvSpPr>
          <p:nvPr/>
        </p:nvSpPr>
        <p:spPr bwMode="auto">
          <a:xfrm>
            <a:off x="8534400" y="6553200"/>
            <a:ext cx="1371600" cy="609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2" name="Line 14">
            <a:extLst>
              <a:ext uri="{FF2B5EF4-FFF2-40B4-BE49-F238E27FC236}">
                <a16:creationId xmlns:a16="http://schemas.microsoft.com/office/drawing/2014/main" id="{2AA53C40-CBD3-B098-8FB7-07027707C182}"/>
              </a:ext>
            </a:extLst>
          </p:cNvPr>
          <p:cNvSpPr>
            <a:spLocks noChangeShapeType="1"/>
          </p:cNvSpPr>
          <p:nvPr/>
        </p:nvSpPr>
        <p:spPr bwMode="auto">
          <a:xfrm>
            <a:off x="8534400" y="6553200"/>
            <a:ext cx="1219200" cy="1676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3" name="Line 15">
            <a:extLst>
              <a:ext uri="{FF2B5EF4-FFF2-40B4-BE49-F238E27FC236}">
                <a16:creationId xmlns:a16="http://schemas.microsoft.com/office/drawing/2014/main" id="{6F204865-7F07-2A70-9FC5-7CBE479D8C8A}"/>
              </a:ext>
            </a:extLst>
          </p:cNvPr>
          <p:cNvSpPr>
            <a:spLocks noChangeShapeType="1"/>
          </p:cNvSpPr>
          <p:nvPr/>
        </p:nvSpPr>
        <p:spPr bwMode="auto">
          <a:xfrm>
            <a:off x="14020800" y="4572000"/>
            <a:ext cx="1981200" cy="1981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4" name="Line 16">
            <a:extLst>
              <a:ext uri="{FF2B5EF4-FFF2-40B4-BE49-F238E27FC236}">
                <a16:creationId xmlns:a16="http://schemas.microsoft.com/office/drawing/2014/main" id="{076850B8-FB75-3193-3DA1-260CF81D9EDA}"/>
              </a:ext>
            </a:extLst>
          </p:cNvPr>
          <p:cNvSpPr>
            <a:spLocks noChangeShapeType="1"/>
          </p:cNvSpPr>
          <p:nvPr/>
        </p:nvSpPr>
        <p:spPr bwMode="auto">
          <a:xfrm>
            <a:off x="14020800" y="5943600"/>
            <a:ext cx="1828800" cy="762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5" name="Line 17">
            <a:extLst>
              <a:ext uri="{FF2B5EF4-FFF2-40B4-BE49-F238E27FC236}">
                <a16:creationId xmlns:a16="http://schemas.microsoft.com/office/drawing/2014/main" id="{C446CC45-6C96-A670-DF0E-294AD2A25F59}"/>
              </a:ext>
            </a:extLst>
          </p:cNvPr>
          <p:cNvSpPr>
            <a:spLocks noChangeShapeType="1"/>
          </p:cNvSpPr>
          <p:nvPr/>
        </p:nvSpPr>
        <p:spPr bwMode="auto">
          <a:xfrm flipV="1">
            <a:off x="14020800" y="7010400"/>
            <a:ext cx="1828800" cy="152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6" name="Line 18">
            <a:extLst>
              <a:ext uri="{FF2B5EF4-FFF2-40B4-BE49-F238E27FC236}">
                <a16:creationId xmlns:a16="http://schemas.microsoft.com/office/drawing/2014/main" id="{7ED422A9-E6C5-1043-0789-251AE26E2B8B}"/>
              </a:ext>
            </a:extLst>
          </p:cNvPr>
          <p:cNvSpPr>
            <a:spLocks noChangeShapeType="1"/>
          </p:cNvSpPr>
          <p:nvPr/>
        </p:nvSpPr>
        <p:spPr bwMode="auto">
          <a:xfrm flipV="1">
            <a:off x="14020800" y="7315200"/>
            <a:ext cx="182880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3267" name="Text Box 19">
            <a:extLst>
              <a:ext uri="{FF2B5EF4-FFF2-40B4-BE49-F238E27FC236}">
                <a16:creationId xmlns:a16="http://schemas.microsoft.com/office/drawing/2014/main" id="{9EE020CE-FB59-7B5A-DD0D-A2F58F4A2070}"/>
              </a:ext>
            </a:extLst>
          </p:cNvPr>
          <p:cNvSpPr txBox="1">
            <a:spLocks noChangeArrowheads="1"/>
          </p:cNvSpPr>
          <p:nvPr/>
        </p:nvSpPr>
        <p:spPr bwMode="auto">
          <a:xfrm>
            <a:off x="7010400" y="10452101"/>
            <a:ext cx="9906000" cy="748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6400" dirty="0">
                <a:solidFill>
                  <a:srgbClr val="990000"/>
                </a:solidFill>
              </a:rPr>
              <a:t>Horizontal layering</a:t>
            </a:r>
          </a:p>
        </p:txBody>
      </p:sp>
      <p:sp>
        <p:nvSpPr>
          <p:cNvPr id="2" name="TextBox 1">
            <a:extLst>
              <a:ext uri="{FF2B5EF4-FFF2-40B4-BE49-F238E27FC236}">
                <a16:creationId xmlns:a16="http://schemas.microsoft.com/office/drawing/2014/main" id="{CA925A56-EFBD-F7AB-F27A-03644CBA6F42}"/>
              </a:ext>
            </a:extLst>
          </p:cNvPr>
          <p:cNvSpPr txBox="1"/>
          <p:nvPr/>
        </p:nvSpPr>
        <p:spPr>
          <a:xfrm>
            <a:off x="1079500" y="787400"/>
            <a:ext cx="22542500" cy="2308324"/>
          </a:xfrm>
          <a:prstGeom prst="rect">
            <a:avLst/>
          </a:prstGeom>
          <a:noFill/>
        </p:spPr>
        <p:txBody>
          <a:bodyPr wrap="square" rtlCol="0">
            <a:spAutoFit/>
          </a:bodyPr>
          <a:lstStyle/>
          <a:p>
            <a:r>
              <a:rPr lang="en-US" b="1" dirty="0">
                <a:solidFill>
                  <a:srgbClr val="FF2D64"/>
                </a:solidFill>
              </a:rPr>
              <a:t>Advantages</a:t>
            </a:r>
            <a:r>
              <a:rPr lang="en-US" dirty="0"/>
              <a:t>: conceptual simplicity</a:t>
            </a:r>
          </a:p>
          <a:p>
            <a:r>
              <a:rPr lang="en-US" b="1" dirty="0">
                <a:solidFill>
                  <a:srgbClr val="FF2D64"/>
                </a:solidFill>
              </a:rPr>
              <a:t>Weaknesses</a:t>
            </a:r>
            <a:r>
              <a:rPr lang="en-US" dirty="0"/>
              <a:t>: the inherent competition between the layers may lead to non-coherent overall behavior of the agent</a:t>
            </a:r>
          </a:p>
          <a:p>
            <a:r>
              <a:rPr lang="en-US" b="1" dirty="0">
                <a:solidFill>
                  <a:srgbClr val="FF2D64"/>
                </a:solidFill>
              </a:rPr>
              <a:t>“Solution”</a:t>
            </a:r>
            <a:r>
              <a:rPr lang="en-US" dirty="0"/>
              <a:t>:</a:t>
            </a:r>
            <a:r>
              <a:rPr lang="en-US" dirty="0">
                <a:solidFill>
                  <a:srgbClr val="FF2D64"/>
                </a:solidFill>
              </a:rPr>
              <a:t> </a:t>
            </a:r>
            <a:r>
              <a:rPr lang="en-US" dirty="0"/>
              <a:t>to obtain consistency include a mediator function to decide which layer has “control” of the agent at any given time; however, this creates design difficulties and introduces a bottleneck into the agent’s decision making </a:t>
            </a:r>
            <a:endParaRPr lang="en-CY"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a:extLst>
              <a:ext uri="{FF2B5EF4-FFF2-40B4-BE49-F238E27FC236}">
                <a16:creationId xmlns:a16="http://schemas.microsoft.com/office/drawing/2014/main" id="{72288C72-FA9C-F867-CA07-2DB751A251A5}"/>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4275" name="Slide Number Placeholder 3">
            <a:extLst>
              <a:ext uri="{FF2B5EF4-FFF2-40B4-BE49-F238E27FC236}">
                <a16:creationId xmlns:a16="http://schemas.microsoft.com/office/drawing/2014/main" id="{4670A930-9C8E-2AD2-6BE2-A61C528B4D1E}"/>
              </a:ext>
            </a:extLst>
          </p:cNvPr>
          <p:cNvSpPr>
            <a:spLocks noGrp="1"/>
          </p:cNvSpPr>
          <p:nvPr>
            <p:ph type="sldNum" sz="quarter" idx="12"/>
          </p:nvPr>
        </p:nvSpPr>
        <p:spPr>
          <a:xfrm>
            <a:off x="11532577" y="12640995"/>
            <a:ext cx="1014046" cy="730250"/>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FE40900E-934E-4687-9236-80D07FFC7C48}" type="slidenum">
              <a:rPr lang="el-GR" altLang="en-US" sz="2800" b="0" baseline="0" smtClean="0"/>
              <a:pPr algn="ctr"/>
              <a:t>54</a:t>
            </a:fld>
            <a:endParaRPr lang="el-GR" altLang="en-US" sz="2800" b="0" baseline="0" dirty="0"/>
          </a:p>
        </p:txBody>
      </p:sp>
      <p:sp>
        <p:nvSpPr>
          <p:cNvPr id="54276" name="Rectangle 4">
            <a:extLst>
              <a:ext uri="{FF2B5EF4-FFF2-40B4-BE49-F238E27FC236}">
                <a16:creationId xmlns:a16="http://schemas.microsoft.com/office/drawing/2014/main" id="{B853E643-4FFD-06AC-D027-163D8626ECED}"/>
              </a:ext>
            </a:extLst>
          </p:cNvPr>
          <p:cNvSpPr>
            <a:spLocks noChangeArrowheads="1"/>
          </p:cNvSpPr>
          <p:nvPr/>
        </p:nvSpPr>
        <p:spPr bwMode="auto">
          <a:xfrm>
            <a:off x="10058400" y="28956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n</a:t>
            </a:r>
          </a:p>
        </p:txBody>
      </p:sp>
      <p:sp>
        <p:nvSpPr>
          <p:cNvPr id="54277" name="Rectangle 5">
            <a:extLst>
              <a:ext uri="{FF2B5EF4-FFF2-40B4-BE49-F238E27FC236}">
                <a16:creationId xmlns:a16="http://schemas.microsoft.com/office/drawing/2014/main" id="{66A5F476-03FC-3A61-FFDE-2A3ADA041F39}"/>
              </a:ext>
            </a:extLst>
          </p:cNvPr>
          <p:cNvSpPr>
            <a:spLocks noChangeArrowheads="1"/>
          </p:cNvSpPr>
          <p:nvPr/>
        </p:nvSpPr>
        <p:spPr bwMode="auto">
          <a:xfrm>
            <a:off x="10058400" y="41148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5600"/>
          </a:p>
        </p:txBody>
      </p:sp>
      <p:sp>
        <p:nvSpPr>
          <p:cNvPr id="54278" name="Rectangle 6">
            <a:extLst>
              <a:ext uri="{FF2B5EF4-FFF2-40B4-BE49-F238E27FC236}">
                <a16:creationId xmlns:a16="http://schemas.microsoft.com/office/drawing/2014/main" id="{5154DE75-7EC7-19EF-D961-3C2878D68CBD}"/>
              </a:ext>
            </a:extLst>
          </p:cNvPr>
          <p:cNvSpPr>
            <a:spLocks noChangeArrowheads="1"/>
          </p:cNvSpPr>
          <p:nvPr/>
        </p:nvSpPr>
        <p:spPr bwMode="auto">
          <a:xfrm>
            <a:off x="10058400" y="53340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2</a:t>
            </a:r>
          </a:p>
        </p:txBody>
      </p:sp>
      <p:sp>
        <p:nvSpPr>
          <p:cNvPr id="54279" name="Rectangle 7">
            <a:extLst>
              <a:ext uri="{FF2B5EF4-FFF2-40B4-BE49-F238E27FC236}">
                <a16:creationId xmlns:a16="http://schemas.microsoft.com/office/drawing/2014/main" id="{FB3CB17D-5C41-08F4-611A-1AE225D38847}"/>
              </a:ext>
            </a:extLst>
          </p:cNvPr>
          <p:cNvSpPr>
            <a:spLocks noChangeArrowheads="1"/>
          </p:cNvSpPr>
          <p:nvPr/>
        </p:nvSpPr>
        <p:spPr bwMode="auto">
          <a:xfrm>
            <a:off x="10058400" y="65532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1</a:t>
            </a:r>
          </a:p>
        </p:txBody>
      </p:sp>
      <p:sp>
        <p:nvSpPr>
          <p:cNvPr id="54280" name="Line 8">
            <a:extLst>
              <a:ext uri="{FF2B5EF4-FFF2-40B4-BE49-F238E27FC236}">
                <a16:creationId xmlns:a16="http://schemas.microsoft.com/office/drawing/2014/main" id="{DE392A59-900F-420C-6692-717C26897381}"/>
              </a:ext>
            </a:extLst>
          </p:cNvPr>
          <p:cNvSpPr>
            <a:spLocks noChangeShapeType="1"/>
          </p:cNvSpPr>
          <p:nvPr/>
        </p:nvSpPr>
        <p:spPr bwMode="auto">
          <a:xfrm>
            <a:off x="11125200" y="4724400"/>
            <a:ext cx="18288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1" name="Text Box 9">
            <a:extLst>
              <a:ext uri="{FF2B5EF4-FFF2-40B4-BE49-F238E27FC236}">
                <a16:creationId xmlns:a16="http://schemas.microsoft.com/office/drawing/2014/main" id="{AE5701AC-78C9-2108-75F7-A2420863E0D1}"/>
              </a:ext>
            </a:extLst>
          </p:cNvPr>
          <p:cNvSpPr txBox="1">
            <a:spLocks noChangeArrowheads="1"/>
          </p:cNvSpPr>
          <p:nvPr/>
        </p:nvSpPr>
        <p:spPr bwMode="auto">
          <a:xfrm>
            <a:off x="10972800" y="457200"/>
            <a:ext cx="19812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action</a:t>
            </a:r>
          </a:p>
          <a:p>
            <a:pPr algn="l" eaLnBrk="1" hangingPunct="1">
              <a:spcBef>
                <a:spcPct val="50000"/>
              </a:spcBef>
            </a:pPr>
            <a:r>
              <a:rPr lang="en-US" altLang="en-US" sz="5600"/>
              <a:t>output</a:t>
            </a:r>
          </a:p>
        </p:txBody>
      </p:sp>
      <p:sp>
        <p:nvSpPr>
          <p:cNvPr id="54282" name="Text Box 10">
            <a:extLst>
              <a:ext uri="{FF2B5EF4-FFF2-40B4-BE49-F238E27FC236}">
                <a16:creationId xmlns:a16="http://schemas.microsoft.com/office/drawing/2014/main" id="{D71DD8EE-4BE6-4C78-C73B-45B5B4B2AFF6}"/>
              </a:ext>
            </a:extLst>
          </p:cNvPr>
          <p:cNvSpPr txBox="1">
            <a:spLocks noChangeArrowheads="1"/>
          </p:cNvSpPr>
          <p:nvPr/>
        </p:nvSpPr>
        <p:spPr bwMode="auto">
          <a:xfrm>
            <a:off x="10058400" y="8534400"/>
            <a:ext cx="38100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dirty="0"/>
              <a:t>perceptual</a:t>
            </a:r>
          </a:p>
          <a:p>
            <a:pPr algn="ctr" eaLnBrk="1" hangingPunct="1">
              <a:spcBef>
                <a:spcPct val="50000"/>
              </a:spcBef>
            </a:pPr>
            <a:r>
              <a:rPr lang="en-US" altLang="en-US" sz="5600" dirty="0"/>
              <a:t>input</a:t>
            </a:r>
          </a:p>
        </p:txBody>
      </p:sp>
      <p:sp>
        <p:nvSpPr>
          <p:cNvPr id="54283" name="Text Box 19">
            <a:extLst>
              <a:ext uri="{FF2B5EF4-FFF2-40B4-BE49-F238E27FC236}">
                <a16:creationId xmlns:a16="http://schemas.microsoft.com/office/drawing/2014/main" id="{729E194C-D4CF-5086-E881-5A39B93D5773}"/>
              </a:ext>
            </a:extLst>
          </p:cNvPr>
          <p:cNvSpPr txBox="1">
            <a:spLocks noChangeArrowheads="1"/>
          </p:cNvSpPr>
          <p:nvPr/>
        </p:nvSpPr>
        <p:spPr bwMode="auto">
          <a:xfrm>
            <a:off x="7010400" y="10715496"/>
            <a:ext cx="9906000" cy="173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6400" dirty="0">
                <a:solidFill>
                  <a:srgbClr val="990000"/>
                </a:solidFill>
              </a:rPr>
              <a:t>Vertical layering</a:t>
            </a:r>
          </a:p>
          <a:p>
            <a:pPr algn="ctr" eaLnBrk="1" hangingPunct="1">
              <a:spcBef>
                <a:spcPct val="50000"/>
              </a:spcBef>
            </a:pPr>
            <a:r>
              <a:rPr lang="en-US" altLang="en-US" sz="6400" dirty="0">
                <a:solidFill>
                  <a:srgbClr val="990000"/>
                </a:solidFill>
              </a:rPr>
              <a:t>(one pass control)</a:t>
            </a:r>
          </a:p>
        </p:txBody>
      </p:sp>
      <p:sp>
        <p:nvSpPr>
          <p:cNvPr id="54284" name="Line 20">
            <a:extLst>
              <a:ext uri="{FF2B5EF4-FFF2-40B4-BE49-F238E27FC236}">
                <a16:creationId xmlns:a16="http://schemas.microsoft.com/office/drawing/2014/main" id="{06491DD5-6F61-6FA5-F94A-AD24AD08801C}"/>
              </a:ext>
            </a:extLst>
          </p:cNvPr>
          <p:cNvSpPr>
            <a:spLocks noChangeShapeType="1"/>
          </p:cNvSpPr>
          <p:nvPr/>
        </p:nvSpPr>
        <p:spPr bwMode="auto">
          <a:xfrm flipV="1">
            <a:off x="11887200" y="7772400"/>
            <a:ext cx="0" cy="9144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5" name="Line 21">
            <a:extLst>
              <a:ext uri="{FF2B5EF4-FFF2-40B4-BE49-F238E27FC236}">
                <a16:creationId xmlns:a16="http://schemas.microsoft.com/office/drawing/2014/main" id="{BA09F9EA-382B-4698-9466-DAC2AB48DB77}"/>
              </a:ext>
            </a:extLst>
          </p:cNvPr>
          <p:cNvSpPr>
            <a:spLocks noChangeShapeType="1"/>
          </p:cNvSpPr>
          <p:nvPr/>
        </p:nvSpPr>
        <p:spPr bwMode="auto">
          <a:xfrm flipV="1">
            <a:off x="11887200" y="2133600"/>
            <a:ext cx="0" cy="10668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6" name="Line 22">
            <a:extLst>
              <a:ext uri="{FF2B5EF4-FFF2-40B4-BE49-F238E27FC236}">
                <a16:creationId xmlns:a16="http://schemas.microsoft.com/office/drawing/2014/main" id="{EC14165E-CD5E-B294-7E9F-3579742DB19E}"/>
              </a:ext>
            </a:extLst>
          </p:cNvPr>
          <p:cNvSpPr>
            <a:spLocks noChangeShapeType="1"/>
          </p:cNvSpPr>
          <p:nvPr/>
        </p:nvSpPr>
        <p:spPr bwMode="auto">
          <a:xfrm flipV="1">
            <a:off x="10744200" y="59436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7" name="Line 23">
            <a:extLst>
              <a:ext uri="{FF2B5EF4-FFF2-40B4-BE49-F238E27FC236}">
                <a16:creationId xmlns:a16="http://schemas.microsoft.com/office/drawing/2014/main" id="{58FFA1F6-342F-9940-0EE1-EDF3222D4BE9}"/>
              </a:ext>
            </a:extLst>
          </p:cNvPr>
          <p:cNvSpPr>
            <a:spLocks noChangeShapeType="1"/>
          </p:cNvSpPr>
          <p:nvPr/>
        </p:nvSpPr>
        <p:spPr bwMode="auto">
          <a:xfrm flipV="1">
            <a:off x="10744200" y="47244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8" name="Line 24">
            <a:extLst>
              <a:ext uri="{FF2B5EF4-FFF2-40B4-BE49-F238E27FC236}">
                <a16:creationId xmlns:a16="http://schemas.microsoft.com/office/drawing/2014/main" id="{F30D5A68-01C7-F7E8-C92C-C1B3DBD2BA43}"/>
              </a:ext>
            </a:extLst>
          </p:cNvPr>
          <p:cNvSpPr>
            <a:spLocks noChangeShapeType="1"/>
          </p:cNvSpPr>
          <p:nvPr/>
        </p:nvSpPr>
        <p:spPr bwMode="auto">
          <a:xfrm flipV="1">
            <a:off x="10744200" y="35052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89" name="Line 25">
            <a:extLst>
              <a:ext uri="{FF2B5EF4-FFF2-40B4-BE49-F238E27FC236}">
                <a16:creationId xmlns:a16="http://schemas.microsoft.com/office/drawing/2014/main" id="{23B5013F-E044-A19B-B53E-8352BC846322}"/>
              </a:ext>
            </a:extLst>
          </p:cNvPr>
          <p:cNvSpPr>
            <a:spLocks noChangeShapeType="1"/>
          </p:cNvSpPr>
          <p:nvPr/>
        </p:nvSpPr>
        <p:spPr bwMode="auto">
          <a:xfrm flipV="1">
            <a:off x="13487400" y="59436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90" name="Line 26">
            <a:extLst>
              <a:ext uri="{FF2B5EF4-FFF2-40B4-BE49-F238E27FC236}">
                <a16:creationId xmlns:a16="http://schemas.microsoft.com/office/drawing/2014/main" id="{530918DC-B380-DBBB-86FC-CF84CBFE12BD}"/>
              </a:ext>
            </a:extLst>
          </p:cNvPr>
          <p:cNvSpPr>
            <a:spLocks noChangeShapeType="1"/>
          </p:cNvSpPr>
          <p:nvPr/>
        </p:nvSpPr>
        <p:spPr bwMode="auto">
          <a:xfrm flipV="1">
            <a:off x="13487400" y="47244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4291" name="Line 27">
            <a:extLst>
              <a:ext uri="{FF2B5EF4-FFF2-40B4-BE49-F238E27FC236}">
                <a16:creationId xmlns:a16="http://schemas.microsoft.com/office/drawing/2014/main" id="{275F52D6-F6D2-B389-F569-13201DA6118C}"/>
              </a:ext>
            </a:extLst>
          </p:cNvPr>
          <p:cNvSpPr>
            <a:spLocks noChangeShapeType="1"/>
          </p:cNvSpPr>
          <p:nvPr/>
        </p:nvSpPr>
        <p:spPr bwMode="auto">
          <a:xfrm flipV="1">
            <a:off x="13411200" y="35052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 name="TextBox 1">
            <a:extLst>
              <a:ext uri="{FF2B5EF4-FFF2-40B4-BE49-F238E27FC236}">
                <a16:creationId xmlns:a16="http://schemas.microsoft.com/office/drawing/2014/main" id="{E536FE6E-DC42-6DED-5A61-2B58B77CE1C2}"/>
              </a:ext>
            </a:extLst>
          </p:cNvPr>
          <p:cNvSpPr txBox="1"/>
          <p:nvPr/>
        </p:nvSpPr>
        <p:spPr>
          <a:xfrm>
            <a:off x="2235200" y="4512439"/>
            <a:ext cx="4241800" cy="2862322"/>
          </a:xfrm>
          <a:prstGeom prst="rect">
            <a:avLst/>
          </a:prstGeom>
          <a:noFill/>
        </p:spPr>
        <p:txBody>
          <a:bodyPr wrap="square" rtlCol="0">
            <a:spAutoFit/>
          </a:bodyPr>
          <a:lstStyle/>
          <a:p>
            <a:r>
              <a:rPr lang="en-US" dirty="0"/>
              <a:t>Control flows sequentially through each layer, until the final layer generates action output. </a:t>
            </a:r>
            <a:endParaRPr lang="en-CY"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1">
            <a:extLst>
              <a:ext uri="{FF2B5EF4-FFF2-40B4-BE49-F238E27FC236}">
                <a16:creationId xmlns:a16="http://schemas.microsoft.com/office/drawing/2014/main" id="{504D4685-CC59-E644-88A4-255E7AF35826}"/>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5299" name="Slide Number Placeholder 3">
            <a:extLst>
              <a:ext uri="{FF2B5EF4-FFF2-40B4-BE49-F238E27FC236}">
                <a16:creationId xmlns:a16="http://schemas.microsoft.com/office/drawing/2014/main" id="{008F913F-E6DE-B499-16BE-56E170866526}"/>
              </a:ext>
            </a:extLst>
          </p:cNvPr>
          <p:cNvSpPr>
            <a:spLocks noGrp="1"/>
          </p:cNvSpPr>
          <p:nvPr>
            <p:ph type="sldNum" sz="quarter" idx="12"/>
          </p:nvPr>
        </p:nvSpPr>
        <p:spPr>
          <a:xfrm>
            <a:off x="11532576" y="12458700"/>
            <a:ext cx="1116623" cy="804724"/>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91D7986A-50B8-4E57-8329-D290186DE3CA}" type="slidenum">
              <a:rPr lang="el-GR" altLang="en-US" sz="2800" b="0" baseline="0" smtClean="0"/>
              <a:pPr algn="ctr"/>
              <a:t>55</a:t>
            </a:fld>
            <a:endParaRPr lang="el-GR" altLang="en-US" sz="2800" b="0" baseline="0" dirty="0"/>
          </a:p>
        </p:txBody>
      </p:sp>
      <p:sp>
        <p:nvSpPr>
          <p:cNvPr id="55300" name="Rectangle 4">
            <a:extLst>
              <a:ext uri="{FF2B5EF4-FFF2-40B4-BE49-F238E27FC236}">
                <a16:creationId xmlns:a16="http://schemas.microsoft.com/office/drawing/2014/main" id="{B256C57B-3080-8D14-A4A2-9888C5764A63}"/>
              </a:ext>
            </a:extLst>
          </p:cNvPr>
          <p:cNvSpPr>
            <a:spLocks noChangeArrowheads="1"/>
          </p:cNvSpPr>
          <p:nvPr/>
        </p:nvSpPr>
        <p:spPr bwMode="auto">
          <a:xfrm>
            <a:off x="10058400" y="16764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n</a:t>
            </a:r>
          </a:p>
        </p:txBody>
      </p:sp>
      <p:sp>
        <p:nvSpPr>
          <p:cNvPr id="55301" name="Rectangle 5">
            <a:extLst>
              <a:ext uri="{FF2B5EF4-FFF2-40B4-BE49-F238E27FC236}">
                <a16:creationId xmlns:a16="http://schemas.microsoft.com/office/drawing/2014/main" id="{379E710E-16F1-503D-1D20-C948C83DC52F}"/>
              </a:ext>
            </a:extLst>
          </p:cNvPr>
          <p:cNvSpPr>
            <a:spLocks noChangeArrowheads="1"/>
          </p:cNvSpPr>
          <p:nvPr/>
        </p:nvSpPr>
        <p:spPr bwMode="auto">
          <a:xfrm>
            <a:off x="10058400" y="28956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5600"/>
          </a:p>
        </p:txBody>
      </p:sp>
      <p:sp>
        <p:nvSpPr>
          <p:cNvPr id="55302" name="Rectangle 6">
            <a:extLst>
              <a:ext uri="{FF2B5EF4-FFF2-40B4-BE49-F238E27FC236}">
                <a16:creationId xmlns:a16="http://schemas.microsoft.com/office/drawing/2014/main" id="{BC1536F5-7FA6-0604-AA55-34C862CA9F40}"/>
              </a:ext>
            </a:extLst>
          </p:cNvPr>
          <p:cNvSpPr>
            <a:spLocks noChangeArrowheads="1"/>
          </p:cNvSpPr>
          <p:nvPr/>
        </p:nvSpPr>
        <p:spPr bwMode="auto">
          <a:xfrm>
            <a:off x="10058400" y="41148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2</a:t>
            </a:r>
          </a:p>
        </p:txBody>
      </p:sp>
      <p:sp>
        <p:nvSpPr>
          <p:cNvPr id="55303" name="Rectangle 7">
            <a:extLst>
              <a:ext uri="{FF2B5EF4-FFF2-40B4-BE49-F238E27FC236}">
                <a16:creationId xmlns:a16="http://schemas.microsoft.com/office/drawing/2014/main" id="{BDD9C386-2D15-8CE3-48E7-50E83E21DF73}"/>
              </a:ext>
            </a:extLst>
          </p:cNvPr>
          <p:cNvSpPr>
            <a:spLocks noChangeArrowheads="1"/>
          </p:cNvSpPr>
          <p:nvPr/>
        </p:nvSpPr>
        <p:spPr bwMode="auto">
          <a:xfrm>
            <a:off x="10058400" y="5334000"/>
            <a:ext cx="3962400" cy="12192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Layer 1</a:t>
            </a:r>
          </a:p>
        </p:txBody>
      </p:sp>
      <p:sp>
        <p:nvSpPr>
          <p:cNvPr id="55304" name="Line 8">
            <a:extLst>
              <a:ext uri="{FF2B5EF4-FFF2-40B4-BE49-F238E27FC236}">
                <a16:creationId xmlns:a16="http://schemas.microsoft.com/office/drawing/2014/main" id="{8ACC2E03-D0F4-7517-4670-0E91395937AD}"/>
              </a:ext>
            </a:extLst>
          </p:cNvPr>
          <p:cNvSpPr>
            <a:spLocks noChangeShapeType="1"/>
          </p:cNvSpPr>
          <p:nvPr/>
        </p:nvSpPr>
        <p:spPr bwMode="auto">
          <a:xfrm>
            <a:off x="11125200" y="3505200"/>
            <a:ext cx="18288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05" name="Text Box 9">
            <a:extLst>
              <a:ext uri="{FF2B5EF4-FFF2-40B4-BE49-F238E27FC236}">
                <a16:creationId xmlns:a16="http://schemas.microsoft.com/office/drawing/2014/main" id="{22527D01-8A47-CFB3-4DB5-9D3A526E1272}"/>
              </a:ext>
            </a:extLst>
          </p:cNvPr>
          <p:cNvSpPr txBox="1">
            <a:spLocks noChangeArrowheads="1"/>
          </p:cNvSpPr>
          <p:nvPr/>
        </p:nvSpPr>
        <p:spPr bwMode="auto">
          <a:xfrm>
            <a:off x="12649200" y="7315200"/>
            <a:ext cx="19812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action</a:t>
            </a:r>
          </a:p>
          <a:p>
            <a:pPr algn="l" eaLnBrk="1" hangingPunct="1">
              <a:spcBef>
                <a:spcPct val="50000"/>
              </a:spcBef>
            </a:pPr>
            <a:r>
              <a:rPr lang="en-US" altLang="en-US" sz="5600"/>
              <a:t>output</a:t>
            </a:r>
          </a:p>
        </p:txBody>
      </p:sp>
      <p:sp>
        <p:nvSpPr>
          <p:cNvPr id="55306" name="Text Box 10">
            <a:extLst>
              <a:ext uri="{FF2B5EF4-FFF2-40B4-BE49-F238E27FC236}">
                <a16:creationId xmlns:a16="http://schemas.microsoft.com/office/drawing/2014/main" id="{8053945E-11FC-8992-3ED9-9F64393C303D}"/>
              </a:ext>
            </a:extLst>
          </p:cNvPr>
          <p:cNvSpPr txBox="1">
            <a:spLocks noChangeArrowheads="1"/>
          </p:cNvSpPr>
          <p:nvPr/>
        </p:nvSpPr>
        <p:spPr bwMode="auto">
          <a:xfrm>
            <a:off x="8534400" y="7315200"/>
            <a:ext cx="38100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5600" dirty="0"/>
              <a:t>perceptual</a:t>
            </a:r>
          </a:p>
          <a:p>
            <a:pPr algn="ctr" eaLnBrk="1" hangingPunct="1">
              <a:spcBef>
                <a:spcPct val="50000"/>
              </a:spcBef>
            </a:pPr>
            <a:r>
              <a:rPr lang="en-US" altLang="en-US" sz="5600" dirty="0"/>
              <a:t>input</a:t>
            </a:r>
          </a:p>
        </p:txBody>
      </p:sp>
      <p:sp>
        <p:nvSpPr>
          <p:cNvPr id="55307" name="Text Box 11">
            <a:extLst>
              <a:ext uri="{FF2B5EF4-FFF2-40B4-BE49-F238E27FC236}">
                <a16:creationId xmlns:a16="http://schemas.microsoft.com/office/drawing/2014/main" id="{CB263B41-7A52-DFF1-ABD3-621022668E86}"/>
              </a:ext>
            </a:extLst>
          </p:cNvPr>
          <p:cNvSpPr txBox="1">
            <a:spLocks noChangeArrowheads="1"/>
          </p:cNvSpPr>
          <p:nvPr/>
        </p:nvSpPr>
        <p:spPr bwMode="auto">
          <a:xfrm>
            <a:off x="6997700" y="9696192"/>
            <a:ext cx="9906000" cy="173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6400" dirty="0">
                <a:solidFill>
                  <a:srgbClr val="990000"/>
                </a:solidFill>
              </a:rPr>
              <a:t>Vertical layering</a:t>
            </a:r>
          </a:p>
          <a:p>
            <a:pPr algn="ctr" eaLnBrk="1" hangingPunct="1">
              <a:spcBef>
                <a:spcPct val="50000"/>
              </a:spcBef>
            </a:pPr>
            <a:r>
              <a:rPr lang="en-US" altLang="en-US" sz="6400" dirty="0">
                <a:solidFill>
                  <a:srgbClr val="990000"/>
                </a:solidFill>
              </a:rPr>
              <a:t>(two pass control)</a:t>
            </a:r>
          </a:p>
        </p:txBody>
      </p:sp>
      <p:sp>
        <p:nvSpPr>
          <p:cNvPr id="55308" name="Line 12">
            <a:extLst>
              <a:ext uri="{FF2B5EF4-FFF2-40B4-BE49-F238E27FC236}">
                <a16:creationId xmlns:a16="http://schemas.microsoft.com/office/drawing/2014/main" id="{86E505EA-C50D-0184-55EB-87D814728B1C}"/>
              </a:ext>
            </a:extLst>
          </p:cNvPr>
          <p:cNvSpPr>
            <a:spLocks noChangeShapeType="1"/>
          </p:cNvSpPr>
          <p:nvPr/>
        </p:nvSpPr>
        <p:spPr bwMode="auto">
          <a:xfrm flipV="1">
            <a:off x="10388600" y="6616700"/>
            <a:ext cx="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09" name="Line 13">
            <a:extLst>
              <a:ext uri="{FF2B5EF4-FFF2-40B4-BE49-F238E27FC236}">
                <a16:creationId xmlns:a16="http://schemas.microsoft.com/office/drawing/2014/main" id="{FF864A86-A04F-534F-A419-50C43821FA2D}"/>
              </a:ext>
            </a:extLst>
          </p:cNvPr>
          <p:cNvSpPr>
            <a:spLocks noChangeShapeType="1"/>
          </p:cNvSpPr>
          <p:nvPr/>
        </p:nvSpPr>
        <p:spPr bwMode="auto">
          <a:xfrm flipV="1">
            <a:off x="13576300" y="6553200"/>
            <a:ext cx="0" cy="10668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0" name="Line 14">
            <a:extLst>
              <a:ext uri="{FF2B5EF4-FFF2-40B4-BE49-F238E27FC236}">
                <a16:creationId xmlns:a16="http://schemas.microsoft.com/office/drawing/2014/main" id="{C7F60663-33D7-CB74-797B-500E02956268}"/>
              </a:ext>
            </a:extLst>
          </p:cNvPr>
          <p:cNvSpPr>
            <a:spLocks noChangeShapeType="1"/>
          </p:cNvSpPr>
          <p:nvPr/>
        </p:nvSpPr>
        <p:spPr bwMode="auto">
          <a:xfrm flipV="1">
            <a:off x="10388600" y="4787900"/>
            <a:ext cx="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1" name="Line 15">
            <a:extLst>
              <a:ext uri="{FF2B5EF4-FFF2-40B4-BE49-F238E27FC236}">
                <a16:creationId xmlns:a16="http://schemas.microsoft.com/office/drawing/2014/main" id="{6FFC0CFF-140E-E5D7-93DE-DB0FFC188747}"/>
              </a:ext>
            </a:extLst>
          </p:cNvPr>
          <p:cNvSpPr>
            <a:spLocks noChangeShapeType="1"/>
          </p:cNvSpPr>
          <p:nvPr/>
        </p:nvSpPr>
        <p:spPr bwMode="auto">
          <a:xfrm flipV="1">
            <a:off x="10388600" y="3568700"/>
            <a:ext cx="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2" name="Line 16">
            <a:extLst>
              <a:ext uri="{FF2B5EF4-FFF2-40B4-BE49-F238E27FC236}">
                <a16:creationId xmlns:a16="http://schemas.microsoft.com/office/drawing/2014/main" id="{86C7EE33-E90E-D966-99FF-8BDC2D7F96E8}"/>
              </a:ext>
            </a:extLst>
          </p:cNvPr>
          <p:cNvSpPr>
            <a:spLocks noChangeShapeType="1"/>
          </p:cNvSpPr>
          <p:nvPr/>
        </p:nvSpPr>
        <p:spPr bwMode="auto">
          <a:xfrm flipV="1">
            <a:off x="10388600" y="2286000"/>
            <a:ext cx="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3" name="Line 17">
            <a:extLst>
              <a:ext uri="{FF2B5EF4-FFF2-40B4-BE49-F238E27FC236}">
                <a16:creationId xmlns:a16="http://schemas.microsoft.com/office/drawing/2014/main" id="{11B9F27D-41D8-710D-0905-B0D3ABD95139}"/>
              </a:ext>
            </a:extLst>
          </p:cNvPr>
          <p:cNvSpPr>
            <a:spLocks noChangeShapeType="1"/>
          </p:cNvSpPr>
          <p:nvPr/>
        </p:nvSpPr>
        <p:spPr bwMode="auto">
          <a:xfrm flipV="1">
            <a:off x="13728700" y="4724400"/>
            <a:ext cx="0" cy="9144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4" name="Line 18">
            <a:extLst>
              <a:ext uri="{FF2B5EF4-FFF2-40B4-BE49-F238E27FC236}">
                <a16:creationId xmlns:a16="http://schemas.microsoft.com/office/drawing/2014/main" id="{D1FFA19F-9CD0-F572-DF66-6E36DFC928C5}"/>
              </a:ext>
            </a:extLst>
          </p:cNvPr>
          <p:cNvSpPr>
            <a:spLocks noChangeShapeType="1"/>
          </p:cNvSpPr>
          <p:nvPr/>
        </p:nvSpPr>
        <p:spPr bwMode="auto">
          <a:xfrm flipV="1">
            <a:off x="13728700" y="3505200"/>
            <a:ext cx="0" cy="9144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5315" name="Line 19">
            <a:extLst>
              <a:ext uri="{FF2B5EF4-FFF2-40B4-BE49-F238E27FC236}">
                <a16:creationId xmlns:a16="http://schemas.microsoft.com/office/drawing/2014/main" id="{373F4D45-3A44-BD40-9A5D-6A66DB9A1408}"/>
              </a:ext>
            </a:extLst>
          </p:cNvPr>
          <p:cNvSpPr>
            <a:spLocks noChangeShapeType="1"/>
          </p:cNvSpPr>
          <p:nvPr/>
        </p:nvSpPr>
        <p:spPr bwMode="auto">
          <a:xfrm flipV="1">
            <a:off x="13728700" y="2286000"/>
            <a:ext cx="0" cy="9144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 name="TextBox 1">
            <a:extLst>
              <a:ext uri="{FF2B5EF4-FFF2-40B4-BE49-F238E27FC236}">
                <a16:creationId xmlns:a16="http://schemas.microsoft.com/office/drawing/2014/main" id="{DF288B0D-0913-C4A7-CBF0-191B16F0699F}"/>
              </a:ext>
            </a:extLst>
          </p:cNvPr>
          <p:cNvSpPr txBox="1"/>
          <p:nvPr/>
        </p:nvSpPr>
        <p:spPr>
          <a:xfrm>
            <a:off x="2139957" y="2236887"/>
            <a:ext cx="5664196" cy="5078313"/>
          </a:xfrm>
          <a:prstGeom prst="rect">
            <a:avLst/>
          </a:prstGeom>
          <a:noFill/>
        </p:spPr>
        <p:txBody>
          <a:bodyPr wrap="square" rtlCol="0">
            <a:spAutoFit/>
          </a:bodyPr>
          <a:lstStyle/>
          <a:p>
            <a:r>
              <a:rPr lang="en-US" dirty="0"/>
              <a:t>Information flows up the architecture (the first pass) and control then flows back down – clear analogy with the way organizations work, with information flowing up to the highest levels of the organization, and commands then flowing down</a:t>
            </a:r>
            <a:endParaRPr lang="en-CY"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77412" y="2538488"/>
            <a:ext cx="21590490" cy="892079"/>
          </a:xfrm>
        </p:spPr>
        <p:txBody>
          <a:bodyPr>
            <a:noAutofit/>
          </a:bodyPr>
          <a:lstStyle/>
          <a:p>
            <a:r>
              <a:rPr lang="en-US" sz="6000" dirty="0"/>
              <a:t>Horizontally versus Vertically Layered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016775" y="4036243"/>
            <a:ext cx="21590490" cy="531632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Vertically layered architectures aim to alleviate the interaction bottlenecks of the horizontally layered architectures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However, the simplicity of the vertically layered architectures comes at the cost of some flexibility</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A</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vertically layered architecture does not have fault-tolerance since in order to </a:t>
            </a:r>
            <a:r>
              <a:rPr lang="en-US" sz="4400" dirty="0">
                <a:solidFill>
                  <a:srgbClr val="0100C8"/>
                </a:solidFill>
                <a:latin typeface="Helvetica Neue"/>
                <a:ea typeface="Times New Roman" panose="02020603050405020304" pitchFamily="18" charset="0"/>
                <a:cs typeface="Times New Roman" panose="02020603050405020304" pitchFamily="18" charset="0"/>
              </a:rPr>
              <a:t>make a decision,</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control must pass between each layer and consequently a faulty layer can </a:t>
            </a:r>
            <a:r>
              <a:rPr lang="en-US" sz="4400" dirty="0">
                <a:solidFill>
                  <a:srgbClr val="0100C8"/>
                </a:solidFill>
                <a:latin typeface="Helvetica Neue"/>
                <a:ea typeface="Times New Roman" panose="02020603050405020304" pitchFamily="18" charset="0"/>
                <a:cs typeface="Times New Roman" panose="02020603050405020304" pitchFamily="18" charset="0"/>
              </a:rPr>
              <a:t>seriously hinder the performance of the agent</a:t>
            </a:r>
            <a:endParaRPr lang="en-US" sz="4400" dirty="0">
              <a:solidFill>
                <a:srgbClr val="0100C8"/>
              </a:solidFill>
              <a:effectLst/>
              <a:latin typeface="Helvetica Neue"/>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3090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016775" y="2578805"/>
            <a:ext cx="21590490" cy="892079"/>
          </a:xfrm>
        </p:spPr>
        <p:txBody>
          <a:bodyPr>
            <a:noAutofit/>
          </a:bodyPr>
          <a:lstStyle/>
          <a:p>
            <a:r>
              <a:rPr lang="en-US" sz="6000" dirty="0"/>
              <a:t>Two Examples of Layered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3871659"/>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016775" y="3871659"/>
            <a:ext cx="21590490" cy="8526950"/>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Innes Ferguson’s TOURINGMACHINES – horizontally layered architecture</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Three </a:t>
            </a:r>
            <a:r>
              <a:rPr lang="en-US" sz="4000" dirty="0">
                <a:solidFill>
                  <a:srgbClr val="FF2D64"/>
                </a:solidFill>
                <a:latin typeface="Helvetica Neue"/>
                <a:ea typeface="Times New Roman" panose="02020603050405020304" pitchFamily="18" charset="0"/>
                <a:cs typeface="Times New Roman" panose="02020603050405020304" pitchFamily="18" charset="0"/>
              </a:rPr>
              <a:t>activity producing layers</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FF2D64"/>
                </a:solidFill>
                <a:latin typeface="Helvetica Neue"/>
                <a:ea typeface="Times New Roman" panose="02020603050405020304" pitchFamily="18" charset="0"/>
                <a:cs typeface="Times New Roman" panose="02020603050405020304" pitchFamily="18" charset="0"/>
              </a:rPr>
              <a:t>Reactive layer</a:t>
            </a:r>
            <a:r>
              <a:rPr lang="en-US" sz="4000" dirty="0">
                <a:solidFill>
                  <a:srgbClr val="0100C8"/>
                </a:solidFill>
                <a:latin typeface="Helvetica Neue"/>
                <a:ea typeface="Times New Roman" panose="02020603050405020304" pitchFamily="18" charset="0"/>
                <a:cs typeface="Times New Roman" panose="02020603050405020304" pitchFamily="18" charset="0"/>
              </a:rPr>
              <a:t>: responds immediately to environment changes (implemented as a set of situation-action rules</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FF2D64"/>
                </a:solidFill>
                <a:latin typeface="Helvetica Neue"/>
                <a:ea typeface="Times New Roman" panose="02020603050405020304" pitchFamily="18" charset="0"/>
                <a:cs typeface="Times New Roman" panose="02020603050405020304" pitchFamily="18" charset="0"/>
              </a:rPr>
              <a:t>Planning layer</a:t>
            </a:r>
            <a:r>
              <a:rPr lang="en-US" sz="4000" dirty="0">
                <a:solidFill>
                  <a:srgbClr val="0100C8"/>
                </a:solidFill>
                <a:latin typeface="Helvetica Neue"/>
                <a:ea typeface="Times New Roman" panose="02020603050405020304" pitchFamily="18" charset="0"/>
                <a:cs typeface="Times New Roman" panose="02020603050405020304" pitchFamily="18" charset="0"/>
              </a:rPr>
              <a:t>: deals with the agent’s proactive behavior; it does not create plans from scratch but uses a library of plan “skeletons” called schemas (hierarchically structured plans)</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FF2D64"/>
                </a:solidFill>
                <a:latin typeface="Helvetica Neue"/>
                <a:ea typeface="Times New Roman" panose="02020603050405020304" pitchFamily="18" charset="0"/>
                <a:cs typeface="Times New Roman" panose="02020603050405020304" pitchFamily="18" charset="0"/>
              </a:rPr>
              <a:t>Modelling layer</a:t>
            </a:r>
            <a:r>
              <a:rPr lang="en-US" sz="4000" dirty="0">
                <a:solidFill>
                  <a:srgbClr val="0100C8"/>
                </a:solidFill>
                <a:latin typeface="Helvetica Neue"/>
                <a:ea typeface="Times New Roman" panose="02020603050405020304" pitchFamily="18" charset="0"/>
                <a:cs typeface="Times New Roman" panose="02020603050405020304" pitchFamily="18" charset="0"/>
              </a:rPr>
              <a:t>: has a representation of itself and other agents and uses it to predict conflicts between agents and generates new goals to resolve these conflicts</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The </a:t>
            </a:r>
            <a:r>
              <a:rPr lang="en-US" sz="4000" dirty="0">
                <a:solidFill>
                  <a:srgbClr val="FF2D64"/>
                </a:solidFill>
                <a:latin typeface="Helvetica Neue"/>
                <a:ea typeface="Times New Roman" panose="02020603050405020304" pitchFamily="18" charset="0"/>
                <a:cs typeface="Times New Roman" panose="02020603050405020304" pitchFamily="18" charset="0"/>
              </a:rPr>
              <a:t>control layer </a:t>
            </a:r>
            <a:r>
              <a:rPr lang="en-US" sz="4000" dirty="0">
                <a:solidFill>
                  <a:srgbClr val="0100C8"/>
                </a:solidFill>
                <a:latin typeface="Helvetica Neue"/>
                <a:ea typeface="Times New Roman" panose="02020603050405020304" pitchFamily="18" charset="0"/>
                <a:cs typeface="Times New Roman" panose="02020603050405020304" pitchFamily="18" charset="0"/>
              </a:rPr>
              <a:t>decides which of the activity layers should have control over the agent; it is implemented as a set of control rules that either suppress sensor information or censor action outputs</a:t>
            </a:r>
          </a:p>
        </p:txBody>
      </p:sp>
    </p:spTree>
    <p:extLst>
      <p:ext uri="{BB962C8B-B14F-4D97-AF65-F5344CB8AC3E}">
        <p14:creationId xmlns:p14="http://schemas.microsoft.com/office/powerpoint/2010/main" val="17358232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1">
            <a:extLst>
              <a:ext uri="{FF2B5EF4-FFF2-40B4-BE49-F238E27FC236}">
                <a16:creationId xmlns:a16="http://schemas.microsoft.com/office/drawing/2014/main" id="{6FEB2A8E-16AE-A957-2FD5-1D0972CF8EC7}"/>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6323" name="Slide Number Placeholder 3">
            <a:extLst>
              <a:ext uri="{FF2B5EF4-FFF2-40B4-BE49-F238E27FC236}">
                <a16:creationId xmlns:a16="http://schemas.microsoft.com/office/drawing/2014/main" id="{9CB2F739-2278-2C83-E70F-5A04199FEC4A}"/>
              </a:ext>
            </a:extLst>
          </p:cNvPr>
          <p:cNvSpPr>
            <a:spLocks noGrp="1"/>
          </p:cNvSpPr>
          <p:nvPr>
            <p:ph type="sldNum" sz="quarter" idx="12"/>
          </p:nvPr>
        </p:nvSpPr>
        <p:spPr>
          <a:xfrm>
            <a:off x="11761177" y="12741275"/>
            <a:ext cx="1014046" cy="730250"/>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fld id="{A07D6DF7-121E-472C-A6B3-DD9C17E4005F}" type="slidenum">
              <a:rPr lang="el-GR" altLang="en-US" sz="2800" b="0" baseline="0" smtClean="0"/>
              <a:pPr/>
              <a:t>58</a:t>
            </a:fld>
            <a:endParaRPr lang="el-GR" altLang="en-US" sz="2800" b="0" baseline="0" dirty="0"/>
          </a:p>
        </p:txBody>
      </p:sp>
      <p:sp>
        <p:nvSpPr>
          <p:cNvPr id="56324" name="Rectangle 4">
            <a:extLst>
              <a:ext uri="{FF2B5EF4-FFF2-40B4-BE49-F238E27FC236}">
                <a16:creationId xmlns:a16="http://schemas.microsoft.com/office/drawing/2014/main" id="{6E6C75D5-B675-AC17-5810-C61E05CD2B7B}"/>
              </a:ext>
            </a:extLst>
          </p:cNvPr>
          <p:cNvSpPr>
            <a:spLocks noChangeArrowheads="1"/>
          </p:cNvSpPr>
          <p:nvPr/>
        </p:nvSpPr>
        <p:spPr bwMode="auto">
          <a:xfrm>
            <a:off x="3505200" y="1981200"/>
            <a:ext cx="17373600" cy="10972800"/>
          </a:xfrm>
          <a:prstGeom prst="rect">
            <a:avLst/>
          </a:prstGeom>
          <a:solidFill>
            <a:srgbClr val="B2B2B2"/>
          </a:solidFill>
          <a:ln w="28575"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25" name="Rectangle 5">
            <a:extLst>
              <a:ext uri="{FF2B5EF4-FFF2-40B4-BE49-F238E27FC236}">
                <a16:creationId xmlns:a16="http://schemas.microsoft.com/office/drawing/2014/main" id="{6659243E-C097-2536-91B2-E07272E3E6B1}"/>
              </a:ext>
            </a:extLst>
          </p:cNvPr>
          <p:cNvSpPr>
            <a:spLocks noChangeArrowheads="1"/>
          </p:cNvSpPr>
          <p:nvPr/>
        </p:nvSpPr>
        <p:spPr bwMode="auto">
          <a:xfrm>
            <a:off x="10210800" y="2895600"/>
            <a:ext cx="41148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Modelling layer</a:t>
            </a:r>
          </a:p>
        </p:txBody>
      </p:sp>
      <p:sp>
        <p:nvSpPr>
          <p:cNvPr id="56326" name="Rectangle 6">
            <a:extLst>
              <a:ext uri="{FF2B5EF4-FFF2-40B4-BE49-F238E27FC236}">
                <a16:creationId xmlns:a16="http://schemas.microsoft.com/office/drawing/2014/main" id="{84424297-7D3B-72B6-9CA5-D8A7A3A78452}"/>
              </a:ext>
            </a:extLst>
          </p:cNvPr>
          <p:cNvSpPr>
            <a:spLocks noChangeArrowheads="1"/>
          </p:cNvSpPr>
          <p:nvPr/>
        </p:nvSpPr>
        <p:spPr bwMode="auto">
          <a:xfrm>
            <a:off x="10210800" y="5334000"/>
            <a:ext cx="42672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Planning layer</a:t>
            </a:r>
          </a:p>
        </p:txBody>
      </p:sp>
      <p:sp>
        <p:nvSpPr>
          <p:cNvPr id="56327" name="Rectangle 7">
            <a:extLst>
              <a:ext uri="{FF2B5EF4-FFF2-40B4-BE49-F238E27FC236}">
                <a16:creationId xmlns:a16="http://schemas.microsoft.com/office/drawing/2014/main" id="{C6A89D0D-864C-22F8-197E-474E97D903B9}"/>
              </a:ext>
            </a:extLst>
          </p:cNvPr>
          <p:cNvSpPr>
            <a:spLocks noChangeArrowheads="1"/>
          </p:cNvSpPr>
          <p:nvPr/>
        </p:nvSpPr>
        <p:spPr bwMode="auto">
          <a:xfrm>
            <a:off x="10058400" y="7772400"/>
            <a:ext cx="44196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Reactive layer</a:t>
            </a:r>
          </a:p>
        </p:txBody>
      </p:sp>
      <p:sp>
        <p:nvSpPr>
          <p:cNvPr id="56328" name="Rectangle 8">
            <a:extLst>
              <a:ext uri="{FF2B5EF4-FFF2-40B4-BE49-F238E27FC236}">
                <a16:creationId xmlns:a16="http://schemas.microsoft.com/office/drawing/2014/main" id="{423BD877-4A05-6C4B-CDD7-59B23F9F29C8}"/>
              </a:ext>
            </a:extLst>
          </p:cNvPr>
          <p:cNvSpPr>
            <a:spLocks noChangeArrowheads="1"/>
          </p:cNvSpPr>
          <p:nvPr/>
        </p:nvSpPr>
        <p:spPr bwMode="auto">
          <a:xfrm>
            <a:off x="8382000" y="10668000"/>
            <a:ext cx="80772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Control subsystem</a:t>
            </a:r>
          </a:p>
        </p:txBody>
      </p:sp>
      <p:sp>
        <p:nvSpPr>
          <p:cNvPr id="56329" name="Rectangle 9">
            <a:extLst>
              <a:ext uri="{FF2B5EF4-FFF2-40B4-BE49-F238E27FC236}">
                <a16:creationId xmlns:a16="http://schemas.microsoft.com/office/drawing/2014/main" id="{6712BCEA-85EB-1AC8-699E-B4D868D43AFC}"/>
              </a:ext>
            </a:extLst>
          </p:cNvPr>
          <p:cNvSpPr>
            <a:spLocks noChangeArrowheads="1"/>
          </p:cNvSpPr>
          <p:nvPr/>
        </p:nvSpPr>
        <p:spPr bwMode="auto">
          <a:xfrm>
            <a:off x="16154400" y="5181600"/>
            <a:ext cx="3962400" cy="16764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Action </a:t>
            </a:r>
          </a:p>
          <a:p>
            <a:pPr algn="ctr" eaLnBrk="1" hangingPunct="1"/>
            <a:r>
              <a:rPr lang="en-US" altLang="en-US" sz="5600"/>
              <a:t>subsystem</a:t>
            </a:r>
          </a:p>
        </p:txBody>
      </p:sp>
      <p:sp>
        <p:nvSpPr>
          <p:cNvPr id="56330" name="Rectangle 10">
            <a:extLst>
              <a:ext uri="{FF2B5EF4-FFF2-40B4-BE49-F238E27FC236}">
                <a16:creationId xmlns:a16="http://schemas.microsoft.com/office/drawing/2014/main" id="{2D1E373F-1A12-AFB1-F37E-C6E28BAB5C98}"/>
              </a:ext>
            </a:extLst>
          </p:cNvPr>
          <p:cNvSpPr>
            <a:spLocks noChangeArrowheads="1"/>
          </p:cNvSpPr>
          <p:nvPr/>
        </p:nvSpPr>
        <p:spPr bwMode="auto">
          <a:xfrm>
            <a:off x="4114800" y="5181600"/>
            <a:ext cx="4114800" cy="21336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Perception </a:t>
            </a:r>
          </a:p>
          <a:p>
            <a:pPr algn="ctr" eaLnBrk="1" hangingPunct="1"/>
            <a:r>
              <a:rPr lang="en-US" altLang="en-US" sz="5600" dirty="0"/>
              <a:t>subsystem</a:t>
            </a:r>
          </a:p>
        </p:txBody>
      </p:sp>
      <p:sp>
        <p:nvSpPr>
          <p:cNvPr id="56331" name="Line 11">
            <a:extLst>
              <a:ext uri="{FF2B5EF4-FFF2-40B4-BE49-F238E27FC236}">
                <a16:creationId xmlns:a16="http://schemas.microsoft.com/office/drawing/2014/main" id="{75D04A70-0AC4-3E3B-FFFA-3D9CD152C58B}"/>
              </a:ext>
            </a:extLst>
          </p:cNvPr>
          <p:cNvSpPr>
            <a:spLocks noChangeShapeType="1"/>
          </p:cNvSpPr>
          <p:nvPr/>
        </p:nvSpPr>
        <p:spPr bwMode="auto">
          <a:xfrm>
            <a:off x="8229600" y="6285707"/>
            <a:ext cx="21336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2" name="Line 12">
            <a:extLst>
              <a:ext uri="{FF2B5EF4-FFF2-40B4-BE49-F238E27FC236}">
                <a16:creationId xmlns:a16="http://schemas.microsoft.com/office/drawing/2014/main" id="{BD6090AF-7A98-1BE4-2B28-57F6FF3C57DA}"/>
              </a:ext>
            </a:extLst>
          </p:cNvPr>
          <p:cNvSpPr>
            <a:spLocks noChangeShapeType="1"/>
          </p:cNvSpPr>
          <p:nvPr/>
        </p:nvSpPr>
        <p:spPr bwMode="auto">
          <a:xfrm flipV="1">
            <a:off x="8229600" y="3694907"/>
            <a:ext cx="1981200" cy="2590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3" name="Line 13">
            <a:extLst>
              <a:ext uri="{FF2B5EF4-FFF2-40B4-BE49-F238E27FC236}">
                <a16:creationId xmlns:a16="http://schemas.microsoft.com/office/drawing/2014/main" id="{7F322A59-7899-5748-38E0-4066C3DB2356}"/>
              </a:ext>
            </a:extLst>
          </p:cNvPr>
          <p:cNvSpPr>
            <a:spLocks noChangeShapeType="1"/>
          </p:cNvSpPr>
          <p:nvPr/>
        </p:nvSpPr>
        <p:spPr bwMode="auto">
          <a:xfrm>
            <a:off x="8229600" y="6285707"/>
            <a:ext cx="1828800" cy="2286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4" name="Line 14">
            <a:extLst>
              <a:ext uri="{FF2B5EF4-FFF2-40B4-BE49-F238E27FC236}">
                <a16:creationId xmlns:a16="http://schemas.microsoft.com/office/drawing/2014/main" id="{225DDB8C-515B-0E74-2997-383F89C7E809}"/>
              </a:ext>
            </a:extLst>
          </p:cNvPr>
          <p:cNvSpPr>
            <a:spLocks noChangeShapeType="1"/>
          </p:cNvSpPr>
          <p:nvPr/>
        </p:nvSpPr>
        <p:spPr bwMode="auto">
          <a:xfrm>
            <a:off x="14325600" y="3720836"/>
            <a:ext cx="1828800" cy="1828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5" name="Line 15">
            <a:extLst>
              <a:ext uri="{FF2B5EF4-FFF2-40B4-BE49-F238E27FC236}">
                <a16:creationId xmlns:a16="http://schemas.microsoft.com/office/drawing/2014/main" id="{5551858C-A387-39D5-7864-A26B603487E8}"/>
              </a:ext>
            </a:extLst>
          </p:cNvPr>
          <p:cNvSpPr>
            <a:spLocks noChangeShapeType="1"/>
          </p:cNvSpPr>
          <p:nvPr/>
        </p:nvSpPr>
        <p:spPr bwMode="auto">
          <a:xfrm>
            <a:off x="14478000" y="6159236"/>
            <a:ext cx="1676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6" name="Line 16">
            <a:extLst>
              <a:ext uri="{FF2B5EF4-FFF2-40B4-BE49-F238E27FC236}">
                <a16:creationId xmlns:a16="http://schemas.microsoft.com/office/drawing/2014/main" id="{631DC9B1-42B4-3A61-0F79-13D6CF7BBD8C}"/>
              </a:ext>
            </a:extLst>
          </p:cNvPr>
          <p:cNvSpPr>
            <a:spLocks noChangeShapeType="1"/>
          </p:cNvSpPr>
          <p:nvPr/>
        </p:nvSpPr>
        <p:spPr bwMode="auto">
          <a:xfrm flipV="1">
            <a:off x="14478000" y="6616436"/>
            <a:ext cx="1676400" cy="19812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7" name="Line 17">
            <a:extLst>
              <a:ext uri="{FF2B5EF4-FFF2-40B4-BE49-F238E27FC236}">
                <a16:creationId xmlns:a16="http://schemas.microsoft.com/office/drawing/2014/main" id="{B1DA1370-EDF7-49E7-3887-AD7B2F505ED9}"/>
              </a:ext>
            </a:extLst>
          </p:cNvPr>
          <p:cNvSpPr>
            <a:spLocks noChangeShapeType="1"/>
          </p:cNvSpPr>
          <p:nvPr/>
        </p:nvSpPr>
        <p:spPr bwMode="auto">
          <a:xfrm>
            <a:off x="9144000" y="5066507"/>
            <a:ext cx="0" cy="563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8" name="Line 18">
            <a:extLst>
              <a:ext uri="{FF2B5EF4-FFF2-40B4-BE49-F238E27FC236}">
                <a16:creationId xmlns:a16="http://schemas.microsoft.com/office/drawing/2014/main" id="{0EBD79F3-33A1-FFBA-2915-02C85D92E2FE}"/>
              </a:ext>
            </a:extLst>
          </p:cNvPr>
          <p:cNvSpPr>
            <a:spLocks noChangeShapeType="1"/>
          </p:cNvSpPr>
          <p:nvPr/>
        </p:nvSpPr>
        <p:spPr bwMode="auto">
          <a:xfrm>
            <a:off x="15392400" y="5066507"/>
            <a:ext cx="0" cy="563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39" name="Oval 19">
            <a:extLst>
              <a:ext uri="{FF2B5EF4-FFF2-40B4-BE49-F238E27FC236}">
                <a16:creationId xmlns:a16="http://schemas.microsoft.com/office/drawing/2014/main" id="{4B748853-B363-F9D0-7F32-0E8CFBC7A8D5}"/>
              </a:ext>
            </a:extLst>
          </p:cNvPr>
          <p:cNvSpPr>
            <a:spLocks noChangeArrowheads="1"/>
          </p:cNvSpPr>
          <p:nvPr/>
        </p:nvSpPr>
        <p:spPr bwMode="auto">
          <a:xfrm>
            <a:off x="8839200" y="48768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0" name="Oval 20">
            <a:extLst>
              <a:ext uri="{FF2B5EF4-FFF2-40B4-BE49-F238E27FC236}">
                <a16:creationId xmlns:a16="http://schemas.microsoft.com/office/drawing/2014/main" id="{CC27705D-5BDB-51D8-9FDF-FB8EAD736173}"/>
              </a:ext>
            </a:extLst>
          </p:cNvPr>
          <p:cNvSpPr>
            <a:spLocks noChangeArrowheads="1"/>
          </p:cNvSpPr>
          <p:nvPr/>
        </p:nvSpPr>
        <p:spPr bwMode="auto">
          <a:xfrm>
            <a:off x="8839200" y="59436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1" name="Oval 21">
            <a:extLst>
              <a:ext uri="{FF2B5EF4-FFF2-40B4-BE49-F238E27FC236}">
                <a16:creationId xmlns:a16="http://schemas.microsoft.com/office/drawing/2014/main" id="{AFFDE5AD-2EC0-0D78-0702-4693A16202D1}"/>
              </a:ext>
            </a:extLst>
          </p:cNvPr>
          <p:cNvSpPr>
            <a:spLocks noChangeArrowheads="1"/>
          </p:cNvSpPr>
          <p:nvPr/>
        </p:nvSpPr>
        <p:spPr bwMode="auto">
          <a:xfrm>
            <a:off x="8839200" y="71628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2" name="Oval 22">
            <a:extLst>
              <a:ext uri="{FF2B5EF4-FFF2-40B4-BE49-F238E27FC236}">
                <a16:creationId xmlns:a16="http://schemas.microsoft.com/office/drawing/2014/main" id="{48B45E6B-BC5B-16DB-D00B-2082798EBE66}"/>
              </a:ext>
            </a:extLst>
          </p:cNvPr>
          <p:cNvSpPr>
            <a:spLocks noChangeArrowheads="1"/>
          </p:cNvSpPr>
          <p:nvPr/>
        </p:nvSpPr>
        <p:spPr bwMode="auto">
          <a:xfrm>
            <a:off x="15087600" y="47244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3" name="Oval 23">
            <a:extLst>
              <a:ext uri="{FF2B5EF4-FFF2-40B4-BE49-F238E27FC236}">
                <a16:creationId xmlns:a16="http://schemas.microsoft.com/office/drawing/2014/main" id="{D5D5BB4D-3F94-7CC8-8BC8-503EB8315EBF}"/>
              </a:ext>
            </a:extLst>
          </p:cNvPr>
          <p:cNvSpPr>
            <a:spLocks noChangeArrowheads="1"/>
          </p:cNvSpPr>
          <p:nvPr/>
        </p:nvSpPr>
        <p:spPr bwMode="auto">
          <a:xfrm>
            <a:off x="15087600" y="57912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4" name="Oval 24">
            <a:extLst>
              <a:ext uri="{FF2B5EF4-FFF2-40B4-BE49-F238E27FC236}">
                <a16:creationId xmlns:a16="http://schemas.microsoft.com/office/drawing/2014/main" id="{B0036103-240B-1486-9A25-9335A977CA08}"/>
              </a:ext>
            </a:extLst>
          </p:cNvPr>
          <p:cNvSpPr>
            <a:spLocks noChangeArrowheads="1"/>
          </p:cNvSpPr>
          <p:nvPr/>
        </p:nvSpPr>
        <p:spPr bwMode="auto">
          <a:xfrm>
            <a:off x="15087600" y="7010400"/>
            <a:ext cx="609600" cy="457200"/>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6345" name="Text Box 25">
            <a:extLst>
              <a:ext uri="{FF2B5EF4-FFF2-40B4-BE49-F238E27FC236}">
                <a16:creationId xmlns:a16="http://schemas.microsoft.com/office/drawing/2014/main" id="{296946A6-527E-992C-4F04-C2DC714CB451}"/>
              </a:ext>
            </a:extLst>
          </p:cNvPr>
          <p:cNvSpPr txBox="1">
            <a:spLocks noChangeArrowheads="1"/>
          </p:cNvSpPr>
          <p:nvPr/>
        </p:nvSpPr>
        <p:spPr bwMode="auto">
          <a:xfrm>
            <a:off x="17221200" y="8077200"/>
            <a:ext cx="1981200" cy="152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action</a:t>
            </a:r>
          </a:p>
          <a:p>
            <a:pPr algn="l" eaLnBrk="1" hangingPunct="1">
              <a:spcBef>
                <a:spcPct val="50000"/>
              </a:spcBef>
            </a:pPr>
            <a:r>
              <a:rPr lang="en-US" altLang="en-US" sz="5600"/>
              <a:t>output</a:t>
            </a:r>
          </a:p>
        </p:txBody>
      </p:sp>
      <p:sp>
        <p:nvSpPr>
          <p:cNvPr id="56346" name="Text Box 26">
            <a:extLst>
              <a:ext uri="{FF2B5EF4-FFF2-40B4-BE49-F238E27FC236}">
                <a16:creationId xmlns:a16="http://schemas.microsoft.com/office/drawing/2014/main" id="{1AD1C3E6-A4B6-B8E3-35EA-C615F1FF9BF1}"/>
              </a:ext>
            </a:extLst>
          </p:cNvPr>
          <p:cNvSpPr txBox="1">
            <a:spLocks noChangeArrowheads="1"/>
          </p:cNvSpPr>
          <p:nvPr/>
        </p:nvSpPr>
        <p:spPr bwMode="auto">
          <a:xfrm>
            <a:off x="4419600" y="2743201"/>
            <a:ext cx="3657600"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a:t>sensor input</a:t>
            </a:r>
          </a:p>
        </p:txBody>
      </p:sp>
      <p:sp>
        <p:nvSpPr>
          <p:cNvPr id="56347" name="Line 27">
            <a:extLst>
              <a:ext uri="{FF2B5EF4-FFF2-40B4-BE49-F238E27FC236}">
                <a16:creationId xmlns:a16="http://schemas.microsoft.com/office/drawing/2014/main" id="{7B2FDC83-29D4-5B17-F102-7F044E03B447}"/>
              </a:ext>
            </a:extLst>
          </p:cNvPr>
          <p:cNvSpPr>
            <a:spLocks noChangeShapeType="1"/>
          </p:cNvSpPr>
          <p:nvPr/>
        </p:nvSpPr>
        <p:spPr bwMode="auto">
          <a:xfrm>
            <a:off x="18135600" y="6858000"/>
            <a:ext cx="0" cy="1371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48" name="Line 28">
            <a:extLst>
              <a:ext uri="{FF2B5EF4-FFF2-40B4-BE49-F238E27FC236}">
                <a16:creationId xmlns:a16="http://schemas.microsoft.com/office/drawing/2014/main" id="{387F4080-99A4-D015-A252-EEA061B0813E}"/>
              </a:ext>
            </a:extLst>
          </p:cNvPr>
          <p:cNvSpPr>
            <a:spLocks noChangeShapeType="1"/>
          </p:cNvSpPr>
          <p:nvPr/>
        </p:nvSpPr>
        <p:spPr bwMode="auto">
          <a:xfrm flipV="1">
            <a:off x="6096000" y="3694907"/>
            <a:ext cx="0" cy="152400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6349" name="Text Box 29">
            <a:extLst>
              <a:ext uri="{FF2B5EF4-FFF2-40B4-BE49-F238E27FC236}">
                <a16:creationId xmlns:a16="http://schemas.microsoft.com/office/drawing/2014/main" id="{EB7C1C61-5A0C-D283-378C-4B2DAD65D34E}"/>
              </a:ext>
            </a:extLst>
          </p:cNvPr>
          <p:cNvSpPr txBox="1">
            <a:spLocks noChangeArrowheads="1"/>
          </p:cNvSpPr>
          <p:nvPr/>
        </p:nvSpPr>
        <p:spPr bwMode="auto">
          <a:xfrm>
            <a:off x="5638800" y="457200"/>
            <a:ext cx="12801600" cy="91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8000" dirty="0">
                <a:solidFill>
                  <a:srgbClr val="990000"/>
                </a:solidFill>
              </a:rPr>
              <a:t>T</a:t>
            </a:r>
            <a:r>
              <a:rPr lang="en-US" altLang="en-US" sz="6400" dirty="0">
                <a:solidFill>
                  <a:srgbClr val="990000"/>
                </a:solidFill>
              </a:rPr>
              <a:t>OURING</a:t>
            </a:r>
            <a:r>
              <a:rPr lang="en-US" altLang="en-US" sz="8000" dirty="0">
                <a:solidFill>
                  <a:srgbClr val="990000"/>
                </a:solidFill>
              </a:rPr>
              <a:t>M</a:t>
            </a:r>
            <a:r>
              <a:rPr lang="en-US" altLang="en-US" sz="6400" dirty="0">
                <a:solidFill>
                  <a:srgbClr val="990000"/>
                </a:solidFill>
              </a:rPr>
              <a:t>ACHINES Horizontal layering</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016775" y="2264438"/>
            <a:ext cx="21590490" cy="892079"/>
          </a:xfrm>
        </p:spPr>
        <p:txBody>
          <a:bodyPr>
            <a:noAutofit/>
          </a:bodyPr>
          <a:lstStyle/>
          <a:p>
            <a:r>
              <a:rPr lang="en-US" sz="6000" dirty="0"/>
              <a:t>Two Examples of Layered Architectures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016775" y="3598123"/>
            <a:ext cx="21590490" cy="812675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74C8AC-FE57-E81E-EBF0-8492D328DAB8}"/>
              </a:ext>
            </a:extLst>
          </p:cNvPr>
          <p:cNvSpPr txBox="1"/>
          <p:nvPr/>
        </p:nvSpPr>
        <p:spPr>
          <a:xfrm>
            <a:off x="1016775" y="3372547"/>
            <a:ext cx="21590490" cy="8910581"/>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J</a:t>
            </a:r>
            <a:r>
              <a:rPr lang="en-US" sz="4000" dirty="0">
                <a:solidFill>
                  <a:srgbClr val="0100C8"/>
                </a:solidFill>
                <a:latin typeface="Calibri" panose="020F0502020204030204" pitchFamily="34" charset="0"/>
                <a:ea typeface="Times New Roman" panose="02020603050405020304" pitchFamily="18" charset="0"/>
                <a:cs typeface="Calibri" panose="020F0502020204030204" pitchFamily="34" charset="0"/>
              </a:rPr>
              <a:t>ö</a:t>
            </a:r>
            <a:r>
              <a:rPr lang="en-US" sz="4000" dirty="0">
                <a:solidFill>
                  <a:srgbClr val="0100C8"/>
                </a:solidFill>
                <a:latin typeface="Helvetica Neue"/>
                <a:ea typeface="Times New Roman" panose="02020603050405020304" pitchFamily="18" charset="0"/>
                <a:cs typeface="Times New Roman" panose="02020603050405020304" pitchFamily="18" charset="0"/>
              </a:rPr>
              <a:t>rg Müller’s INTERRAP – a two-pass vertically layered architecture</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effectLst/>
                <a:latin typeface="Helvetica Neue"/>
                <a:ea typeface="Times New Roman" panose="02020603050405020304" pitchFamily="18" charset="0"/>
                <a:cs typeface="Times New Roman" panose="02020603050405020304" pitchFamily="18" charset="0"/>
              </a:rPr>
              <a:t>Each of the three layers has a </a:t>
            </a:r>
            <a:r>
              <a:rPr lang="en-US" sz="3200" dirty="0">
                <a:solidFill>
                  <a:srgbClr val="FF2D64"/>
                </a:solidFill>
                <a:effectLst/>
                <a:latin typeface="Helvetica Neue"/>
                <a:ea typeface="Times New Roman" panose="02020603050405020304" pitchFamily="18" charset="0"/>
                <a:cs typeface="Times New Roman" panose="02020603050405020304" pitchFamily="18" charset="0"/>
              </a:rPr>
              <a:t>knowledge base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representing the agent and its environment at different levels of abstraction:</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FF2D64"/>
                </a:solidFill>
                <a:latin typeface="Helvetica Neue"/>
                <a:ea typeface="Times New Roman" panose="02020603050405020304" pitchFamily="18" charset="0"/>
                <a:cs typeface="Times New Roman" panose="02020603050405020304" pitchFamily="18" charset="0"/>
              </a:rPr>
              <a:t>Behavior layer</a:t>
            </a:r>
            <a:r>
              <a:rPr lang="en-US" sz="3200" dirty="0">
                <a:solidFill>
                  <a:srgbClr val="0100C8"/>
                </a:solidFill>
                <a:latin typeface="Helvetica Neue"/>
                <a:ea typeface="Times New Roman" panose="02020603050405020304" pitchFamily="18" charset="0"/>
                <a:cs typeface="Times New Roman" panose="02020603050405020304" pitchFamily="18" charset="0"/>
              </a:rPr>
              <a:t>: deals with reactive behavior; its knowledge base represents “raw” data about the environment</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FF2D64"/>
                </a:solidFill>
                <a:effectLst/>
                <a:latin typeface="Helvetica Neue"/>
                <a:ea typeface="Times New Roman" panose="02020603050405020304" pitchFamily="18" charset="0"/>
                <a:cs typeface="Times New Roman" panose="02020603050405020304" pitchFamily="18" charset="0"/>
              </a:rPr>
              <a:t>Plan layer</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deals with proactive behavior, i.e., it does everyday planning to meet the agent’s goals; its knowledge base represents the plans and actions of the agent itself</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FF2D64"/>
                </a:solidFill>
                <a:effectLst/>
                <a:latin typeface="Helvetica Neue"/>
                <a:ea typeface="Times New Roman" panose="02020603050405020304" pitchFamily="18" charset="0"/>
                <a:cs typeface="Times New Roman" panose="02020603050405020304" pitchFamily="18" charset="0"/>
              </a:rPr>
              <a:t>Cooperation layer</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deals with social interactions (cooperative planning); its knowledge base represents the plans and actions of other agents in the environment</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effectLst/>
                <a:latin typeface="Helvetica Neue"/>
                <a:ea typeface="Times New Roman" panose="02020603050405020304" pitchFamily="18" charset="0"/>
                <a:cs typeface="Times New Roman" panose="02020603050405020304" pitchFamily="18" charset="0"/>
              </a:rPr>
              <a:t>The explicit use of knowledge bases distinguishes TOURINGMACHINES from INTERRAP. In addition, </a:t>
            </a:r>
            <a:r>
              <a:rPr lang="en-US" sz="3200" dirty="0">
                <a:solidFill>
                  <a:srgbClr val="0100C8"/>
                </a:solidFill>
                <a:latin typeface="Helvetica Neue"/>
                <a:ea typeface="Times New Roman" panose="02020603050405020304" pitchFamily="18" charset="0"/>
                <a:cs typeface="Times New Roman" panose="02020603050405020304" pitchFamily="18" charset="0"/>
              </a:rPr>
              <a:t>the</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INTER</a:t>
            </a:r>
            <a:r>
              <a:rPr lang="en-US" sz="3200" dirty="0">
                <a:solidFill>
                  <a:srgbClr val="0100C8"/>
                </a:solidFill>
                <a:latin typeface="Helvetica Neue"/>
                <a:ea typeface="Times New Roman" panose="02020603050405020304" pitchFamily="18" charset="0"/>
                <a:cs typeface="Times New Roman" panose="02020603050405020304" pitchFamily="18" charset="0"/>
              </a:rPr>
              <a:t>RAP layers </a:t>
            </a:r>
            <a:r>
              <a:rPr lang="en-US" sz="3200" dirty="0">
                <a:solidFill>
                  <a:srgbClr val="FF2D64"/>
                </a:solidFill>
                <a:latin typeface="Helvetica Neue"/>
                <a:ea typeface="Times New Roman" panose="02020603050405020304" pitchFamily="18" charset="0"/>
                <a:cs typeface="Times New Roman" panose="02020603050405020304" pitchFamily="18" charset="0"/>
              </a:rPr>
              <a:t>interact</a:t>
            </a:r>
            <a:r>
              <a:rPr lang="en-US" sz="3200" dirty="0">
                <a:solidFill>
                  <a:srgbClr val="0100C8"/>
                </a:solidFill>
                <a:latin typeface="Helvetica Neue"/>
                <a:ea typeface="Times New Roman" panose="02020603050405020304" pitchFamily="18" charset="0"/>
                <a:cs typeface="Times New Roman" panose="02020603050405020304" pitchFamily="18" charset="0"/>
              </a:rPr>
              <a:t> with each other to achieve the same end</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FF2D64"/>
                </a:solidFill>
                <a:effectLst/>
                <a:latin typeface="Helvetica Neue"/>
                <a:ea typeface="Times New Roman" panose="02020603050405020304" pitchFamily="18" charset="0"/>
                <a:cs typeface="Times New Roman" panose="02020603050405020304" pitchFamily="18" charset="0"/>
              </a:rPr>
              <a:t>Bottom-up activation</a:t>
            </a:r>
            <a:r>
              <a:rPr lang="en-US" sz="3200" dirty="0">
                <a:solidFill>
                  <a:srgbClr val="0100C8"/>
                </a:solidFill>
                <a:latin typeface="Helvetica Neue"/>
                <a:ea typeface="Times New Roman" panose="02020603050405020304" pitchFamily="18" charset="0"/>
                <a:cs typeface="Times New Roman" panose="02020603050405020304" pitchFamily="18" charset="0"/>
              </a:rPr>
              <a:t>: a lower layer passes control to a higher layer</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FF2D64"/>
                </a:solidFill>
                <a:effectLst/>
                <a:latin typeface="Helvetica Neue"/>
                <a:ea typeface="Times New Roman" panose="02020603050405020304" pitchFamily="18" charset="0"/>
                <a:cs typeface="Times New Roman" panose="02020603050405020304" pitchFamily="18" charset="0"/>
              </a:rPr>
              <a:t>To-down execu</a:t>
            </a:r>
            <a:r>
              <a:rPr lang="en-US" sz="3200" dirty="0">
                <a:solidFill>
                  <a:srgbClr val="FF2D64"/>
                </a:solidFill>
                <a:latin typeface="Helvetica Neue"/>
                <a:ea typeface="Times New Roman" panose="02020603050405020304" pitchFamily="18" charset="0"/>
                <a:cs typeface="Times New Roman" panose="02020603050405020304" pitchFamily="18" charset="0"/>
              </a:rPr>
              <a:t>tion</a:t>
            </a:r>
            <a:r>
              <a:rPr lang="en-US" sz="3200" dirty="0">
                <a:solidFill>
                  <a:srgbClr val="0100C8"/>
                </a:solidFill>
                <a:latin typeface="Helvetica Neue"/>
                <a:ea typeface="Times New Roman" panose="02020603050405020304" pitchFamily="18" charset="0"/>
                <a:cs typeface="Times New Roman" panose="02020603050405020304" pitchFamily="18" charset="0"/>
              </a:rPr>
              <a:t>: a higher layer uses facilities provided by a lower layer to achieve one of its goals </a:t>
            </a: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solidFill>
                  <a:srgbClr val="0100C8"/>
                </a:solidFill>
                <a:effectLst/>
                <a:latin typeface="Helvetica Neue"/>
                <a:ea typeface="Times New Roman" panose="02020603050405020304" pitchFamily="18" charset="0"/>
                <a:cs typeface="Times New Roman" panose="02020603050405020304" pitchFamily="18" charset="0"/>
              </a:rPr>
              <a:t>Each layer has two general functions: a </a:t>
            </a:r>
            <a:r>
              <a:rPr lang="en-US" sz="3200" dirty="0">
                <a:solidFill>
                  <a:srgbClr val="FF2D64"/>
                </a:solidFill>
                <a:effectLst/>
                <a:latin typeface="Helvetica Neue"/>
                <a:ea typeface="Times New Roman" panose="02020603050405020304" pitchFamily="18" charset="0"/>
                <a:cs typeface="Times New Roman" panose="02020603050405020304" pitchFamily="18" charset="0"/>
              </a:rPr>
              <a:t>situation recognition and goal activation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function (analogous to </a:t>
            </a:r>
            <a:r>
              <a:rPr lang="en-US" sz="3200" dirty="0">
                <a:solidFill>
                  <a:srgbClr val="0100C8"/>
                </a:solidFill>
                <a:latin typeface="Helvetica Neue"/>
                <a:ea typeface="Times New Roman" panose="02020603050405020304" pitchFamily="18" charset="0"/>
                <a:cs typeface="Times New Roman" panose="02020603050405020304" pitchFamily="18" charset="0"/>
              </a:rPr>
              <a:t>the options function in BDI architecture) and a </a:t>
            </a:r>
            <a:r>
              <a:rPr lang="en-US" sz="3200" dirty="0">
                <a:solidFill>
                  <a:srgbClr val="FF2D64"/>
                </a:solidFill>
                <a:latin typeface="Helvetica Neue"/>
                <a:ea typeface="Times New Roman" panose="02020603050405020304" pitchFamily="18" charset="0"/>
                <a:cs typeface="Times New Roman" panose="02020603050405020304" pitchFamily="18" charset="0"/>
              </a:rPr>
              <a:t>planning and scheduling </a:t>
            </a:r>
            <a:r>
              <a:rPr lang="en-US" sz="3200" dirty="0">
                <a:solidFill>
                  <a:srgbClr val="0100C8"/>
                </a:solidFill>
                <a:latin typeface="Helvetica Neue"/>
                <a:ea typeface="Times New Roman" panose="02020603050405020304" pitchFamily="18" charset="0"/>
                <a:cs typeface="Times New Roman" panose="02020603050405020304" pitchFamily="18" charset="0"/>
              </a:rPr>
              <a:t>function</a:t>
            </a:r>
            <a:endParaRPr lang="en-US" sz="3200" dirty="0">
              <a:solidFill>
                <a:srgbClr val="0100C8"/>
              </a:solidFill>
              <a:effectLst/>
              <a:latin typeface="Helvetica Neue"/>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04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643547" y="5427952"/>
            <a:ext cx="23096905" cy="2416757"/>
          </a:xfrm>
        </p:spPr>
        <p:txBody>
          <a:bodyPr/>
          <a:lstStyle/>
          <a:p>
            <a:r>
              <a:rPr lang="en-US" sz="7200" dirty="0"/>
              <a:t>Intelligent Agents</a:t>
            </a:r>
          </a:p>
          <a:p>
            <a:r>
              <a:rPr lang="en-US" sz="3600" dirty="0"/>
              <a:t>Largely adapted from M. Wooldridge’s chapter in G. Weiss (ed.) Multiagent Systems, The MIT Press, 2013</a:t>
            </a:r>
          </a:p>
        </p:txBody>
      </p:sp>
    </p:spTree>
    <p:extLst>
      <p:ext uri="{BB962C8B-B14F-4D97-AF65-F5344CB8AC3E}">
        <p14:creationId xmlns:p14="http://schemas.microsoft.com/office/powerpoint/2010/main" val="25166512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1">
            <a:extLst>
              <a:ext uri="{FF2B5EF4-FFF2-40B4-BE49-F238E27FC236}">
                <a16:creationId xmlns:a16="http://schemas.microsoft.com/office/drawing/2014/main" id="{7FB30020-E3D5-AB6D-8FF8-AB5B1DD3D9C1}"/>
              </a:ext>
            </a:extLst>
          </p:cNvPr>
          <p:cNvSpPr>
            <a:spLocks noGrp="1"/>
          </p:cNvSpPr>
          <p:nvPr>
            <p:ph type="dt" sz="quarter" idx="10"/>
          </p:nvPr>
        </p:nvSpPr>
        <p:spPr>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endParaRPr lang="el-GR" altLang="en-US" sz="2800" b="0" baseline="0" dirty="0"/>
          </a:p>
          <a:p>
            <a:pPr algn="l"/>
            <a:endParaRPr lang="el-GR" altLang="en-US" sz="2800" b="0" baseline="0" dirty="0"/>
          </a:p>
        </p:txBody>
      </p:sp>
      <p:sp>
        <p:nvSpPr>
          <p:cNvPr id="57347" name="Slide Number Placeholder 3">
            <a:extLst>
              <a:ext uri="{FF2B5EF4-FFF2-40B4-BE49-F238E27FC236}">
                <a16:creationId xmlns:a16="http://schemas.microsoft.com/office/drawing/2014/main" id="{403D08A5-05C5-A0CE-02E1-37410DE6F490}"/>
              </a:ext>
            </a:extLst>
          </p:cNvPr>
          <p:cNvSpPr>
            <a:spLocks noGrp="1"/>
          </p:cNvSpPr>
          <p:nvPr>
            <p:ph type="sldNum" sz="quarter" idx="12"/>
          </p:nvPr>
        </p:nvSpPr>
        <p:spPr>
          <a:xfrm>
            <a:off x="11684977" y="12779375"/>
            <a:ext cx="1014046" cy="730250"/>
          </a:xfrm>
          <a:noFill/>
        </p:spPr>
        <p:txBody>
          <a:bodyPr/>
          <a:lstStyle>
            <a:lvl1pPr algn="r">
              <a:defRPr sz="4000" b="1" baseline="-25000">
                <a:solidFill>
                  <a:schemeClr val="tx1"/>
                </a:solidFill>
                <a:latin typeface="Arial" panose="020B0604020202020204" pitchFamily="34" charset="0"/>
                <a:cs typeface="Arial" panose="020B0604020202020204" pitchFamily="34" charset="0"/>
              </a:defRPr>
            </a:lvl1pPr>
            <a:lvl2pPr marL="1485900" indent="-571500" algn="r">
              <a:defRPr sz="4000" b="1" baseline="-25000">
                <a:solidFill>
                  <a:schemeClr val="tx1"/>
                </a:solidFill>
                <a:latin typeface="Arial" panose="020B0604020202020204" pitchFamily="34" charset="0"/>
                <a:cs typeface="Arial" panose="020B0604020202020204" pitchFamily="34" charset="0"/>
              </a:defRPr>
            </a:lvl2pPr>
            <a:lvl3pPr marL="2286000" indent="-457200" algn="r">
              <a:defRPr sz="4000" b="1" baseline="-25000">
                <a:solidFill>
                  <a:schemeClr val="tx1"/>
                </a:solidFill>
                <a:latin typeface="Arial" panose="020B0604020202020204" pitchFamily="34" charset="0"/>
                <a:cs typeface="Arial" panose="020B0604020202020204" pitchFamily="34" charset="0"/>
              </a:defRPr>
            </a:lvl3pPr>
            <a:lvl4pPr marL="3200400" indent="-457200" algn="r">
              <a:defRPr sz="4000" b="1" baseline="-25000">
                <a:solidFill>
                  <a:schemeClr val="tx1"/>
                </a:solidFill>
                <a:latin typeface="Arial" panose="020B0604020202020204" pitchFamily="34" charset="0"/>
                <a:cs typeface="Arial" panose="020B0604020202020204" pitchFamily="34" charset="0"/>
              </a:defRPr>
            </a:lvl4pPr>
            <a:lvl5pPr marL="4114800" indent="-457200" algn="r">
              <a:defRPr sz="4000" b="1" baseline="-250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4000" b="1" baseline="-25000">
                <a:solidFill>
                  <a:schemeClr val="tx1"/>
                </a:solidFill>
                <a:latin typeface="Arial" panose="020B0604020202020204" pitchFamily="34" charset="0"/>
                <a:cs typeface="Arial" panose="020B0604020202020204" pitchFamily="34" charset="0"/>
              </a:defRPr>
            </a:lvl9pPr>
          </a:lstStyle>
          <a:p>
            <a:pPr algn="ctr"/>
            <a:fld id="{2A26CC2E-3DA0-4314-B3C8-B43432EAF97E}" type="slidenum">
              <a:rPr lang="el-GR" altLang="en-US" sz="2800" b="0" baseline="0" smtClean="0"/>
              <a:pPr algn="ctr"/>
              <a:t>60</a:t>
            </a:fld>
            <a:endParaRPr lang="el-GR" altLang="en-US" sz="2800" b="0" baseline="0" dirty="0"/>
          </a:p>
        </p:txBody>
      </p:sp>
      <p:sp>
        <p:nvSpPr>
          <p:cNvPr id="57348" name="Rectangle 4">
            <a:extLst>
              <a:ext uri="{FF2B5EF4-FFF2-40B4-BE49-F238E27FC236}">
                <a16:creationId xmlns:a16="http://schemas.microsoft.com/office/drawing/2014/main" id="{8FD4F798-B58D-700A-614E-73A106D1BFC0}"/>
              </a:ext>
            </a:extLst>
          </p:cNvPr>
          <p:cNvSpPr>
            <a:spLocks noChangeArrowheads="1"/>
          </p:cNvSpPr>
          <p:nvPr/>
        </p:nvSpPr>
        <p:spPr bwMode="auto">
          <a:xfrm>
            <a:off x="5956353" y="1449192"/>
            <a:ext cx="13563600" cy="9753600"/>
          </a:xfrm>
          <a:prstGeom prst="rect">
            <a:avLst/>
          </a:prstGeom>
          <a:solidFill>
            <a:srgbClr val="B2B2B2"/>
          </a:solidFill>
          <a:ln w="28575"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eaLnBrk="1" hangingPunct="1"/>
            <a:endParaRPr lang="en-US" altLang="en-CY" sz="4000"/>
          </a:p>
        </p:txBody>
      </p:sp>
      <p:sp>
        <p:nvSpPr>
          <p:cNvPr id="57352" name="Rectangle 8">
            <a:extLst>
              <a:ext uri="{FF2B5EF4-FFF2-40B4-BE49-F238E27FC236}">
                <a16:creationId xmlns:a16="http://schemas.microsoft.com/office/drawing/2014/main" id="{B5E723CD-0080-3CEC-3BF2-6EADF979FC45}"/>
              </a:ext>
            </a:extLst>
          </p:cNvPr>
          <p:cNvSpPr>
            <a:spLocks noChangeArrowheads="1"/>
          </p:cNvSpPr>
          <p:nvPr/>
        </p:nvSpPr>
        <p:spPr bwMode="auto">
          <a:xfrm>
            <a:off x="7010400" y="8991600"/>
            <a:ext cx="10820400" cy="1768476"/>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world interface</a:t>
            </a:r>
          </a:p>
        </p:txBody>
      </p:sp>
      <p:sp>
        <p:nvSpPr>
          <p:cNvPr id="57353" name="Text Box 25">
            <a:extLst>
              <a:ext uri="{FF2B5EF4-FFF2-40B4-BE49-F238E27FC236}">
                <a16:creationId xmlns:a16="http://schemas.microsoft.com/office/drawing/2014/main" id="{04AEDFA2-6B89-71CC-BF71-283DD5242E31}"/>
              </a:ext>
            </a:extLst>
          </p:cNvPr>
          <p:cNvSpPr txBox="1">
            <a:spLocks noChangeArrowheads="1"/>
          </p:cNvSpPr>
          <p:nvPr/>
        </p:nvSpPr>
        <p:spPr bwMode="auto">
          <a:xfrm>
            <a:off x="16002000" y="11430000"/>
            <a:ext cx="4876800"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action output</a:t>
            </a:r>
          </a:p>
        </p:txBody>
      </p:sp>
      <p:sp>
        <p:nvSpPr>
          <p:cNvPr id="57354" name="Text Box 26">
            <a:extLst>
              <a:ext uri="{FF2B5EF4-FFF2-40B4-BE49-F238E27FC236}">
                <a16:creationId xmlns:a16="http://schemas.microsoft.com/office/drawing/2014/main" id="{8F62BA31-D24E-F83D-D4DB-F4CBF610BF76}"/>
              </a:ext>
            </a:extLst>
          </p:cNvPr>
          <p:cNvSpPr txBox="1">
            <a:spLocks noChangeArrowheads="1"/>
          </p:cNvSpPr>
          <p:nvPr/>
        </p:nvSpPr>
        <p:spPr bwMode="auto">
          <a:xfrm>
            <a:off x="8991600" y="11623627"/>
            <a:ext cx="4876800" cy="66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5600" dirty="0"/>
              <a:t>perceptual input</a:t>
            </a:r>
          </a:p>
        </p:txBody>
      </p:sp>
      <p:sp>
        <p:nvSpPr>
          <p:cNvPr id="57355" name="Line 27">
            <a:extLst>
              <a:ext uri="{FF2B5EF4-FFF2-40B4-BE49-F238E27FC236}">
                <a16:creationId xmlns:a16="http://schemas.microsoft.com/office/drawing/2014/main" id="{9F1BC860-5538-88C0-41E6-A208A047DB62}"/>
              </a:ext>
            </a:extLst>
          </p:cNvPr>
          <p:cNvSpPr>
            <a:spLocks noChangeShapeType="1"/>
          </p:cNvSpPr>
          <p:nvPr/>
        </p:nvSpPr>
        <p:spPr bwMode="auto">
          <a:xfrm>
            <a:off x="15697200" y="10820400"/>
            <a:ext cx="0" cy="1371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56" name="Line 28">
            <a:extLst>
              <a:ext uri="{FF2B5EF4-FFF2-40B4-BE49-F238E27FC236}">
                <a16:creationId xmlns:a16="http://schemas.microsoft.com/office/drawing/2014/main" id="{1402D1CE-B764-8D7E-BE69-FFBDF2C0F675}"/>
              </a:ext>
            </a:extLst>
          </p:cNvPr>
          <p:cNvSpPr>
            <a:spLocks noChangeShapeType="1"/>
          </p:cNvSpPr>
          <p:nvPr/>
        </p:nvSpPr>
        <p:spPr bwMode="auto">
          <a:xfrm flipV="1">
            <a:off x="8839200" y="10668000"/>
            <a:ext cx="0" cy="1524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57" name="Text Box 30">
            <a:extLst>
              <a:ext uri="{FF2B5EF4-FFF2-40B4-BE49-F238E27FC236}">
                <a16:creationId xmlns:a16="http://schemas.microsoft.com/office/drawing/2014/main" id="{8EE85F13-3D29-CE59-7205-E210552A3C5F}"/>
              </a:ext>
            </a:extLst>
          </p:cNvPr>
          <p:cNvSpPr txBox="1">
            <a:spLocks noChangeArrowheads="1"/>
          </p:cNvSpPr>
          <p:nvPr/>
        </p:nvSpPr>
        <p:spPr bwMode="auto">
          <a:xfrm>
            <a:off x="6096000" y="152400"/>
            <a:ext cx="12801600" cy="91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8000" dirty="0">
                <a:solidFill>
                  <a:srgbClr val="990000"/>
                </a:solidFill>
              </a:rPr>
              <a:t>InteRRaP</a:t>
            </a:r>
            <a:r>
              <a:rPr lang="en-US" altLang="en-US" sz="6400" dirty="0">
                <a:solidFill>
                  <a:srgbClr val="990000"/>
                </a:solidFill>
              </a:rPr>
              <a:t> (two-pass) Vertical layering</a:t>
            </a:r>
          </a:p>
        </p:txBody>
      </p:sp>
      <p:sp>
        <p:nvSpPr>
          <p:cNvPr id="57358" name="Rectangle 31">
            <a:extLst>
              <a:ext uri="{FF2B5EF4-FFF2-40B4-BE49-F238E27FC236}">
                <a16:creationId xmlns:a16="http://schemas.microsoft.com/office/drawing/2014/main" id="{B81E9D78-9B9E-97E0-CDAD-3B53848EEE92}"/>
              </a:ext>
            </a:extLst>
          </p:cNvPr>
          <p:cNvSpPr>
            <a:spLocks noChangeArrowheads="1"/>
          </p:cNvSpPr>
          <p:nvPr/>
        </p:nvSpPr>
        <p:spPr bwMode="auto">
          <a:xfrm>
            <a:off x="7010400" y="1981200"/>
            <a:ext cx="42672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cooperation layer</a:t>
            </a:r>
          </a:p>
        </p:txBody>
      </p:sp>
      <p:sp>
        <p:nvSpPr>
          <p:cNvPr id="57359" name="Rectangle 32">
            <a:extLst>
              <a:ext uri="{FF2B5EF4-FFF2-40B4-BE49-F238E27FC236}">
                <a16:creationId xmlns:a16="http://schemas.microsoft.com/office/drawing/2014/main" id="{4D9E6BE9-9CBA-4C73-32EC-3AD1085BA5E1}"/>
              </a:ext>
            </a:extLst>
          </p:cNvPr>
          <p:cNvSpPr>
            <a:spLocks noChangeArrowheads="1"/>
          </p:cNvSpPr>
          <p:nvPr/>
        </p:nvSpPr>
        <p:spPr bwMode="auto">
          <a:xfrm>
            <a:off x="7010400" y="4419600"/>
            <a:ext cx="42672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plan layer</a:t>
            </a:r>
          </a:p>
        </p:txBody>
      </p:sp>
      <p:sp>
        <p:nvSpPr>
          <p:cNvPr id="57360" name="Rectangle 33">
            <a:extLst>
              <a:ext uri="{FF2B5EF4-FFF2-40B4-BE49-F238E27FC236}">
                <a16:creationId xmlns:a16="http://schemas.microsoft.com/office/drawing/2014/main" id="{85A80205-5347-7BBB-63D5-CEF1D3F61DF1}"/>
              </a:ext>
            </a:extLst>
          </p:cNvPr>
          <p:cNvSpPr>
            <a:spLocks noChangeArrowheads="1"/>
          </p:cNvSpPr>
          <p:nvPr/>
        </p:nvSpPr>
        <p:spPr bwMode="auto">
          <a:xfrm>
            <a:off x="7010400" y="6705600"/>
            <a:ext cx="4419600" cy="1524000"/>
          </a:xfrm>
          <a:prstGeom prst="rect">
            <a:avLst/>
          </a:prstGeom>
          <a:solidFill>
            <a:schemeClr val="bg1"/>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a:t>behaviour layer</a:t>
            </a:r>
          </a:p>
        </p:txBody>
      </p:sp>
      <p:sp>
        <p:nvSpPr>
          <p:cNvPr id="57361" name="Line 34">
            <a:extLst>
              <a:ext uri="{FF2B5EF4-FFF2-40B4-BE49-F238E27FC236}">
                <a16:creationId xmlns:a16="http://schemas.microsoft.com/office/drawing/2014/main" id="{028DCD21-CDB9-F403-E6C8-804A18CF18B0}"/>
              </a:ext>
            </a:extLst>
          </p:cNvPr>
          <p:cNvSpPr>
            <a:spLocks noChangeShapeType="1"/>
          </p:cNvSpPr>
          <p:nvPr/>
        </p:nvSpPr>
        <p:spPr bwMode="auto">
          <a:xfrm flipV="1">
            <a:off x="8762999" y="8113565"/>
            <a:ext cx="1"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2" name="Line 35">
            <a:extLst>
              <a:ext uri="{FF2B5EF4-FFF2-40B4-BE49-F238E27FC236}">
                <a16:creationId xmlns:a16="http://schemas.microsoft.com/office/drawing/2014/main" id="{77352A7C-BD12-080E-EEAF-93EAE470D957}"/>
              </a:ext>
            </a:extLst>
          </p:cNvPr>
          <p:cNvSpPr>
            <a:spLocks noChangeShapeType="1"/>
          </p:cNvSpPr>
          <p:nvPr/>
        </p:nvSpPr>
        <p:spPr bwMode="auto">
          <a:xfrm flipV="1">
            <a:off x="8763000" y="5895976"/>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3" name="Line 36">
            <a:extLst>
              <a:ext uri="{FF2B5EF4-FFF2-40B4-BE49-F238E27FC236}">
                <a16:creationId xmlns:a16="http://schemas.microsoft.com/office/drawing/2014/main" id="{CB338DC7-0DED-43E8-9DAF-B38174A5EB6B}"/>
              </a:ext>
            </a:extLst>
          </p:cNvPr>
          <p:cNvSpPr>
            <a:spLocks noChangeShapeType="1"/>
          </p:cNvSpPr>
          <p:nvPr/>
        </p:nvSpPr>
        <p:spPr bwMode="auto">
          <a:xfrm flipV="1">
            <a:off x="8763000" y="3457576"/>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4" name="Line 37">
            <a:extLst>
              <a:ext uri="{FF2B5EF4-FFF2-40B4-BE49-F238E27FC236}">
                <a16:creationId xmlns:a16="http://schemas.microsoft.com/office/drawing/2014/main" id="{0E2733B5-CC27-3C6A-2C18-3BC6E135FFD7}"/>
              </a:ext>
            </a:extLst>
          </p:cNvPr>
          <p:cNvSpPr>
            <a:spLocks noChangeShapeType="1"/>
          </p:cNvSpPr>
          <p:nvPr/>
        </p:nvSpPr>
        <p:spPr bwMode="auto">
          <a:xfrm flipV="1">
            <a:off x="15544800" y="8169276"/>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5" name="Line 38">
            <a:extLst>
              <a:ext uri="{FF2B5EF4-FFF2-40B4-BE49-F238E27FC236}">
                <a16:creationId xmlns:a16="http://schemas.microsoft.com/office/drawing/2014/main" id="{16DCEECC-1E51-9AC3-9E47-41ED3712C811}"/>
              </a:ext>
            </a:extLst>
          </p:cNvPr>
          <p:cNvSpPr>
            <a:spLocks noChangeShapeType="1"/>
          </p:cNvSpPr>
          <p:nvPr/>
        </p:nvSpPr>
        <p:spPr bwMode="auto">
          <a:xfrm flipV="1">
            <a:off x="15544800" y="57912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6" name="Line 39">
            <a:extLst>
              <a:ext uri="{FF2B5EF4-FFF2-40B4-BE49-F238E27FC236}">
                <a16:creationId xmlns:a16="http://schemas.microsoft.com/office/drawing/2014/main" id="{E74E8DB4-81B1-FFCA-FDE9-4F4B5505DE72}"/>
              </a:ext>
            </a:extLst>
          </p:cNvPr>
          <p:cNvSpPr>
            <a:spLocks noChangeShapeType="1"/>
          </p:cNvSpPr>
          <p:nvPr/>
        </p:nvSpPr>
        <p:spPr bwMode="auto">
          <a:xfrm flipV="1">
            <a:off x="15562106" y="3443291"/>
            <a:ext cx="1" cy="9747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7" name="Line 40">
            <a:extLst>
              <a:ext uri="{FF2B5EF4-FFF2-40B4-BE49-F238E27FC236}">
                <a16:creationId xmlns:a16="http://schemas.microsoft.com/office/drawing/2014/main" id="{317BF3FD-FD98-50A3-1F8F-36D3013FE1C7}"/>
              </a:ext>
            </a:extLst>
          </p:cNvPr>
          <p:cNvSpPr>
            <a:spLocks noChangeShapeType="1"/>
          </p:cNvSpPr>
          <p:nvPr/>
        </p:nvSpPr>
        <p:spPr bwMode="auto">
          <a:xfrm flipV="1">
            <a:off x="9967784" y="8283203"/>
            <a:ext cx="0" cy="708395"/>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8" name="Line 41">
            <a:extLst>
              <a:ext uri="{FF2B5EF4-FFF2-40B4-BE49-F238E27FC236}">
                <a16:creationId xmlns:a16="http://schemas.microsoft.com/office/drawing/2014/main" id="{DF0B8599-197B-41F9-FEC3-B9F49ECE2DA6}"/>
              </a:ext>
            </a:extLst>
          </p:cNvPr>
          <p:cNvSpPr>
            <a:spLocks noChangeShapeType="1"/>
          </p:cNvSpPr>
          <p:nvPr/>
        </p:nvSpPr>
        <p:spPr bwMode="auto">
          <a:xfrm flipV="1">
            <a:off x="9982200" y="5895976"/>
            <a:ext cx="0" cy="9144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69" name="Line 42">
            <a:extLst>
              <a:ext uri="{FF2B5EF4-FFF2-40B4-BE49-F238E27FC236}">
                <a16:creationId xmlns:a16="http://schemas.microsoft.com/office/drawing/2014/main" id="{97F89377-9B9D-DD04-D780-CE35F82D70AB}"/>
              </a:ext>
            </a:extLst>
          </p:cNvPr>
          <p:cNvSpPr>
            <a:spLocks noChangeShapeType="1"/>
          </p:cNvSpPr>
          <p:nvPr/>
        </p:nvSpPr>
        <p:spPr bwMode="auto">
          <a:xfrm flipV="1">
            <a:off x="9982200" y="3482976"/>
            <a:ext cx="0" cy="9144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70" name="Line 43">
            <a:extLst>
              <a:ext uri="{FF2B5EF4-FFF2-40B4-BE49-F238E27FC236}">
                <a16:creationId xmlns:a16="http://schemas.microsoft.com/office/drawing/2014/main" id="{E30696DA-4FC0-22B0-745B-D21C4974AAAA}"/>
              </a:ext>
            </a:extLst>
          </p:cNvPr>
          <p:cNvSpPr>
            <a:spLocks noChangeShapeType="1"/>
          </p:cNvSpPr>
          <p:nvPr/>
        </p:nvSpPr>
        <p:spPr bwMode="auto">
          <a:xfrm>
            <a:off x="11277600" y="2720976"/>
            <a:ext cx="1828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71" name="Line 44">
            <a:extLst>
              <a:ext uri="{FF2B5EF4-FFF2-40B4-BE49-F238E27FC236}">
                <a16:creationId xmlns:a16="http://schemas.microsoft.com/office/drawing/2014/main" id="{76582BEB-E916-330B-E1EA-1CB44AE39AF4}"/>
              </a:ext>
            </a:extLst>
          </p:cNvPr>
          <p:cNvSpPr>
            <a:spLocks noChangeShapeType="1"/>
          </p:cNvSpPr>
          <p:nvPr/>
        </p:nvSpPr>
        <p:spPr bwMode="auto">
          <a:xfrm>
            <a:off x="11277600" y="5159376"/>
            <a:ext cx="1828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7372" name="Line 45">
            <a:extLst>
              <a:ext uri="{FF2B5EF4-FFF2-40B4-BE49-F238E27FC236}">
                <a16:creationId xmlns:a16="http://schemas.microsoft.com/office/drawing/2014/main" id="{9E527F02-093F-8088-4240-8DE7581AA92E}"/>
              </a:ext>
            </a:extLst>
          </p:cNvPr>
          <p:cNvSpPr>
            <a:spLocks noChangeShapeType="1"/>
          </p:cNvSpPr>
          <p:nvPr/>
        </p:nvSpPr>
        <p:spPr bwMode="auto">
          <a:xfrm>
            <a:off x="11277600" y="7292976"/>
            <a:ext cx="1828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9" name="AutoShape 9">
            <a:extLst>
              <a:ext uri="{FF2B5EF4-FFF2-40B4-BE49-F238E27FC236}">
                <a16:creationId xmlns:a16="http://schemas.microsoft.com/office/drawing/2014/main" id="{0224EC93-0E16-CDDB-0D91-EE1C6EBFD37D}"/>
              </a:ext>
            </a:extLst>
          </p:cNvPr>
          <p:cNvSpPr>
            <a:spLocks noChangeArrowheads="1"/>
          </p:cNvSpPr>
          <p:nvPr/>
        </p:nvSpPr>
        <p:spPr bwMode="auto">
          <a:xfrm>
            <a:off x="13106399" y="1638242"/>
            <a:ext cx="4613189" cy="1844734"/>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social knowledge</a:t>
            </a:r>
          </a:p>
        </p:txBody>
      </p:sp>
      <p:sp>
        <p:nvSpPr>
          <p:cNvPr id="30" name="AutoShape 9">
            <a:extLst>
              <a:ext uri="{FF2B5EF4-FFF2-40B4-BE49-F238E27FC236}">
                <a16:creationId xmlns:a16="http://schemas.microsoft.com/office/drawing/2014/main" id="{3D370A8E-0298-3800-AA5C-BD5487B90E82}"/>
              </a:ext>
            </a:extLst>
          </p:cNvPr>
          <p:cNvSpPr>
            <a:spLocks noChangeArrowheads="1"/>
          </p:cNvSpPr>
          <p:nvPr/>
        </p:nvSpPr>
        <p:spPr bwMode="auto">
          <a:xfrm>
            <a:off x="13040496" y="4105645"/>
            <a:ext cx="4790301" cy="1790328"/>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planning knowledge</a:t>
            </a:r>
          </a:p>
        </p:txBody>
      </p:sp>
      <p:sp>
        <p:nvSpPr>
          <p:cNvPr id="31" name="AutoShape 9">
            <a:extLst>
              <a:ext uri="{FF2B5EF4-FFF2-40B4-BE49-F238E27FC236}">
                <a16:creationId xmlns:a16="http://schemas.microsoft.com/office/drawing/2014/main" id="{49FCB315-C12D-A383-8061-2AEF2295BB20}"/>
              </a:ext>
            </a:extLst>
          </p:cNvPr>
          <p:cNvSpPr>
            <a:spLocks noChangeArrowheads="1"/>
          </p:cNvSpPr>
          <p:nvPr/>
        </p:nvSpPr>
        <p:spPr bwMode="auto">
          <a:xfrm>
            <a:off x="13080460" y="6492876"/>
            <a:ext cx="4790301" cy="1790328"/>
          </a:xfrm>
          <a:prstGeom prst="flowChartMagneticDisk">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000" b="1" baseline="-25000">
                <a:solidFill>
                  <a:schemeClr val="tx1"/>
                </a:solidFill>
                <a:latin typeface="Arial" panose="020B0604020202020204" pitchFamily="34" charset="0"/>
                <a:cs typeface="Arial" panose="020B0604020202020204" pitchFamily="34" charset="0"/>
              </a:defRPr>
            </a:lvl1pPr>
            <a:lvl2pPr marL="742950" indent="-285750" algn="r">
              <a:defRPr sz="2000" b="1" baseline="-25000">
                <a:solidFill>
                  <a:schemeClr val="tx1"/>
                </a:solidFill>
                <a:latin typeface="Arial" panose="020B0604020202020204" pitchFamily="34" charset="0"/>
                <a:cs typeface="Arial" panose="020B0604020202020204" pitchFamily="34" charset="0"/>
              </a:defRPr>
            </a:lvl2pPr>
            <a:lvl3pPr marL="1143000" indent="-228600" algn="r">
              <a:defRPr sz="2000" b="1" baseline="-25000">
                <a:solidFill>
                  <a:schemeClr val="tx1"/>
                </a:solidFill>
                <a:latin typeface="Arial" panose="020B0604020202020204" pitchFamily="34" charset="0"/>
                <a:cs typeface="Arial" panose="020B0604020202020204" pitchFamily="34" charset="0"/>
              </a:defRPr>
            </a:lvl3pPr>
            <a:lvl4pPr marL="1600200" indent="-228600" algn="r">
              <a:defRPr sz="2000" b="1" baseline="-25000">
                <a:solidFill>
                  <a:schemeClr val="tx1"/>
                </a:solidFill>
                <a:latin typeface="Arial" panose="020B0604020202020204" pitchFamily="34" charset="0"/>
                <a:cs typeface="Arial" panose="020B0604020202020204" pitchFamily="34" charset="0"/>
              </a:defRPr>
            </a:lvl4pPr>
            <a:lvl5pPr marL="2057400" indent="-228600" algn="r">
              <a:defRPr sz="2000" b="1" baseline="-250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2000" b="1" baseline="-25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600" dirty="0"/>
              <a:t>world model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686106"/>
            <a:ext cx="21590490" cy="892079"/>
          </a:xfrm>
        </p:spPr>
        <p:txBody>
          <a:bodyPr>
            <a:noAutofit/>
          </a:bodyPr>
          <a:lstStyle/>
          <a:p>
            <a:r>
              <a:rPr lang="en-US" sz="6000" dirty="0"/>
              <a:t>Learning Agents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094082"/>
            <a:ext cx="21590490" cy="658215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cs typeface="Times New Roman" panose="02020603050405020304" pitchFamily="18" charset="0"/>
              </a:rPr>
              <a:t>A. Turing was the first to introduce the term “learning machine”</a:t>
            </a:r>
          </a:p>
          <a:p>
            <a:pPr>
              <a:buFont typeface="Wingdings" panose="05000000000000000000" pitchFamily="2" charset="2"/>
              <a:buChar char="q"/>
            </a:pPr>
            <a:r>
              <a:rPr lang="en-US" altLang="en-US" sz="4800" dirty="0">
                <a:solidFill>
                  <a:srgbClr val="0100C8"/>
                </a:solidFill>
                <a:latin typeface="Helvetica Neue"/>
                <a:cs typeface="Times New Roman" panose="02020603050405020304" pitchFamily="18" charset="0"/>
              </a:rPr>
              <a:t>The ability to learn improves the overall performance of the agent and bestows it with autonomy</a:t>
            </a:r>
          </a:p>
          <a:p>
            <a:pPr lvl="1">
              <a:buFont typeface="Wingdings" panose="05000000000000000000" pitchFamily="2" charset="2"/>
              <a:buChar char="q"/>
            </a:pPr>
            <a:r>
              <a:rPr lang="en-US" altLang="en-US" sz="4000" dirty="0">
                <a:solidFill>
                  <a:srgbClr val="FF2D64"/>
                </a:solidFill>
                <a:latin typeface="Helvetica Neue"/>
                <a:cs typeface="Times New Roman" panose="02020603050405020304" pitchFamily="18" charset="0"/>
              </a:rPr>
              <a:t>Initial knowledge</a:t>
            </a:r>
            <a:r>
              <a:rPr lang="en-US" altLang="en-US" sz="4000" dirty="0">
                <a:solidFill>
                  <a:srgbClr val="0100C8"/>
                </a:solidFill>
                <a:latin typeface="Helvetica Neue"/>
                <a:cs typeface="Times New Roman" panose="02020603050405020304" pitchFamily="18" charset="0"/>
              </a:rPr>
              <a:t>: an agent does not need to have complete autonomy from the start; initially it would have to act randomly</a:t>
            </a:r>
          </a:p>
          <a:p>
            <a:pPr lvl="1">
              <a:buFont typeface="Wingdings" panose="05000000000000000000" pitchFamily="2" charset="2"/>
              <a:buChar char="q"/>
            </a:pPr>
            <a:r>
              <a:rPr lang="en-US" altLang="en-US" sz="4000" dirty="0">
                <a:solidFill>
                  <a:srgbClr val="FF2D64"/>
                </a:solidFill>
                <a:latin typeface="Helvetica Neue"/>
                <a:cs typeface="Times New Roman" panose="02020603050405020304" pitchFamily="18" charset="0"/>
              </a:rPr>
              <a:t>Learning ability</a:t>
            </a:r>
            <a:r>
              <a:rPr lang="en-US" altLang="en-US" sz="4000" dirty="0">
                <a:solidFill>
                  <a:srgbClr val="0100C8"/>
                </a:solidFill>
                <a:latin typeface="Helvetica Neue"/>
                <a:cs typeface="Times New Roman" panose="02020603050405020304" pitchFamily="18" charset="0"/>
              </a:rPr>
              <a:t>: after sufficient experience of its environment, the behavior of a rational agent can become effectively independent of its prior knowledge</a:t>
            </a:r>
          </a:p>
          <a:p>
            <a:pPr>
              <a:buFont typeface="Wingdings" panose="05000000000000000000" pitchFamily="2" charset="2"/>
              <a:buChar char="q"/>
            </a:pPr>
            <a:r>
              <a:rPr lang="en-US" altLang="en-US" sz="4800" dirty="0">
                <a:solidFill>
                  <a:srgbClr val="0100C8"/>
                </a:solidFill>
                <a:latin typeface="Helvetica Neue"/>
                <a:cs typeface="Times New Roman" panose="02020603050405020304" pitchFamily="18" charset="0"/>
              </a:rPr>
              <a:t>The incorporation of learning allows a single rational agent to succeed in a vast variety of environments</a:t>
            </a:r>
          </a:p>
          <a:p>
            <a:pPr>
              <a:buFont typeface="Wingdings" panose="05000000000000000000" pitchFamily="2" charset="2"/>
              <a:buChar char="q"/>
            </a:pPr>
            <a:endParaRPr lang="en-US" altLang="en-US" sz="4800" dirty="0">
              <a:solidFill>
                <a:srgbClr val="0100C8"/>
              </a:solidFill>
              <a:latin typeface="Helvetica Neue"/>
              <a:cs typeface="Times New Roman" panose="02020603050405020304" pitchFamily="18" charset="0"/>
            </a:endParaRPr>
          </a:p>
          <a:p>
            <a:pPr marL="914400" lvl="1" indent="0">
              <a:buNone/>
            </a:pPr>
            <a:endParaRPr lang="en-US" altLang="en-US" sz="3800" dirty="0">
              <a:solidFill>
                <a:srgbClr val="0100C8"/>
              </a:solidFill>
              <a:latin typeface="Helvetica Neue"/>
            </a:endParaRPr>
          </a:p>
        </p:txBody>
      </p:sp>
    </p:spTree>
    <p:extLst>
      <p:ext uri="{BB962C8B-B14F-4D97-AF65-F5344CB8AC3E}">
        <p14:creationId xmlns:p14="http://schemas.microsoft.com/office/powerpoint/2010/main" val="1467971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686106"/>
            <a:ext cx="21590490" cy="892079"/>
          </a:xfrm>
        </p:spPr>
        <p:txBody>
          <a:bodyPr>
            <a:noAutofit/>
          </a:bodyPr>
          <a:lstStyle/>
          <a:p>
            <a:r>
              <a:rPr lang="en-US" sz="6000" dirty="0"/>
              <a:t>Learning Element</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131152"/>
            <a:ext cx="21590490" cy="74594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cs typeface="Times New Roman" panose="02020603050405020304" pitchFamily="18" charset="0"/>
              </a:rPr>
              <a:t>Uses feedback from a </a:t>
            </a:r>
            <a:r>
              <a:rPr lang="en-US" altLang="en-US" sz="4800" dirty="0">
                <a:solidFill>
                  <a:srgbClr val="FF2D64"/>
                </a:solidFill>
                <a:latin typeface="Helvetica Neue"/>
                <a:cs typeface="Times New Roman" panose="02020603050405020304" pitchFamily="18" charset="0"/>
              </a:rPr>
              <a:t>critic</a:t>
            </a:r>
            <a:r>
              <a:rPr lang="en-US" altLang="en-US" sz="4800" dirty="0">
                <a:solidFill>
                  <a:srgbClr val="0100C8"/>
                </a:solidFill>
                <a:latin typeface="Helvetica Neue"/>
                <a:cs typeface="Times New Roman" panose="02020603050405020304" pitchFamily="18" charset="0"/>
              </a:rPr>
              <a:t> function on how the agent is doing and determines how the performance should be modified to do better in the future</a:t>
            </a:r>
          </a:p>
          <a:p>
            <a:pPr lvl="1">
              <a:buFont typeface="Wingdings" panose="05000000000000000000" pitchFamily="2" charset="2"/>
              <a:buChar char="q"/>
            </a:pPr>
            <a:r>
              <a:rPr lang="en-US" altLang="en-US" sz="4000" dirty="0">
                <a:solidFill>
                  <a:srgbClr val="0100C8"/>
                </a:solidFill>
                <a:latin typeface="Helvetica Neue"/>
                <a:cs typeface="Times New Roman" panose="02020603050405020304" pitchFamily="18" charset="0"/>
              </a:rPr>
              <a:t>Part of the incoming percept is distinguished as a </a:t>
            </a:r>
            <a:r>
              <a:rPr lang="en-US" altLang="en-US" sz="4000" dirty="0">
                <a:solidFill>
                  <a:srgbClr val="FF2D64"/>
                </a:solidFill>
                <a:latin typeface="Helvetica Neue"/>
                <a:cs typeface="Times New Roman" panose="02020603050405020304" pitchFamily="18" charset="0"/>
              </a:rPr>
              <a:t>reward</a:t>
            </a:r>
            <a:r>
              <a:rPr lang="en-US" altLang="en-US" sz="4000" dirty="0">
                <a:solidFill>
                  <a:srgbClr val="0100C8"/>
                </a:solidFill>
                <a:latin typeface="Helvetica Neue"/>
                <a:cs typeface="Times New Roman" panose="02020603050405020304" pitchFamily="18" charset="0"/>
              </a:rPr>
              <a:t> (or </a:t>
            </a:r>
            <a:r>
              <a:rPr lang="en-US" altLang="en-US" sz="4000" dirty="0">
                <a:solidFill>
                  <a:srgbClr val="FF2D64"/>
                </a:solidFill>
                <a:latin typeface="Helvetica Neue"/>
                <a:cs typeface="Times New Roman" panose="02020603050405020304" pitchFamily="18" charset="0"/>
              </a:rPr>
              <a:t>penalty</a:t>
            </a:r>
            <a:r>
              <a:rPr lang="en-US" altLang="en-US" sz="4000" dirty="0">
                <a:solidFill>
                  <a:srgbClr val="0100C8"/>
                </a:solidFill>
                <a:latin typeface="Helvetica Neue"/>
                <a:cs typeface="Times New Roman" panose="02020603050405020304" pitchFamily="18" charset="0"/>
              </a:rPr>
              <a:t>) that provides direct feedback on the quality of the agent’s behavior</a:t>
            </a:r>
          </a:p>
          <a:p>
            <a:pPr lvl="1">
              <a:buFont typeface="Wingdings" panose="05000000000000000000" pitchFamily="2" charset="2"/>
              <a:buChar char="q"/>
            </a:pPr>
            <a:r>
              <a:rPr lang="en-US" altLang="en-US" sz="4000" dirty="0">
                <a:solidFill>
                  <a:srgbClr val="FF2D64"/>
                </a:solidFill>
                <a:latin typeface="Helvetica Neue"/>
                <a:cs typeface="Times New Roman" panose="02020603050405020304" pitchFamily="18" charset="0"/>
              </a:rPr>
              <a:t>Reinforcement learning</a:t>
            </a:r>
            <a:r>
              <a:rPr lang="en-US" altLang="en-US" sz="4000" dirty="0">
                <a:solidFill>
                  <a:srgbClr val="0100C8"/>
                </a:solidFill>
                <a:latin typeface="Helvetica Neue"/>
                <a:cs typeface="Times New Roman" panose="02020603050405020304" pitchFamily="18" charset="0"/>
              </a:rPr>
              <a:t>: </a:t>
            </a:r>
            <a:r>
              <a:rPr lang="en-CY" sz="4000" dirty="0">
                <a:solidFill>
                  <a:srgbClr val="0100C8"/>
                </a:solidFill>
                <a:effectLst/>
                <a:latin typeface="Helvetica Neue"/>
                <a:ea typeface="Calibri" panose="020F0502020204030204" pitchFamily="34" charset="0"/>
                <a:cs typeface="Times New Roman" panose="02020603050405020304" pitchFamily="18" charset="0"/>
              </a:rPr>
              <a:t>how certain </a:t>
            </a:r>
            <a:r>
              <a:rPr lang="en-US" sz="4000" dirty="0">
                <a:solidFill>
                  <a:srgbClr val="0100C8"/>
                </a:solidFill>
                <a:effectLst/>
                <a:latin typeface="Helvetica Neue"/>
                <a:ea typeface="Calibri" panose="020F0502020204030204" pitchFamily="34" charset="0"/>
                <a:cs typeface="Times New Roman" panose="02020603050405020304" pitchFamily="18" charset="0"/>
              </a:rPr>
              <a:t>behaviors</a:t>
            </a:r>
            <a:r>
              <a:rPr lang="en-CY" sz="4000" dirty="0">
                <a:solidFill>
                  <a:srgbClr val="0100C8"/>
                </a:solidFill>
                <a:effectLst/>
                <a:latin typeface="Helvetica Neue"/>
                <a:ea typeface="Calibri" panose="020F0502020204030204" pitchFamily="34" charset="0"/>
                <a:cs typeface="Times New Roman" panose="02020603050405020304" pitchFamily="18" charset="0"/>
              </a:rPr>
              <a:t> are encouraged, and others discouraged. </a:t>
            </a:r>
            <a:r>
              <a:rPr lang="en-US" sz="4000" dirty="0">
                <a:solidFill>
                  <a:srgbClr val="0100C8"/>
                </a:solidFill>
                <a:latin typeface="Helvetica Neue"/>
                <a:ea typeface="Calibri" panose="020F0502020204030204" pitchFamily="34" charset="0"/>
                <a:cs typeface="Times New Roman" panose="02020603050405020304" pitchFamily="18" charset="0"/>
              </a:rPr>
              <a:t>Behaviors</a:t>
            </a:r>
            <a:r>
              <a:rPr lang="en-CY" sz="4000" dirty="0">
                <a:solidFill>
                  <a:srgbClr val="0100C8"/>
                </a:solidFill>
                <a:effectLst/>
                <a:latin typeface="Helvetica Neue"/>
                <a:ea typeface="Calibri" panose="020F0502020204030204" pitchFamily="34" charset="0"/>
                <a:cs typeface="Times New Roman" panose="02020603050405020304" pitchFamily="18" charset="0"/>
              </a:rPr>
              <a:t> are reinforced through rewards which are gained through experiences with the environment</a:t>
            </a:r>
            <a:endParaRPr lang="en-US" sz="4000" dirty="0">
              <a:solidFill>
                <a:srgbClr val="0100C8"/>
              </a:solidFill>
              <a:effectLst/>
              <a:latin typeface="Helvetica Neue"/>
              <a:ea typeface="Calibri" panose="020F0502020204030204" pitchFamily="34" charset="0"/>
              <a:cs typeface="Times New Roman" panose="02020603050405020304" pitchFamily="18" charset="0"/>
            </a:endParaRPr>
          </a:p>
          <a:p>
            <a:pPr>
              <a:buFont typeface="Wingdings" panose="05000000000000000000" pitchFamily="2" charset="2"/>
              <a:buChar char="q"/>
            </a:pPr>
            <a:r>
              <a:rPr lang="en-US" sz="4800" dirty="0">
                <a:solidFill>
                  <a:srgbClr val="0100C8"/>
                </a:solidFill>
                <a:latin typeface="Helvetica Neue"/>
                <a:ea typeface="Calibri" panose="020F0502020204030204" pitchFamily="34" charset="0"/>
                <a:cs typeface="Times New Roman" panose="02020603050405020304" pitchFamily="18" charset="0"/>
              </a:rPr>
              <a:t>Hence learning in intelligent agents is the process of modification of each component of the agent, thereby improving the overall performance of the agent</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lvl="1">
              <a:buFont typeface="Wingdings" panose="05000000000000000000" pitchFamily="2" charset="2"/>
              <a:buChar char="q"/>
            </a:pPr>
            <a:endParaRPr lang="en-US" altLang="en-US" sz="4000" dirty="0">
              <a:solidFill>
                <a:srgbClr val="0100C8"/>
              </a:solidFill>
              <a:latin typeface="Helvetica Neue"/>
              <a:cs typeface="Times New Roman" panose="02020603050405020304" pitchFamily="18" charset="0"/>
            </a:endParaRPr>
          </a:p>
          <a:p>
            <a:pPr lvl="1">
              <a:buFont typeface="Wingdings" panose="05000000000000000000" pitchFamily="2" charset="2"/>
              <a:buChar char="q"/>
            </a:pPr>
            <a:endParaRPr lang="en-US" altLang="en-US" sz="4800" dirty="0">
              <a:solidFill>
                <a:srgbClr val="0100C8"/>
              </a:solidFill>
              <a:latin typeface="Helvetica Neue"/>
              <a:cs typeface="Times New Roman" panose="02020603050405020304" pitchFamily="18" charset="0"/>
            </a:endParaRPr>
          </a:p>
          <a:p>
            <a:pPr marL="914400" lvl="1" indent="0">
              <a:buNone/>
            </a:pPr>
            <a:endParaRPr lang="en-US" altLang="en-US" sz="3800" dirty="0">
              <a:solidFill>
                <a:srgbClr val="0100C8"/>
              </a:solidFill>
              <a:latin typeface="Helvetica Neue"/>
            </a:endParaRPr>
          </a:p>
        </p:txBody>
      </p:sp>
    </p:spTree>
    <p:extLst>
      <p:ext uri="{BB962C8B-B14F-4D97-AF65-F5344CB8AC3E}">
        <p14:creationId xmlns:p14="http://schemas.microsoft.com/office/powerpoint/2010/main" val="38946987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731039" y="4420124"/>
            <a:ext cx="22709728" cy="2944503"/>
          </a:xfrm>
        </p:spPr>
        <p:txBody>
          <a:bodyPr/>
          <a:lstStyle/>
          <a:p>
            <a:r>
              <a:rPr lang="en-US" sz="6000" dirty="0"/>
              <a:t>Multiagent Systems</a:t>
            </a:r>
          </a:p>
          <a:p>
            <a:pPr marL="571500" indent="-571500">
              <a:lnSpc>
                <a:spcPct val="107000"/>
              </a:lnSpc>
              <a:spcBef>
                <a:spcPts val="0"/>
              </a:spcBef>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0" dirty="0">
                <a:effectLst/>
                <a:ea typeface="Times New Roman" panose="02020603050405020304" pitchFamily="18" charset="0"/>
                <a:cs typeface="Times New Roman" panose="02020603050405020304" pitchFamily="18" charset="0"/>
              </a:rPr>
              <a:t>Characteristics of multiagent environments</a:t>
            </a:r>
            <a:endParaRPr lang="en-CY" sz="4000" b="0" dirty="0">
              <a:effectLst/>
              <a:ea typeface="Calibri" panose="020F0502020204030204" pitchFamily="34" charset="0"/>
              <a:cs typeface="Times New Roman" panose="02020603050405020304" pitchFamily="18" charset="0"/>
            </a:endParaRPr>
          </a:p>
          <a:p>
            <a:pPr marL="571500" indent="-571500">
              <a:lnSpc>
                <a:spcPct val="107000"/>
              </a:lnSpc>
              <a:spcBef>
                <a:spcPts val="0"/>
              </a:spcBef>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0" dirty="0">
                <a:ea typeface="Times New Roman" panose="02020603050405020304" pitchFamily="18" charset="0"/>
                <a:cs typeface="Times New Roman" panose="02020603050405020304" pitchFamily="18" charset="0"/>
              </a:rPr>
              <a:t>P</a:t>
            </a:r>
            <a:r>
              <a:rPr lang="en-US" sz="4000" b="0" dirty="0">
                <a:effectLst/>
                <a:ea typeface="Times New Roman" panose="02020603050405020304" pitchFamily="18" charset="0"/>
                <a:cs typeface="Times New Roman" panose="02020603050405020304" pitchFamily="18" charset="0"/>
              </a:rPr>
              <a:t>rotocols</a:t>
            </a:r>
            <a:r>
              <a:rPr lang="en-CY" sz="4000" b="0" dirty="0">
                <a:effectLst/>
                <a:ea typeface="Times New Roman" panose="02020603050405020304" pitchFamily="18" charset="0"/>
                <a:cs typeface="Times New Roman" panose="02020603050405020304" pitchFamily="18" charset="0"/>
              </a:rPr>
              <a:t> </a:t>
            </a:r>
            <a:r>
              <a:rPr lang="en-US" sz="4000" b="0" dirty="0">
                <a:ea typeface="Times New Roman" panose="02020603050405020304" pitchFamily="18" charset="0"/>
                <a:cs typeface="Times New Roman" panose="02020603050405020304" pitchFamily="18" charset="0"/>
              </a:rPr>
              <a:t>for</a:t>
            </a:r>
            <a:r>
              <a:rPr lang="en-CY" sz="4000" b="0" dirty="0">
                <a:effectLst/>
                <a:ea typeface="Times New Roman" panose="02020603050405020304" pitchFamily="18" charset="0"/>
                <a:cs typeface="Times New Roman" panose="02020603050405020304" pitchFamily="18" charset="0"/>
              </a:rPr>
              <a:t> communication, </a:t>
            </a:r>
            <a:r>
              <a:rPr lang="en-US" sz="4000" b="0" dirty="0">
                <a:ea typeface="Times New Roman" panose="02020603050405020304" pitchFamily="18" charset="0"/>
                <a:cs typeface="Times New Roman" panose="02020603050405020304" pitchFamily="18" charset="0"/>
              </a:rPr>
              <a:t>coordination</a:t>
            </a:r>
            <a:r>
              <a:rPr lang="en-CY" sz="4000" b="0" dirty="0">
                <a:effectLst/>
                <a:ea typeface="Times New Roman" panose="02020603050405020304" pitchFamily="18" charset="0"/>
                <a:cs typeface="Times New Roman" panose="02020603050405020304" pitchFamily="18" charset="0"/>
              </a:rPr>
              <a:t>, cooperation and negotiation between </a:t>
            </a:r>
            <a:r>
              <a:rPr lang="en-US" sz="4000" b="0" dirty="0">
                <a:effectLst/>
                <a:ea typeface="Times New Roman" panose="02020603050405020304" pitchFamily="18" charset="0"/>
                <a:cs typeface="Times New Roman" panose="02020603050405020304" pitchFamily="18" charset="0"/>
              </a:rPr>
              <a:t>agents</a:t>
            </a:r>
            <a:endParaRPr lang="en-CY" sz="4000" b="0" dirty="0">
              <a:effectLst/>
              <a:ea typeface="Calibri" panose="020F0502020204030204" pitchFamily="34" charset="0"/>
              <a:cs typeface="Times New Roman" panose="02020603050405020304" pitchFamily="18" charset="0"/>
            </a:endParaRPr>
          </a:p>
          <a:p>
            <a:pPr marL="571500" indent="-571500">
              <a:lnSpc>
                <a:spcPct val="107000"/>
              </a:lnSpc>
              <a:spcBef>
                <a:spcPts val="0"/>
              </a:spcBef>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0" dirty="0">
                <a:ea typeface="Times New Roman" panose="02020603050405020304" pitchFamily="18" charset="0"/>
                <a:cs typeface="Times New Roman" panose="02020603050405020304" pitchFamily="18" charset="0"/>
              </a:rPr>
              <a:t>Agent</a:t>
            </a:r>
            <a:r>
              <a:rPr lang="en-CY" sz="4000" b="0" dirty="0">
                <a:effectLst/>
                <a:ea typeface="Times New Roman" panose="02020603050405020304" pitchFamily="18" charset="0"/>
                <a:cs typeface="Times New Roman" panose="02020603050405020304" pitchFamily="18" charset="0"/>
              </a:rPr>
              <a:t> societies</a:t>
            </a:r>
            <a:endParaRPr lang="en-CY" sz="4000" b="0" dirty="0">
              <a:effectLst/>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31713308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774986"/>
          </a:xfrm>
        </p:spPr>
        <p:txBody>
          <a:bodyPr/>
          <a:lstStyle/>
          <a:p>
            <a:pPr marL="0" indent="0">
              <a:spcBef>
                <a:spcPts val="0"/>
              </a:spcBef>
              <a:buNone/>
            </a:pPr>
            <a:r>
              <a:rPr lang="en-US" sz="3200" dirty="0"/>
              <a:t>Upon completion of this unit on intelligent agents and </a:t>
            </a:r>
            <a:r>
              <a:rPr lang="en-US" sz="3200"/>
              <a:t>multiagent systems, </a:t>
            </a:r>
            <a:r>
              <a:rPr lang="en-US" sz="3200" dirty="0"/>
              <a:t>students will be able:</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000" dirty="0"/>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t>Regarding multiagent systems:</a:t>
            </a:r>
          </a:p>
          <a:p>
            <a:pPr>
              <a:lnSpc>
                <a:spcPct val="107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000" b="1"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how the need for multiagent systems arise and to list the characteristics of the environments of multiagent systems.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analyze communication and interaction between agents, how agents may be coordinated to achieve coherence, what the dimensions of the meaning associated with communication are, and what the formal communication elements are.</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the role of the agents in a dialogue and to give the types of messages between agents.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list the principal communication protocols and overview the Knowledge Query and Manipulation Language (KQMF), its protocol, and the Knowledge Interchange Format (KIF).</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the Cooperation protocol and the steps in the Contract Net protocol which is a main cooperation protocol.</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discuss the Blackboard system. </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outline the Negotiation protocol and to list the principal features of a society of agents.</a:t>
            </a:r>
          </a:p>
          <a:p>
            <a:pPr eaLnBrk="1" hangingPunct="1">
              <a:lnSpc>
                <a:spcPct val="80000"/>
              </a:lnSpc>
            </a:pPr>
            <a:endParaRPr lang="el-GR" altLang="en-US" sz="1400" b="1" dirty="0"/>
          </a:p>
          <a:p>
            <a:pPr eaLnBrk="1" hangingPunct="1">
              <a:lnSpc>
                <a:spcPct val="80000"/>
              </a:lnSpc>
            </a:pPr>
            <a:endParaRPr lang="en-US" sz="1400" dirty="0"/>
          </a:p>
        </p:txBody>
      </p:sp>
    </p:spTree>
    <p:extLst>
      <p:ext uri="{BB962C8B-B14F-4D97-AF65-F5344CB8AC3E}">
        <p14:creationId xmlns:p14="http://schemas.microsoft.com/office/powerpoint/2010/main" val="18529288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686106"/>
            <a:ext cx="21590490" cy="892079"/>
          </a:xfrm>
        </p:spPr>
        <p:txBody>
          <a:bodyPr>
            <a:noAutofit/>
          </a:bodyPr>
          <a:lstStyle/>
          <a:p>
            <a:r>
              <a:rPr lang="en-US" sz="6000" dirty="0"/>
              <a:t>Why are multiagent systems needed?</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482417"/>
            <a:ext cx="21590490" cy="654747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There are many and important reasons for interconnecting multiple computational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and expert systems, including:</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Collaboration in problem solving</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transfer of expertise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parallel processing of problems that are shared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Modular development and implementation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Fault tolerance through redundancy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depiction of multiple viewpoints and the knowledge of multiple experts</a:t>
            </a:r>
            <a:endParaRPr lang="en-US" sz="4000" dirty="0">
              <a:solidFill>
                <a:srgbClr val="0100C8"/>
              </a:solidFill>
              <a:latin typeface="Helvetica Neue"/>
              <a:ea typeface="Times New Roman" panose="02020603050405020304" pitchFamily="18" charset="0"/>
              <a:cs typeface="Times New Roman" panose="02020603050405020304" pitchFamily="18" charset="0"/>
            </a:endParaRPr>
          </a:p>
          <a:p>
            <a:pPr lvl="1">
              <a:lnSpc>
                <a:spcPct val="107000"/>
              </a:lnSpc>
              <a:spcBef>
                <a:spcPts val="0"/>
              </a:spcBef>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Reusability</a:t>
            </a:r>
            <a:endParaRPr lang="en-US" altLang="en-US" sz="4000" dirty="0">
              <a:solidFill>
                <a:srgbClr val="0100C8"/>
              </a:solidFill>
              <a:latin typeface="Helvetica Neue"/>
              <a:cs typeface="Times New Roman" panose="02020603050405020304" pitchFamily="18" charset="0"/>
            </a:endParaRPr>
          </a:p>
          <a:p>
            <a:pPr marL="914400" lvl="1" indent="0">
              <a:buNone/>
            </a:pPr>
            <a:endParaRPr lang="en-US" altLang="en-US" sz="3800" dirty="0">
              <a:solidFill>
                <a:srgbClr val="0100C8"/>
              </a:solidFill>
              <a:latin typeface="Helvetica Neue"/>
            </a:endParaRPr>
          </a:p>
        </p:txBody>
      </p:sp>
    </p:spTree>
    <p:extLst>
      <p:ext uri="{BB962C8B-B14F-4D97-AF65-F5344CB8AC3E}">
        <p14:creationId xmlns:p14="http://schemas.microsoft.com/office/powerpoint/2010/main" val="37442970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686106"/>
            <a:ext cx="21590490" cy="892079"/>
          </a:xfrm>
        </p:spPr>
        <p:txBody>
          <a:bodyPr>
            <a:noAutofit/>
          </a:bodyPr>
          <a:lstStyle/>
          <a:p>
            <a:r>
              <a:rPr lang="en-US" sz="6000" dirty="0"/>
              <a:t>Communication and Interaction</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76266" y="4482418"/>
            <a:ext cx="21590490" cy="448858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environments in which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exist must provide the computing infrastructure required for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operate efficiently and interact productively with each other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Specifically, protocols are required for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Communication between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Interaction between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3240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90"/>
            <a:ext cx="21590490" cy="892079"/>
          </a:xfrm>
        </p:spPr>
        <p:txBody>
          <a:bodyPr>
            <a:noAutofit/>
          </a:bodyPr>
          <a:lstStyle/>
          <a:p>
            <a:r>
              <a:rPr lang="en-US" sz="6000" dirty="0"/>
              <a:t>Communication and Interaction Protocols</a:t>
            </a:r>
            <a:endParaRPr lang="en-CY" sz="6000" dirty="0"/>
          </a:p>
        </p:txBody>
      </p:sp>
      <p:sp>
        <p:nvSpPr>
          <p:cNvPr id="7" name="TextBox 6">
            <a:extLst>
              <a:ext uri="{FF2B5EF4-FFF2-40B4-BE49-F238E27FC236}">
                <a16:creationId xmlns:a16="http://schemas.microsoft.com/office/drawing/2014/main" id="{E0A7C555-239C-552F-8538-4C54513B99E1}"/>
              </a:ext>
            </a:extLst>
          </p:cNvPr>
          <p:cNvSpPr txBox="1"/>
          <p:nvPr/>
        </p:nvSpPr>
        <p:spPr>
          <a:xfrm>
            <a:off x="1276265" y="4703313"/>
            <a:ext cx="21590489" cy="4509248"/>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Communication Protocols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allow </a:t>
            </a: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exchange and understand messages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Interaction Protocols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allow </a:t>
            </a: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have conversations, i.e.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structured message exchanges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40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77399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90"/>
            <a:ext cx="21590490" cy="892079"/>
          </a:xfrm>
        </p:spPr>
        <p:txBody>
          <a:bodyPr>
            <a:noAutofit/>
          </a:bodyPr>
          <a:lstStyle/>
          <a:p>
            <a:r>
              <a:rPr lang="en-US" sz="6000" dirty="0"/>
              <a:t>Communication Protocol: Examples of Messages Types</a:t>
            </a:r>
            <a:endParaRPr lang="en-CY" sz="6000" dirty="0"/>
          </a:p>
        </p:txBody>
      </p:sp>
      <p:sp>
        <p:nvSpPr>
          <p:cNvPr id="7" name="TextBox 6">
            <a:extLst>
              <a:ext uri="{FF2B5EF4-FFF2-40B4-BE49-F238E27FC236}">
                <a16:creationId xmlns:a16="http://schemas.microsoft.com/office/drawing/2014/main" id="{E0A7C555-239C-552F-8538-4C54513B99E1}"/>
              </a:ext>
            </a:extLst>
          </p:cNvPr>
          <p:cNvSpPr txBox="1"/>
          <p:nvPr/>
        </p:nvSpPr>
        <p:spPr>
          <a:xfrm>
            <a:off x="1276265" y="4703313"/>
            <a:ext cx="21590489" cy="527048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Propose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Accept</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Reject a</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tract a</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Disagree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with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proposed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Counterpropose a</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course of action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0527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90"/>
            <a:ext cx="21590490" cy="892079"/>
          </a:xfrm>
        </p:spPr>
        <p:txBody>
          <a:bodyPr>
            <a:noAutofit/>
          </a:bodyPr>
          <a:lstStyle/>
          <a:p>
            <a:r>
              <a:rPr lang="en-US" sz="6000" dirty="0"/>
              <a:t>Interaction Protocol for Negotiation: Example </a:t>
            </a:r>
            <a:endParaRPr lang="en-CY" sz="6000" dirty="0"/>
          </a:p>
        </p:txBody>
      </p:sp>
      <p:sp>
        <p:nvSpPr>
          <p:cNvPr id="5" name="TextBox 4">
            <a:extLst>
              <a:ext uri="{FF2B5EF4-FFF2-40B4-BE49-F238E27FC236}">
                <a16:creationId xmlns:a16="http://schemas.microsoft.com/office/drawing/2014/main" id="{EE22A711-CC49-B6DF-1CFE-9922AA470EAA}"/>
              </a:ext>
            </a:extLst>
          </p:cNvPr>
          <p:cNvSpPr txBox="1"/>
          <p:nvPr/>
        </p:nvSpPr>
        <p:spPr>
          <a:xfrm>
            <a:off x="1276266" y="4831492"/>
            <a:ext cx="21590490" cy="4509248"/>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-1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proposes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some course of action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2</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	Agent-2</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evaluates the proposal and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Sends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acceptance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-1 or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Sends counterproposal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-1 or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Sends dis</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agreement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-1 or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Sends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rejection</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-1</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20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a:t>
            </a:fld>
            <a:endParaRPr lang="bg-BG" dirty="0">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982667"/>
            <a:ext cx="21590490" cy="892079"/>
          </a:xfrm>
        </p:spPr>
        <p:txBody>
          <a:bodyPr>
            <a:noAutofit/>
          </a:bodyPr>
          <a:lstStyle/>
          <a:p>
            <a:r>
              <a:rPr lang="en-US" sz="6000" dirty="0"/>
              <a:t>The general term “Agent”</a:t>
            </a:r>
            <a:endParaRPr lang="en-CY" sz="6000" dirty="0"/>
          </a:p>
        </p:txBody>
      </p:sp>
      <p:sp>
        <p:nvSpPr>
          <p:cNvPr id="7" name="Rectangle 3">
            <a:extLst>
              <a:ext uri="{FF2B5EF4-FFF2-40B4-BE49-F238E27FC236}">
                <a16:creationId xmlns:a16="http://schemas.microsoft.com/office/drawing/2014/main" id="{761D605D-DB5D-D789-4771-7857C3BCC9A3}"/>
              </a:ext>
            </a:extLst>
          </p:cNvPr>
          <p:cNvSpPr txBox="1">
            <a:spLocks noChangeArrowheads="1"/>
          </p:cNvSpPr>
          <p:nvPr/>
        </p:nvSpPr>
        <p:spPr>
          <a:xfrm>
            <a:off x="1287095" y="4615254"/>
            <a:ext cx="21590489" cy="346375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A person or thing that acts or makes an effort</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Some physical force that acts on a case-by-case basis causing some results</a:t>
            </a:r>
          </a:p>
          <a:p>
            <a:pPr>
              <a:lnSpc>
                <a:spcPct val="80000"/>
              </a:lnSpc>
              <a:buFont typeface="Wingdings" panose="05000000000000000000" pitchFamily="2" charset="2"/>
              <a:buChar char="q"/>
            </a:pPr>
            <a:r>
              <a:rPr lang="en-US" altLang="en-US" sz="4400" dirty="0">
                <a:solidFill>
                  <a:srgbClr val="0100C8"/>
                </a:solidFill>
                <a:latin typeface="Helvetica Neue"/>
              </a:rPr>
              <a:t>A person (or company) authorized to do a job for someone else</a:t>
            </a:r>
          </a:p>
          <a:p>
            <a:pPr>
              <a:lnSpc>
                <a:spcPct val="80000"/>
              </a:lnSpc>
              <a:buFont typeface="Wingdings" panose="05000000000000000000" pitchFamily="2" charset="2"/>
              <a:buChar char="q"/>
            </a:pPr>
            <a:r>
              <a:rPr lang="en-US" altLang="en-US" sz="4400" dirty="0">
                <a:solidFill>
                  <a:srgbClr val="0100C8"/>
                </a:solidFill>
                <a:latin typeface="Helvetica Neue"/>
              </a:rPr>
              <a:t>A person acting on behalf of another to achieve a legitimate relationship between that other and a third party</a:t>
            </a:r>
          </a:p>
        </p:txBody>
      </p:sp>
    </p:spTree>
    <p:extLst>
      <p:ext uri="{BB962C8B-B14F-4D97-AF65-F5344CB8AC3E}">
        <p14:creationId xmlns:p14="http://schemas.microsoft.com/office/powerpoint/2010/main" val="40951231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90"/>
            <a:ext cx="21590490" cy="892079"/>
          </a:xfrm>
        </p:spPr>
        <p:txBody>
          <a:bodyPr>
            <a:noAutofit/>
          </a:bodyPr>
          <a:lstStyle/>
          <a:p>
            <a:r>
              <a:rPr lang="en-US" sz="6000" dirty="0"/>
              <a:t>Characteristics of multiagent environments </a:t>
            </a:r>
            <a:endParaRPr lang="en-CY" sz="6000" dirty="0"/>
          </a:p>
        </p:txBody>
      </p:sp>
      <p:sp>
        <p:nvSpPr>
          <p:cNvPr id="5" name="TextBox 4">
            <a:extLst>
              <a:ext uri="{FF2B5EF4-FFF2-40B4-BE49-F238E27FC236}">
                <a16:creationId xmlns:a16="http://schemas.microsoft.com/office/drawing/2014/main" id="{EE22A711-CC49-B6DF-1CFE-9922AA470EAA}"/>
              </a:ext>
            </a:extLst>
          </p:cNvPr>
          <p:cNvSpPr txBox="1"/>
          <p:nvPr/>
        </p:nvSpPr>
        <p:spPr>
          <a:xfrm>
            <a:off x="1276266" y="4831492"/>
            <a:ext cx="21590490" cy="2884187"/>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provide </a:t>
            </a:r>
            <a:r>
              <a:rPr lang="en-US" sz="4000" dirty="0">
                <a:solidFill>
                  <a:srgbClr val="0100C8"/>
                </a:solidFill>
                <a:latin typeface="Helvetica Neue"/>
                <a:ea typeface="Times New Roman" panose="02020603050405020304" pitchFamily="18" charset="0"/>
                <a:cs typeface="Times New Roman" panose="02020603050405020304" pitchFamily="18" charset="0"/>
              </a:rPr>
              <a:t>an</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infrastructure </a:t>
            </a:r>
            <a:r>
              <a:rPr lang="en-US" sz="4000" dirty="0">
                <a:solidFill>
                  <a:srgbClr val="0100C8"/>
                </a:solidFill>
                <a:latin typeface="Helvetica Neue"/>
                <a:ea typeface="Times New Roman" panose="02020603050405020304" pitchFamily="18" charset="0"/>
                <a:cs typeface="Times New Roman" panose="02020603050405020304" pitchFamily="18" charset="0"/>
              </a:rPr>
              <a:t>specifying</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communication and interaction protocols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are usually open environments without a central design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contain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that are autonomous and distributed and that can be self-interested or cooperative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93416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3291590"/>
            <a:ext cx="21590490" cy="892079"/>
          </a:xfrm>
        </p:spPr>
        <p:txBody>
          <a:bodyPr>
            <a:noAutofit/>
          </a:bodyPr>
          <a:lstStyle/>
          <a:p>
            <a:r>
              <a:rPr lang="en-US" sz="6000" dirty="0"/>
              <a:t>Agent Coordination </a:t>
            </a:r>
            <a:endParaRPr lang="en-CY" sz="6000" dirty="0"/>
          </a:p>
        </p:txBody>
      </p:sp>
      <p:sp>
        <p:nvSpPr>
          <p:cNvPr id="5" name="TextBox 4">
            <a:extLst>
              <a:ext uri="{FF2B5EF4-FFF2-40B4-BE49-F238E27FC236}">
                <a16:creationId xmlns:a16="http://schemas.microsoft.com/office/drawing/2014/main" id="{EE22A711-CC49-B6DF-1CFE-9922AA470EAA}"/>
              </a:ext>
            </a:extLst>
          </p:cNvPr>
          <p:cNvSpPr txBox="1"/>
          <p:nvPr/>
        </p:nvSpPr>
        <p:spPr>
          <a:xfrm>
            <a:off x="1276266" y="4831492"/>
            <a:ext cx="21590490" cy="4406656"/>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Communication allows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coordinate their actions and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behaviors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thus achieving systems that are more "connected" and "coherent"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Coordination is required when the environment is shared: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Competition for resources is reduced and unnecessary activity is avoided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Dead ends are avoided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Applicable security levels are maintained</a:t>
            </a:r>
            <a:r>
              <a:rPr lang="en-CY" sz="40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363345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7D3D0483-96B9-6676-2366-BD5F683B838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3315" name="Slide Number Placeholder 3">
            <a:extLst>
              <a:ext uri="{FF2B5EF4-FFF2-40B4-BE49-F238E27FC236}">
                <a16:creationId xmlns:a16="http://schemas.microsoft.com/office/drawing/2014/main" id="{91C35C8F-3E90-7211-77D3-6D97334A60A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8D4F46C-6BD3-4BD1-ACDE-5DDAF1F3CF18}" type="slidenum">
              <a:rPr lang="el-GR" altLang="en-US" smtClean="0"/>
              <a:pPr algn="ctr"/>
              <a:t>72</a:t>
            </a:fld>
            <a:endParaRPr lang="el-GR" altLang="en-US" dirty="0"/>
          </a:p>
        </p:txBody>
      </p:sp>
      <p:sp>
        <p:nvSpPr>
          <p:cNvPr id="13316" name="Rectangle 4">
            <a:extLst>
              <a:ext uri="{FF2B5EF4-FFF2-40B4-BE49-F238E27FC236}">
                <a16:creationId xmlns:a16="http://schemas.microsoft.com/office/drawing/2014/main" id="{0252DB5A-AA73-8596-643C-50FA4D45115E}"/>
              </a:ext>
            </a:extLst>
          </p:cNvPr>
          <p:cNvSpPr>
            <a:spLocks noChangeArrowheads="1"/>
          </p:cNvSpPr>
          <p:nvPr/>
        </p:nvSpPr>
        <p:spPr bwMode="auto">
          <a:xfrm>
            <a:off x="10267950" y="1066800"/>
            <a:ext cx="4724400" cy="13716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Coordination</a:t>
            </a:r>
          </a:p>
        </p:txBody>
      </p:sp>
      <p:sp>
        <p:nvSpPr>
          <p:cNvPr id="13317" name="Rectangle 5">
            <a:extLst>
              <a:ext uri="{FF2B5EF4-FFF2-40B4-BE49-F238E27FC236}">
                <a16:creationId xmlns:a16="http://schemas.microsoft.com/office/drawing/2014/main" id="{E5A6E275-8F87-331D-0DFE-4F8E9C3AAFAF}"/>
              </a:ext>
            </a:extLst>
          </p:cNvPr>
          <p:cNvSpPr>
            <a:spLocks noChangeArrowheads="1"/>
          </p:cNvSpPr>
          <p:nvPr/>
        </p:nvSpPr>
        <p:spPr bwMode="auto">
          <a:xfrm>
            <a:off x="6153150" y="3352800"/>
            <a:ext cx="4724400" cy="13716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Cooperation</a:t>
            </a:r>
          </a:p>
        </p:txBody>
      </p:sp>
      <p:sp>
        <p:nvSpPr>
          <p:cNvPr id="13318" name="Rectangle 6">
            <a:extLst>
              <a:ext uri="{FF2B5EF4-FFF2-40B4-BE49-F238E27FC236}">
                <a16:creationId xmlns:a16="http://schemas.microsoft.com/office/drawing/2014/main" id="{C2F32F39-0837-C92C-804C-92014953FDA8}"/>
              </a:ext>
            </a:extLst>
          </p:cNvPr>
          <p:cNvSpPr>
            <a:spLocks noChangeArrowheads="1"/>
          </p:cNvSpPr>
          <p:nvPr/>
        </p:nvSpPr>
        <p:spPr bwMode="auto">
          <a:xfrm>
            <a:off x="14498188" y="3352800"/>
            <a:ext cx="4724400" cy="13716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Competition</a:t>
            </a:r>
          </a:p>
        </p:txBody>
      </p:sp>
      <p:sp>
        <p:nvSpPr>
          <p:cNvPr id="13319" name="Rectangle 7">
            <a:extLst>
              <a:ext uri="{FF2B5EF4-FFF2-40B4-BE49-F238E27FC236}">
                <a16:creationId xmlns:a16="http://schemas.microsoft.com/office/drawing/2014/main" id="{9A67554E-24FB-3BF1-D2F0-CC1AB21220C2}"/>
              </a:ext>
            </a:extLst>
          </p:cNvPr>
          <p:cNvSpPr>
            <a:spLocks noChangeArrowheads="1"/>
          </p:cNvSpPr>
          <p:nvPr/>
        </p:nvSpPr>
        <p:spPr bwMode="auto">
          <a:xfrm>
            <a:off x="14135100" y="5943600"/>
            <a:ext cx="5029200" cy="13716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Negotiation</a:t>
            </a:r>
          </a:p>
        </p:txBody>
      </p:sp>
      <p:sp>
        <p:nvSpPr>
          <p:cNvPr id="13320" name="Rectangle 8">
            <a:extLst>
              <a:ext uri="{FF2B5EF4-FFF2-40B4-BE49-F238E27FC236}">
                <a16:creationId xmlns:a16="http://schemas.microsoft.com/office/drawing/2014/main" id="{B99CF1C0-DF39-0073-B24B-4B33989B3CFE}"/>
              </a:ext>
            </a:extLst>
          </p:cNvPr>
          <p:cNvSpPr>
            <a:spLocks noChangeArrowheads="1"/>
          </p:cNvSpPr>
          <p:nvPr/>
        </p:nvSpPr>
        <p:spPr bwMode="auto">
          <a:xfrm>
            <a:off x="6153150" y="5943600"/>
            <a:ext cx="4724400" cy="13716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Planning</a:t>
            </a:r>
          </a:p>
        </p:txBody>
      </p:sp>
      <p:sp>
        <p:nvSpPr>
          <p:cNvPr id="13321" name="Rectangle 9">
            <a:extLst>
              <a:ext uri="{FF2B5EF4-FFF2-40B4-BE49-F238E27FC236}">
                <a16:creationId xmlns:a16="http://schemas.microsoft.com/office/drawing/2014/main" id="{1E23F53C-F6D8-A2E8-E940-D165EE8FA50F}"/>
              </a:ext>
            </a:extLst>
          </p:cNvPr>
          <p:cNvSpPr>
            <a:spLocks noChangeArrowheads="1"/>
          </p:cNvSpPr>
          <p:nvPr/>
        </p:nvSpPr>
        <p:spPr bwMode="auto">
          <a:xfrm>
            <a:off x="2501900" y="8406342"/>
            <a:ext cx="6013450" cy="1423458"/>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Distributed Planning</a:t>
            </a:r>
            <a:endParaRPr lang="el-GR" altLang="en-US" sz="4800" dirty="0">
              <a:latin typeface="Helvetica Neue"/>
            </a:endParaRPr>
          </a:p>
        </p:txBody>
      </p:sp>
      <p:sp>
        <p:nvSpPr>
          <p:cNvPr id="13322" name="Rectangle 10">
            <a:extLst>
              <a:ext uri="{FF2B5EF4-FFF2-40B4-BE49-F238E27FC236}">
                <a16:creationId xmlns:a16="http://schemas.microsoft.com/office/drawing/2014/main" id="{FB67C350-7F5D-98F8-0A94-39A1BC05C0E9}"/>
              </a:ext>
            </a:extLst>
          </p:cNvPr>
          <p:cNvSpPr>
            <a:spLocks noChangeArrowheads="1"/>
          </p:cNvSpPr>
          <p:nvPr/>
        </p:nvSpPr>
        <p:spPr bwMode="auto">
          <a:xfrm>
            <a:off x="9239250" y="8382000"/>
            <a:ext cx="6013450" cy="1524000"/>
          </a:xfrm>
          <a:prstGeom prst="rect">
            <a:avLst/>
          </a:prstGeom>
          <a:solidFill>
            <a:schemeClr val="bg1">
              <a:lumMod val="85000"/>
            </a:schemeClr>
          </a:solidFill>
          <a:ln w="2857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latin typeface="Helvetica Neue"/>
              </a:rPr>
              <a:t>Centralized Planning</a:t>
            </a:r>
            <a:endParaRPr lang="el-GR" altLang="en-US" sz="4800" dirty="0">
              <a:latin typeface="Helvetica Neue"/>
            </a:endParaRPr>
          </a:p>
        </p:txBody>
      </p:sp>
      <p:sp>
        <p:nvSpPr>
          <p:cNvPr id="13323" name="Text Box 11">
            <a:extLst>
              <a:ext uri="{FF2B5EF4-FFF2-40B4-BE49-F238E27FC236}">
                <a16:creationId xmlns:a16="http://schemas.microsoft.com/office/drawing/2014/main" id="{FC81D6FC-74B6-FD14-880D-D682656A19C9}"/>
              </a:ext>
            </a:extLst>
          </p:cNvPr>
          <p:cNvSpPr txBox="1">
            <a:spLocks noChangeArrowheads="1"/>
          </p:cNvSpPr>
          <p:nvPr/>
        </p:nvSpPr>
        <p:spPr bwMode="auto">
          <a:xfrm>
            <a:off x="3721100" y="10920942"/>
            <a:ext cx="1630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A taxonomy of different forms of coordination</a:t>
            </a:r>
          </a:p>
        </p:txBody>
      </p:sp>
      <p:sp>
        <p:nvSpPr>
          <p:cNvPr id="13324" name="Line 12">
            <a:extLst>
              <a:ext uri="{FF2B5EF4-FFF2-40B4-BE49-F238E27FC236}">
                <a16:creationId xmlns:a16="http://schemas.microsoft.com/office/drawing/2014/main" id="{2DBB9ADD-7489-587D-A082-8E6173E491D6}"/>
              </a:ext>
            </a:extLst>
          </p:cNvPr>
          <p:cNvSpPr>
            <a:spLocks noChangeShapeType="1"/>
          </p:cNvSpPr>
          <p:nvPr/>
        </p:nvSpPr>
        <p:spPr bwMode="auto">
          <a:xfrm flipH="1">
            <a:off x="8115300" y="2438400"/>
            <a:ext cx="3048000" cy="914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3325" name="Line 13">
            <a:extLst>
              <a:ext uri="{FF2B5EF4-FFF2-40B4-BE49-F238E27FC236}">
                <a16:creationId xmlns:a16="http://schemas.microsoft.com/office/drawing/2014/main" id="{318A7219-35C9-79C7-7535-8F6E271281F7}"/>
              </a:ext>
            </a:extLst>
          </p:cNvPr>
          <p:cNvSpPr>
            <a:spLocks noChangeShapeType="1"/>
          </p:cNvSpPr>
          <p:nvPr/>
        </p:nvSpPr>
        <p:spPr bwMode="auto">
          <a:xfrm>
            <a:off x="12992100" y="2438400"/>
            <a:ext cx="2895600" cy="914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3326" name="Line 14">
            <a:extLst>
              <a:ext uri="{FF2B5EF4-FFF2-40B4-BE49-F238E27FC236}">
                <a16:creationId xmlns:a16="http://schemas.microsoft.com/office/drawing/2014/main" id="{FEB31848-CC8B-8966-5BDE-67CB77816BDB}"/>
              </a:ext>
            </a:extLst>
          </p:cNvPr>
          <p:cNvSpPr>
            <a:spLocks noChangeShapeType="1"/>
          </p:cNvSpPr>
          <p:nvPr/>
        </p:nvSpPr>
        <p:spPr bwMode="auto">
          <a:xfrm>
            <a:off x="7810500" y="4724400"/>
            <a:ext cx="0" cy="1219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3327" name="Line 15">
            <a:extLst>
              <a:ext uri="{FF2B5EF4-FFF2-40B4-BE49-F238E27FC236}">
                <a16:creationId xmlns:a16="http://schemas.microsoft.com/office/drawing/2014/main" id="{EF5A5D44-4EB8-31A3-662C-8A8CCA51F0D8}"/>
              </a:ext>
            </a:extLst>
          </p:cNvPr>
          <p:cNvSpPr>
            <a:spLocks noChangeShapeType="1"/>
          </p:cNvSpPr>
          <p:nvPr/>
        </p:nvSpPr>
        <p:spPr bwMode="auto">
          <a:xfrm>
            <a:off x="16497300" y="4724400"/>
            <a:ext cx="0" cy="1219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3328" name="Line 16">
            <a:extLst>
              <a:ext uri="{FF2B5EF4-FFF2-40B4-BE49-F238E27FC236}">
                <a16:creationId xmlns:a16="http://schemas.microsoft.com/office/drawing/2014/main" id="{F90427AE-3E6E-DBCE-F216-7029308EEEA0}"/>
              </a:ext>
            </a:extLst>
          </p:cNvPr>
          <p:cNvSpPr>
            <a:spLocks noChangeShapeType="1"/>
          </p:cNvSpPr>
          <p:nvPr/>
        </p:nvSpPr>
        <p:spPr bwMode="auto">
          <a:xfrm flipH="1">
            <a:off x="6134100" y="7315200"/>
            <a:ext cx="914400" cy="1066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3329" name="Line 18">
            <a:extLst>
              <a:ext uri="{FF2B5EF4-FFF2-40B4-BE49-F238E27FC236}">
                <a16:creationId xmlns:a16="http://schemas.microsoft.com/office/drawing/2014/main" id="{CDDDAF69-A9B5-108A-D87F-5DB91440B5E6}"/>
              </a:ext>
            </a:extLst>
          </p:cNvPr>
          <p:cNvSpPr>
            <a:spLocks noChangeShapeType="1"/>
          </p:cNvSpPr>
          <p:nvPr/>
        </p:nvSpPr>
        <p:spPr bwMode="auto">
          <a:xfrm>
            <a:off x="8991600" y="7315200"/>
            <a:ext cx="1219200" cy="1066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463687"/>
            <a:ext cx="21590490" cy="892079"/>
          </a:xfrm>
        </p:spPr>
        <p:txBody>
          <a:bodyPr>
            <a:noAutofit/>
          </a:bodyPr>
          <a:lstStyle/>
          <a:p>
            <a:r>
              <a:rPr lang="en-US" sz="6000" dirty="0"/>
              <a:t>Coherence </a:t>
            </a:r>
            <a:endParaRPr lang="en-CY" sz="6000" dirty="0"/>
          </a:p>
        </p:txBody>
      </p:sp>
      <p:sp>
        <p:nvSpPr>
          <p:cNvPr id="5" name="TextBox 4">
            <a:extLst>
              <a:ext uri="{FF2B5EF4-FFF2-40B4-BE49-F238E27FC236}">
                <a16:creationId xmlns:a16="http://schemas.microsoft.com/office/drawing/2014/main" id="{EE22A711-CC49-B6DF-1CFE-9922AA470EAA}"/>
              </a:ext>
            </a:extLst>
          </p:cNvPr>
          <p:cNvSpPr txBox="1"/>
          <p:nvPr/>
        </p:nvSpPr>
        <p:spPr>
          <a:xfrm>
            <a:off x="1276266" y="3781167"/>
            <a:ext cx="21590490" cy="7451592"/>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How well a system behaves as a unit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problem for a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multiagent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system is how to achieve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coherence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at the global level without explicitly having global control. This entails the ability on the part of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decide on the goals they share with other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decide on common goals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avoid unnecessary conflicts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pool</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knowledge and </a:t>
            </a:r>
            <a:r>
              <a:rPr lang="en-US" sz="4000" dirty="0">
                <a:solidFill>
                  <a:srgbClr val="0100C8"/>
                </a:solidFill>
                <a:latin typeface="Helvetica Neue"/>
                <a:ea typeface="Times New Roman" panose="02020603050405020304" pitchFamily="18" charset="0"/>
                <a:cs typeface="Times New Roman" panose="02020603050405020304" pitchFamily="18" charset="0"/>
              </a:rPr>
              <a:t>evidence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is facilitated if there is some organizational structure between the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Social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commitments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can be the means </a:t>
            </a:r>
            <a:r>
              <a:rPr lang="en-US" sz="4000" dirty="0">
                <a:solidFill>
                  <a:srgbClr val="0100C8"/>
                </a:solidFill>
                <a:latin typeface="Helvetica Neue"/>
                <a:ea typeface="Times New Roman" panose="02020603050405020304" pitchFamily="18" charset="0"/>
                <a:cs typeface="Times New Roman" panose="02020603050405020304" pitchFamily="18" charset="0"/>
              </a:rPr>
              <a:t>for</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achieving the desired coherence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4646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463687"/>
            <a:ext cx="21590490" cy="892079"/>
          </a:xfrm>
        </p:spPr>
        <p:txBody>
          <a:bodyPr>
            <a:noAutofit/>
          </a:bodyPr>
          <a:lstStyle/>
          <a:p>
            <a:r>
              <a:rPr lang="en-US" sz="6000" dirty="0"/>
              <a:t>Formal communication elements </a:t>
            </a:r>
            <a:endParaRPr lang="en-CY" sz="60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396755" y="3768811"/>
            <a:ext cx="21590490" cy="6792950"/>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latin typeface="Helvetica Neue"/>
                <a:ea typeface="Calibri" panose="020F0502020204030204" pitchFamily="34" charset="0"/>
                <a:cs typeface="Times New Roman" panose="02020603050405020304" pitchFamily="18" charset="0"/>
              </a:rPr>
              <a:t>Syntax</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How the symbols of communication are structured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Semantics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What do the symbols </a:t>
            </a:r>
            <a:r>
              <a:rPr lang="en-US" sz="4000" dirty="0">
                <a:solidFill>
                  <a:srgbClr val="0100C8"/>
                </a:solidFill>
                <a:latin typeface="Helvetica Neue"/>
                <a:ea typeface="Times New Roman" panose="02020603050405020304" pitchFamily="18" charset="0"/>
                <a:cs typeface="Times New Roman" panose="02020603050405020304" pitchFamily="18" charset="0"/>
              </a:rPr>
              <a:t>denote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Pragmatics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How are the symbols interpreted?</a:t>
            </a:r>
            <a:endParaRPr lang="en-US" sz="4000" dirty="0">
              <a:solidFill>
                <a:srgbClr val="0100C8"/>
              </a:solidFill>
              <a:latin typeface="Helvetica Neue"/>
              <a:ea typeface="Times New Roman" panose="02020603050405020304" pitchFamily="18" charset="0"/>
              <a:cs typeface="Times New Roman" panose="02020603050405020304" pitchFamily="18" charset="0"/>
            </a:endParaRPr>
          </a:p>
          <a:p>
            <a:pPr lvl="1">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Meaning is a combination of semantics and pragmatics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communicate to understand and to be understood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61613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78336"/>
            <a:ext cx="21590490" cy="892079"/>
          </a:xfrm>
        </p:spPr>
        <p:txBody>
          <a:bodyPr>
            <a:noAutofit/>
          </a:bodyPr>
          <a:lstStyle/>
          <a:p>
            <a:r>
              <a:rPr lang="en-US" sz="6000" dirty="0"/>
              <a:t>Dimensions of meaning associated with communication </a:t>
            </a:r>
            <a:r>
              <a:rPr lang="en-US" sz="3200" dirty="0"/>
              <a:t>(1) </a:t>
            </a:r>
            <a:endParaRPr lang="en-CY" sz="32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276266" y="3521676"/>
            <a:ext cx="21590490" cy="8358507"/>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ffectLst/>
                <a:latin typeface="Helvetica Neue"/>
                <a:ea typeface="Calibri" panose="020F0502020204030204" pitchFamily="34" charset="0"/>
                <a:cs typeface="Times New Roman" panose="02020603050405020304" pitchFamily="18" charset="0"/>
              </a:rPr>
              <a:t>Descriptive vs. Prescriptive</a:t>
            </a:r>
            <a:r>
              <a:rPr lang="en-US" sz="4000" dirty="0">
                <a:solidFill>
                  <a:srgbClr val="0100C8"/>
                </a:solidFill>
                <a:effectLst/>
                <a:latin typeface="Helvetica Neue"/>
                <a:ea typeface="Calibri" panose="020F0502020204030204" pitchFamily="34" charset="0"/>
                <a:cs typeface="Times New Roman" panose="02020603050405020304" pitchFamily="18" charset="0"/>
              </a:rPr>
              <a:t>: messages describe phenomena or prescribe behavior</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latin typeface="Helvetica Neue"/>
                <a:ea typeface="Calibri" panose="020F0502020204030204" pitchFamily="34" charset="0"/>
                <a:cs typeface="Times New Roman" panose="02020603050405020304" pitchFamily="18" charset="0"/>
              </a:rPr>
              <a:t>Personal vs. Conventional Meaning</a:t>
            </a:r>
            <a:r>
              <a:rPr lang="en-US" sz="4000" dirty="0">
                <a:solidFill>
                  <a:srgbClr val="0100C8"/>
                </a:solidFill>
                <a:latin typeface="Helvetica Neue"/>
                <a:ea typeface="Calibri" panose="020F0502020204030204" pitchFamily="34" charset="0"/>
                <a:cs typeface="Times New Roman" panose="02020603050405020304" pitchFamily="18" charset="0"/>
              </a:rPr>
              <a:t>: opt for conventional meaning since multiagent systems are typically open in which new agents might be introduced at any time</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ffectLst/>
                <a:latin typeface="Helvetica Neue"/>
                <a:ea typeface="Calibri" panose="020F0502020204030204" pitchFamily="34" charset="0"/>
                <a:cs typeface="Times New Roman" panose="02020603050405020304" pitchFamily="18" charset="0"/>
              </a:rPr>
              <a:t>Subjective vs. Objective Meaning</a:t>
            </a:r>
            <a:r>
              <a:rPr lang="en-US" sz="4000" dirty="0">
                <a:solidFill>
                  <a:srgbClr val="0100C8"/>
                </a:solidFill>
                <a:effectLst/>
                <a:latin typeface="Helvetica Neue"/>
                <a:ea typeface="Calibri" panose="020F0502020204030204" pitchFamily="34" charset="0"/>
                <a:cs typeface="Times New Roman" panose="02020603050405020304" pitchFamily="18" charset="0"/>
              </a:rPr>
              <a:t>: </a:t>
            </a:r>
            <a:r>
              <a:rPr lang="en-US" sz="4000" dirty="0">
                <a:solidFill>
                  <a:srgbClr val="0100C8"/>
                </a:solidFill>
                <a:latin typeface="Helvetica Neue"/>
                <a:ea typeface="Calibri" panose="020F0502020204030204" pitchFamily="34" charset="0"/>
                <a:cs typeface="Times New Roman" panose="02020603050405020304" pitchFamily="18" charset="0"/>
              </a:rPr>
              <a:t>the effect of a message on the environment may be understood differently internally, i.e., subjectively by the sender or receiver of the message, and externally to them, i.e., objectively</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latin typeface="Helvetica Neue"/>
                <a:ea typeface="Calibri" panose="020F0502020204030204" pitchFamily="34" charset="0"/>
                <a:cs typeface="Times New Roman" panose="02020603050405020304" pitchFamily="18" charset="0"/>
              </a:rPr>
              <a:t>Speaker’s vs. Hearer’s vs. Society’s Perspective</a:t>
            </a:r>
            <a:r>
              <a:rPr lang="en-US" sz="4000" dirty="0">
                <a:solidFill>
                  <a:srgbClr val="0100C8"/>
                </a:solidFill>
                <a:latin typeface="Helvetica Neue"/>
                <a:ea typeface="Calibri" panose="020F0502020204030204" pitchFamily="34" charset="0"/>
                <a:cs typeface="Times New Roman" panose="02020603050405020304" pitchFamily="18" charset="0"/>
              </a:rPr>
              <a:t>: independent of the conventional or objective meaning of a message, the message can be expressed according to the viewpoint of the speaker, or hearer or other observers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 </a:t>
            </a:r>
            <a:r>
              <a:rPr lang="en-US" sz="4000" b="1" dirty="0">
                <a:solidFill>
                  <a:srgbClr val="FF2D64"/>
                </a:solidFill>
                <a:latin typeface="Helvetica Neue"/>
                <a:ea typeface="Calibri" panose="020F0502020204030204" pitchFamily="34" charset="0"/>
                <a:cs typeface="Times New Roman" panose="02020603050405020304" pitchFamily="18" charset="0"/>
              </a:rPr>
              <a:t>Semantics vs. Pragmatics</a:t>
            </a:r>
            <a:r>
              <a:rPr lang="en-US" sz="4000" dirty="0">
                <a:solidFill>
                  <a:srgbClr val="0100C8"/>
                </a:solidFill>
                <a:latin typeface="Helvetica Neue"/>
                <a:ea typeface="Calibri" panose="020F0502020204030204" pitchFamily="34" charset="0"/>
                <a:cs typeface="Times New Roman" panose="02020603050405020304" pitchFamily="18" charset="0"/>
              </a:rPr>
              <a:t>: pragmatics are concerned with how communicators use the communication which include considerations about mental states of communicators and the environment, that are external to the syntax and semantics of the communication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1967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78336"/>
            <a:ext cx="21590490" cy="892079"/>
          </a:xfrm>
        </p:spPr>
        <p:txBody>
          <a:bodyPr>
            <a:noAutofit/>
          </a:bodyPr>
          <a:lstStyle/>
          <a:p>
            <a:r>
              <a:rPr lang="en-US" sz="6000" dirty="0"/>
              <a:t>Dimensions of meaning associated with communication </a:t>
            </a:r>
            <a:r>
              <a:rPr lang="en-US" sz="3200" dirty="0"/>
              <a:t>(2) </a:t>
            </a:r>
            <a:endParaRPr lang="en-CY" sz="32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276266" y="3521676"/>
            <a:ext cx="21590490" cy="6279989"/>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latin typeface="Helvetica Neue"/>
                <a:ea typeface="Calibri" panose="020F0502020204030204" pitchFamily="34" charset="0"/>
                <a:cs typeface="Times New Roman" panose="02020603050405020304" pitchFamily="18" charset="0"/>
              </a:rPr>
              <a:t>Contextuality</a:t>
            </a:r>
            <a:r>
              <a:rPr lang="en-US" sz="4000" dirty="0">
                <a:solidFill>
                  <a:srgbClr val="0100C8"/>
                </a:solidFill>
                <a:latin typeface="Helvetica Neue"/>
                <a:ea typeface="Calibri" panose="020F0502020204030204" pitchFamily="34" charset="0"/>
                <a:cs typeface="Times New Roman" panose="02020603050405020304" pitchFamily="18" charset="0"/>
              </a:rPr>
              <a:t>: messages are not understood in isolation, but in the context of the mental states of agents, the present state of the environment and the environment history</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ffectLst/>
                <a:latin typeface="Helvetica Neue"/>
                <a:ea typeface="Calibri" panose="020F0502020204030204" pitchFamily="34" charset="0"/>
                <a:cs typeface="Times New Roman" panose="02020603050405020304" pitchFamily="18" charset="0"/>
              </a:rPr>
              <a:t>Coverage</a:t>
            </a:r>
            <a:r>
              <a:rPr lang="en-US" sz="4000" dirty="0">
                <a:solidFill>
                  <a:srgbClr val="0100C8"/>
                </a:solidFill>
                <a:effectLst/>
                <a:latin typeface="Helvetica Neue"/>
                <a:ea typeface="Calibri" panose="020F0502020204030204" pitchFamily="34" charset="0"/>
                <a:cs typeface="Times New Roman" panose="02020603050405020304" pitchFamily="18" charset="0"/>
              </a:rPr>
              <a:t>: the communication language should enable an agent to convey the meanings it intends – power of expression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latin typeface="Helvetica Neue"/>
                <a:ea typeface="Calibri" panose="020F0502020204030204" pitchFamily="34" charset="0"/>
                <a:cs typeface="Times New Roman" panose="02020603050405020304" pitchFamily="18" charset="0"/>
              </a:rPr>
              <a:t>Identity</a:t>
            </a:r>
            <a:r>
              <a:rPr lang="en-US" sz="4000" dirty="0">
                <a:solidFill>
                  <a:srgbClr val="0100C8"/>
                </a:solidFill>
                <a:latin typeface="Helvetica Neue"/>
                <a:ea typeface="Calibri" panose="020F0502020204030204" pitchFamily="34" charset="0"/>
                <a:cs typeface="Times New Roman" panose="02020603050405020304" pitchFamily="18" charset="0"/>
              </a:rPr>
              <a:t>: the identities and roles of agents involved in a communication, or their specifications, impinge on the meaning of the communication; a message can be sent to a particular agent or to any agent satisfying a specified criterion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ffectLst/>
                <a:latin typeface="Helvetica Neue"/>
                <a:ea typeface="Calibri" panose="020F0502020204030204" pitchFamily="34" charset="0"/>
                <a:cs typeface="Times New Roman" panose="02020603050405020304" pitchFamily="18" charset="0"/>
              </a:rPr>
              <a:t>Cardinality</a:t>
            </a:r>
            <a:r>
              <a:rPr lang="en-US" sz="4000" dirty="0">
                <a:solidFill>
                  <a:srgbClr val="0100C8"/>
                </a:solidFill>
                <a:effectLst/>
                <a:latin typeface="Helvetica Neue"/>
                <a:ea typeface="Calibri" panose="020F0502020204030204" pitchFamily="34" charset="0"/>
                <a:cs typeface="Times New Roman" panose="02020603050405020304" pitchFamily="18" charset="0"/>
              </a:rPr>
              <a:t>: a message sent privately to one agent would be understood differently when the same message is b</a:t>
            </a:r>
            <a:r>
              <a:rPr lang="en-US" sz="4000" dirty="0">
                <a:solidFill>
                  <a:srgbClr val="0100C8"/>
                </a:solidFill>
                <a:latin typeface="Helvetica Neue"/>
                <a:ea typeface="Calibri" panose="020F0502020204030204" pitchFamily="34" charset="0"/>
                <a:cs typeface="Times New Roman" panose="02020603050405020304" pitchFamily="18" charset="0"/>
              </a:rPr>
              <a:t>roadcasted publicly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9881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78336"/>
            <a:ext cx="21590490" cy="892079"/>
          </a:xfrm>
        </p:spPr>
        <p:txBody>
          <a:bodyPr>
            <a:noAutofit/>
          </a:bodyPr>
          <a:lstStyle/>
          <a:p>
            <a:r>
              <a:rPr lang="en-US" sz="6000" dirty="0"/>
              <a:t>The role of an agent in a dialogue </a:t>
            </a:r>
            <a:r>
              <a:rPr lang="en-US" sz="3200" dirty="0"/>
              <a:t> </a:t>
            </a:r>
            <a:endParaRPr lang="en-CY" sz="3200" dirty="0"/>
          </a:p>
        </p:txBody>
      </p:sp>
      <p:sp>
        <p:nvSpPr>
          <p:cNvPr id="2" name="TextBox 1">
            <a:extLst>
              <a:ext uri="{FF2B5EF4-FFF2-40B4-BE49-F238E27FC236}">
                <a16:creationId xmlns:a16="http://schemas.microsoft.com/office/drawing/2014/main" id="{A6217C2C-DAB3-5BC2-1AB0-F8990B950F3B}"/>
              </a:ext>
            </a:extLst>
          </p:cNvPr>
          <p:cNvSpPr txBox="1"/>
          <p:nvPr/>
        </p:nvSpPr>
        <p:spPr>
          <a:xfrm>
            <a:off x="1396755" y="3645243"/>
            <a:ext cx="21590490" cy="8249951"/>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Active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Master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Passive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Slave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Both roles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Peer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An </a:t>
            </a:r>
            <a:r>
              <a:rPr lang="en-US" sz="4000" dirty="0">
                <a:solidFill>
                  <a:srgbClr val="0100C8"/>
                </a:solidFill>
                <a:latin typeface="Helvetica Neue"/>
                <a:ea typeface="Times New Roman" panose="02020603050405020304" pitchFamily="18" charset="0"/>
                <a:cs typeface="Times New Roman" panose="02020603050405020304" pitchFamily="18" charset="0"/>
              </a:rPr>
              <a:t>agent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can send or receive messages over a communication network. There are two main categories of messages: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Assertions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Queries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5530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a:extLst>
              <a:ext uri="{FF2B5EF4-FFF2-40B4-BE49-F238E27FC236}">
                <a16:creationId xmlns:a16="http://schemas.microsoft.com/office/drawing/2014/main" id="{3D82F59B-D5C9-DD91-77B2-086646A3B2B0}"/>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19459" name="Slide Number Placeholder 3">
            <a:extLst>
              <a:ext uri="{FF2B5EF4-FFF2-40B4-BE49-F238E27FC236}">
                <a16:creationId xmlns:a16="http://schemas.microsoft.com/office/drawing/2014/main" id="{2AFA200F-E7EB-1FBF-5842-25B2E4D6964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8AB4874-5FCA-4014-976E-6795F263F59B}" type="slidenum">
              <a:rPr lang="el-GR" altLang="en-US" sz="2800" smtClean="0"/>
              <a:pPr>
                <a:spcBef>
                  <a:spcPct val="0"/>
                </a:spcBef>
                <a:buFontTx/>
                <a:buNone/>
              </a:pPr>
              <a:t>78</a:t>
            </a:fld>
            <a:endParaRPr lang="el-GR" altLang="en-US" sz="2800" dirty="0"/>
          </a:p>
        </p:txBody>
      </p:sp>
      <p:graphicFrame>
        <p:nvGraphicFramePr>
          <p:cNvPr id="59445" name="Group 53">
            <a:extLst>
              <a:ext uri="{FF2B5EF4-FFF2-40B4-BE49-F238E27FC236}">
                <a16:creationId xmlns:a16="http://schemas.microsoft.com/office/drawing/2014/main" id="{FFCFC500-1581-D974-3632-0796EB361D45}"/>
              </a:ext>
            </a:extLst>
          </p:cNvPr>
          <p:cNvGraphicFramePr>
            <a:graphicFrameLocks noGrp="1"/>
          </p:cNvGraphicFramePr>
          <p:nvPr>
            <p:extLst>
              <p:ext uri="{D42A27DB-BD31-4B8C-83A1-F6EECF244321}">
                <p14:modId xmlns:p14="http://schemas.microsoft.com/office/powerpoint/2010/main" val="3208304248"/>
              </p:ext>
            </p:extLst>
          </p:nvPr>
        </p:nvGraphicFramePr>
        <p:xfrm>
          <a:off x="4876800" y="3403601"/>
          <a:ext cx="14478000" cy="8026402"/>
        </p:xfrm>
        <a:graphic>
          <a:graphicData uri="http://schemas.openxmlformats.org/drawingml/2006/table">
            <a:tbl>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160655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Basic Agent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Passive Agent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Active Agent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Peer Agent</a:t>
                      </a:r>
                    </a:p>
                  </a:txBody>
                  <a:tcPr marL="182880" marR="18288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00"/>
                  </a:ext>
                </a:extLst>
              </a:tr>
              <a:tr h="1603376">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Receives assertions</a:t>
                      </a:r>
                    </a:p>
                  </a:txBody>
                  <a:tcPr marL="182880" marR="18288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1"/>
                  </a:ext>
                </a:extLst>
              </a:tr>
              <a:tr h="160655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Receives queries</a:t>
                      </a:r>
                    </a:p>
                  </a:txBody>
                  <a:tcPr marL="182880" marR="18288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2"/>
                  </a:ext>
                </a:extLst>
              </a:tr>
              <a:tr h="1603376">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Sends assertions</a:t>
                      </a:r>
                    </a:p>
                  </a:txBody>
                  <a:tcPr marL="182880" marR="18288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3"/>
                  </a:ext>
                </a:extLst>
              </a:tr>
              <a:tr h="160655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Sends queries</a:t>
                      </a:r>
                    </a:p>
                  </a:txBody>
                  <a:tcPr marL="182880" marR="18288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4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marL="182880" marR="18288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4"/>
                  </a:ext>
                </a:extLst>
              </a:tr>
            </a:tbl>
          </a:graphicData>
        </a:graphic>
      </p:graphicFrame>
      <p:sp>
        <p:nvSpPr>
          <p:cNvPr id="19498" name="Text Box 54">
            <a:extLst>
              <a:ext uri="{FF2B5EF4-FFF2-40B4-BE49-F238E27FC236}">
                <a16:creationId xmlns:a16="http://schemas.microsoft.com/office/drawing/2014/main" id="{5CCDDF13-C388-C9ED-3E25-C0FAB6B06539}"/>
              </a:ext>
            </a:extLst>
          </p:cNvPr>
          <p:cNvSpPr txBox="1">
            <a:spLocks noChangeArrowheads="1"/>
          </p:cNvSpPr>
          <p:nvPr/>
        </p:nvSpPr>
        <p:spPr bwMode="auto">
          <a:xfrm>
            <a:off x="3950044" y="1256270"/>
            <a:ext cx="1630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800" b="1" dirty="0">
                <a:solidFill>
                  <a:srgbClr val="990000"/>
                </a:solidFill>
              </a:rPr>
              <a:t>Agent capabilities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a:extLst>
              <a:ext uri="{FF2B5EF4-FFF2-40B4-BE49-F238E27FC236}">
                <a16:creationId xmlns:a16="http://schemas.microsoft.com/office/drawing/2014/main" id="{4402B0ED-FCA0-C6D4-CBB7-E7F2ACFA634D}"/>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20483" name="Slide Number Placeholder 3">
            <a:extLst>
              <a:ext uri="{FF2B5EF4-FFF2-40B4-BE49-F238E27FC236}">
                <a16:creationId xmlns:a16="http://schemas.microsoft.com/office/drawing/2014/main" id="{11864718-E84A-335A-EAED-6E6B138615D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706C6D91-9746-4832-9A20-05E402FFB9F8}" type="slidenum">
              <a:rPr lang="el-GR" altLang="en-US" sz="2800" smtClean="0"/>
              <a:pPr>
                <a:spcBef>
                  <a:spcPct val="0"/>
                </a:spcBef>
                <a:buFontTx/>
                <a:buNone/>
              </a:pPr>
              <a:t>79</a:t>
            </a:fld>
            <a:endParaRPr lang="el-GR" altLang="en-US" sz="2800" dirty="0"/>
          </a:p>
        </p:txBody>
      </p:sp>
      <p:graphicFrame>
        <p:nvGraphicFramePr>
          <p:cNvPr id="60497" name="Group 81">
            <a:extLst>
              <a:ext uri="{FF2B5EF4-FFF2-40B4-BE49-F238E27FC236}">
                <a16:creationId xmlns:a16="http://schemas.microsoft.com/office/drawing/2014/main" id="{D6B02D75-F753-237D-58BE-B5FE944C692D}"/>
              </a:ext>
            </a:extLst>
          </p:cNvPr>
          <p:cNvGraphicFramePr>
            <a:graphicFrameLocks noGrp="1"/>
          </p:cNvGraphicFramePr>
          <p:nvPr>
            <p:extLst>
              <p:ext uri="{D42A27DB-BD31-4B8C-83A1-F6EECF244321}">
                <p14:modId xmlns:p14="http://schemas.microsoft.com/office/powerpoint/2010/main" val="3345281096"/>
              </p:ext>
            </p:extLst>
          </p:nvPr>
        </p:nvGraphicFramePr>
        <p:xfrm>
          <a:off x="6194854" y="1024868"/>
          <a:ext cx="12192000" cy="11351512"/>
        </p:xfrm>
        <a:graphic>
          <a:graphicData uri="http://schemas.openxmlformats.org/drawingml/2006/table">
            <a:tbl>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1172167">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Communicative Action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Illocutionary Force</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Expected Result</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00"/>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Assertion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1"/>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Query</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Question</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Reply</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2"/>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Reply</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3"/>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Request</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Request</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4"/>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Explanation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Agreement</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5"/>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Command</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Request</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6"/>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Permission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7"/>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Refusal</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8"/>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Offer</a:t>
                      </a:r>
                      <a:r>
                        <a:rPr kumimoji="0" lang="el-GR"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Bid</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9"/>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Acceptance</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0"/>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Agreement</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1"/>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Proposal</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Inform</a:t>
                      </a: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Offer</a:t>
                      </a:r>
                      <a:r>
                        <a:rPr kumimoji="0" lang="el-GR"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Bid</a:t>
                      </a: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2"/>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Confirmation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3"/>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Retraction</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4"/>
                  </a:ext>
                </a:extLst>
              </a:tr>
              <a:tr h="678623">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Denial</a:t>
                      </a:r>
                    </a:p>
                  </a:txBody>
                  <a:tcPr marL="182880" marR="182880" marT="91446" marB="914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6" marB="914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15"/>
                  </a:ext>
                </a:extLst>
              </a:tr>
            </a:tbl>
          </a:graphicData>
        </a:graphic>
      </p:graphicFrame>
      <p:sp>
        <p:nvSpPr>
          <p:cNvPr id="20554" name="Text Box 82">
            <a:extLst>
              <a:ext uri="{FF2B5EF4-FFF2-40B4-BE49-F238E27FC236}">
                <a16:creationId xmlns:a16="http://schemas.microsoft.com/office/drawing/2014/main" id="{6C0CA76A-876F-8FC7-090E-12478B455A44}"/>
              </a:ext>
            </a:extLst>
          </p:cNvPr>
          <p:cNvSpPr txBox="1">
            <a:spLocks noChangeArrowheads="1"/>
          </p:cNvSpPr>
          <p:nvPr/>
        </p:nvSpPr>
        <p:spPr bwMode="auto">
          <a:xfrm>
            <a:off x="3918111" y="125309"/>
            <a:ext cx="1630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800" b="1" dirty="0">
                <a:solidFill>
                  <a:srgbClr val="990000"/>
                </a:solidFill>
              </a:rPr>
              <a:t>Interagent message types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dirty="0">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415891" y="7391564"/>
            <a:ext cx="21461694" cy="2862322"/>
          </a:xfrm>
        </p:spPr>
        <p:txBody>
          <a:bodyPr/>
          <a:lstStyle/>
          <a:p>
            <a:r>
              <a:rPr lang="en-CY" sz="4800" dirty="0">
                <a:effectLst/>
                <a:ea typeface="Times New Roman" panose="02020603050405020304" pitchFamily="18" charset="0"/>
                <a:cs typeface="Times New Roman" panose="02020603050405020304" pitchFamily="18" charset="0"/>
              </a:rPr>
              <a:t>A</a:t>
            </a:r>
            <a:r>
              <a:rPr lang="en-US" sz="4800" dirty="0">
                <a:effectLst/>
                <a:ea typeface="Times New Roman" panose="02020603050405020304" pitchFamily="18" charset="0"/>
                <a:cs typeface="Times New Roman" panose="02020603050405020304" pitchFamily="18" charset="0"/>
              </a:rPr>
              <a:t>n </a:t>
            </a:r>
            <a:r>
              <a:rPr lang="en-US" sz="4800" b="1" dirty="0">
                <a:solidFill>
                  <a:srgbClr val="FF2D64"/>
                </a:solidFill>
                <a:effectLst/>
                <a:ea typeface="Times New Roman" panose="02020603050405020304" pitchFamily="18" charset="0"/>
                <a:cs typeface="Times New Roman" panose="02020603050405020304" pitchFamily="18" charset="0"/>
              </a:rPr>
              <a:t>agent</a:t>
            </a:r>
            <a:r>
              <a:rPr lang="en-CY" sz="4800" dirty="0">
                <a:effectLst/>
                <a:ea typeface="Times New Roman" panose="02020603050405020304" pitchFamily="18" charset="0"/>
                <a:cs typeface="Times New Roman" panose="02020603050405020304" pitchFamily="18" charset="0"/>
              </a:rPr>
              <a:t> is the fundamental unit of action (actor) in an area. </a:t>
            </a:r>
            <a:r>
              <a:rPr lang="en-US" sz="4800" dirty="0">
                <a:effectLst/>
                <a:ea typeface="Times New Roman" panose="02020603050405020304" pitchFamily="18" charset="0"/>
                <a:cs typeface="Times New Roman" panose="02020603050405020304" pitchFamily="18" charset="0"/>
              </a:rPr>
              <a:t>It </a:t>
            </a:r>
            <a:r>
              <a:rPr lang="en-CY" sz="4800" dirty="0">
                <a:effectLst/>
                <a:ea typeface="Times New Roman" panose="02020603050405020304" pitchFamily="18" charset="0"/>
                <a:cs typeface="Times New Roman" panose="02020603050405020304" pitchFamily="18" charset="0"/>
              </a:rPr>
              <a:t>combines one or more service capabilities into a unified, </a:t>
            </a:r>
            <a:r>
              <a:rPr lang="en-US" sz="4800" dirty="0">
                <a:effectLst/>
                <a:ea typeface="Times New Roman" panose="02020603050405020304" pitchFamily="18" charset="0"/>
                <a:cs typeface="Times New Roman" panose="02020603050405020304" pitchFamily="18" charset="0"/>
              </a:rPr>
              <a:t>integral</a:t>
            </a:r>
            <a:r>
              <a:rPr lang="en-CY" sz="4800" dirty="0">
                <a:effectLst/>
                <a:ea typeface="Times New Roman" panose="02020603050405020304" pitchFamily="18" charset="0"/>
                <a:cs typeface="Times New Roman" panose="02020603050405020304" pitchFamily="18" charset="0"/>
              </a:rPr>
              <a:t> execution model, which may include access to external software, users, and communication mechanisms</a:t>
            </a:r>
            <a:r>
              <a:rPr lang="en-US" sz="4800" dirty="0">
                <a:effectLst/>
                <a:ea typeface="Times New Roman" panose="02020603050405020304" pitchFamily="18" charset="0"/>
                <a:cs typeface="Times New Roman" panose="02020603050405020304" pitchFamily="18" charset="0"/>
              </a:rPr>
              <a:t>.</a:t>
            </a:r>
            <a:endParaRPr lang="en-CY" sz="4800" dirty="0">
              <a:effectLst/>
              <a:ea typeface="Calibri" panose="020F0502020204030204" pitchFamily="34" charset="0"/>
              <a:cs typeface="Times New Roman" panose="02020603050405020304" pitchFamily="18" charset="0"/>
            </a:endParaRPr>
          </a:p>
          <a:p>
            <a:pPr marL="0" indent="0">
              <a:buNone/>
            </a:pPr>
            <a:endParaRPr lang="en-US" sz="4800" dirty="0"/>
          </a:p>
          <a:p>
            <a:endParaRPr lang="en-US" sz="48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982667"/>
            <a:ext cx="21590490" cy="1910609"/>
          </a:xfrm>
        </p:spPr>
        <p:txBody>
          <a:bodyPr>
            <a:noAutofit/>
          </a:bodyPr>
          <a:lstStyle/>
          <a:p>
            <a:r>
              <a:rPr lang="en-US" sz="6000" dirty="0"/>
              <a:t>Definition of the term “Agent” given by FIPA (Foundation for Intelligent Physical Agents)</a:t>
            </a:r>
            <a:endParaRPr lang="en-CY" sz="6000" dirty="0"/>
          </a:p>
        </p:txBody>
      </p:sp>
      <p:sp>
        <p:nvSpPr>
          <p:cNvPr id="7" name="Rectangle 3">
            <a:extLst>
              <a:ext uri="{FF2B5EF4-FFF2-40B4-BE49-F238E27FC236}">
                <a16:creationId xmlns:a16="http://schemas.microsoft.com/office/drawing/2014/main" id="{761D605D-DB5D-D789-4771-7857C3BCC9A3}"/>
              </a:ext>
            </a:extLst>
          </p:cNvPr>
          <p:cNvSpPr txBox="1">
            <a:spLocks noChangeArrowheads="1"/>
          </p:cNvSpPr>
          <p:nvPr/>
        </p:nvSpPr>
        <p:spPr>
          <a:xfrm>
            <a:off x="1222696" y="7059873"/>
            <a:ext cx="21590489" cy="346375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80000"/>
              </a:lnSpc>
              <a:buNone/>
            </a:pPr>
            <a:endParaRPr lang="en-US" altLang="en-US" sz="4400" dirty="0">
              <a:solidFill>
                <a:srgbClr val="0100C8"/>
              </a:solidFill>
              <a:latin typeface="Helvetica Neue"/>
            </a:endParaRPr>
          </a:p>
        </p:txBody>
      </p:sp>
      <p:sp>
        <p:nvSpPr>
          <p:cNvPr id="2" name="TextBox 1">
            <a:extLst>
              <a:ext uri="{FF2B5EF4-FFF2-40B4-BE49-F238E27FC236}">
                <a16:creationId xmlns:a16="http://schemas.microsoft.com/office/drawing/2014/main" id="{46D4457D-06A8-BBB8-0322-73571FD61C3B}"/>
              </a:ext>
            </a:extLst>
          </p:cNvPr>
          <p:cNvSpPr txBox="1"/>
          <p:nvPr/>
        </p:nvSpPr>
        <p:spPr>
          <a:xfrm>
            <a:off x="1222697" y="5376410"/>
            <a:ext cx="21590489" cy="1200329"/>
          </a:xfrm>
          <a:prstGeom prst="rect">
            <a:avLst/>
          </a:prstGeom>
          <a:noFill/>
        </p:spPr>
        <p:txBody>
          <a:bodyPr wrap="square" rtlCol="0">
            <a:spAutoFit/>
          </a:bodyPr>
          <a:lstStyle/>
          <a:p>
            <a:r>
              <a:rPr lang="en-US" dirty="0"/>
              <a:t>The Foundation for Intelligent Physical Agents (FIPA) is </a:t>
            </a:r>
            <a:r>
              <a:rPr lang="en-US" b="1" dirty="0"/>
              <a:t>a body for developing and setting computer software standards for heterogeneous and interacting agents and agent-based systems</a:t>
            </a:r>
            <a:r>
              <a:rPr lang="en-US" dirty="0"/>
              <a:t>.</a:t>
            </a:r>
            <a:endParaRPr lang="en-CY" dirty="0"/>
          </a:p>
        </p:txBody>
      </p:sp>
    </p:spTree>
    <p:extLst>
      <p:ext uri="{BB962C8B-B14F-4D97-AF65-F5344CB8AC3E}">
        <p14:creationId xmlns:p14="http://schemas.microsoft.com/office/powerpoint/2010/main" val="4269436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89769" y="2062952"/>
            <a:ext cx="21590490" cy="892079"/>
          </a:xfrm>
        </p:spPr>
        <p:txBody>
          <a:bodyPr>
            <a:noAutofit/>
          </a:bodyPr>
          <a:lstStyle/>
          <a:p>
            <a:r>
              <a:rPr lang="en-US" sz="6000" dirty="0"/>
              <a:t>Communication Protocol Levels </a:t>
            </a:r>
            <a:r>
              <a:rPr lang="en-US" sz="3200" dirty="0"/>
              <a:t> </a:t>
            </a:r>
            <a:endParaRPr lang="en-CY" sz="3200" dirty="0"/>
          </a:p>
        </p:txBody>
      </p:sp>
      <p:sp>
        <p:nvSpPr>
          <p:cNvPr id="2" name="TextBox 1">
            <a:extLst>
              <a:ext uri="{FF2B5EF4-FFF2-40B4-BE49-F238E27FC236}">
                <a16:creationId xmlns:a16="http://schemas.microsoft.com/office/drawing/2014/main" id="{A6217C2C-DAB3-5BC2-1AB0-F8990B950F3B}"/>
              </a:ext>
            </a:extLst>
          </p:cNvPr>
          <p:cNvSpPr txBox="1"/>
          <p:nvPr/>
        </p:nvSpPr>
        <p:spPr>
          <a:xfrm>
            <a:off x="1189769" y="3263068"/>
            <a:ext cx="21590490" cy="5205015"/>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Lower level</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Specifies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the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interface method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Medium level</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Specifies the syntax of the transferred information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Higher level</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Determines the semantics of the information, both in relation to the substance of the message and in relation to the type of the message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5" name="Text Placeholder 3">
            <a:extLst>
              <a:ext uri="{FF2B5EF4-FFF2-40B4-BE49-F238E27FC236}">
                <a16:creationId xmlns:a16="http://schemas.microsoft.com/office/drawing/2014/main" id="{60ADEE4F-E53D-4560-C599-8EEBB42B023C}"/>
              </a:ext>
            </a:extLst>
          </p:cNvPr>
          <p:cNvSpPr txBox="1">
            <a:spLocks/>
          </p:cNvSpPr>
          <p:nvPr/>
        </p:nvSpPr>
        <p:spPr>
          <a:xfrm>
            <a:off x="1276266" y="8776120"/>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Types of Communication Protocols </a:t>
            </a:r>
            <a:r>
              <a:rPr lang="en-US" sz="3200" dirty="0"/>
              <a:t> </a:t>
            </a:r>
            <a:endParaRPr lang="en-CY" sz="3200" dirty="0"/>
          </a:p>
        </p:txBody>
      </p:sp>
      <p:sp>
        <p:nvSpPr>
          <p:cNvPr id="3" name="TextBox 2">
            <a:extLst>
              <a:ext uri="{FF2B5EF4-FFF2-40B4-BE49-F238E27FC236}">
                <a16:creationId xmlns:a16="http://schemas.microsoft.com/office/drawing/2014/main" id="{B99C9A9F-E606-E1CF-D282-A29850F89029}"/>
              </a:ext>
            </a:extLst>
          </p:cNvPr>
          <p:cNvSpPr txBox="1"/>
          <p:nvPr/>
        </p:nvSpPr>
        <p:spPr>
          <a:xfrm>
            <a:off x="1189769" y="9953585"/>
            <a:ext cx="21590490" cy="1464312"/>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Binary protocols</a:t>
            </a:r>
            <a:r>
              <a:rPr lang="en-US" sz="4000" dirty="0">
                <a:solidFill>
                  <a:srgbClr val="0100C8"/>
                </a:solidFill>
                <a:latin typeface="Helvetica Neue"/>
                <a:ea typeface="Times New Roman" panose="02020603050405020304" pitchFamily="18" charset="0"/>
                <a:cs typeface="Times New Roman" panose="02020603050405020304" pitchFamily="18" charset="0"/>
              </a:rPr>
              <a:t>: One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sender and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one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recipient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N-</a:t>
            </a:r>
            <a:r>
              <a:rPr lang="en-CY" sz="4000" b="1" dirty="0" err="1">
                <a:solidFill>
                  <a:srgbClr val="FF2D64"/>
                </a:solidFill>
                <a:effectLst/>
                <a:latin typeface="Helvetica Neue"/>
                <a:ea typeface="Times New Roman" panose="02020603050405020304" pitchFamily="18" charset="0"/>
                <a:cs typeface="Times New Roman" panose="02020603050405020304" pitchFamily="18" charset="0"/>
              </a:rPr>
              <a:t>ary</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 broadcast or multicast protocols</a:t>
            </a:r>
            <a:r>
              <a:rPr lang="en-US" sz="4000" dirty="0">
                <a:solidFill>
                  <a:srgbClr val="0100C8"/>
                </a:solidFill>
                <a:latin typeface="Helvetica Neue"/>
                <a:ea typeface="Times New Roman" panose="02020603050405020304" pitchFamily="18" charset="0"/>
                <a:cs typeface="Times New Roman" panose="02020603050405020304" pitchFamily="18" charset="0"/>
              </a:rPr>
              <a:t>: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One sender, multiple recipients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4475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797324"/>
            <a:ext cx="21590490" cy="892079"/>
          </a:xfrm>
        </p:spPr>
        <p:txBody>
          <a:bodyPr>
            <a:noAutofit/>
          </a:bodyPr>
          <a:lstStyle/>
          <a:p>
            <a:r>
              <a:rPr lang="en-US" sz="6000" dirty="0"/>
              <a:t>Data structure for communication protocols </a:t>
            </a:r>
            <a:r>
              <a:rPr lang="en-US" sz="3200" dirty="0"/>
              <a:t> </a:t>
            </a:r>
            <a:endParaRPr lang="en-CY" sz="32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396755" y="4028307"/>
            <a:ext cx="21590490" cy="3785139"/>
          </a:xfrm>
          <a:prstGeom prst="rect">
            <a:avLst/>
          </a:prstGeom>
          <a:noFill/>
        </p:spPr>
        <p:txBody>
          <a:bodyPr wrap="square" rtlCol="0">
            <a:spAutoFit/>
          </a:bodyPr>
          <a:lstStyle/>
          <a:p>
            <a:pPr marL="742950" indent="-74295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a:solidFill>
                  <a:srgbClr val="0100C8"/>
                </a:solidFill>
                <a:effectLst/>
                <a:latin typeface="Helvetica Neue"/>
                <a:ea typeface="Times New Roman" panose="02020603050405020304" pitchFamily="18" charset="0"/>
                <a:cs typeface="Times New Roman" panose="02020603050405020304" pitchFamily="18" charset="0"/>
              </a:rPr>
              <a:t>Sender</a:t>
            </a:r>
            <a:endParaRPr lang="en-CY" sz="4000">
              <a:solidFill>
                <a:srgbClr val="0100C8"/>
              </a:solidFill>
              <a:effectLst/>
              <a:latin typeface="Helvetica Neue"/>
              <a:ea typeface="Calibri" panose="020F0502020204030204" pitchFamily="34" charset="0"/>
              <a:cs typeface="Times New Roman" panose="02020603050405020304" pitchFamily="18" charset="0"/>
            </a:endParaRPr>
          </a:p>
          <a:p>
            <a:pPr marL="742950" indent="-74295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a:solidFill>
                  <a:srgbClr val="0100C8"/>
                </a:solidFill>
                <a:effectLst/>
                <a:latin typeface="Helvetica Neue"/>
                <a:ea typeface="Times New Roman" panose="02020603050405020304" pitchFamily="18" charset="0"/>
                <a:cs typeface="Times New Roman" panose="02020603050405020304" pitchFamily="18" charset="0"/>
              </a:rPr>
              <a:t>Recipient or recipients</a:t>
            </a:r>
            <a:endParaRPr lang="en-CY" sz="4000">
              <a:solidFill>
                <a:srgbClr val="0100C8"/>
              </a:solidFill>
              <a:effectLst/>
              <a:latin typeface="Helvetica Neue"/>
              <a:ea typeface="Calibri" panose="020F0502020204030204" pitchFamily="34" charset="0"/>
              <a:cs typeface="Times New Roman" panose="02020603050405020304" pitchFamily="18" charset="0"/>
            </a:endParaRPr>
          </a:p>
          <a:p>
            <a:pPr marL="742950" indent="-74295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a:solidFill>
                  <a:srgbClr val="0100C8"/>
                </a:solidFill>
                <a:effectLst/>
                <a:latin typeface="Helvetica Neue"/>
                <a:ea typeface="Times New Roman" panose="02020603050405020304" pitchFamily="18" charset="0"/>
                <a:cs typeface="Times New Roman" panose="02020603050405020304" pitchFamily="18" charset="0"/>
              </a:rPr>
              <a:t>Protocol language</a:t>
            </a:r>
            <a:endParaRPr lang="en-CY" sz="4000">
              <a:solidFill>
                <a:srgbClr val="0100C8"/>
              </a:solidFill>
              <a:effectLst/>
              <a:latin typeface="Helvetica Neue"/>
              <a:ea typeface="Calibri" panose="020F0502020204030204" pitchFamily="34" charset="0"/>
              <a:cs typeface="Times New Roman" panose="02020603050405020304" pitchFamily="18" charset="0"/>
            </a:endParaRPr>
          </a:p>
          <a:p>
            <a:pPr marL="742950" indent="-74295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a:solidFill>
                  <a:srgbClr val="0100C8"/>
                </a:solidFill>
                <a:effectLst/>
                <a:latin typeface="Helvetica Neue"/>
                <a:ea typeface="Times New Roman" panose="02020603050405020304" pitchFamily="18" charset="0"/>
                <a:cs typeface="Times New Roman" panose="02020603050405020304" pitchFamily="18" charset="0"/>
              </a:rPr>
              <a:t>Encoding and decoding functions</a:t>
            </a:r>
            <a:endParaRPr lang="en-CY" sz="4000">
              <a:solidFill>
                <a:srgbClr val="0100C8"/>
              </a:solidFill>
              <a:effectLst/>
              <a:latin typeface="Helvetica Neue"/>
              <a:ea typeface="Calibri" panose="020F0502020204030204" pitchFamily="34" charset="0"/>
              <a:cs typeface="Times New Roman" panose="02020603050405020304" pitchFamily="18" charset="0"/>
            </a:endParaRPr>
          </a:p>
          <a:p>
            <a:pPr marL="742950" indent="-742950">
              <a:lnSpc>
                <a:spcPct val="107000"/>
              </a:lnSpc>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a:solidFill>
                  <a:srgbClr val="0100C8"/>
                </a:solidFill>
                <a:effectLst/>
                <a:latin typeface="Helvetica Neue"/>
                <a:ea typeface="Times New Roman" panose="02020603050405020304" pitchFamily="18" charset="0"/>
                <a:cs typeface="Times New Roman" panose="02020603050405020304" pitchFamily="18" charset="0"/>
              </a:rPr>
              <a:t>Actions to be taken by the recipient(s).</a:t>
            </a:r>
            <a:endParaRPr lang="en-CY" sz="400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6539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797324"/>
            <a:ext cx="21590490" cy="892079"/>
          </a:xfrm>
        </p:spPr>
        <p:txBody>
          <a:bodyPr>
            <a:noAutofit/>
          </a:bodyPr>
          <a:lstStyle/>
          <a:p>
            <a:r>
              <a:rPr lang="en-US" sz="6000" dirty="0"/>
              <a:t>Knowledge Query and Manipulation Language (KQML) </a:t>
            </a:r>
            <a:r>
              <a:rPr lang="en-US" sz="3200" dirty="0"/>
              <a:t> </a:t>
            </a:r>
            <a:endParaRPr lang="en-CY" sz="32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396755" y="4028307"/>
            <a:ext cx="21590490" cy="6792950"/>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Separation between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semantics of the communication protocol</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it must be domain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independent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and the semantics of the </a:t>
            </a:r>
            <a:r>
              <a:rPr lang="en-US" sz="4000" dirty="0">
                <a:solidFill>
                  <a:srgbClr val="0100C8"/>
                </a:solidFill>
                <a:latin typeface="Helvetica Neue"/>
                <a:ea typeface="Times New Roman" panose="02020603050405020304" pitchFamily="18" charset="0"/>
                <a:cs typeface="Times New Roman" panose="02020603050405020304" pitchFamily="18" charset="0"/>
              </a:rPr>
              <a:t>enclosed</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message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may depend on the </a:t>
            </a:r>
            <a:r>
              <a:rPr lang="en-US" sz="4000" dirty="0">
                <a:solidFill>
                  <a:srgbClr val="0100C8"/>
                </a:solidFill>
                <a:latin typeface="Helvetica Neue"/>
                <a:ea typeface="Times New Roman" panose="02020603050405020304" pitchFamily="18" charset="0"/>
                <a:cs typeface="Times New Roman" panose="02020603050405020304" pitchFamily="18" charset="0"/>
              </a:rPr>
              <a:t>domain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communication protocol must be universally understood by all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Times New Roman" panose="02020603050405020304" pitchFamily="18" charset="0"/>
                <a:cs typeface="Times New Roman" panose="02020603050405020304" pitchFamily="18" charset="0"/>
              </a:rPr>
              <a:t>Must be concise</a:t>
            </a:r>
            <a:r>
              <a:rPr lang="en-US" sz="4000" dirty="0">
                <a:solidFill>
                  <a:srgbClr val="0100C8"/>
                </a:solidFill>
                <a:latin typeface="Helvetica Neue"/>
                <a:ea typeface="Times New Roman" panose="02020603050405020304" pitchFamily="18" charset="0"/>
                <a:cs typeface="Times New Roman" panose="02020603050405020304" pitchFamily="18" charset="0"/>
              </a:rPr>
              <a:t> and have only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 limited number of </a:t>
            </a:r>
            <a:r>
              <a:rPr lang="en-US" sz="4000" dirty="0">
                <a:solidFill>
                  <a:srgbClr val="0100C8"/>
                </a:solidFill>
                <a:latin typeface="Helvetica Neue"/>
                <a:ea typeface="Times New Roman" panose="02020603050405020304" pitchFamily="18" charset="0"/>
                <a:cs typeface="Times New Roman" panose="02020603050405020304" pitchFamily="18" charset="0"/>
              </a:rPr>
              <a:t>primitive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communication act</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40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52502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57296505-0BD7-C273-842B-7647204985BB}"/>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25603" name="Slide Number Placeholder 3">
            <a:extLst>
              <a:ext uri="{FF2B5EF4-FFF2-40B4-BE49-F238E27FC236}">
                <a16:creationId xmlns:a16="http://schemas.microsoft.com/office/drawing/2014/main" id="{EA79BA76-9065-7937-6D9F-611BACE8D1F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0F82E60B-2B14-4F93-B24A-AE3218DF2607}" type="slidenum">
              <a:rPr lang="el-GR" altLang="en-US" sz="2800" smtClean="0"/>
              <a:pPr>
                <a:spcBef>
                  <a:spcPct val="0"/>
                </a:spcBef>
                <a:buFontTx/>
                <a:buNone/>
              </a:pPr>
              <a:t>83</a:t>
            </a:fld>
            <a:endParaRPr lang="el-GR" altLang="en-US" sz="2800" dirty="0"/>
          </a:p>
        </p:txBody>
      </p:sp>
      <p:sp>
        <p:nvSpPr>
          <p:cNvPr id="25604" name="Text Box 4">
            <a:extLst>
              <a:ext uri="{FF2B5EF4-FFF2-40B4-BE49-F238E27FC236}">
                <a16:creationId xmlns:a16="http://schemas.microsoft.com/office/drawing/2014/main" id="{61D3F7AF-F7C6-20A8-344F-C760C59DCA5D}"/>
              </a:ext>
            </a:extLst>
          </p:cNvPr>
          <p:cNvSpPr txBox="1">
            <a:spLocks noChangeArrowheads="1"/>
          </p:cNvSpPr>
          <p:nvPr/>
        </p:nvSpPr>
        <p:spPr bwMode="auto">
          <a:xfrm>
            <a:off x="5614087" y="1704903"/>
            <a:ext cx="12344400" cy="7478970"/>
          </a:xfrm>
          <a:prstGeom prst="rect">
            <a:avLst/>
          </a:prstGeom>
          <a:solidFill>
            <a:schemeClr val="bg2"/>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latin typeface="Helvetica Neue"/>
              </a:rPr>
              <a:t>(KQML-performative</a:t>
            </a:r>
          </a:p>
          <a:p>
            <a:pPr eaLnBrk="1" hangingPunct="1">
              <a:spcBef>
                <a:spcPct val="50000"/>
              </a:spcBef>
              <a:buFontTx/>
              <a:buNone/>
            </a:pPr>
            <a:r>
              <a:rPr lang="en-US" altLang="en-US" sz="4800" b="1" dirty="0">
                <a:latin typeface="Helvetica Neue"/>
              </a:rPr>
              <a:t>	:sender 	&lt;word&gt;</a:t>
            </a:r>
          </a:p>
          <a:p>
            <a:pPr eaLnBrk="1" hangingPunct="1">
              <a:spcBef>
                <a:spcPct val="50000"/>
              </a:spcBef>
              <a:buFontTx/>
              <a:buNone/>
            </a:pPr>
            <a:r>
              <a:rPr lang="en-US" altLang="en-US" sz="4800" b="1" dirty="0">
                <a:latin typeface="Helvetica Neue"/>
              </a:rPr>
              <a:t>	:receiver	&lt;word&gt;</a:t>
            </a:r>
          </a:p>
          <a:p>
            <a:pPr eaLnBrk="1" hangingPunct="1">
              <a:spcBef>
                <a:spcPct val="50000"/>
              </a:spcBef>
              <a:buFontTx/>
              <a:buNone/>
            </a:pPr>
            <a:r>
              <a:rPr lang="en-US" altLang="en-US" sz="4800" b="1" dirty="0">
                <a:latin typeface="Helvetica Neue"/>
              </a:rPr>
              <a:t>	:language	&lt;word&gt;</a:t>
            </a:r>
          </a:p>
          <a:p>
            <a:pPr eaLnBrk="1" hangingPunct="1">
              <a:spcBef>
                <a:spcPct val="50000"/>
              </a:spcBef>
              <a:buFontTx/>
              <a:buNone/>
            </a:pPr>
            <a:r>
              <a:rPr lang="en-US" altLang="en-US" sz="4800" b="1" dirty="0">
                <a:latin typeface="Helvetica Neue"/>
              </a:rPr>
              <a:t>	:ontology	&lt;word&gt;</a:t>
            </a:r>
          </a:p>
          <a:p>
            <a:pPr eaLnBrk="1" hangingPunct="1">
              <a:spcBef>
                <a:spcPct val="50000"/>
              </a:spcBef>
              <a:buFontTx/>
              <a:buNone/>
            </a:pPr>
            <a:r>
              <a:rPr lang="en-US" altLang="en-US" sz="4800" b="1" dirty="0">
                <a:latin typeface="Helvetica Neue"/>
              </a:rPr>
              <a:t>	:content	&lt;expression&gt;</a:t>
            </a:r>
          </a:p>
          <a:p>
            <a:pPr eaLnBrk="1" hangingPunct="1">
              <a:spcBef>
                <a:spcPct val="50000"/>
              </a:spcBef>
              <a:buFontTx/>
              <a:buNone/>
            </a:pPr>
            <a:r>
              <a:rPr lang="en-US" altLang="en-US" sz="4800" b="1" dirty="0">
                <a:latin typeface="Helvetica Neue"/>
              </a:rPr>
              <a:t>)</a:t>
            </a:r>
          </a:p>
        </p:txBody>
      </p:sp>
      <p:sp>
        <p:nvSpPr>
          <p:cNvPr id="25605" name="Text Box 5">
            <a:extLst>
              <a:ext uri="{FF2B5EF4-FFF2-40B4-BE49-F238E27FC236}">
                <a16:creationId xmlns:a16="http://schemas.microsoft.com/office/drawing/2014/main" id="{2C4AC6A5-ABFD-2DD7-BCD5-777B2B7015BD}"/>
              </a:ext>
            </a:extLst>
          </p:cNvPr>
          <p:cNvSpPr txBox="1">
            <a:spLocks noChangeArrowheads="1"/>
          </p:cNvSpPr>
          <p:nvPr/>
        </p:nvSpPr>
        <p:spPr bwMode="auto">
          <a:xfrm>
            <a:off x="4038600" y="9702773"/>
            <a:ext cx="16306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800" b="1" dirty="0">
                <a:solidFill>
                  <a:srgbClr val="990000"/>
                </a:solidFill>
              </a:rPr>
              <a:t>KQML: Communication Protocol among both agents and application programs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926FE969-BFF7-4C6F-C78A-27812758DF30}"/>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26627" name="Slide Number Placeholder 3">
            <a:extLst>
              <a:ext uri="{FF2B5EF4-FFF2-40B4-BE49-F238E27FC236}">
                <a16:creationId xmlns:a16="http://schemas.microsoft.com/office/drawing/2014/main" id="{91E745F2-1CCD-A1C2-FC27-FF966FED826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541E2D4-C185-450B-B263-BBFB040B240B}" type="slidenum">
              <a:rPr lang="el-GR" altLang="en-US" sz="2800" smtClean="0"/>
              <a:pPr>
                <a:spcBef>
                  <a:spcPct val="0"/>
                </a:spcBef>
                <a:buFontTx/>
                <a:buNone/>
              </a:pPr>
              <a:t>84</a:t>
            </a:fld>
            <a:endParaRPr lang="el-GR" altLang="en-US" sz="2800" dirty="0"/>
          </a:p>
        </p:txBody>
      </p:sp>
      <p:sp>
        <p:nvSpPr>
          <p:cNvPr id="26628" name="Text Box 4">
            <a:extLst>
              <a:ext uri="{FF2B5EF4-FFF2-40B4-BE49-F238E27FC236}">
                <a16:creationId xmlns:a16="http://schemas.microsoft.com/office/drawing/2014/main" id="{5F2D8DEC-5023-06F4-2413-680399D5C1F1}"/>
              </a:ext>
            </a:extLst>
          </p:cNvPr>
          <p:cNvSpPr txBox="1">
            <a:spLocks noChangeArrowheads="1"/>
          </p:cNvSpPr>
          <p:nvPr/>
        </p:nvSpPr>
        <p:spPr bwMode="auto">
          <a:xfrm>
            <a:off x="4267200" y="2876550"/>
            <a:ext cx="16002000" cy="7478970"/>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latin typeface="Helvetica Neue"/>
              </a:rPr>
              <a:t>(tell</a:t>
            </a:r>
          </a:p>
          <a:p>
            <a:pPr eaLnBrk="1" hangingPunct="1">
              <a:spcBef>
                <a:spcPct val="50000"/>
              </a:spcBef>
              <a:buFontTx/>
              <a:buNone/>
            </a:pPr>
            <a:r>
              <a:rPr lang="en-US" altLang="en-US" sz="4800" b="1" dirty="0">
                <a:latin typeface="Helvetica Neue"/>
              </a:rPr>
              <a:t>	:sender 	Agent1</a:t>
            </a:r>
          </a:p>
          <a:p>
            <a:pPr eaLnBrk="1" hangingPunct="1">
              <a:spcBef>
                <a:spcPct val="50000"/>
              </a:spcBef>
              <a:buFontTx/>
              <a:buNone/>
            </a:pPr>
            <a:r>
              <a:rPr lang="en-US" altLang="en-US" sz="4800" b="1" dirty="0">
                <a:latin typeface="Helvetica Neue"/>
              </a:rPr>
              <a:t>	:receiver	Agent2</a:t>
            </a:r>
          </a:p>
          <a:p>
            <a:pPr eaLnBrk="1" hangingPunct="1">
              <a:spcBef>
                <a:spcPct val="50000"/>
              </a:spcBef>
              <a:buFontTx/>
              <a:buNone/>
            </a:pPr>
            <a:r>
              <a:rPr lang="en-US" altLang="en-US" sz="4800" b="1" dirty="0">
                <a:latin typeface="Helvetica Neue"/>
              </a:rPr>
              <a:t>	:language	KIF</a:t>
            </a:r>
          </a:p>
          <a:p>
            <a:pPr eaLnBrk="1" hangingPunct="1">
              <a:spcBef>
                <a:spcPct val="50000"/>
              </a:spcBef>
              <a:buFontTx/>
              <a:buNone/>
            </a:pPr>
            <a:r>
              <a:rPr lang="en-US" altLang="en-US" sz="4800" b="1" dirty="0">
                <a:latin typeface="Helvetica Neue"/>
              </a:rPr>
              <a:t>	:ontology	Blocks-World</a:t>
            </a:r>
          </a:p>
          <a:p>
            <a:pPr eaLnBrk="1" hangingPunct="1">
              <a:spcBef>
                <a:spcPct val="50000"/>
              </a:spcBef>
              <a:buFontTx/>
              <a:buNone/>
            </a:pPr>
            <a:r>
              <a:rPr lang="en-US" altLang="en-US" sz="4800" b="1" dirty="0">
                <a:latin typeface="Helvetica Neue"/>
              </a:rPr>
              <a:t>	:content	(AND (Block A) (Block B) (On A B))</a:t>
            </a:r>
          </a:p>
          <a:p>
            <a:pPr eaLnBrk="1" hangingPunct="1">
              <a:spcBef>
                <a:spcPct val="50000"/>
              </a:spcBef>
              <a:buFontTx/>
              <a:buNone/>
            </a:pPr>
            <a:r>
              <a:rPr lang="en-US" altLang="en-US" sz="4800" b="1" dirty="0">
                <a:latin typeface="Helvetica Neue"/>
              </a:rPr>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957964"/>
            <a:ext cx="21590490" cy="892079"/>
          </a:xfrm>
        </p:spPr>
        <p:txBody>
          <a:bodyPr>
            <a:noAutofit/>
          </a:bodyPr>
          <a:lstStyle/>
          <a:p>
            <a:r>
              <a:rPr lang="en-US" sz="6000" dirty="0"/>
              <a:t>KQML Protocol </a:t>
            </a:r>
            <a:r>
              <a:rPr lang="en-US" sz="3200" dirty="0"/>
              <a:t> </a:t>
            </a:r>
            <a:endParaRPr lang="en-CY" sz="3200" dirty="0"/>
          </a:p>
        </p:txBody>
      </p:sp>
      <p:sp>
        <p:nvSpPr>
          <p:cNvPr id="7" name="TextBox 6">
            <a:extLst>
              <a:ext uri="{FF2B5EF4-FFF2-40B4-BE49-F238E27FC236}">
                <a16:creationId xmlns:a16="http://schemas.microsoft.com/office/drawing/2014/main" id="{D7BB6A0A-D188-DABB-D9B4-2B47E8E6A68F}"/>
              </a:ext>
            </a:extLst>
          </p:cNvPr>
          <p:cNvSpPr txBox="1"/>
          <p:nvPr/>
        </p:nvSpPr>
        <p:spPr>
          <a:xfrm>
            <a:off x="1396755" y="4105374"/>
            <a:ext cx="21590490" cy="5826531"/>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that communicate via the KQML protocol present themselves to each other as </a:t>
            </a:r>
            <a:r>
              <a:rPr lang="en-CY" sz="4000" dirty="0">
                <a:solidFill>
                  <a:srgbClr val="FF2D64"/>
                </a:solidFill>
                <a:effectLst/>
                <a:latin typeface="Helvetica Neue"/>
                <a:ea typeface="Times New Roman" panose="02020603050405020304" pitchFamily="18" charset="0"/>
                <a:cs typeface="Times New Roman" panose="02020603050405020304" pitchFamily="18" charset="0"/>
              </a:rPr>
              <a:t>clients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or </a:t>
            </a:r>
            <a:r>
              <a:rPr lang="en-CY" sz="4000" dirty="0">
                <a:solidFill>
                  <a:srgbClr val="FF2D64"/>
                </a:solidFill>
                <a:effectLst/>
                <a:latin typeface="Helvetica Neue"/>
                <a:ea typeface="Times New Roman" panose="02020603050405020304" pitchFamily="18" charset="0"/>
                <a:cs typeface="Times New Roman" panose="02020603050405020304" pitchFamily="18" charset="0"/>
              </a:rPr>
              <a:t>servers</a:t>
            </a:r>
            <a:endParaRPr lang="en-US" sz="4000" dirty="0">
              <a:solidFill>
                <a:srgbClr val="FF2D64"/>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Communications are synchronous or asynchronous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FF2D64"/>
                </a:solidFill>
                <a:latin typeface="Helvetica Neue"/>
                <a:ea typeface="Times New Roman" panose="02020603050405020304" pitchFamily="18" charset="0"/>
                <a:cs typeface="Times New Roman" panose="02020603050405020304" pitchFamily="18" charset="0"/>
              </a:rPr>
              <a:t>Synchronous</a:t>
            </a:r>
            <a:r>
              <a:rPr lang="en-CY" sz="4000" dirty="0">
                <a:solidFill>
                  <a:srgbClr val="FF2D64"/>
                </a:solidFill>
                <a:effectLst/>
                <a:latin typeface="Helvetica Neue"/>
                <a:ea typeface="Times New Roman" panose="02020603050405020304" pitchFamily="18" charset="0"/>
                <a:cs typeface="Times New Roman" panose="02020603050405020304" pitchFamily="18" charset="0"/>
              </a:rPr>
              <a:t> communication</a:t>
            </a:r>
            <a:endParaRPr lang="en-CY" sz="4000" dirty="0">
              <a:solidFill>
                <a:srgbClr val="FF2D64"/>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sender is waiting for the reply</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FF2D64"/>
                </a:solidFill>
                <a:effectLst/>
                <a:latin typeface="Helvetica Neue"/>
                <a:ea typeface="Times New Roman" panose="02020603050405020304" pitchFamily="18" charset="0"/>
                <a:cs typeface="Times New Roman" panose="02020603050405020304" pitchFamily="18" charset="0"/>
              </a:rPr>
              <a:t>Asynchronous communication</a:t>
            </a:r>
            <a:endParaRPr lang="en-CY" sz="4000" dirty="0">
              <a:solidFill>
                <a:srgbClr val="FF2D64"/>
              </a:solidFill>
              <a:effectLst/>
              <a:latin typeface="Helvetica Neue"/>
              <a:ea typeface="Calibri" panose="020F0502020204030204" pitchFamily="34" charset="0"/>
              <a:cs typeface="Times New Roman" panose="02020603050405020304" pitchFamily="18" charset="0"/>
            </a:endParaRPr>
          </a:p>
          <a:p>
            <a:pPr marL="2400300" lvl="2"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sender continues its process, which may be interrupted at a later stage when </a:t>
            </a:r>
            <a:r>
              <a:rPr lang="en-US" sz="4000" dirty="0">
                <a:solidFill>
                  <a:srgbClr val="0100C8"/>
                </a:solidFill>
                <a:latin typeface="Helvetica Neue"/>
                <a:ea typeface="Times New Roman" panose="02020603050405020304" pitchFamily="18" charset="0"/>
                <a:cs typeface="Times New Roman" panose="02020603050405020304" pitchFamily="18" charset="0"/>
              </a:rPr>
              <a:t>the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000" dirty="0">
                <a:solidFill>
                  <a:srgbClr val="0100C8"/>
                </a:solidFill>
                <a:latin typeface="Helvetica Neue"/>
                <a:ea typeface="Times New Roman" panose="02020603050405020304" pitchFamily="18" charset="0"/>
                <a:cs typeface="Times New Roman" panose="02020603050405020304" pitchFamily="18" charset="0"/>
              </a:rPr>
              <a:t>replies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arrive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25622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19A2C7E6-0181-E490-004D-1D707D67D8FE}"/>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28675" name="Slide Number Placeholder 3">
            <a:extLst>
              <a:ext uri="{FF2B5EF4-FFF2-40B4-BE49-F238E27FC236}">
                <a16:creationId xmlns:a16="http://schemas.microsoft.com/office/drawing/2014/main" id="{A2EA29C6-B00B-C599-D030-14543ED802B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17E0786E-F2A3-4164-9A89-366F1E0C0A4E}" type="slidenum">
              <a:rPr lang="el-GR" altLang="en-US" sz="2800" smtClean="0"/>
              <a:pPr>
                <a:spcBef>
                  <a:spcPct val="0"/>
                </a:spcBef>
                <a:buFontTx/>
                <a:buNone/>
              </a:pPr>
              <a:t>86</a:t>
            </a:fld>
            <a:endParaRPr lang="el-GR" altLang="en-US" sz="2800" dirty="0"/>
          </a:p>
        </p:txBody>
      </p:sp>
      <p:sp>
        <p:nvSpPr>
          <p:cNvPr id="28676" name="Text Box 4">
            <a:extLst>
              <a:ext uri="{FF2B5EF4-FFF2-40B4-BE49-F238E27FC236}">
                <a16:creationId xmlns:a16="http://schemas.microsoft.com/office/drawing/2014/main" id="{4C388426-E615-0366-C9B3-45EB99F1C944}"/>
              </a:ext>
            </a:extLst>
          </p:cNvPr>
          <p:cNvSpPr txBox="1">
            <a:spLocks noChangeArrowheads="1"/>
          </p:cNvSpPr>
          <p:nvPr/>
        </p:nvSpPr>
        <p:spPr bwMode="auto">
          <a:xfrm>
            <a:off x="3344563" y="321275"/>
            <a:ext cx="17221200" cy="12280285"/>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a:spcBef>
                <a:spcPct val="20000"/>
              </a:spcBef>
              <a:buChar char="»"/>
              <a:defRPr sz="2000">
                <a:solidFill>
                  <a:schemeClr val="tx1"/>
                </a:solidFill>
                <a:latin typeface="Arial" panose="020B0604020202020204" pitchFamily="34" charset="0"/>
                <a:cs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l-GR" altLang="en-US" sz="3600" b="1" dirty="0"/>
              <a:t>(</a:t>
            </a:r>
            <a:r>
              <a:rPr lang="en-US" altLang="en-US" sz="3600" b="1" dirty="0"/>
              <a:t>forward</a:t>
            </a:r>
          </a:p>
          <a:p>
            <a:pPr lvl="1" eaLnBrk="1" hangingPunct="1">
              <a:spcBef>
                <a:spcPct val="50000"/>
              </a:spcBef>
              <a:buFontTx/>
              <a:buNone/>
            </a:pPr>
            <a:r>
              <a:rPr lang="en-US" altLang="en-US" sz="3600" b="1" dirty="0"/>
              <a:t>:from	Agent1</a:t>
            </a:r>
          </a:p>
          <a:p>
            <a:pPr lvl="1" eaLnBrk="1" hangingPunct="1">
              <a:spcBef>
                <a:spcPct val="50000"/>
              </a:spcBef>
              <a:buFontTx/>
              <a:buNone/>
            </a:pPr>
            <a:r>
              <a:rPr lang="en-US" altLang="en-US" sz="3600" b="1" dirty="0"/>
              <a:t>:to		Agent2</a:t>
            </a:r>
          </a:p>
          <a:p>
            <a:pPr lvl="1" eaLnBrk="1" hangingPunct="1">
              <a:spcBef>
                <a:spcPct val="50000"/>
              </a:spcBef>
              <a:buFontTx/>
              <a:buNone/>
            </a:pPr>
            <a:r>
              <a:rPr lang="en-US" altLang="en-US" sz="3600" b="1" dirty="0"/>
              <a:t>:sender	Agent1</a:t>
            </a:r>
          </a:p>
          <a:p>
            <a:pPr lvl="1" eaLnBrk="1" hangingPunct="1">
              <a:spcBef>
                <a:spcPct val="50000"/>
              </a:spcBef>
              <a:buFontTx/>
              <a:buNone/>
            </a:pPr>
            <a:r>
              <a:rPr lang="en-US" altLang="en-US" sz="3600" b="1" dirty="0"/>
              <a:t>:receiver	Agent3</a:t>
            </a:r>
          </a:p>
          <a:p>
            <a:pPr lvl="1" eaLnBrk="1" hangingPunct="1">
              <a:spcBef>
                <a:spcPct val="50000"/>
              </a:spcBef>
              <a:buFontTx/>
              <a:buNone/>
            </a:pPr>
            <a:r>
              <a:rPr lang="en-US" altLang="en-US" sz="3600" b="1" dirty="0"/>
              <a:t>:language	KQML</a:t>
            </a:r>
          </a:p>
          <a:p>
            <a:pPr lvl="1" eaLnBrk="1" hangingPunct="1">
              <a:spcBef>
                <a:spcPct val="50000"/>
              </a:spcBef>
              <a:buFontTx/>
              <a:buNone/>
            </a:pPr>
            <a:r>
              <a:rPr lang="en-US" altLang="en-US" sz="3600" b="1" dirty="0"/>
              <a:t>:ontology	kqml-ontology</a:t>
            </a:r>
          </a:p>
          <a:p>
            <a:pPr lvl="1" eaLnBrk="1" hangingPunct="1">
              <a:spcBef>
                <a:spcPct val="50000"/>
              </a:spcBef>
              <a:buFontTx/>
              <a:buNone/>
            </a:pPr>
            <a:r>
              <a:rPr lang="en-US" altLang="en-US" sz="3600" b="1" dirty="0"/>
              <a:t>:content 	(tell</a:t>
            </a:r>
          </a:p>
          <a:p>
            <a:pPr lvl="4" eaLnBrk="1" hangingPunct="1">
              <a:spcBef>
                <a:spcPct val="50000"/>
              </a:spcBef>
              <a:buFontTx/>
              <a:buNone/>
            </a:pPr>
            <a:r>
              <a:rPr lang="en-US" altLang="en-US" sz="3600" b="1" dirty="0"/>
              <a:t>	:sender 		Agent1</a:t>
            </a:r>
          </a:p>
          <a:p>
            <a:pPr lvl="4" eaLnBrk="1" hangingPunct="1">
              <a:spcBef>
                <a:spcPct val="50000"/>
              </a:spcBef>
              <a:buFontTx/>
              <a:buNone/>
            </a:pPr>
            <a:r>
              <a:rPr lang="en-US" altLang="en-US" sz="3600" b="1" dirty="0"/>
              <a:t>	:receiver	Agent2</a:t>
            </a:r>
          </a:p>
          <a:p>
            <a:pPr lvl="4" eaLnBrk="1" hangingPunct="1">
              <a:spcBef>
                <a:spcPct val="50000"/>
              </a:spcBef>
              <a:buFontTx/>
              <a:buNone/>
            </a:pPr>
            <a:r>
              <a:rPr lang="en-US" altLang="en-US" sz="3600" b="1" dirty="0"/>
              <a:t>	:language	KIF</a:t>
            </a:r>
          </a:p>
          <a:p>
            <a:pPr lvl="4" eaLnBrk="1" hangingPunct="1">
              <a:spcBef>
                <a:spcPct val="50000"/>
              </a:spcBef>
              <a:buFontTx/>
              <a:buNone/>
            </a:pPr>
            <a:r>
              <a:rPr lang="en-US" altLang="en-US" sz="3600" b="1" dirty="0"/>
              <a:t>	:ontology	Blocks-World</a:t>
            </a:r>
          </a:p>
          <a:p>
            <a:pPr lvl="4" eaLnBrk="1" hangingPunct="1">
              <a:spcBef>
                <a:spcPct val="50000"/>
              </a:spcBef>
              <a:buFontTx/>
              <a:buNone/>
            </a:pPr>
            <a:r>
              <a:rPr lang="en-US" altLang="en-US" sz="3600" b="1" dirty="0"/>
              <a:t>	:content 	(AND (Block A) (Block B) (On A B))</a:t>
            </a:r>
          </a:p>
          <a:p>
            <a:pPr lvl="4" eaLnBrk="1" hangingPunct="1">
              <a:spcBef>
                <a:spcPct val="50000"/>
              </a:spcBef>
              <a:buFontTx/>
              <a:buNone/>
            </a:pPr>
            <a:r>
              <a:rPr lang="en-US" altLang="en-US" sz="3600" b="1" dirty="0"/>
              <a:t>)</a:t>
            </a:r>
          </a:p>
          <a:p>
            <a:pPr eaLnBrk="1" hangingPunct="1">
              <a:spcBef>
                <a:spcPct val="50000"/>
              </a:spcBef>
              <a:buFontTx/>
              <a:buNone/>
            </a:pPr>
            <a:r>
              <a:rPr lang="en-US" altLang="en-US" sz="3600" b="1" dirty="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a:extLst>
              <a:ext uri="{FF2B5EF4-FFF2-40B4-BE49-F238E27FC236}">
                <a16:creationId xmlns:a16="http://schemas.microsoft.com/office/drawing/2014/main" id="{859AFCD7-117F-46D3-15AB-E95E8B7FDDB0}"/>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29699" name="Slide Number Placeholder 3">
            <a:extLst>
              <a:ext uri="{FF2B5EF4-FFF2-40B4-BE49-F238E27FC236}">
                <a16:creationId xmlns:a16="http://schemas.microsoft.com/office/drawing/2014/main" id="{CBB9A863-E135-C449-1C57-D266AB163E2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D1CD1A3C-9EAA-4D95-B97C-D36BBC3F8FB4}" type="slidenum">
              <a:rPr lang="el-GR" altLang="en-US" sz="2800" smtClean="0"/>
              <a:pPr>
                <a:spcBef>
                  <a:spcPct val="0"/>
                </a:spcBef>
                <a:buFontTx/>
                <a:buNone/>
              </a:pPr>
              <a:t>87</a:t>
            </a:fld>
            <a:endParaRPr lang="el-GR" altLang="en-US" sz="2800" dirty="0"/>
          </a:p>
        </p:txBody>
      </p:sp>
      <p:sp>
        <p:nvSpPr>
          <p:cNvPr id="29700" name="Text Box 4">
            <a:extLst>
              <a:ext uri="{FF2B5EF4-FFF2-40B4-BE49-F238E27FC236}">
                <a16:creationId xmlns:a16="http://schemas.microsoft.com/office/drawing/2014/main" id="{C8D2FDB6-8DEB-DD10-8FAA-641E31E1CD1C}"/>
              </a:ext>
            </a:extLst>
          </p:cNvPr>
          <p:cNvSpPr txBox="1">
            <a:spLocks noChangeArrowheads="1"/>
          </p:cNvSpPr>
          <p:nvPr/>
        </p:nvSpPr>
        <p:spPr bwMode="auto">
          <a:xfrm>
            <a:off x="4419600" y="762001"/>
            <a:ext cx="16002000" cy="11449288"/>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a:spcBef>
                <a:spcPct val="20000"/>
              </a:spcBef>
              <a:buChar char="»"/>
              <a:defRPr sz="2000">
                <a:solidFill>
                  <a:schemeClr val="tx1"/>
                </a:solidFill>
                <a:latin typeface="Arial" panose="020B0604020202020204" pitchFamily="34" charset="0"/>
                <a:cs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l-GR" altLang="en-US" sz="3600" b="1" dirty="0">
                <a:latin typeface="Helvetica Neue"/>
              </a:rPr>
              <a:t>(</a:t>
            </a:r>
            <a:r>
              <a:rPr lang="en-US" altLang="en-US" sz="3600" b="1" dirty="0">
                <a:latin typeface="Helvetica Neue"/>
              </a:rPr>
              <a:t>advertise</a:t>
            </a:r>
          </a:p>
          <a:p>
            <a:pPr lvl="1" eaLnBrk="1" hangingPunct="1">
              <a:spcBef>
                <a:spcPct val="50000"/>
              </a:spcBef>
              <a:buFontTx/>
              <a:buNone/>
            </a:pPr>
            <a:r>
              <a:rPr lang="en-US" altLang="en-US" sz="3600" b="1" dirty="0">
                <a:latin typeface="Helvetica Neue"/>
              </a:rPr>
              <a:t>:sender	Agent2</a:t>
            </a:r>
          </a:p>
          <a:p>
            <a:pPr lvl="1" eaLnBrk="1" hangingPunct="1">
              <a:spcBef>
                <a:spcPct val="50000"/>
              </a:spcBef>
              <a:buFontTx/>
              <a:buNone/>
            </a:pPr>
            <a:r>
              <a:rPr lang="en-US" altLang="en-US" sz="3600" b="1" dirty="0">
                <a:latin typeface="Helvetica Neue"/>
              </a:rPr>
              <a:t>:receiver	Agent1</a:t>
            </a:r>
          </a:p>
          <a:p>
            <a:pPr lvl="1" eaLnBrk="1" hangingPunct="1">
              <a:spcBef>
                <a:spcPct val="50000"/>
              </a:spcBef>
              <a:buFontTx/>
              <a:buNone/>
            </a:pPr>
            <a:r>
              <a:rPr lang="en-US" altLang="en-US" sz="3600" b="1" dirty="0">
                <a:latin typeface="Helvetica Neue"/>
              </a:rPr>
              <a:t>:language	KQML</a:t>
            </a:r>
          </a:p>
          <a:p>
            <a:pPr lvl="1" eaLnBrk="1" hangingPunct="1">
              <a:spcBef>
                <a:spcPct val="50000"/>
              </a:spcBef>
              <a:buFontTx/>
              <a:buNone/>
            </a:pPr>
            <a:r>
              <a:rPr lang="en-US" altLang="en-US" sz="3600" b="1" dirty="0">
                <a:latin typeface="Helvetica Neue"/>
              </a:rPr>
              <a:t>:ontology	kqml-ontology</a:t>
            </a:r>
          </a:p>
          <a:p>
            <a:pPr lvl="1" eaLnBrk="1" hangingPunct="1">
              <a:spcBef>
                <a:spcPct val="50000"/>
              </a:spcBef>
              <a:buFontTx/>
              <a:buNone/>
            </a:pPr>
            <a:r>
              <a:rPr lang="en-US" altLang="en-US" sz="3600" b="1" dirty="0">
                <a:latin typeface="Helvetica Neue"/>
              </a:rPr>
              <a:t>:content 	(ask-all</a:t>
            </a:r>
          </a:p>
          <a:p>
            <a:pPr lvl="4" eaLnBrk="1" hangingPunct="1">
              <a:spcBef>
                <a:spcPct val="50000"/>
              </a:spcBef>
              <a:buFontTx/>
              <a:buNone/>
            </a:pPr>
            <a:r>
              <a:rPr lang="en-US" altLang="en-US" sz="3600" b="1" dirty="0">
                <a:latin typeface="Helvetica Neue"/>
              </a:rPr>
              <a:t>	:sender 		Agent1</a:t>
            </a:r>
          </a:p>
          <a:p>
            <a:pPr lvl="4" eaLnBrk="1" hangingPunct="1">
              <a:spcBef>
                <a:spcPct val="50000"/>
              </a:spcBef>
              <a:buFontTx/>
              <a:buNone/>
            </a:pPr>
            <a:r>
              <a:rPr lang="en-US" altLang="en-US" sz="3600" b="1" dirty="0">
                <a:latin typeface="Helvetica Neue"/>
              </a:rPr>
              <a:t>	:receiver	Agent2</a:t>
            </a:r>
          </a:p>
          <a:p>
            <a:pPr lvl="4" eaLnBrk="1" hangingPunct="1">
              <a:spcBef>
                <a:spcPct val="50000"/>
              </a:spcBef>
              <a:buFontTx/>
              <a:buNone/>
            </a:pPr>
            <a:r>
              <a:rPr lang="en-US" altLang="en-US" sz="3600" b="1" dirty="0">
                <a:latin typeface="Helvetica Neue"/>
              </a:rPr>
              <a:t>	:in-reply-to	id1</a:t>
            </a:r>
          </a:p>
          <a:p>
            <a:pPr lvl="4" eaLnBrk="1" hangingPunct="1">
              <a:spcBef>
                <a:spcPct val="50000"/>
              </a:spcBef>
              <a:buFontTx/>
              <a:buNone/>
            </a:pPr>
            <a:r>
              <a:rPr lang="en-US" altLang="en-US" sz="3600" b="1" dirty="0">
                <a:latin typeface="Helvetica Neue"/>
              </a:rPr>
              <a:t>	:language	Prolog</a:t>
            </a:r>
          </a:p>
          <a:p>
            <a:pPr lvl="4" eaLnBrk="1" hangingPunct="1">
              <a:spcBef>
                <a:spcPct val="50000"/>
              </a:spcBef>
              <a:buFontTx/>
              <a:buNone/>
            </a:pPr>
            <a:r>
              <a:rPr lang="en-US" altLang="en-US" sz="3600" b="1" dirty="0">
                <a:latin typeface="Helvetica Neue"/>
              </a:rPr>
              <a:t>	:ontology	Blocks-World</a:t>
            </a:r>
          </a:p>
          <a:p>
            <a:pPr lvl="4" eaLnBrk="1" hangingPunct="1">
              <a:spcBef>
                <a:spcPct val="50000"/>
              </a:spcBef>
              <a:buFontTx/>
              <a:buNone/>
            </a:pPr>
            <a:r>
              <a:rPr lang="en-US" altLang="en-US" sz="3600" b="1" dirty="0">
                <a:latin typeface="Helvetica Neue"/>
              </a:rPr>
              <a:t>	:content		 “on(X,Y)”</a:t>
            </a:r>
          </a:p>
          <a:p>
            <a:pPr lvl="4" eaLnBrk="1" hangingPunct="1">
              <a:spcBef>
                <a:spcPct val="50000"/>
              </a:spcBef>
              <a:buFontTx/>
              <a:buNone/>
            </a:pPr>
            <a:r>
              <a:rPr lang="en-US" altLang="en-US" sz="3600" b="1" dirty="0">
                <a:latin typeface="Helvetica Neue"/>
              </a:rPr>
              <a:t>)</a:t>
            </a:r>
          </a:p>
          <a:p>
            <a:pPr eaLnBrk="1" hangingPunct="1">
              <a:spcBef>
                <a:spcPct val="50000"/>
              </a:spcBef>
              <a:buFontTx/>
              <a:buNone/>
            </a:pPr>
            <a:r>
              <a:rPr lang="en-US" altLang="en-US" sz="3600" b="1" dirty="0">
                <a:latin typeface="Helvetica Neue"/>
              </a:rPr>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a:extLst>
              <a:ext uri="{FF2B5EF4-FFF2-40B4-BE49-F238E27FC236}">
                <a16:creationId xmlns:a16="http://schemas.microsoft.com/office/drawing/2014/main" id="{3E038011-6BF7-C2E1-7C3A-8301A5ABC1FF}"/>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30723" name="Slide Number Placeholder 3">
            <a:extLst>
              <a:ext uri="{FF2B5EF4-FFF2-40B4-BE49-F238E27FC236}">
                <a16:creationId xmlns:a16="http://schemas.microsoft.com/office/drawing/2014/main" id="{4416530A-9A4E-C1D2-E8A3-D320CB6A087E}"/>
              </a:ext>
            </a:extLst>
          </p:cNvPr>
          <p:cNvSpPr>
            <a:spLocks noGrp="1"/>
          </p:cNvSpPr>
          <p:nvPr>
            <p:ph type="sldNum" sz="quarter" idx="12"/>
          </p:nvPr>
        </p:nvSpPr>
        <p:spPr>
          <a:xfrm>
            <a:off x="11552131" y="12444942"/>
            <a:ext cx="1014046" cy="730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67923653-ED99-403D-9BB5-A7C9E76936E6}" type="slidenum">
              <a:rPr lang="el-GR" altLang="en-US" sz="2800" smtClean="0"/>
              <a:pPr>
                <a:spcBef>
                  <a:spcPct val="0"/>
                </a:spcBef>
                <a:buFontTx/>
                <a:buNone/>
              </a:pPr>
              <a:t>88</a:t>
            </a:fld>
            <a:endParaRPr lang="el-GR" altLang="en-US" sz="2800" dirty="0"/>
          </a:p>
        </p:txBody>
      </p:sp>
      <p:sp>
        <p:nvSpPr>
          <p:cNvPr id="30724" name="Text Box 6">
            <a:extLst>
              <a:ext uri="{FF2B5EF4-FFF2-40B4-BE49-F238E27FC236}">
                <a16:creationId xmlns:a16="http://schemas.microsoft.com/office/drawing/2014/main" id="{0CDD94DC-6F03-466F-0D6B-EC7EF051ED11}"/>
              </a:ext>
            </a:extLst>
          </p:cNvPr>
          <p:cNvSpPr txBox="1">
            <a:spLocks noChangeArrowheads="1"/>
          </p:cNvSpPr>
          <p:nvPr/>
        </p:nvSpPr>
        <p:spPr bwMode="auto">
          <a:xfrm>
            <a:off x="4191000" y="199525"/>
            <a:ext cx="16002000" cy="6463308"/>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latin typeface="Helvetica Neue"/>
              </a:rPr>
              <a:t>(ask-all</a:t>
            </a:r>
          </a:p>
          <a:p>
            <a:pPr lvl="2" eaLnBrk="1" hangingPunct="1">
              <a:spcBef>
                <a:spcPct val="50000"/>
              </a:spcBef>
              <a:buFontTx/>
              <a:buNone/>
            </a:pPr>
            <a:r>
              <a:rPr lang="en-US" altLang="en-US" sz="3600" b="1" dirty="0">
                <a:latin typeface="Helvetica Neue"/>
              </a:rPr>
              <a:t>	:sender 		Agent1</a:t>
            </a:r>
          </a:p>
          <a:p>
            <a:pPr lvl="2" eaLnBrk="1" hangingPunct="1">
              <a:spcBef>
                <a:spcPct val="50000"/>
              </a:spcBef>
              <a:buFontTx/>
              <a:buNone/>
            </a:pPr>
            <a:r>
              <a:rPr lang="en-US" altLang="en-US" sz="3600" b="1" dirty="0">
                <a:latin typeface="Helvetica Neue"/>
              </a:rPr>
              <a:t>	:receiver	Agent2</a:t>
            </a:r>
          </a:p>
          <a:p>
            <a:pPr lvl="2" eaLnBrk="1" hangingPunct="1">
              <a:spcBef>
                <a:spcPct val="50000"/>
              </a:spcBef>
              <a:buFontTx/>
              <a:buNone/>
            </a:pPr>
            <a:r>
              <a:rPr lang="en-US" altLang="en-US" sz="3600" b="1" dirty="0">
                <a:latin typeface="Helvetica Neue"/>
              </a:rPr>
              <a:t>	:in-reply-to	id1</a:t>
            </a:r>
          </a:p>
          <a:p>
            <a:pPr lvl="2" eaLnBrk="1" hangingPunct="1">
              <a:spcBef>
                <a:spcPct val="50000"/>
              </a:spcBef>
              <a:buFontTx/>
              <a:buNone/>
            </a:pPr>
            <a:r>
              <a:rPr lang="en-US" altLang="en-US" sz="3600" b="1" dirty="0">
                <a:latin typeface="Helvetica Neue"/>
              </a:rPr>
              <a:t>	:reply-with	id2</a:t>
            </a:r>
          </a:p>
          <a:p>
            <a:pPr lvl="2" eaLnBrk="1" hangingPunct="1">
              <a:spcBef>
                <a:spcPct val="50000"/>
              </a:spcBef>
              <a:buFontTx/>
              <a:buNone/>
            </a:pPr>
            <a:r>
              <a:rPr lang="en-US" altLang="en-US" sz="3600" b="1" dirty="0">
                <a:latin typeface="Helvetica Neue"/>
              </a:rPr>
              <a:t>	:language	Prolog</a:t>
            </a:r>
          </a:p>
          <a:p>
            <a:pPr lvl="2" eaLnBrk="1" hangingPunct="1">
              <a:spcBef>
                <a:spcPct val="50000"/>
              </a:spcBef>
              <a:buFontTx/>
              <a:buNone/>
            </a:pPr>
            <a:r>
              <a:rPr lang="en-US" altLang="en-US" sz="3600" b="1" dirty="0">
                <a:latin typeface="Helvetica Neue"/>
              </a:rPr>
              <a:t>	:ontology	Blocks-World</a:t>
            </a:r>
          </a:p>
          <a:p>
            <a:pPr lvl="2" eaLnBrk="1" hangingPunct="1">
              <a:spcBef>
                <a:spcPct val="50000"/>
              </a:spcBef>
              <a:buFontTx/>
              <a:buNone/>
            </a:pPr>
            <a:r>
              <a:rPr lang="en-US" altLang="en-US" sz="3600" b="1" dirty="0">
                <a:latin typeface="Helvetica Neue"/>
              </a:rPr>
              <a:t>	:content		 “on(X,Y)”)</a:t>
            </a:r>
          </a:p>
        </p:txBody>
      </p:sp>
      <p:sp>
        <p:nvSpPr>
          <p:cNvPr id="71687" name="Text Box 7">
            <a:extLst>
              <a:ext uri="{FF2B5EF4-FFF2-40B4-BE49-F238E27FC236}">
                <a16:creationId xmlns:a16="http://schemas.microsoft.com/office/drawing/2014/main" id="{D748744F-9BC1-9658-E0C7-4F173203964A}"/>
              </a:ext>
            </a:extLst>
          </p:cNvPr>
          <p:cNvSpPr txBox="1">
            <a:spLocks noChangeArrowheads="1"/>
          </p:cNvSpPr>
          <p:nvPr/>
        </p:nvSpPr>
        <p:spPr bwMode="auto">
          <a:xfrm>
            <a:off x="4191000" y="7053168"/>
            <a:ext cx="16002000" cy="5632311"/>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latin typeface="Helvetica Neue"/>
              </a:rPr>
              <a:t>(tell</a:t>
            </a:r>
          </a:p>
          <a:p>
            <a:pPr lvl="2" eaLnBrk="1" hangingPunct="1">
              <a:spcBef>
                <a:spcPct val="50000"/>
              </a:spcBef>
              <a:buFontTx/>
              <a:buNone/>
            </a:pPr>
            <a:r>
              <a:rPr lang="en-US" altLang="en-US" sz="3600" b="1" dirty="0">
                <a:latin typeface="Helvetica Neue"/>
              </a:rPr>
              <a:t>	:sender 		Agent2</a:t>
            </a:r>
          </a:p>
          <a:p>
            <a:pPr lvl="2" eaLnBrk="1" hangingPunct="1">
              <a:spcBef>
                <a:spcPct val="50000"/>
              </a:spcBef>
              <a:buFontTx/>
              <a:buNone/>
            </a:pPr>
            <a:r>
              <a:rPr lang="en-US" altLang="en-US" sz="3600" b="1" dirty="0">
                <a:latin typeface="Helvetica Neue"/>
              </a:rPr>
              <a:t>	:receiver	Agent1</a:t>
            </a:r>
          </a:p>
          <a:p>
            <a:pPr lvl="2" eaLnBrk="1" hangingPunct="1">
              <a:spcBef>
                <a:spcPct val="50000"/>
              </a:spcBef>
              <a:buFontTx/>
              <a:buNone/>
            </a:pPr>
            <a:r>
              <a:rPr lang="en-US" altLang="en-US" sz="3600" b="1" dirty="0">
                <a:latin typeface="Helvetica Neue"/>
              </a:rPr>
              <a:t>	:in-reply-to	id2</a:t>
            </a:r>
          </a:p>
          <a:p>
            <a:pPr lvl="2" eaLnBrk="1" hangingPunct="1">
              <a:spcBef>
                <a:spcPct val="50000"/>
              </a:spcBef>
              <a:buFontTx/>
              <a:buNone/>
            </a:pPr>
            <a:r>
              <a:rPr lang="en-US" altLang="en-US" sz="3600" b="1" dirty="0">
                <a:latin typeface="Helvetica Neue"/>
              </a:rPr>
              <a:t>	:language	Prolog</a:t>
            </a:r>
          </a:p>
          <a:p>
            <a:pPr lvl="2" eaLnBrk="1" hangingPunct="1">
              <a:spcBef>
                <a:spcPct val="50000"/>
              </a:spcBef>
              <a:buFontTx/>
              <a:buNone/>
            </a:pPr>
            <a:r>
              <a:rPr lang="en-US" altLang="en-US" sz="3600" b="1" dirty="0">
                <a:latin typeface="Helvetica Neue"/>
              </a:rPr>
              <a:t>	:ontology	Blocks-World</a:t>
            </a:r>
          </a:p>
          <a:p>
            <a:pPr lvl="2" eaLnBrk="1" hangingPunct="1">
              <a:spcBef>
                <a:spcPct val="50000"/>
              </a:spcBef>
              <a:buFontTx/>
              <a:buNone/>
            </a:pPr>
            <a:r>
              <a:rPr lang="en-US" altLang="en-US" sz="3600" b="1" dirty="0">
                <a:latin typeface="Helvetica Neue"/>
              </a:rPr>
              <a:t>	:content		 “[on(</a:t>
            </a:r>
            <a:r>
              <a:rPr lang="en-US" altLang="en-US" sz="3600" b="1" dirty="0" err="1">
                <a:latin typeface="Helvetica Neue"/>
              </a:rPr>
              <a:t>a,b</a:t>
            </a:r>
            <a:r>
              <a:rPr lang="en-US" altLang="en-US" sz="3600" b="1" dirty="0">
                <a:latin typeface="Helvetica Neue"/>
              </a:rPr>
              <a:t>),on(</a:t>
            </a:r>
            <a:r>
              <a:rPr lang="en-US" altLang="en-US" sz="3600" b="1" dirty="0" err="1">
                <a:latin typeface="Helvetica Neue"/>
              </a:rPr>
              <a:t>c,d</a:t>
            </a:r>
            <a:r>
              <a:rPr lang="en-US" altLang="en-US" sz="3600" b="1" dirty="0">
                <a:latin typeface="Helvetica Neue"/>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7"/>
                                        </p:tgtEl>
                                        <p:attrNameLst>
                                          <p:attrName>style.visibility</p:attrName>
                                        </p:attrNameLst>
                                      </p:cBhvr>
                                      <p:to>
                                        <p:strVal val="visible"/>
                                      </p:to>
                                    </p:set>
                                    <p:anim calcmode="lin" valueType="num">
                                      <p:cBhvr additive="base">
                                        <p:cTn id="7" dur="500" fill="hold"/>
                                        <p:tgtEl>
                                          <p:spTgt spid="71687"/>
                                        </p:tgtEl>
                                        <p:attrNameLst>
                                          <p:attrName>ppt_x</p:attrName>
                                        </p:attrNameLst>
                                      </p:cBhvr>
                                      <p:tavLst>
                                        <p:tav tm="0">
                                          <p:val>
                                            <p:strVal val="#ppt_x"/>
                                          </p:val>
                                        </p:tav>
                                        <p:tav tm="100000">
                                          <p:val>
                                            <p:strVal val="#ppt_x"/>
                                          </p:val>
                                        </p:tav>
                                      </p:tavLst>
                                    </p:anim>
                                    <p:anim calcmode="lin" valueType="num">
                                      <p:cBhvr additive="base">
                                        <p:cTn id="8" dur="500" fill="hold"/>
                                        <p:tgtEl>
                                          <p:spTgt spid="716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957964"/>
            <a:ext cx="21590490" cy="892079"/>
          </a:xfrm>
        </p:spPr>
        <p:txBody>
          <a:bodyPr>
            <a:noAutofit/>
          </a:bodyPr>
          <a:lstStyle/>
          <a:p>
            <a:r>
              <a:rPr lang="en-US" sz="6000" dirty="0"/>
              <a:t>Basic Categories of “KQML Performatives”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Basic query performatives (</a:t>
            </a:r>
            <a:r>
              <a:rPr lang="en-US" altLang="en-US" sz="4000" b="1" dirty="0">
                <a:solidFill>
                  <a:srgbClr val="0100C8"/>
                </a:solidFill>
                <a:latin typeface="Helvetica Neue"/>
              </a:rPr>
              <a:t>evaluate, ask-one, ask-all</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Multiresponse query performatives (</a:t>
            </a:r>
            <a:r>
              <a:rPr lang="en-US" altLang="en-US" sz="4000" b="1" dirty="0">
                <a:solidFill>
                  <a:srgbClr val="0100C8"/>
                </a:solidFill>
                <a:latin typeface="Helvetica Neue"/>
              </a:rPr>
              <a:t>stream-in, stream-all</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Response performatives (</a:t>
            </a:r>
            <a:r>
              <a:rPr lang="en-US" altLang="en-US" sz="4000" b="1" dirty="0">
                <a:solidFill>
                  <a:srgbClr val="0100C8"/>
                </a:solidFill>
                <a:latin typeface="Helvetica Neue"/>
              </a:rPr>
              <a:t>reply, sorry</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Generic informational performatives (</a:t>
            </a:r>
            <a:r>
              <a:rPr lang="en-US" altLang="en-US" sz="4000" b="1" dirty="0">
                <a:solidFill>
                  <a:srgbClr val="0100C8"/>
                </a:solidFill>
                <a:latin typeface="Helvetica Neue"/>
              </a:rPr>
              <a:t>tell, achieve, cancel, untell, unachieve</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Generator performatives (</a:t>
            </a:r>
            <a:r>
              <a:rPr lang="en-US" altLang="en-US" sz="4000" b="1" dirty="0">
                <a:solidFill>
                  <a:srgbClr val="0100C8"/>
                </a:solidFill>
                <a:latin typeface="Helvetica Neue"/>
              </a:rPr>
              <a:t>standby, ready, next, rest</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Capability-definition performatives (</a:t>
            </a:r>
            <a:r>
              <a:rPr lang="en-US" altLang="en-US" sz="4000" b="1" dirty="0">
                <a:solidFill>
                  <a:srgbClr val="0100C8"/>
                </a:solidFill>
                <a:latin typeface="Helvetica Neue"/>
              </a:rPr>
              <a:t>advertise, subscribe, monitor</a:t>
            </a:r>
            <a:r>
              <a:rPr lang="en-US" altLang="en-US" sz="4000" dirty="0">
                <a:solidFill>
                  <a:srgbClr val="0100C8"/>
                </a:solidFill>
                <a:latin typeface="Helvetica Neue"/>
              </a:rPr>
              <a:t>, …)</a:t>
            </a:r>
          </a:p>
          <a:p>
            <a:pPr>
              <a:lnSpc>
                <a:spcPct val="80000"/>
              </a:lnSpc>
              <a:buFont typeface="Wingdings" panose="05000000000000000000" pitchFamily="2" charset="2"/>
              <a:buChar char="q"/>
            </a:pPr>
            <a:r>
              <a:rPr lang="en-US" altLang="en-US" sz="4000" dirty="0">
                <a:solidFill>
                  <a:srgbClr val="0100C8"/>
                </a:solidFill>
                <a:latin typeface="Helvetica Neue"/>
              </a:rPr>
              <a:t>Networking performatives (</a:t>
            </a:r>
            <a:r>
              <a:rPr lang="en-US" altLang="en-US" sz="4000" b="1" dirty="0">
                <a:solidFill>
                  <a:srgbClr val="0100C8"/>
                </a:solidFill>
                <a:latin typeface="Helvetica Neue"/>
              </a:rPr>
              <a:t>register, unregister, forward, broadcast</a:t>
            </a:r>
            <a:r>
              <a:rPr lang="en-US" altLang="en-US" sz="4000" dirty="0">
                <a:solidFill>
                  <a:srgbClr val="0100C8"/>
                </a:solidFill>
                <a:latin typeface="Helvetica Neue"/>
              </a:rPr>
              <a:t>, …) </a:t>
            </a:r>
          </a:p>
        </p:txBody>
      </p:sp>
    </p:spTree>
    <p:extLst>
      <p:ext uri="{BB962C8B-B14F-4D97-AF65-F5344CB8AC3E}">
        <p14:creationId xmlns:p14="http://schemas.microsoft.com/office/powerpoint/2010/main" val="311064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982667"/>
            <a:ext cx="21590490" cy="892079"/>
          </a:xfrm>
        </p:spPr>
        <p:txBody>
          <a:bodyPr>
            <a:noAutofit/>
          </a:bodyPr>
          <a:lstStyle/>
          <a:p>
            <a:r>
              <a:rPr lang="en-US" sz="6000" dirty="0"/>
              <a:t>AI-based specification of the term “Agent”</a:t>
            </a:r>
            <a:endParaRPr lang="en-CY" sz="6000" dirty="0"/>
          </a:p>
        </p:txBody>
      </p:sp>
      <p:sp>
        <p:nvSpPr>
          <p:cNvPr id="7" name="Rectangle 3">
            <a:extLst>
              <a:ext uri="{FF2B5EF4-FFF2-40B4-BE49-F238E27FC236}">
                <a16:creationId xmlns:a16="http://schemas.microsoft.com/office/drawing/2014/main" id="{761D605D-DB5D-D789-4771-7857C3BCC9A3}"/>
              </a:ext>
            </a:extLst>
          </p:cNvPr>
          <p:cNvSpPr txBox="1">
            <a:spLocks noChangeArrowheads="1"/>
          </p:cNvSpPr>
          <p:nvPr/>
        </p:nvSpPr>
        <p:spPr>
          <a:xfrm>
            <a:off x="1287095" y="4615254"/>
            <a:ext cx="21590489" cy="346375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Many applications require systems that can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decide </a:t>
            </a:r>
            <a:r>
              <a:rPr lang="en-US" sz="4400" dirty="0">
                <a:solidFill>
                  <a:srgbClr val="FF2D64"/>
                </a:solidFill>
                <a:effectLst/>
                <a:latin typeface="Helvetica Neue"/>
                <a:ea typeface="Times New Roman" panose="02020603050405020304" pitchFamily="18" charset="0"/>
                <a:cs typeface="Times New Roman" panose="02020603050405020304" pitchFamily="18" charset="0"/>
              </a:rPr>
              <a:t>autonomously</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what they need to do to meet their design goals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These computer systems are referred to as agents</a:t>
            </a: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80000"/>
              </a:lnSpc>
              <a:buNone/>
            </a:pPr>
            <a:endParaRPr lang="en-US" altLang="en-US" sz="4400" dirty="0">
              <a:solidFill>
                <a:srgbClr val="0100C8"/>
              </a:solidFill>
              <a:latin typeface="Helvetica Neue"/>
            </a:endParaRPr>
          </a:p>
        </p:txBody>
      </p:sp>
    </p:spTree>
    <p:extLst>
      <p:ext uri="{BB962C8B-B14F-4D97-AF65-F5344CB8AC3E}">
        <p14:creationId xmlns:p14="http://schemas.microsoft.com/office/powerpoint/2010/main" val="10097332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3019749"/>
            <a:ext cx="21590490" cy="892079"/>
          </a:xfrm>
        </p:spPr>
        <p:txBody>
          <a:bodyPr>
            <a:noAutofit/>
          </a:bodyPr>
          <a:lstStyle/>
          <a:p>
            <a:r>
              <a:rPr lang="en-US" sz="6000" dirty="0"/>
              <a:t>Matters arising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00547" y="4277734"/>
            <a:ext cx="21686697" cy="440665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sender and receiver must understand the language of communication used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 ontology must be created and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be </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accessible to all communicating </a:t>
            </a: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KQML must operate within a communication infrastructure (not part of KQML) that allows </a:t>
            </a:r>
            <a:r>
              <a:rPr lang="en-US" sz="4000" dirty="0">
                <a:solidFill>
                  <a:srgbClr val="0100C8"/>
                </a:solidFill>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to locate each other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Systems may use "on-premise" programs referred to as routers or facilitators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82412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3489309"/>
            <a:ext cx="21590490" cy="892079"/>
          </a:xfrm>
        </p:spPr>
        <p:txBody>
          <a:bodyPr>
            <a:noAutofit/>
          </a:bodyPr>
          <a:lstStyle/>
          <a:p>
            <a:r>
              <a:rPr lang="en-US" sz="6000" dirty="0"/>
              <a:t>Knowledge Interchange Format (KIF)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584358"/>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96755" y="4584358"/>
            <a:ext cx="21590490" cy="2884187"/>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Times New Roman" panose="02020603050405020304" pitchFamily="18" charset="0"/>
                <a:cs typeface="Times New Roman" panose="02020603050405020304" pitchFamily="18" charset="0"/>
              </a:rPr>
              <a:t>Logic</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-based language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Recommended for expert system</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applications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databases, intelligent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etc</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was designed specifically as an “interlingua”, i.e.</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as an intermediate language for translating other languages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04429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a:extLst>
              <a:ext uri="{FF2B5EF4-FFF2-40B4-BE49-F238E27FC236}">
                <a16:creationId xmlns:a16="http://schemas.microsoft.com/office/drawing/2014/main" id="{84481CC7-F18A-88B2-F829-BC6DD3BA418D}"/>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34819" name="Slide Number Placeholder 3">
            <a:extLst>
              <a:ext uri="{FF2B5EF4-FFF2-40B4-BE49-F238E27FC236}">
                <a16:creationId xmlns:a16="http://schemas.microsoft.com/office/drawing/2014/main" id="{41A9AD86-3B68-9983-13FA-CE4E23570E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ED27180C-2C77-4DD4-8E0D-CAC5DAE7EA7E}" type="slidenum">
              <a:rPr lang="el-GR" altLang="en-US" sz="2800" smtClean="0"/>
              <a:pPr>
                <a:spcBef>
                  <a:spcPct val="0"/>
                </a:spcBef>
                <a:buFontTx/>
                <a:buNone/>
              </a:pPr>
              <a:t>92</a:t>
            </a:fld>
            <a:endParaRPr lang="el-GR" altLang="en-US" sz="2800" dirty="0"/>
          </a:p>
        </p:txBody>
      </p:sp>
      <p:sp>
        <p:nvSpPr>
          <p:cNvPr id="75780" name="Text Box 4">
            <a:extLst>
              <a:ext uri="{FF2B5EF4-FFF2-40B4-BE49-F238E27FC236}">
                <a16:creationId xmlns:a16="http://schemas.microsoft.com/office/drawing/2014/main" id="{7D13B3C6-0F1C-3A5A-F362-58EB89F32C3D}"/>
              </a:ext>
            </a:extLst>
          </p:cNvPr>
          <p:cNvSpPr txBox="1">
            <a:spLocks noChangeArrowheads="1"/>
          </p:cNvSpPr>
          <p:nvPr/>
        </p:nvSpPr>
        <p:spPr bwMode="auto">
          <a:xfrm>
            <a:off x="3810000" y="399193"/>
            <a:ext cx="16002000" cy="11910953"/>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800" b="1" dirty="0">
                <a:solidFill>
                  <a:srgbClr val="990000"/>
                </a:solidFill>
              </a:rPr>
              <a:t>Example Sentences/Expressions in KIF</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4000" b="1" dirty="0">
                <a:latin typeface="Courier New" panose="02070309020205020404" pitchFamily="49" charset="0"/>
              </a:rPr>
              <a:t>(salary 015-46-3946 widgets 72000)</a:t>
            </a:r>
          </a:p>
          <a:p>
            <a:pPr eaLnBrk="1" hangingPunct="1">
              <a:spcBef>
                <a:spcPct val="50000"/>
              </a:spcBef>
              <a:buFontTx/>
              <a:buNone/>
            </a:pPr>
            <a:r>
              <a:rPr lang="en-US" altLang="en-US" sz="4000" b="1" dirty="0">
                <a:latin typeface="Courier New" panose="02070309020205020404" pitchFamily="49" charset="0"/>
              </a:rPr>
              <a:t>(salary 026-40-9152 grommets 36000)</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4000" b="1" dirty="0">
                <a:latin typeface="Courier New" panose="02070309020205020404" pitchFamily="49" charset="0"/>
              </a:rPr>
              <a:t>(&gt; (* (width chip1) (length chip1))</a:t>
            </a:r>
          </a:p>
          <a:p>
            <a:pPr eaLnBrk="1" hangingPunct="1">
              <a:spcBef>
                <a:spcPct val="50000"/>
              </a:spcBef>
              <a:buFontTx/>
              <a:buNone/>
            </a:pPr>
            <a:r>
              <a:rPr lang="en-US" altLang="en-US" sz="4000" b="1" dirty="0">
                <a:latin typeface="Courier New" panose="02070309020205020404" pitchFamily="49" charset="0"/>
              </a:rPr>
              <a:t>   (* (width chip2) (length chipt2)))</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4000" b="1" dirty="0">
                <a:latin typeface="Courier New" panose="02070309020205020404" pitchFamily="49" charset="0"/>
              </a:rPr>
              <a:t>(=&gt; (and (real-number ?x) (even-number ?n))</a:t>
            </a:r>
          </a:p>
          <a:p>
            <a:pPr eaLnBrk="1" hangingPunct="1">
              <a:spcBef>
                <a:spcPct val="50000"/>
              </a:spcBef>
              <a:buFontTx/>
              <a:buNone/>
            </a:pPr>
            <a:r>
              <a:rPr lang="en-US" altLang="en-US" sz="4000" b="1" dirty="0">
                <a:latin typeface="Courier New" panose="02070309020205020404" pitchFamily="49" charset="0"/>
              </a:rPr>
              <a:t>    (&gt; (expt ?x ?n) 0))</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4000" b="1" dirty="0">
                <a:latin typeface="Courier New" panose="02070309020205020404" pitchFamily="49" charset="0"/>
              </a:rPr>
              <a:t>(interested joe ‘(salary ,?x ,?y ,?z)) </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4000" b="1" dirty="0">
                <a:latin typeface="Courier New" panose="02070309020205020404" pitchFamily="49" charset="0"/>
              </a:rPr>
              <a:t>(progn (fresh-line t) </a:t>
            </a:r>
          </a:p>
          <a:p>
            <a:pPr eaLnBrk="1" hangingPunct="1">
              <a:spcBef>
                <a:spcPct val="50000"/>
              </a:spcBef>
              <a:buFontTx/>
              <a:buNone/>
            </a:pPr>
            <a:r>
              <a:rPr lang="en-US" altLang="en-US" sz="4000" b="1" dirty="0">
                <a:latin typeface="Courier New" panose="02070309020205020404" pitchFamily="49" charset="0"/>
              </a:rPr>
              <a:t>       (print “Hello!”) </a:t>
            </a:r>
          </a:p>
          <a:p>
            <a:pPr eaLnBrk="1" hangingPunct="1">
              <a:spcBef>
                <a:spcPct val="50000"/>
              </a:spcBef>
              <a:buFontTx/>
              <a:buNone/>
            </a:pPr>
            <a:r>
              <a:rPr lang="en-US" altLang="en-US" sz="4000" b="1" dirty="0">
                <a:latin typeface="Courier New" panose="02070309020205020404" pitchFamily="49" charset="0"/>
              </a:rPr>
              <a:t>       (fresh-line 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80">
                                            <p:txEl>
                                              <p:pRg st="5" end="5"/>
                                            </p:txEl>
                                          </p:spTgt>
                                        </p:tgtEl>
                                        <p:attrNameLst>
                                          <p:attrName>style.visibility</p:attrName>
                                        </p:attrNameLst>
                                      </p:cBhvr>
                                      <p:to>
                                        <p:strVal val="visible"/>
                                      </p:to>
                                    </p:set>
                                    <p:anim calcmode="lin" valueType="num">
                                      <p:cBhvr additive="base">
                                        <p:cTn id="7" dur="500" fill="hold"/>
                                        <p:tgtEl>
                                          <p:spTgt spid="75780">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80">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5780">
                                            <p:txEl>
                                              <p:pRg st="6" end="6"/>
                                            </p:txEl>
                                          </p:spTgt>
                                        </p:tgtEl>
                                        <p:attrNameLst>
                                          <p:attrName>style.visibility</p:attrName>
                                        </p:attrNameLst>
                                      </p:cBhvr>
                                      <p:to>
                                        <p:strVal val="visible"/>
                                      </p:to>
                                    </p:set>
                                    <p:anim calcmode="lin" valueType="num">
                                      <p:cBhvr additive="base">
                                        <p:cTn id="11" dur="500" fill="hold"/>
                                        <p:tgtEl>
                                          <p:spTgt spid="75780">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8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5780">
                                            <p:txEl>
                                              <p:pRg st="8" end="8"/>
                                            </p:txEl>
                                          </p:spTgt>
                                        </p:tgtEl>
                                        <p:attrNameLst>
                                          <p:attrName>style.visibility</p:attrName>
                                        </p:attrNameLst>
                                      </p:cBhvr>
                                      <p:to>
                                        <p:strVal val="visible"/>
                                      </p:to>
                                    </p:set>
                                    <p:anim calcmode="lin" valueType="num">
                                      <p:cBhvr additive="base">
                                        <p:cTn id="17" dur="500" fill="hold"/>
                                        <p:tgtEl>
                                          <p:spTgt spid="75780">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5780">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5780">
                                            <p:txEl>
                                              <p:pRg st="9" end="9"/>
                                            </p:txEl>
                                          </p:spTgt>
                                        </p:tgtEl>
                                        <p:attrNameLst>
                                          <p:attrName>style.visibility</p:attrName>
                                        </p:attrNameLst>
                                      </p:cBhvr>
                                      <p:to>
                                        <p:strVal val="visible"/>
                                      </p:to>
                                    </p:set>
                                    <p:anim calcmode="lin" valueType="num">
                                      <p:cBhvr additive="base">
                                        <p:cTn id="21" dur="500" fill="hold"/>
                                        <p:tgtEl>
                                          <p:spTgt spid="75780">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578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75780">
                                            <p:txEl>
                                              <p:pRg st="11" end="11"/>
                                            </p:txEl>
                                          </p:spTgt>
                                        </p:tgtEl>
                                        <p:attrNameLst>
                                          <p:attrName>style.visibility</p:attrName>
                                        </p:attrNameLst>
                                      </p:cBhvr>
                                      <p:to>
                                        <p:strVal val="visible"/>
                                      </p:to>
                                    </p:set>
                                    <p:anim calcmode="lin" valueType="num">
                                      <p:cBhvr additive="base">
                                        <p:cTn id="27" dur="500" fill="hold"/>
                                        <p:tgtEl>
                                          <p:spTgt spid="75780">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578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75780">
                                            <p:txEl>
                                              <p:pRg st="13" end="13"/>
                                            </p:txEl>
                                          </p:spTgt>
                                        </p:tgtEl>
                                        <p:attrNameLst>
                                          <p:attrName>style.visibility</p:attrName>
                                        </p:attrNameLst>
                                      </p:cBhvr>
                                      <p:to>
                                        <p:strVal val="visible"/>
                                      </p:to>
                                    </p:set>
                                    <p:anim calcmode="lin" valueType="num">
                                      <p:cBhvr additive="base">
                                        <p:cTn id="33" dur="500" fill="hold"/>
                                        <p:tgtEl>
                                          <p:spTgt spid="75780">
                                            <p:txEl>
                                              <p:pRg st="13" end="1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5780">
                                            <p:txEl>
                                              <p:pRg st="13" end="1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5780">
                                            <p:txEl>
                                              <p:pRg st="14" end="14"/>
                                            </p:txEl>
                                          </p:spTgt>
                                        </p:tgtEl>
                                        <p:attrNameLst>
                                          <p:attrName>style.visibility</p:attrName>
                                        </p:attrNameLst>
                                      </p:cBhvr>
                                      <p:to>
                                        <p:strVal val="visible"/>
                                      </p:to>
                                    </p:set>
                                    <p:anim calcmode="lin" valueType="num">
                                      <p:cBhvr additive="base">
                                        <p:cTn id="37" dur="500" fill="hold"/>
                                        <p:tgtEl>
                                          <p:spTgt spid="75780">
                                            <p:txEl>
                                              <p:pRg st="14" end="1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5780">
                                            <p:txEl>
                                              <p:pRg st="14" end="1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5780">
                                            <p:txEl>
                                              <p:pRg st="15" end="15"/>
                                            </p:txEl>
                                          </p:spTgt>
                                        </p:tgtEl>
                                        <p:attrNameLst>
                                          <p:attrName>style.visibility</p:attrName>
                                        </p:attrNameLst>
                                      </p:cBhvr>
                                      <p:to>
                                        <p:strVal val="visible"/>
                                      </p:to>
                                    </p:set>
                                    <p:anim calcmode="lin" valueType="num">
                                      <p:cBhvr additive="base">
                                        <p:cTn id="41" dur="500" fill="hold"/>
                                        <p:tgtEl>
                                          <p:spTgt spid="75780">
                                            <p:txEl>
                                              <p:pRg st="15" end="1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578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393976"/>
            <a:ext cx="21590490" cy="892079"/>
          </a:xfrm>
        </p:spPr>
        <p:txBody>
          <a:bodyPr>
            <a:noAutofit/>
          </a:bodyPr>
          <a:lstStyle/>
          <a:p>
            <a:r>
              <a:rPr lang="en-US" sz="6000" dirty="0"/>
              <a:t>Ontologies</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584358"/>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8" name="Rectangle 3">
            <a:extLst>
              <a:ext uri="{FF2B5EF4-FFF2-40B4-BE49-F238E27FC236}">
                <a16:creationId xmlns:a16="http://schemas.microsoft.com/office/drawing/2014/main" id="{A8F3D10A-1EB7-EFDE-B195-804251837657}"/>
              </a:ext>
            </a:extLst>
          </p:cNvPr>
          <p:cNvSpPr txBox="1">
            <a:spLocks noChangeArrowheads="1"/>
          </p:cNvSpPr>
          <p:nvPr/>
        </p:nvSpPr>
        <p:spPr>
          <a:xfrm>
            <a:off x="1396755" y="3930294"/>
            <a:ext cx="21472523" cy="724021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An </a:t>
            </a: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ontology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specifies the objects, concepts, and relationships in a domain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0" indent="0">
              <a:buNone/>
            </a:pPr>
            <a:endParaRPr lang="en-US" altLang="en-US" sz="4000" dirty="0">
              <a:solidFill>
                <a:srgbClr val="0100C8"/>
              </a:solidFill>
              <a:latin typeface="Helvetica Neue"/>
            </a:endParaRPr>
          </a:p>
          <a:p>
            <a:pPr marL="0" indent="0">
              <a:buNone/>
            </a:pPr>
            <a:r>
              <a:rPr lang="en-US" altLang="en-US" sz="4000" dirty="0">
                <a:solidFill>
                  <a:srgbClr val="0100C8"/>
                </a:solidFill>
                <a:latin typeface="Helvetica Neue"/>
              </a:rPr>
              <a:t>For example, the</a:t>
            </a:r>
            <a:r>
              <a:rPr lang="el-GR" altLang="en-US" sz="4000" dirty="0">
                <a:solidFill>
                  <a:srgbClr val="0100C8"/>
                </a:solidFill>
                <a:latin typeface="Helvetica Neue"/>
              </a:rPr>
              <a:t> </a:t>
            </a:r>
            <a:r>
              <a:rPr lang="en-US" altLang="en-US" sz="4000" dirty="0">
                <a:solidFill>
                  <a:srgbClr val="0100C8"/>
                </a:solidFill>
                <a:latin typeface="Helvetica Neue"/>
              </a:rPr>
              <a:t>“Blocks-World”</a:t>
            </a:r>
            <a:r>
              <a:rPr lang="el-GR" altLang="en-US" sz="4000" dirty="0">
                <a:solidFill>
                  <a:srgbClr val="0100C8"/>
                </a:solidFill>
                <a:latin typeface="Helvetica Neue"/>
              </a:rPr>
              <a:t> </a:t>
            </a:r>
            <a:r>
              <a:rPr lang="en-US" altLang="en-US" sz="4000" dirty="0">
                <a:solidFill>
                  <a:srgbClr val="0100C8"/>
                </a:solidFill>
                <a:latin typeface="Helvetica Neue"/>
              </a:rPr>
              <a:t>ontology could contain:</a:t>
            </a:r>
            <a:endParaRPr lang="el-GR" altLang="en-US" sz="4000" dirty="0">
              <a:solidFill>
                <a:srgbClr val="0100C8"/>
              </a:solidFill>
              <a:latin typeface="Helvetica Neue"/>
            </a:endParaRPr>
          </a:p>
          <a:p>
            <a:pPr lvl="1"/>
            <a:r>
              <a:rPr lang="el-GR" altLang="en-US" sz="4000" dirty="0">
                <a:solidFill>
                  <a:srgbClr val="0100C8"/>
                </a:solidFill>
                <a:latin typeface="Helvetica Neue"/>
                <a:sym typeface="Symbol" panose="05050102010706020507" pitchFamily="18" charset="2"/>
              </a:rPr>
              <a:t></a:t>
            </a:r>
            <a:r>
              <a:rPr lang="en-US" altLang="en-US" sz="4000" dirty="0">
                <a:solidFill>
                  <a:srgbClr val="0100C8"/>
                </a:solidFill>
                <a:latin typeface="Helvetica Neue"/>
                <a:sym typeface="Symbol" panose="05050102010706020507" pitchFamily="18" charset="2"/>
              </a:rPr>
              <a:t>x (Block x) =&gt; (PhysicalObject x)</a:t>
            </a:r>
          </a:p>
          <a:p>
            <a:pPr lvl="1"/>
            <a:r>
              <a:rPr lang="en-US" altLang="en-US" sz="4000" dirty="0">
                <a:solidFill>
                  <a:srgbClr val="0100C8"/>
                </a:solidFill>
                <a:latin typeface="Helvetica Neue"/>
                <a:sym typeface="Symbol" panose="05050102010706020507" pitchFamily="18" charset="2"/>
              </a:rPr>
              <a:t>(class Block)</a:t>
            </a:r>
          </a:p>
          <a:p>
            <a:pPr lvl="1"/>
            <a:r>
              <a:rPr lang="en-US" altLang="en-US" sz="4000" dirty="0">
                <a:solidFill>
                  <a:srgbClr val="0100C8"/>
                </a:solidFill>
                <a:latin typeface="Helvetica Neue"/>
                <a:sym typeface="Symbol" panose="05050102010706020507" pitchFamily="18" charset="2"/>
              </a:rPr>
              <a:t>(class PhysicalObject)</a:t>
            </a:r>
          </a:p>
          <a:p>
            <a:pPr lvl="1"/>
            <a:r>
              <a:rPr lang="en-US" altLang="en-US" sz="4000" dirty="0">
                <a:solidFill>
                  <a:srgbClr val="0100C8"/>
                </a:solidFill>
                <a:latin typeface="Helvetica Neue"/>
                <a:sym typeface="Symbol" panose="05050102010706020507" pitchFamily="18" charset="2"/>
              </a:rPr>
              <a:t>(subclassOf Block PhysicalObject)</a:t>
            </a:r>
          </a:p>
          <a:p>
            <a:pPr lvl="1"/>
            <a:r>
              <a:rPr lang="el-GR" altLang="en-US" sz="4000" dirty="0">
                <a:solidFill>
                  <a:srgbClr val="0100C8"/>
                </a:solidFill>
                <a:latin typeface="Helvetica Neue"/>
                <a:sym typeface="Symbol" panose="05050102010706020507" pitchFamily="18" charset="2"/>
              </a:rPr>
              <a:t></a:t>
            </a:r>
            <a:r>
              <a:rPr lang="en-US" altLang="en-US" sz="4000" dirty="0">
                <a:solidFill>
                  <a:srgbClr val="0100C8"/>
                </a:solidFill>
                <a:latin typeface="Helvetica Neue"/>
                <a:sym typeface="Symbol" panose="05050102010706020507" pitchFamily="18" charset="2"/>
              </a:rPr>
              <a:t>x,y,z (instanceOf x y) </a:t>
            </a:r>
            <a:r>
              <a:rPr lang="en-US" altLang="en-US" sz="4000" dirty="0">
                <a:solidFill>
                  <a:srgbClr val="0100C8"/>
                </a:solidFill>
                <a:latin typeface="Helvetica Neue"/>
                <a:cs typeface="Courier New" panose="02070309020205020404" pitchFamily="49" charset="0"/>
                <a:sym typeface="Symbol" panose="05050102010706020507" pitchFamily="18" charset="2"/>
              </a:rPr>
              <a:t>^ (subclassOf y x) =&gt; (instanceOf x z)</a:t>
            </a:r>
          </a:p>
          <a:p>
            <a:pPr lvl="1"/>
            <a:r>
              <a:rPr lang="en-US" altLang="en-US" sz="4000" dirty="0">
                <a:solidFill>
                  <a:srgbClr val="0100C8"/>
                </a:solidFill>
                <a:latin typeface="Helvetica Neue"/>
                <a:cs typeface="Courier New" panose="02070309020205020404" pitchFamily="49" charset="0"/>
                <a:sym typeface="Symbol" panose="05050102010706020507" pitchFamily="18" charset="2"/>
              </a:rPr>
              <a:t>(domain On PhysicalObject)</a:t>
            </a:r>
          </a:p>
          <a:p>
            <a:pPr lvl="1"/>
            <a:r>
              <a:rPr lang="en-US" altLang="en-US" sz="4000" dirty="0">
                <a:solidFill>
                  <a:srgbClr val="0100C8"/>
                </a:solidFill>
                <a:latin typeface="Helvetica Neue"/>
                <a:cs typeface="Courier New" panose="02070309020205020404" pitchFamily="49" charset="0"/>
                <a:sym typeface="Symbol" panose="05050102010706020507" pitchFamily="18" charset="2"/>
              </a:rPr>
              <a:t>(range On PhysicalObject)</a:t>
            </a:r>
          </a:p>
        </p:txBody>
      </p:sp>
    </p:spTree>
    <p:extLst>
      <p:ext uri="{BB962C8B-B14F-4D97-AF65-F5344CB8AC3E}">
        <p14:creationId xmlns:p14="http://schemas.microsoft.com/office/powerpoint/2010/main" val="27396979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1">
            <a:extLst>
              <a:ext uri="{FF2B5EF4-FFF2-40B4-BE49-F238E27FC236}">
                <a16:creationId xmlns:a16="http://schemas.microsoft.com/office/drawing/2014/main" id="{448A9C53-36D1-CDD7-EE99-6710C32A3160}"/>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36867" name="Slide Number Placeholder 3">
            <a:extLst>
              <a:ext uri="{FF2B5EF4-FFF2-40B4-BE49-F238E27FC236}">
                <a16:creationId xmlns:a16="http://schemas.microsoft.com/office/drawing/2014/main" id="{AB019275-B79F-B0CD-AF41-0BD3487009D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45E0A151-1558-432B-8131-ADE7ABD4B47F}" type="slidenum">
              <a:rPr lang="el-GR" altLang="en-US" sz="2800" smtClean="0"/>
              <a:pPr>
                <a:spcBef>
                  <a:spcPct val="0"/>
                </a:spcBef>
                <a:buFontTx/>
                <a:buNone/>
              </a:pPr>
              <a:t>94</a:t>
            </a:fld>
            <a:endParaRPr lang="el-GR" altLang="en-US" sz="2800" dirty="0"/>
          </a:p>
        </p:txBody>
      </p:sp>
      <p:sp>
        <p:nvSpPr>
          <p:cNvPr id="36868" name="Rectangle 4">
            <a:extLst>
              <a:ext uri="{FF2B5EF4-FFF2-40B4-BE49-F238E27FC236}">
                <a16:creationId xmlns:a16="http://schemas.microsoft.com/office/drawing/2014/main" id="{4BE3FBFC-4F9C-ABA1-C408-40BF0B9E0DBE}"/>
              </a:ext>
            </a:extLst>
          </p:cNvPr>
          <p:cNvSpPr>
            <a:spLocks noChangeArrowheads="1"/>
          </p:cNvSpPr>
          <p:nvPr/>
        </p:nvSpPr>
        <p:spPr bwMode="auto">
          <a:xfrm>
            <a:off x="10990305" y="304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Thing</a:t>
            </a:r>
          </a:p>
        </p:txBody>
      </p:sp>
      <p:sp>
        <p:nvSpPr>
          <p:cNvPr id="36869" name="Rectangle 5">
            <a:extLst>
              <a:ext uri="{FF2B5EF4-FFF2-40B4-BE49-F238E27FC236}">
                <a16:creationId xmlns:a16="http://schemas.microsoft.com/office/drawing/2014/main" id="{BA1D0874-AA72-C0C6-18CD-8576119F0E90}"/>
              </a:ext>
            </a:extLst>
          </p:cNvPr>
          <p:cNvSpPr>
            <a:spLocks noChangeArrowheads="1"/>
          </p:cNvSpPr>
          <p:nvPr/>
        </p:nvSpPr>
        <p:spPr bwMode="auto">
          <a:xfrm>
            <a:off x="5503905" y="27432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Entity</a:t>
            </a:r>
          </a:p>
        </p:txBody>
      </p:sp>
      <p:sp>
        <p:nvSpPr>
          <p:cNvPr id="36870" name="Rectangle 6">
            <a:extLst>
              <a:ext uri="{FF2B5EF4-FFF2-40B4-BE49-F238E27FC236}">
                <a16:creationId xmlns:a16="http://schemas.microsoft.com/office/drawing/2014/main" id="{8239F072-1DA1-2AFC-8A5A-C1BC0D00BCEE}"/>
              </a:ext>
            </a:extLst>
          </p:cNvPr>
          <p:cNvSpPr>
            <a:spLocks noChangeArrowheads="1"/>
          </p:cNvSpPr>
          <p:nvPr/>
        </p:nvSpPr>
        <p:spPr bwMode="auto">
          <a:xfrm>
            <a:off x="5503905" y="44196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2800" b="1"/>
          </a:p>
          <a:p>
            <a:pPr algn="ctr" eaLnBrk="1" hangingPunct="1">
              <a:spcBef>
                <a:spcPct val="0"/>
              </a:spcBef>
              <a:buFontTx/>
              <a:buNone/>
            </a:pPr>
            <a:r>
              <a:rPr lang="en-US" altLang="en-US" sz="2800" b="1"/>
              <a:t>Agent</a:t>
            </a:r>
          </a:p>
          <a:p>
            <a:pPr algn="ctr" eaLnBrk="1" hangingPunct="1">
              <a:spcBef>
                <a:spcPct val="0"/>
              </a:spcBef>
              <a:buFontTx/>
              <a:buNone/>
            </a:pPr>
            <a:endParaRPr lang="en-US" altLang="en-US" sz="2800" b="1"/>
          </a:p>
        </p:txBody>
      </p:sp>
      <p:sp>
        <p:nvSpPr>
          <p:cNvPr id="36871" name="Rectangle 7">
            <a:extLst>
              <a:ext uri="{FF2B5EF4-FFF2-40B4-BE49-F238E27FC236}">
                <a16:creationId xmlns:a16="http://schemas.microsoft.com/office/drawing/2014/main" id="{B9A2B57B-F82E-4B56-263B-81C05F44C6BA}"/>
              </a:ext>
            </a:extLst>
          </p:cNvPr>
          <p:cNvSpPr>
            <a:spLocks noChangeArrowheads="1"/>
          </p:cNvSpPr>
          <p:nvPr/>
        </p:nvSpPr>
        <p:spPr bwMode="auto">
          <a:xfrm>
            <a:off x="3675105" y="60960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Person</a:t>
            </a:r>
          </a:p>
        </p:txBody>
      </p:sp>
      <p:sp>
        <p:nvSpPr>
          <p:cNvPr id="36872" name="Rectangle 8">
            <a:extLst>
              <a:ext uri="{FF2B5EF4-FFF2-40B4-BE49-F238E27FC236}">
                <a16:creationId xmlns:a16="http://schemas.microsoft.com/office/drawing/2014/main" id="{CDCF4A6F-6242-8C23-D4C6-CF6387F6A7A6}"/>
              </a:ext>
            </a:extLst>
          </p:cNvPr>
          <p:cNvSpPr>
            <a:spLocks noChangeArrowheads="1"/>
          </p:cNvSpPr>
          <p:nvPr/>
        </p:nvSpPr>
        <p:spPr bwMode="auto">
          <a:xfrm>
            <a:off x="6570705" y="60960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Enterprise</a:t>
            </a:r>
          </a:p>
        </p:txBody>
      </p:sp>
      <p:sp>
        <p:nvSpPr>
          <p:cNvPr id="36873" name="Rectangle 9">
            <a:extLst>
              <a:ext uri="{FF2B5EF4-FFF2-40B4-BE49-F238E27FC236}">
                <a16:creationId xmlns:a16="http://schemas.microsoft.com/office/drawing/2014/main" id="{939C3CBC-11AE-A73A-5CA0-BD7B6AA46BFB}"/>
              </a:ext>
            </a:extLst>
          </p:cNvPr>
          <p:cNvSpPr>
            <a:spLocks noChangeArrowheads="1"/>
          </p:cNvSpPr>
          <p:nvPr/>
        </p:nvSpPr>
        <p:spPr bwMode="auto">
          <a:xfrm>
            <a:off x="3675105" y="7924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Employee</a:t>
            </a:r>
          </a:p>
        </p:txBody>
      </p:sp>
      <p:sp>
        <p:nvSpPr>
          <p:cNvPr id="36874" name="Rectangle 10">
            <a:extLst>
              <a:ext uri="{FF2B5EF4-FFF2-40B4-BE49-F238E27FC236}">
                <a16:creationId xmlns:a16="http://schemas.microsoft.com/office/drawing/2014/main" id="{263BA0EB-9A64-ADD3-471C-31BAB59CB373}"/>
              </a:ext>
            </a:extLst>
          </p:cNvPr>
          <p:cNvSpPr>
            <a:spLocks noChangeArrowheads="1"/>
          </p:cNvSpPr>
          <p:nvPr/>
        </p:nvSpPr>
        <p:spPr bwMode="auto">
          <a:xfrm>
            <a:off x="6570705" y="7924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Department</a:t>
            </a:r>
          </a:p>
        </p:txBody>
      </p:sp>
      <p:sp>
        <p:nvSpPr>
          <p:cNvPr id="36875" name="Rectangle 11">
            <a:extLst>
              <a:ext uri="{FF2B5EF4-FFF2-40B4-BE49-F238E27FC236}">
                <a16:creationId xmlns:a16="http://schemas.microsoft.com/office/drawing/2014/main" id="{B54ECB6E-E0EB-ABE9-268C-E57A83670957}"/>
              </a:ext>
            </a:extLst>
          </p:cNvPr>
          <p:cNvSpPr>
            <a:spLocks noChangeArrowheads="1"/>
          </p:cNvSpPr>
          <p:nvPr/>
        </p:nvSpPr>
        <p:spPr bwMode="auto">
          <a:xfrm>
            <a:off x="3675105" y="97536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Part-Time</a:t>
            </a:r>
          </a:p>
          <a:p>
            <a:pPr algn="ctr" eaLnBrk="1" hangingPunct="1">
              <a:spcBef>
                <a:spcPct val="0"/>
              </a:spcBef>
              <a:buFontTx/>
              <a:buNone/>
            </a:pPr>
            <a:r>
              <a:rPr lang="en-US" altLang="en-US" sz="2800" b="1"/>
              <a:t>Employee</a:t>
            </a:r>
          </a:p>
        </p:txBody>
      </p:sp>
      <p:sp>
        <p:nvSpPr>
          <p:cNvPr id="36876" name="Rectangle 12">
            <a:extLst>
              <a:ext uri="{FF2B5EF4-FFF2-40B4-BE49-F238E27FC236}">
                <a16:creationId xmlns:a16="http://schemas.microsoft.com/office/drawing/2014/main" id="{56F259CC-3A6D-0DC0-B53D-17F4DCFAAD0D}"/>
              </a:ext>
            </a:extLst>
          </p:cNvPr>
          <p:cNvSpPr>
            <a:spLocks noChangeArrowheads="1"/>
          </p:cNvSpPr>
          <p:nvPr/>
        </p:nvSpPr>
        <p:spPr bwMode="auto">
          <a:xfrm>
            <a:off x="6342105" y="97536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Full-Time</a:t>
            </a:r>
          </a:p>
          <a:p>
            <a:pPr algn="ctr" eaLnBrk="1" hangingPunct="1">
              <a:spcBef>
                <a:spcPct val="0"/>
              </a:spcBef>
              <a:buFontTx/>
              <a:buNone/>
            </a:pPr>
            <a:r>
              <a:rPr lang="en-US" altLang="en-US" sz="2800" b="1"/>
              <a:t>Employee</a:t>
            </a:r>
          </a:p>
        </p:txBody>
      </p:sp>
      <p:sp>
        <p:nvSpPr>
          <p:cNvPr id="36877" name="Line 13">
            <a:extLst>
              <a:ext uri="{FF2B5EF4-FFF2-40B4-BE49-F238E27FC236}">
                <a16:creationId xmlns:a16="http://schemas.microsoft.com/office/drawing/2014/main" id="{D7D9676C-EDE6-23E2-48EE-346A36863285}"/>
              </a:ext>
            </a:extLst>
          </p:cNvPr>
          <p:cNvSpPr>
            <a:spLocks noChangeShapeType="1"/>
          </p:cNvSpPr>
          <p:nvPr/>
        </p:nvSpPr>
        <p:spPr bwMode="auto">
          <a:xfrm>
            <a:off x="6500168" y="3860541"/>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8" name="Line 14">
            <a:extLst>
              <a:ext uri="{FF2B5EF4-FFF2-40B4-BE49-F238E27FC236}">
                <a16:creationId xmlns:a16="http://schemas.microsoft.com/office/drawing/2014/main" id="{5E778DA1-5BF8-694B-B042-2B9CCB96068B}"/>
              </a:ext>
            </a:extLst>
          </p:cNvPr>
          <p:cNvSpPr>
            <a:spLocks noChangeShapeType="1"/>
          </p:cNvSpPr>
          <p:nvPr/>
        </p:nvSpPr>
        <p:spPr bwMode="auto">
          <a:xfrm flipH="1">
            <a:off x="5075537" y="5486400"/>
            <a:ext cx="9144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79" name="Line 15">
            <a:extLst>
              <a:ext uri="{FF2B5EF4-FFF2-40B4-BE49-F238E27FC236}">
                <a16:creationId xmlns:a16="http://schemas.microsoft.com/office/drawing/2014/main" id="{2435C38C-8135-90C9-05EE-F19483212311}"/>
              </a:ext>
            </a:extLst>
          </p:cNvPr>
          <p:cNvSpPr>
            <a:spLocks noChangeShapeType="1"/>
          </p:cNvSpPr>
          <p:nvPr/>
        </p:nvSpPr>
        <p:spPr bwMode="auto">
          <a:xfrm>
            <a:off x="6751937" y="5486400"/>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0" name="Line 16">
            <a:extLst>
              <a:ext uri="{FF2B5EF4-FFF2-40B4-BE49-F238E27FC236}">
                <a16:creationId xmlns:a16="http://schemas.microsoft.com/office/drawing/2014/main" id="{895EEFB8-09A2-DE83-4D2D-D43FEFEF760F}"/>
              </a:ext>
            </a:extLst>
          </p:cNvPr>
          <p:cNvSpPr>
            <a:spLocks noChangeShapeType="1"/>
          </p:cNvSpPr>
          <p:nvPr/>
        </p:nvSpPr>
        <p:spPr bwMode="auto">
          <a:xfrm>
            <a:off x="4465937" y="7162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1" name="Line 17">
            <a:extLst>
              <a:ext uri="{FF2B5EF4-FFF2-40B4-BE49-F238E27FC236}">
                <a16:creationId xmlns:a16="http://schemas.microsoft.com/office/drawing/2014/main" id="{40018217-4228-4C6F-1BB3-4973FB0351B8}"/>
              </a:ext>
            </a:extLst>
          </p:cNvPr>
          <p:cNvSpPr>
            <a:spLocks noChangeShapeType="1"/>
          </p:cNvSpPr>
          <p:nvPr/>
        </p:nvSpPr>
        <p:spPr bwMode="auto">
          <a:xfrm>
            <a:off x="7513937" y="7162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2" name="Line 18">
            <a:extLst>
              <a:ext uri="{FF2B5EF4-FFF2-40B4-BE49-F238E27FC236}">
                <a16:creationId xmlns:a16="http://schemas.microsoft.com/office/drawing/2014/main" id="{8D545794-A0A2-06B6-CEDB-D86E25AD8ECF}"/>
              </a:ext>
            </a:extLst>
          </p:cNvPr>
          <p:cNvSpPr>
            <a:spLocks noChangeShapeType="1"/>
          </p:cNvSpPr>
          <p:nvPr/>
        </p:nvSpPr>
        <p:spPr bwMode="auto">
          <a:xfrm>
            <a:off x="4465937" y="89916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3" name="Line 19">
            <a:extLst>
              <a:ext uri="{FF2B5EF4-FFF2-40B4-BE49-F238E27FC236}">
                <a16:creationId xmlns:a16="http://schemas.microsoft.com/office/drawing/2014/main" id="{BBF208D7-1D7D-128A-28B6-259878258C30}"/>
              </a:ext>
            </a:extLst>
          </p:cNvPr>
          <p:cNvSpPr>
            <a:spLocks noChangeShapeType="1"/>
          </p:cNvSpPr>
          <p:nvPr/>
        </p:nvSpPr>
        <p:spPr bwMode="auto">
          <a:xfrm>
            <a:off x="5075537" y="8991600"/>
            <a:ext cx="1676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84" name="Rectangle 20">
            <a:extLst>
              <a:ext uri="{FF2B5EF4-FFF2-40B4-BE49-F238E27FC236}">
                <a16:creationId xmlns:a16="http://schemas.microsoft.com/office/drawing/2014/main" id="{8AB7C2CD-0C55-76B9-DCFF-62182DC24B76}"/>
              </a:ext>
            </a:extLst>
          </p:cNvPr>
          <p:cNvSpPr>
            <a:spLocks noChangeArrowheads="1"/>
          </p:cNvSpPr>
          <p:nvPr/>
        </p:nvSpPr>
        <p:spPr bwMode="auto">
          <a:xfrm>
            <a:off x="10990305" y="2590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Class of All</a:t>
            </a:r>
          </a:p>
          <a:p>
            <a:pPr algn="ctr" eaLnBrk="1" hangingPunct="1">
              <a:spcBef>
                <a:spcPct val="0"/>
              </a:spcBef>
              <a:buFontTx/>
              <a:buNone/>
            </a:pPr>
            <a:r>
              <a:rPr lang="en-US" altLang="en-US" sz="2800" b="1"/>
              <a:t>Attributes</a:t>
            </a:r>
          </a:p>
        </p:txBody>
      </p:sp>
      <p:sp>
        <p:nvSpPr>
          <p:cNvPr id="36885" name="Rectangle 21">
            <a:extLst>
              <a:ext uri="{FF2B5EF4-FFF2-40B4-BE49-F238E27FC236}">
                <a16:creationId xmlns:a16="http://schemas.microsoft.com/office/drawing/2014/main" id="{AB7DF25B-6967-AFF8-E95C-A576CAC0AA02}"/>
              </a:ext>
            </a:extLst>
          </p:cNvPr>
          <p:cNvSpPr>
            <a:spLocks noChangeArrowheads="1"/>
          </p:cNvSpPr>
          <p:nvPr/>
        </p:nvSpPr>
        <p:spPr bwMode="auto">
          <a:xfrm>
            <a:off x="10820400" y="44196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Agent</a:t>
            </a:r>
          </a:p>
          <a:p>
            <a:pPr algn="ctr" eaLnBrk="1" hangingPunct="1">
              <a:spcBef>
                <a:spcPct val="0"/>
              </a:spcBef>
              <a:buFontTx/>
              <a:buNone/>
            </a:pPr>
            <a:r>
              <a:rPr lang="en-US" altLang="en-US" sz="2800" b="1"/>
              <a:t>Attributes</a:t>
            </a:r>
          </a:p>
        </p:txBody>
      </p:sp>
      <p:sp>
        <p:nvSpPr>
          <p:cNvPr id="36886" name="Rectangle 22">
            <a:extLst>
              <a:ext uri="{FF2B5EF4-FFF2-40B4-BE49-F238E27FC236}">
                <a16:creationId xmlns:a16="http://schemas.microsoft.com/office/drawing/2014/main" id="{AF6A1E1A-88FC-9A95-C60F-51904C203EB8}"/>
              </a:ext>
            </a:extLst>
          </p:cNvPr>
          <p:cNvSpPr>
            <a:spLocks noChangeArrowheads="1"/>
          </p:cNvSpPr>
          <p:nvPr/>
        </p:nvSpPr>
        <p:spPr bwMode="auto">
          <a:xfrm>
            <a:off x="12496800" y="60960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Person</a:t>
            </a:r>
          </a:p>
          <a:p>
            <a:pPr algn="ctr" eaLnBrk="1" hangingPunct="1">
              <a:spcBef>
                <a:spcPct val="0"/>
              </a:spcBef>
              <a:buFontTx/>
              <a:buNone/>
            </a:pPr>
            <a:r>
              <a:rPr lang="en-US" altLang="en-US" sz="2800" b="1"/>
              <a:t>Attributes</a:t>
            </a:r>
          </a:p>
        </p:txBody>
      </p:sp>
      <p:sp>
        <p:nvSpPr>
          <p:cNvPr id="36887" name="Rectangle 23">
            <a:extLst>
              <a:ext uri="{FF2B5EF4-FFF2-40B4-BE49-F238E27FC236}">
                <a16:creationId xmlns:a16="http://schemas.microsoft.com/office/drawing/2014/main" id="{F6E52B2B-7A93-4D02-ACA1-A4DDA8292328}"/>
              </a:ext>
            </a:extLst>
          </p:cNvPr>
          <p:cNvSpPr>
            <a:spLocks noChangeArrowheads="1"/>
          </p:cNvSpPr>
          <p:nvPr/>
        </p:nvSpPr>
        <p:spPr bwMode="auto">
          <a:xfrm>
            <a:off x="9495137" y="60960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Enterprise</a:t>
            </a:r>
          </a:p>
          <a:p>
            <a:pPr algn="ctr" eaLnBrk="1" hangingPunct="1">
              <a:spcBef>
                <a:spcPct val="0"/>
              </a:spcBef>
              <a:buFontTx/>
              <a:buNone/>
            </a:pPr>
            <a:r>
              <a:rPr lang="en-US" altLang="en-US" sz="2800" b="1"/>
              <a:t>Attributes</a:t>
            </a:r>
          </a:p>
        </p:txBody>
      </p:sp>
      <p:sp>
        <p:nvSpPr>
          <p:cNvPr id="36888" name="Rectangle 24">
            <a:extLst>
              <a:ext uri="{FF2B5EF4-FFF2-40B4-BE49-F238E27FC236}">
                <a16:creationId xmlns:a16="http://schemas.microsoft.com/office/drawing/2014/main" id="{FC72E783-D219-505F-FA22-C2F9C1851CEB}"/>
              </a:ext>
            </a:extLst>
          </p:cNvPr>
          <p:cNvSpPr>
            <a:spLocks noChangeArrowheads="1"/>
          </p:cNvSpPr>
          <p:nvPr/>
        </p:nvSpPr>
        <p:spPr bwMode="auto">
          <a:xfrm>
            <a:off x="9342737" y="7924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Department</a:t>
            </a:r>
          </a:p>
          <a:p>
            <a:pPr algn="ctr" eaLnBrk="1" hangingPunct="1">
              <a:spcBef>
                <a:spcPct val="0"/>
              </a:spcBef>
              <a:buFontTx/>
              <a:buNone/>
            </a:pPr>
            <a:r>
              <a:rPr lang="en-US" altLang="en-US" sz="2800" b="1"/>
              <a:t>Attributes</a:t>
            </a:r>
          </a:p>
        </p:txBody>
      </p:sp>
      <p:sp>
        <p:nvSpPr>
          <p:cNvPr id="36889" name="Rectangle 25">
            <a:extLst>
              <a:ext uri="{FF2B5EF4-FFF2-40B4-BE49-F238E27FC236}">
                <a16:creationId xmlns:a16="http://schemas.microsoft.com/office/drawing/2014/main" id="{5C23EDD3-130E-2C53-271F-4496DE30E816}"/>
              </a:ext>
            </a:extLst>
          </p:cNvPr>
          <p:cNvSpPr>
            <a:spLocks noChangeArrowheads="1"/>
          </p:cNvSpPr>
          <p:nvPr/>
        </p:nvSpPr>
        <p:spPr bwMode="auto">
          <a:xfrm>
            <a:off x="12496800" y="7924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Employee</a:t>
            </a:r>
          </a:p>
          <a:p>
            <a:pPr algn="ctr" eaLnBrk="1" hangingPunct="1">
              <a:spcBef>
                <a:spcPct val="0"/>
              </a:spcBef>
              <a:buFontTx/>
              <a:buNone/>
            </a:pPr>
            <a:r>
              <a:rPr lang="en-US" altLang="en-US" sz="2800" b="1"/>
              <a:t>Attributes</a:t>
            </a:r>
          </a:p>
        </p:txBody>
      </p:sp>
      <p:sp>
        <p:nvSpPr>
          <p:cNvPr id="36890" name="Rectangle 26">
            <a:extLst>
              <a:ext uri="{FF2B5EF4-FFF2-40B4-BE49-F238E27FC236}">
                <a16:creationId xmlns:a16="http://schemas.microsoft.com/office/drawing/2014/main" id="{E4BE558E-B771-F306-6999-B944209309A5}"/>
              </a:ext>
            </a:extLst>
          </p:cNvPr>
          <p:cNvSpPr>
            <a:spLocks noChangeArrowheads="1"/>
          </p:cNvSpPr>
          <p:nvPr/>
        </p:nvSpPr>
        <p:spPr bwMode="auto">
          <a:xfrm>
            <a:off x="11125200" y="9601200"/>
            <a:ext cx="2286000" cy="1371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Part-Time</a:t>
            </a:r>
          </a:p>
          <a:p>
            <a:pPr algn="ctr" eaLnBrk="1" hangingPunct="1">
              <a:spcBef>
                <a:spcPct val="0"/>
              </a:spcBef>
              <a:buFontTx/>
              <a:buNone/>
            </a:pPr>
            <a:r>
              <a:rPr lang="en-US" altLang="en-US" sz="2800" b="1"/>
              <a:t>Employee</a:t>
            </a:r>
          </a:p>
          <a:p>
            <a:pPr algn="ctr" eaLnBrk="1" hangingPunct="1">
              <a:spcBef>
                <a:spcPct val="0"/>
              </a:spcBef>
              <a:buFontTx/>
              <a:buNone/>
            </a:pPr>
            <a:r>
              <a:rPr lang="en-US" altLang="en-US" sz="2800" b="1"/>
              <a:t>Attributes</a:t>
            </a:r>
          </a:p>
        </p:txBody>
      </p:sp>
      <p:sp>
        <p:nvSpPr>
          <p:cNvPr id="36891" name="Rectangle 27">
            <a:extLst>
              <a:ext uri="{FF2B5EF4-FFF2-40B4-BE49-F238E27FC236}">
                <a16:creationId xmlns:a16="http://schemas.microsoft.com/office/drawing/2014/main" id="{0ED781D9-D8E7-384A-F680-98138FD3F4FC}"/>
              </a:ext>
            </a:extLst>
          </p:cNvPr>
          <p:cNvSpPr>
            <a:spLocks noChangeArrowheads="1"/>
          </p:cNvSpPr>
          <p:nvPr/>
        </p:nvSpPr>
        <p:spPr bwMode="auto">
          <a:xfrm>
            <a:off x="13868400" y="9753600"/>
            <a:ext cx="2286000" cy="13716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Full-Time</a:t>
            </a:r>
          </a:p>
          <a:p>
            <a:pPr algn="ctr" eaLnBrk="1" hangingPunct="1">
              <a:spcBef>
                <a:spcPct val="0"/>
              </a:spcBef>
              <a:buFontTx/>
              <a:buNone/>
            </a:pPr>
            <a:r>
              <a:rPr lang="en-US" altLang="en-US" sz="2800" b="1"/>
              <a:t>Employee</a:t>
            </a:r>
          </a:p>
          <a:p>
            <a:pPr algn="ctr" eaLnBrk="1" hangingPunct="1">
              <a:spcBef>
                <a:spcPct val="0"/>
              </a:spcBef>
              <a:buFontTx/>
              <a:buNone/>
            </a:pPr>
            <a:r>
              <a:rPr lang="en-US" altLang="en-US" sz="2800" b="1"/>
              <a:t>Attributes</a:t>
            </a:r>
          </a:p>
        </p:txBody>
      </p:sp>
      <p:sp>
        <p:nvSpPr>
          <p:cNvPr id="36892" name="Rectangle 28">
            <a:extLst>
              <a:ext uri="{FF2B5EF4-FFF2-40B4-BE49-F238E27FC236}">
                <a16:creationId xmlns:a16="http://schemas.microsoft.com/office/drawing/2014/main" id="{332B4005-1AD4-4C7B-C548-5C438A5DEF1B}"/>
              </a:ext>
            </a:extLst>
          </p:cNvPr>
          <p:cNvSpPr>
            <a:spLocks noChangeArrowheads="1"/>
          </p:cNvSpPr>
          <p:nvPr/>
        </p:nvSpPr>
        <p:spPr bwMode="auto">
          <a:xfrm>
            <a:off x="8229600" y="114300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Department</a:t>
            </a:r>
          </a:p>
          <a:p>
            <a:pPr algn="ctr" eaLnBrk="1" hangingPunct="1">
              <a:spcBef>
                <a:spcPct val="0"/>
              </a:spcBef>
              <a:buFontTx/>
              <a:buNone/>
            </a:pPr>
            <a:r>
              <a:rPr lang="en-US" altLang="en-US" sz="2800" b="1"/>
              <a:t>Name</a:t>
            </a:r>
          </a:p>
        </p:txBody>
      </p:sp>
      <p:sp>
        <p:nvSpPr>
          <p:cNvPr id="36893" name="Line 30">
            <a:extLst>
              <a:ext uri="{FF2B5EF4-FFF2-40B4-BE49-F238E27FC236}">
                <a16:creationId xmlns:a16="http://schemas.microsoft.com/office/drawing/2014/main" id="{A7685DFD-7E03-D110-659D-6813BAB66C92}"/>
              </a:ext>
            </a:extLst>
          </p:cNvPr>
          <p:cNvSpPr>
            <a:spLocks noChangeShapeType="1"/>
          </p:cNvSpPr>
          <p:nvPr/>
        </p:nvSpPr>
        <p:spPr bwMode="auto">
          <a:xfrm>
            <a:off x="11986568" y="3708141"/>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4" name="Line 32">
            <a:extLst>
              <a:ext uri="{FF2B5EF4-FFF2-40B4-BE49-F238E27FC236}">
                <a16:creationId xmlns:a16="http://schemas.microsoft.com/office/drawing/2014/main" id="{7D5D88F9-CACC-1B79-15CD-C4B3AC9924AB}"/>
              </a:ext>
            </a:extLst>
          </p:cNvPr>
          <p:cNvSpPr>
            <a:spLocks noChangeShapeType="1"/>
          </p:cNvSpPr>
          <p:nvPr/>
        </p:nvSpPr>
        <p:spPr bwMode="auto">
          <a:xfrm flipH="1">
            <a:off x="10714337" y="5536941"/>
            <a:ext cx="9144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5" name="Line 33">
            <a:extLst>
              <a:ext uri="{FF2B5EF4-FFF2-40B4-BE49-F238E27FC236}">
                <a16:creationId xmlns:a16="http://schemas.microsoft.com/office/drawing/2014/main" id="{5E7643BC-A426-3A52-DE4F-69529D5F48CE}"/>
              </a:ext>
            </a:extLst>
          </p:cNvPr>
          <p:cNvSpPr>
            <a:spLocks noChangeShapeType="1"/>
          </p:cNvSpPr>
          <p:nvPr/>
        </p:nvSpPr>
        <p:spPr bwMode="auto">
          <a:xfrm>
            <a:off x="12543137" y="5536941"/>
            <a:ext cx="6096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6" name="Line 34">
            <a:extLst>
              <a:ext uri="{FF2B5EF4-FFF2-40B4-BE49-F238E27FC236}">
                <a16:creationId xmlns:a16="http://schemas.microsoft.com/office/drawing/2014/main" id="{468DD645-0FAF-ECD2-E09D-6B6308E8D850}"/>
              </a:ext>
            </a:extLst>
          </p:cNvPr>
          <p:cNvSpPr>
            <a:spLocks noChangeShapeType="1"/>
          </p:cNvSpPr>
          <p:nvPr/>
        </p:nvSpPr>
        <p:spPr bwMode="auto">
          <a:xfrm>
            <a:off x="10409537" y="7213341"/>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7" name="Line 35">
            <a:extLst>
              <a:ext uri="{FF2B5EF4-FFF2-40B4-BE49-F238E27FC236}">
                <a16:creationId xmlns:a16="http://schemas.microsoft.com/office/drawing/2014/main" id="{52353832-2A3E-EBB6-5997-10F7B068137A}"/>
              </a:ext>
            </a:extLst>
          </p:cNvPr>
          <p:cNvSpPr>
            <a:spLocks noChangeShapeType="1"/>
          </p:cNvSpPr>
          <p:nvPr/>
        </p:nvSpPr>
        <p:spPr bwMode="auto">
          <a:xfrm>
            <a:off x="13609937" y="7162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8" name="Line 36">
            <a:extLst>
              <a:ext uri="{FF2B5EF4-FFF2-40B4-BE49-F238E27FC236}">
                <a16:creationId xmlns:a16="http://schemas.microsoft.com/office/drawing/2014/main" id="{1B4AD70C-B590-0998-A7CA-DAD2D6E42867}"/>
              </a:ext>
            </a:extLst>
          </p:cNvPr>
          <p:cNvSpPr>
            <a:spLocks noChangeShapeType="1"/>
          </p:cNvSpPr>
          <p:nvPr/>
        </p:nvSpPr>
        <p:spPr bwMode="auto">
          <a:xfrm flipH="1">
            <a:off x="12543137" y="9042141"/>
            <a:ext cx="457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899" name="Line 37">
            <a:extLst>
              <a:ext uri="{FF2B5EF4-FFF2-40B4-BE49-F238E27FC236}">
                <a16:creationId xmlns:a16="http://schemas.microsoft.com/office/drawing/2014/main" id="{F0161164-CA63-9960-473E-F0D642D9B87F}"/>
              </a:ext>
            </a:extLst>
          </p:cNvPr>
          <p:cNvSpPr>
            <a:spLocks noChangeShapeType="1"/>
          </p:cNvSpPr>
          <p:nvPr/>
        </p:nvSpPr>
        <p:spPr bwMode="auto">
          <a:xfrm>
            <a:off x="14067137" y="9042141"/>
            <a:ext cx="914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00" name="Line 38">
            <a:extLst>
              <a:ext uri="{FF2B5EF4-FFF2-40B4-BE49-F238E27FC236}">
                <a16:creationId xmlns:a16="http://schemas.microsoft.com/office/drawing/2014/main" id="{3AF5EEF6-C0D7-108D-2027-F1EC2BA44635}"/>
              </a:ext>
            </a:extLst>
          </p:cNvPr>
          <p:cNvSpPr>
            <a:spLocks noChangeShapeType="1"/>
          </p:cNvSpPr>
          <p:nvPr/>
        </p:nvSpPr>
        <p:spPr bwMode="auto">
          <a:xfrm flipH="1">
            <a:off x="9495137" y="9042141"/>
            <a:ext cx="609600" cy="2438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01" name="Text Box 39">
            <a:extLst>
              <a:ext uri="{FF2B5EF4-FFF2-40B4-BE49-F238E27FC236}">
                <a16:creationId xmlns:a16="http://schemas.microsoft.com/office/drawing/2014/main" id="{9C1962ED-991F-991B-71FE-D1336C4AB562}"/>
              </a:ext>
            </a:extLst>
          </p:cNvPr>
          <p:cNvSpPr txBox="1">
            <a:spLocks noChangeArrowheads="1"/>
          </p:cNvSpPr>
          <p:nvPr/>
        </p:nvSpPr>
        <p:spPr bwMode="auto">
          <a:xfrm>
            <a:off x="445873" y="591234"/>
            <a:ext cx="91666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n-US" altLang="en-US" sz="3600" b="1" dirty="0">
                <a:solidFill>
                  <a:srgbClr val="990000"/>
                </a:solidFill>
                <a:latin typeface="Helvetica Neue"/>
              </a:rPr>
              <a:t>Example ontology for a simple business</a:t>
            </a:r>
          </a:p>
        </p:txBody>
      </p:sp>
      <p:sp>
        <p:nvSpPr>
          <p:cNvPr id="36902" name="Rectangle 40">
            <a:extLst>
              <a:ext uri="{FF2B5EF4-FFF2-40B4-BE49-F238E27FC236}">
                <a16:creationId xmlns:a16="http://schemas.microsoft.com/office/drawing/2014/main" id="{B50E023A-A46D-F5D0-C5ED-C3E1C7FB26FD}"/>
              </a:ext>
            </a:extLst>
          </p:cNvPr>
          <p:cNvSpPr>
            <a:spLocks noChangeArrowheads="1"/>
          </p:cNvSpPr>
          <p:nvPr/>
        </p:nvSpPr>
        <p:spPr bwMode="auto">
          <a:xfrm>
            <a:off x="15697200" y="5638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Person</a:t>
            </a:r>
          </a:p>
          <a:p>
            <a:pPr algn="ctr" eaLnBrk="1" hangingPunct="1">
              <a:spcBef>
                <a:spcPct val="0"/>
              </a:spcBef>
              <a:buFontTx/>
              <a:buNone/>
            </a:pPr>
            <a:r>
              <a:rPr lang="en-US" altLang="en-US" sz="2800" b="1"/>
              <a:t>Name</a:t>
            </a:r>
          </a:p>
        </p:txBody>
      </p:sp>
      <p:sp>
        <p:nvSpPr>
          <p:cNvPr id="36903" name="Rectangle 41">
            <a:extLst>
              <a:ext uri="{FF2B5EF4-FFF2-40B4-BE49-F238E27FC236}">
                <a16:creationId xmlns:a16="http://schemas.microsoft.com/office/drawing/2014/main" id="{7520EF8E-3AF8-4275-DD17-D25FCABE6500}"/>
              </a:ext>
            </a:extLst>
          </p:cNvPr>
          <p:cNvSpPr>
            <a:spLocks noChangeArrowheads="1"/>
          </p:cNvSpPr>
          <p:nvPr/>
        </p:nvSpPr>
        <p:spPr bwMode="auto">
          <a:xfrm>
            <a:off x="15697200" y="70104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Person</a:t>
            </a:r>
          </a:p>
          <a:p>
            <a:pPr algn="ctr" eaLnBrk="1" hangingPunct="1">
              <a:spcBef>
                <a:spcPct val="0"/>
              </a:spcBef>
              <a:buFontTx/>
              <a:buNone/>
            </a:pPr>
            <a:r>
              <a:rPr lang="en-US" altLang="en-US" sz="2800" b="1"/>
              <a:t>SSN</a:t>
            </a:r>
          </a:p>
        </p:txBody>
      </p:sp>
      <p:sp>
        <p:nvSpPr>
          <p:cNvPr id="36904" name="Rectangle 42">
            <a:extLst>
              <a:ext uri="{FF2B5EF4-FFF2-40B4-BE49-F238E27FC236}">
                <a16:creationId xmlns:a16="http://schemas.microsoft.com/office/drawing/2014/main" id="{7CCB1DA8-B021-69F0-D5A9-C33F5B59F168}"/>
              </a:ext>
            </a:extLst>
          </p:cNvPr>
          <p:cNvSpPr>
            <a:spLocks noChangeArrowheads="1"/>
          </p:cNvSpPr>
          <p:nvPr/>
        </p:nvSpPr>
        <p:spPr bwMode="auto">
          <a:xfrm>
            <a:off x="16459200" y="85344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Employee</a:t>
            </a:r>
          </a:p>
          <a:p>
            <a:pPr algn="ctr" eaLnBrk="1" hangingPunct="1">
              <a:spcBef>
                <a:spcPct val="0"/>
              </a:spcBef>
              <a:buFontTx/>
              <a:buNone/>
            </a:pPr>
            <a:r>
              <a:rPr lang="en-US" altLang="en-US" sz="2800" b="1"/>
              <a:t>ID</a:t>
            </a:r>
          </a:p>
        </p:txBody>
      </p:sp>
      <p:sp>
        <p:nvSpPr>
          <p:cNvPr id="36905" name="Line 43">
            <a:extLst>
              <a:ext uri="{FF2B5EF4-FFF2-40B4-BE49-F238E27FC236}">
                <a16:creationId xmlns:a16="http://schemas.microsoft.com/office/drawing/2014/main" id="{47D9D21D-9721-429A-404B-83CC7B5009DF}"/>
              </a:ext>
            </a:extLst>
          </p:cNvPr>
          <p:cNvSpPr>
            <a:spLocks noChangeShapeType="1"/>
          </p:cNvSpPr>
          <p:nvPr/>
        </p:nvSpPr>
        <p:spPr bwMode="auto">
          <a:xfrm flipV="1">
            <a:off x="14829137" y="5994141"/>
            <a:ext cx="914400" cy="457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06" name="Line 44">
            <a:extLst>
              <a:ext uri="{FF2B5EF4-FFF2-40B4-BE49-F238E27FC236}">
                <a16:creationId xmlns:a16="http://schemas.microsoft.com/office/drawing/2014/main" id="{7882C327-35A9-E1A4-F190-D910F1653ACD}"/>
              </a:ext>
            </a:extLst>
          </p:cNvPr>
          <p:cNvSpPr>
            <a:spLocks noChangeShapeType="1"/>
          </p:cNvSpPr>
          <p:nvPr/>
        </p:nvSpPr>
        <p:spPr bwMode="auto">
          <a:xfrm>
            <a:off x="14829137" y="6908541"/>
            <a:ext cx="914400" cy="609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07" name="Line 45">
            <a:extLst>
              <a:ext uri="{FF2B5EF4-FFF2-40B4-BE49-F238E27FC236}">
                <a16:creationId xmlns:a16="http://schemas.microsoft.com/office/drawing/2014/main" id="{2E61B670-14E8-4D04-6E0D-E82D1DD72366}"/>
              </a:ext>
            </a:extLst>
          </p:cNvPr>
          <p:cNvSpPr>
            <a:spLocks noChangeShapeType="1"/>
          </p:cNvSpPr>
          <p:nvPr/>
        </p:nvSpPr>
        <p:spPr bwMode="auto">
          <a:xfrm>
            <a:off x="14829137" y="8584941"/>
            <a:ext cx="1676400" cy="457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08" name="Rectangle 46">
            <a:extLst>
              <a:ext uri="{FF2B5EF4-FFF2-40B4-BE49-F238E27FC236}">
                <a16:creationId xmlns:a16="http://schemas.microsoft.com/office/drawing/2014/main" id="{C8AF94D1-FE82-5081-B8E8-278BF3A87F79}"/>
              </a:ext>
            </a:extLst>
          </p:cNvPr>
          <p:cNvSpPr>
            <a:spLocks noChangeArrowheads="1"/>
          </p:cNvSpPr>
          <p:nvPr/>
        </p:nvSpPr>
        <p:spPr bwMode="auto">
          <a:xfrm>
            <a:off x="16154400" y="25908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Class of All</a:t>
            </a:r>
          </a:p>
          <a:p>
            <a:pPr algn="ctr" eaLnBrk="1" hangingPunct="1">
              <a:spcBef>
                <a:spcPct val="0"/>
              </a:spcBef>
              <a:buFontTx/>
              <a:buNone/>
            </a:pPr>
            <a:r>
              <a:rPr lang="en-US" altLang="en-US" sz="2800" b="1"/>
              <a:t>Relations</a:t>
            </a:r>
          </a:p>
        </p:txBody>
      </p:sp>
      <p:sp>
        <p:nvSpPr>
          <p:cNvPr id="36909" name="Rectangle 47">
            <a:extLst>
              <a:ext uri="{FF2B5EF4-FFF2-40B4-BE49-F238E27FC236}">
                <a16:creationId xmlns:a16="http://schemas.microsoft.com/office/drawing/2014/main" id="{845B5DBB-F6FF-4AB0-82BD-FABE897FBA3F}"/>
              </a:ext>
            </a:extLst>
          </p:cNvPr>
          <p:cNvSpPr>
            <a:spLocks noChangeArrowheads="1"/>
          </p:cNvSpPr>
          <p:nvPr/>
        </p:nvSpPr>
        <p:spPr bwMode="auto">
          <a:xfrm>
            <a:off x="17526000" y="42672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Employment</a:t>
            </a:r>
          </a:p>
          <a:p>
            <a:pPr algn="ctr" eaLnBrk="1" hangingPunct="1">
              <a:spcBef>
                <a:spcPct val="0"/>
              </a:spcBef>
              <a:buFontTx/>
              <a:buNone/>
            </a:pPr>
            <a:r>
              <a:rPr lang="en-US" altLang="en-US" sz="2800" b="1"/>
              <a:t>Relations</a:t>
            </a:r>
          </a:p>
        </p:txBody>
      </p:sp>
      <p:sp>
        <p:nvSpPr>
          <p:cNvPr id="36910" name="Rectangle 48">
            <a:extLst>
              <a:ext uri="{FF2B5EF4-FFF2-40B4-BE49-F238E27FC236}">
                <a16:creationId xmlns:a16="http://schemas.microsoft.com/office/drawing/2014/main" id="{EDB79E4D-FC5C-BC97-6EF5-A3BB4902DFC9}"/>
              </a:ext>
            </a:extLst>
          </p:cNvPr>
          <p:cNvSpPr>
            <a:spLocks noChangeArrowheads="1"/>
          </p:cNvSpPr>
          <p:nvPr/>
        </p:nvSpPr>
        <p:spPr bwMode="auto">
          <a:xfrm>
            <a:off x="18745200" y="5791200"/>
            <a:ext cx="2286000" cy="10668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t>works-for</a:t>
            </a:r>
          </a:p>
        </p:txBody>
      </p:sp>
      <p:sp>
        <p:nvSpPr>
          <p:cNvPr id="36911" name="Line 49">
            <a:extLst>
              <a:ext uri="{FF2B5EF4-FFF2-40B4-BE49-F238E27FC236}">
                <a16:creationId xmlns:a16="http://schemas.microsoft.com/office/drawing/2014/main" id="{E912126B-7284-C507-98F6-86EE261DC977}"/>
              </a:ext>
            </a:extLst>
          </p:cNvPr>
          <p:cNvSpPr>
            <a:spLocks noChangeShapeType="1"/>
          </p:cNvSpPr>
          <p:nvPr/>
        </p:nvSpPr>
        <p:spPr bwMode="auto">
          <a:xfrm>
            <a:off x="19248737" y="5384541"/>
            <a:ext cx="304800" cy="4572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12" name="Line 50">
            <a:extLst>
              <a:ext uri="{FF2B5EF4-FFF2-40B4-BE49-F238E27FC236}">
                <a16:creationId xmlns:a16="http://schemas.microsoft.com/office/drawing/2014/main" id="{BFF91D33-AFCA-7FA0-E3A3-6FAD2B986736}"/>
              </a:ext>
            </a:extLst>
          </p:cNvPr>
          <p:cNvSpPr>
            <a:spLocks noChangeShapeType="1"/>
          </p:cNvSpPr>
          <p:nvPr/>
        </p:nvSpPr>
        <p:spPr bwMode="auto">
          <a:xfrm>
            <a:off x="17572337" y="3708141"/>
            <a:ext cx="6096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13" name="Line 51">
            <a:extLst>
              <a:ext uri="{FF2B5EF4-FFF2-40B4-BE49-F238E27FC236}">
                <a16:creationId xmlns:a16="http://schemas.microsoft.com/office/drawing/2014/main" id="{0FB787B1-7416-BA4A-3A7D-5159AB9BD4A9}"/>
              </a:ext>
            </a:extLst>
          </p:cNvPr>
          <p:cNvSpPr>
            <a:spLocks noChangeShapeType="1"/>
          </p:cNvSpPr>
          <p:nvPr/>
        </p:nvSpPr>
        <p:spPr bwMode="auto">
          <a:xfrm>
            <a:off x="11986568" y="1422141"/>
            <a:ext cx="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14" name="Line 52">
            <a:extLst>
              <a:ext uri="{FF2B5EF4-FFF2-40B4-BE49-F238E27FC236}">
                <a16:creationId xmlns:a16="http://schemas.microsoft.com/office/drawing/2014/main" id="{A78900EF-C874-13AF-6462-22DB9E665485}"/>
              </a:ext>
            </a:extLst>
          </p:cNvPr>
          <p:cNvSpPr>
            <a:spLocks noChangeShapeType="1"/>
          </p:cNvSpPr>
          <p:nvPr/>
        </p:nvSpPr>
        <p:spPr bwMode="auto">
          <a:xfrm flipH="1">
            <a:off x="6957368" y="1422141"/>
            <a:ext cx="44196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6915" name="Line 53">
            <a:extLst>
              <a:ext uri="{FF2B5EF4-FFF2-40B4-BE49-F238E27FC236}">
                <a16:creationId xmlns:a16="http://schemas.microsoft.com/office/drawing/2014/main" id="{98DD8720-77D6-2665-8A21-69C9FCFD0D9A}"/>
              </a:ext>
            </a:extLst>
          </p:cNvPr>
          <p:cNvSpPr>
            <a:spLocks noChangeShapeType="1"/>
          </p:cNvSpPr>
          <p:nvPr/>
        </p:nvSpPr>
        <p:spPr bwMode="auto">
          <a:xfrm>
            <a:off x="12596168" y="1422141"/>
            <a:ext cx="44196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3019749"/>
            <a:ext cx="21590490" cy="892079"/>
          </a:xfrm>
        </p:spPr>
        <p:txBody>
          <a:bodyPr>
            <a:noAutofit/>
          </a:bodyPr>
          <a:lstStyle/>
          <a:p>
            <a:r>
              <a:rPr lang="en-US" sz="6000" dirty="0"/>
              <a:t>Agent Interaction Protocols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00547" y="4277734"/>
            <a:ext cx="21686697" cy="527048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Coordination Protocols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Cooperation Protocols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Contract Net</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Blackboard Systems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Negotiation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Multiagent Belief Maintenance</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Market Mechanisms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2879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3019749"/>
            <a:ext cx="21590490" cy="892079"/>
          </a:xfrm>
        </p:spPr>
        <p:txBody>
          <a:bodyPr>
            <a:noAutofit/>
          </a:bodyPr>
          <a:lstStyle/>
          <a:p>
            <a:r>
              <a:rPr lang="en-US" sz="6000" dirty="0"/>
              <a:t>Activities that require coordination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00547" y="4277734"/>
            <a:ext cx="21686697" cy="4509248"/>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Times New Roman" panose="02020603050405020304" pitchFamily="18" charset="0"/>
                <a:cs typeface="Times New Roman" panose="02020603050405020304" pitchFamily="18" charset="0"/>
              </a:rPr>
              <a:t>Define</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goal</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graph</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 (classical AND/OR tree)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Identify and </a:t>
            </a:r>
            <a:r>
              <a:rPr lang="en-US" sz="4000" dirty="0">
                <a:solidFill>
                  <a:srgbClr val="0100C8"/>
                </a:solidFill>
                <a:latin typeface="Helvetica Neue"/>
                <a:ea typeface="Times New Roman" panose="02020603050405020304" pitchFamily="18" charset="0"/>
                <a:cs typeface="Times New Roman" panose="02020603050405020304" pitchFamily="18" charset="0"/>
              </a:rPr>
              <a:t>classify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dependencies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Assign p</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articular regions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of the goal</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graph to appropriate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Control decisions regarding which </a:t>
            </a:r>
            <a:r>
              <a:rPr lang="en-US" sz="4000" dirty="0">
                <a:solidFill>
                  <a:srgbClr val="0100C8"/>
                </a:solidFill>
                <a:latin typeface="Helvetica Neue"/>
                <a:ea typeface="Times New Roman" panose="02020603050405020304" pitchFamily="18" charset="0"/>
                <a:cs typeface="Times New Roman" panose="02020603050405020304" pitchFamily="18" charset="0"/>
              </a:rPr>
              <a:t>areas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of the graph to explore</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Graph navigation</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Confirmation that a successful navigation is reported</a:t>
            </a:r>
            <a:r>
              <a:rPr lang="en-CY" sz="40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504802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291353"/>
            <a:ext cx="21590490" cy="892079"/>
          </a:xfrm>
        </p:spPr>
        <p:txBody>
          <a:bodyPr>
            <a:noAutofit/>
          </a:bodyPr>
          <a:lstStyle/>
          <a:p>
            <a:r>
              <a:rPr lang="en-US" sz="6000" dirty="0"/>
              <a:t>Agent structures for coordination </a:t>
            </a:r>
            <a:r>
              <a:rPr lang="en-US" sz="3200" dirty="0"/>
              <a:t> </a:t>
            </a:r>
            <a:endParaRPr lang="en-CY" sz="3200" dirty="0"/>
          </a:p>
        </p:txBody>
      </p:sp>
      <p:sp>
        <p:nvSpPr>
          <p:cNvPr id="5" name="Rectangle 3">
            <a:extLst>
              <a:ext uri="{FF2B5EF4-FFF2-40B4-BE49-F238E27FC236}">
                <a16:creationId xmlns:a16="http://schemas.microsoft.com/office/drawing/2014/main" id="{ED688D22-8733-21C8-D8D3-B3C74CB36369}"/>
              </a:ext>
            </a:extLst>
          </p:cNvPr>
          <p:cNvSpPr txBox="1">
            <a:spLocks noChangeArrowheads="1"/>
          </p:cNvSpPr>
          <p:nvPr/>
        </p:nvSpPr>
        <p:spPr>
          <a:xfrm>
            <a:off x="1396755" y="4485503"/>
            <a:ext cx="21590490" cy="5263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
        <p:nvSpPr>
          <p:cNvPr id="7" name="TextBox 6">
            <a:extLst>
              <a:ext uri="{FF2B5EF4-FFF2-40B4-BE49-F238E27FC236}">
                <a16:creationId xmlns:a16="http://schemas.microsoft.com/office/drawing/2014/main" id="{F3099284-00E5-C36E-6E30-D9E2B0F1D6F1}"/>
              </a:ext>
            </a:extLst>
          </p:cNvPr>
          <p:cNvSpPr txBox="1"/>
          <p:nvPr/>
        </p:nvSpPr>
        <p:spPr>
          <a:xfrm>
            <a:off x="1396755" y="3373904"/>
            <a:ext cx="21686697" cy="9105762"/>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Commitments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Confirmations for taking specific actions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provide some degree of predictability so that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can take future actions of other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agents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into account when </a:t>
            </a:r>
            <a:r>
              <a:rPr lang="en-US" sz="4000" dirty="0">
                <a:solidFill>
                  <a:srgbClr val="0100C8"/>
                </a:solidFill>
                <a:latin typeface="Helvetica Neue"/>
                <a:ea typeface="Times New Roman" panose="02020603050405020304" pitchFamily="18" charset="0"/>
                <a:cs typeface="Times New Roman" panose="02020603050405020304" pitchFamily="18" charset="0"/>
              </a:rPr>
              <a:t>dealing with </a:t>
            </a:r>
            <a:r>
              <a:rPr lang="en-US" sz="4000" dirty="0" err="1">
                <a:solidFill>
                  <a:srgbClr val="0100C8"/>
                </a:solidFill>
                <a:latin typeface="Helvetica Neue"/>
                <a:ea typeface="Times New Roman" panose="02020603050405020304" pitchFamily="18" charset="0"/>
                <a:cs typeface="Times New Roman" panose="02020603050405020304" pitchFamily="18" charset="0"/>
              </a:rPr>
              <a:t>interagent</a:t>
            </a:r>
            <a:r>
              <a:rPr lang="en-US" sz="4000" dirty="0">
                <a:solidFill>
                  <a:srgbClr val="0100C8"/>
                </a:solidFill>
                <a:latin typeface="Helvetica Neue"/>
                <a:ea typeface="Times New Roman" panose="02020603050405020304" pitchFamily="18" charset="0"/>
                <a:cs typeface="Times New Roman" panose="02020603050405020304" pitchFamily="18" charset="0"/>
              </a:rPr>
              <a:t> dependencies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global constraints, or resource utilization conflicts</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FF2D64"/>
                </a:solidFill>
                <a:effectLst/>
                <a:latin typeface="Helvetica Neue"/>
                <a:ea typeface="Times New Roman" panose="02020603050405020304" pitchFamily="18" charset="0"/>
                <a:cs typeface="Times New Roman" panose="02020603050405020304" pitchFamily="18" charset="0"/>
              </a:rPr>
              <a:t>Conventions</a:t>
            </a:r>
            <a:endParaRPr lang="en-CY" sz="4000" b="1" dirty="0">
              <a:solidFill>
                <a:srgbClr val="FF2D64"/>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They provide the means to manage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commitments</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in changing </a:t>
            </a:r>
            <a:r>
              <a:rPr lang="en-US" sz="4000" dirty="0">
                <a:solidFill>
                  <a:srgbClr val="0100C8"/>
                </a:solidFill>
                <a:latin typeface="Helvetica Neue"/>
                <a:ea typeface="Times New Roman" panose="02020603050405020304" pitchFamily="18" charset="0"/>
                <a:cs typeface="Times New Roman" panose="02020603050405020304" pitchFamily="18" charset="0"/>
              </a:rPr>
              <a:t>circumstances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Maintaining, modifying or abandoning commitments</a:t>
            </a:r>
            <a:endParaRPr lang="en-US" sz="4000" dirty="0">
              <a:solidFill>
                <a:srgbClr val="0100C8"/>
              </a:solidFill>
              <a:effectLst/>
              <a:latin typeface="Helvetica Neue"/>
              <a:ea typeface="Times New Roman" panose="02020603050405020304" pitchFamily="18"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800" dirty="0">
              <a:solidFill>
                <a:srgbClr val="0100C8"/>
              </a:solidFill>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Commitments and conventions are the cornerstones of coordination:</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latin typeface="Helvetica Neue"/>
                <a:ea typeface="Calibri" panose="020F0502020204030204" pitchFamily="34" charset="0"/>
                <a:cs typeface="Times New Roman" panose="02020603050405020304" pitchFamily="18" charset="0"/>
              </a:rPr>
              <a:t>Commitments provide the necessary structure for predictable interactions</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solidFill>
                  <a:srgbClr val="0100C8"/>
                </a:solidFill>
                <a:effectLst/>
                <a:latin typeface="Helvetica Neue"/>
                <a:ea typeface="Calibri" panose="020F0502020204030204" pitchFamily="34" charset="0"/>
                <a:cs typeface="Times New Roman" panose="02020603050405020304" pitchFamily="18" charset="0"/>
              </a:rPr>
              <a:t>Social conventions provide the necessary degree of mutual support</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58806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C179DC83-95F2-BCD6-F771-C802973C4CCA}"/>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40963" name="Slide Number Placeholder 3">
            <a:extLst>
              <a:ext uri="{FF2B5EF4-FFF2-40B4-BE49-F238E27FC236}">
                <a16:creationId xmlns:a16="http://schemas.microsoft.com/office/drawing/2014/main" id="{E6FFDCE6-E98F-554F-96FB-865C5078239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9D977F56-270F-4F25-B7F0-CD7F9BB0E04A}" type="slidenum">
              <a:rPr lang="el-GR" altLang="en-US" sz="2800" smtClean="0"/>
              <a:pPr>
                <a:spcBef>
                  <a:spcPct val="0"/>
                </a:spcBef>
                <a:buFontTx/>
                <a:buNone/>
              </a:pPr>
              <a:t>98</a:t>
            </a:fld>
            <a:endParaRPr lang="el-GR" altLang="en-US" sz="2800" dirty="0"/>
          </a:p>
        </p:txBody>
      </p:sp>
      <p:sp>
        <p:nvSpPr>
          <p:cNvPr id="40964" name="Text Box 4">
            <a:extLst>
              <a:ext uri="{FF2B5EF4-FFF2-40B4-BE49-F238E27FC236}">
                <a16:creationId xmlns:a16="http://schemas.microsoft.com/office/drawing/2014/main" id="{4C991730-0522-0F13-5B46-621B092AEE70}"/>
              </a:ext>
            </a:extLst>
          </p:cNvPr>
          <p:cNvSpPr txBox="1">
            <a:spLocks noChangeArrowheads="1"/>
          </p:cNvSpPr>
          <p:nvPr/>
        </p:nvSpPr>
        <p:spPr bwMode="auto">
          <a:xfrm>
            <a:off x="3744097" y="380101"/>
            <a:ext cx="16306800" cy="12064841"/>
          </a:xfrm>
          <a:prstGeom prst="rect">
            <a:avLst/>
          </a:prstGeom>
          <a:solidFill>
            <a:schemeClr val="accent6">
              <a:lumMod val="20000"/>
              <a:lumOff val="80000"/>
            </a:schemeClr>
          </a:solidFill>
          <a:ln>
            <a:noFill/>
          </a:ln>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latin typeface="Courier New" panose="02070309020205020404" pitchFamily="49" charset="0"/>
              </a:rPr>
              <a:t>LIMITED-BANDWIDTH SOCIAL CONVENTION</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3600" b="1" dirty="0">
                <a:latin typeface="Courier New" panose="02070309020205020404" pitchFamily="49" charset="0"/>
              </a:rPr>
              <a:t>INVOKE WHEN</a:t>
            </a:r>
          </a:p>
          <a:p>
            <a:pPr eaLnBrk="1" hangingPunct="1">
              <a:spcBef>
                <a:spcPct val="50000"/>
              </a:spcBef>
              <a:buFontTx/>
              <a:buNone/>
            </a:pPr>
            <a:r>
              <a:rPr lang="en-US" altLang="en-US" sz="3600" b="1" dirty="0">
                <a:latin typeface="Courier New" panose="02070309020205020404" pitchFamily="49" charset="0"/>
              </a:rPr>
              <a:t>	Local commitment dropped</a:t>
            </a:r>
          </a:p>
          <a:p>
            <a:pPr eaLnBrk="1" hangingPunct="1">
              <a:spcBef>
                <a:spcPct val="50000"/>
              </a:spcBef>
              <a:buFontTx/>
              <a:buNone/>
            </a:pPr>
            <a:r>
              <a:rPr lang="en-US" altLang="en-US" sz="3600" b="1" dirty="0">
                <a:latin typeface="Courier New" panose="02070309020205020404" pitchFamily="49" charset="0"/>
              </a:rPr>
              <a:t>	Local commitment satisfied</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3600" b="1" dirty="0">
                <a:latin typeface="Courier New" panose="02070309020205020404" pitchFamily="49" charset="0"/>
              </a:rPr>
              <a:t>ACTIONS</a:t>
            </a:r>
          </a:p>
          <a:p>
            <a:pPr eaLnBrk="1" hangingPunct="1">
              <a:spcBef>
                <a:spcPct val="50000"/>
              </a:spcBef>
              <a:buFontTx/>
              <a:buNone/>
            </a:pPr>
            <a:r>
              <a:rPr lang="en-US" altLang="en-US" sz="3600" b="1" dirty="0">
                <a:latin typeface="Courier New" panose="02070309020205020404" pitchFamily="49" charset="0"/>
              </a:rPr>
              <a:t>RULE1:	IF Local commitment satisfied</a:t>
            </a:r>
          </a:p>
          <a:p>
            <a:pPr eaLnBrk="1" hangingPunct="1">
              <a:spcBef>
                <a:spcPct val="50000"/>
              </a:spcBef>
              <a:buFontTx/>
              <a:buNone/>
            </a:pPr>
            <a:r>
              <a:rPr lang="en-US" altLang="en-US" sz="3600" b="1" dirty="0">
                <a:latin typeface="Courier New" panose="02070309020205020404" pitchFamily="49" charset="0"/>
              </a:rPr>
              <a:t>	THEN inform all related commitments</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sz="3600" b="1" dirty="0">
                <a:latin typeface="Courier New" panose="02070309020205020404" pitchFamily="49" charset="0"/>
              </a:rPr>
              <a:t>RULE2:	IF Local commitments dropped because unattainable </a:t>
            </a:r>
          </a:p>
          <a:p>
            <a:pPr eaLnBrk="1" hangingPunct="1">
              <a:spcBef>
                <a:spcPct val="50000"/>
              </a:spcBef>
              <a:buFontTx/>
              <a:buNone/>
            </a:pPr>
            <a:r>
              <a:rPr lang="en-US" altLang="en-US" sz="3600" b="1" dirty="0">
                <a:latin typeface="Courier New" panose="02070309020205020404" pitchFamily="49" charset="0"/>
              </a:rPr>
              <a:t>		or motivation not present</a:t>
            </a:r>
          </a:p>
          <a:p>
            <a:pPr eaLnBrk="1" hangingPunct="1">
              <a:spcBef>
                <a:spcPct val="50000"/>
              </a:spcBef>
              <a:buFontTx/>
              <a:buNone/>
            </a:pPr>
            <a:r>
              <a:rPr lang="en-US" altLang="en-US" sz="3600" b="1" dirty="0">
                <a:latin typeface="Courier New" panose="02070309020205020404" pitchFamily="49" charset="0"/>
              </a:rPr>
              <a:t>	THEN inform all strongly related commitments</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0"/>
              </a:spcBef>
              <a:buFontTx/>
              <a:buNone/>
            </a:pPr>
            <a:r>
              <a:rPr lang="en-US" altLang="en-US" sz="3600" b="1" dirty="0">
                <a:latin typeface="Courier New" panose="02070309020205020404" pitchFamily="49" charset="0"/>
              </a:rPr>
              <a:t>RULE3:	IF Local commitments dropped because unattainable </a:t>
            </a:r>
          </a:p>
          <a:p>
            <a:pPr eaLnBrk="1" hangingPunct="1">
              <a:spcBef>
                <a:spcPct val="0"/>
              </a:spcBef>
              <a:buFontTx/>
              <a:buNone/>
            </a:pPr>
            <a:r>
              <a:rPr lang="en-US" altLang="en-US" sz="3600" b="1" dirty="0">
                <a:latin typeface="Courier New" panose="02070309020205020404" pitchFamily="49" charset="0"/>
              </a:rPr>
              <a:t>		or motivation not present</a:t>
            </a:r>
          </a:p>
          <a:p>
            <a:pPr eaLnBrk="1" hangingPunct="1">
              <a:spcBef>
                <a:spcPct val="0"/>
              </a:spcBef>
              <a:buFontTx/>
              <a:buNone/>
            </a:pPr>
            <a:r>
              <a:rPr lang="en-US" altLang="en-US" sz="3600" b="1" dirty="0">
                <a:latin typeface="Courier New" panose="02070309020205020404" pitchFamily="49" charset="0"/>
              </a:rPr>
              <a:t>	AND communication resources not overburdened</a:t>
            </a:r>
          </a:p>
          <a:p>
            <a:pPr eaLnBrk="1" hangingPunct="1">
              <a:spcBef>
                <a:spcPct val="0"/>
              </a:spcBef>
              <a:buFontTx/>
              <a:buNone/>
            </a:pPr>
            <a:r>
              <a:rPr lang="en-US" altLang="en-US" sz="3600" b="1" dirty="0">
                <a:latin typeface="Courier New" panose="02070309020205020404" pitchFamily="49" charset="0"/>
              </a:rPr>
              <a:t>	THEN inform all weakly related commitments</a:t>
            </a:r>
          </a:p>
          <a:p>
            <a:pPr eaLnBrk="1" hangingPunct="1">
              <a:spcBef>
                <a:spcPct val="0"/>
              </a:spcBef>
              <a:buFontTx/>
              <a:buNone/>
            </a:pPr>
            <a:endParaRPr lang="en-US" altLang="en-US" sz="1600" b="1" dirty="0">
              <a:latin typeface="Courier New" panose="02070309020205020404" pitchFamily="49"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a:extLst>
              <a:ext uri="{FF2B5EF4-FFF2-40B4-BE49-F238E27FC236}">
                <a16:creationId xmlns:a16="http://schemas.microsoft.com/office/drawing/2014/main" id="{901283F8-6B0B-C19E-BA9B-931961924B87}"/>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41987" name="Slide Number Placeholder 3">
            <a:extLst>
              <a:ext uri="{FF2B5EF4-FFF2-40B4-BE49-F238E27FC236}">
                <a16:creationId xmlns:a16="http://schemas.microsoft.com/office/drawing/2014/main" id="{E8F28700-11A1-D611-D87B-AB7EB0F62AC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fld id="{F78633AD-EAAC-40A5-AB96-33A7D9CA2ABA}" type="slidenum">
              <a:rPr lang="el-GR" altLang="en-US" sz="2800" smtClean="0"/>
              <a:pPr>
                <a:spcBef>
                  <a:spcPct val="0"/>
                </a:spcBef>
                <a:buFontTx/>
                <a:buNone/>
              </a:pPr>
              <a:t>99</a:t>
            </a:fld>
            <a:endParaRPr lang="el-GR" altLang="en-US" sz="2800" dirty="0"/>
          </a:p>
        </p:txBody>
      </p:sp>
      <p:sp>
        <p:nvSpPr>
          <p:cNvPr id="41988" name="Text Box 4">
            <a:extLst>
              <a:ext uri="{FF2B5EF4-FFF2-40B4-BE49-F238E27FC236}">
                <a16:creationId xmlns:a16="http://schemas.microsoft.com/office/drawing/2014/main" id="{4CAA335F-97DA-7FF1-D24B-4A857980817F}"/>
              </a:ext>
            </a:extLst>
          </p:cNvPr>
          <p:cNvSpPr txBox="1">
            <a:spLocks noChangeArrowheads="1"/>
          </p:cNvSpPr>
          <p:nvPr/>
        </p:nvSpPr>
        <p:spPr bwMode="auto">
          <a:xfrm>
            <a:off x="2509034" y="1405652"/>
            <a:ext cx="19661417" cy="10187404"/>
          </a:xfrm>
          <a:prstGeom prst="rect">
            <a:avLst/>
          </a:prstGeom>
          <a:solidFill>
            <a:schemeClr val="accent6">
              <a:lumMod val="20000"/>
              <a:lumOff val="80000"/>
            </a:schemeClr>
          </a:solidFill>
          <a:ln>
            <a:noFill/>
          </a:ln>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b="1" dirty="0">
                <a:latin typeface="Courier New" panose="02070309020205020404" pitchFamily="49" charset="0"/>
              </a:rPr>
              <a:t>BASIC JOINT-ACTION CONVENTION</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b="1" dirty="0">
                <a:latin typeface="Courier New" panose="02070309020205020404" pitchFamily="49" charset="0"/>
              </a:rPr>
              <a:t>INVOKE WHEN</a:t>
            </a:r>
          </a:p>
          <a:p>
            <a:pPr eaLnBrk="1" hangingPunct="1">
              <a:spcBef>
                <a:spcPct val="50000"/>
              </a:spcBef>
              <a:buFontTx/>
              <a:buNone/>
            </a:pPr>
            <a:r>
              <a:rPr lang="en-US" altLang="en-US" b="1" dirty="0">
                <a:latin typeface="Courier New" panose="02070309020205020404" pitchFamily="49" charset="0"/>
              </a:rPr>
              <a:t>	Status of commitment to joint action changes</a:t>
            </a:r>
          </a:p>
          <a:p>
            <a:pPr eaLnBrk="1" hangingPunct="1">
              <a:spcBef>
                <a:spcPct val="50000"/>
              </a:spcBef>
              <a:buFontTx/>
              <a:buNone/>
            </a:pPr>
            <a:r>
              <a:rPr lang="en-US" altLang="en-US" b="1" dirty="0">
                <a:latin typeface="Courier New" panose="02070309020205020404" pitchFamily="49" charset="0"/>
              </a:rPr>
              <a:t>	Status of commitment to attaining joint action in</a:t>
            </a:r>
          </a:p>
          <a:p>
            <a:pPr eaLnBrk="1" hangingPunct="1">
              <a:spcBef>
                <a:spcPct val="50000"/>
              </a:spcBef>
              <a:buFontTx/>
              <a:buNone/>
            </a:pPr>
            <a:r>
              <a:rPr lang="en-US" altLang="en-US" b="1" dirty="0">
                <a:latin typeface="Courier New" panose="02070309020205020404" pitchFamily="49" charset="0"/>
              </a:rPr>
              <a:t>		present team context changes</a:t>
            </a:r>
          </a:p>
          <a:p>
            <a:pPr eaLnBrk="1" hangingPunct="1">
              <a:spcBef>
                <a:spcPct val="50000"/>
              </a:spcBef>
              <a:buFontTx/>
              <a:buNone/>
            </a:pPr>
            <a:r>
              <a:rPr lang="en-US" altLang="en-US" b="1" dirty="0">
                <a:latin typeface="Courier New" panose="02070309020205020404" pitchFamily="49" charset="0"/>
              </a:rPr>
              <a:t>	Status of joint commitment of a team member changes</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b="1" dirty="0">
                <a:latin typeface="Courier New" panose="02070309020205020404" pitchFamily="49" charset="0"/>
              </a:rPr>
              <a:t>ACTIONS</a:t>
            </a:r>
          </a:p>
          <a:p>
            <a:pPr eaLnBrk="1" hangingPunct="1">
              <a:spcBef>
                <a:spcPct val="50000"/>
              </a:spcBef>
              <a:buFontTx/>
              <a:buNone/>
            </a:pPr>
            <a:r>
              <a:rPr lang="en-US" altLang="en-US" b="1" dirty="0">
                <a:latin typeface="Courier New" panose="02070309020205020404" pitchFamily="49" charset="0"/>
              </a:rPr>
              <a:t>RULE1:	IF Status of commitment to joint action changes OR</a:t>
            </a:r>
          </a:p>
          <a:p>
            <a:pPr eaLnBrk="1" hangingPunct="1">
              <a:spcBef>
                <a:spcPct val="50000"/>
              </a:spcBef>
              <a:buFontTx/>
              <a:buNone/>
            </a:pPr>
            <a:r>
              <a:rPr lang="en-US" altLang="en-US" b="1" dirty="0">
                <a:latin typeface="Courier New" panose="02070309020205020404" pitchFamily="49" charset="0"/>
              </a:rPr>
              <a:t>	IF Status of commitment to present team context changes</a:t>
            </a:r>
          </a:p>
          <a:p>
            <a:pPr eaLnBrk="1" hangingPunct="1">
              <a:spcBef>
                <a:spcPct val="50000"/>
              </a:spcBef>
              <a:buFontTx/>
              <a:buNone/>
            </a:pPr>
            <a:r>
              <a:rPr lang="en-US" altLang="en-US" b="1" dirty="0">
                <a:latin typeface="Courier New" panose="02070309020205020404" pitchFamily="49" charset="0"/>
              </a:rPr>
              <a:t>	THEN inform all other team member of these changes</a:t>
            </a:r>
          </a:p>
          <a:p>
            <a:pPr eaLnBrk="1" hangingPunct="1">
              <a:spcBef>
                <a:spcPct val="50000"/>
              </a:spcBef>
              <a:buFontTx/>
              <a:buNone/>
            </a:pPr>
            <a:endParaRPr lang="en-US" altLang="en-US" sz="1600" b="1" dirty="0">
              <a:latin typeface="Courier New" panose="02070309020205020404" pitchFamily="49" charset="0"/>
            </a:endParaRPr>
          </a:p>
          <a:p>
            <a:pPr eaLnBrk="1" hangingPunct="1">
              <a:spcBef>
                <a:spcPct val="50000"/>
              </a:spcBef>
              <a:buFontTx/>
              <a:buNone/>
            </a:pPr>
            <a:r>
              <a:rPr lang="en-US" altLang="en-US" b="1" dirty="0">
                <a:latin typeface="Courier New" panose="02070309020205020404" pitchFamily="49" charset="0"/>
              </a:rPr>
              <a:t>RULE2:	IF Status of joint commitment of a team member changes</a:t>
            </a:r>
          </a:p>
          <a:p>
            <a:pPr eaLnBrk="1" hangingPunct="1">
              <a:spcBef>
                <a:spcPct val="50000"/>
              </a:spcBef>
              <a:buFontTx/>
              <a:buNone/>
            </a:pPr>
            <a:r>
              <a:rPr lang="en-US" altLang="en-US" b="1" dirty="0">
                <a:latin typeface="Courier New" panose="02070309020205020404" pitchFamily="49" charset="0"/>
              </a:rPr>
              <a:t>	THEN determine whether joint commitment still viable</a:t>
            </a:r>
          </a:p>
          <a:p>
            <a:pPr eaLnBrk="1" hangingPunct="1">
              <a:spcBef>
                <a:spcPct val="50000"/>
              </a:spcBef>
              <a:buFontTx/>
              <a:buNone/>
            </a:pPr>
            <a:endParaRPr lang="en-US" altLang="en-US" sz="1600" b="1" dirty="0">
              <a:latin typeface="Courier New" panose="02070309020205020404" pitchFamily="49"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8630</TotalTime>
  <Words>7574</Words>
  <Application>Microsoft Office PowerPoint</Application>
  <PresentationFormat>Custom</PresentationFormat>
  <Paragraphs>1086</Paragraphs>
  <Slides>111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111</vt:i4>
      </vt:variant>
    </vt:vector>
  </HeadingPairs>
  <TitlesOfParts>
    <vt:vector size="118" baseType="lpstr">
      <vt:lpstr>Arial</vt:lpstr>
      <vt:lpstr>Calibri</vt:lpstr>
      <vt:lpstr>Calibri Light</vt:lpstr>
      <vt:lpstr>Courier New</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agent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260</cp:revision>
  <dcterms:created xsi:type="dcterms:W3CDTF">2021-06-27T10:17:46Z</dcterms:created>
  <dcterms:modified xsi:type="dcterms:W3CDTF">2022-09-26T17:57:01Z</dcterms:modified>
</cp:coreProperties>
</file>