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00"/>
  </p:notesMasterIdLst>
  <p:handoutMasterIdLst>
    <p:handoutMasterId r:id="rId101"/>
  </p:handoutMasterIdLst>
  <p:sldIdLst>
    <p:sldId id="256" r:id="rId2"/>
    <p:sldId id="336" r:id="rId3"/>
    <p:sldId id="262" r:id="rId4"/>
    <p:sldId id="263" r:id="rId5"/>
    <p:sldId id="356" r:id="rId6"/>
    <p:sldId id="370" r:id="rId7"/>
    <p:sldId id="265" r:id="rId8"/>
    <p:sldId id="337" r:id="rId9"/>
    <p:sldId id="338" r:id="rId10"/>
    <p:sldId id="340" r:id="rId11"/>
    <p:sldId id="341" r:id="rId12"/>
    <p:sldId id="342" r:id="rId13"/>
    <p:sldId id="343" r:id="rId14"/>
    <p:sldId id="344" r:id="rId15"/>
    <p:sldId id="345" r:id="rId16"/>
    <p:sldId id="271" r:id="rId17"/>
    <p:sldId id="346" r:id="rId18"/>
    <p:sldId id="347" r:id="rId19"/>
    <p:sldId id="348" r:id="rId20"/>
    <p:sldId id="275" r:id="rId21"/>
    <p:sldId id="276" r:id="rId22"/>
    <p:sldId id="277" r:id="rId23"/>
    <p:sldId id="278" r:id="rId24"/>
    <p:sldId id="349" r:id="rId25"/>
    <p:sldId id="350" r:id="rId26"/>
    <p:sldId id="351" r:id="rId27"/>
    <p:sldId id="352" r:id="rId28"/>
    <p:sldId id="353" r:id="rId29"/>
    <p:sldId id="354" r:id="rId30"/>
    <p:sldId id="355" r:id="rId31"/>
    <p:sldId id="290" r:id="rId32"/>
    <p:sldId id="357" r:id="rId33"/>
    <p:sldId id="358" r:id="rId34"/>
    <p:sldId id="359" r:id="rId35"/>
    <p:sldId id="360" r:id="rId36"/>
    <p:sldId id="362" r:id="rId37"/>
    <p:sldId id="266" r:id="rId38"/>
    <p:sldId id="267" r:id="rId39"/>
    <p:sldId id="268" r:id="rId40"/>
    <p:sldId id="269" r:id="rId41"/>
    <p:sldId id="270" r:id="rId42"/>
    <p:sldId id="363" r:id="rId43"/>
    <p:sldId id="272" r:id="rId44"/>
    <p:sldId id="273" r:id="rId45"/>
    <p:sldId id="274" r:id="rId46"/>
    <p:sldId id="364" r:id="rId47"/>
    <p:sldId id="365" r:id="rId48"/>
    <p:sldId id="366" r:id="rId49"/>
    <p:sldId id="367" r:id="rId50"/>
    <p:sldId id="279" r:id="rId51"/>
    <p:sldId id="280" r:id="rId52"/>
    <p:sldId id="281" r:id="rId53"/>
    <p:sldId id="282" r:id="rId54"/>
    <p:sldId id="283" r:id="rId55"/>
    <p:sldId id="284" r:id="rId56"/>
    <p:sldId id="285" r:id="rId57"/>
    <p:sldId id="286" r:id="rId58"/>
    <p:sldId id="287" r:id="rId59"/>
    <p:sldId id="288" r:id="rId60"/>
    <p:sldId id="289" r:id="rId61"/>
    <p:sldId id="368" r:id="rId62"/>
    <p:sldId id="291" r:id="rId63"/>
    <p:sldId id="292" r:id="rId64"/>
    <p:sldId id="293" r:id="rId65"/>
    <p:sldId id="294" r:id="rId66"/>
    <p:sldId id="295" r:id="rId67"/>
    <p:sldId id="296" r:id="rId68"/>
    <p:sldId id="297" r:id="rId69"/>
    <p:sldId id="369" r:id="rId70"/>
    <p:sldId id="299" r:id="rId71"/>
    <p:sldId id="300" r:id="rId72"/>
    <p:sldId id="301" r:id="rId73"/>
    <p:sldId id="302" r:id="rId74"/>
    <p:sldId id="303" r:id="rId75"/>
    <p:sldId id="304" r:id="rId76"/>
    <p:sldId id="305" r:id="rId77"/>
    <p:sldId id="306" r:id="rId78"/>
    <p:sldId id="307" r:id="rId79"/>
    <p:sldId id="308" r:id="rId80"/>
    <p:sldId id="396" r:id="rId81"/>
    <p:sldId id="371" r:id="rId82"/>
    <p:sldId id="372" r:id="rId83"/>
    <p:sldId id="264" r:id="rId84"/>
    <p:sldId id="377" r:id="rId85"/>
    <p:sldId id="378" r:id="rId86"/>
    <p:sldId id="379" r:id="rId87"/>
    <p:sldId id="380" r:id="rId88"/>
    <p:sldId id="382" r:id="rId89"/>
    <p:sldId id="384" r:id="rId90"/>
    <p:sldId id="385" r:id="rId91"/>
    <p:sldId id="386" r:id="rId92"/>
    <p:sldId id="388" r:id="rId93"/>
    <p:sldId id="389" r:id="rId94"/>
    <p:sldId id="390" r:id="rId95"/>
    <p:sldId id="391" r:id="rId96"/>
    <p:sldId id="394" r:id="rId97"/>
    <p:sldId id="395" r:id="rId98"/>
    <p:sldId id="261" r:id="rId99"/>
  </p:sldIdLst>
  <p:sldSz cx="24384000" cy="13716000"/>
  <p:notesSz cx="6858000" cy="9144000"/>
  <p:defaultTextStyle>
    <a:defPPr>
      <a:defRPr lang="bg-BG"/>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0C8"/>
    <a:srgbClr val="FF2D64"/>
    <a:srgbClr val="CC0000"/>
    <a:srgbClr val="0000B0"/>
    <a:srgbClr val="0000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32" d="100"/>
          <a:sy n="32" d="100"/>
        </p:scale>
        <p:origin x="729" y="60"/>
      </p:cViewPr>
      <p:guideLst>
        <p:guide orient="horz" pos="4320"/>
        <p:guide pos="7680"/>
      </p:guideLst>
    </p:cSldViewPr>
  </p:slideViewPr>
  <p:notesTextViewPr>
    <p:cViewPr>
      <p:scale>
        <a:sx n="1" d="1"/>
        <a:sy n="1" d="1"/>
      </p:scale>
      <p:origin x="0" y="0"/>
    </p:cViewPr>
  </p:notesTextViewPr>
  <p:sorterViewPr>
    <p:cViewPr>
      <p:scale>
        <a:sx n="158" d="100"/>
        <a:sy n="158" d="100"/>
      </p:scale>
      <p:origin x="0" y="-4986"/>
    </p:cViewPr>
  </p:sorterViewPr>
  <p:notesViewPr>
    <p:cSldViewPr snapToGrid="0">
      <p:cViewPr varScale="1">
        <p:scale>
          <a:sx n="67" d="100"/>
          <a:sy n="67" d="100"/>
        </p:scale>
        <p:origin x="3120" y="77"/>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FFD9DB-7EB0-4D9F-A155-A7F93EB8CA35}" type="doc">
      <dgm:prSet loTypeId="urn:microsoft.com/office/officeart/2005/8/layout/pyramid1" loCatId="pyramid" qsTypeId="urn:microsoft.com/office/officeart/2005/8/quickstyle/simple1" qsCatId="simple" csTypeId="urn:microsoft.com/office/officeart/2005/8/colors/accent1_2" csCatId="accent1" phldr="1"/>
      <dgm:spPr/>
    </dgm:pt>
    <dgm:pt modelId="{0EBBC2E1-785C-47CF-A514-049594AF7789}">
      <dgm:prSet phldrT="[Text]"/>
      <dgm:spPr>
        <a:solidFill>
          <a:schemeClr val="accent6">
            <a:lumMod val="60000"/>
            <a:lumOff val="40000"/>
          </a:schemeClr>
        </a:solidFill>
      </dgm:spPr>
      <dgm:t>
        <a:bodyPr/>
        <a:lstStyle/>
        <a:p>
          <a:endParaRPr lang="en-US" dirty="0"/>
        </a:p>
        <a:p>
          <a:endParaRPr lang="en-US" dirty="0"/>
        </a:p>
        <a:p>
          <a:r>
            <a:rPr lang="en-US" dirty="0"/>
            <a:t>knowledge</a:t>
          </a:r>
        </a:p>
        <a:p>
          <a:endParaRPr lang="en-CY" dirty="0"/>
        </a:p>
      </dgm:t>
    </dgm:pt>
    <dgm:pt modelId="{535B2556-1B31-4C79-BC7B-DE1D46F1DC70}" type="parTrans" cxnId="{91C83F5C-DF2F-4099-A455-3AF1BDCFA957}">
      <dgm:prSet/>
      <dgm:spPr/>
      <dgm:t>
        <a:bodyPr/>
        <a:lstStyle/>
        <a:p>
          <a:endParaRPr lang="en-CY"/>
        </a:p>
      </dgm:t>
    </dgm:pt>
    <dgm:pt modelId="{19BE6E0E-F76F-4AA9-9010-A66E615511EC}" type="sibTrans" cxnId="{91C83F5C-DF2F-4099-A455-3AF1BDCFA957}">
      <dgm:prSet/>
      <dgm:spPr/>
      <dgm:t>
        <a:bodyPr/>
        <a:lstStyle/>
        <a:p>
          <a:endParaRPr lang="en-CY"/>
        </a:p>
      </dgm:t>
    </dgm:pt>
    <dgm:pt modelId="{ADED47D0-C948-41CC-B2E9-6766F10F8E71}">
      <dgm:prSet phldrT="[Text]"/>
      <dgm:spPr>
        <a:solidFill>
          <a:schemeClr val="accent6">
            <a:lumMod val="40000"/>
            <a:lumOff val="60000"/>
          </a:schemeClr>
        </a:solidFill>
      </dgm:spPr>
      <dgm:t>
        <a:bodyPr/>
        <a:lstStyle/>
        <a:p>
          <a:r>
            <a:rPr lang="en-US" dirty="0"/>
            <a:t>information</a:t>
          </a:r>
          <a:endParaRPr lang="en-CY" dirty="0"/>
        </a:p>
      </dgm:t>
    </dgm:pt>
    <dgm:pt modelId="{A0D566B0-45C6-4B12-8D5C-F1F0B1EDD819}" type="parTrans" cxnId="{9AC808D3-E81B-476D-B804-6E46A9CB3EF7}">
      <dgm:prSet/>
      <dgm:spPr/>
      <dgm:t>
        <a:bodyPr/>
        <a:lstStyle/>
        <a:p>
          <a:endParaRPr lang="en-CY"/>
        </a:p>
      </dgm:t>
    </dgm:pt>
    <dgm:pt modelId="{8BEA0F95-309B-443E-93DF-2E1E1B3518BA}" type="sibTrans" cxnId="{9AC808D3-E81B-476D-B804-6E46A9CB3EF7}">
      <dgm:prSet/>
      <dgm:spPr/>
      <dgm:t>
        <a:bodyPr/>
        <a:lstStyle/>
        <a:p>
          <a:endParaRPr lang="en-CY"/>
        </a:p>
      </dgm:t>
    </dgm:pt>
    <dgm:pt modelId="{66EE217B-A61C-4E90-B01F-132864C9EFE2}">
      <dgm:prSet phldrT="[Text]"/>
      <dgm:spPr>
        <a:solidFill>
          <a:schemeClr val="accent6">
            <a:lumMod val="20000"/>
            <a:lumOff val="80000"/>
          </a:schemeClr>
        </a:solidFill>
      </dgm:spPr>
      <dgm:t>
        <a:bodyPr/>
        <a:lstStyle/>
        <a:p>
          <a:r>
            <a:rPr lang="en-US" dirty="0"/>
            <a:t>data</a:t>
          </a:r>
          <a:endParaRPr lang="en-CY" dirty="0"/>
        </a:p>
      </dgm:t>
    </dgm:pt>
    <dgm:pt modelId="{6A09C73C-AD37-478C-90D3-1F1E1695B298}" type="parTrans" cxnId="{DA6AFECE-6E53-48A7-B627-BF13E2ECB57D}">
      <dgm:prSet/>
      <dgm:spPr/>
      <dgm:t>
        <a:bodyPr/>
        <a:lstStyle/>
        <a:p>
          <a:endParaRPr lang="en-CY"/>
        </a:p>
      </dgm:t>
    </dgm:pt>
    <dgm:pt modelId="{40115EF3-7264-477F-9DD4-697F6F9A5F0B}" type="sibTrans" cxnId="{DA6AFECE-6E53-48A7-B627-BF13E2ECB57D}">
      <dgm:prSet/>
      <dgm:spPr/>
      <dgm:t>
        <a:bodyPr/>
        <a:lstStyle/>
        <a:p>
          <a:endParaRPr lang="en-CY"/>
        </a:p>
      </dgm:t>
    </dgm:pt>
    <dgm:pt modelId="{1BF3D236-7910-46AD-850B-0BDD8292247B}" type="pres">
      <dgm:prSet presAssocID="{B1FFD9DB-7EB0-4D9F-A155-A7F93EB8CA35}" presName="Name0" presStyleCnt="0">
        <dgm:presLayoutVars>
          <dgm:dir/>
          <dgm:animLvl val="lvl"/>
          <dgm:resizeHandles val="exact"/>
        </dgm:presLayoutVars>
      </dgm:prSet>
      <dgm:spPr/>
    </dgm:pt>
    <dgm:pt modelId="{F5EDE290-21D7-4C48-843F-05FF7B9A1F16}" type="pres">
      <dgm:prSet presAssocID="{0EBBC2E1-785C-47CF-A514-049594AF7789}" presName="Name8" presStyleCnt="0"/>
      <dgm:spPr/>
    </dgm:pt>
    <dgm:pt modelId="{77E7E41B-364C-4823-A515-1E8E37C05C93}" type="pres">
      <dgm:prSet presAssocID="{0EBBC2E1-785C-47CF-A514-049594AF7789}" presName="level" presStyleLbl="node1" presStyleIdx="0" presStyleCnt="3" custLinFactNeighborX="948" custLinFactNeighborY="-3259">
        <dgm:presLayoutVars>
          <dgm:chMax val="1"/>
          <dgm:bulletEnabled val="1"/>
        </dgm:presLayoutVars>
      </dgm:prSet>
      <dgm:spPr/>
    </dgm:pt>
    <dgm:pt modelId="{BA2FA6D0-2CFC-4659-A662-79FAF2A468D8}" type="pres">
      <dgm:prSet presAssocID="{0EBBC2E1-785C-47CF-A514-049594AF7789}" presName="levelTx" presStyleLbl="revTx" presStyleIdx="0" presStyleCnt="0">
        <dgm:presLayoutVars>
          <dgm:chMax val="1"/>
          <dgm:bulletEnabled val="1"/>
        </dgm:presLayoutVars>
      </dgm:prSet>
      <dgm:spPr/>
    </dgm:pt>
    <dgm:pt modelId="{BEEBA011-A39D-4099-92DD-A6F471FFAC01}" type="pres">
      <dgm:prSet presAssocID="{ADED47D0-C948-41CC-B2E9-6766F10F8E71}" presName="Name8" presStyleCnt="0"/>
      <dgm:spPr/>
    </dgm:pt>
    <dgm:pt modelId="{184A616C-19E3-4830-9ABC-6EB36973EF76}" type="pres">
      <dgm:prSet presAssocID="{ADED47D0-C948-41CC-B2E9-6766F10F8E71}" presName="level" presStyleLbl="node1" presStyleIdx="1" presStyleCnt="3">
        <dgm:presLayoutVars>
          <dgm:chMax val="1"/>
          <dgm:bulletEnabled val="1"/>
        </dgm:presLayoutVars>
      </dgm:prSet>
      <dgm:spPr/>
    </dgm:pt>
    <dgm:pt modelId="{AF0767D9-ED2D-49C4-BA90-7F3BC1E41B3C}" type="pres">
      <dgm:prSet presAssocID="{ADED47D0-C948-41CC-B2E9-6766F10F8E71}" presName="levelTx" presStyleLbl="revTx" presStyleIdx="0" presStyleCnt="0">
        <dgm:presLayoutVars>
          <dgm:chMax val="1"/>
          <dgm:bulletEnabled val="1"/>
        </dgm:presLayoutVars>
      </dgm:prSet>
      <dgm:spPr/>
    </dgm:pt>
    <dgm:pt modelId="{E220C005-6156-41F0-A093-B3665D7438CE}" type="pres">
      <dgm:prSet presAssocID="{66EE217B-A61C-4E90-B01F-132864C9EFE2}" presName="Name8" presStyleCnt="0"/>
      <dgm:spPr/>
    </dgm:pt>
    <dgm:pt modelId="{3B5C3ED4-2C57-44BD-B10C-8FC3D5E24066}" type="pres">
      <dgm:prSet presAssocID="{66EE217B-A61C-4E90-B01F-132864C9EFE2}" presName="level" presStyleLbl="node1" presStyleIdx="2" presStyleCnt="3" custLinFactNeighborX="-1369">
        <dgm:presLayoutVars>
          <dgm:chMax val="1"/>
          <dgm:bulletEnabled val="1"/>
        </dgm:presLayoutVars>
      </dgm:prSet>
      <dgm:spPr/>
    </dgm:pt>
    <dgm:pt modelId="{7728EBCE-A833-4A8A-9E46-208C07AF5DB9}" type="pres">
      <dgm:prSet presAssocID="{66EE217B-A61C-4E90-B01F-132864C9EFE2}" presName="levelTx" presStyleLbl="revTx" presStyleIdx="0" presStyleCnt="0">
        <dgm:presLayoutVars>
          <dgm:chMax val="1"/>
          <dgm:bulletEnabled val="1"/>
        </dgm:presLayoutVars>
      </dgm:prSet>
      <dgm:spPr/>
    </dgm:pt>
  </dgm:ptLst>
  <dgm:cxnLst>
    <dgm:cxn modelId="{18239406-DDF8-4C11-B369-AB97C785E23A}" type="presOf" srcId="{0EBBC2E1-785C-47CF-A514-049594AF7789}" destId="{77E7E41B-364C-4823-A515-1E8E37C05C93}" srcOrd="0" destOrd="0" presId="urn:microsoft.com/office/officeart/2005/8/layout/pyramid1"/>
    <dgm:cxn modelId="{91C83F5C-DF2F-4099-A455-3AF1BDCFA957}" srcId="{B1FFD9DB-7EB0-4D9F-A155-A7F93EB8CA35}" destId="{0EBBC2E1-785C-47CF-A514-049594AF7789}" srcOrd="0" destOrd="0" parTransId="{535B2556-1B31-4C79-BC7B-DE1D46F1DC70}" sibTransId="{19BE6E0E-F76F-4AA9-9010-A66E615511EC}"/>
    <dgm:cxn modelId="{1ECD0247-08C2-432A-8875-E4C7D1141DD1}" type="presOf" srcId="{B1FFD9DB-7EB0-4D9F-A155-A7F93EB8CA35}" destId="{1BF3D236-7910-46AD-850B-0BDD8292247B}" srcOrd="0" destOrd="0" presId="urn:microsoft.com/office/officeart/2005/8/layout/pyramid1"/>
    <dgm:cxn modelId="{B154DC94-4198-41D3-835D-AF894D34FED4}" type="presOf" srcId="{ADED47D0-C948-41CC-B2E9-6766F10F8E71}" destId="{AF0767D9-ED2D-49C4-BA90-7F3BC1E41B3C}" srcOrd="1" destOrd="0" presId="urn:microsoft.com/office/officeart/2005/8/layout/pyramid1"/>
    <dgm:cxn modelId="{EDE48DA0-A174-44C8-BD98-4BD0CD9D07D0}" type="presOf" srcId="{ADED47D0-C948-41CC-B2E9-6766F10F8E71}" destId="{184A616C-19E3-4830-9ABC-6EB36973EF76}" srcOrd="0" destOrd="0" presId="urn:microsoft.com/office/officeart/2005/8/layout/pyramid1"/>
    <dgm:cxn modelId="{CA7F0DA3-C4E8-4AC4-BDB7-0C790BF2DDA9}" type="presOf" srcId="{66EE217B-A61C-4E90-B01F-132864C9EFE2}" destId="{3B5C3ED4-2C57-44BD-B10C-8FC3D5E24066}" srcOrd="0" destOrd="0" presId="urn:microsoft.com/office/officeart/2005/8/layout/pyramid1"/>
    <dgm:cxn modelId="{3168A7BA-83CC-4B22-9667-BA8B7F38B03A}" type="presOf" srcId="{0EBBC2E1-785C-47CF-A514-049594AF7789}" destId="{BA2FA6D0-2CFC-4659-A662-79FAF2A468D8}" srcOrd="1" destOrd="0" presId="urn:microsoft.com/office/officeart/2005/8/layout/pyramid1"/>
    <dgm:cxn modelId="{DA6AFECE-6E53-48A7-B627-BF13E2ECB57D}" srcId="{B1FFD9DB-7EB0-4D9F-A155-A7F93EB8CA35}" destId="{66EE217B-A61C-4E90-B01F-132864C9EFE2}" srcOrd="2" destOrd="0" parTransId="{6A09C73C-AD37-478C-90D3-1F1E1695B298}" sibTransId="{40115EF3-7264-477F-9DD4-697F6F9A5F0B}"/>
    <dgm:cxn modelId="{9AC808D3-E81B-476D-B804-6E46A9CB3EF7}" srcId="{B1FFD9DB-7EB0-4D9F-A155-A7F93EB8CA35}" destId="{ADED47D0-C948-41CC-B2E9-6766F10F8E71}" srcOrd="1" destOrd="0" parTransId="{A0D566B0-45C6-4B12-8D5C-F1F0B1EDD819}" sibTransId="{8BEA0F95-309B-443E-93DF-2E1E1B3518BA}"/>
    <dgm:cxn modelId="{871CEDFF-C9B0-41A4-A732-CE4AA93844DC}" type="presOf" srcId="{66EE217B-A61C-4E90-B01F-132864C9EFE2}" destId="{7728EBCE-A833-4A8A-9E46-208C07AF5DB9}" srcOrd="1" destOrd="0" presId="urn:microsoft.com/office/officeart/2005/8/layout/pyramid1"/>
    <dgm:cxn modelId="{B2935F95-091F-47F0-ACC4-31901AC53DD5}" type="presParOf" srcId="{1BF3D236-7910-46AD-850B-0BDD8292247B}" destId="{F5EDE290-21D7-4C48-843F-05FF7B9A1F16}" srcOrd="0" destOrd="0" presId="urn:microsoft.com/office/officeart/2005/8/layout/pyramid1"/>
    <dgm:cxn modelId="{1B459290-798E-4D23-BA82-AA18AD803BDE}" type="presParOf" srcId="{F5EDE290-21D7-4C48-843F-05FF7B9A1F16}" destId="{77E7E41B-364C-4823-A515-1E8E37C05C93}" srcOrd="0" destOrd="0" presId="urn:microsoft.com/office/officeart/2005/8/layout/pyramid1"/>
    <dgm:cxn modelId="{4EF94BE6-6338-46CD-9278-54E9CBAB99A3}" type="presParOf" srcId="{F5EDE290-21D7-4C48-843F-05FF7B9A1F16}" destId="{BA2FA6D0-2CFC-4659-A662-79FAF2A468D8}" srcOrd="1" destOrd="0" presId="urn:microsoft.com/office/officeart/2005/8/layout/pyramid1"/>
    <dgm:cxn modelId="{9425CE51-A16F-49AF-8C4E-AC42DE130565}" type="presParOf" srcId="{1BF3D236-7910-46AD-850B-0BDD8292247B}" destId="{BEEBA011-A39D-4099-92DD-A6F471FFAC01}" srcOrd="1" destOrd="0" presId="urn:microsoft.com/office/officeart/2005/8/layout/pyramid1"/>
    <dgm:cxn modelId="{30DF47C8-2234-4787-BD4A-5CFFA14A790B}" type="presParOf" srcId="{BEEBA011-A39D-4099-92DD-A6F471FFAC01}" destId="{184A616C-19E3-4830-9ABC-6EB36973EF76}" srcOrd="0" destOrd="0" presId="urn:microsoft.com/office/officeart/2005/8/layout/pyramid1"/>
    <dgm:cxn modelId="{E5D0EF17-C69E-4CC0-BCA7-B2C8FC387A30}" type="presParOf" srcId="{BEEBA011-A39D-4099-92DD-A6F471FFAC01}" destId="{AF0767D9-ED2D-49C4-BA90-7F3BC1E41B3C}" srcOrd="1" destOrd="0" presId="urn:microsoft.com/office/officeart/2005/8/layout/pyramid1"/>
    <dgm:cxn modelId="{9E1CE9DF-5A3A-4374-992D-95BF46FAB8B6}" type="presParOf" srcId="{1BF3D236-7910-46AD-850B-0BDD8292247B}" destId="{E220C005-6156-41F0-A093-B3665D7438CE}" srcOrd="2" destOrd="0" presId="urn:microsoft.com/office/officeart/2005/8/layout/pyramid1"/>
    <dgm:cxn modelId="{D8E8B983-6A6C-473C-A868-152FE7013D1A}" type="presParOf" srcId="{E220C005-6156-41F0-A093-B3665D7438CE}" destId="{3B5C3ED4-2C57-44BD-B10C-8FC3D5E24066}" srcOrd="0" destOrd="0" presId="urn:microsoft.com/office/officeart/2005/8/layout/pyramid1"/>
    <dgm:cxn modelId="{66A6A82B-CEDC-4241-A1C1-B6B33FA145E1}" type="presParOf" srcId="{E220C005-6156-41F0-A093-B3665D7438CE}" destId="{7728EBCE-A833-4A8A-9E46-208C07AF5DB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E7E41B-364C-4823-A515-1E8E37C05C93}">
      <dsp:nvSpPr>
        <dsp:cNvPr id="0" name=""/>
        <dsp:cNvSpPr/>
      </dsp:nvSpPr>
      <dsp:spPr>
        <a:xfrm>
          <a:off x="3947757" y="0"/>
          <a:ext cx="3910684" cy="3412600"/>
        </a:xfrm>
        <a:prstGeom prst="trapezoid">
          <a:avLst>
            <a:gd name="adj" fmla="val 57298"/>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endParaRPr lang="en-US" sz="4500" kern="1200" dirty="0"/>
        </a:p>
        <a:p>
          <a:pPr marL="0" lvl="0" indent="0" algn="ctr" defTabSz="2000250">
            <a:lnSpc>
              <a:spcPct val="90000"/>
            </a:lnSpc>
            <a:spcBef>
              <a:spcPct val="0"/>
            </a:spcBef>
            <a:spcAft>
              <a:spcPct val="35000"/>
            </a:spcAft>
            <a:buNone/>
          </a:pPr>
          <a:endParaRPr lang="en-US" sz="4500" kern="1200" dirty="0"/>
        </a:p>
        <a:p>
          <a:pPr marL="0" lvl="0" indent="0" algn="ctr" defTabSz="2000250">
            <a:lnSpc>
              <a:spcPct val="90000"/>
            </a:lnSpc>
            <a:spcBef>
              <a:spcPct val="0"/>
            </a:spcBef>
            <a:spcAft>
              <a:spcPct val="35000"/>
            </a:spcAft>
            <a:buNone/>
          </a:pPr>
          <a:r>
            <a:rPr lang="en-US" sz="4500" kern="1200" dirty="0"/>
            <a:t>knowledge</a:t>
          </a:r>
        </a:p>
        <a:p>
          <a:pPr marL="0" lvl="0" indent="0" algn="ctr" defTabSz="2000250">
            <a:lnSpc>
              <a:spcPct val="90000"/>
            </a:lnSpc>
            <a:spcBef>
              <a:spcPct val="0"/>
            </a:spcBef>
            <a:spcAft>
              <a:spcPct val="35000"/>
            </a:spcAft>
            <a:buNone/>
          </a:pPr>
          <a:endParaRPr lang="en-CY" sz="4500" kern="1200" dirty="0"/>
        </a:p>
      </dsp:txBody>
      <dsp:txXfrm>
        <a:off x="3947757" y="0"/>
        <a:ext cx="3910684" cy="3412600"/>
      </dsp:txXfrm>
    </dsp:sp>
    <dsp:sp modelId="{184A616C-19E3-4830-9ABC-6EB36973EF76}">
      <dsp:nvSpPr>
        <dsp:cNvPr id="0" name=""/>
        <dsp:cNvSpPr/>
      </dsp:nvSpPr>
      <dsp:spPr>
        <a:xfrm>
          <a:off x="1955342" y="3412600"/>
          <a:ext cx="7821369" cy="3412600"/>
        </a:xfrm>
        <a:prstGeom prst="trapezoid">
          <a:avLst>
            <a:gd name="adj" fmla="val 57298"/>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r>
            <a:rPr lang="en-US" sz="4500" kern="1200" dirty="0"/>
            <a:t>information</a:t>
          </a:r>
          <a:endParaRPr lang="en-CY" sz="4500" kern="1200" dirty="0"/>
        </a:p>
      </dsp:txBody>
      <dsp:txXfrm>
        <a:off x="3324081" y="3412600"/>
        <a:ext cx="5083890" cy="3412600"/>
      </dsp:txXfrm>
    </dsp:sp>
    <dsp:sp modelId="{3B5C3ED4-2C57-44BD-B10C-8FC3D5E24066}">
      <dsp:nvSpPr>
        <dsp:cNvPr id="0" name=""/>
        <dsp:cNvSpPr/>
      </dsp:nvSpPr>
      <dsp:spPr>
        <a:xfrm>
          <a:off x="0" y="6825200"/>
          <a:ext cx="11732054" cy="3412600"/>
        </a:xfrm>
        <a:prstGeom prst="trapezoid">
          <a:avLst>
            <a:gd name="adj" fmla="val 57298"/>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r>
            <a:rPr lang="en-US" sz="4500" kern="1200" dirty="0"/>
            <a:t>data</a:t>
          </a:r>
          <a:endParaRPr lang="en-CY" sz="4500" kern="1200" dirty="0"/>
        </a:p>
      </dsp:txBody>
      <dsp:txXfrm>
        <a:off x="2053109" y="6825200"/>
        <a:ext cx="7625835" cy="34126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B0F28D-45F5-4A29-B270-D2DAE0255279}" type="datetimeFigureOut">
              <a:rPr lang="en-US" smtClean="0"/>
              <a:t>10/1/2022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0237A2-49EC-40F2-A331-12A168298958}" type="slidenum">
              <a:rPr lang="en-US" smtClean="0"/>
              <a:t>‹#›</a:t>
            </a:fld>
            <a:endParaRPr lang="en-US"/>
          </a:p>
        </p:txBody>
      </p:sp>
    </p:spTree>
    <p:extLst>
      <p:ext uri="{BB962C8B-B14F-4D97-AF65-F5344CB8AC3E}">
        <p14:creationId xmlns:p14="http://schemas.microsoft.com/office/powerpoint/2010/main" val="3435845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1CE506-2B29-4F6F-9F8A-36F280EE95DD}" type="datetimeFigureOut">
              <a:rPr lang="bg-BG" smtClean="0"/>
              <a:t>1.10.2022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5F51D-27DF-4E3A-AE07-DCE3D1AD7219}" type="slidenum">
              <a:rPr lang="bg-BG" smtClean="0"/>
              <a:t>‹#›</a:t>
            </a:fld>
            <a:endParaRPr lang="bg-BG"/>
          </a:p>
        </p:txBody>
      </p:sp>
    </p:spTree>
    <p:extLst>
      <p:ext uri="{BB962C8B-B14F-4D97-AF65-F5344CB8AC3E}">
        <p14:creationId xmlns:p14="http://schemas.microsoft.com/office/powerpoint/2010/main" val="2210666718"/>
      </p:ext>
    </p:extLst>
  </p:cSld>
  <p:clrMap bg1="lt1" tx1="dk1" bg2="lt2" tx2="dk2" accent1="accent1" accent2="accent2" accent3="accent3" accent4="accent4" accent5="accent5" accent6="accent6" hlink="hlink" folHlink="folHlink"/>
  <p:notesStyle>
    <a:lvl1pPr marL="0" algn="l" defTabSz="1828800" rtl="0" eaLnBrk="1" latinLnBrk="0" hangingPunct="1">
      <a:defRPr sz="2400" kern="1200">
        <a:solidFill>
          <a:schemeClr val="tx1"/>
        </a:solidFill>
        <a:latin typeface="+mn-lt"/>
        <a:ea typeface="+mn-ea"/>
        <a:cs typeface="+mn-cs"/>
      </a:defRPr>
    </a:lvl1pPr>
    <a:lvl2pPr marL="914400" algn="l" defTabSz="1828800" rtl="0" eaLnBrk="1" latinLnBrk="0" hangingPunct="1">
      <a:defRPr sz="2400" kern="1200">
        <a:solidFill>
          <a:schemeClr val="tx1"/>
        </a:solidFill>
        <a:latin typeface="+mn-lt"/>
        <a:ea typeface="+mn-ea"/>
        <a:cs typeface="+mn-cs"/>
      </a:defRPr>
    </a:lvl2pPr>
    <a:lvl3pPr marL="1828800" algn="l" defTabSz="1828800" rtl="0" eaLnBrk="1" latinLnBrk="0" hangingPunct="1">
      <a:defRPr sz="2400" kern="1200">
        <a:solidFill>
          <a:schemeClr val="tx1"/>
        </a:solidFill>
        <a:latin typeface="+mn-lt"/>
        <a:ea typeface="+mn-ea"/>
        <a:cs typeface="+mn-cs"/>
      </a:defRPr>
    </a:lvl3pPr>
    <a:lvl4pPr marL="2743200" algn="l" defTabSz="1828800" rtl="0" eaLnBrk="1" latinLnBrk="0" hangingPunct="1">
      <a:defRPr sz="2400" kern="1200">
        <a:solidFill>
          <a:schemeClr val="tx1"/>
        </a:solidFill>
        <a:latin typeface="+mn-lt"/>
        <a:ea typeface="+mn-ea"/>
        <a:cs typeface="+mn-cs"/>
      </a:defRPr>
    </a:lvl4pPr>
    <a:lvl5pPr marL="3657600" algn="l" defTabSz="1828800" rtl="0" eaLnBrk="1" latinLnBrk="0" hangingPunct="1">
      <a:defRPr sz="2400" kern="1200">
        <a:solidFill>
          <a:schemeClr val="tx1"/>
        </a:solidFill>
        <a:latin typeface="+mn-lt"/>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rgbClr val="0000B0"/>
        </a:solidFill>
        <a:effectLst/>
      </p:bgPr>
    </p:bg>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3595918"/>
            <a:ext cx="21590490" cy="1146758"/>
          </a:xfrm>
          <a:prstGeom prst="rect">
            <a:avLst/>
          </a:prstGeom>
        </p:spPr>
        <p:txBody>
          <a:bodyPr>
            <a:normAutofit/>
          </a:bodyPr>
          <a:lstStyle>
            <a:lvl1pPr marL="0" indent="0">
              <a:buNone/>
              <a:defRPr sz="600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University Name</a:t>
            </a:r>
            <a:endParaRPr lang="x-none" dirty="0"/>
          </a:p>
        </p:txBody>
      </p:sp>
      <p:sp>
        <p:nvSpPr>
          <p:cNvPr id="22" name="Text Placeholder 14">
            <a:extLst>
              <a:ext uri="{FF2B5EF4-FFF2-40B4-BE49-F238E27FC236}">
                <a16:creationId xmlns:a16="http://schemas.microsoft.com/office/drawing/2014/main" id="{B917EA4C-AF1A-F844-9E6F-5DF8EB2EDBC3}"/>
              </a:ext>
            </a:extLst>
          </p:cNvPr>
          <p:cNvSpPr>
            <a:spLocks noGrp="1"/>
          </p:cNvSpPr>
          <p:nvPr>
            <p:ph type="body" sz="quarter" idx="19" hasCustomPrompt="1"/>
          </p:nvPr>
        </p:nvSpPr>
        <p:spPr>
          <a:xfrm>
            <a:off x="1287095" y="10603155"/>
            <a:ext cx="5470525" cy="527387"/>
          </a:xfrm>
          <a:prstGeom prst="rect">
            <a:avLst/>
          </a:prstGeom>
        </p:spPr>
        <p:txBody>
          <a:bodyPr/>
          <a:lstStyle>
            <a:lvl1pPr marL="0" indent="0">
              <a:buNone/>
              <a:defRPr sz="3000">
                <a:solidFill>
                  <a:schemeClr val="bg1"/>
                </a:solidFill>
                <a:latin typeface="Helvetica Neue"/>
              </a:defRPr>
            </a:lvl1pPr>
          </a:lstStyle>
          <a:p>
            <a:pPr lvl="0"/>
            <a:r>
              <a:rPr lang="x-none" dirty="0"/>
              <a:t>Month, Year</a:t>
            </a:r>
          </a:p>
        </p:txBody>
      </p:sp>
      <p:sp>
        <p:nvSpPr>
          <p:cNvPr id="33" name="Text Placeholder 2">
            <a:extLst>
              <a:ext uri="{FF2B5EF4-FFF2-40B4-BE49-F238E27FC236}">
                <a16:creationId xmlns:a16="http://schemas.microsoft.com/office/drawing/2014/main" id="{C4620EE8-4506-F748-BA2F-9F7D7888F37E}"/>
              </a:ext>
            </a:extLst>
          </p:cNvPr>
          <p:cNvSpPr>
            <a:spLocks noGrp="1"/>
          </p:cNvSpPr>
          <p:nvPr>
            <p:ph type="body" sz="quarter" idx="21" hasCustomPrompt="1"/>
          </p:nvPr>
        </p:nvSpPr>
        <p:spPr>
          <a:xfrm>
            <a:off x="1287095" y="5033579"/>
            <a:ext cx="21590490" cy="3410063"/>
          </a:xfrm>
          <a:prstGeom prst="rect">
            <a:avLst/>
          </a:prstGeom>
        </p:spPr>
        <p:txBody>
          <a:bodyPr>
            <a:normAutofit/>
          </a:bodyPr>
          <a:lstStyle>
            <a:lvl1pPr marL="0" indent="0">
              <a:lnSpc>
                <a:spcPts val="10000"/>
              </a:lnSpc>
              <a:spcBef>
                <a:spcPts val="0"/>
              </a:spcBef>
              <a:buNone/>
              <a:defRPr sz="10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COURSE NAME USING CAPITAL LETTERS</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38" name="Straight Connector 37"/>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chemeClr val="bg1"/>
                </a:solidFill>
                <a:latin typeface="Helvetica Neue"/>
              </a:rPr>
              <a:t>Master programmes in Artificial</a:t>
            </a:r>
            <a:br>
              <a:rPr lang="en-GB" sz="2500">
                <a:solidFill>
                  <a:schemeClr val="bg1"/>
                </a:solidFill>
                <a:latin typeface="Helvetica Neue"/>
              </a:rPr>
            </a:br>
            <a:r>
              <a:rPr lang="en-GB" sz="2500">
                <a:solidFill>
                  <a:schemeClr val="bg1"/>
                </a:solidFill>
                <a:latin typeface="Helvetica Neue"/>
              </a:rPr>
              <a:t>Intelligence 4 Careers in Europe</a:t>
            </a:r>
            <a:endParaRPr lang="en-US" sz="2500">
              <a:solidFill>
                <a:schemeClr val="bg1"/>
              </a:solidFill>
              <a:latin typeface="Helvetica Neue"/>
            </a:endParaRPr>
          </a:p>
        </p:txBody>
      </p:sp>
      <p:pic>
        <p:nvPicPr>
          <p:cNvPr id="48" name="Picture 4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468491" y="9671571"/>
            <a:ext cx="2409093" cy="1606837"/>
          </a:xfrm>
          <a:prstGeom prst="rect">
            <a:avLst/>
          </a:prstGeom>
        </p:spPr>
      </p:pic>
      <p:sp>
        <p:nvSpPr>
          <p:cNvPr id="51" name="Text Placeholder 10">
            <a:extLst>
              <a:ext uri="{FF2B5EF4-FFF2-40B4-BE49-F238E27FC236}">
                <a16:creationId xmlns:a16="http://schemas.microsoft.com/office/drawing/2014/main" id="{9B3CD9D9-3717-8045-BBE0-D00561474EA1}"/>
              </a:ext>
            </a:extLst>
          </p:cNvPr>
          <p:cNvSpPr>
            <a:spLocks noGrp="1"/>
          </p:cNvSpPr>
          <p:nvPr>
            <p:ph type="body" sz="quarter" idx="23" hasCustomPrompt="1"/>
          </p:nvPr>
        </p:nvSpPr>
        <p:spPr>
          <a:xfrm>
            <a:off x="1287095" y="9962474"/>
            <a:ext cx="21438091" cy="494125"/>
          </a:xfrm>
          <a:prstGeom prst="rect">
            <a:avLst/>
          </a:prstGeom>
        </p:spPr>
        <p:txBody>
          <a:bodyPr>
            <a:noAutofit/>
          </a:bodyPr>
          <a:lstStyle>
            <a:lvl1pPr marL="0" indent="0">
              <a:buNone/>
              <a:defRPr sz="4000" b="1" baseline="0">
                <a:solidFill>
                  <a:schemeClr val="bg1"/>
                </a:solidFill>
                <a:latin typeface="Helvetica Neue"/>
              </a:defRPr>
            </a:lvl1pPr>
            <a:lvl2pPr marL="609600" indent="0">
              <a:buNone/>
              <a:defRPr>
                <a:solidFill>
                  <a:schemeClr val="bg1"/>
                </a:solidFill>
              </a:defRPr>
            </a:lvl2pPr>
            <a:lvl3pPr marL="1219200" indent="0">
              <a:buNone/>
              <a:defRPr>
                <a:solidFill>
                  <a:schemeClr val="bg1"/>
                </a:solidFill>
              </a:defRPr>
            </a:lvl3pPr>
            <a:lvl4pPr marL="1828800" indent="0">
              <a:buNone/>
              <a:defRPr>
                <a:solidFill>
                  <a:schemeClr val="bg1"/>
                </a:solidFill>
              </a:defRPr>
            </a:lvl4pPr>
            <a:lvl5pPr marL="2438400" indent="0">
              <a:buNone/>
              <a:defRPr>
                <a:solidFill>
                  <a:schemeClr val="bg1"/>
                </a:solidFill>
              </a:defRPr>
            </a:lvl5pPr>
          </a:lstStyle>
          <a:p>
            <a:pPr lvl="0"/>
            <a:r>
              <a:rPr lang="en-GB" dirty="0"/>
              <a:t>Presenter’s Name &amp; Surname</a:t>
            </a:r>
            <a:endParaRPr lang="x-none" dirty="0"/>
          </a:p>
        </p:txBody>
      </p:sp>
    </p:spTree>
    <p:extLst>
      <p:ext uri="{BB962C8B-B14F-4D97-AF65-F5344CB8AC3E}">
        <p14:creationId xmlns:p14="http://schemas.microsoft.com/office/powerpoint/2010/main" val="203451396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cture title &amp; contents">
    <p:spTree>
      <p:nvGrpSpPr>
        <p:cNvPr id="1" name=""/>
        <p:cNvGrpSpPr/>
        <p:nvPr/>
      </p:nvGrpSpPr>
      <p:grpSpPr>
        <a:xfrm>
          <a:off x="0" y="0"/>
          <a:ext cx="0" cy="0"/>
          <a:chOff x="0" y="0"/>
          <a:chExt cx="0" cy="0"/>
        </a:xfrm>
      </p:grpSpPr>
      <p:cxnSp>
        <p:nvCxnSpPr>
          <p:cNvPr id="5" name="Straight Connector 4"/>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rgbClr val="0000B0"/>
                </a:solidFill>
                <a:latin typeface="Helvetica Neue"/>
              </a:rPr>
              <a:t>Master programmes in Artificial</a:t>
            </a:r>
            <a:br>
              <a:rPr lang="en-GB" sz="2500">
                <a:solidFill>
                  <a:srgbClr val="0000B0"/>
                </a:solidFill>
                <a:latin typeface="Helvetica Neue"/>
              </a:rPr>
            </a:br>
            <a:r>
              <a:rPr lang="en-GB" sz="2500">
                <a:solidFill>
                  <a:srgbClr val="0000B0"/>
                </a:solidFill>
                <a:latin typeface="Helvetica Neue"/>
              </a:rPr>
              <a:t>Intelligence 4 Careers in Europe</a:t>
            </a:r>
            <a:endParaRPr lang="en-US" sz="2500">
              <a:solidFill>
                <a:srgbClr val="0000B0"/>
              </a:solidFill>
              <a:latin typeface="Helvetica Neue"/>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7"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23" hasCustomPrompt="1"/>
          </p:nvPr>
        </p:nvSpPr>
        <p:spPr>
          <a:xfrm>
            <a:off x="12479703"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startAt="6"/>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cxnSp>
        <p:nvCxnSpPr>
          <p:cNvPr id="20" name="Straight Connector 19"/>
          <p:cNvCxnSpPr/>
          <p:nvPr userDrawn="1"/>
        </p:nvCxnSpPr>
        <p:spPr>
          <a:xfrm>
            <a:off x="12082338" y="8067233"/>
            <a:ext cx="0" cy="3267116"/>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LECTURE 1</a:t>
            </a:r>
            <a:endParaRPr lang="x-none" dirty="0"/>
          </a:p>
        </p:txBody>
      </p:sp>
      <p:sp>
        <p:nvSpPr>
          <p:cNvPr id="23"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2407535"/>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lecture 1 title</a:t>
            </a:r>
          </a:p>
        </p:txBody>
      </p:sp>
      <p:sp>
        <p:nvSpPr>
          <p:cNvPr id="2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87093" y="6845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CONTENTS</a:t>
            </a:r>
            <a:endParaRPr lang="x-none" dirty="0"/>
          </a:p>
        </p:txBody>
      </p:sp>
      <p:sp>
        <p:nvSpPr>
          <p:cNvPr id="15"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a:solidFill>
                <a:srgbClr val="000000"/>
              </a:solidFill>
            </a:endParaRPr>
          </a:p>
        </p:txBody>
      </p:sp>
    </p:spTree>
    <p:extLst>
      <p:ext uri="{BB962C8B-B14F-4D97-AF65-F5344CB8AC3E}">
        <p14:creationId xmlns:p14="http://schemas.microsoft.com/office/powerpoint/2010/main" val="400864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alysis in text">
    <p:spTree>
      <p:nvGrpSpPr>
        <p:cNvPr id="1" name=""/>
        <p:cNvGrpSpPr/>
        <p:nvPr/>
      </p:nvGrpSpPr>
      <p:grpSpPr>
        <a:xfrm>
          <a:off x="0" y="0"/>
          <a:ext cx="0" cy="0"/>
          <a:chOff x="0" y="0"/>
          <a:chExt cx="0" cy="0"/>
        </a:xfrm>
      </p:grpSpPr>
      <p:cxnSp>
        <p:nvCxnSpPr>
          <p:cNvPr id="14" name="Straight Connector 1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rgbClr val="0000B0"/>
                </a:solidFill>
                <a:latin typeface="Helvetica Neue"/>
              </a:rPr>
              <a:t>Master programmes in Artificial</a:t>
            </a:r>
            <a:br>
              <a:rPr lang="en-GB" sz="2500">
                <a:solidFill>
                  <a:srgbClr val="0000B0"/>
                </a:solidFill>
                <a:latin typeface="Helvetica Neue"/>
              </a:rPr>
            </a:br>
            <a:r>
              <a:rPr lang="en-GB" sz="2500">
                <a:solidFill>
                  <a:srgbClr val="0000B0"/>
                </a:solidFill>
                <a:latin typeface="Helvetica Neue"/>
              </a:rPr>
              <a:t>Intelligence 4 Careers in Europe</a:t>
            </a:r>
            <a:endParaRPr lang="en-US" sz="2500">
              <a:solidFill>
                <a:srgbClr val="0000B0"/>
              </a:solidFill>
              <a:latin typeface="Helvetica Neue"/>
            </a:endParaRP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1</a:t>
            </a:r>
            <a:endParaRPr lang="x-none" dirty="0"/>
          </a:p>
        </p:txBody>
      </p:sp>
      <p:sp>
        <p:nvSpPr>
          <p:cNvPr id="2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1"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1 title</a:t>
            </a:r>
          </a:p>
        </p:txBody>
      </p:sp>
      <p:sp>
        <p:nvSpPr>
          <p:cNvPr id="19"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a:solidFill>
                <a:srgbClr val="000000"/>
              </a:solidFill>
            </a:endParaRPr>
          </a:p>
        </p:txBody>
      </p:sp>
    </p:spTree>
    <p:extLst>
      <p:ext uri="{BB962C8B-B14F-4D97-AF65-F5344CB8AC3E}">
        <p14:creationId xmlns:p14="http://schemas.microsoft.com/office/powerpoint/2010/main" val="164926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alysis in text with image">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rgbClr val="0000B0"/>
                </a:solidFill>
                <a:latin typeface="Helvetica Neue"/>
              </a:rPr>
              <a:t>Master programmes in Artificial</a:t>
            </a:r>
            <a:br>
              <a:rPr lang="en-GB" sz="2500">
                <a:solidFill>
                  <a:srgbClr val="0000B0"/>
                </a:solidFill>
                <a:latin typeface="Helvetica Neue"/>
              </a:rPr>
            </a:br>
            <a:r>
              <a:rPr lang="en-GB" sz="2500">
                <a:solidFill>
                  <a:srgbClr val="0000B0"/>
                </a:solidFill>
                <a:latin typeface="Helvetica Neue"/>
              </a:rPr>
              <a:t>Intelligence 4 Careers in Europe</a:t>
            </a:r>
            <a:endParaRPr lang="en-US" sz="250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2</a:t>
            </a:r>
            <a:endParaRPr lang="x-none" dirty="0"/>
          </a:p>
        </p:txBody>
      </p:sp>
      <p:sp>
        <p:nvSpPr>
          <p:cNvPr id="1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14" name="Picture Placeholder 12"/>
          <p:cNvSpPr>
            <a:spLocks noGrp="1"/>
          </p:cNvSpPr>
          <p:nvPr>
            <p:ph type="pic" sz="quarter" idx="27" hasCustomPrompt="1"/>
          </p:nvPr>
        </p:nvSpPr>
        <p:spPr>
          <a:xfrm>
            <a:off x="12479703" y="5246669"/>
            <a:ext cx="10397882" cy="6457950"/>
          </a:xfrm>
          <a:prstGeom prst="rect">
            <a:avLst/>
          </a:prstGeom>
          <a:solidFill>
            <a:schemeClr val="bg1">
              <a:lumMod val="85000"/>
            </a:schemeClr>
          </a:solidFill>
        </p:spPr>
        <p:txBody>
          <a:bodyPr anchor="ctr"/>
          <a:lstStyle>
            <a:lvl1pPr marL="0" indent="0" algn="ctr">
              <a:buNone/>
              <a:defRPr sz="3000" baseline="0">
                <a:latin typeface="Helvetica Neue"/>
              </a:defRPr>
            </a:lvl1pPr>
          </a:lstStyle>
          <a:p>
            <a:r>
              <a:rPr lang="en-US"/>
              <a:t>Insert Picture</a:t>
            </a:r>
            <a:br>
              <a:rPr lang="en-US"/>
            </a:br>
            <a:r>
              <a:rPr lang="en-US"/>
              <a:t>related to content 2</a:t>
            </a:r>
          </a:p>
        </p:txBody>
      </p:sp>
      <p:sp>
        <p:nvSpPr>
          <p:cNvPr id="15"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2 title</a:t>
            </a:r>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a:solidFill>
                <a:srgbClr val="000000"/>
              </a:solidFill>
            </a:endParaRPr>
          </a:p>
        </p:txBody>
      </p:sp>
    </p:spTree>
    <p:extLst>
      <p:ext uri="{BB962C8B-B14F-4D97-AF65-F5344CB8AC3E}">
        <p14:creationId xmlns:p14="http://schemas.microsoft.com/office/powerpoint/2010/main" val="4253331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alysis in points">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rgbClr val="0000B0"/>
                </a:solidFill>
                <a:latin typeface="Helvetica Neue"/>
              </a:rPr>
              <a:t>Master programmes in Artificial</a:t>
            </a:r>
            <a:br>
              <a:rPr lang="en-GB" sz="2500">
                <a:solidFill>
                  <a:srgbClr val="0000B0"/>
                </a:solidFill>
                <a:latin typeface="Helvetica Neue"/>
              </a:rPr>
            </a:br>
            <a:r>
              <a:rPr lang="en-GB" sz="2500">
                <a:solidFill>
                  <a:srgbClr val="0000B0"/>
                </a:solidFill>
                <a:latin typeface="Helvetica Neue"/>
              </a:rPr>
              <a:t>Intelligence 4 Careers in Europe</a:t>
            </a:r>
            <a:endParaRPr lang="en-US" sz="250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3</a:t>
            </a:r>
            <a:endParaRPr lang="x-none" dirty="0"/>
          </a:p>
        </p:txBody>
      </p:sp>
      <p:sp>
        <p:nvSpPr>
          <p:cNvPr id="9"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1"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3 title</a:t>
            </a:r>
          </a:p>
        </p:txBody>
      </p:sp>
      <p:sp>
        <p:nvSpPr>
          <p:cNvPr id="1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startAt="8"/>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a:solidFill>
                <a:srgbClr val="000000"/>
              </a:solidFill>
            </a:endParaRPr>
          </a:p>
        </p:txBody>
      </p:sp>
    </p:spTree>
    <p:extLst>
      <p:ext uri="{BB962C8B-B14F-4D97-AF65-F5344CB8AC3E}">
        <p14:creationId xmlns:p14="http://schemas.microsoft.com/office/powerpoint/2010/main" val="305032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0000B0"/>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6" name="Straight Connector 5"/>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chemeClr val="bg1"/>
                </a:solidFill>
                <a:latin typeface="Helvetica Neue"/>
              </a:rPr>
              <a:t>Master programmes in Artificial</a:t>
            </a:r>
            <a:br>
              <a:rPr lang="en-GB" sz="2500">
                <a:solidFill>
                  <a:schemeClr val="bg1"/>
                </a:solidFill>
                <a:latin typeface="Helvetica Neue"/>
              </a:rPr>
            </a:br>
            <a:r>
              <a:rPr lang="en-GB" sz="2500">
                <a:solidFill>
                  <a:schemeClr val="bg1"/>
                </a:solidFill>
                <a:latin typeface="Helvetica Neue"/>
              </a:rPr>
              <a:t>Intelligence 4 Careers in Europe</a:t>
            </a:r>
            <a:endParaRPr lang="en-US" sz="2500">
              <a:solidFill>
                <a:schemeClr val="bg1"/>
              </a:solidFill>
              <a:latin typeface="Helvetica Neue"/>
            </a:endParaRPr>
          </a:p>
        </p:txBody>
      </p:sp>
      <p:sp>
        <p:nvSpPr>
          <p:cNvPr id="13"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5440309"/>
            <a:ext cx="21590490" cy="2416757"/>
          </a:xfrm>
          <a:prstGeom prst="rect">
            <a:avLst/>
          </a:prstGeom>
        </p:spPr>
        <p:txBody>
          <a:bodyPr>
            <a:noAutofit/>
          </a:bodyPr>
          <a:lstStyle>
            <a:lvl1pPr marL="0" indent="0">
              <a:buNone/>
              <a:defRPr sz="15000" b="1">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Thank you.</a:t>
            </a:r>
            <a:endParaRPr lang="x-none" dirty="0"/>
          </a:p>
        </p:txBody>
      </p:sp>
    </p:spTree>
    <p:extLst>
      <p:ext uri="{BB962C8B-B14F-4D97-AF65-F5344CB8AC3E}">
        <p14:creationId xmlns:p14="http://schemas.microsoft.com/office/powerpoint/2010/main" val="426526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DED7406-DCBF-A78A-59D4-391CD87E3510}"/>
              </a:ext>
            </a:extLst>
          </p:cNvPr>
          <p:cNvSpPr>
            <a:spLocks noGrp="1" noChangeArrowheads="1"/>
          </p:cNvSpPr>
          <p:nvPr>
            <p:ph type="dt" sz="half" idx="10"/>
          </p:nvPr>
        </p:nvSpPr>
        <p:spPr>
          <a:ln/>
        </p:spPr>
        <p:txBody>
          <a:bodyPr/>
          <a:lstStyle>
            <a:lvl1pPr algn="l">
              <a:defRPr/>
            </a:lvl1pPr>
          </a:lstStyle>
          <a:p>
            <a:pPr algn="ctr">
              <a:defRPr/>
            </a:pPr>
            <a:r>
              <a:rPr lang="el-GR" altLang="en-US"/>
              <a:t>ΕΠΛ</a:t>
            </a:r>
            <a:r>
              <a:rPr lang="en-US" altLang="en-US"/>
              <a:t>341</a:t>
            </a:r>
            <a:r>
              <a:rPr lang="el-GR" altLang="en-US"/>
              <a:t> – Ενότητα ΙΙΙ</a:t>
            </a:r>
          </a:p>
          <a:p>
            <a:pPr>
              <a:defRPr/>
            </a:pPr>
            <a:endParaRPr lang="el-GR" altLang="en-US"/>
          </a:p>
        </p:txBody>
      </p:sp>
      <p:sp>
        <p:nvSpPr>
          <p:cNvPr id="3" name="Rectangle 5">
            <a:extLst>
              <a:ext uri="{FF2B5EF4-FFF2-40B4-BE49-F238E27FC236}">
                <a16:creationId xmlns:a16="http://schemas.microsoft.com/office/drawing/2014/main" id="{81813CA0-BE3E-9920-0BD1-5CA0E256333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B7DE9732-AC77-4265-7648-096AC3F82DBD}"/>
              </a:ext>
            </a:extLst>
          </p:cNvPr>
          <p:cNvSpPr>
            <a:spLocks noGrp="1" noChangeArrowheads="1"/>
          </p:cNvSpPr>
          <p:nvPr>
            <p:ph type="sldNum" sz="quarter" idx="12"/>
          </p:nvPr>
        </p:nvSpPr>
        <p:spPr>
          <a:ln/>
        </p:spPr>
        <p:txBody>
          <a:bodyPr/>
          <a:lstStyle>
            <a:lvl1pPr>
              <a:defRPr/>
            </a:lvl1pPr>
          </a:lstStyle>
          <a:p>
            <a:r>
              <a:rPr lang="el-GR" altLang="en-US"/>
              <a:t>ΙΙΙ-</a:t>
            </a:r>
            <a:fld id="{00C3F675-7403-4189-A06F-B537B28DE3FC}" type="slidenum">
              <a:rPr lang="el-GR" altLang="en-US"/>
              <a:pPr/>
              <a:t>‹#›</a:t>
            </a:fld>
            <a:endParaRPr lang="el-GR" altLang="en-US"/>
          </a:p>
        </p:txBody>
      </p:sp>
    </p:spTree>
    <p:extLst>
      <p:ext uri="{BB962C8B-B14F-4D97-AF65-F5344CB8AC3E}">
        <p14:creationId xmlns:p14="http://schemas.microsoft.com/office/powerpoint/2010/main" val="3934297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7F2B988-3FC4-0854-C425-E95702AC43C6}"/>
              </a:ext>
            </a:extLst>
          </p:cNvPr>
          <p:cNvSpPr>
            <a:spLocks noGrp="1" noChangeArrowheads="1"/>
          </p:cNvSpPr>
          <p:nvPr>
            <p:ph type="dt" sz="half" idx="10"/>
          </p:nvPr>
        </p:nvSpPr>
        <p:spPr>
          <a:ln/>
        </p:spPr>
        <p:txBody>
          <a:bodyPr/>
          <a:lstStyle>
            <a:lvl1pPr algn="l">
              <a:defRPr/>
            </a:lvl1pPr>
          </a:lstStyle>
          <a:p>
            <a:pPr algn="ctr">
              <a:defRPr/>
            </a:pPr>
            <a:r>
              <a:rPr lang="el-GR" altLang="en-US"/>
              <a:t>ΕΠΛ</a:t>
            </a:r>
            <a:r>
              <a:rPr lang="en-US" altLang="en-US"/>
              <a:t>341</a:t>
            </a:r>
            <a:r>
              <a:rPr lang="el-GR" altLang="en-US"/>
              <a:t>– Ενότητα Ι</a:t>
            </a:r>
            <a:r>
              <a:rPr lang="en-US" altLang="en-US"/>
              <a:t>V</a:t>
            </a:r>
            <a:endParaRPr lang="el-GR" altLang="en-US"/>
          </a:p>
          <a:p>
            <a:pPr>
              <a:defRPr/>
            </a:pPr>
            <a:endParaRPr lang="el-GR" altLang="en-US"/>
          </a:p>
        </p:txBody>
      </p:sp>
      <p:sp>
        <p:nvSpPr>
          <p:cNvPr id="5" name="Rectangle 5">
            <a:extLst>
              <a:ext uri="{FF2B5EF4-FFF2-40B4-BE49-F238E27FC236}">
                <a16:creationId xmlns:a16="http://schemas.microsoft.com/office/drawing/2014/main" id="{6B1FAD48-6AD9-1FE0-7981-4738C0C73BB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C7404D1-6B95-379A-FE62-773AC6C49317}"/>
              </a:ext>
            </a:extLst>
          </p:cNvPr>
          <p:cNvSpPr>
            <a:spLocks noGrp="1" noChangeArrowheads="1"/>
          </p:cNvSpPr>
          <p:nvPr>
            <p:ph type="sldNum" sz="quarter" idx="12"/>
          </p:nvPr>
        </p:nvSpPr>
        <p:spPr>
          <a:ln/>
        </p:spPr>
        <p:txBody>
          <a:bodyPr/>
          <a:lstStyle>
            <a:lvl1pPr>
              <a:defRPr/>
            </a:lvl1pPr>
          </a:lstStyle>
          <a:p>
            <a:r>
              <a:rPr lang="el-GR" altLang="en-US"/>
              <a:t>Ι</a:t>
            </a:r>
            <a:r>
              <a:rPr lang="en-US" altLang="en-US"/>
              <a:t>V</a:t>
            </a:r>
            <a:r>
              <a:rPr lang="el-GR" altLang="en-US"/>
              <a:t>-</a:t>
            </a:r>
            <a:fld id="{4C49D67E-349C-497C-A3ED-FE33F2E0A006}" type="slidenum">
              <a:rPr lang="el-GR" altLang="en-US"/>
              <a:pPr/>
              <a:t>‹#›</a:t>
            </a:fld>
            <a:endParaRPr lang="el-GR" altLang="en-US"/>
          </a:p>
        </p:txBody>
      </p:sp>
    </p:spTree>
    <p:extLst>
      <p:ext uri="{BB962C8B-B14F-4D97-AF65-F5344CB8AC3E}">
        <p14:creationId xmlns:p14="http://schemas.microsoft.com/office/powerpoint/2010/main" val="330140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11904133"/>
            <a:ext cx="24384000" cy="1811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20614363" y="12170893"/>
            <a:ext cx="2192882" cy="1083616"/>
          </a:xfrm>
          <a:prstGeom prst="rect">
            <a:avLst/>
          </a:prstGeom>
        </p:spPr>
      </p:pic>
      <p:sp>
        <p:nvSpPr>
          <p:cNvPr id="21" name="Text Placeholder 10">
            <a:extLst>
              <a:ext uri="{FF2B5EF4-FFF2-40B4-BE49-F238E27FC236}">
                <a16:creationId xmlns:a16="http://schemas.microsoft.com/office/drawing/2014/main" id="{9B3CD9D9-3717-8045-BBE0-D00561474EA1}"/>
              </a:ext>
            </a:extLst>
          </p:cNvPr>
          <p:cNvSpPr txBox="1">
            <a:spLocks/>
          </p:cNvSpPr>
          <p:nvPr userDrawn="1"/>
        </p:nvSpPr>
        <p:spPr>
          <a:xfrm>
            <a:off x="13732934" y="12562731"/>
            <a:ext cx="6473093" cy="691778"/>
          </a:xfrm>
          <a:prstGeom prst="rect">
            <a:avLst/>
          </a:prstGeom>
        </p:spPr>
        <p:txBody>
          <a:bodyPr anchor="ctr">
            <a:noAutofit/>
          </a:bodyPr>
          <a:lstStyle>
            <a:lvl1pPr marL="0" indent="0" algn="r" defTabSz="1828800" rtl="0" eaLnBrk="1" latinLnBrk="0" hangingPunct="1">
              <a:lnSpc>
                <a:spcPct val="90000"/>
              </a:lnSpc>
              <a:spcBef>
                <a:spcPts val="2000"/>
              </a:spcBef>
              <a:buFont typeface="Arial" panose="020B0604020202020204" pitchFamily="34" charset="0"/>
              <a:buNone/>
              <a:defRPr sz="2000" b="0" kern="1200" baseline="0">
                <a:solidFill>
                  <a:schemeClr val="tx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48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4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1600" b="0" i="0" kern="1200" baseline="0">
                <a:solidFill>
                  <a:schemeClr val="tx1"/>
                </a:solidFill>
                <a:effectLst/>
                <a:latin typeface="Helvetica Neue"/>
                <a:ea typeface="+mn-ea"/>
                <a:cs typeface="+mn-cs"/>
              </a:rPr>
              <a:t>This Master is run under the context of Action</a:t>
            </a:r>
            <a:br>
              <a:rPr lang="en-US" sz="1600" b="0" i="0" kern="1200" baseline="0">
                <a:solidFill>
                  <a:schemeClr val="tx1"/>
                </a:solidFill>
                <a:effectLst/>
                <a:latin typeface="Helvetica Neue"/>
                <a:ea typeface="+mn-ea"/>
                <a:cs typeface="+mn-cs"/>
              </a:rPr>
            </a:br>
            <a:r>
              <a:rPr lang="en-US" sz="1600" b="0" i="0" kern="1200" baseline="0">
                <a:solidFill>
                  <a:schemeClr val="tx1"/>
                </a:solidFill>
                <a:effectLst/>
                <a:latin typeface="Helvetica Neue"/>
                <a:ea typeface="+mn-ea"/>
                <a:cs typeface="+mn-cs"/>
              </a:rPr>
              <a:t>No 2020-EU-IA-0087, co-financed by the EU CEF Telecom</a:t>
            </a:r>
            <a:br>
              <a:rPr lang="en-US" sz="1600" b="0" i="0" kern="1200" baseline="0">
                <a:solidFill>
                  <a:schemeClr val="tx1"/>
                </a:solidFill>
                <a:effectLst/>
                <a:latin typeface="Helvetica Neue"/>
                <a:ea typeface="+mn-ea"/>
                <a:cs typeface="+mn-cs"/>
              </a:rPr>
            </a:br>
            <a:r>
              <a:rPr lang="en-US" sz="1600" b="0" i="0" kern="1200" baseline="0">
                <a:solidFill>
                  <a:schemeClr val="tx1"/>
                </a:solidFill>
                <a:effectLst/>
                <a:latin typeface="Helvetica Neue"/>
                <a:ea typeface="+mn-ea"/>
                <a:cs typeface="+mn-cs"/>
              </a:rPr>
              <a:t>under GA nr. INEA/CEF/ICT/A2020/2267423</a:t>
            </a:r>
            <a:endParaRPr lang="x-none" sz="1600">
              <a:latin typeface="Helvetica Neue"/>
            </a:endParaRPr>
          </a:p>
        </p:txBody>
      </p:sp>
      <p:pic>
        <p:nvPicPr>
          <p:cNvPr id="22" name="Picture 2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76665" y="12490766"/>
            <a:ext cx="5568959" cy="747511"/>
          </a:xfrm>
          <a:prstGeom prst="rect">
            <a:avLst/>
          </a:prstGeom>
        </p:spPr>
      </p:pic>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a:solidFill>
                <a:srgbClr val="000000"/>
              </a:solidFill>
            </a:endParaRPr>
          </a:p>
        </p:txBody>
      </p:sp>
    </p:spTree>
    <p:extLst>
      <p:ext uri="{BB962C8B-B14F-4D97-AF65-F5344CB8AC3E}">
        <p14:creationId xmlns:p14="http://schemas.microsoft.com/office/powerpoint/2010/main" val="2065785542"/>
      </p:ext>
    </p:extLst>
  </p:cSld>
  <p:clrMap bg1="lt1" tx1="dk1" bg2="lt2" tx2="dk2" accent1="accent1" accent2="accent2" accent3="accent3" accent4="accent4" accent5="accent5" accent6="accent6" hlink="hlink" folHlink="folHlink"/>
  <p:sldLayoutIdLst>
    <p:sldLayoutId id="2147483684" r:id="rId1"/>
    <p:sldLayoutId id="2147483697" r:id="rId2"/>
    <p:sldLayoutId id="2147483699" r:id="rId3"/>
    <p:sldLayoutId id="2147483698" r:id="rId4"/>
    <p:sldLayoutId id="2147483700" r:id="rId5"/>
    <p:sldLayoutId id="2147483714" r:id="rId6"/>
    <p:sldLayoutId id="2147483715" r:id="rId7"/>
    <p:sldLayoutId id="2147483716" r:id="rId8"/>
  </p:sldLayoutIdLs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a:t>University of Cyprus</a:t>
            </a:r>
          </a:p>
        </p:txBody>
      </p:sp>
      <p:sp>
        <p:nvSpPr>
          <p:cNvPr id="3" name="Text Placeholder 2"/>
          <p:cNvSpPr>
            <a:spLocks noGrp="1"/>
          </p:cNvSpPr>
          <p:nvPr>
            <p:ph type="body" sz="quarter" idx="19"/>
          </p:nvPr>
        </p:nvSpPr>
        <p:spPr/>
        <p:txBody>
          <a:bodyPr/>
          <a:lstStyle/>
          <a:p>
            <a:r>
              <a:rPr lang="en-US" dirty="0"/>
              <a:t>September - December 2022</a:t>
            </a:r>
          </a:p>
        </p:txBody>
      </p:sp>
      <p:sp>
        <p:nvSpPr>
          <p:cNvPr id="4" name="Text Placeholder 3"/>
          <p:cNvSpPr>
            <a:spLocks noGrp="1"/>
          </p:cNvSpPr>
          <p:nvPr>
            <p:ph type="body" sz="quarter" idx="21"/>
          </p:nvPr>
        </p:nvSpPr>
        <p:spPr/>
        <p:txBody>
          <a:bodyPr/>
          <a:lstStyle/>
          <a:p>
            <a:r>
              <a:rPr lang="en-US"/>
              <a:t>MAI611 Fundamentals of Artificial Intelligence</a:t>
            </a:r>
          </a:p>
        </p:txBody>
      </p:sp>
      <p:sp>
        <p:nvSpPr>
          <p:cNvPr id="5" name="Text Placeholder 4"/>
          <p:cNvSpPr>
            <a:spLocks noGrp="1"/>
          </p:cNvSpPr>
          <p:nvPr>
            <p:ph type="body" sz="quarter" idx="23"/>
          </p:nvPr>
        </p:nvSpPr>
        <p:spPr/>
        <p:txBody>
          <a:bodyPr/>
          <a:lstStyle/>
          <a:p>
            <a:r>
              <a:rPr lang="en-US"/>
              <a:t>Elpida Keravnou-Papailiou</a:t>
            </a:r>
          </a:p>
        </p:txBody>
      </p:sp>
      <p:pic>
        <p:nvPicPr>
          <p:cNvPr id="6" name="Picture 5">
            <a:extLst>
              <a:ext uri="{FF2B5EF4-FFF2-40B4-BE49-F238E27FC236}">
                <a16:creationId xmlns:a16="http://schemas.microsoft.com/office/drawing/2014/main" id="{821ADFC2-93C2-4EA8-ADD3-DAE5B0DEA4ED}"/>
              </a:ext>
            </a:extLst>
          </p:cNvPr>
          <p:cNvPicPr/>
          <p:nvPr/>
        </p:nvPicPr>
        <p:blipFill>
          <a:blip r:embed="rId2"/>
          <a:srcRect t="9007" r="76766" b="20964"/>
          <a:stretch>
            <a:fillRect/>
          </a:stretch>
        </p:blipFill>
        <p:spPr>
          <a:xfrm>
            <a:off x="20798724" y="630083"/>
            <a:ext cx="1900637" cy="1880642"/>
          </a:xfrm>
          <a:prstGeom prst="rect">
            <a:avLst/>
          </a:prstGeom>
          <a:noFill/>
          <a:ln>
            <a:noFill/>
            <a:prstDash/>
          </a:ln>
        </p:spPr>
      </p:pic>
    </p:spTree>
    <p:extLst>
      <p:ext uri="{BB962C8B-B14F-4D97-AF65-F5344CB8AC3E}">
        <p14:creationId xmlns:p14="http://schemas.microsoft.com/office/powerpoint/2010/main" val="1302962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181903" y="2061186"/>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PROLOG and LISP</a:t>
            </a:r>
            <a:endParaRPr lang="en-CY" sz="4800" dirty="0"/>
          </a:p>
        </p:txBody>
      </p:sp>
      <p:sp>
        <p:nvSpPr>
          <p:cNvPr id="5" name="Text Placeholder 1">
            <a:extLst>
              <a:ext uri="{FF2B5EF4-FFF2-40B4-BE49-F238E27FC236}">
                <a16:creationId xmlns:a16="http://schemas.microsoft.com/office/drawing/2014/main" id="{4C5CD290-A304-17E2-23ED-1F0BDC6514B8}"/>
              </a:ext>
            </a:extLst>
          </p:cNvPr>
          <p:cNvSpPr txBox="1">
            <a:spLocks/>
          </p:cNvSpPr>
          <p:nvPr/>
        </p:nvSpPr>
        <p:spPr>
          <a:xfrm>
            <a:off x="1158299" y="4539529"/>
            <a:ext cx="21614094" cy="6223206"/>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571500" indent="-571500">
              <a:buFont typeface="Wingdings" panose="05000000000000000000" pitchFamily="2" charset="2"/>
              <a:buChar char="q"/>
            </a:pPr>
            <a:endParaRPr lang="en-US" sz="4400" dirty="0"/>
          </a:p>
          <a:p>
            <a:pPr marL="571500" indent="-571500">
              <a:lnSpc>
                <a:spcPct val="90000"/>
              </a:lnSpc>
              <a:buFont typeface="Wingdings" panose="05000000000000000000" pitchFamily="2" charset="2"/>
              <a:buChar char="q"/>
            </a:pPr>
            <a:endParaRPr lang="el-GR" altLang="en-US" sz="4400" b="1" dirty="0"/>
          </a:p>
          <a:p>
            <a:pPr marL="571500" indent="-571500">
              <a:lnSpc>
                <a:spcPct val="90000"/>
              </a:lnSpc>
              <a:buFont typeface="Wingdings" panose="05000000000000000000" pitchFamily="2" charset="2"/>
              <a:buChar char="q"/>
            </a:pPr>
            <a:endParaRPr lang="el-GR" altLang="en-US" sz="4400" b="1" dirty="0"/>
          </a:p>
          <a:p>
            <a:pPr marL="571500" indent="-571500">
              <a:buFont typeface="Wingdings" panose="05000000000000000000" pitchFamily="2" charset="2"/>
              <a:buChar char="q"/>
            </a:pPr>
            <a:endParaRPr lang="en-US" sz="4400" dirty="0"/>
          </a:p>
        </p:txBody>
      </p:sp>
      <p:sp>
        <p:nvSpPr>
          <p:cNvPr id="9" name="TextBox 8">
            <a:extLst>
              <a:ext uri="{FF2B5EF4-FFF2-40B4-BE49-F238E27FC236}">
                <a16:creationId xmlns:a16="http://schemas.microsoft.com/office/drawing/2014/main" id="{780C1A24-45C2-8057-E3EF-9A1776A69FD4}"/>
              </a:ext>
            </a:extLst>
          </p:cNvPr>
          <p:cNvSpPr txBox="1"/>
          <p:nvPr/>
        </p:nvSpPr>
        <p:spPr>
          <a:xfrm>
            <a:off x="1181903" y="3198372"/>
            <a:ext cx="21614094" cy="9246570"/>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effectLst/>
                <a:latin typeface="Helvetica Neue"/>
                <a:ea typeface="Times New Roman" panose="02020603050405020304" pitchFamily="18" charset="0"/>
                <a:cs typeface="Times New Roman" panose="02020603050405020304" pitchFamily="18" charset="0"/>
              </a:rPr>
              <a:t>The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PROLOG language satisfies the above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requirements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and can therefore be considered a knowledge representation language</a:t>
            </a:r>
            <a:endParaRPr lang="en-US" sz="4400" dirty="0">
              <a:solidFill>
                <a:srgbClr val="0100C8"/>
              </a:solidFill>
              <a:latin typeface="Helvetica Neue"/>
              <a:ea typeface="Times New Roman" panose="02020603050405020304" pitchFamily="18"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LISP language, although specifically designed to support AI applications, does not meet all the requirements because it does not provide a reasoning mechanism</a:t>
            </a:r>
            <a:endParaRPr lang="en-US" sz="4400" dirty="0">
              <a:solidFill>
                <a:srgbClr val="0100C8"/>
              </a:solidFill>
              <a:latin typeface="Helvetica Neue"/>
              <a:ea typeface="Times New Roman" panose="02020603050405020304" pitchFamily="18"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Times New Roman" panose="02020603050405020304" pitchFamily="18" charset="0"/>
                <a:cs typeface="Times New Roman" panose="02020603050405020304" pitchFamily="18" charset="0"/>
              </a:rPr>
              <a:t>T</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he basic element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of LISP is the symbolic expression</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This makes it particularly suitable for implementing knowledge representation languages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Specifically, OPS5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(Official Production System)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has been implemented in LISP</a:t>
            </a:r>
            <a:r>
              <a:rPr lang="en-US" sz="4400" dirty="0">
                <a:solidFill>
                  <a:srgbClr val="0100C8"/>
                </a:solidFill>
                <a:latin typeface="Helvetica Neue"/>
                <a:ea typeface="Times New Roman" panose="02020603050405020304" pitchFamily="18" charset="0"/>
                <a:cs typeface="Times New Roman" panose="02020603050405020304" pitchFamily="18" charset="0"/>
              </a:rPr>
              <a:t> and</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was used in the successful expert system R1/XCON</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syntax of OPS5 as well as CLIPS derives from LISP</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in fact, CLIPS was implemented in C by NASA and stands for the “C Language Integrated Production System”</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526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11</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52662" y="3592221"/>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Basic Knowledge Representation Formalisms</a:t>
            </a:r>
            <a:endParaRPr lang="en-CY" sz="4800" dirty="0"/>
          </a:p>
        </p:txBody>
      </p:sp>
      <p:sp>
        <p:nvSpPr>
          <p:cNvPr id="5" name="Text Placeholder 1">
            <a:extLst>
              <a:ext uri="{FF2B5EF4-FFF2-40B4-BE49-F238E27FC236}">
                <a16:creationId xmlns:a16="http://schemas.microsoft.com/office/drawing/2014/main" id="{4C5CD290-A304-17E2-23ED-1F0BDC6514B8}"/>
              </a:ext>
            </a:extLst>
          </p:cNvPr>
          <p:cNvSpPr txBox="1">
            <a:spLocks/>
          </p:cNvSpPr>
          <p:nvPr/>
        </p:nvSpPr>
        <p:spPr>
          <a:xfrm>
            <a:off x="1158299" y="4539529"/>
            <a:ext cx="21614094" cy="6223206"/>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571500" indent="-571500">
              <a:buFont typeface="Wingdings" panose="05000000000000000000" pitchFamily="2" charset="2"/>
              <a:buChar char="q"/>
            </a:pPr>
            <a:endParaRPr lang="en-US" sz="4400" dirty="0"/>
          </a:p>
          <a:p>
            <a:pPr marL="571500" indent="-571500">
              <a:lnSpc>
                <a:spcPct val="90000"/>
              </a:lnSpc>
              <a:buFont typeface="Wingdings" panose="05000000000000000000" pitchFamily="2" charset="2"/>
              <a:buChar char="q"/>
            </a:pPr>
            <a:endParaRPr lang="el-GR" altLang="en-US" sz="4400" b="1" dirty="0"/>
          </a:p>
          <a:p>
            <a:pPr marL="571500" indent="-571500">
              <a:lnSpc>
                <a:spcPct val="90000"/>
              </a:lnSpc>
              <a:buFont typeface="Wingdings" panose="05000000000000000000" pitchFamily="2" charset="2"/>
              <a:buChar char="q"/>
            </a:pPr>
            <a:endParaRPr lang="el-GR" altLang="en-US" sz="4400" b="1" dirty="0"/>
          </a:p>
          <a:p>
            <a:pPr marL="571500" indent="-571500">
              <a:buFont typeface="Wingdings" panose="05000000000000000000" pitchFamily="2" charset="2"/>
              <a:buChar char="q"/>
            </a:pPr>
            <a:endParaRPr lang="en-US" sz="4400" dirty="0"/>
          </a:p>
        </p:txBody>
      </p:sp>
      <p:sp>
        <p:nvSpPr>
          <p:cNvPr id="9" name="TextBox 8">
            <a:extLst>
              <a:ext uri="{FF2B5EF4-FFF2-40B4-BE49-F238E27FC236}">
                <a16:creationId xmlns:a16="http://schemas.microsoft.com/office/drawing/2014/main" id="{780C1A24-45C2-8057-E3EF-9A1776A69FD4}"/>
              </a:ext>
            </a:extLst>
          </p:cNvPr>
          <p:cNvSpPr txBox="1"/>
          <p:nvPr/>
        </p:nvSpPr>
        <p:spPr>
          <a:xfrm>
            <a:off x="1252662" y="4861977"/>
            <a:ext cx="21614094" cy="3245440"/>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Times New Roman" panose="02020603050405020304" pitchFamily="18" charset="0"/>
                <a:cs typeface="Times New Roman" panose="02020603050405020304" pitchFamily="18" charset="0"/>
              </a:rPr>
              <a:t>Predicate Logic – declarative</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effectLst/>
                <a:latin typeface="Helvetica Neue"/>
                <a:ea typeface="Calibri" panose="020F0502020204030204" pitchFamily="34" charset="0"/>
                <a:cs typeface="Times New Roman" panose="02020603050405020304" pitchFamily="18" charset="0"/>
              </a:rPr>
              <a:t>Sema</a:t>
            </a:r>
            <a:r>
              <a:rPr lang="en-US" sz="4400" dirty="0">
                <a:solidFill>
                  <a:srgbClr val="0100C8"/>
                </a:solidFill>
                <a:latin typeface="Helvetica Neue"/>
                <a:ea typeface="Calibri" panose="020F0502020204030204" pitchFamily="34" charset="0"/>
                <a:cs typeface="Times New Roman" panose="02020603050405020304" pitchFamily="18" charset="0"/>
              </a:rPr>
              <a:t>ntic Networks – declarative</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effectLst/>
                <a:latin typeface="Helvetica Neue"/>
                <a:ea typeface="Calibri" panose="020F0502020204030204" pitchFamily="34" charset="0"/>
                <a:cs typeface="Times New Roman" panose="02020603050405020304" pitchFamily="18" charset="0"/>
              </a:rPr>
              <a:t>Frames –  declarative with procedural elements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Calibri" panose="020F0502020204030204" pitchFamily="34" charset="0"/>
                <a:cs typeface="Times New Roman" panose="02020603050405020304" pitchFamily="18" charset="0"/>
              </a:rPr>
              <a:t>Production Rules - declarative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4062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12</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52662" y="2307119"/>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Data, Information and Knowledge</a:t>
            </a:r>
            <a:endParaRPr lang="en-CY" sz="4800" dirty="0"/>
          </a:p>
        </p:txBody>
      </p:sp>
      <p:sp>
        <p:nvSpPr>
          <p:cNvPr id="9" name="TextBox 8">
            <a:extLst>
              <a:ext uri="{FF2B5EF4-FFF2-40B4-BE49-F238E27FC236}">
                <a16:creationId xmlns:a16="http://schemas.microsoft.com/office/drawing/2014/main" id="{780C1A24-45C2-8057-E3EF-9A1776A69FD4}"/>
              </a:ext>
            </a:extLst>
          </p:cNvPr>
          <p:cNvSpPr txBox="1"/>
          <p:nvPr/>
        </p:nvSpPr>
        <p:spPr>
          <a:xfrm>
            <a:off x="1264464" y="3893695"/>
            <a:ext cx="21614094" cy="8107412"/>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Data</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concern specific situations or entities, specific events, etc., e.g.</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John had a bad case of the flu in January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2020</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b="1" dirty="0">
                <a:solidFill>
                  <a:srgbClr val="FF2D64"/>
                </a:solidFill>
                <a:effectLst/>
                <a:latin typeface="Helvetica Neue"/>
                <a:ea typeface="Times New Roman" panose="02020603050405020304" pitchFamily="18" charset="0"/>
                <a:cs typeface="Times New Roman" panose="02020603050405020304" pitchFamily="18" charset="0"/>
              </a:rPr>
              <a:t>Information</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is generated dynamically from the current data set, e.g.</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in January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2020</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there were three times as many cases of influenza as in December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2019</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dirty="0">
                <a:solidFill>
                  <a:srgbClr val="0100C8"/>
                </a:solidFill>
                <a:effectLst/>
                <a:latin typeface="Helvetica Neue"/>
                <a:ea typeface="Times New Roman" panose="02020603050405020304" pitchFamily="18" charset="0"/>
                <a:cs typeface="Times New Roman" panose="02020603050405020304" pitchFamily="18" charset="0"/>
              </a:rPr>
              <a:t>Information is a kind of summary of data</a:t>
            </a:r>
            <a:endParaRPr lang="en-CY"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dirty="0">
                <a:solidFill>
                  <a:srgbClr val="0100C8"/>
                </a:solidFill>
                <a:effectLst/>
                <a:latin typeface="Helvetica Neue"/>
                <a:ea typeface="Times New Roman" panose="02020603050405020304" pitchFamily="18" charset="0"/>
                <a:cs typeface="Times New Roman" panose="02020603050405020304" pitchFamily="18" charset="0"/>
              </a:rPr>
              <a:t>So</a:t>
            </a:r>
            <a:r>
              <a:rPr lang="en-US" dirty="0">
                <a:solidFill>
                  <a:srgbClr val="0100C8"/>
                </a:solidFill>
                <a:effectLst/>
                <a:latin typeface="Helvetica Neue"/>
                <a:ea typeface="Times New Roman" panose="02020603050405020304" pitchFamily="18" charset="0"/>
                <a:cs typeface="Times New Roman" panose="02020603050405020304" pitchFamily="18" charset="0"/>
              </a:rPr>
              <a:t>,</a:t>
            </a:r>
            <a:r>
              <a:rPr lang="en-CY" dirty="0">
                <a:solidFill>
                  <a:srgbClr val="0100C8"/>
                </a:solidFill>
                <a:effectLst/>
                <a:latin typeface="Helvetica Neue"/>
                <a:ea typeface="Times New Roman" panose="02020603050405020304" pitchFamily="18" charset="0"/>
                <a:cs typeface="Times New Roman" panose="02020603050405020304" pitchFamily="18" charset="0"/>
              </a:rPr>
              <a:t> it is at a higher level of abstractness than data</a:t>
            </a:r>
            <a:endParaRPr lang="en-CY"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dirty="0">
                <a:solidFill>
                  <a:srgbClr val="0100C8"/>
                </a:solidFill>
                <a:effectLst/>
                <a:latin typeface="Helvetica Neue"/>
                <a:ea typeface="Times New Roman" panose="02020603050405020304" pitchFamily="18" charset="0"/>
                <a:cs typeface="Times New Roman" panose="02020603050405020304" pitchFamily="18" charset="0"/>
              </a:rPr>
              <a:t>However, it does not cease to be specific</a:t>
            </a:r>
            <a:endParaRPr lang="en-US" dirty="0">
              <a:solidFill>
                <a:srgbClr val="0100C8"/>
              </a:solidFill>
              <a:effectLst/>
              <a:latin typeface="Helvetica Neue"/>
              <a:ea typeface="Times New Roman" panose="02020603050405020304" pitchFamily="18"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Knowledge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consists of generalizations, covering existing relevant data, as well as future data, e.g. 'If there is a sharp drop in temperature, then there is a high probability that the conditions will be created for a flu epidemic'</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dirty="0">
                <a:solidFill>
                  <a:srgbClr val="0100C8"/>
                </a:solidFill>
                <a:effectLst/>
                <a:latin typeface="Helvetica Neue"/>
                <a:ea typeface="Times New Roman" panose="02020603050405020304" pitchFamily="18" charset="0"/>
                <a:cs typeface="Times New Roman" panose="02020603050405020304" pitchFamily="18" charset="0"/>
              </a:rPr>
              <a:t>The scope of the truth of knowledge must be universal, and not just a particular set of data</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6871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C268D4B-2150-3B24-E289-675183093289}"/>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13</a:t>
            </a:fld>
            <a:endParaRPr lang="bg-BG">
              <a:solidFill>
                <a:srgbClr val="000000"/>
              </a:solidFill>
            </a:endParaRPr>
          </a:p>
        </p:txBody>
      </p:sp>
      <p:sp>
        <p:nvSpPr>
          <p:cNvPr id="7" name="TextBox 6">
            <a:extLst>
              <a:ext uri="{FF2B5EF4-FFF2-40B4-BE49-F238E27FC236}">
                <a16:creationId xmlns:a16="http://schemas.microsoft.com/office/drawing/2014/main" id="{59915A2F-7592-774A-3CFA-419C79FD661E}"/>
              </a:ext>
            </a:extLst>
          </p:cNvPr>
          <p:cNvSpPr txBox="1"/>
          <p:nvPr/>
        </p:nvSpPr>
        <p:spPr>
          <a:xfrm>
            <a:off x="889687" y="2724437"/>
            <a:ext cx="9341708" cy="4899611"/>
          </a:xfrm>
          <a:prstGeom prst="rect">
            <a:avLst/>
          </a:prstGeom>
          <a:solidFill>
            <a:srgbClr val="0100C8"/>
          </a:solidFill>
        </p:spPr>
        <p:txBody>
          <a:bodyPr wrap="square" rtlCol="0">
            <a:spAutoFit/>
          </a:bodyPr>
          <a:lstStyle/>
          <a:p>
            <a:pPr algn="ct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chemeClr val="bg1"/>
                </a:solidFill>
                <a:effectLst/>
                <a:latin typeface="Helvetica Neue"/>
                <a:ea typeface="Times New Roman" panose="02020603050405020304" pitchFamily="18" charset="0"/>
                <a:cs typeface="Times New Roman" panose="02020603050405020304" pitchFamily="18" charset="0"/>
              </a:rPr>
              <a:t>I</a:t>
            </a:r>
            <a:r>
              <a:rPr lang="en-US" sz="4400" dirty="0">
                <a:solidFill>
                  <a:schemeClr val="bg1"/>
                </a:solidFill>
                <a:latin typeface="Helvetica Neue"/>
                <a:ea typeface="Times New Roman" panose="02020603050405020304" pitchFamily="18" charset="0"/>
                <a:cs typeface="Times New Roman" panose="02020603050405020304" pitchFamily="18" charset="0"/>
              </a:rPr>
              <a:t>nformation</a:t>
            </a:r>
            <a:r>
              <a:rPr lang="en-CY" sz="4400" dirty="0">
                <a:solidFill>
                  <a:schemeClr val="bg1"/>
                </a:solidFill>
                <a:effectLst/>
                <a:latin typeface="Helvetica Neue"/>
                <a:ea typeface="Times New Roman" panose="02020603050405020304" pitchFamily="18" charset="0"/>
                <a:cs typeface="Times New Roman" panose="02020603050405020304" pitchFamily="18" charset="0"/>
              </a:rPr>
              <a:t> is generated from data,</a:t>
            </a:r>
            <a:endParaRPr lang="en-CY" sz="4400" dirty="0">
              <a:solidFill>
                <a:schemeClr val="bg1"/>
              </a:solidFill>
              <a:effectLst/>
              <a:latin typeface="Helvetica Neue"/>
              <a:ea typeface="Calibri" panose="020F0502020204030204" pitchFamily="34" charset="0"/>
              <a:cs typeface="Times New Roman" panose="02020603050405020304" pitchFamily="18" charset="0"/>
            </a:endParaRPr>
          </a:p>
          <a:p>
            <a:pPr algn="ct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chemeClr val="bg1"/>
                </a:solidFill>
                <a:effectLst/>
                <a:latin typeface="Helvetica Neue"/>
                <a:ea typeface="Times New Roman" panose="02020603050405020304" pitchFamily="18" charset="0"/>
                <a:cs typeface="Times New Roman" panose="02020603050405020304" pitchFamily="18" charset="0"/>
              </a:rPr>
              <a:t>while knowledge explains the data</a:t>
            </a:r>
            <a:endParaRPr lang="en-CY" sz="4400" dirty="0">
              <a:solidFill>
                <a:schemeClr val="bg1"/>
              </a:solidFill>
              <a:effectLst/>
              <a:latin typeface="Helvetica Neue"/>
              <a:ea typeface="Calibri" panose="020F0502020204030204" pitchFamily="34" charset="0"/>
              <a:cs typeface="Times New Roman" panose="02020603050405020304" pitchFamily="18" charset="0"/>
            </a:endParaRPr>
          </a:p>
          <a:p>
            <a:pPr algn="ct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chemeClr val="bg1"/>
                </a:solidFill>
                <a:latin typeface="Helvetica Neue"/>
                <a:ea typeface="Calibri" panose="020F0502020204030204" pitchFamily="34" charset="0"/>
                <a:cs typeface="Times New Roman" panose="02020603050405020304" pitchFamily="18" charset="0"/>
              </a:rPr>
              <a:t>or</a:t>
            </a:r>
            <a:r>
              <a:rPr lang="en-CY" sz="4400" dirty="0">
                <a:solidFill>
                  <a:schemeClr val="bg1"/>
                </a:solidFill>
                <a:effectLst/>
                <a:latin typeface="Helvetica Neue"/>
                <a:ea typeface="Times New Roman" panose="02020603050405020304" pitchFamily="18" charset="0"/>
                <a:cs typeface="Times New Roman" panose="02020603050405020304" pitchFamily="18" charset="0"/>
              </a:rPr>
              <a:t> </a:t>
            </a:r>
            <a:endParaRPr lang="en-CY" sz="4400" dirty="0">
              <a:solidFill>
                <a:schemeClr val="bg1"/>
              </a:solidFill>
              <a:effectLst/>
              <a:latin typeface="Helvetica Neue"/>
              <a:ea typeface="Calibri" panose="020F0502020204030204" pitchFamily="34" charset="0"/>
              <a:cs typeface="Times New Roman" panose="02020603050405020304" pitchFamily="18" charset="0"/>
            </a:endParaRPr>
          </a:p>
          <a:p>
            <a:pPr algn="ct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chemeClr val="bg1"/>
                </a:solidFill>
                <a:effectLst/>
                <a:latin typeface="Helvetica Neue"/>
                <a:ea typeface="Times New Roman" panose="02020603050405020304" pitchFamily="18" charset="0"/>
                <a:cs typeface="Times New Roman" panose="02020603050405020304" pitchFamily="18" charset="0"/>
              </a:rPr>
              <a:t>From data comes information,</a:t>
            </a:r>
            <a:endParaRPr lang="en-CY" sz="4400" dirty="0">
              <a:solidFill>
                <a:schemeClr val="bg1"/>
              </a:solidFill>
              <a:effectLst/>
              <a:latin typeface="Helvetica Neue"/>
              <a:ea typeface="Calibri" panose="020F0502020204030204" pitchFamily="34" charset="0"/>
              <a:cs typeface="Times New Roman" panose="02020603050405020304" pitchFamily="18" charset="0"/>
            </a:endParaRPr>
          </a:p>
          <a:p>
            <a:pPr algn="ct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chemeClr val="bg1"/>
                </a:solidFill>
                <a:effectLst/>
                <a:latin typeface="Helvetica Neue"/>
                <a:ea typeface="Times New Roman" panose="02020603050405020304" pitchFamily="18" charset="0"/>
                <a:cs typeface="Times New Roman" panose="02020603050405020304" pitchFamily="18" charset="0"/>
              </a:rPr>
              <a:t>from which knowledge can be born</a:t>
            </a:r>
            <a:endParaRPr lang="en-US" sz="4400" dirty="0">
              <a:solidFill>
                <a:schemeClr val="bg1"/>
              </a:solidFill>
              <a:effectLst/>
              <a:latin typeface="Helvetica Neue"/>
              <a:ea typeface="Times New Roman" panose="02020603050405020304" pitchFamily="18" charset="0"/>
              <a:cs typeface="Times New Roman" panose="02020603050405020304" pitchFamily="18" charset="0"/>
            </a:endParaRPr>
          </a:p>
          <a:p>
            <a:pPr algn="ct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chemeClr val="bg1"/>
                </a:solidFill>
                <a:latin typeface="Helvetica Neue"/>
                <a:ea typeface="Calibri" panose="020F0502020204030204" pitchFamily="34" charset="0"/>
                <a:cs typeface="Times New Roman" panose="02020603050405020304" pitchFamily="18" charset="0"/>
              </a:rPr>
              <a:t>(beliefs or universal truths)</a:t>
            </a:r>
            <a:r>
              <a:rPr lang="en-CY" sz="4400" dirty="0">
                <a:solidFill>
                  <a:schemeClr val="bg1"/>
                </a:solidFill>
                <a:effectLst/>
                <a:latin typeface="Helvetica Neue"/>
                <a:ea typeface="Calibri" panose="020F0502020204030204" pitchFamily="34" charset="0"/>
                <a:cs typeface="Times New Roman" panose="02020603050405020304" pitchFamily="18" charset="0"/>
              </a:rPr>
              <a:t> </a:t>
            </a:r>
          </a:p>
        </p:txBody>
      </p:sp>
      <p:graphicFrame>
        <p:nvGraphicFramePr>
          <p:cNvPr id="8" name="Diagram 7">
            <a:extLst>
              <a:ext uri="{FF2B5EF4-FFF2-40B4-BE49-F238E27FC236}">
                <a16:creationId xmlns:a16="http://schemas.microsoft.com/office/drawing/2014/main" id="{AD79089B-C2A4-518A-B3F7-35D21840992E}"/>
              </a:ext>
            </a:extLst>
          </p:cNvPr>
          <p:cNvGraphicFramePr/>
          <p:nvPr>
            <p:extLst>
              <p:ext uri="{D42A27DB-BD31-4B8C-83A1-F6EECF244321}">
                <p14:modId xmlns:p14="http://schemas.microsoft.com/office/powerpoint/2010/main" val="3647783928"/>
              </p:ext>
            </p:extLst>
          </p:nvPr>
        </p:nvGraphicFramePr>
        <p:xfrm>
          <a:off x="10404389" y="1322173"/>
          <a:ext cx="11732054" cy="10237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55D4AACB-08C5-2B1D-3CEC-441E932CB4AC}"/>
              </a:ext>
            </a:extLst>
          </p:cNvPr>
          <p:cNvSpPr txBox="1"/>
          <p:nvPr/>
        </p:nvSpPr>
        <p:spPr>
          <a:xfrm>
            <a:off x="889687" y="7897818"/>
            <a:ext cx="9341708" cy="3662156"/>
          </a:xfrm>
          <a:prstGeom prst="rect">
            <a:avLst/>
          </a:prstGeom>
          <a:solidFill>
            <a:srgbClr val="0100C8"/>
          </a:solidFill>
        </p:spPr>
        <p:txBody>
          <a:bodyPr wrap="square" rtlCol="0">
            <a:spAutoFit/>
          </a:bodyPr>
          <a:lstStyle/>
          <a:p>
            <a:pPr algn="ct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chemeClr val="bg1"/>
                </a:solidFill>
                <a:effectLst/>
                <a:latin typeface="Helvetica Neue"/>
                <a:ea typeface="Calibri" panose="020F0502020204030204" pitchFamily="34" charset="0"/>
                <a:cs typeface="Times New Roman" panose="02020603050405020304" pitchFamily="18" charset="0"/>
              </a:rPr>
              <a:t>Knowledge can be acquired from various sources, e.g., domain experts or it can be automatically induced from data, e.g., through machine learning</a:t>
            </a:r>
            <a:endParaRPr lang="en-CY" sz="4400" dirty="0">
              <a:solidFill>
                <a:schemeClr val="bg1"/>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637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14</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52662" y="3592221"/>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Databases vs Knowledge bases</a:t>
            </a:r>
            <a:endParaRPr lang="en-CY" sz="4800" dirty="0"/>
          </a:p>
        </p:txBody>
      </p:sp>
      <p:sp>
        <p:nvSpPr>
          <p:cNvPr id="5" name="Text Placeholder 1">
            <a:extLst>
              <a:ext uri="{FF2B5EF4-FFF2-40B4-BE49-F238E27FC236}">
                <a16:creationId xmlns:a16="http://schemas.microsoft.com/office/drawing/2014/main" id="{4C5CD290-A304-17E2-23ED-1F0BDC6514B8}"/>
              </a:ext>
            </a:extLst>
          </p:cNvPr>
          <p:cNvSpPr txBox="1">
            <a:spLocks/>
          </p:cNvSpPr>
          <p:nvPr/>
        </p:nvSpPr>
        <p:spPr>
          <a:xfrm>
            <a:off x="1158299" y="4539529"/>
            <a:ext cx="21614094" cy="6223206"/>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571500" indent="-571500">
              <a:buFont typeface="Wingdings" panose="05000000000000000000" pitchFamily="2" charset="2"/>
              <a:buChar char="q"/>
            </a:pPr>
            <a:endParaRPr lang="en-US" sz="4400" dirty="0"/>
          </a:p>
          <a:p>
            <a:pPr marL="571500" indent="-571500">
              <a:lnSpc>
                <a:spcPct val="90000"/>
              </a:lnSpc>
              <a:buFont typeface="Wingdings" panose="05000000000000000000" pitchFamily="2" charset="2"/>
              <a:buChar char="q"/>
            </a:pPr>
            <a:endParaRPr lang="el-GR" altLang="en-US" sz="4400" b="1" dirty="0"/>
          </a:p>
          <a:p>
            <a:pPr marL="571500" indent="-571500">
              <a:lnSpc>
                <a:spcPct val="90000"/>
              </a:lnSpc>
              <a:buFont typeface="Wingdings" panose="05000000000000000000" pitchFamily="2" charset="2"/>
              <a:buChar char="q"/>
            </a:pPr>
            <a:endParaRPr lang="el-GR" altLang="en-US" sz="4400" b="1" dirty="0"/>
          </a:p>
          <a:p>
            <a:pPr marL="571500" indent="-571500">
              <a:buFont typeface="Wingdings" panose="05000000000000000000" pitchFamily="2" charset="2"/>
              <a:buChar char="q"/>
            </a:pPr>
            <a:endParaRPr lang="en-US" sz="4400" dirty="0"/>
          </a:p>
        </p:txBody>
      </p:sp>
      <p:sp>
        <p:nvSpPr>
          <p:cNvPr id="9" name="TextBox 8">
            <a:extLst>
              <a:ext uri="{FF2B5EF4-FFF2-40B4-BE49-F238E27FC236}">
                <a16:creationId xmlns:a16="http://schemas.microsoft.com/office/drawing/2014/main" id="{780C1A24-45C2-8057-E3EF-9A1776A69FD4}"/>
              </a:ext>
            </a:extLst>
          </p:cNvPr>
          <p:cNvSpPr txBox="1"/>
          <p:nvPr/>
        </p:nvSpPr>
        <p:spPr>
          <a:xfrm>
            <a:off x="1240860" y="4882234"/>
            <a:ext cx="21614094" cy="7278275"/>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FF2D64"/>
                </a:solidFill>
                <a:effectLst/>
                <a:latin typeface="Helvetica Neue"/>
                <a:ea typeface="Times New Roman" panose="02020603050405020304" pitchFamily="18" charset="0"/>
                <a:cs typeface="Times New Roman" panose="02020603050405020304" pitchFamily="18" charset="0"/>
              </a:rPr>
              <a:t>Databases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much larger in size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semantic distinctions that need to be made in a database are relatively simple</a:t>
            </a:r>
            <a:r>
              <a:rPr lang="el-GR" sz="44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4400" dirty="0">
                <a:solidFill>
                  <a:srgbClr val="0100C8"/>
                </a:solidFill>
                <a:latin typeface="Helvetica Neue"/>
                <a:ea typeface="Times New Roman" panose="02020603050405020304" pitchFamily="18" charset="0"/>
                <a:cs typeface="Times New Roman" panose="02020603050405020304" pitchFamily="18" charset="0"/>
              </a:rPr>
              <a:t>generally speaking</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FF2D64"/>
                </a:solidFill>
                <a:effectLst/>
                <a:latin typeface="Helvetica Neue"/>
                <a:ea typeface="Times New Roman" panose="02020603050405020304" pitchFamily="18" charset="0"/>
                <a:cs typeface="Times New Roman" panose="02020603050405020304" pitchFamily="18" charset="0"/>
              </a:rPr>
              <a:t>Knowledge Bases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much richer in structure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in a knowledge base there are many and complex semantic distinctions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902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15</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158299" y="2507225"/>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Expertise: Types of Knowledge</a:t>
            </a:r>
            <a:endParaRPr lang="en-CY" sz="4800" dirty="0"/>
          </a:p>
        </p:txBody>
      </p:sp>
      <p:sp>
        <p:nvSpPr>
          <p:cNvPr id="5" name="Text Placeholder 1">
            <a:extLst>
              <a:ext uri="{FF2B5EF4-FFF2-40B4-BE49-F238E27FC236}">
                <a16:creationId xmlns:a16="http://schemas.microsoft.com/office/drawing/2014/main" id="{4C5CD290-A304-17E2-23ED-1F0BDC6514B8}"/>
              </a:ext>
            </a:extLst>
          </p:cNvPr>
          <p:cNvSpPr txBox="1">
            <a:spLocks/>
          </p:cNvSpPr>
          <p:nvPr/>
        </p:nvSpPr>
        <p:spPr>
          <a:xfrm>
            <a:off x="1158299" y="4539529"/>
            <a:ext cx="21614094" cy="6223206"/>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571500" indent="-571500">
              <a:buFont typeface="Wingdings" panose="05000000000000000000" pitchFamily="2" charset="2"/>
              <a:buChar char="q"/>
            </a:pPr>
            <a:endParaRPr lang="en-US" sz="4400" dirty="0"/>
          </a:p>
          <a:p>
            <a:pPr marL="571500" indent="-571500">
              <a:lnSpc>
                <a:spcPct val="90000"/>
              </a:lnSpc>
              <a:buFont typeface="Wingdings" panose="05000000000000000000" pitchFamily="2" charset="2"/>
              <a:buChar char="q"/>
            </a:pPr>
            <a:endParaRPr lang="el-GR" altLang="en-US" sz="4400" b="1" dirty="0"/>
          </a:p>
          <a:p>
            <a:pPr marL="571500" indent="-571500">
              <a:lnSpc>
                <a:spcPct val="90000"/>
              </a:lnSpc>
              <a:buFont typeface="Wingdings" panose="05000000000000000000" pitchFamily="2" charset="2"/>
              <a:buChar char="q"/>
            </a:pPr>
            <a:endParaRPr lang="el-GR" altLang="en-US" sz="4400" b="1" dirty="0"/>
          </a:p>
          <a:p>
            <a:pPr marL="571500" indent="-571500">
              <a:buFont typeface="Wingdings" panose="05000000000000000000" pitchFamily="2" charset="2"/>
              <a:buChar char="q"/>
            </a:pPr>
            <a:endParaRPr lang="en-US" sz="4400" dirty="0"/>
          </a:p>
        </p:txBody>
      </p:sp>
      <p:sp>
        <p:nvSpPr>
          <p:cNvPr id="9" name="TextBox 8">
            <a:extLst>
              <a:ext uri="{FF2B5EF4-FFF2-40B4-BE49-F238E27FC236}">
                <a16:creationId xmlns:a16="http://schemas.microsoft.com/office/drawing/2014/main" id="{780C1A24-45C2-8057-E3EF-9A1776A69FD4}"/>
              </a:ext>
            </a:extLst>
          </p:cNvPr>
          <p:cNvSpPr txBox="1"/>
          <p:nvPr/>
        </p:nvSpPr>
        <p:spPr>
          <a:xfrm>
            <a:off x="1170101" y="3844124"/>
            <a:ext cx="21929742" cy="8251939"/>
          </a:xfrm>
          <a:prstGeom prst="rect">
            <a:avLst/>
          </a:prstGeom>
          <a:noFill/>
        </p:spPr>
        <p:txBody>
          <a:bodyPr wrap="square" rtlCol="0">
            <a:spAutoFit/>
          </a:bodyPr>
          <a:lstStyle/>
          <a:p>
            <a:pPr marL="457200" indent="-4572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b="1" dirty="0">
                <a:solidFill>
                  <a:srgbClr val="FF2D64"/>
                </a:solidFill>
                <a:effectLst/>
                <a:latin typeface="Helvetica Neue"/>
                <a:ea typeface="Times New Roman" panose="02020603050405020304" pitchFamily="18" charset="0"/>
                <a:cs typeface="Times New Roman" panose="02020603050405020304" pitchFamily="18" charset="0"/>
              </a:rPr>
              <a:t>Theoretical Knowledge</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Structural and Relational Models, Taxonomies and Meronomies of Concepts - </a:t>
            </a:r>
            <a:r>
              <a:rPr lang="en-CY" sz="3200" b="1" dirty="0">
                <a:solidFill>
                  <a:srgbClr val="FF2D64"/>
                </a:solidFill>
                <a:effectLst/>
                <a:latin typeface="Helvetica Neue"/>
                <a:ea typeface="Times New Roman" panose="02020603050405020304" pitchFamily="18" charset="0"/>
                <a:cs typeface="Times New Roman" panose="02020603050405020304" pitchFamily="18" charset="0"/>
              </a:rPr>
              <a:t>Deep Knowledge</a:t>
            </a:r>
            <a:endParaRPr lang="en-CY" sz="3200" b="1" dirty="0">
              <a:solidFill>
                <a:srgbClr val="FF2D64"/>
              </a:solidFill>
              <a:effectLst/>
              <a:latin typeface="Helvetica Neue"/>
              <a:ea typeface="Calibri" panose="020F0502020204030204" pitchFamily="34"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b="1" dirty="0">
                <a:solidFill>
                  <a:srgbClr val="FF2D64"/>
                </a:solidFill>
                <a:effectLst/>
                <a:latin typeface="Helvetica Neue"/>
                <a:ea typeface="Times New Roman" panose="02020603050405020304" pitchFamily="18" charset="0"/>
                <a:cs typeface="Times New Roman" panose="02020603050405020304" pitchFamily="18" charset="0"/>
              </a:rPr>
              <a:t>Knowledge from reference sources </a:t>
            </a:r>
            <a:endParaRPr lang="en-CY" sz="3200" b="1" dirty="0">
              <a:solidFill>
                <a:srgbClr val="FF2D64"/>
              </a:solidFill>
              <a:effectLst/>
              <a:latin typeface="Helvetica Neue"/>
              <a:ea typeface="Calibri" panose="020F0502020204030204" pitchFamily="34"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b="1" dirty="0">
                <a:solidFill>
                  <a:srgbClr val="FF2D64"/>
                </a:solidFill>
                <a:effectLst/>
                <a:latin typeface="Helvetica Neue"/>
                <a:ea typeface="Times New Roman" panose="02020603050405020304" pitchFamily="18" charset="0"/>
                <a:cs typeface="Times New Roman" panose="02020603050405020304" pitchFamily="18" charset="0"/>
              </a:rPr>
              <a:t>Practical or actionable knowledge</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Knowledge that is directly related to problem solving</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 i.e., operational knowledge</a:t>
            </a:r>
            <a:endParaRPr lang="en-CY" sz="3200" dirty="0">
              <a:solidFill>
                <a:srgbClr val="0100C8"/>
              </a:solidFill>
              <a:effectLst/>
              <a:latin typeface="Helvetica Neue"/>
              <a:ea typeface="Calibri" panose="020F0502020204030204" pitchFamily="34"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2D64"/>
                </a:solidFill>
                <a:latin typeface="Helvetica Neue"/>
                <a:ea typeface="Times New Roman" panose="02020603050405020304" pitchFamily="18" charset="0"/>
                <a:cs typeface="Times New Roman" panose="02020603050405020304" pitchFamily="18" charset="0"/>
              </a:rPr>
              <a:t>Case</a:t>
            </a:r>
            <a:r>
              <a:rPr lang="en-CY" sz="3200" b="1" dirty="0">
                <a:solidFill>
                  <a:srgbClr val="FF2D64"/>
                </a:solidFill>
                <a:effectLst/>
                <a:latin typeface="Helvetica Neue"/>
                <a:ea typeface="Times New Roman" panose="02020603050405020304" pitchFamily="18" charset="0"/>
                <a:cs typeface="Times New Roman" panose="02020603050405020304" pitchFamily="18" charset="0"/>
              </a:rPr>
              <a:t> Knowledge</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Expertise is acquired through experience and therefore </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an</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expert has extensive involvement in problem solving</a:t>
            </a:r>
            <a:r>
              <a:rPr lang="en-US" sz="3200" dirty="0">
                <a:solidFill>
                  <a:srgbClr val="0100C8"/>
                </a:solidFill>
                <a:latin typeface="Helvetica Neue"/>
                <a:ea typeface="Times New Roman" panose="02020603050405020304" pitchFamily="18" charset="0"/>
                <a:cs typeface="Times New Roman" panose="02020603050405020304" pitchFamily="18" charset="0"/>
              </a:rPr>
              <a:t>; </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he has recorded in his memory a multitude of previous relevant incidents</a:t>
            </a:r>
            <a:endParaRPr lang="en-US" sz="3200" dirty="0">
              <a:solidFill>
                <a:srgbClr val="0100C8"/>
              </a:solidFill>
              <a:effectLst/>
              <a:latin typeface="Helvetica Neue"/>
              <a:ea typeface="Times New Roman" panose="02020603050405020304" pitchFamily="18"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b="1" dirty="0">
                <a:solidFill>
                  <a:srgbClr val="FF2D64"/>
                </a:solidFill>
                <a:effectLst/>
                <a:latin typeface="Helvetica Neue"/>
                <a:ea typeface="Times New Roman" panose="02020603050405020304" pitchFamily="18" charset="0"/>
                <a:cs typeface="Times New Roman" panose="02020603050405020304" pitchFamily="18" charset="0"/>
              </a:rPr>
              <a:t>Meta-knowledge</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'Knowledge </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about</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knowledge', which exists at various levels and has various </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views principally the strategic</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view</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 and the </a:t>
            </a:r>
            <a:r>
              <a:rPr lang="en-US" sz="3200" dirty="0">
                <a:solidFill>
                  <a:srgbClr val="0100C8"/>
                </a:solidFill>
                <a:latin typeface="Helvetica Neue"/>
                <a:ea typeface="Times New Roman" panose="02020603050405020304" pitchFamily="18" charset="0"/>
                <a:cs typeface="Times New Roman" panose="02020603050405020304" pitchFamily="18" charset="0"/>
              </a:rPr>
              <a:t>reflective</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 view</a:t>
            </a:r>
            <a:endParaRPr lang="en-CY" sz="3200" dirty="0">
              <a:solidFill>
                <a:srgbClr val="0100C8"/>
              </a:solidFill>
              <a:effectLst/>
              <a:latin typeface="Helvetica Neue"/>
              <a:ea typeface="Calibri" panose="020F0502020204030204" pitchFamily="34"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b="1" dirty="0">
                <a:solidFill>
                  <a:srgbClr val="FF2D64"/>
                </a:solidFill>
                <a:effectLst/>
                <a:latin typeface="Helvetica Neue"/>
                <a:ea typeface="Times New Roman" panose="02020603050405020304" pitchFamily="18" charset="0"/>
                <a:cs typeface="Times New Roman" panose="02020603050405020304" pitchFamily="18" charset="0"/>
              </a:rPr>
              <a:t>Background knowledge</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which every practitioner of the specific profession should know</a:t>
            </a:r>
            <a:endParaRPr lang="en-CY" sz="3200" dirty="0">
              <a:solidFill>
                <a:srgbClr val="0100C8"/>
              </a:solidFill>
              <a:effectLst/>
              <a:latin typeface="Helvetica Neue"/>
              <a:ea typeface="Calibri" panose="020F0502020204030204" pitchFamily="34"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b="1" dirty="0">
                <a:solidFill>
                  <a:srgbClr val="FF2D64"/>
                </a:solidFill>
                <a:effectLst/>
                <a:latin typeface="Helvetica Neue"/>
                <a:ea typeface="Times New Roman" panose="02020603050405020304" pitchFamily="18" charset="0"/>
                <a:cs typeface="Times New Roman" panose="02020603050405020304" pitchFamily="18" charset="0"/>
              </a:rPr>
              <a:t>Knowledge of other </a:t>
            </a:r>
            <a:r>
              <a:rPr lang="en-US" sz="3200" b="1" dirty="0">
                <a:solidFill>
                  <a:srgbClr val="FF2D64"/>
                </a:solidFill>
                <a:effectLst/>
                <a:latin typeface="Helvetica Neue"/>
                <a:ea typeface="Times New Roman" panose="02020603050405020304" pitchFamily="18" charset="0"/>
                <a:cs typeface="Times New Roman" panose="02020603050405020304" pitchFamily="18" charset="0"/>
              </a:rPr>
              <a:t>domains</a:t>
            </a:r>
            <a:endParaRPr lang="en-CY" sz="3200" b="1" dirty="0">
              <a:solidFill>
                <a:srgbClr val="FF2D64"/>
              </a:solidFill>
              <a:effectLst/>
              <a:latin typeface="Helvetica Neue"/>
              <a:ea typeface="Calibri" panose="020F0502020204030204" pitchFamily="34"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200" b="1" dirty="0">
                <a:solidFill>
                  <a:srgbClr val="FF2D64"/>
                </a:solidFill>
                <a:latin typeface="Helvetica Neue"/>
                <a:ea typeface="Times New Roman" panose="02020603050405020304" pitchFamily="18" charset="0"/>
                <a:cs typeface="Times New Roman" panose="02020603050405020304" pitchFamily="18" charset="0"/>
              </a:rPr>
              <a:t>Commonsense</a:t>
            </a:r>
            <a:r>
              <a:rPr lang="en-CY" sz="3200" b="1" dirty="0">
                <a:solidFill>
                  <a:srgbClr val="FF2D64"/>
                </a:solidFill>
                <a:effectLst/>
                <a:latin typeface="Helvetica Neue"/>
                <a:ea typeface="Times New Roman" panose="02020603050405020304" pitchFamily="18" charset="0"/>
                <a:cs typeface="Times New Roman" panose="02020603050405020304" pitchFamily="18" charset="0"/>
              </a:rPr>
              <a:t> knowledge</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 i.e., </a:t>
            </a:r>
            <a:r>
              <a:rPr lang="en-US" sz="3200" dirty="0">
                <a:solidFill>
                  <a:srgbClr val="0100C8"/>
                </a:solidFill>
                <a:latin typeface="Helvetica Neue"/>
                <a:ea typeface="Times New Roman" panose="02020603050405020304" pitchFamily="18" charset="0"/>
                <a:cs typeface="Times New Roman" panose="02020603050405020304" pitchFamily="18" charset="0"/>
              </a:rPr>
              <a:t>knowledge</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of the world in general</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3200" dirty="0">
                <a:solidFill>
                  <a:srgbClr val="0100C8"/>
                </a:solidFill>
                <a:latin typeface="Helvetica Neue"/>
                <a:ea typeface="Times New Roman" panose="02020603050405020304" pitchFamily="18" charset="0"/>
                <a:cs typeface="Times New Roman" panose="02020603050405020304" pitchFamily="18" charset="0"/>
              </a:rPr>
              <a:t>the breadth</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of </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commonsense</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knowledge (and </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commonsense</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reasoning) is such that automating it independently of some goal or task is very difficult </a:t>
            </a:r>
            <a:endParaRPr lang="en-CY" sz="3200" dirty="0">
              <a:solidFill>
                <a:srgbClr val="0100C8"/>
              </a:solidFill>
              <a:effectLst/>
              <a:latin typeface="Helvetica Neue"/>
              <a:ea typeface="Calibri" panose="020F0502020204030204" pitchFamily="34"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200" b="1" dirty="0">
                <a:solidFill>
                  <a:srgbClr val="FF2D64"/>
                </a:solidFill>
                <a:effectLst/>
                <a:latin typeface="Helvetica Neue"/>
                <a:ea typeface="Times New Roman" panose="02020603050405020304" pitchFamily="18" charset="0"/>
                <a:cs typeface="Times New Roman" panose="02020603050405020304" pitchFamily="18" charset="0"/>
              </a:rPr>
              <a:t>Knowledge regarding</a:t>
            </a:r>
            <a:r>
              <a:rPr lang="en-US" sz="3200" b="1" dirty="0">
                <a:solidFill>
                  <a:srgbClr val="FF2D64"/>
                </a:solidFill>
                <a:effectLst/>
                <a:latin typeface="Helvetica Neue"/>
                <a:ea typeface="Times New Roman" panose="02020603050405020304" pitchFamily="18" charset="0"/>
                <a:cs typeface="Times New Roman" panose="02020603050405020304" pitchFamily="18" charset="0"/>
              </a:rPr>
              <a:t> </a:t>
            </a:r>
            <a:r>
              <a:rPr lang="en-CY" sz="3200" b="1" dirty="0">
                <a:solidFill>
                  <a:srgbClr val="FF2D64"/>
                </a:solidFill>
                <a:effectLst/>
                <a:latin typeface="Helvetica Neue"/>
                <a:ea typeface="Times New Roman" panose="02020603050405020304" pitchFamily="18" charset="0"/>
                <a:cs typeface="Times New Roman" panose="02020603050405020304" pitchFamily="18" charset="0"/>
              </a:rPr>
              <a:t>cause and effect</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a:t>
            </a:r>
            <a:r>
              <a:rPr lang="en-US" sz="3200" dirty="0">
                <a:solidFill>
                  <a:srgbClr val="0100C8"/>
                </a:solidFill>
                <a:latin typeface="Helvetica Neue"/>
                <a:ea typeface="Times New Roman" panose="02020603050405020304" pitchFamily="18" charset="0"/>
                <a:cs typeface="Times New Roman" panose="02020603050405020304" pitchFamily="18" charset="0"/>
              </a:rPr>
              <a:t> the</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causal relation concerns all </a:t>
            </a:r>
            <a:r>
              <a:rPr lang="en-US" sz="3200" dirty="0">
                <a:solidFill>
                  <a:srgbClr val="0100C8"/>
                </a:solidFill>
                <a:effectLst/>
                <a:latin typeface="Helvetica Neue"/>
                <a:ea typeface="Times New Roman" panose="02020603050405020304" pitchFamily="18" charset="0"/>
                <a:cs typeface="Times New Roman" panose="02020603050405020304" pitchFamily="18" charset="0"/>
              </a:rPr>
              <a:t>domains</a:t>
            </a:r>
            <a:r>
              <a:rPr lang="en-CY" sz="3200" dirty="0">
                <a:solidFill>
                  <a:srgbClr val="0100C8"/>
                </a:solidFill>
                <a:effectLst/>
                <a:latin typeface="Helvetica Neue"/>
                <a:ea typeface="Times New Roman" panose="02020603050405020304" pitchFamily="18" charset="0"/>
                <a:cs typeface="Times New Roman" panose="02020603050405020304" pitchFamily="18" charset="0"/>
              </a:rPr>
              <a:t> where change, and therefore reasoning about change, matters</a:t>
            </a:r>
            <a:r>
              <a:rPr lang="en-CY" sz="3200" dirty="0">
                <a:solidFill>
                  <a:srgbClr val="0100C8"/>
                </a:solidFill>
                <a:effectLst/>
                <a:latin typeface="Helvetica Neue"/>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812717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a:extLst>
              <a:ext uri="{FF2B5EF4-FFF2-40B4-BE49-F238E27FC236}">
                <a16:creationId xmlns:a16="http://schemas.microsoft.com/office/drawing/2014/main" id="{0D881BCE-8F13-625B-950D-A6931CB1FC08}"/>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7411" name="Slide Number Placeholder 3">
            <a:extLst>
              <a:ext uri="{FF2B5EF4-FFF2-40B4-BE49-F238E27FC236}">
                <a16:creationId xmlns:a16="http://schemas.microsoft.com/office/drawing/2014/main" id="{430A3CFF-A698-F37A-282A-81D3FD4B00F6}"/>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r>
              <a:rPr lang="en-US" altLang="en-US" dirty="0"/>
              <a:t>14</a:t>
            </a:r>
            <a:endParaRPr lang="el-GR" altLang="en-US" dirty="0"/>
          </a:p>
        </p:txBody>
      </p:sp>
      <p:sp>
        <p:nvSpPr>
          <p:cNvPr id="58372" name="Rectangle 4">
            <a:extLst>
              <a:ext uri="{FF2B5EF4-FFF2-40B4-BE49-F238E27FC236}">
                <a16:creationId xmlns:a16="http://schemas.microsoft.com/office/drawing/2014/main" id="{87303C3F-ED69-7F80-7E5A-A4993707CE2B}"/>
              </a:ext>
            </a:extLst>
          </p:cNvPr>
          <p:cNvSpPr>
            <a:spLocks noChangeArrowheads="1"/>
          </p:cNvSpPr>
          <p:nvPr/>
        </p:nvSpPr>
        <p:spPr bwMode="auto">
          <a:xfrm>
            <a:off x="8134351" y="8131176"/>
            <a:ext cx="8477250" cy="1622424"/>
          </a:xfrm>
          <a:prstGeom prst="rect">
            <a:avLst/>
          </a:prstGeom>
          <a:solidFill>
            <a:srgbClr val="C0C0C0"/>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b="1" dirty="0">
                <a:latin typeface="Times New Roman" panose="02020603050405020304" pitchFamily="18" charset="0"/>
              </a:rPr>
              <a:t>BACKGROUND KNOWLEDGE</a:t>
            </a:r>
            <a:endParaRPr lang="el-GR" altLang="en-US" sz="2000" b="1" dirty="0">
              <a:latin typeface="Times New Roman" panose="02020603050405020304" pitchFamily="18" charset="0"/>
            </a:endParaRPr>
          </a:p>
          <a:p>
            <a:pPr algn="ctr" eaLnBrk="1" hangingPunct="1"/>
            <a:endParaRPr lang="el-GR" altLang="en-US" sz="2000" b="1" dirty="0">
              <a:latin typeface="Times New Roman" panose="02020603050405020304" pitchFamily="18" charset="0"/>
            </a:endParaRPr>
          </a:p>
          <a:p>
            <a:pPr algn="ctr" eaLnBrk="1" hangingPunct="1"/>
            <a:r>
              <a:rPr lang="en-US" altLang="en-US" sz="2000" b="1" dirty="0">
                <a:latin typeface="Times New Roman" panose="02020603050405020304" pitchFamily="18" charset="0"/>
              </a:rPr>
              <a:t>KNOWLEDGE OF OTHER DOMAINS</a:t>
            </a:r>
            <a:endParaRPr lang="el-GR" altLang="en-US" sz="2000" b="1" dirty="0">
              <a:latin typeface="Times New Roman" panose="02020603050405020304" pitchFamily="18" charset="0"/>
            </a:endParaRPr>
          </a:p>
          <a:p>
            <a:pPr algn="ctr" eaLnBrk="1" hangingPunct="1"/>
            <a:endParaRPr lang="el-GR" altLang="en-US" sz="2000" b="1" dirty="0">
              <a:latin typeface="Times New Roman" panose="02020603050405020304" pitchFamily="18" charset="0"/>
            </a:endParaRPr>
          </a:p>
          <a:p>
            <a:pPr algn="ctr" eaLnBrk="1" hangingPunct="1"/>
            <a:r>
              <a:rPr lang="en-US" altLang="en-US" sz="2000" b="1" dirty="0">
                <a:latin typeface="Times New Roman" panose="02020603050405020304" pitchFamily="18" charset="0"/>
              </a:rPr>
              <a:t>COMMONSENSE KNOWLEDGE</a:t>
            </a:r>
            <a:endParaRPr lang="en-US" altLang="en-US" sz="2000" b="1" dirty="0"/>
          </a:p>
        </p:txBody>
      </p:sp>
      <p:sp>
        <p:nvSpPr>
          <p:cNvPr id="17413" name="Line 5">
            <a:extLst>
              <a:ext uri="{FF2B5EF4-FFF2-40B4-BE49-F238E27FC236}">
                <a16:creationId xmlns:a16="http://schemas.microsoft.com/office/drawing/2014/main" id="{062D959B-67CF-AFCB-3028-45EFD5F53243}"/>
              </a:ext>
            </a:extLst>
          </p:cNvPr>
          <p:cNvSpPr>
            <a:spLocks noChangeShapeType="1"/>
          </p:cNvSpPr>
          <p:nvPr/>
        </p:nvSpPr>
        <p:spPr bwMode="auto">
          <a:xfrm>
            <a:off x="8134351" y="8670926"/>
            <a:ext cx="84772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7414" name="Line 6">
            <a:extLst>
              <a:ext uri="{FF2B5EF4-FFF2-40B4-BE49-F238E27FC236}">
                <a16:creationId xmlns:a16="http://schemas.microsoft.com/office/drawing/2014/main" id="{CDA78484-FBD2-1908-696D-388D70F27F8A}"/>
              </a:ext>
            </a:extLst>
          </p:cNvPr>
          <p:cNvSpPr>
            <a:spLocks noChangeShapeType="1"/>
          </p:cNvSpPr>
          <p:nvPr/>
        </p:nvSpPr>
        <p:spPr bwMode="auto">
          <a:xfrm>
            <a:off x="8134351" y="9213850"/>
            <a:ext cx="84772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7415" name="Line 7">
            <a:extLst>
              <a:ext uri="{FF2B5EF4-FFF2-40B4-BE49-F238E27FC236}">
                <a16:creationId xmlns:a16="http://schemas.microsoft.com/office/drawing/2014/main" id="{EF653187-4494-2DAA-B4FB-04E49E67B8F5}"/>
              </a:ext>
            </a:extLst>
          </p:cNvPr>
          <p:cNvSpPr>
            <a:spLocks noChangeShapeType="1"/>
          </p:cNvSpPr>
          <p:nvPr/>
        </p:nvSpPr>
        <p:spPr bwMode="auto">
          <a:xfrm flipV="1">
            <a:off x="8134351" y="6686551"/>
            <a:ext cx="1263650" cy="14446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7416" name="Line 8">
            <a:extLst>
              <a:ext uri="{FF2B5EF4-FFF2-40B4-BE49-F238E27FC236}">
                <a16:creationId xmlns:a16="http://schemas.microsoft.com/office/drawing/2014/main" id="{F5B82200-345A-533A-F229-71F5EB653B9D}"/>
              </a:ext>
            </a:extLst>
          </p:cNvPr>
          <p:cNvSpPr>
            <a:spLocks noChangeShapeType="1"/>
          </p:cNvSpPr>
          <p:nvPr/>
        </p:nvSpPr>
        <p:spPr bwMode="auto">
          <a:xfrm>
            <a:off x="9398000" y="6686550"/>
            <a:ext cx="57689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7417" name="Line 9">
            <a:extLst>
              <a:ext uri="{FF2B5EF4-FFF2-40B4-BE49-F238E27FC236}">
                <a16:creationId xmlns:a16="http://schemas.microsoft.com/office/drawing/2014/main" id="{B3AE87DF-ECEF-0327-AEE7-6276F45146B9}"/>
              </a:ext>
            </a:extLst>
          </p:cNvPr>
          <p:cNvSpPr>
            <a:spLocks noChangeShapeType="1"/>
          </p:cNvSpPr>
          <p:nvPr/>
        </p:nvSpPr>
        <p:spPr bwMode="auto">
          <a:xfrm>
            <a:off x="15166976" y="6686551"/>
            <a:ext cx="1444624" cy="14446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7418" name="Line 10">
            <a:extLst>
              <a:ext uri="{FF2B5EF4-FFF2-40B4-BE49-F238E27FC236}">
                <a16:creationId xmlns:a16="http://schemas.microsoft.com/office/drawing/2014/main" id="{8455415C-EA04-5CA6-FA31-E3B879C0580B}"/>
              </a:ext>
            </a:extLst>
          </p:cNvPr>
          <p:cNvSpPr>
            <a:spLocks noChangeShapeType="1"/>
          </p:cNvSpPr>
          <p:nvPr/>
        </p:nvSpPr>
        <p:spPr bwMode="auto">
          <a:xfrm>
            <a:off x="9756776" y="7410450"/>
            <a:ext cx="505142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7419" name="Line 11">
            <a:extLst>
              <a:ext uri="{FF2B5EF4-FFF2-40B4-BE49-F238E27FC236}">
                <a16:creationId xmlns:a16="http://schemas.microsoft.com/office/drawing/2014/main" id="{357003FE-24DC-87D6-25F8-C237E6AE3BA8}"/>
              </a:ext>
            </a:extLst>
          </p:cNvPr>
          <p:cNvSpPr>
            <a:spLocks noChangeShapeType="1"/>
          </p:cNvSpPr>
          <p:nvPr/>
        </p:nvSpPr>
        <p:spPr bwMode="auto">
          <a:xfrm flipV="1">
            <a:off x="9756776" y="3082926"/>
            <a:ext cx="2524124" cy="43275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7420" name="Line 12">
            <a:extLst>
              <a:ext uri="{FF2B5EF4-FFF2-40B4-BE49-F238E27FC236}">
                <a16:creationId xmlns:a16="http://schemas.microsoft.com/office/drawing/2014/main" id="{C5434D91-041B-0AAA-1110-BCD88B27C9FA}"/>
              </a:ext>
            </a:extLst>
          </p:cNvPr>
          <p:cNvSpPr>
            <a:spLocks noChangeShapeType="1"/>
          </p:cNvSpPr>
          <p:nvPr/>
        </p:nvSpPr>
        <p:spPr bwMode="auto">
          <a:xfrm>
            <a:off x="12280900" y="3082926"/>
            <a:ext cx="2527300" cy="43275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7421" name="Line 13">
            <a:extLst>
              <a:ext uri="{FF2B5EF4-FFF2-40B4-BE49-F238E27FC236}">
                <a16:creationId xmlns:a16="http://schemas.microsoft.com/office/drawing/2014/main" id="{3711417F-AA1D-ED36-C6CD-1CE361AD7C05}"/>
              </a:ext>
            </a:extLst>
          </p:cNvPr>
          <p:cNvSpPr>
            <a:spLocks noChangeShapeType="1"/>
          </p:cNvSpPr>
          <p:nvPr/>
        </p:nvSpPr>
        <p:spPr bwMode="auto">
          <a:xfrm>
            <a:off x="11020426" y="5245100"/>
            <a:ext cx="252412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7422" name="Line 14">
            <a:extLst>
              <a:ext uri="{FF2B5EF4-FFF2-40B4-BE49-F238E27FC236}">
                <a16:creationId xmlns:a16="http://schemas.microsoft.com/office/drawing/2014/main" id="{A251FDB8-1052-F127-C21A-199E0891964D}"/>
              </a:ext>
            </a:extLst>
          </p:cNvPr>
          <p:cNvSpPr>
            <a:spLocks noChangeShapeType="1"/>
          </p:cNvSpPr>
          <p:nvPr/>
        </p:nvSpPr>
        <p:spPr bwMode="auto">
          <a:xfrm>
            <a:off x="10658476" y="5965826"/>
            <a:ext cx="324802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17423" name="Line 15">
            <a:extLst>
              <a:ext uri="{FF2B5EF4-FFF2-40B4-BE49-F238E27FC236}">
                <a16:creationId xmlns:a16="http://schemas.microsoft.com/office/drawing/2014/main" id="{2132C454-AB29-F271-D71C-16D8B3454C94}"/>
              </a:ext>
            </a:extLst>
          </p:cNvPr>
          <p:cNvSpPr>
            <a:spLocks noChangeShapeType="1"/>
          </p:cNvSpPr>
          <p:nvPr/>
        </p:nvSpPr>
        <p:spPr bwMode="auto">
          <a:xfrm>
            <a:off x="11560176" y="4343400"/>
            <a:ext cx="144462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58384" name="Line 16">
            <a:extLst>
              <a:ext uri="{FF2B5EF4-FFF2-40B4-BE49-F238E27FC236}">
                <a16:creationId xmlns:a16="http://schemas.microsoft.com/office/drawing/2014/main" id="{DD924A02-5863-A9E8-4779-D065B78D7A53}"/>
              </a:ext>
            </a:extLst>
          </p:cNvPr>
          <p:cNvSpPr>
            <a:spLocks noChangeShapeType="1"/>
          </p:cNvSpPr>
          <p:nvPr/>
        </p:nvSpPr>
        <p:spPr bwMode="auto">
          <a:xfrm flipV="1">
            <a:off x="14986000" y="3082926"/>
            <a:ext cx="0" cy="4327524"/>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8385" name="Text Box 17">
            <a:extLst>
              <a:ext uri="{FF2B5EF4-FFF2-40B4-BE49-F238E27FC236}">
                <a16:creationId xmlns:a16="http://schemas.microsoft.com/office/drawing/2014/main" id="{2EC8A4DA-8AE5-B485-9E56-30D375447C88}"/>
              </a:ext>
            </a:extLst>
          </p:cNvPr>
          <p:cNvSpPr txBox="1">
            <a:spLocks noChangeArrowheads="1"/>
          </p:cNvSpPr>
          <p:nvPr/>
        </p:nvSpPr>
        <p:spPr bwMode="auto">
          <a:xfrm>
            <a:off x="11518900" y="3830769"/>
            <a:ext cx="152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1800" b="1" dirty="0"/>
              <a:t>META K.</a:t>
            </a:r>
            <a:endParaRPr lang="el-GR" altLang="en-US" sz="1800" b="1" dirty="0"/>
          </a:p>
        </p:txBody>
      </p:sp>
      <p:sp>
        <p:nvSpPr>
          <p:cNvPr id="58386" name="Text Box 18">
            <a:extLst>
              <a:ext uri="{FF2B5EF4-FFF2-40B4-BE49-F238E27FC236}">
                <a16:creationId xmlns:a16="http://schemas.microsoft.com/office/drawing/2014/main" id="{D49CCB1B-5686-129D-E0D0-72B234C3668F}"/>
              </a:ext>
            </a:extLst>
          </p:cNvPr>
          <p:cNvSpPr txBox="1">
            <a:spLocks noChangeArrowheads="1"/>
          </p:cNvSpPr>
          <p:nvPr/>
        </p:nvSpPr>
        <p:spPr bwMode="auto">
          <a:xfrm>
            <a:off x="11430000" y="4419601"/>
            <a:ext cx="1828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1800" b="1" dirty="0"/>
              <a:t>OPERATIONAL KNOWLEDGE</a:t>
            </a:r>
            <a:endParaRPr lang="el-GR" altLang="en-US" sz="1800" b="1" dirty="0"/>
          </a:p>
        </p:txBody>
      </p:sp>
      <p:sp>
        <p:nvSpPr>
          <p:cNvPr id="58387" name="Text Box 19">
            <a:extLst>
              <a:ext uri="{FF2B5EF4-FFF2-40B4-BE49-F238E27FC236}">
                <a16:creationId xmlns:a16="http://schemas.microsoft.com/office/drawing/2014/main" id="{7F14C278-C9FF-7122-032C-AE0E3C26FDD7}"/>
              </a:ext>
            </a:extLst>
          </p:cNvPr>
          <p:cNvSpPr txBox="1">
            <a:spLocks noChangeArrowheads="1"/>
          </p:cNvSpPr>
          <p:nvPr/>
        </p:nvSpPr>
        <p:spPr bwMode="auto">
          <a:xfrm>
            <a:off x="11125200" y="5270501"/>
            <a:ext cx="2286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b="1" dirty="0"/>
              <a:t>CASE KNOWLEDGE</a:t>
            </a:r>
          </a:p>
        </p:txBody>
      </p:sp>
      <p:sp>
        <p:nvSpPr>
          <p:cNvPr id="58388" name="Text Box 20">
            <a:extLst>
              <a:ext uri="{FF2B5EF4-FFF2-40B4-BE49-F238E27FC236}">
                <a16:creationId xmlns:a16="http://schemas.microsoft.com/office/drawing/2014/main" id="{9A0CFB67-A666-FCE1-35D6-5389142C426A}"/>
              </a:ext>
            </a:extLst>
          </p:cNvPr>
          <p:cNvSpPr txBox="1">
            <a:spLocks noChangeArrowheads="1"/>
          </p:cNvSpPr>
          <p:nvPr/>
        </p:nvSpPr>
        <p:spPr bwMode="auto">
          <a:xfrm>
            <a:off x="10058400" y="6216651"/>
            <a:ext cx="4572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b="1" dirty="0"/>
              <a:t>REFERENCE KNOWLEDGE</a:t>
            </a:r>
          </a:p>
        </p:txBody>
      </p:sp>
      <p:sp>
        <p:nvSpPr>
          <p:cNvPr id="58389" name="Text Box 21">
            <a:extLst>
              <a:ext uri="{FF2B5EF4-FFF2-40B4-BE49-F238E27FC236}">
                <a16:creationId xmlns:a16="http://schemas.microsoft.com/office/drawing/2014/main" id="{5DF95E9A-3690-3C6B-8F73-136ABE2A61A5}"/>
              </a:ext>
            </a:extLst>
          </p:cNvPr>
          <p:cNvSpPr txBox="1">
            <a:spLocks noChangeArrowheads="1"/>
          </p:cNvSpPr>
          <p:nvPr/>
        </p:nvSpPr>
        <p:spPr bwMode="auto">
          <a:xfrm>
            <a:off x="9448800" y="6978650"/>
            <a:ext cx="5638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b="1" dirty="0"/>
              <a:t>DEEP KNOWLEDGE</a:t>
            </a:r>
            <a:r>
              <a:rPr lang="el-GR" altLang="en-US" sz="2000" b="1" dirty="0"/>
              <a:t> </a:t>
            </a:r>
            <a:endParaRPr lang="en-US" altLang="en-US" sz="2000" b="1" dirty="0"/>
          </a:p>
        </p:txBody>
      </p:sp>
      <p:sp>
        <p:nvSpPr>
          <p:cNvPr id="58390" name="Text Box 22">
            <a:extLst>
              <a:ext uri="{FF2B5EF4-FFF2-40B4-BE49-F238E27FC236}">
                <a16:creationId xmlns:a16="http://schemas.microsoft.com/office/drawing/2014/main" id="{EC6CBA27-7BC6-70D3-EFDB-4782CBEAB767}"/>
              </a:ext>
            </a:extLst>
          </p:cNvPr>
          <p:cNvSpPr txBox="1">
            <a:spLocks noChangeArrowheads="1"/>
          </p:cNvSpPr>
          <p:nvPr/>
        </p:nvSpPr>
        <p:spPr bwMode="auto">
          <a:xfrm>
            <a:off x="15240000" y="4267201"/>
            <a:ext cx="45720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ACQUISITION OF </a:t>
            </a:r>
            <a:endParaRPr lang="el-GR" altLang="en-US" sz="2800" b="1" dirty="0">
              <a:solidFill>
                <a:srgbClr val="990000"/>
              </a:solidFill>
            </a:endParaRPr>
          </a:p>
          <a:p>
            <a:pPr algn="ctr" eaLnBrk="1" hangingPunct="1">
              <a:spcBef>
                <a:spcPct val="50000"/>
              </a:spcBef>
            </a:pPr>
            <a:r>
              <a:rPr lang="en-US" altLang="en-US" sz="2800" b="1" dirty="0">
                <a:solidFill>
                  <a:srgbClr val="990000"/>
                </a:solidFill>
              </a:rPr>
              <a:t>EXPERTISE</a:t>
            </a:r>
          </a:p>
        </p:txBody>
      </p:sp>
      <p:sp>
        <p:nvSpPr>
          <p:cNvPr id="17431" name="Text Box 23">
            <a:extLst>
              <a:ext uri="{FF2B5EF4-FFF2-40B4-BE49-F238E27FC236}">
                <a16:creationId xmlns:a16="http://schemas.microsoft.com/office/drawing/2014/main" id="{894E3785-1DA4-9B5D-7874-3945ED387788}"/>
              </a:ext>
            </a:extLst>
          </p:cNvPr>
          <p:cNvSpPr txBox="1">
            <a:spLocks noChangeArrowheads="1"/>
          </p:cNvSpPr>
          <p:nvPr/>
        </p:nvSpPr>
        <p:spPr bwMode="auto">
          <a:xfrm>
            <a:off x="5327813" y="1329285"/>
            <a:ext cx="1348739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latin typeface="Helvetica Neue"/>
              </a:rPr>
              <a:t>An expert possesses several, interacting, knowledge </a:t>
            </a:r>
            <a:r>
              <a:rPr lang="el-GR" altLang="en-US" sz="3600" b="1" dirty="0">
                <a:latin typeface="Helvetica Neue"/>
              </a:rPr>
              <a:t> </a:t>
            </a:r>
            <a:r>
              <a:rPr lang="en-US" altLang="en-US" sz="3600" b="1" dirty="0">
                <a:latin typeface="Helvetica Neue"/>
              </a:rPr>
              <a:t>layers</a:t>
            </a:r>
          </a:p>
        </p:txBody>
      </p:sp>
      <p:sp>
        <p:nvSpPr>
          <p:cNvPr id="58392" name="Text Box 24">
            <a:extLst>
              <a:ext uri="{FF2B5EF4-FFF2-40B4-BE49-F238E27FC236}">
                <a16:creationId xmlns:a16="http://schemas.microsoft.com/office/drawing/2014/main" id="{92F135BE-F193-D627-F9E8-B194C3785019}"/>
              </a:ext>
            </a:extLst>
          </p:cNvPr>
          <p:cNvSpPr txBox="1">
            <a:spLocks noChangeArrowheads="1"/>
          </p:cNvSpPr>
          <p:nvPr/>
        </p:nvSpPr>
        <p:spPr bwMode="auto">
          <a:xfrm>
            <a:off x="4114800" y="10515600"/>
            <a:ext cx="16306800" cy="1754326"/>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a:r>
              <a:rPr lang="en-CY" sz="3600" dirty="0">
                <a:solidFill>
                  <a:srgbClr val="FF2D64"/>
                </a:solidFill>
                <a:latin typeface="Helvetica Neue"/>
              </a:rPr>
              <a:t>Knowledge Engineering methodologies </a:t>
            </a:r>
            <a:r>
              <a:rPr lang="en-CY" sz="3600" dirty="0">
                <a:latin typeface="Helvetica Neue"/>
              </a:rPr>
              <a:t>aim at the elicitation of </a:t>
            </a:r>
            <a:r>
              <a:rPr lang="en-CY" sz="3600" dirty="0">
                <a:solidFill>
                  <a:srgbClr val="FF2D64"/>
                </a:solidFill>
                <a:latin typeface="Helvetica Neue"/>
              </a:rPr>
              <a:t>a model of expertise</a:t>
            </a:r>
            <a:r>
              <a:rPr lang="en-CY" sz="3600" dirty="0">
                <a:latin typeface="Helvetica Neue"/>
              </a:rPr>
              <a:t> – types of knowledge and interactions between them</a:t>
            </a:r>
          </a:p>
          <a:p>
            <a:pPr algn="ctr"/>
            <a:r>
              <a:rPr lang="en-CY" sz="3600" dirty="0">
                <a:latin typeface="Helvetica Neue"/>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8372">
                                            <p:txEl>
                                              <p:pRg st="2" end="2"/>
                                            </p:txEl>
                                          </p:spTgt>
                                        </p:tgtEl>
                                        <p:attrNameLst>
                                          <p:attrName>style.visibility</p:attrName>
                                        </p:attrNameLst>
                                      </p:cBhvr>
                                      <p:to>
                                        <p:strVal val="visible"/>
                                      </p:to>
                                    </p:set>
                                    <p:anim calcmode="lin" valueType="num">
                                      <p:cBhvr additive="base">
                                        <p:cTn id="7" dur="500" fill="hold"/>
                                        <p:tgtEl>
                                          <p:spTgt spid="5837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7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8372">
                                            <p:txEl>
                                              <p:pRg st="0" end="0"/>
                                            </p:txEl>
                                          </p:spTgt>
                                        </p:tgtEl>
                                        <p:attrNameLst>
                                          <p:attrName>style.visibility</p:attrName>
                                        </p:attrNameLst>
                                      </p:cBhvr>
                                      <p:to>
                                        <p:strVal val="visible"/>
                                      </p:to>
                                    </p:set>
                                    <p:anim calcmode="lin" valueType="num">
                                      <p:cBhvr additive="base">
                                        <p:cTn id="13" dur="500" fill="hold"/>
                                        <p:tgtEl>
                                          <p:spTgt spid="5837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37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8372">
                                            <p:txEl>
                                              <p:pRg st="4" end="4"/>
                                            </p:txEl>
                                          </p:spTgt>
                                        </p:tgtEl>
                                        <p:attrNameLst>
                                          <p:attrName>style.visibility</p:attrName>
                                        </p:attrNameLst>
                                      </p:cBhvr>
                                      <p:to>
                                        <p:strVal val="visible"/>
                                      </p:to>
                                    </p:set>
                                    <p:anim calcmode="lin" valueType="num">
                                      <p:cBhvr additive="base">
                                        <p:cTn id="17" dur="500" fill="hold"/>
                                        <p:tgtEl>
                                          <p:spTgt spid="5837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837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8389">
                                            <p:txEl>
                                              <p:pRg st="0" end="0"/>
                                            </p:txEl>
                                          </p:spTgt>
                                        </p:tgtEl>
                                        <p:attrNameLst>
                                          <p:attrName>style.visibility</p:attrName>
                                        </p:attrNameLst>
                                      </p:cBhvr>
                                      <p:to>
                                        <p:strVal val="visible"/>
                                      </p:to>
                                    </p:set>
                                    <p:anim calcmode="lin" valueType="num">
                                      <p:cBhvr additive="base">
                                        <p:cTn id="23" dur="500" fill="hold"/>
                                        <p:tgtEl>
                                          <p:spTgt spid="58389">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83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8388"/>
                                        </p:tgtEl>
                                        <p:attrNameLst>
                                          <p:attrName>style.visibility</p:attrName>
                                        </p:attrNameLst>
                                      </p:cBhvr>
                                      <p:to>
                                        <p:strVal val="visible"/>
                                      </p:to>
                                    </p:set>
                                    <p:anim calcmode="lin" valueType="num">
                                      <p:cBhvr additive="base">
                                        <p:cTn id="29" dur="500" fill="hold"/>
                                        <p:tgtEl>
                                          <p:spTgt spid="58388"/>
                                        </p:tgtEl>
                                        <p:attrNameLst>
                                          <p:attrName>ppt_x</p:attrName>
                                        </p:attrNameLst>
                                      </p:cBhvr>
                                      <p:tavLst>
                                        <p:tav tm="0">
                                          <p:val>
                                            <p:strVal val="#ppt_x"/>
                                          </p:val>
                                        </p:tav>
                                        <p:tav tm="100000">
                                          <p:val>
                                            <p:strVal val="#ppt_x"/>
                                          </p:val>
                                        </p:tav>
                                      </p:tavLst>
                                    </p:anim>
                                    <p:anim calcmode="lin" valueType="num">
                                      <p:cBhvr additive="base">
                                        <p:cTn id="30" dur="500" fill="hold"/>
                                        <p:tgtEl>
                                          <p:spTgt spid="58388"/>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8387"/>
                                        </p:tgtEl>
                                        <p:attrNameLst>
                                          <p:attrName>style.visibility</p:attrName>
                                        </p:attrNameLst>
                                      </p:cBhvr>
                                      <p:to>
                                        <p:strVal val="visible"/>
                                      </p:to>
                                    </p:set>
                                    <p:anim calcmode="lin" valueType="num">
                                      <p:cBhvr additive="base">
                                        <p:cTn id="35" dur="500" fill="hold"/>
                                        <p:tgtEl>
                                          <p:spTgt spid="58387"/>
                                        </p:tgtEl>
                                        <p:attrNameLst>
                                          <p:attrName>ppt_x</p:attrName>
                                        </p:attrNameLst>
                                      </p:cBhvr>
                                      <p:tavLst>
                                        <p:tav tm="0">
                                          <p:val>
                                            <p:strVal val="#ppt_x"/>
                                          </p:val>
                                        </p:tav>
                                        <p:tav tm="100000">
                                          <p:val>
                                            <p:strVal val="#ppt_x"/>
                                          </p:val>
                                        </p:tav>
                                      </p:tavLst>
                                    </p:anim>
                                    <p:anim calcmode="lin" valueType="num">
                                      <p:cBhvr additive="base">
                                        <p:cTn id="36" dur="500" fill="hold"/>
                                        <p:tgtEl>
                                          <p:spTgt spid="58387"/>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8386"/>
                                        </p:tgtEl>
                                        <p:attrNameLst>
                                          <p:attrName>style.visibility</p:attrName>
                                        </p:attrNameLst>
                                      </p:cBhvr>
                                      <p:to>
                                        <p:strVal val="visible"/>
                                      </p:to>
                                    </p:set>
                                    <p:anim calcmode="lin" valueType="num">
                                      <p:cBhvr additive="base">
                                        <p:cTn id="41" dur="500" fill="hold"/>
                                        <p:tgtEl>
                                          <p:spTgt spid="58386"/>
                                        </p:tgtEl>
                                        <p:attrNameLst>
                                          <p:attrName>ppt_x</p:attrName>
                                        </p:attrNameLst>
                                      </p:cBhvr>
                                      <p:tavLst>
                                        <p:tav tm="0">
                                          <p:val>
                                            <p:strVal val="#ppt_x"/>
                                          </p:val>
                                        </p:tav>
                                        <p:tav tm="100000">
                                          <p:val>
                                            <p:strVal val="#ppt_x"/>
                                          </p:val>
                                        </p:tav>
                                      </p:tavLst>
                                    </p:anim>
                                    <p:anim calcmode="lin" valueType="num">
                                      <p:cBhvr additive="base">
                                        <p:cTn id="42" dur="500" fill="hold"/>
                                        <p:tgtEl>
                                          <p:spTgt spid="58386"/>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8385"/>
                                        </p:tgtEl>
                                        <p:attrNameLst>
                                          <p:attrName>style.visibility</p:attrName>
                                        </p:attrNameLst>
                                      </p:cBhvr>
                                      <p:to>
                                        <p:strVal val="visible"/>
                                      </p:to>
                                    </p:set>
                                    <p:anim calcmode="lin" valueType="num">
                                      <p:cBhvr additive="base">
                                        <p:cTn id="47" dur="500" fill="hold"/>
                                        <p:tgtEl>
                                          <p:spTgt spid="58385"/>
                                        </p:tgtEl>
                                        <p:attrNameLst>
                                          <p:attrName>ppt_x</p:attrName>
                                        </p:attrNameLst>
                                      </p:cBhvr>
                                      <p:tavLst>
                                        <p:tav tm="0">
                                          <p:val>
                                            <p:strVal val="#ppt_x"/>
                                          </p:val>
                                        </p:tav>
                                        <p:tav tm="100000">
                                          <p:val>
                                            <p:strVal val="#ppt_x"/>
                                          </p:val>
                                        </p:tav>
                                      </p:tavLst>
                                    </p:anim>
                                    <p:anim calcmode="lin" valueType="num">
                                      <p:cBhvr additive="base">
                                        <p:cTn id="48" dur="500" fill="hold"/>
                                        <p:tgtEl>
                                          <p:spTgt spid="58385"/>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58384"/>
                                        </p:tgtEl>
                                        <p:attrNameLst>
                                          <p:attrName>style.visibility</p:attrName>
                                        </p:attrNameLst>
                                      </p:cBhvr>
                                      <p:to>
                                        <p:strVal val="visible"/>
                                      </p:to>
                                    </p:set>
                                    <p:anim calcmode="lin" valueType="num">
                                      <p:cBhvr additive="base">
                                        <p:cTn id="53" dur="500" fill="hold"/>
                                        <p:tgtEl>
                                          <p:spTgt spid="58384"/>
                                        </p:tgtEl>
                                        <p:attrNameLst>
                                          <p:attrName>ppt_x</p:attrName>
                                        </p:attrNameLst>
                                      </p:cBhvr>
                                      <p:tavLst>
                                        <p:tav tm="0">
                                          <p:val>
                                            <p:strVal val="#ppt_x"/>
                                          </p:val>
                                        </p:tav>
                                        <p:tav tm="100000">
                                          <p:val>
                                            <p:strVal val="#ppt_x"/>
                                          </p:val>
                                        </p:tav>
                                      </p:tavLst>
                                    </p:anim>
                                    <p:anim calcmode="lin" valueType="num">
                                      <p:cBhvr additive="base">
                                        <p:cTn id="54" dur="500" fill="hold"/>
                                        <p:tgtEl>
                                          <p:spTgt spid="5838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8390"/>
                                        </p:tgtEl>
                                        <p:attrNameLst>
                                          <p:attrName>style.visibility</p:attrName>
                                        </p:attrNameLst>
                                      </p:cBhvr>
                                      <p:to>
                                        <p:strVal val="visible"/>
                                      </p:to>
                                    </p:set>
                                    <p:anim calcmode="lin" valueType="num">
                                      <p:cBhvr additive="base">
                                        <p:cTn id="57" dur="500" fill="hold"/>
                                        <p:tgtEl>
                                          <p:spTgt spid="58390"/>
                                        </p:tgtEl>
                                        <p:attrNameLst>
                                          <p:attrName>ppt_x</p:attrName>
                                        </p:attrNameLst>
                                      </p:cBhvr>
                                      <p:tavLst>
                                        <p:tav tm="0">
                                          <p:val>
                                            <p:strVal val="#ppt_x"/>
                                          </p:val>
                                        </p:tav>
                                        <p:tav tm="100000">
                                          <p:val>
                                            <p:strVal val="#ppt_x"/>
                                          </p:val>
                                        </p:tav>
                                      </p:tavLst>
                                    </p:anim>
                                    <p:anim calcmode="lin" valueType="num">
                                      <p:cBhvr additive="base">
                                        <p:cTn id="58" dur="500" fill="hold"/>
                                        <p:tgtEl>
                                          <p:spTgt spid="58390"/>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58392"/>
                                        </p:tgtEl>
                                        <p:attrNameLst>
                                          <p:attrName>style.visibility</p:attrName>
                                        </p:attrNameLst>
                                      </p:cBhvr>
                                      <p:to>
                                        <p:strVal val="visible"/>
                                      </p:to>
                                    </p:set>
                                    <p:anim calcmode="lin" valueType="num">
                                      <p:cBhvr additive="base">
                                        <p:cTn id="63" dur="500" fill="hold"/>
                                        <p:tgtEl>
                                          <p:spTgt spid="58392"/>
                                        </p:tgtEl>
                                        <p:attrNameLst>
                                          <p:attrName>ppt_x</p:attrName>
                                        </p:attrNameLst>
                                      </p:cBhvr>
                                      <p:tavLst>
                                        <p:tav tm="0">
                                          <p:val>
                                            <p:strVal val="#ppt_x"/>
                                          </p:val>
                                        </p:tav>
                                        <p:tav tm="100000">
                                          <p:val>
                                            <p:strVal val="#ppt_x"/>
                                          </p:val>
                                        </p:tav>
                                      </p:tavLst>
                                    </p:anim>
                                    <p:anim calcmode="lin" valueType="num">
                                      <p:cBhvr additive="base">
                                        <p:cTn id="64" dur="500" fill="hold"/>
                                        <p:tgtEl>
                                          <p:spTgt spid="583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85" grpId="0"/>
      <p:bldP spid="58386" grpId="0"/>
      <p:bldP spid="58387" grpId="0"/>
      <p:bldP spid="58388" grpId="0"/>
      <p:bldP spid="58390" grpId="0"/>
      <p:bldP spid="5839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17</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05507" y="2230786"/>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Desirable Properties of some Knowledge Representation</a:t>
            </a:r>
            <a:endParaRPr lang="en-CY" sz="4800" dirty="0"/>
          </a:p>
        </p:txBody>
      </p:sp>
      <p:sp>
        <p:nvSpPr>
          <p:cNvPr id="5" name="Text Placeholder 1">
            <a:extLst>
              <a:ext uri="{FF2B5EF4-FFF2-40B4-BE49-F238E27FC236}">
                <a16:creationId xmlns:a16="http://schemas.microsoft.com/office/drawing/2014/main" id="{4C5CD290-A304-17E2-23ED-1F0BDC6514B8}"/>
              </a:ext>
            </a:extLst>
          </p:cNvPr>
          <p:cNvSpPr txBox="1">
            <a:spLocks/>
          </p:cNvSpPr>
          <p:nvPr/>
        </p:nvSpPr>
        <p:spPr>
          <a:xfrm>
            <a:off x="1158299" y="4539529"/>
            <a:ext cx="21614094" cy="6223206"/>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571500" indent="-571500">
              <a:buFont typeface="Wingdings" panose="05000000000000000000" pitchFamily="2" charset="2"/>
              <a:buChar char="q"/>
            </a:pPr>
            <a:endParaRPr lang="en-US" sz="4400" dirty="0"/>
          </a:p>
          <a:p>
            <a:pPr marL="571500" indent="-571500">
              <a:lnSpc>
                <a:spcPct val="90000"/>
              </a:lnSpc>
              <a:buFont typeface="Wingdings" panose="05000000000000000000" pitchFamily="2" charset="2"/>
              <a:buChar char="q"/>
            </a:pPr>
            <a:endParaRPr lang="el-GR" altLang="en-US" sz="4400" b="1" dirty="0"/>
          </a:p>
          <a:p>
            <a:pPr marL="571500" indent="-571500">
              <a:lnSpc>
                <a:spcPct val="90000"/>
              </a:lnSpc>
              <a:buFont typeface="Wingdings" panose="05000000000000000000" pitchFamily="2" charset="2"/>
              <a:buChar char="q"/>
            </a:pPr>
            <a:endParaRPr lang="el-GR" altLang="en-US" sz="4400" b="1" dirty="0"/>
          </a:p>
          <a:p>
            <a:pPr marL="571500" indent="-571500">
              <a:buFont typeface="Wingdings" panose="05000000000000000000" pitchFamily="2" charset="2"/>
              <a:buChar char="q"/>
            </a:pPr>
            <a:endParaRPr lang="en-US" sz="4400" dirty="0"/>
          </a:p>
        </p:txBody>
      </p:sp>
      <p:sp>
        <p:nvSpPr>
          <p:cNvPr id="8" name="Text Box 5">
            <a:extLst>
              <a:ext uri="{FF2B5EF4-FFF2-40B4-BE49-F238E27FC236}">
                <a16:creationId xmlns:a16="http://schemas.microsoft.com/office/drawing/2014/main" id="{25B774E6-066F-34BD-CC53-185DEDA977C8}"/>
              </a:ext>
            </a:extLst>
          </p:cNvPr>
          <p:cNvSpPr txBox="1">
            <a:spLocks noChangeArrowheads="1"/>
          </p:cNvSpPr>
          <p:nvPr/>
        </p:nvSpPr>
        <p:spPr bwMode="auto">
          <a:xfrm>
            <a:off x="1205507" y="3385367"/>
            <a:ext cx="21590491" cy="1754326"/>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solidFill>
                  <a:srgbClr val="990000"/>
                </a:solidFill>
                <a:latin typeface="Helvetica Neue"/>
              </a:rPr>
              <a:t>Knowledge Representation Formalism</a:t>
            </a:r>
            <a:r>
              <a:rPr lang="el-GR" altLang="en-US" sz="3600" b="1" dirty="0">
                <a:solidFill>
                  <a:srgbClr val="990000"/>
                </a:solidFill>
                <a:latin typeface="Helvetica Neue"/>
              </a:rPr>
              <a:t> </a:t>
            </a:r>
            <a:endParaRPr lang="en-US" sz="3600" dirty="0"/>
          </a:p>
          <a:p>
            <a:pPr algn="ctr"/>
            <a:r>
              <a:rPr lang="en-CY" sz="3600" dirty="0"/>
              <a:t>A coupling between a symbolic way of expressing knowledge (static part) and a set of reasoning mechanisms (dynamic part)</a:t>
            </a:r>
          </a:p>
        </p:txBody>
      </p:sp>
      <p:sp>
        <p:nvSpPr>
          <p:cNvPr id="10" name="Text Box 6">
            <a:extLst>
              <a:ext uri="{FF2B5EF4-FFF2-40B4-BE49-F238E27FC236}">
                <a16:creationId xmlns:a16="http://schemas.microsoft.com/office/drawing/2014/main" id="{99BB3E3E-08A0-F0ED-4567-EDEA05DD4201}"/>
              </a:ext>
            </a:extLst>
          </p:cNvPr>
          <p:cNvSpPr txBox="1">
            <a:spLocks noChangeArrowheads="1"/>
          </p:cNvSpPr>
          <p:nvPr/>
        </p:nvSpPr>
        <p:spPr bwMode="auto">
          <a:xfrm>
            <a:off x="1371385" y="5743521"/>
            <a:ext cx="21400251" cy="3342102"/>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algn="ctr">
              <a:buNone/>
            </a:pPr>
            <a:r>
              <a:rPr lang="en-CY" sz="3600" b="1" dirty="0">
                <a:solidFill>
                  <a:srgbClr val="CC0000"/>
                </a:solidFill>
                <a:latin typeface="Helvetica Neue"/>
              </a:rPr>
              <a:t>Power of </a:t>
            </a:r>
            <a:r>
              <a:rPr lang="en-US" sz="3600" b="1" dirty="0">
                <a:solidFill>
                  <a:srgbClr val="CC0000"/>
                </a:solidFill>
                <a:latin typeface="Helvetica Neue"/>
              </a:rPr>
              <a:t>Expression</a:t>
            </a:r>
            <a:endParaRPr lang="en-CY" sz="3600" b="1" dirty="0">
              <a:solidFill>
                <a:srgbClr val="CC0000"/>
              </a:solidFill>
              <a:latin typeface="Helvetica Neue"/>
            </a:endParaRPr>
          </a:p>
          <a:p>
            <a:pPr marL="0" indent="0">
              <a:buNone/>
            </a:pPr>
            <a:r>
              <a:rPr lang="en-CY" sz="3600" dirty="0">
                <a:latin typeface="Helvetica Neue"/>
              </a:rPr>
              <a:t>of a language is:</a:t>
            </a:r>
          </a:p>
          <a:p>
            <a:pPr>
              <a:buFont typeface="Wingdings" panose="05000000000000000000" pitchFamily="2" charset="2"/>
              <a:buChar char="q"/>
            </a:pPr>
            <a:r>
              <a:rPr lang="en-CY" sz="3600" dirty="0">
                <a:latin typeface="Helvetica Neue"/>
              </a:rPr>
              <a:t>the kinds of sentences that the </a:t>
            </a:r>
            <a:r>
              <a:rPr lang="en-US" sz="3600" dirty="0">
                <a:latin typeface="Helvetica Neue"/>
              </a:rPr>
              <a:t>language</a:t>
            </a:r>
            <a:r>
              <a:rPr lang="en-CY" sz="3600" dirty="0">
                <a:latin typeface="Helvetica Neue"/>
              </a:rPr>
              <a:t> allows us to express</a:t>
            </a:r>
          </a:p>
          <a:p>
            <a:pPr>
              <a:buFont typeface="Wingdings" panose="05000000000000000000" pitchFamily="2" charset="2"/>
              <a:buChar char="q"/>
            </a:pPr>
            <a:r>
              <a:rPr lang="en-CY" sz="3600" dirty="0">
                <a:latin typeface="Helvetica Neue"/>
              </a:rPr>
              <a:t>the semantic distinctions it allows us to articulate</a:t>
            </a:r>
          </a:p>
          <a:p>
            <a:pPr>
              <a:buFont typeface="Wingdings" panose="05000000000000000000" pitchFamily="2" charset="2"/>
              <a:buChar char="q"/>
            </a:pPr>
            <a:r>
              <a:rPr lang="en-CY" sz="3600" dirty="0">
                <a:latin typeface="Helvetica Neue"/>
              </a:rPr>
              <a:t>and ultimately what </a:t>
            </a:r>
            <a:r>
              <a:rPr lang="en-US" sz="3600" dirty="0">
                <a:latin typeface="Helvetica Neue"/>
              </a:rPr>
              <a:t>the </a:t>
            </a:r>
            <a:r>
              <a:rPr lang="en-CY" sz="3600" dirty="0">
                <a:latin typeface="Helvetica Neue"/>
              </a:rPr>
              <a:t>language allows us to express</a:t>
            </a:r>
          </a:p>
        </p:txBody>
      </p:sp>
      <p:sp>
        <p:nvSpPr>
          <p:cNvPr id="11" name="Text Box 4">
            <a:extLst>
              <a:ext uri="{FF2B5EF4-FFF2-40B4-BE49-F238E27FC236}">
                <a16:creationId xmlns:a16="http://schemas.microsoft.com/office/drawing/2014/main" id="{04399717-56F2-DA65-4302-45A1C41241DC}"/>
              </a:ext>
            </a:extLst>
          </p:cNvPr>
          <p:cNvSpPr txBox="1">
            <a:spLocks noChangeArrowheads="1"/>
          </p:cNvSpPr>
          <p:nvPr/>
        </p:nvSpPr>
        <p:spPr bwMode="auto">
          <a:xfrm>
            <a:off x="1371384" y="9649476"/>
            <a:ext cx="21400251" cy="2529923"/>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algn="ctr">
              <a:buNone/>
            </a:pPr>
            <a:r>
              <a:rPr lang="en-CY" sz="3600" b="1" dirty="0">
                <a:solidFill>
                  <a:srgbClr val="CC0000"/>
                </a:solidFill>
              </a:rPr>
              <a:t>Efficiency of Reasoning</a:t>
            </a:r>
          </a:p>
          <a:p>
            <a:pPr>
              <a:buFont typeface="Wingdings" panose="05000000000000000000" pitchFamily="2" charset="2"/>
              <a:buChar char="q"/>
            </a:pPr>
            <a:r>
              <a:rPr lang="en-CY" sz="3600" dirty="0"/>
              <a:t>A body of knowledge is represented so that reasoning can be conducted with the goal of solving </a:t>
            </a:r>
            <a:r>
              <a:rPr lang="en-US" sz="3600" dirty="0"/>
              <a:t>relevant</a:t>
            </a:r>
            <a:r>
              <a:rPr lang="en-CY" sz="3600" dirty="0"/>
              <a:t> problems</a:t>
            </a:r>
          </a:p>
          <a:p>
            <a:pPr>
              <a:buFont typeface="Wingdings" panose="05000000000000000000" pitchFamily="2" charset="2"/>
              <a:buChar char="q"/>
            </a:pPr>
            <a:r>
              <a:rPr lang="en-CY" sz="3600" dirty="0"/>
              <a:t>The ability to reason efficiently and effectively is as important as the power of expression</a:t>
            </a:r>
          </a:p>
        </p:txBody>
      </p:sp>
    </p:spTree>
    <p:extLst>
      <p:ext uri="{BB962C8B-B14F-4D97-AF65-F5344CB8AC3E}">
        <p14:creationId xmlns:p14="http://schemas.microsoft.com/office/powerpoint/2010/main" val="77329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18</a:t>
            </a:fld>
            <a:endParaRPr lang="bg-BG">
              <a:solidFill>
                <a:srgbClr val="000000"/>
              </a:solidFill>
            </a:endParaRPr>
          </a:p>
        </p:txBody>
      </p:sp>
      <p:sp>
        <p:nvSpPr>
          <p:cNvPr id="10" name="Text Box 6">
            <a:extLst>
              <a:ext uri="{FF2B5EF4-FFF2-40B4-BE49-F238E27FC236}">
                <a16:creationId xmlns:a16="http://schemas.microsoft.com/office/drawing/2014/main" id="{99BB3E3E-08A0-F0ED-4567-EDEA05DD4201}"/>
              </a:ext>
            </a:extLst>
          </p:cNvPr>
          <p:cNvSpPr txBox="1">
            <a:spLocks noChangeArrowheads="1"/>
          </p:cNvSpPr>
          <p:nvPr/>
        </p:nvSpPr>
        <p:spPr bwMode="auto">
          <a:xfrm>
            <a:off x="1372142" y="5780591"/>
            <a:ext cx="21400251" cy="3083921"/>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algn="ctr">
              <a:buNone/>
            </a:pPr>
            <a:r>
              <a:rPr lang="en-US" sz="3600" b="1" dirty="0">
                <a:solidFill>
                  <a:srgbClr val="CC0000"/>
                </a:solidFill>
                <a:latin typeface="Helvetica Neue"/>
              </a:rPr>
              <a:t>Relation between </a:t>
            </a:r>
            <a:r>
              <a:rPr lang="en-CY" sz="3600" b="1" dirty="0">
                <a:solidFill>
                  <a:srgbClr val="CC0000"/>
                </a:solidFill>
                <a:latin typeface="Helvetica Neue"/>
              </a:rPr>
              <a:t>Power of </a:t>
            </a:r>
            <a:r>
              <a:rPr lang="en-US" sz="3600" b="1" dirty="0">
                <a:solidFill>
                  <a:srgbClr val="CC0000"/>
                </a:solidFill>
                <a:latin typeface="Helvetica Neue"/>
              </a:rPr>
              <a:t>Expression and Reasoning Efficiency</a:t>
            </a:r>
            <a:endParaRPr lang="en-CY" sz="3600" b="1" dirty="0">
              <a:solidFill>
                <a:srgbClr val="CC0000"/>
              </a:solidFill>
              <a:latin typeface="Helvetica Neue"/>
            </a:endParaRPr>
          </a:p>
          <a:p>
            <a:pPr marL="0" indent="0">
              <a:buNone/>
            </a:pPr>
            <a:r>
              <a:rPr lang="en-US" sz="3600" dirty="0">
                <a:latin typeface="Helvetica Neue"/>
              </a:rPr>
              <a:t>Usually there is</a:t>
            </a:r>
            <a:r>
              <a:rPr lang="en-CY" sz="3600" dirty="0">
                <a:latin typeface="Helvetica Neue"/>
              </a:rPr>
              <a:t> an inverse relationship between </a:t>
            </a:r>
            <a:r>
              <a:rPr lang="en-US" sz="3600" dirty="0">
                <a:latin typeface="Helvetica Neue"/>
              </a:rPr>
              <a:t>the</a:t>
            </a:r>
            <a:r>
              <a:rPr lang="en-CY" sz="3600" dirty="0">
                <a:latin typeface="Helvetica Neue"/>
              </a:rPr>
              <a:t> power </a:t>
            </a:r>
            <a:r>
              <a:rPr lang="en-US" sz="3600" dirty="0">
                <a:latin typeface="Helvetica Neue"/>
              </a:rPr>
              <a:t>of expression </a:t>
            </a:r>
            <a:r>
              <a:rPr lang="en-CY" sz="3600" dirty="0">
                <a:latin typeface="Helvetica Neue"/>
              </a:rPr>
              <a:t>and </a:t>
            </a:r>
            <a:r>
              <a:rPr lang="en-US" sz="3600" dirty="0">
                <a:latin typeface="Helvetica Neue"/>
              </a:rPr>
              <a:t>the </a:t>
            </a:r>
            <a:r>
              <a:rPr lang="en-CY" sz="3600" dirty="0">
                <a:latin typeface="Helvetica Neue"/>
              </a:rPr>
              <a:t>reasoning efficiency – high expressive power implies complex reasoning mechanisms, while simple </a:t>
            </a:r>
            <a:r>
              <a:rPr lang="en-US" sz="3600" dirty="0">
                <a:latin typeface="Helvetica Neue"/>
              </a:rPr>
              <a:t>expression</a:t>
            </a:r>
            <a:r>
              <a:rPr lang="en-CY" sz="3600" dirty="0">
                <a:latin typeface="Helvetica Neue"/>
              </a:rPr>
              <a:t> is associated with simple yet efficient reasoning mechanisms</a:t>
            </a:r>
          </a:p>
          <a:p>
            <a:pPr marL="0" indent="0">
              <a:buNone/>
            </a:pPr>
            <a:endParaRPr lang="en-CY" sz="3600" dirty="0">
              <a:latin typeface="Helvetica Neue"/>
            </a:endParaRPr>
          </a:p>
        </p:txBody>
      </p:sp>
    </p:spTree>
    <p:extLst>
      <p:ext uri="{BB962C8B-B14F-4D97-AF65-F5344CB8AC3E}">
        <p14:creationId xmlns:p14="http://schemas.microsoft.com/office/powerpoint/2010/main" val="2694243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19</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52662" y="3592221"/>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Practical Properties of a Knowledge Representation</a:t>
            </a:r>
            <a:endParaRPr lang="en-CY" sz="4800" dirty="0"/>
          </a:p>
        </p:txBody>
      </p:sp>
      <p:sp>
        <p:nvSpPr>
          <p:cNvPr id="5" name="Text Placeholder 1">
            <a:extLst>
              <a:ext uri="{FF2B5EF4-FFF2-40B4-BE49-F238E27FC236}">
                <a16:creationId xmlns:a16="http://schemas.microsoft.com/office/drawing/2014/main" id="{4C5CD290-A304-17E2-23ED-1F0BDC6514B8}"/>
              </a:ext>
            </a:extLst>
          </p:cNvPr>
          <p:cNvSpPr txBox="1">
            <a:spLocks/>
          </p:cNvSpPr>
          <p:nvPr/>
        </p:nvSpPr>
        <p:spPr>
          <a:xfrm>
            <a:off x="1158299" y="4539529"/>
            <a:ext cx="21614094" cy="6223206"/>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571500" indent="-571500">
              <a:buFont typeface="Wingdings" panose="05000000000000000000" pitchFamily="2" charset="2"/>
              <a:buChar char="q"/>
            </a:pPr>
            <a:endParaRPr lang="en-US" sz="4400" dirty="0"/>
          </a:p>
          <a:p>
            <a:pPr marL="571500" indent="-571500">
              <a:lnSpc>
                <a:spcPct val="90000"/>
              </a:lnSpc>
              <a:buFont typeface="Wingdings" panose="05000000000000000000" pitchFamily="2" charset="2"/>
              <a:buChar char="q"/>
            </a:pPr>
            <a:endParaRPr lang="el-GR" altLang="en-US" sz="4400" b="1" dirty="0"/>
          </a:p>
          <a:p>
            <a:pPr marL="571500" indent="-571500">
              <a:lnSpc>
                <a:spcPct val="90000"/>
              </a:lnSpc>
              <a:buFont typeface="Wingdings" panose="05000000000000000000" pitchFamily="2" charset="2"/>
              <a:buChar char="q"/>
            </a:pPr>
            <a:endParaRPr lang="el-GR" altLang="en-US" sz="4400" b="1" dirty="0"/>
          </a:p>
          <a:p>
            <a:pPr marL="571500" indent="-571500">
              <a:buFont typeface="Wingdings" panose="05000000000000000000" pitchFamily="2" charset="2"/>
              <a:buChar char="q"/>
            </a:pPr>
            <a:endParaRPr lang="en-US" sz="4400" dirty="0"/>
          </a:p>
        </p:txBody>
      </p:sp>
      <p:sp>
        <p:nvSpPr>
          <p:cNvPr id="9" name="TextBox 8">
            <a:extLst>
              <a:ext uri="{FF2B5EF4-FFF2-40B4-BE49-F238E27FC236}">
                <a16:creationId xmlns:a16="http://schemas.microsoft.com/office/drawing/2014/main" id="{780C1A24-45C2-8057-E3EF-9A1776A69FD4}"/>
              </a:ext>
            </a:extLst>
          </p:cNvPr>
          <p:cNvSpPr txBox="1"/>
          <p:nvPr/>
        </p:nvSpPr>
        <p:spPr>
          <a:xfrm>
            <a:off x="1240860" y="4882234"/>
            <a:ext cx="21614094" cy="2418354"/>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effectLst/>
                <a:latin typeface="Helvetica Neue"/>
                <a:ea typeface="Calibri" panose="020F0502020204030204" pitchFamily="34" charset="0"/>
                <a:cs typeface="Times New Roman" panose="02020603050405020304" pitchFamily="18" charset="0"/>
              </a:rPr>
              <a:t>Logical adequacy</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Calibri" panose="020F0502020204030204" pitchFamily="34" charset="0"/>
                <a:cs typeface="Times New Roman" panose="02020603050405020304" pitchFamily="18" charset="0"/>
              </a:rPr>
              <a:t>Notational convenience or acquisitional efficiency</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effectLst/>
                <a:latin typeface="Helvetica Neue"/>
                <a:ea typeface="Calibri" panose="020F0502020204030204" pitchFamily="34" charset="0"/>
                <a:cs typeface="Times New Roman" panose="02020603050405020304" pitchFamily="18" charset="0"/>
              </a:rPr>
              <a:t>Heuristic adequacy </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7589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25311" y="3611509"/>
            <a:ext cx="21590490" cy="3666621"/>
          </a:xfrm>
        </p:spPr>
        <p:txBody>
          <a:bodyPr/>
          <a:lstStyle/>
          <a:p>
            <a:r>
              <a:rPr lang="en-US" sz="8000" dirty="0"/>
              <a:t>Knowledge Representation and Reasoning: Predicate Logic and Semantic Networks</a:t>
            </a:r>
          </a:p>
        </p:txBody>
      </p:sp>
    </p:spTree>
    <p:extLst>
      <p:ext uri="{BB962C8B-B14F-4D97-AF65-F5344CB8AC3E}">
        <p14:creationId xmlns:p14="http://schemas.microsoft.com/office/powerpoint/2010/main" val="79040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a:extLst>
              <a:ext uri="{FF2B5EF4-FFF2-40B4-BE49-F238E27FC236}">
                <a16:creationId xmlns:a16="http://schemas.microsoft.com/office/drawing/2014/main" id="{2F7A2E4D-E8D1-08EE-9FDC-1E15085B7939}"/>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1507" name="Slide Number Placeholder 3">
            <a:extLst>
              <a:ext uri="{FF2B5EF4-FFF2-40B4-BE49-F238E27FC236}">
                <a16:creationId xmlns:a16="http://schemas.microsoft.com/office/drawing/2014/main" id="{F5D1E34F-867F-BF00-DC63-227F63AD0890}"/>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r>
              <a:rPr lang="en-US" altLang="en-US" dirty="0"/>
              <a:t>18</a:t>
            </a:r>
            <a:endParaRPr lang="el-GR" altLang="en-US" dirty="0"/>
          </a:p>
        </p:txBody>
      </p:sp>
      <p:sp>
        <p:nvSpPr>
          <p:cNvPr id="21508" name="Text Box 4">
            <a:extLst>
              <a:ext uri="{FF2B5EF4-FFF2-40B4-BE49-F238E27FC236}">
                <a16:creationId xmlns:a16="http://schemas.microsoft.com/office/drawing/2014/main" id="{35B9F838-5AA3-F469-D2B3-45C74261C34D}"/>
              </a:ext>
            </a:extLst>
          </p:cNvPr>
          <p:cNvSpPr txBox="1">
            <a:spLocks noChangeArrowheads="1"/>
          </p:cNvSpPr>
          <p:nvPr/>
        </p:nvSpPr>
        <p:spPr bwMode="auto">
          <a:xfrm>
            <a:off x="5791200" y="3625850"/>
            <a:ext cx="12954000" cy="2369880"/>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b="1" dirty="0">
                <a:solidFill>
                  <a:srgbClr val="990000"/>
                </a:solidFill>
                <a:latin typeface="Helvetica Neue"/>
              </a:rPr>
              <a:t>Logical Adequacy</a:t>
            </a:r>
            <a:endParaRPr lang="el-GR" altLang="en-US" sz="4800" b="1" dirty="0">
              <a:solidFill>
                <a:srgbClr val="990000"/>
              </a:solidFill>
              <a:latin typeface="Helvetica Neue"/>
            </a:endParaRPr>
          </a:p>
          <a:p>
            <a:pPr algn="ctr" eaLnBrk="1" hangingPunct="1">
              <a:spcBef>
                <a:spcPct val="50000"/>
              </a:spcBef>
            </a:pPr>
            <a:r>
              <a:rPr lang="en-US" altLang="en-US" sz="4000" b="1" dirty="0">
                <a:latin typeface="Helvetica Neue"/>
              </a:rPr>
              <a:t>The power of expression is adequate, i.e., all necessary distinctions are possible</a:t>
            </a:r>
          </a:p>
        </p:txBody>
      </p:sp>
      <p:sp>
        <p:nvSpPr>
          <p:cNvPr id="62469" name="Text Box 5">
            <a:extLst>
              <a:ext uri="{FF2B5EF4-FFF2-40B4-BE49-F238E27FC236}">
                <a16:creationId xmlns:a16="http://schemas.microsoft.com/office/drawing/2014/main" id="{35FFCE4C-1126-0E76-FFB6-07424CBCD678}"/>
              </a:ext>
            </a:extLst>
          </p:cNvPr>
          <p:cNvSpPr txBox="1">
            <a:spLocks noChangeArrowheads="1"/>
          </p:cNvSpPr>
          <p:nvPr/>
        </p:nvSpPr>
        <p:spPr bwMode="auto">
          <a:xfrm>
            <a:off x="5029200" y="7131050"/>
            <a:ext cx="14782800" cy="1323439"/>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a:r>
              <a:rPr lang="en-CY" sz="4000" dirty="0">
                <a:latin typeface="Helvetica Neue"/>
              </a:rPr>
              <a:t>Languages ​​that have logical adequacy with respect to one class of problems do not necessarily </a:t>
            </a:r>
            <a:r>
              <a:rPr lang="en-US" sz="4000" dirty="0">
                <a:latin typeface="Helvetica Neue"/>
              </a:rPr>
              <a:t>facilitate expressivity equally</a:t>
            </a:r>
            <a:r>
              <a:rPr lang="en-CY"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9"/>
                                        </p:tgtEl>
                                        <p:attrNameLst>
                                          <p:attrName>style.visibility</p:attrName>
                                        </p:attrNameLst>
                                      </p:cBhvr>
                                      <p:to>
                                        <p:strVal val="visible"/>
                                      </p:to>
                                    </p:set>
                                    <p:anim calcmode="lin" valueType="num">
                                      <p:cBhvr additive="base">
                                        <p:cTn id="7" dur="500" fill="hold"/>
                                        <p:tgtEl>
                                          <p:spTgt spid="62469"/>
                                        </p:tgtEl>
                                        <p:attrNameLst>
                                          <p:attrName>ppt_x</p:attrName>
                                        </p:attrNameLst>
                                      </p:cBhvr>
                                      <p:tavLst>
                                        <p:tav tm="0">
                                          <p:val>
                                            <p:strVal val="#ppt_x"/>
                                          </p:val>
                                        </p:tav>
                                        <p:tav tm="100000">
                                          <p:val>
                                            <p:strVal val="#ppt_x"/>
                                          </p:val>
                                        </p:tav>
                                      </p:tavLst>
                                    </p:anim>
                                    <p:anim calcmode="lin" valueType="num">
                                      <p:cBhvr additive="base">
                                        <p:cTn id="8" dur="500" fill="hold"/>
                                        <p:tgtEl>
                                          <p:spTgt spid="624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a:extLst>
              <a:ext uri="{FF2B5EF4-FFF2-40B4-BE49-F238E27FC236}">
                <a16:creationId xmlns:a16="http://schemas.microsoft.com/office/drawing/2014/main" id="{5B7BA80E-6BE8-BEC9-5784-CCC65B9CFE68}"/>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2531" name="Slide Number Placeholder 3">
            <a:extLst>
              <a:ext uri="{FF2B5EF4-FFF2-40B4-BE49-F238E27FC236}">
                <a16:creationId xmlns:a16="http://schemas.microsoft.com/office/drawing/2014/main" id="{D8C4F228-2058-8A76-B5A2-6C1B3AEF03DA}"/>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7765DEA8-10AD-4A13-85E9-CA2842DFE0BC}" type="slidenum">
              <a:rPr lang="el-GR" altLang="en-US" smtClean="0"/>
              <a:pPr algn="ctr"/>
              <a:t>21</a:t>
            </a:fld>
            <a:endParaRPr lang="el-GR" altLang="en-US" dirty="0"/>
          </a:p>
        </p:txBody>
      </p:sp>
      <p:sp>
        <p:nvSpPr>
          <p:cNvPr id="22532" name="Rectangle 4">
            <a:extLst>
              <a:ext uri="{FF2B5EF4-FFF2-40B4-BE49-F238E27FC236}">
                <a16:creationId xmlns:a16="http://schemas.microsoft.com/office/drawing/2014/main" id="{792A16B5-5A32-0792-E930-773A3465284A}"/>
              </a:ext>
            </a:extLst>
          </p:cNvPr>
          <p:cNvSpPr>
            <a:spLocks noChangeArrowheads="1"/>
          </p:cNvSpPr>
          <p:nvPr/>
        </p:nvSpPr>
        <p:spPr bwMode="auto">
          <a:xfrm>
            <a:off x="7181850" y="2251076"/>
            <a:ext cx="3429000" cy="23749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l-GR" altLang="en-US" sz="2800" b="1" dirty="0">
              <a:latin typeface="Times New Roman" panose="02020603050405020304" pitchFamily="18" charset="0"/>
            </a:endParaRPr>
          </a:p>
          <a:p>
            <a:pPr algn="ctr" eaLnBrk="1" hangingPunct="1"/>
            <a:r>
              <a:rPr lang="en-US" altLang="en-US" sz="2800" b="1" dirty="0">
                <a:latin typeface="Times New Roman" panose="02020603050405020304" pitchFamily="18" charset="0"/>
              </a:rPr>
              <a:t>Representation of P</a:t>
            </a:r>
            <a:r>
              <a:rPr lang="el-GR" altLang="en-US" sz="2800" b="1" dirty="0">
                <a:latin typeface="Times New Roman" panose="02020603050405020304" pitchFamily="18" charset="0"/>
              </a:rPr>
              <a:t> </a:t>
            </a:r>
          </a:p>
          <a:p>
            <a:pPr algn="ctr" eaLnBrk="1" hangingPunct="1"/>
            <a:endParaRPr lang="el-GR" altLang="en-US" sz="2800" b="1" dirty="0">
              <a:latin typeface="Times New Roman" panose="02020603050405020304" pitchFamily="18" charset="0"/>
            </a:endParaRPr>
          </a:p>
          <a:p>
            <a:pPr algn="ctr" eaLnBrk="1" hangingPunct="1"/>
            <a:r>
              <a:rPr lang="en-US" altLang="en-US" sz="2800" b="1" dirty="0">
                <a:latin typeface="Times New Roman" panose="02020603050405020304" pitchFamily="18" charset="0"/>
              </a:rPr>
              <a:t>in Language</a:t>
            </a:r>
            <a:r>
              <a:rPr lang="el-GR" altLang="en-US" sz="2800" b="1" dirty="0">
                <a:latin typeface="Times New Roman" panose="02020603050405020304" pitchFamily="18" charset="0"/>
              </a:rPr>
              <a:t> Α</a:t>
            </a:r>
            <a:endParaRPr lang="en-US" altLang="en-US" sz="2800" b="1" dirty="0"/>
          </a:p>
        </p:txBody>
      </p:sp>
      <p:sp>
        <p:nvSpPr>
          <p:cNvPr id="22533" name="Rectangle 5">
            <a:extLst>
              <a:ext uri="{FF2B5EF4-FFF2-40B4-BE49-F238E27FC236}">
                <a16:creationId xmlns:a16="http://schemas.microsoft.com/office/drawing/2014/main" id="{3DCCB4B2-37FE-DA31-CBF8-D9F407DAAFEC}"/>
              </a:ext>
            </a:extLst>
          </p:cNvPr>
          <p:cNvSpPr>
            <a:spLocks noChangeArrowheads="1"/>
          </p:cNvSpPr>
          <p:nvPr/>
        </p:nvSpPr>
        <p:spPr bwMode="auto">
          <a:xfrm>
            <a:off x="7181850" y="5499100"/>
            <a:ext cx="3429000" cy="2374900"/>
          </a:xfrm>
          <a:prstGeom prst="rect">
            <a:avLst/>
          </a:prstGeom>
          <a:solidFill>
            <a:srgbClr val="C0C0C0"/>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l-GR" altLang="en-US" sz="2800" b="1" dirty="0">
              <a:latin typeface="Times New Roman" panose="02020603050405020304" pitchFamily="18" charset="0"/>
            </a:endParaRPr>
          </a:p>
          <a:p>
            <a:pPr algn="ctr" eaLnBrk="1" hangingPunct="1"/>
            <a:endParaRPr lang="el-GR" altLang="en-US" sz="2800" b="1" dirty="0">
              <a:latin typeface="Times New Roman" panose="02020603050405020304" pitchFamily="18" charset="0"/>
            </a:endParaRPr>
          </a:p>
          <a:p>
            <a:pPr algn="ctr" eaLnBrk="1" hangingPunct="1"/>
            <a:r>
              <a:rPr lang="en-US" altLang="en-US" sz="2800" b="1" dirty="0">
                <a:latin typeface="Times New Roman" panose="02020603050405020304" pitchFamily="18" charset="0"/>
              </a:rPr>
              <a:t>Language</a:t>
            </a:r>
            <a:r>
              <a:rPr lang="el-GR" altLang="en-US" sz="2800" b="1" dirty="0">
                <a:latin typeface="Times New Roman" panose="02020603050405020304" pitchFamily="18" charset="0"/>
              </a:rPr>
              <a:t> Α</a:t>
            </a:r>
            <a:endParaRPr lang="en-US" altLang="en-US" sz="2800" b="1" dirty="0"/>
          </a:p>
        </p:txBody>
      </p:sp>
      <p:sp>
        <p:nvSpPr>
          <p:cNvPr id="22534" name="Rectangle 6">
            <a:extLst>
              <a:ext uri="{FF2B5EF4-FFF2-40B4-BE49-F238E27FC236}">
                <a16:creationId xmlns:a16="http://schemas.microsoft.com/office/drawing/2014/main" id="{82943E28-D30D-A185-C285-50B594A843E0}"/>
              </a:ext>
            </a:extLst>
          </p:cNvPr>
          <p:cNvSpPr>
            <a:spLocks noChangeArrowheads="1"/>
          </p:cNvSpPr>
          <p:nvPr/>
        </p:nvSpPr>
        <p:spPr bwMode="auto">
          <a:xfrm>
            <a:off x="12954000" y="9359900"/>
            <a:ext cx="3429000" cy="2374900"/>
          </a:xfrm>
          <a:prstGeom prst="rect">
            <a:avLst/>
          </a:prstGeom>
          <a:solidFill>
            <a:srgbClr val="808080"/>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l-GR" altLang="en-US" sz="2800" b="1" dirty="0">
              <a:latin typeface="Times New Roman" panose="02020603050405020304" pitchFamily="18" charset="0"/>
            </a:endParaRPr>
          </a:p>
          <a:p>
            <a:pPr algn="ctr" eaLnBrk="1" hangingPunct="1"/>
            <a:endParaRPr lang="en-US" altLang="en-US" sz="2800" b="1" dirty="0">
              <a:latin typeface="Times New Roman" panose="02020603050405020304" pitchFamily="18" charset="0"/>
            </a:endParaRPr>
          </a:p>
          <a:p>
            <a:pPr algn="ctr" eaLnBrk="1" hangingPunct="1"/>
            <a:r>
              <a:rPr lang="en-US" altLang="en-US" sz="2800" b="1" dirty="0">
                <a:latin typeface="Times New Roman" panose="02020603050405020304" pitchFamily="18" charset="0"/>
              </a:rPr>
              <a:t>Language </a:t>
            </a:r>
            <a:r>
              <a:rPr lang="el-GR" altLang="en-US" sz="2800" b="1" dirty="0">
                <a:latin typeface="Times New Roman" panose="02020603050405020304" pitchFamily="18" charset="0"/>
              </a:rPr>
              <a:t>Β</a:t>
            </a:r>
            <a:endParaRPr lang="en-US" altLang="en-US" sz="2800" b="1" dirty="0"/>
          </a:p>
        </p:txBody>
      </p:sp>
      <p:sp>
        <p:nvSpPr>
          <p:cNvPr id="22535" name="Rectangle 7">
            <a:extLst>
              <a:ext uri="{FF2B5EF4-FFF2-40B4-BE49-F238E27FC236}">
                <a16:creationId xmlns:a16="http://schemas.microsoft.com/office/drawing/2014/main" id="{0C806164-1CE1-99C2-CC13-833CE0912A09}"/>
              </a:ext>
            </a:extLst>
          </p:cNvPr>
          <p:cNvSpPr>
            <a:spLocks noChangeArrowheads="1"/>
          </p:cNvSpPr>
          <p:nvPr/>
        </p:nvSpPr>
        <p:spPr bwMode="auto">
          <a:xfrm>
            <a:off x="12954000" y="5702300"/>
            <a:ext cx="3429000" cy="2374900"/>
          </a:xfrm>
          <a:prstGeom prst="rect">
            <a:avLst/>
          </a:prstGeom>
          <a:solidFill>
            <a:srgbClr val="C0C0C0"/>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l-GR" altLang="en-US" sz="2800" b="1" dirty="0">
              <a:latin typeface="Times New Roman" panose="02020603050405020304" pitchFamily="18" charset="0"/>
            </a:endParaRPr>
          </a:p>
          <a:p>
            <a:pPr algn="ctr" eaLnBrk="1" hangingPunct="1"/>
            <a:r>
              <a:rPr lang="en-US" altLang="en-US" sz="2800" b="1" dirty="0">
                <a:latin typeface="Times New Roman" panose="02020603050405020304" pitchFamily="18" charset="0"/>
              </a:rPr>
              <a:t>Intermediate</a:t>
            </a:r>
            <a:r>
              <a:rPr lang="el-GR" altLang="en-US" sz="2800" b="1" dirty="0">
                <a:latin typeface="Times New Roman" panose="02020603050405020304" pitchFamily="18" charset="0"/>
              </a:rPr>
              <a:t> </a:t>
            </a:r>
          </a:p>
          <a:p>
            <a:pPr algn="ctr" eaLnBrk="1" hangingPunct="1"/>
            <a:endParaRPr lang="el-GR" altLang="en-US" sz="2800" b="1" dirty="0">
              <a:latin typeface="Times New Roman" panose="02020603050405020304" pitchFamily="18" charset="0"/>
            </a:endParaRPr>
          </a:p>
          <a:p>
            <a:pPr algn="ctr" eaLnBrk="1" hangingPunct="1"/>
            <a:r>
              <a:rPr lang="en-US" altLang="en-US" sz="2800" b="1" dirty="0">
                <a:latin typeface="Times New Roman" panose="02020603050405020304" pitchFamily="18" charset="0"/>
              </a:rPr>
              <a:t>Language C</a:t>
            </a:r>
            <a:endParaRPr lang="en-US" altLang="en-US" sz="2800" b="1" dirty="0"/>
          </a:p>
        </p:txBody>
      </p:sp>
      <p:sp>
        <p:nvSpPr>
          <p:cNvPr id="22536" name="Rectangle 8">
            <a:extLst>
              <a:ext uri="{FF2B5EF4-FFF2-40B4-BE49-F238E27FC236}">
                <a16:creationId xmlns:a16="http://schemas.microsoft.com/office/drawing/2014/main" id="{6F61ED4B-095C-3DBB-9615-37E01AD8A0BD}"/>
              </a:ext>
            </a:extLst>
          </p:cNvPr>
          <p:cNvSpPr>
            <a:spLocks noChangeArrowheads="1"/>
          </p:cNvSpPr>
          <p:nvPr/>
        </p:nvSpPr>
        <p:spPr bwMode="auto">
          <a:xfrm>
            <a:off x="12954001" y="2251076"/>
            <a:ext cx="3425826" cy="237490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dirty="0">
                <a:latin typeface="Times New Roman" panose="02020603050405020304" pitchFamily="18" charset="0"/>
              </a:rPr>
              <a:t> </a:t>
            </a:r>
          </a:p>
          <a:p>
            <a:pPr algn="ctr" eaLnBrk="1" hangingPunct="1"/>
            <a:r>
              <a:rPr lang="en-US" altLang="en-US" sz="2800" b="1" dirty="0">
                <a:latin typeface="Times New Roman" panose="02020603050405020304" pitchFamily="18" charset="0"/>
              </a:rPr>
              <a:t>Representation of P </a:t>
            </a:r>
            <a:r>
              <a:rPr lang="el-GR" altLang="en-US" sz="2800" b="1" dirty="0">
                <a:latin typeface="Times New Roman" panose="02020603050405020304" pitchFamily="18" charset="0"/>
              </a:rPr>
              <a:t> </a:t>
            </a:r>
          </a:p>
          <a:p>
            <a:pPr algn="ctr" eaLnBrk="1" hangingPunct="1"/>
            <a:endParaRPr lang="el-GR" altLang="en-US" sz="2800" b="1" dirty="0">
              <a:latin typeface="Times New Roman" panose="02020603050405020304" pitchFamily="18" charset="0"/>
            </a:endParaRPr>
          </a:p>
          <a:p>
            <a:pPr algn="ctr" eaLnBrk="1" hangingPunct="1"/>
            <a:r>
              <a:rPr lang="en-US" altLang="en-US" sz="2800" b="1" dirty="0">
                <a:latin typeface="Times New Roman" panose="02020603050405020304" pitchFamily="18" charset="0"/>
              </a:rPr>
              <a:t>in Language</a:t>
            </a:r>
            <a:r>
              <a:rPr lang="el-GR" altLang="en-US" sz="2800" b="1" dirty="0">
                <a:latin typeface="Times New Roman" panose="02020603050405020304" pitchFamily="18" charset="0"/>
              </a:rPr>
              <a:t> </a:t>
            </a:r>
            <a:r>
              <a:rPr lang="en-US" altLang="en-US" sz="2800" b="1" dirty="0">
                <a:latin typeface="Times New Roman" panose="02020603050405020304" pitchFamily="18" charset="0"/>
              </a:rPr>
              <a:t>C</a:t>
            </a:r>
            <a:endParaRPr lang="en-US" altLang="en-US" sz="2800" b="1" dirty="0"/>
          </a:p>
        </p:txBody>
      </p:sp>
      <p:sp>
        <p:nvSpPr>
          <p:cNvPr id="22537" name="Line 9">
            <a:extLst>
              <a:ext uri="{FF2B5EF4-FFF2-40B4-BE49-F238E27FC236}">
                <a16:creationId xmlns:a16="http://schemas.microsoft.com/office/drawing/2014/main" id="{AC25A9B3-C57B-83E5-B77A-5AAD25C9D5CD}"/>
              </a:ext>
            </a:extLst>
          </p:cNvPr>
          <p:cNvSpPr>
            <a:spLocks noChangeShapeType="1"/>
          </p:cNvSpPr>
          <p:nvPr/>
        </p:nvSpPr>
        <p:spPr bwMode="auto">
          <a:xfrm flipV="1">
            <a:off x="8839200" y="4559300"/>
            <a:ext cx="0" cy="91440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38" name="Line 10">
            <a:extLst>
              <a:ext uri="{FF2B5EF4-FFF2-40B4-BE49-F238E27FC236}">
                <a16:creationId xmlns:a16="http://schemas.microsoft.com/office/drawing/2014/main" id="{C1BBEDAF-0262-F204-C9C2-5C8AE0DE70A8}"/>
              </a:ext>
            </a:extLst>
          </p:cNvPr>
          <p:cNvSpPr>
            <a:spLocks noChangeShapeType="1"/>
          </p:cNvSpPr>
          <p:nvPr/>
        </p:nvSpPr>
        <p:spPr bwMode="auto">
          <a:xfrm flipV="1">
            <a:off x="14554200" y="4559300"/>
            <a:ext cx="0" cy="114300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39" name="Line 11">
            <a:extLst>
              <a:ext uri="{FF2B5EF4-FFF2-40B4-BE49-F238E27FC236}">
                <a16:creationId xmlns:a16="http://schemas.microsoft.com/office/drawing/2014/main" id="{7C4CBA06-2CCF-DD15-1323-827A52303B3C}"/>
              </a:ext>
            </a:extLst>
          </p:cNvPr>
          <p:cNvSpPr>
            <a:spLocks noChangeShapeType="1"/>
          </p:cNvSpPr>
          <p:nvPr/>
        </p:nvSpPr>
        <p:spPr bwMode="auto">
          <a:xfrm flipV="1">
            <a:off x="14782800" y="7988300"/>
            <a:ext cx="0" cy="137160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0" name="Text Box 12">
            <a:extLst>
              <a:ext uri="{FF2B5EF4-FFF2-40B4-BE49-F238E27FC236}">
                <a16:creationId xmlns:a16="http://schemas.microsoft.com/office/drawing/2014/main" id="{318BC80A-7794-088F-0CB4-3F62565EF449}"/>
              </a:ext>
            </a:extLst>
          </p:cNvPr>
          <p:cNvSpPr txBox="1">
            <a:spLocks noChangeArrowheads="1"/>
          </p:cNvSpPr>
          <p:nvPr/>
        </p:nvSpPr>
        <p:spPr bwMode="auto">
          <a:xfrm>
            <a:off x="4572000" y="609600"/>
            <a:ext cx="15240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600" b="1" dirty="0">
                <a:latin typeface="Helvetica Neue"/>
              </a:rPr>
              <a:t>For example, languages</a:t>
            </a:r>
            <a:r>
              <a:rPr lang="el-GR" altLang="en-US" sz="3600" b="1" dirty="0">
                <a:latin typeface="Helvetica Neue"/>
              </a:rPr>
              <a:t> Α </a:t>
            </a:r>
            <a:r>
              <a:rPr lang="en-US" altLang="en-US" sz="3600" b="1" dirty="0">
                <a:latin typeface="Helvetica Neue"/>
              </a:rPr>
              <a:t>and</a:t>
            </a:r>
            <a:r>
              <a:rPr lang="el-GR" altLang="en-US" sz="3600" b="1" dirty="0">
                <a:latin typeface="Helvetica Neue"/>
              </a:rPr>
              <a:t> Β </a:t>
            </a:r>
            <a:r>
              <a:rPr lang="en-US" altLang="en-US" sz="3600" b="1" dirty="0">
                <a:latin typeface="Helvetica Neue"/>
              </a:rPr>
              <a:t>have logical adequacy with respect to problem P</a:t>
            </a:r>
            <a:r>
              <a:rPr lang="el-GR" altLang="en-US" sz="3600" b="1" dirty="0">
                <a:latin typeface="Helvetica Neue"/>
              </a:rPr>
              <a:t> </a:t>
            </a:r>
            <a:endParaRPr lang="en-US" altLang="en-US" sz="3600" b="1" dirty="0">
              <a:latin typeface="Helvetica Neue"/>
            </a:endParaRPr>
          </a:p>
        </p:txBody>
      </p:sp>
      <p:sp>
        <p:nvSpPr>
          <p:cNvPr id="63501" name="Text Box 13">
            <a:extLst>
              <a:ext uri="{FF2B5EF4-FFF2-40B4-BE49-F238E27FC236}">
                <a16:creationId xmlns:a16="http://schemas.microsoft.com/office/drawing/2014/main" id="{6956E52C-7C01-6234-17AB-FE2FADF10FB3}"/>
              </a:ext>
            </a:extLst>
          </p:cNvPr>
          <p:cNvSpPr txBox="1">
            <a:spLocks noChangeArrowheads="1"/>
          </p:cNvSpPr>
          <p:nvPr/>
        </p:nvSpPr>
        <p:spPr bwMode="auto">
          <a:xfrm>
            <a:off x="5029200" y="9353551"/>
            <a:ext cx="68580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600" b="1" dirty="0">
                <a:latin typeface="Helvetica Neue"/>
              </a:rPr>
              <a:t>The</a:t>
            </a:r>
            <a:r>
              <a:rPr lang="el-GR" altLang="en-US" sz="3600" b="1" dirty="0">
                <a:latin typeface="Helvetica Neue"/>
              </a:rPr>
              <a:t> </a:t>
            </a:r>
            <a:r>
              <a:rPr lang="en-US" altLang="en-US" sz="3600" b="1" dirty="0">
                <a:solidFill>
                  <a:srgbClr val="990000"/>
                </a:solidFill>
                <a:latin typeface="Helvetica Neue"/>
              </a:rPr>
              <a:t>conceptual distance</a:t>
            </a:r>
            <a:r>
              <a:rPr lang="el-GR" altLang="en-US" sz="3600" b="1" i="1" dirty="0">
                <a:latin typeface="Helvetica Neue"/>
              </a:rPr>
              <a:t> </a:t>
            </a:r>
            <a:r>
              <a:rPr lang="en-US" altLang="en-US" sz="3600" b="1" dirty="0">
                <a:latin typeface="Helvetica Neue"/>
              </a:rPr>
              <a:t>between</a:t>
            </a:r>
            <a:r>
              <a:rPr lang="el-GR" altLang="en-US" sz="3600" b="1" dirty="0">
                <a:latin typeface="Helvetica Neue"/>
              </a:rPr>
              <a:t> Α </a:t>
            </a:r>
            <a:r>
              <a:rPr lang="en-US" altLang="en-US" sz="3600" b="1" dirty="0">
                <a:latin typeface="Helvetica Neue"/>
              </a:rPr>
              <a:t>and</a:t>
            </a:r>
            <a:r>
              <a:rPr lang="el-GR" altLang="en-US" sz="3600" b="1" dirty="0">
                <a:latin typeface="Helvetica Neue"/>
              </a:rPr>
              <a:t> </a:t>
            </a:r>
            <a:r>
              <a:rPr lang="en-US" altLang="en-US" sz="3600" b="1" dirty="0">
                <a:latin typeface="Helvetica Neue"/>
              </a:rPr>
              <a:t>P is smaller than that between B and P</a:t>
            </a:r>
            <a:endParaRPr lang="en-US" altLang="en-US" sz="2800"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501"/>
                                        </p:tgtEl>
                                        <p:attrNameLst>
                                          <p:attrName>style.visibility</p:attrName>
                                        </p:attrNameLst>
                                      </p:cBhvr>
                                      <p:to>
                                        <p:strVal val="visible"/>
                                      </p:to>
                                    </p:set>
                                    <p:anim calcmode="lin" valueType="num">
                                      <p:cBhvr additive="base">
                                        <p:cTn id="7" dur="500" fill="hold"/>
                                        <p:tgtEl>
                                          <p:spTgt spid="63501"/>
                                        </p:tgtEl>
                                        <p:attrNameLst>
                                          <p:attrName>ppt_x</p:attrName>
                                        </p:attrNameLst>
                                      </p:cBhvr>
                                      <p:tavLst>
                                        <p:tav tm="0">
                                          <p:val>
                                            <p:strVal val="#ppt_x"/>
                                          </p:val>
                                        </p:tav>
                                        <p:tav tm="100000">
                                          <p:val>
                                            <p:strVal val="#ppt_x"/>
                                          </p:val>
                                        </p:tav>
                                      </p:tavLst>
                                    </p:anim>
                                    <p:anim calcmode="lin" valueType="num">
                                      <p:cBhvr additive="base">
                                        <p:cTn id="8" dur="500" fill="hold"/>
                                        <p:tgtEl>
                                          <p:spTgt spid="635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a:extLst>
              <a:ext uri="{FF2B5EF4-FFF2-40B4-BE49-F238E27FC236}">
                <a16:creationId xmlns:a16="http://schemas.microsoft.com/office/drawing/2014/main" id="{ADF6F22E-AF38-2236-F2CA-851556833923}"/>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3555" name="Slide Number Placeholder 3">
            <a:extLst>
              <a:ext uri="{FF2B5EF4-FFF2-40B4-BE49-F238E27FC236}">
                <a16:creationId xmlns:a16="http://schemas.microsoft.com/office/drawing/2014/main" id="{21F0E193-95C7-36CB-9BE1-3E73313BCD13}"/>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D2ADB39E-BF02-4D8B-B616-1FB64F564DE6}" type="slidenum">
              <a:rPr lang="el-GR" altLang="en-US" smtClean="0"/>
              <a:pPr algn="ctr"/>
              <a:t>22</a:t>
            </a:fld>
            <a:endParaRPr lang="el-GR" altLang="en-US" dirty="0"/>
          </a:p>
        </p:txBody>
      </p:sp>
      <p:sp>
        <p:nvSpPr>
          <p:cNvPr id="23556" name="Text Box 4">
            <a:extLst>
              <a:ext uri="{FF2B5EF4-FFF2-40B4-BE49-F238E27FC236}">
                <a16:creationId xmlns:a16="http://schemas.microsoft.com/office/drawing/2014/main" id="{225B0D89-CD4B-6EBA-89AD-1A98B9C2A6E4}"/>
              </a:ext>
            </a:extLst>
          </p:cNvPr>
          <p:cNvSpPr txBox="1">
            <a:spLocks noChangeArrowheads="1"/>
          </p:cNvSpPr>
          <p:nvPr/>
        </p:nvSpPr>
        <p:spPr bwMode="auto">
          <a:xfrm>
            <a:off x="4457700" y="1473201"/>
            <a:ext cx="15697200" cy="6481070"/>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rgbClr val="990000"/>
                </a:solidFill>
                <a:latin typeface="Helvetica Neue"/>
              </a:rPr>
              <a:t>Notational Convenience or</a:t>
            </a:r>
            <a:endParaRPr lang="el-GR" altLang="en-US" sz="4800" b="1" dirty="0">
              <a:solidFill>
                <a:srgbClr val="990000"/>
              </a:solidFill>
              <a:latin typeface="Helvetica Neue"/>
            </a:endParaRPr>
          </a:p>
          <a:p>
            <a:pPr algn="ctr" eaLnBrk="1" hangingPunct="1"/>
            <a:r>
              <a:rPr lang="en-US" altLang="en-US" sz="4800" b="1" dirty="0">
                <a:solidFill>
                  <a:srgbClr val="990000"/>
                </a:solidFill>
                <a:latin typeface="Helvetica Neue"/>
              </a:rPr>
              <a:t>Acquisitional Efficiency</a:t>
            </a:r>
            <a:endParaRPr lang="el-GR" altLang="en-US" sz="4800" b="1" dirty="0">
              <a:solidFill>
                <a:srgbClr val="990000"/>
              </a:solidFill>
              <a:latin typeface="Helvetica Neue"/>
            </a:endParaRPr>
          </a:p>
          <a:p>
            <a:pPr algn="l" eaLnBrk="1" hangingPunct="1"/>
            <a:endParaRPr lang="el-GR" altLang="en-US" sz="1600" b="1" dirty="0">
              <a:latin typeface="Helvetica Neue"/>
            </a:endParaRPr>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effectLst/>
                <a:latin typeface="Helvetica Neue"/>
                <a:ea typeface="Times New Roman" panose="02020603050405020304" pitchFamily="18" charset="0"/>
                <a:cs typeface="Times New Roman" panose="02020603050405020304" pitchFamily="18" charset="0"/>
              </a:rPr>
              <a:t>Usually</a:t>
            </a:r>
            <a:r>
              <a:rPr lang="en-US" sz="4000" b="1" dirty="0">
                <a:effectLst/>
                <a:latin typeface="Helvetica Neue"/>
                <a:ea typeface="Times New Roman" panose="02020603050405020304" pitchFamily="18" charset="0"/>
                <a:cs typeface="Times New Roman" panose="02020603050405020304" pitchFamily="18" charset="0"/>
              </a:rPr>
              <a:t>,</a:t>
            </a:r>
            <a:r>
              <a:rPr lang="en-CY" sz="4000" b="1" dirty="0">
                <a:effectLst/>
                <a:latin typeface="Helvetica Neue"/>
                <a:ea typeface="Times New Roman" panose="02020603050405020304" pitchFamily="18" charset="0"/>
                <a:cs typeface="Times New Roman" panose="02020603050405020304" pitchFamily="18" charset="0"/>
              </a:rPr>
              <a:t> the amount of knowledge involved is large, and so it stands to reason that the closer the level of representation is to the level of knowledge, the easier it is to acquire the knowledge and express it in that notation.</a:t>
            </a:r>
            <a:endParaRPr lang="en-CY" sz="4000" b="1" dirty="0">
              <a:effectLst/>
              <a:latin typeface="Helvetica Neue"/>
              <a:ea typeface="Calibri" panose="020F0502020204030204" pitchFamily="34" charset="0"/>
              <a:cs typeface="Times New Roman" panose="02020603050405020304" pitchFamily="18" charset="0"/>
            </a:endParaRPr>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effectLst/>
                <a:latin typeface="Helvetica Neue"/>
                <a:ea typeface="Times New Roman" panose="02020603050405020304" pitchFamily="18" charset="0"/>
                <a:cs typeface="Times New Roman" panose="02020603050405020304" pitchFamily="18" charset="0"/>
              </a:rPr>
              <a:t>Also, it is important that the representation is easy for people to understand and allows inspection of the knowledge (in this form), even if one does not know how it will be used.</a:t>
            </a:r>
            <a:endParaRPr lang="en-CY" sz="4000" b="1" dirty="0">
              <a:effectLst/>
              <a:latin typeface="Helvetica Neue"/>
              <a:ea typeface="Calibri" panose="020F0502020204030204" pitchFamily="34" charset="0"/>
              <a:cs typeface="Times New Roman" panose="02020603050405020304" pitchFamily="18" charset="0"/>
            </a:endParaRPr>
          </a:p>
        </p:txBody>
      </p:sp>
      <p:sp>
        <p:nvSpPr>
          <p:cNvPr id="64517" name="Text Box 5">
            <a:extLst>
              <a:ext uri="{FF2B5EF4-FFF2-40B4-BE49-F238E27FC236}">
                <a16:creationId xmlns:a16="http://schemas.microsoft.com/office/drawing/2014/main" id="{02B2B174-A45D-7797-5637-2DA5CA0F8BF0}"/>
              </a:ext>
            </a:extLst>
          </p:cNvPr>
          <p:cNvSpPr txBox="1">
            <a:spLocks noChangeArrowheads="1"/>
          </p:cNvSpPr>
          <p:nvPr/>
        </p:nvSpPr>
        <p:spPr bwMode="auto">
          <a:xfrm>
            <a:off x="4457700" y="8467726"/>
            <a:ext cx="15849600" cy="1938992"/>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a:r>
              <a:rPr lang="en-CY" sz="4000" dirty="0">
                <a:latin typeface="Helvetica Neue"/>
              </a:rPr>
              <a:t>Logical </a:t>
            </a:r>
            <a:r>
              <a:rPr lang="en-US" sz="4000" dirty="0">
                <a:latin typeface="Helvetica Neue"/>
              </a:rPr>
              <a:t>adequacy</a:t>
            </a:r>
            <a:r>
              <a:rPr lang="en-CY" sz="4000" dirty="0">
                <a:latin typeface="Helvetica Neue"/>
              </a:rPr>
              <a:t> and </a:t>
            </a:r>
            <a:r>
              <a:rPr lang="en-US" sz="4000" dirty="0">
                <a:latin typeface="Helvetica Neue"/>
              </a:rPr>
              <a:t>acquisitional efficiency</a:t>
            </a:r>
            <a:r>
              <a:rPr lang="en-CY" sz="4000" dirty="0">
                <a:latin typeface="Helvetica Neue"/>
              </a:rPr>
              <a:t> are concerned with the creation and maintenance of a knowledge base. The third desired practical property concerns the use of the knowledge base.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517"/>
                                        </p:tgtEl>
                                        <p:attrNameLst>
                                          <p:attrName>style.visibility</p:attrName>
                                        </p:attrNameLst>
                                      </p:cBhvr>
                                      <p:to>
                                        <p:strVal val="visible"/>
                                      </p:to>
                                    </p:set>
                                    <p:anim calcmode="lin" valueType="num">
                                      <p:cBhvr additive="base">
                                        <p:cTn id="7" dur="500" fill="hold"/>
                                        <p:tgtEl>
                                          <p:spTgt spid="64517"/>
                                        </p:tgtEl>
                                        <p:attrNameLst>
                                          <p:attrName>ppt_x</p:attrName>
                                        </p:attrNameLst>
                                      </p:cBhvr>
                                      <p:tavLst>
                                        <p:tav tm="0">
                                          <p:val>
                                            <p:strVal val="#ppt_x"/>
                                          </p:val>
                                        </p:tav>
                                        <p:tav tm="100000">
                                          <p:val>
                                            <p:strVal val="#ppt_x"/>
                                          </p:val>
                                        </p:tav>
                                      </p:tavLst>
                                    </p:anim>
                                    <p:anim calcmode="lin" valueType="num">
                                      <p:cBhvr additive="base">
                                        <p:cTn id="8" dur="500" fill="hold"/>
                                        <p:tgtEl>
                                          <p:spTgt spid="645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1">
            <a:extLst>
              <a:ext uri="{FF2B5EF4-FFF2-40B4-BE49-F238E27FC236}">
                <a16:creationId xmlns:a16="http://schemas.microsoft.com/office/drawing/2014/main" id="{169354F5-3825-9CAE-87BC-C879F7325037}"/>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4579" name="Slide Number Placeholder 3">
            <a:extLst>
              <a:ext uri="{FF2B5EF4-FFF2-40B4-BE49-F238E27FC236}">
                <a16:creationId xmlns:a16="http://schemas.microsoft.com/office/drawing/2014/main" id="{93FD6CF1-C74B-8FB7-79D7-50AF0951033A}"/>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3B9172F7-C80E-49C8-96C6-B496FA8E521C}" type="slidenum">
              <a:rPr lang="el-GR" altLang="en-US" smtClean="0"/>
              <a:pPr algn="ctr"/>
              <a:t>23</a:t>
            </a:fld>
            <a:endParaRPr lang="el-GR" altLang="en-US" dirty="0"/>
          </a:p>
        </p:txBody>
      </p:sp>
      <p:sp>
        <p:nvSpPr>
          <p:cNvPr id="24580" name="Text Box 4">
            <a:extLst>
              <a:ext uri="{FF2B5EF4-FFF2-40B4-BE49-F238E27FC236}">
                <a16:creationId xmlns:a16="http://schemas.microsoft.com/office/drawing/2014/main" id="{2B30CC50-6AF4-7F1B-86D5-FE9CBF0DA9A6}"/>
              </a:ext>
            </a:extLst>
          </p:cNvPr>
          <p:cNvSpPr txBox="1">
            <a:spLocks noChangeArrowheads="1"/>
          </p:cNvSpPr>
          <p:nvPr/>
        </p:nvSpPr>
        <p:spPr bwMode="auto">
          <a:xfrm>
            <a:off x="4572000" y="3657600"/>
            <a:ext cx="15392400" cy="7545527"/>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rgbClr val="990000"/>
                </a:solidFill>
                <a:latin typeface="Helvetica Neue"/>
              </a:rPr>
              <a:t>Heuristic Adequacy</a:t>
            </a:r>
            <a:r>
              <a:rPr lang="el-GR" altLang="en-US" sz="4800" b="1" dirty="0">
                <a:solidFill>
                  <a:srgbClr val="990000"/>
                </a:solidFill>
                <a:latin typeface="Helvetica Neue"/>
              </a:rPr>
              <a:t> </a:t>
            </a:r>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4000" b="1" dirty="0">
              <a:effectLst/>
              <a:latin typeface="Helvetica Neue"/>
              <a:ea typeface="Times New Roman" panose="02020603050405020304" pitchFamily="18" charset="0"/>
              <a:cs typeface="Times New Roman" panose="02020603050405020304" pitchFamily="18" charset="0"/>
            </a:endParaRPr>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effectLst/>
                <a:latin typeface="Helvetica Neue"/>
                <a:ea typeface="Times New Roman" panose="02020603050405020304" pitchFamily="18" charset="0"/>
                <a:cs typeface="Times New Roman" panose="02020603050405020304" pitchFamily="18" charset="0"/>
              </a:rPr>
              <a:t>The ability to recall from an (extensive) knowledge base, the pieces of this knowledge that are relevant to the problem under consideration, so that reasoning regarding the production of the solution to the problem is efficient.</a:t>
            </a:r>
            <a:endParaRPr lang="en-CY" sz="4000" b="1" dirty="0">
              <a:effectLst/>
              <a:latin typeface="Helvetica Neue"/>
              <a:ea typeface="Calibri" panose="020F0502020204030204" pitchFamily="34" charset="0"/>
              <a:cs typeface="Times New Roman" panose="02020603050405020304" pitchFamily="18" charset="0"/>
            </a:endParaRPr>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effectLst/>
                <a:latin typeface="Helvetica Neue"/>
                <a:ea typeface="Times New Roman" panose="02020603050405020304" pitchFamily="18" charset="0"/>
                <a:cs typeface="Times New Roman" panose="02020603050405020304" pitchFamily="18" charset="0"/>
              </a:rPr>
              <a:t>Simplicity of expression is associated with high heuristic adequacy, while heuristic adequacy decreases as </a:t>
            </a:r>
            <a:r>
              <a:rPr lang="en-US" sz="4000" b="1" dirty="0">
                <a:effectLst/>
                <a:latin typeface="Helvetica Neue"/>
                <a:ea typeface="Times New Roman" panose="02020603050405020304" pitchFamily="18" charset="0"/>
                <a:cs typeface="Times New Roman" panose="02020603050405020304" pitchFamily="18" charset="0"/>
              </a:rPr>
              <a:t>the power of expression</a:t>
            </a:r>
            <a:r>
              <a:rPr lang="en-CY" sz="4000" b="1" dirty="0">
                <a:effectLst/>
                <a:latin typeface="Helvetica Neue"/>
                <a:ea typeface="Times New Roman" panose="02020603050405020304" pitchFamily="18" charset="0"/>
                <a:cs typeface="Times New Roman" panose="02020603050405020304" pitchFamily="18" charset="0"/>
              </a:rPr>
              <a:t> rises.</a:t>
            </a:r>
            <a:endParaRPr lang="en-CY" sz="4000" b="1"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pPr>
            <a:r>
              <a:rPr lang="en-CY" sz="1800" b="1" dirty="0">
                <a:effectLst/>
                <a:latin typeface="Helvetica Neue"/>
                <a:ea typeface="Calibri" panose="020F0502020204030204" pitchFamily="34" charset="0"/>
                <a:cs typeface="Times New Roman" panose="02020603050405020304" pitchFamily="18" charset="0"/>
              </a:rPr>
              <a:t> </a:t>
            </a:r>
          </a:p>
          <a:p>
            <a:pPr algn="ctr" eaLnBrk="1" hangingPunct="1"/>
            <a:endParaRPr lang="el-GR" altLang="en-US" sz="4800" b="1" dirty="0">
              <a:solidFill>
                <a:srgbClr val="990000"/>
              </a:solidFill>
              <a:latin typeface="Helvetica Neue"/>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24</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76266" y="2953265"/>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Theoretical Properties of a Knowledge Representation</a:t>
            </a:r>
            <a:endParaRPr lang="en-CY" sz="4800" dirty="0"/>
          </a:p>
        </p:txBody>
      </p:sp>
      <p:sp>
        <p:nvSpPr>
          <p:cNvPr id="5" name="Text Placeholder 1">
            <a:extLst>
              <a:ext uri="{FF2B5EF4-FFF2-40B4-BE49-F238E27FC236}">
                <a16:creationId xmlns:a16="http://schemas.microsoft.com/office/drawing/2014/main" id="{4C5CD290-A304-17E2-23ED-1F0BDC6514B8}"/>
              </a:ext>
            </a:extLst>
          </p:cNvPr>
          <p:cNvSpPr txBox="1">
            <a:spLocks/>
          </p:cNvSpPr>
          <p:nvPr/>
        </p:nvSpPr>
        <p:spPr>
          <a:xfrm>
            <a:off x="1158299" y="4539529"/>
            <a:ext cx="21614094" cy="6223206"/>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571500" indent="-571500">
              <a:buFont typeface="Wingdings" panose="05000000000000000000" pitchFamily="2" charset="2"/>
              <a:buChar char="q"/>
            </a:pPr>
            <a:endParaRPr lang="en-US" sz="4400" dirty="0"/>
          </a:p>
          <a:p>
            <a:pPr marL="571500" indent="-571500">
              <a:lnSpc>
                <a:spcPct val="90000"/>
              </a:lnSpc>
              <a:buFont typeface="Wingdings" panose="05000000000000000000" pitchFamily="2" charset="2"/>
              <a:buChar char="q"/>
            </a:pPr>
            <a:endParaRPr lang="el-GR" altLang="en-US" sz="4400" b="1" dirty="0"/>
          </a:p>
          <a:p>
            <a:pPr marL="571500" indent="-571500">
              <a:lnSpc>
                <a:spcPct val="90000"/>
              </a:lnSpc>
              <a:buFont typeface="Wingdings" panose="05000000000000000000" pitchFamily="2" charset="2"/>
              <a:buChar char="q"/>
            </a:pPr>
            <a:endParaRPr lang="el-GR" altLang="en-US" sz="4400" b="1" dirty="0"/>
          </a:p>
          <a:p>
            <a:pPr marL="571500" indent="-571500">
              <a:buFont typeface="Wingdings" panose="05000000000000000000" pitchFamily="2" charset="2"/>
              <a:buChar char="q"/>
            </a:pPr>
            <a:endParaRPr lang="en-US" sz="4400" dirty="0"/>
          </a:p>
        </p:txBody>
      </p:sp>
      <p:sp>
        <p:nvSpPr>
          <p:cNvPr id="9" name="TextBox 8">
            <a:extLst>
              <a:ext uri="{FF2B5EF4-FFF2-40B4-BE49-F238E27FC236}">
                <a16:creationId xmlns:a16="http://schemas.microsoft.com/office/drawing/2014/main" id="{780C1A24-45C2-8057-E3EF-9A1776A69FD4}"/>
              </a:ext>
            </a:extLst>
          </p:cNvPr>
          <p:cNvSpPr txBox="1"/>
          <p:nvPr/>
        </p:nvSpPr>
        <p:spPr>
          <a:xfrm>
            <a:off x="1264464" y="4428157"/>
            <a:ext cx="21614094" cy="7175682"/>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Theoretical properties concern the dynamic part of the representation,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i.e.,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reasoning mechanism, or the inference rules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knowledge base represents a 'micro-world', which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is</a:t>
            </a:r>
            <a:r>
              <a:rPr lang="en-US" sz="4400" dirty="0">
                <a:solidFill>
                  <a:srgbClr val="0100C8"/>
                </a:solidFill>
                <a:latin typeface="Helvetica Neue"/>
                <a:ea typeface="Times New Roman" panose="02020603050405020304" pitchFamily="18" charset="0"/>
                <a:cs typeface="Times New Roman" panose="02020603050405020304" pitchFamily="18" charset="0"/>
              </a:rPr>
              <a:t> taken</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to be consistent, i.e.</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it does not contain contradictions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r>
              <a:rPr lang="en-CY" sz="4400" dirty="0">
                <a:solidFill>
                  <a:srgbClr val="0100C8"/>
                </a:solidFill>
                <a:effectLst/>
                <a:latin typeface="Helvetica Neue"/>
                <a:ea typeface="Calibri" panose="020F0502020204030204" pitchFamily="34" charset="0"/>
                <a:cs typeface="Times New Roman" panose="02020603050405020304" pitchFamily="18" charset="0"/>
              </a:rPr>
              <a:t> </a:t>
            </a:r>
            <a:r>
              <a:rPr lang="en-US" sz="4400" dirty="0">
                <a:solidFill>
                  <a:srgbClr val="0100C8"/>
                </a:solidFill>
                <a:effectLst/>
                <a:latin typeface="Helvetica Neue"/>
                <a:ea typeface="Calibri" panose="020F0502020204030204" pitchFamily="34" charset="0"/>
                <a:cs typeface="Times New Roman" panose="02020603050405020304" pitchFamily="18" charset="0"/>
              </a:rPr>
              <a:t>The theoretical properties are:</a:t>
            </a:r>
          </a:p>
          <a:p>
            <a:pPr marL="1485900" lvl="1" indent="-571500">
              <a:lnSpc>
                <a:spcPct val="107000"/>
              </a:lnSpc>
              <a:spcAft>
                <a:spcPts val="800"/>
              </a:spcAft>
              <a:buFont typeface="Wingdings" panose="05000000000000000000" pitchFamily="2" charset="2"/>
              <a:buChar char="§"/>
            </a:pPr>
            <a:r>
              <a:rPr lang="en-US" sz="4400" dirty="0">
                <a:solidFill>
                  <a:srgbClr val="0100C8"/>
                </a:solidFill>
                <a:latin typeface="Helvetica Neue"/>
                <a:ea typeface="Calibri" panose="020F0502020204030204" pitchFamily="34" charset="0"/>
                <a:cs typeface="Times New Roman" panose="02020603050405020304" pitchFamily="18" charset="0"/>
              </a:rPr>
              <a:t>Soundness</a:t>
            </a:r>
          </a:p>
          <a:p>
            <a:pPr marL="1485900" lvl="1" indent="-571500">
              <a:lnSpc>
                <a:spcPct val="107000"/>
              </a:lnSpc>
              <a:spcAft>
                <a:spcPts val="800"/>
              </a:spcAft>
              <a:buFont typeface="Wingdings" panose="05000000000000000000" pitchFamily="2" charset="2"/>
              <a:buChar char="§"/>
            </a:pPr>
            <a:r>
              <a:rPr lang="en-US" sz="4400" dirty="0">
                <a:solidFill>
                  <a:srgbClr val="0100C8"/>
                </a:solidFill>
                <a:effectLst/>
                <a:latin typeface="Helvetica Neue"/>
                <a:ea typeface="Calibri" panose="020F0502020204030204" pitchFamily="34" charset="0"/>
                <a:cs typeface="Times New Roman" panose="02020603050405020304" pitchFamily="18" charset="0"/>
              </a:rPr>
              <a:t>Completeness</a:t>
            </a:r>
          </a:p>
          <a:p>
            <a:pPr marL="1485900" lvl="1" indent="-571500">
              <a:lnSpc>
                <a:spcPct val="107000"/>
              </a:lnSpc>
              <a:spcAft>
                <a:spcPts val="800"/>
              </a:spcAft>
              <a:buFont typeface="Wingdings" panose="05000000000000000000" pitchFamily="2" charset="2"/>
              <a:buChar char="§"/>
            </a:pPr>
            <a:r>
              <a:rPr lang="en-US" sz="4400" dirty="0">
                <a:solidFill>
                  <a:srgbClr val="0100C8"/>
                </a:solidFill>
                <a:latin typeface="Helvetica Neue"/>
                <a:ea typeface="Calibri" panose="020F0502020204030204" pitchFamily="34" charset="0"/>
                <a:cs typeface="Times New Roman" panose="02020603050405020304" pitchFamily="18" charset="0"/>
              </a:rPr>
              <a:t>Decidability</a:t>
            </a:r>
            <a:r>
              <a:rPr lang="en-US" sz="4400" dirty="0">
                <a:solidFill>
                  <a:srgbClr val="0100C8"/>
                </a:solidFill>
                <a:effectLst/>
                <a:latin typeface="Helvetica Neue"/>
                <a:ea typeface="Calibri" panose="020F0502020204030204" pitchFamily="34" charset="0"/>
                <a:cs typeface="Times New Roman" panose="02020603050405020304" pitchFamily="18" charset="0"/>
              </a:rPr>
              <a:t> </a:t>
            </a:r>
          </a:p>
          <a:p>
            <a:pPr marL="571500" indent="-571500">
              <a:lnSpc>
                <a:spcPct val="107000"/>
              </a:lnSpc>
              <a:spcAft>
                <a:spcPts val="800"/>
              </a:spcAft>
              <a:buFont typeface="Wingdings" panose="05000000000000000000" pitchFamily="2" charset="2"/>
              <a:buChar char="q"/>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8720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25</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76266" y="2953265"/>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marR="0" lvl="0" indent="0" algn="l"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lang="en-US" sz="4800" dirty="0">
                <a:solidFill>
                  <a:prstClr val="white"/>
                </a:solidFill>
              </a:rPr>
              <a:t>Soundness</a:t>
            </a:r>
            <a:endParaRPr kumimoji="0" lang="en-CY" sz="4800" b="1" i="0" u="none" strike="noStrike" kern="1200" cap="none" spc="0" normalizeH="0" baseline="0" noProof="0" dirty="0">
              <a:ln>
                <a:noFill/>
              </a:ln>
              <a:solidFill>
                <a:prstClr val="white"/>
              </a:solidFill>
              <a:effectLst/>
              <a:uLnTx/>
              <a:uFillTx/>
              <a:latin typeface="Helvetica Neue"/>
              <a:ea typeface="+mn-ea"/>
              <a:cs typeface="+mn-cs"/>
            </a:endParaRPr>
          </a:p>
        </p:txBody>
      </p:sp>
      <p:sp>
        <p:nvSpPr>
          <p:cNvPr id="5" name="Text Placeholder 1">
            <a:extLst>
              <a:ext uri="{FF2B5EF4-FFF2-40B4-BE49-F238E27FC236}">
                <a16:creationId xmlns:a16="http://schemas.microsoft.com/office/drawing/2014/main" id="{4C5CD290-A304-17E2-23ED-1F0BDC6514B8}"/>
              </a:ext>
            </a:extLst>
          </p:cNvPr>
          <p:cNvSpPr txBox="1">
            <a:spLocks/>
          </p:cNvSpPr>
          <p:nvPr/>
        </p:nvSpPr>
        <p:spPr>
          <a:xfrm>
            <a:off x="1158299" y="4539529"/>
            <a:ext cx="21614094" cy="6223206"/>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571500" marR="0" lvl="0" indent="-571500" algn="l" defTabSz="1828800" rtl="0" eaLnBrk="1" fontAlgn="auto" latinLnBrk="0" hangingPunct="1">
              <a:lnSpc>
                <a:spcPct val="100000"/>
              </a:lnSpc>
              <a:spcBef>
                <a:spcPts val="2000"/>
              </a:spcBef>
              <a:spcAft>
                <a:spcPts val="0"/>
              </a:spcAft>
              <a:buClrTx/>
              <a:buSzTx/>
              <a:buFont typeface="Wingdings" panose="05000000000000000000" pitchFamily="2" charset="2"/>
              <a:buChar char="q"/>
              <a:tabLst/>
              <a:defRPr/>
            </a:pPr>
            <a:endParaRPr kumimoji="0" lang="en-US" sz="4400" b="0" i="0" u="none" strike="noStrike" kern="1200" cap="none" spc="0" normalizeH="0" baseline="0" noProof="0" dirty="0">
              <a:ln>
                <a:noFill/>
              </a:ln>
              <a:solidFill>
                <a:srgbClr val="0000B0"/>
              </a:solidFill>
              <a:effectLst/>
              <a:uLnTx/>
              <a:uFillTx/>
              <a:latin typeface="Helvetica Neue"/>
              <a:ea typeface="+mn-ea"/>
              <a:cs typeface="+mn-cs"/>
            </a:endParaRPr>
          </a:p>
          <a:p>
            <a:pPr marL="571500" marR="0" lvl="0" indent="-5715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endParaRPr kumimoji="0" lang="el-GR" altLang="en-US" sz="4400" b="1" i="0" u="none" strike="noStrike" kern="1200" cap="none" spc="0" normalizeH="0" baseline="0" noProof="0" dirty="0">
              <a:ln>
                <a:noFill/>
              </a:ln>
              <a:solidFill>
                <a:srgbClr val="0000B0"/>
              </a:solidFill>
              <a:effectLst/>
              <a:uLnTx/>
              <a:uFillTx/>
              <a:latin typeface="Helvetica Neue"/>
              <a:ea typeface="+mn-ea"/>
              <a:cs typeface="+mn-cs"/>
            </a:endParaRPr>
          </a:p>
          <a:p>
            <a:pPr marL="571500" marR="0" lvl="0" indent="-571500" algn="l" defTabSz="1828800" rtl="0" eaLnBrk="1" fontAlgn="auto" latinLnBrk="0" hangingPunct="1">
              <a:lnSpc>
                <a:spcPct val="90000"/>
              </a:lnSpc>
              <a:spcBef>
                <a:spcPts val="2000"/>
              </a:spcBef>
              <a:spcAft>
                <a:spcPts val="0"/>
              </a:spcAft>
              <a:buClrTx/>
              <a:buSzTx/>
              <a:buFont typeface="Wingdings" panose="05000000000000000000" pitchFamily="2" charset="2"/>
              <a:buChar char="q"/>
              <a:tabLst/>
              <a:defRPr/>
            </a:pPr>
            <a:endParaRPr kumimoji="0" lang="el-GR" altLang="en-US" sz="4400" b="1" i="0" u="none" strike="noStrike" kern="1200" cap="none" spc="0" normalizeH="0" baseline="0" noProof="0" dirty="0">
              <a:ln>
                <a:noFill/>
              </a:ln>
              <a:solidFill>
                <a:srgbClr val="0000B0"/>
              </a:solidFill>
              <a:effectLst/>
              <a:uLnTx/>
              <a:uFillTx/>
              <a:latin typeface="Helvetica Neue"/>
              <a:ea typeface="+mn-ea"/>
              <a:cs typeface="+mn-cs"/>
            </a:endParaRPr>
          </a:p>
          <a:p>
            <a:pPr marL="571500" marR="0" lvl="0" indent="-571500" algn="l" defTabSz="1828800" rtl="0" eaLnBrk="1" fontAlgn="auto" latinLnBrk="0" hangingPunct="1">
              <a:lnSpc>
                <a:spcPct val="100000"/>
              </a:lnSpc>
              <a:spcBef>
                <a:spcPts val="2000"/>
              </a:spcBef>
              <a:spcAft>
                <a:spcPts val="0"/>
              </a:spcAft>
              <a:buClrTx/>
              <a:buSzTx/>
              <a:buFont typeface="Wingdings" panose="05000000000000000000" pitchFamily="2" charset="2"/>
              <a:buChar char="q"/>
              <a:tabLst/>
              <a:defRPr/>
            </a:pPr>
            <a:endParaRPr kumimoji="0" lang="en-US" sz="4400" b="0" i="0" u="none" strike="noStrike" kern="1200" cap="none" spc="0" normalizeH="0" baseline="0" noProof="0" dirty="0">
              <a:ln>
                <a:noFill/>
              </a:ln>
              <a:solidFill>
                <a:srgbClr val="0000B0"/>
              </a:solidFill>
              <a:effectLst/>
              <a:uLnTx/>
              <a:uFillTx/>
              <a:latin typeface="Helvetica Neue"/>
              <a:ea typeface="+mn-ea"/>
              <a:cs typeface="+mn-cs"/>
            </a:endParaRPr>
          </a:p>
        </p:txBody>
      </p:sp>
      <p:sp>
        <p:nvSpPr>
          <p:cNvPr id="9" name="TextBox 8">
            <a:extLst>
              <a:ext uri="{FF2B5EF4-FFF2-40B4-BE49-F238E27FC236}">
                <a16:creationId xmlns:a16="http://schemas.microsoft.com/office/drawing/2014/main" id="{780C1A24-45C2-8057-E3EF-9A1776A69FD4}"/>
              </a:ext>
            </a:extLst>
          </p:cNvPr>
          <p:cNvSpPr txBox="1"/>
          <p:nvPr/>
        </p:nvSpPr>
        <p:spPr>
          <a:xfrm>
            <a:off x="1264464" y="4428157"/>
            <a:ext cx="21614094" cy="6246005"/>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conclusions drawn are valid (they correspond to the 'reality' of the micro-world represented by the knowledge base)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Therefore, two conflicting conclusions cannot be drawn at the same time, e.g.</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p and the negation of p (</a:t>
            </a:r>
            <a:r>
              <a:rPr lang="en-CY" sz="4400" dirty="0">
                <a:solidFill>
                  <a:srgbClr val="0100C8"/>
                </a:solidFill>
                <a:effectLst/>
                <a:latin typeface="Helvetica Neue"/>
                <a:ea typeface="Times New Roman" panose="02020603050405020304" pitchFamily="18" charset="0"/>
                <a:cs typeface="Courier New" panose="02070309020205020404" pitchFamily="49" charset="0"/>
                <a:sym typeface="Symbol" panose="05050102010706020507" pitchFamily="18" charset="2"/>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p)</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In other words, a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sound</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reasoning mechanism cannot lead to false conclusions from a true knowledge base</a:t>
            </a:r>
            <a:endParaRPr kumimoji="0" lang="en-US" sz="4400" b="0" i="0" u="none" strike="noStrike" kern="1200" cap="none" spc="0" normalizeH="0" baseline="0" noProof="0" dirty="0">
              <a:ln>
                <a:noFill/>
              </a:ln>
              <a:solidFill>
                <a:srgbClr val="0100C8"/>
              </a:solidFill>
              <a:effectLst/>
              <a:uLnTx/>
              <a:uFillTx/>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0302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26</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76266" y="2953265"/>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marR="0" lvl="0" indent="0" algn="l"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kumimoji="0" lang="en-US" sz="4800" b="1" i="0" u="none" strike="noStrike" kern="1200" cap="none" spc="0" normalizeH="0" baseline="0" noProof="0" dirty="0">
                <a:ln>
                  <a:noFill/>
                </a:ln>
                <a:solidFill>
                  <a:prstClr val="white"/>
                </a:solidFill>
                <a:effectLst/>
                <a:uLnTx/>
                <a:uFillTx/>
                <a:latin typeface="Helvetica Neue"/>
                <a:ea typeface="+mn-ea"/>
                <a:cs typeface="+mn-cs"/>
              </a:rPr>
              <a:t>Completeness</a:t>
            </a:r>
            <a:endParaRPr kumimoji="0" lang="en-CY" sz="4800" b="1" i="0" u="none" strike="noStrike" kern="1200" cap="none" spc="0" normalizeH="0" baseline="0" noProof="0" dirty="0">
              <a:ln>
                <a:noFill/>
              </a:ln>
              <a:solidFill>
                <a:prstClr val="white"/>
              </a:solidFill>
              <a:effectLst/>
              <a:uLnTx/>
              <a:uFillTx/>
              <a:latin typeface="Helvetica Neue"/>
              <a:ea typeface="+mn-ea"/>
              <a:cs typeface="+mn-cs"/>
            </a:endParaRPr>
          </a:p>
        </p:txBody>
      </p:sp>
      <p:sp>
        <p:nvSpPr>
          <p:cNvPr id="9" name="TextBox 8">
            <a:extLst>
              <a:ext uri="{FF2B5EF4-FFF2-40B4-BE49-F238E27FC236}">
                <a16:creationId xmlns:a16="http://schemas.microsoft.com/office/drawing/2014/main" id="{780C1A24-45C2-8057-E3EF-9A1776A69FD4}"/>
              </a:ext>
            </a:extLst>
          </p:cNvPr>
          <p:cNvSpPr txBox="1"/>
          <p:nvPr/>
        </p:nvSpPr>
        <p:spPr>
          <a:xfrm>
            <a:off x="1264464" y="4428157"/>
            <a:ext cx="21614094" cy="1488677"/>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For anything that is true in said 'reality', the reasoning mechanism is able to prove that it is indeed so, without the use of extraneous factors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8" name="Text Placeholder 1">
            <a:extLst>
              <a:ext uri="{FF2B5EF4-FFF2-40B4-BE49-F238E27FC236}">
                <a16:creationId xmlns:a16="http://schemas.microsoft.com/office/drawing/2014/main" id="{F0F6881C-CE90-67D8-1F70-82569D273732}"/>
              </a:ext>
            </a:extLst>
          </p:cNvPr>
          <p:cNvSpPr txBox="1">
            <a:spLocks/>
          </p:cNvSpPr>
          <p:nvPr/>
        </p:nvSpPr>
        <p:spPr>
          <a:xfrm>
            <a:off x="1170101" y="6499647"/>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marR="0" lvl="0" indent="0" algn="l"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lang="en-US" sz="4800" dirty="0">
                <a:solidFill>
                  <a:prstClr val="white"/>
                </a:solidFill>
              </a:rPr>
              <a:t>Decidability</a:t>
            </a:r>
            <a:endParaRPr kumimoji="0" lang="en-CY" sz="4800" b="1" i="0" u="none" strike="noStrike" kern="1200" cap="none" spc="0" normalizeH="0" baseline="0" noProof="0" dirty="0">
              <a:ln>
                <a:noFill/>
              </a:ln>
              <a:solidFill>
                <a:prstClr val="white"/>
              </a:solidFill>
              <a:effectLst/>
              <a:uLnTx/>
              <a:uFillTx/>
              <a:latin typeface="Helvetica Neue"/>
              <a:ea typeface="+mn-ea"/>
              <a:cs typeface="+mn-cs"/>
            </a:endParaRPr>
          </a:p>
        </p:txBody>
      </p:sp>
      <p:sp>
        <p:nvSpPr>
          <p:cNvPr id="10" name="TextBox 9">
            <a:extLst>
              <a:ext uri="{FF2B5EF4-FFF2-40B4-BE49-F238E27FC236}">
                <a16:creationId xmlns:a16="http://schemas.microsoft.com/office/drawing/2014/main" id="{12868FA6-3943-8731-4A6F-27CE3EC03D0A}"/>
              </a:ext>
            </a:extLst>
          </p:cNvPr>
          <p:cNvSpPr txBox="1"/>
          <p:nvPr/>
        </p:nvSpPr>
        <p:spPr>
          <a:xfrm>
            <a:off x="1010018" y="7974539"/>
            <a:ext cx="21614094" cy="1591269"/>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Times New Roman" panose="02020603050405020304" pitchFamily="18" charset="0"/>
                <a:cs typeface="Times New Roman" panose="02020603050405020304" pitchFamily="18" charset="0"/>
              </a:rPr>
              <a:t>The inference engine can answer any verification query, positively or negatively</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effectLst/>
                <a:latin typeface="Helvetica Neue"/>
                <a:ea typeface="Times New Roman" panose="02020603050405020304" pitchFamily="18" charset="0"/>
                <a:cs typeface="Times New Roman" panose="02020603050405020304" pitchFamily="18" charset="0"/>
              </a:rPr>
              <a:t>If the mechanism does not have completeness, it cannot have decidability</a:t>
            </a:r>
          </a:p>
        </p:txBody>
      </p:sp>
    </p:spTree>
    <p:extLst>
      <p:ext uri="{BB962C8B-B14F-4D97-AF65-F5344CB8AC3E}">
        <p14:creationId xmlns:p14="http://schemas.microsoft.com/office/powerpoint/2010/main" val="2123893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27</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76266" y="2953265"/>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Theoretical Properties </a:t>
            </a:r>
            <a:endParaRPr lang="en-CY" sz="4800" dirty="0"/>
          </a:p>
        </p:txBody>
      </p:sp>
      <p:sp>
        <p:nvSpPr>
          <p:cNvPr id="5" name="Text Placeholder 1">
            <a:extLst>
              <a:ext uri="{FF2B5EF4-FFF2-40B4-BE49-F238E27FC236}">
                <a16:creationId xmlns:a16="http://schemas.microsoft.com/office/drawing/2014/main" id="{4C5CD290-A304-17E2-23ED-1F0BDC6514B8}"/>
              </a:ext>
            </a:extLst>
          </p:cNvPr>
          <p:cNvSpPr txBox="1">
            <a:spLocks/>
          </p:cNvSpPr>
          <p:nvPr/>
        </p:nvSpPr>
        <p:spPr>
          <a:xfrm>
            <a:off x="1158299" y="4539529"/>
            <a:ext cx="21614094" cy="6223206"/>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571500" indent="-571500">
              <a:buFont typeface="Wingdings" panose="05000000000000000000" pitchFamily="2" charset="2"/>
              <a:buChar char="q"/>
            </a:pPr>
            <a:endParaRPr lang="en-US" sz="4400" dirty="0"/>
          </a:p>
          <a:p>
            <a:pPr marL="571500" indent="-571500">
              <a:lnSpc>
                <a:spcPct val="90000"/>
              </a:lnSpc>
              <a:buFont typeface="Wingdings" panose="05000000000000000000" pitchFamily="2" charset="2"/>
              <a:buChar char="q"/>
            </a:pPr>
            <a:endParaRPr lang="el-GR" altLang="en-US" sz="4400" b="1" dirty="0"/>
          </a:p>
          <a:p>
            <a:pPr marL="571500" indent="-571500">
              <a:lnSpc>
                <a:spcPct val="90000"/>
              </a:lnSpc>
              <a:buFont typeface="Wingdings" panose="05000000000000000000" pitchFamily="2" charset="2"/>
              <a:buChar char="q"/>
            </a:pPr>
            <a:endParaRPr lang="el-GR" altLang="en-US" sz="4400" b="1" dirty="0"/>
          </a:p>
          <a:p>
            <a:pPr marL="571500" indent="-571500">
              <a:buFont typeface="Wingdings" panose="05000000000000000000" pitchFamily="2" charset="2"/>
              <a:buChar char="q"/>
            </a:pPr>
            <a:endParaRPr lang="en-US" sz="4400" dirty="0"/>
          </a:p>
        </p:txBody>
      </p:sp>
      <p:sp>
        <p:nvSpPr>
          <p:cNvPr id="9" name="TextBox 8">
            <a:extLst>
              <a:ext uri="{FF2B5EF4-FFF2-40B4-BE49-F238E27FC236}">
                <a16:creationId xmlns:a16="http://schemas.microsoft.com/office/drawing/2014/main" id="{780C1A24-45C2-8057-E3EF-9A1776A69FD4}"/>
              </a:ext>
            </a:extLst>
          </p:cNvPr>
          <p:cNvSpPr txBox="1"/>
          <p:nvPr/>
        </p:nvSpPr>
        <p:spPr>
          <a:xfrm>
            <a:off x="1845232" y="13207225"/>
            <a:ext cx="21614094" cy="764184"/>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7A582041-2D70-7CD2-70EE-D34166E4CE83}"/>
              </a:ext>
            </a:extLst>
          </p:cNvPr>
          <p:cNvSpPr>
            <a:spLocks noChangeArrowheads="1"/>
          </p:cNvSpPr>
          <p:nvPr/>
        </p:nvSpPr>
        <p:spPr bwMode="auto">
          <a:xfrm>
            <a:off x="1158299" y="4406437"/>
            <a:ext cx="21590490" cy="410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571500" marR="0" lvl="0" indent="-57150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CY"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The properties of </a:t>
            </a:r>
            <a:r>
              <a:rPr kumimoji="0" lang="en-US"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soundness</a:t>
            </a:r>
            <a:r>
              <a:rPr kumimoji="0" lang="en-CY"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 and completeness are the minimum desirable properties to guarantee the 'correctness' of reasoning</a:t>
            </a:r>
            <a:r>
              <a:rPr kumimoji="0" lang="en-US"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a:t>
            </a:r>
          </a:p>
          <a:p>
            <a:pPr marL="571500" marR="0" lvl="0" indent="-57150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lang="en-US" altLang="en-CY" sz="4400" dirty="0">
              <a:solidFill>
                <a:srgbClr val="0100C8"/>
              </a:solidFill>
              <a:latin typeface="Helvetica Neue"/>
              <a:ea typeface="Times New Roman" panose="02020603050405020304" pitchFamily="18" charset="0"/>
              <a:cs typeface="Courier New" panose="02070309020205020404" pitchFamily="49" charset="0"/>
            </a:endParaRPr>
          </a:p>
          <a:p>
            <a:pPr marL="571500" marR="0" lvl="0" indent="-57150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CY"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The property of </a:t>
            </a:r>
            <a:r>
              <a:rPr kumimoji="0" lang="en-US"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decidability</a:t>
            </a:r>
            <a:r>
              <a:rPr kumimoji="0" lang="en-CY"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 is also highly desirable, especially from a computational point of view. In general, however, achieving </a:t>
            </a:r>
            <a:r>
              <a:rPr kumimoji="0" lang="en-US"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decidability</a:t>
            </a:r>
            <a:r>
              <a:rPr kumimoji="0" lang="en-CY"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 is not possible. E.g., </a:t>
            </a:r>
            <a:r>
              <a:rPr kumimoji="0" lang="en-US"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predicate</a:t>
            </a:r>
            <a:r>
              <a:rPr kumimoji="0" lang="en-CY"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 logic does not have decidability, but semi-</a:t>
            </a:r>
            <a:r>
              <a:rPr kumimoji="0" lang="en-US"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decidability.</a:t>
            </a:r>
            <a:r>
              <a:rPr kumimoji="0" lang="en-CY" altLang="en-CY" sz="4400" b="0" i="0" u="none" strike="noStrike" cap="none" normalizeH="0" baseline="0" dirty="0">
                <a:ln>
                  <a:noFill/>
                </a:ln>
                <a:solidFill>
                  <a:srgbClr val="0100C8"/>
                </a:solidFill>
                <a:effectLst/>
                <a:latin typeface="Helvetica Neue"/>
              </a:rPr>
              <a:t> </a:t>
            </a:r>
          </a:p>
        </p:txBody>
      </p:sp>
    </p:spTree>
    <p:extLst>
      <p:ext uri="{BB962C8B-B14F-4D97-AF65-F5344CB8AC3E}">
        <p14:creationId xmlns:p14="http://schemas.microsoft.com/office/powerpoint/2010/main" val="284683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28</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76266" y="227364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The Declarative/Procedural Controversy</a:t>
            </a:r>
            <a:endParaRPr lang="en-CY" sz="4800" dirty="0"/>
          </a:p>
        </p:txBody>
      </p:sp>
      <p:sp>
        <p:nvSpPr>
          <p:cNvPr id="5" name="Text Placeholder 1">
            <a:extLst>
              <a:ext uri="{FF2B5EF4-FFF2-40B4-BE49-F238E27FC236}">
                <a16:creationId xmlns:a16="http://schemas.microsoft.com/office/drawing/2014/main" id="{4C5CD290-A304-17E2-23ED-1F0BDC6514B8}"/>
              </a:ext>
            </a:extLst>
          </p:cNvPr>
          <p:cNvSpPr txBox="1">
            <a:spLocks/>
          </p:cNvSpPr>
          <p:nvPr/>
        </p:nvSpPr>
        <p:spPr>
          <a:xfrm>
            <a:off x="1158299" y="4539529"/>
            <a:ext cx="21614094" cy="6223206"/>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571500" indent="-571500">
              <a:buFont typeface="Wingdings" panose="05000000000000000000" pitchFamily="2" charset="2"/>
              <a:buChar char="q"/>
            </a:pPr>
            <a:endParaRPr lang="en-US" sz="4400" dirty="0"/>
          </a:p>
          <a:p>
            <a:pPr marL="571500" indent="-571500">
              <a:lnSpc>
                <a:spcPct val="90000"/>
              </a:lnSpc>
              <a:buFont typeface="Wingdings" panose="05000000000000000000" pitchFamily="2" charset="2"/>
              <a:buChar char="q"/>
            </a:pPr>
            <a:endParaRPr lang="el-GR" altLang="en-US" sz="4400" b="1" dirty="0"/>
          </a:p>
          <a:p>
            <a:pPr marL="571500" indent="-571500">
              <a:lnSpc>
                <a:spcPct val="90000"/>
              </a:lnSpc>
              <a:buFont typeface="Wingdings" panose="05000000000000000000" pitchFamily="2" charset="2"/>
              <a:buChar char="q"/>
            </a:pPr>
            <a:endParaRPr lang="el-GR" altLang="en-US" sz="4400" b="1" dirty="0"/>
          </a:p>
          <a:p>
            <a:pPr marL="571500" indent="-571500">
              <a:buFont typeface="Wingdings" panose="05000000000000000000" pitchFamily="2" charset="2"/>
              <a:buChar char="q"/>
            </a:pPr>
            <a:endParaRPr lang="en-US" sz="4400" dirty="0"/>
          </a:p>
        </p:txBody>
      </p:sp>
      <p:sp>
        <p:nvSpPr>
          <p:cNvPr id="9" name="TextBox 8">
            <a:extLst>
              <a:ext uri="{FF2B5EF4-FFF2-40B4-BE49-F238E27FC236}">
                <a16:creationId xmlns:a16="http://schemas.microsoft.com/office/drawing/2014/main" id="{780C1A24-45C2-8057-E3EF-9A1776A69FD4}"/>
              </a:ext>
            </a:extLst>
          </p:cNvPr>
          <p:cNvSpPr txBox="1"/>
          <p:nvPr/>
        </p:nvSpPr>
        <p:spPr>
          <a:xfrm>
            <a:off x="1771487" y="13333908"/>
            <a:ext cx="21614094" cy="764184"/>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32519358-3663-97DC-3A8B-60477E4E1CA7}"/>
              </a:ext>
            </a:extLst>
          </p:cNvPr>
          <p:cNvSpPr txBox="1"/>
          <p:nvPr/>
        </p:nvSpPr>
        <p:spPr>
          <a:xfrm>
            <a:off x="1276266" y="3513353"/>
            <a:ext cx="21433373" cy="7694992"/>
          </a:xfrm>
          <a:prstGeom prst="rect">
            <a:avLst/>
          </a:prstGeom>
          <a:noFill/>
        </p:spPr>
        <p:txBody>
          <a:bodyPr wrap="square" rtlCol="0">
            <a:spAutoFit/>
          </a:bodyPr>
          <a:lstStyle/>
          <a:p>
            <a:pPr lvl="0">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0100C8"/>
                </a:solidFill>
                <a:effectLst/>
                <a:latin typeface="Helvetica Neue"/>
                <a:ea typeface="Times New Roman" panose="02020603050405020304" pitchFamily="18" charset="0"/>
                <a:cs typeface="Times New Roman" panose="02020603050405020304" pitchFamily="18" charset="0"/>
              </a:rPr>
              <a:t>Arguments in </a:t>
            </a:r>
            <a:r>
              <a:rPr lang="en-US" sz="4400" b="1" dirty="0">
                <a:solidFill>
                  <a:srgbClr val="0100C8"/>
                </a:solidFill>
                <a:effectLst/>
                <a:latin typeface="Helvetica Neue"/>
                <a:ea typeface="Times New Roman" panose="02020603050405020304" pitchFamily="18" charset="0"/>
                <a:cs typeface="Times New Roman" panose="02020603050405020304" pitchFamily="18" charset="0"/>
              </a:rPr>
              <a:t>favor</a:t>
            </a:r>
            <a:r>
              <a:rPr lang="en-CY" sz="4400" b="1" dirty="0">
                <a:solidFill>
                  <a:srgbClr val="0100C8"/>
                </a:solidFill>
                <a:effectLst/>
                <a:latin typeface="Helvetica Neue"/>
                <a:ea typeface="Times New Roman" panose="02020603050405020304" pitchFamily="18" charset="0"/>
                <a:cs typeface="Times New Roman" panose="02020603050405020304" pitchFamily="18" charset="0"/>
              </a:rPr>
              <a:t> of </a:t>
            </a:r>
            <a:r>
              <a:rPr lang="en-US" sz="4400" b="1" dirty="0">
                <a:solidFill>
                  <a:srgbClr val="0100C8"/>
                </a:solidFill>
                <a:effectLst/>
                <a:latin typeface="Helvetica Neue"/>
                <a:ea typeface="Times New Roman" panose="02020603050405020304" pitchFamily="18" charset="0"/>
                <a:cs typeface="Times New Roman" panose="02020603050405020304" pitchFamily="18" charset="0"/>
              </a:rPr>
              <a:t>a </a:t>
            </a:r>
            <a:r>
              <a:rPr lang="en-US" sz="4400" b="1" dirty="0">
                <a:solidFill>
                  <a:srgbClr val="FF2D64"/>
                </a:solidFill>
                <a:effectLst/>
                <a:latin typeface="Helvetica Neue"/>
                <a:ea typeface="Times New Roman" panose="02020603050405020304" pitchFamily="18" charset="0"/>
                <a:cs typeface="Times New Roman" panose="02020603050405020304" pitchFamily="18" charset="0"/>
              </a:rPr>
              <a:t>Declarative</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 Representation</a:t>
            </a:r>
            <a:endParaRPr lang="en-CY" sz="4400" b="1" dirty="0">
              <a:solidFill>
                <a:srgbClr val="FF2D64"/>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Emphasis must be placed on the </a:t>
            </a:r>
            <a:r>
              <a:rPr lang="en-CY" sz="4400" dirty="0">
                <a:solidFill>
                  <a:srgbClr val="FF2D64"/>
                </a:solidFill>
                <a:effectLst/>
                <a:latin typeface="Helvetica Neue"/>
                <a:ea typeface="Times New Roman" panose="02020603050405020304" pitchFamily="18" charset="0"/>
                <a:cs typeface="Times New Roman" panose="02020603050405020304" pitchFamily="18" charset="0"/>
              </a:rPr>
              <a:t>static aspect of knowledge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what we know about various objects, events, and their relationships, and in general the states of the 'world'</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What we know about the 'world' must be </a:t>
            </a:r>
            <a:r>
              <a:rPr lang="en-CY" sz="4400" dirty="0">
                <a:solidFill>
                  <a:srgbClr val="FF2D64"/>
                </a:solidFill>
                <a:effectLst/>
                <a:latin typeface="Helvetica Neue"/>
                <a:ea typeface="Times New Roman" panose="02020603050405020304" pitchFamily="18" charset="0"/>
                <a:cs typeface="Times New Roman" panose="02020603050405020304" pitchFamily="18" charset="0"/>
              </a:rPr>
              <a:t>described independently of how that knowledge can be used</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 multiple uses of the same body of knowledge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Each piece of knowledge is </a:t>
            </a:r>
            <a:r>
              <a:rPr lang="en-CY" sz="4400" dirty="0">
                <a:solidFill>
                  <a:srgbClr val="FF2D64"/>
                </a:solidFill>
                <a:effectLst/>
                <a:latin typeface="Helvetica Neue"/>
                <a:ea typeface="Times New Roman" panose="02020603050405020304" pitchFamily="18" charset="0"/>
                <a:cs typeface="Times New Roman" panose="02020603050405020304" pitchFamily="18" charset="0"/>
              </a:rPr>
              <a:t>stored only once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and can be used in many different contexts – making it easy to update the knowledge base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A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declarative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representation has </a:t>
            </a:r>
            <a:r>
              <a:rPr lang="en-CY" sz="4400" dirty="0">
                <a:solidFill>
                  <a:srgbClr val="FF2D64"/>
                </a:solidFill>
                <a:effectLst/>
                <a:latin typeface="Helvetica Neue"/>
                <a:ea typeface="Times New Roman" panose="02020603050405020304" pitchFamily="18" charset="0"/>
                <a:cs typeface="Times New Roman" panose="02020603050405020304" pitchFamily="18" charset="0"/>
              </a:rPr>
              <a:t>high transparency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as to what it represents, which is very positive for the desirable property of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acquisitional efficiency</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9547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29</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76266" y="227364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The Declarative/Procedural Controversy</a:t>
            </a:r>
            <a:endParaRPr lang="en-CY" sz="4800" dirty="0"/>
          </a:p>
        </p:txBody>
      </p:sp>
      <p:sp>
        <p:nvSpPr>
          <p:cNvPr id="5" name="Text Placeholder 1">
            <a:extLst>
              <a:ext uri="{FF2B5EF4-FFF2-40B4-BE49-F238E27FC236}">
                <a16:creationId xmlns:a16="http://schemas.microsoft.com/office/drawing/2014/main" id="{4C5CD290-A304-17E2-23ED-1F0BDC6514B8}"/>
              </a:ext>
            </a:extLst>
          </p:cNvPr>
          <p:cNvSpPr txBox="1">
            <a:spLocks/>
          </p:cNvSpPr>
          <p:nvPr/>
        </p:nvSpPr>
        <p:spPr>
          <a:xfrm>
            <a:off x="1158299" y="4539529"/>
            <a:ext cx="21614094" cy="6223206"/>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571500" indent="-571500">
              <a:buFont typeface="Wingdings" panose="05000000000000000000" pitchFamily="2" charset="2"/>
              <a:buChar char="q"/>
            </a:pPr>
            <a:endParaRPr lang="en-US" sz="4400" dirty="0"/>
          </a:p>
          <a:p>
            <a:pPr marL="571500" indent="-571500">
              <a:lnSpc>
                <a:spcPct val="90000"/>
              </a:lnSpc>
              <a:buFont typeface="Wingdings" panose="05000000000000000000" pitchFamily="2" charset="2"/>
              <a:buChar char="q"/>
            </a:pPr>
            <a:endParaRPr lang="el-GR" altLang="en-US" sz="4400" b="1" dirty="0"/>
          </a:p>
          <a:p>
            <a:pPr marL="571500" indent="-571500">
              <a:lnSpc>
                <a:spcPct val="90000"/>
              </a:lnSpc>
              <a:buFont typeface="Wingdings" panose="05000000000000000000" pitchFamily="2" charset="2"/>
              <a:buChar char="q"/>
            </a:pPr>
            <a:endParaRPr lang="el-GR" altLang="en-US" sz="4400" b="1" dirty="0"/>
          </a:p>
          <a:p>
            <a:pPr marL="571500" indent="-571500">
              <a:buFont typeface="Wingdings" panose="05000000000000000000" pitchFamily="2" charset="2"/>
              <a:buChar char="q"/>
            </a:pPr>
            <a:endParaRPr lang="en-US" sz="4400" dirty="0"/>
          </a:p>
        </p:txBody>
      </p:sp>
      <p:sp>
        <p:nvSpPr>
          <p:cNvPr id="9" name="TextBox 8">
            <a:extLst>
              <a:ext uri="{FF2B5EF4-FFF2-40B4-BE49-F238E27FC236}">
                <a16:creationId xmlns:a16="http://schemas.microsoft.com/office/drawing/2014/main" id="{780C1A24-45C2-8057-E3EF-9A1776A69FD4}"/>
              </a:ext>
            </a:extLst>
          </p:cNvPr>
          <p:cNvSpPr txBox="1"/>
          <p:nvPr/>
        </p:nvSpPr>
        <p:spPr>
          <a:xfrm>
            <a:off x="1771487" y="13333908"/>
            <a:ext cx="21614094" cy="764184"/>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14" name="Rectangle 7">
            <a:extLst>
              <a:ext uri="{FF2B5EF4-FFF2-40B4-BE49-F238E27FC236}">
                <a16:creationId xmlns:a16="http://schemas.microsoft.com/office/drawing/2014/main" id="{F58C8C6C-AA01-73EB-1A64-2667E245566B}"/>
              </a:ext>
            </a:extLst>
          </p:cNvPr>
          <p:cNvSpPr>
            <a:spLocks noChangeArrowheads="1"/>
          </p:cNvSpPr>
          <p:nvPr/>
        </p:nvSpPr>
        <p:spPr bwMode="auto">
          <a:xfrm>
            <a:off x="1158298" y="3538657"/>
            <a:ext cx="21614095" cy="8479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45720" rIns="91440" bIns="0" numCol="1" anchor="ctr" anchorCtr="0" compatLnSpc="1">
            <a:prstTxWarp prst="textNoShape">
              <a:avLst/>
            </a:prstTxWarp>
            <a:spAutoFit/>
          </a:bodyPr>
          <a:lstStyle/>
          <a:p>
            <a:pPr defTabSz="914400" eaLnBrk="0" fontAlgn="base" hangingPunct="0">
              <a:spcBef>
                <a:spcPct val="0"/>
              </a:spcBef>
              <a:spcAft>
                <a:spcPct val="0"/>
              </a:spcAft>
            </a:pPr>
            <a:r>
              <a:rPr lang="en-CY" sz="4400" b="1" dirty="0">
                <a:solidFill>
                  <a:srgbClr val="0100C8"/>
                </a:solidFill>
                <a:effectLst/>
                <a:latin typeface="Helvetica Neue"/>
                <a:ea typeface="Times New Roman" panose="02020603050405020304" pitchFamily="18" charset="0"/>
                <a:cs typeface="Times New Roman" panose="02020603050405020304" pitchFamily="18" charset="0"/>
              </a:rPr>
              <a:t>Arguments in </a:t>
            </a:r>
            <a:r>
              <a:rPr lang="en-US" sz="4400" b="1" dirty="0">
                <a:solidFill>
                  <a:srgbClr val="0100C8"/>
                </a:solidFill>
                <a:effectLst/>
                <a:latin typeface="Helvetica Neue"/>
                <a:ea typeface="Times New Roman" panose="02020603050405020304" pitchFamily="18" charset="0"/>
                <a:cs typeface="Times New Roman" panose="02020603050405020304" pitchFamily="18" charset="0"/>
              </a:rPr>
              <a:t>favor</a:t>
            </a:r>
            <a:r>
              <a:rPr lang="en-CY" sz="4400" b="1" dirty="0">
                <a:solidFill>
                  <a:srgbClr val="0100C8"/>
                </a:solidFill>
                <a:effectLst/>
                <a:latin typeface="Helvetica Neue"/>
                <a:ea typeface="Times New Roman" panose="02020603050405020304" pitchFamily="18" charset="0"/>
                <a:cs typeface="Times New Roman" panose="02020603050405020304" pitchFamily="18" charset="0"/>
              </a:rPr>
              <a:t> of </a:t>
            </a:r>
            <a:r>
              <a:rPr lang="en-US" sz="4400" b="1" dirty="0">
                <a:solidFill>
                  <a:srgbClr val="0100C8"/>
                </a:solidFill>
                <a:effectLst/>
                <a:latin typeface="Helvetica Neue"/>
                <a:ea typeface="Times New Roman" panose="02020603050405020304" pitchFamily="18" charset="0"/>
                <a:cs typeface="Times New Roman" panose="02020603050405020304" pitchFamily="18" charset="0"/>
              </a:rPr>
              <a:t>a </a:t>
            </a:r>
            <a:r>
              <a:rPr lang="en-US" sz="4400" b="1" dirty="0">
                <a:solidFill>
                  <a:srgbClr val="FF2D64"/>
                </a:solidFill>
                <a:latin typeface="Helvetica Neue"/>
                <a:ea typeface="Times New Roman" panose="02020603050405020304" pitchFamily="18" charset="0"/>
                <a:cs typeface="Times New Roman" panose="02020603050405020304" pitchFamily="18" charset="0"/>
              </a:rPr>
              <a:t>Procedural</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 Representation</a:t>
            </a:r>
            <a:endParaRPr lang="el-GR" sz="4400" b="1" dirty="0">
              <a:solidFill>
                <a:srgbClr val="FF2D64"/>
              </a:solidFill>
              <a:effectLst/>
              <a:latin typeface="Helvetica Neue"/>
              <a:ea typeface="Times New Roman" panose="02020603050405020304" pitchFamily="18" charset="0"/>
              <a:cs typeface="Times New Roman" panose="02020603050405020304" pitchFamily="18" charset="0"/>
            </a:endParaRPr>
          </a:p>
          <a:p>
            <a:pPr defTabSz="914400" eaLnBrk="0" fontAlgn="base" hangingPunct="0">
              <a:spcBef>
                <a:spcPct val="0"/>
              </a:spcBef>
              <a:spcAft>
                <a:spcPct val="0"/>
              </a:spcAft>
            </a:pPr>
            <a:endParaRPr kumimoji="0" lang="en-US" altLang="en-CY" sz="1000" b="0" i="0" u="none" strike="noStrike" cap="none" normalizeH="0" baseline="0" dirty="0">
              <a:ln>
                <a:noFill/>
              </a:ln>
              <a:solidFill>
                <a:schemeClr val="tx1"/>
              </a:solidFill>
              <a:effectLst/>
              <a:latin typeface="Arial Unicode MS"/>
              <a:ea typeface="Times New Roman" panose="02020603050405020304" pitchFamily="18" charset="0"/>
              <a:cs typeface="Courier New" panose="02070309020205020404" pitchFamily="49" charset="0"/>
            </a:endParaRPr>
          </a:p>
          <a:p>
            <a:pPr marL="571500" indent="-571500" defTabSz="914400" eaLnBrk="0" fontAlgn="base" hangingPunct="0">
              <a:spcBef>
                <a:spcPct val="0"/>
              </a:spcBef>
              <a:spcAft>
                <a:spcPct val="0"/>
              </a:spcAft>
              <a:buFont typeface="Wingdings" panose="05000000000000000000" pitchFamily="2" charset="2"/>
              <a:buChar char="q"/>
            </a:pPr>
            <a:r>
              <a:rPr kumimoji="0" lang="en-CY"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A 'cognitive' system is one that </a:t>
            </a:r>
            <a:r>
              <a:rPr kumimoji="0" lang="en-CY" altLang="en-CY" sz="3800" b="0" i="0" u="none" strike="noStrike" cap="none" normalizeH="0" baseline="0" dirty="0">
                <a:ln>
                  <a:noFill/>
                </a:ln>
                <a:solidFill>
                  <a:srgbClr val="FF2D64"/>
                </a:solidFill>
                <a:effectLst/>
                <a:latin typeface="Helvetica Neue"/>
                <a:ea typeface="Times New Roman" panose="02020603050405020304" pitchFamily="18" charset="0"/>
                <a:cs typeface="Courier New" panose="02070309020205020404" pitchFamily="49" charset="0"/>
              </a:rPr>
              <a:t>knows how to use its knowledge</a:t>
            </a:r>
            <a:r>
              <a:rPr kumimoji="0" lang="en-CY"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 how to refer to the relevant pieces of knowledge for a specific problem, how to draw its conclusions, etc.</a:t>
            </a:r>
            <a:endParaRPr kumimoji="0" lang="en-US"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endParaRPr>
          </a:p>
          <a:p>
            <a:pPr marL="571500" indent="-571500" defTabSz="914400" eaLnBrk="0" fontAlgn="base" hangingPunct="0">
              <a:spcBef>
                <a:spcPct val="0"/>
              </a:spcBef>
              <a:spcAft>
                <a:spcPct val="0"/>
              </a:spcAft>
              <a:buFont typeface="Wingdings" panose="05000000000000000000" pitchFamily="2" charset="2"/>
              <a:buChar char="q"/>
            </a:pPr>
            <a:r>
              <a:rPr kumimoji="0" lang="en-CY"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Therefore, cognitive </a:t>
            </a:r>
            <a:r>
              <a:rPr kumimoji="0" lang="en-US"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behavior</a:t>
            </a:r>
            <a:r>
              <a:rPr kumimoji="0" lang="en-CY"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 is best represented as processes, which articulate </a:t>
            </a:r>
            <a:r>
              <a:rPr kumimoji="0" lang="en-CY" altLang="en-CY" sz="3800" b="0" i="0" u="none" strike="noStrike" cap="none" normalizeH="0" baseline="0" dirty="0">
                <a:ln>
                  <a:noFill/>
                </a:ln>
                <a:solidFill>
                  <a:srgbClr val="FF2D64"/>
                </a:solidFill>
                <a:effectLst/>
                <a:latin typeface="Helvetica Neue"/>
                <a:ea typeface="Times New Roman" panose="02020603050405020304" pitchFamily="18" charset="0"/>
                <a:cs typeface="Courier New" panose="02070309020205020404" pitchFamily="49" charset="0"/>
              </a:rPr>
              <a:t>how</a:t>
            </a:r>
            <a:r>
              <a:rPr kumimoji="0" lang="en-CY"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 knowledge is used, not what knowledge </a:t>
            </a:r>
            <a:r>
              <a:rPr kumimoji="0" lang="en-CY" altLang="en-CY" sz="3800" b="0" i="0" u="none" strike="noStrike" cap="none" normalizeH="0" baseline="0" dirty="0">
                <a:ln>
                  <a:noFill/>
                </a:ln>
                <a:solidFill>
                  <a:srgbClr val="FF2D64"/>
                </a:solidFill>
                <a:effectLst/>
                <a:latin typeface="Helvetica Neue"/>
                <a:ea typeface="Times New Roman" panose="02020603050405020304" pitchFamily="18" charset="0"/>
                <a:cs typeface="Courier New" panose="02070309020205020404" pitchFamily="49" charset="0"/>
              </a:rPr>
              <a:t>is</a:t>
            </a:r>
            <a:endParaRPr kumimoji="0" lang="en-US" altLang="en-CY" sz="3800" b="0" i="0" u="none" strike="noStrike" cap="none" normalizeH="0" baseline="0" dirty="0">
              <a:ln>
                <a:noFill/>
              </a:ln>
              <a:solidFill>
                <a:srgbClr val="FF2D64"/>
              </a:solidFill>
              <a:effectLst/>
              <a:latin typeface="Helvetica Neue"/>
              <a:ea typeface="Times New Roman" panose="02020603050405020304" pitchFamily="18" charset="0"/>
              <a:cs typeface="Courier New" panose="02070309020205020404" pitchFamily="49" charset="0"/>
            </a:endParaRPr>
          </a:p>
          <a:p>
            <a:pPr marL="571500" indent="-571500" defTabSz="914400" eaLnBrk="0" fontAlgn="base" hangingPunct="0">
              <a:spcBef>
                <a:spcPct val="0"/>
              </a:spcBef>
              <a:spcAft>
                <a:spcPct val="0"/>
              </a:spcAft>
              <a:buFont typeface="Wingdings" panose="05000000000000000000" pitchFamily="2" charset="2"/>
              <a:buChar char="q"/>
            </a:pPr>
            <a:r>
              <a:rPr kumimoji="0" lang="en-CY"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It is usually </a:t>
            </a:r>
            <a:r>
              <a:rPr kumimoji="0" lang="en-CY" altLang="en-CY" sz="3800" b="0" i="0" u="none" strike="noStrike" cap="none" normalizeH="0" baseline="0" dirty="0">
                <a:ln>
                  <a:noFill/>
                </a:ln>
                <a:solidFill>
                  <a:srgbClr val="FF2D64"/>
                </a:solidFill>
                <a:effectLst/>
                <a:latin typeface="Helvetica Neue"/>
                <a:ea typeface="Times New Roman" panose="02020603050405020304" pitchFamily="18" charset="0"/>
                <a:cs typeface="Courier New" panose="02070309020205020404" pitchFamily="49" charset="0"/>
              </a:rPr>
              <a:t>easier to express how someone does something </a:t>
            </a:r>
            <a:r>
              <a:rPr kumimoji="0" lang="en-CY"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('how-to' knowledge), for a given </a:t>
            </a:r>
            <a:r>
              <a:rPr kumimoji="0" lang="en-US"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task goal</a:t>
            </a:r>
            <a:r>
              <a:rPr kumimoji="0" lang="en-CY"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 than to express what they know about something, at an abstract level</a:t>
            </a:r>
            <a:endParaRPr kumimoji="0" lang="en-US"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endParaRPr>
          </a:p>
          <a:p>
            <a:pPr marL="571500" indent="-571500" defTabSz="914400" eaLnBrk="0" fontAlgn="base" hangingPunct="0">
              <a:spcBef>
                <a:spcPct val="0"/>
              </a:spcBef>
              <a:spcAft>
                <a:spcPct val="0"/>
              </a:spcAft>
              <a:buFont typeface="Wingdings" panose="05000000000000000000" pitchFamily="2" charset="2"/>
              <a:buChar char="q"/>
            </a:pPr>
            <a:r>
              <a:rPr kumimoji="0" lang="en-CY"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Procedural knowledge is </a:t>
            </a:r>
            <a:r>
              <a:rPr kumimoji="0" lang="en-CY" altLang="en-CY" sz="3800" b="0" i="0" u="none" strike="noStrike" cap="none" normalizeH="0" baseline="0" dirty="0">
                <a:ln>
                  <a:noFill/>
                </a:ln>
                <a:solidFill>
                  <a:srgbClr val="FF2D64"/>
                </a:solidFill>
                <a:effectLst/>
                <a:latin typeface="Helvetica Neue"/>
                <a:ea typeface="Times New Roman" panose="02020603050405020304" pitchFamily="18" charset="0"/>
                <a:cs typeface="Courier New" panose="02070309020205020404" pitchFamily="49" charset="0"/>
              </a:rPr>
              <a:t>'actionable'</a:t>
            </a:r>
            <a:r>
              <a:rPr kumimoji="0" lang="en-CY"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 knowledge, directly related to the specific task, while descriptive knowledge is not immediately actionable</a:t>
            </a:r>
            <a:r>
              <a:rPr kumimoji="0" lang="en-US"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a:t>
            </a:r>
            <a:r>
              <a:rPr kumimoji="0" lang="en-CY"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 and it can be seen in retrospect that much of it was not needed</a:t>
            </a:r>
            <a:endParaRPr kumimoji="0" lang="en-US"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endParaRPr>
          </a:p>
          <a:p>
            <a:pPr marL="571500" indent="-571500" defTabSz="914400" eaLnBrk="0" fontAlgn="base" hangingPunct="0">
              <a:spcBef>
                <a:spcPct val="0"/>
              </a:spcBef>
              <a:spcAft>
                <a:spcPct val="0"/>
              </a:spcAft>
              <a:buFont typeface="Wingdings" panose="05000000000000000000" pitchFamily="2" charset="2"/>
              <a:buChar char="q"/>
            </a:pPr>
            <a:r>
              <a:rPr kumimoji="0" lang="en-CY" altLang="en-CY" sz="3800" b="0" i="0" u="none" strike="noStrike" cap="none" normalizeH="0" baseline="0" dirty="0">
                <a:ln>
                  <a:noFill/>
                </a:ln>
                <a:solidFill>
                  <a:srgbClr val="FF2D64"/>
                </a:solidFill>
                <a:effectLst/>
                <a:latin typeface="Helvetica Neue"/>
                <a:ea typeface="Times New Roman" panose="02020603050405020304" pitchFamily="18" charset="0"/>
                <a:cs typeface="Courier New" panose="02070309020205020404" pitchFamily="49" charset="0"/>
              </a:rPr>
              <a:t>Heuristics, </a:t>
            </a:r>
            <a:r>
              <a:rPr kumimoji="0" lang="en-US" altLang="en-CY" sz="3800" b="0" i="0" u="none" strike="noStrike" cap="none" normalizeH="0" baseline="0" dirty="0">
                <a:ln>
                  <a:noFill/>
                </a:ln>
                <a:solidFill>
                  <a:srgbClr val="FF2D64"/>
                </a:solidFill>
                <a:effectLst/>
                <a:latin typeface="Helvetica Neue"/>
                <a:ea typeface="Times New Roman" panose="02020603050405020304" pitchFamily="18" charset="0"/>
                <a:cs typeface="Courier New" panose="02070309020205020404" pitchFamily="49" charset="0"/>
              </a:rPr>
              <a:t>default</a:t>
            </a:r>
            <a:r>
              <a:rPr kumimoji="0" lang="en-CY" altLang="en-CY" sz="3800" b="0" i="0" u="none" strike="noStrike" cap="none" normalizeH="0" baseline="0" dirty="0">
                <a:ln>
                  <a:noFill/>
                </a:ln>
                <a:solidFill>
                  <a:srgbClr val="FF2D64"/>
                </a:solidFill>
                <a:effectLst/>
                <a:latin typeface="Helvetica Neue"/>
                <a:ea typeface="Times New Roman" panose="02020603050405020304" pitchFamily="18" charset="0"/>
                <a:cs typeface="Courier New" panose="02070309020205020404" pitchFamily="49" charset="0"/>
              </a:rPr>
              <a:t> hypotheses, and probabilistic reasoning </a:t>
            </a:r>
            <a:r>
              <a:rPr kumimoji="0" lang="en-CY"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can all be more easily expressed through procedures</a:t>
            </a:r>
            <a:endParaRPr kumimoji="0" lang="en-US"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endParaRPr>
          </a:p>
          <a:p>
            <a:pPr marL="571500" indent="-571500" defTabSz="914400" eaLnBrk="0" fontAlgn="base" hangingPunct="0">
              <a:spcBef>
                <a:spcPct val="0"/>
              </a:spcBef>
              <a:spcAft>
                <a:spcPct val="0"/>
              </a:spcAft>
              <a:buFont typeface="Wingdings" panose="05000000000000000000" pitchFamily="2" charset="2"/>
              <a:buChar char="q"/>
            </a:pPr>
            <a:r>
              <a:rPr kumimoji="0" lang="en-CY"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Implementing </a:t>
            </a:r>
            <a:r>
              <a:rPr kumimoji="0" lang="en-US"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a</a:t>
            </a:r>
            <a:r>
              <a:rPr kumimoji="0" lang="en-CY" altLang="en-CY" sz="38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 procedural representation using compilation rather than interpretation results in </a:t>
            </a:r>
            <a:r>
              <a:rPr kumimoji="0" lang="en-CY" altLang="en-CY" sz="3800" b="0" i="0" u="none" strike="noStrike" cap="none" normalizeH="0" baseline="0" dirty="0">
                <a:ln>
                  <a:noFill/>
                </a:ln>
                <a:solidFill>
                  <a:srgbClr val="FF2D64"/>
                </a:solidFill>
                <a:effectLst/>
                <a:latin typeface="Helvetica Neue"/>
                <a:ea typeface="Times New Roman" panose="02020603050405020304" pitchFamily="18" charset="0"/>
                <a:cs typeface="Courier New" panose="02070309020205020404" pitchFamily="49" charset="0"/>
              </a:rPr>
              <a:t>faster processing</a:t>
            </a:r>
            <a:r>
              <a:rPr kumimoji="0" lang="en-CY" altLang="en-CY" sz="3800" b="0" i="0" u="none" strike="noStrike" cap="none" normalizeH="0" baseline="0" dirty="0">
                <a:ln>
                  <a:noFill/>
                </a:ln>
                <a:solidFill>
                  <a:srgbClr val="FF2D64"/>
                </a:solidFill>
                <a:effectLst/>
                <a:latin typeface="Helvetica Neue"/>
              </a:rPr>
              <a:t> </a:t>
            </a:r>
          </a:p>
        </p:txBody>
      </p:sp>
    </p:spTree>
    <p:extLst>
      <p:ext uri="{BB962C8B-B14F-4D97-AF65-F5344CB8AC3E}">
        <p14:creationId xmlns:p14="http://schemas.microsoft.com/office/powerpoint/2010/main" val="1030651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34DDC54-56C6-461A-81E9-1B04EBD0DA66}"/>
              </a:ext>
            </a:extLst>
          </p:cNvPr>
          <p:cNvSpPr>
            <a:spLocks noGrp="1"/>
          </p:cNvSpPr>
          <p:nvPr>
            <p:ph type="body" sz="quarter" idx="25"/>
          </p:nvPr>
        </p:nvSpPr>
        <p:spPr>
          <a:xfrm>
            <a:off x="1287095" y="3891139"/>
            <a:ext cx="21590490" cy="2188385"/>
          </a:xfrm>
        </p:spPr>
        <p:txBody>
          <a:bodyPr>
            <a:normAutofit/>
          </a:bodyPr>
          <a:lstStyle/>
          <a:p>
            <a:r>
              <a:rPr lang="en-US" dirty="0"/>
              <a:t>Knowledge Representation and Reasoning: Predicate Logic and Semantic Networks</a:t>
            </a:r>
            <a:endParaRPr lang="en-CY" dirty="0"/>
          </a:p>
        </p:txBody>
      </p:sp>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87095" y="7191152"/>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CONTENTS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87095" y="8600303"/>
            <a:ext cx="21461694" cy="4007193"/>
          </a:xfrm>
        </p:spPr>
        <p:txBody>
          <a:bodyPr/>
          <a:lstStyle/>
          <a:p>
            <a:pPr marL="457200" indent="-457200">
              <a:buFont typeface="+mj-lt"/>
              <a:buAutoNum type="arabicPeriod"/>
            </a:pPr>
            <a:r>
              <a:rPr lang="en-US" sz="3200" dirty="0"/>
              <a:t>Knowledge Representation</a:t>
            </a:r>
          </a:p>
          <a:p>
            <a:pPr marL="457200" indent="-457200">
              <a:buFont typeface="+mj-lt"/>
              <a:buAutoNum type="arabicPeriod"/>
            </a:pPr>
            <a:r>
              <a:rPr lang="en-US" sz="3200" dirty="0"/>
              <a:t>Predicate Logic </a:t>
            </a:r>
          </a:p>
          <a:p>
            <a:pPr marL="457200" indent="-457200">
              <a:buFont typeface="+mj-lt"/>
              <a:buAutoNum type="arabicPeriod"/>
            </a:pPr>
            <a:r>
              <a:rPr lang="en-US" sz="3200" dirty="0"/>
              <a:t>Semantic Networks</a:t>
            </a:r>
          </a:p>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lstStyle/>
          <a:p>
            <a:r>
              <a:rPr lang="en-US" dirty="0"/>
              <a:t>UNIT 5</a:t>
            </a:r>
            <a:endParaRPr lang="en-CY" dirty="0"/>
          </a:p>
        </p:txBody>
      </p:sp>
    </p:spTree>
    <p:extLst>
      <p:ext uri="{BB962C8B-B14F-4D97-AF65-F5344CB8AC3E}">
        <p14:creationId xmlns:p14="http://schemas.microsoft.com/office/powerpoint/2010/main" val="3313220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30</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486330" y="3565267"/>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The Declarative/Procedural Controversy</a:t>
            </a:r>
            <a:endParaRPr lang="en-CY" sz="4800" dirty="0"/>
          </a:p>
        </p:txBody>
      </p:sp>
      <p:sp>
        <p:nvSpPr>
          <p:cNvPr id="5" name="Text Placeholder 1">
            <a:extLst>
              <a:ext uri="{FF2B5EF4-FFF2-40B4-BE49-F238E27FC236}">
                <a16:creationId xmlns:a16="http://schemas.microsoft.com/office/drawing/2014/main" id="{4C5CD290-A304-17E2-23ED-1F0BDC6514B8}"/>
              </a:ext>
            </a:extLst>
          </p:cNvPr>
          <p:cNvSpPr txBox="1">
            <a:spLocks/>
          </p:cNvSpPr>
          <p:nvPr/>
        </p:nvSpPr>
        <p:spPr>
          <a:xfrm>
            <a:off x="1158299" y="4539529"/>
            <a:ext cx="21614094" cy="6223206"/>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571500" indent="-571500">
              <a:buFont typeface="Wingdings" panose="05000000000000000000" pitchFamily="2" charset="2"/>
              <a:buChar char="q"/>
            </a:pPr>
            <a:endParaRPr lang="en-US" sz="4400" dirty="0"/>
          </a:p>
          <a:p>
            <a:pPr marL="571500" indent="-571500">
              <a:lnSpc>
                <a:spcPct val="90000"/>
              </a:lnSpc>
              <a:buFont typeface="Wingdings" panose="05000000000000000000" pitchFamily="2" charset="2"/>
              <a:buChar char="q"/>
            </a:pPr>
            <a:endParaRPr lang="el-GR" altLang="en-US" sz="4400" b="1" dirty="0"/>
          </a:p>
          <a:p>
            <a:pPr marL="571500" indent="-571500">
              <a:lnSpc>
                <a:spcPct val="90000"/>
              </a:lnSpc>
              <a:buFont typeface="Wingdings" panose="05000000000000000000" pitchFamily="2" charset="2"/>
              <a:buChar char="q"/>
            </a:pPr>
            <a:endParaRPr lang="el-GR" altLang="en-US" sz="4400" b="1" dirty="0"/>
          </a:p>
          <a:p>
            <a:pPr marL="571500" indent="-571500">
              <a:buFont typeface="Wingdings" panose="05000000000000000000" pitchFamily="2" charset="2"/>
              <a:buChar char="q"/>
            </a:pPr>
            <a:endParaRPr lang="en-US" sz="4400" dirty="0"/>
          </a:p>
        </p:txBody>
      </p:sp>
      <p:sp>
        <p:nvSpPr>
          <p:cNvPr id="9" name="TextBox 8">
            <a:extLst>
              <a:ext uri="{FF2B5EF4-FFF2-40B4-BE49-F238E27FC236}">
                <a16:creationId xmlns:a16="http://schemas.microsoft.com/office/drawing/2014/main" id="{780C1A24-45C2-8057-E3EF-9A1776A69FD4}"/>
              </a:ext>
            </a:extLst>
          </p:cNvPr>
          <p:cNvSpPr txBox="1"/>
          <p:nvPr/>
        </p:nvSpPr>
        <p:spPr>
          <a:xfrm>
            <a:off x="1771487" y="13333908"/>
            <a:ext cx="21614094" cy="764184"/>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BC2C9322-CE07-253D-3AE4-144BC39B3E85}"/>
              </a:ext>
            </a:extLst>
          </p:cNvPr>
          <p:cNvSpPr>
            <a:spLocks noChangeArrowheads="1"/>
          </p:cNvSpPr>
          <p:nvPr/>
        </p:nvSpPr>
        <p:spPr bwMode="auto">
          <a:xfrm>
            <a:off x="1388698" y="5156659"/>
            <a:ext cx="21590489" cy="275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In retrospect</a:t>
            </a:r>
            <a:r>
              <a:rPr kumimoji="0" lang="en-CY"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 </a:t>
            </a:r>
            <a:r>
              <a:rPr kumimoji="0" lang="en-US"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it transpires </a:t>
            </a:r>
            <a:r>
              <a:rPr kumimoji="0" lang="en-CY"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that the </a:t>
            </a:r>
            <a:r>
              <a:rPr kumimoji="0" lang="en-US"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weaknesses</a:t>
            </a:r>
            <a:r>
              <a:rPr kumimoji="0" lang="en-CY"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 of the procedural representation outweigh its </a:t>
            </a:r>
            <a:r>
              <a:rPr kumimoji="0" lang="en-US"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strengths</a:t>
            </a:r>
            <a:r>
              <a:rPr kumimoji="0" lang="en-CY"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 because the </a:t>
            </a:r>
            <a:r>
              <a:rPr kumimoji="0" lang="en-US"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declarative</a:t>
            </a:r>
            <a:r>
              <a:rPr kumimoji="0" lang="en-CY"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 representation is the one that has prevailed, mainly for reasons of transparency</a:t>
            </a:r>
            <a:r>
              <a:rPr kumimoji="0" lang="en-US" altLang="en-CY" sz="4400" b="0" i="0" u="none" strike="noStrike" cap="none" normalizeH="0" baseline="0" dirty="0">
                <a:ln>
                  <a:noFill/>
                </a:ln>
                <a:solidFill>
                  <a:srgbClr val="0100C8"/>
                </a:solidFill>
                <a:effectLst/>
                <a:latin typeface="Helvetica Neue"/>
                <a:ea typeface="Times New Roman" panose="02020603050405020304" pitchFamily="18" charset="0"/>
                <a:cs typeface="Courier New" panose="02070309020205020404" pitchFamily="49" charset="0"/>
              </a:rPr>
              <a:t>.</a:t>
            </a:r>
            <a:r>
              <a:rPr kumimoji="0" lang="en-CY" altLang="en-CY" sz="4400" b="0" i="0" u="none" strike="noStrike" cap="none" normalizeH="0" baseline="0" dirty="0">
                <a:ln>
                  <a:noFill/>
                </a:ln>
                <a:solidFill>
                  <a:srgbClr val="0100C8"/>
                </a:solidFill>
                <a:effectLst/>
                <a:latin typeface="Helvetica Neue"/>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CY" altLang="en-CY" sz="4400" b="0" i="0" u="none" strike="noStrike" cap="none" normalizeH="0" baseline="0" dirty="0">
              <a:ln>
                <a:noFill/>
              </a:ln>
              <a:solidFill>
                <a:srgbClr val="0100C8"/>
              </a:solidFill>
              <a:effectLst/>
              <a:latin typeface="Helvetica Neue"/>
            </a:endParaRPr>
          </a:p>
        </p:txBody>
      </p:sp>
    </p:spTree>
    <p:extLst>
      <p:ext uri="{BB962C8B-B14F-4D97-AF65-F5344CB8AC3E}">
        <p14:creationId xmlns:p14="http://schemas.microsoft.com/office/powerpoint/2010/main" val="25892013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00598" y="4834828"/>
            <a:ext cx="21590490" cy="2416757"/>
          </a:xfrm>
        </p:spPr>
        <p:txBody>
          <a:bodyPr/>
          <a:lstStyle/>
          <a:p>
            <a:r>
              <a:rPr lang="en-US" sz="6000" dirty="0"/>
              <a:t>Predicate Logic</a:t>
            </a:r>
          </a:p>
        </p:txBody>
      </p:sp>
    </p:spTree>
    <p:extLst>
      <p:ext uri="{BB962C8B-B14F-4D97-AF65-F5344CB8AC3E}">
        <p14:creationId xmlns:p14="http://schemas.microsoft.com/office/powerpoint/2010/main" val="1323992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32</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396755" y="3981685"/>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Predicate Logic</a:t>
            </a:r>
            <a:endParaRPr lang="en-CY" sz="4800" dirty="0"/>
          </a:p>
        </p:txBody>
      </p:sp>
      <p:sp>
        <p:nvSpPr>
          <p:cNvPr id="5" name="Text Placeholder 1">
            <a:extLst>
              <a:ext uri="{FF2B5EF4-FFF2-40B4-BE49-F238E27FC236}">
                <a16:creationId xmlns:a16="http://schemas.microsoft.com/office/drawing/2014/main" id="{4C5CD290-A304-17E2-23ED-1F0BDC6514B8}"/>
              </a:ext>
            </a:extLst>
          </p:cNvPr>
          <p:cNvSpPr txBox="1">
            <a:spLocks/>
          </p:cNvSpPr>
          <p:nvPr/>
        </p:nvSpPr>
        <p:spPr>
          <a:xfrm>
            <a:off x="1158299" y="4539529"/>
            <a:ext cx="21614094" cy="6223206"/>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571500" indent="-571500">
              <a:buFont typeface="Wingdings" panose="05000000000000000000" pitchFamily="2" charset="2"/>
              <a:buChar char="q"/>
            </a:pPr>
            <a:endParaRPr lang="en-US" sz="4400" dirty="0"/>
          </a:p>
          <a:p>
            <a:pPr marL="571500" indent="-571500">
              <a:lnSpc>
                <a:spcPct val="90000"/>
              </a:lnSpc>
              <a:buFont typeface="Wingdings" panose="05000000000000000000" pitchFamily="2" charset="2"/>
              <a:buChar char="q"/>
            </a:pPr>
            <a:endParaRPr lang="el-GR" altLang="en-US" sz="4400" b="1" dirty="0"/>
          </a:p>
          <a:p>
            <a:pPr marL="571500" indent="-571500">
              <a:lnSpc>
                <a:spcPct val="90000"/>
              </a:lnSpc>
              <a:buFont typeface="Wingdings" panose="05000000000000000000" pitchFamily="2" charset="2"/>
              <a:buChar char="q"/>
            </a:pPr>
            <a:endParaRPr lang="el-GR" altLang="en-US" sz="4400" b="1" dirty="0"/>
          </a:p>
          <a:p>
            <a:pPr marL="571500" indent="-571500">
              <a:buFont typeface="Wingdings" panose="05000000000000000000" pitchFamily="2" charset="2"/>
              <a:buChar char="q"/>
            </a:pPr>
            <a:endParaRPr lang="en-US" sz="4400" dirty="0"/>
          </a:p>
        </p:txBody>
      </p:sp>
      <p:sp>
        <p:nvSpPr>
          <p:cNvPr id="9" name="TextBox 8">
            <a:extLst>
              <a:ext uri="{FF2B5EF4-FFF2-40B4-BE49-F238E27FC236}">
                <a16:creationId xmlns:a16="http://schemas.microsoft.com/office/drawing/2014/main" id="{780C1A24-45C2-8057-E3EF-9A1776A69FD4}"/>
              </a:ext>
            </a:extLst>
          </p:cNvPr>
          <p:cNvSpPr txBox="1"/>
          <p:nvPr/>
        </p:nvSpPr>
        <p:spPr>
          <a:xfrm>
            <a:off x="1771487" y="13333908"/>
            <a:ext cx="21614094" cy="764184"/>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pP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BC2C9322-CE07-253D-3AE4-144BC39B3E85}"/>
              </a:ext>
            </a:extLst>
          </p:cNvPr>
          <p:cNvSpPr>
            <a:spLocks noChangeArrowheads="1"/>
          </p:cNvSpPr>
          <p:nvPr/>
        </p:nvSpPr>
        <p:spPr bwMode="auto">
          <a:xfrm>
            <a:off x="1396755" y="5399161"/>
            <a:ext cx="21590489" cy="2269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altLang="en-CY" sz="4400" dirty="0">
                <a:solidFill>
                  <a:srgbClr val="0100C8"/>
                </a:solidFill>
                <a:latin typeface="Helvetica Neue"/>
              </a:rPr>
              <a:t>Predicate logic is</a:t>
            </a:r>
            <a:r>
              <a:rPr kumimoji="0" lang="en-US" altLang="en-CY" sz="4400" b="0" i="0" u="none" strike="noStrike" cap="none" normalizeH="0" baseline="0" dirty="0">
                <a:ln>
                  <a:noFill/>
                </a:ln>
                <a:solidFill>
                  <a:srgbClr val="0100C8"/>
                </a:solidFill>
                <a:effectLst/>
                <a:latin typeface="Helvetica Neue"/>
              </a:rPr>
              <a:t> an eminently declarative representation. </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Knowledge represented in this way can be processed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using</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general rules of reasoning.</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3897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a:extLst>
              <a:ext uri="{FF2B5EF4-FFF2-40B4-BE49-F238E27FC236}">
                <a16:creationId xmlns:a16="http://schemas.microsoft.com/office/drawing/2014/main" id="{FA9AF176-AC72-0440-DAFD-7C9BB30D997E}"/>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7171" name="Slide Number Placeholder 3">
            <a:extLst>
              <a:ext uri="{FF2B5EF4-FFF2-40B4-BE49-F238E27FC236}">
                <a16:creationId xmlns:a16="http://schemas.microsoft.com/office/drawing/2014/main" id="{D7439949-8E03-3AC2-F985-387BFFFC7F25}"/>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AA692118-7DE5-40E8-ADC6-71357F7FFFF5}" type="slidenum">
              <a:rPr lang="el-GR" altLang="en-US" smtClean="0"/>
              <a:pPr algn="ctr"/>
              <a:t>33</a:t>
            </a:fld>
            <a:endParaRPr lang="el-GR" altLang="en-US" dirty="0"/>
          </a:p>
        </p:txBody>
      </p:sp>
      <p:sp>
        <p:nvSpPr>
          <p:cNvPr id="7172" name="Text Box 4">
            <a:extLst>
              <a:ext uri="{FF2B5EF4-FFF2-40B4-BE49-F238E27FC236}">
                <a16:creationId xmlns:a16="http://schemas.microsoft.com/office/drawing/2014/main" id="{B864E268-867D-05F0-07C3-170A0FEC0BA0}"/>
              </a:ext>
            </a:extLst>
          </p:cNvPr>
          <p:cNvSpPr txBox="1">
            <a:spLocks noChangeArrowheads="1"/>
          </p:cNvSpPr>
          <p:nvPr/>
        </p:nvSpPr>
        <p:spPr bwMode="auto">
          <a:xfrm>
            <a:off x="1498476" y="1766987"/>
            <a:ext cx="20853401" cy="5078313"/>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latin typeface="Helvetica Neue"/>
              </a:rPr>
              <a:t>The validity of syllogisms depends on their </a:t>
            </a:r>
            <a:r>
              <a:rPr lang="en-US" altLang="en-US" sz="3600" b="1" dirty="0">
                <a:solidFill>
                  <a:srgbClr val="C00000"/>
                </a:solidFill>
                <a:latin typeface="Helvetica Neue"/>
              </a:rPr>
              <a:t>form</a:t>
            </a:r>
            <a:r>
              <a:rPr lang="en-US" altLang="en-US" sz="3600" b="1" dirty="0">
                <a:latin typeface="Helvetica Neue"/>
              </a:rPr>
              <a:t>, not their content.</a:t>
            </a:r>
            <a:r>
              <a:rPr lang="el-GR" altLang="en-US" sz="3600" b="1" dirty="0">
                <a:solidFill>
                  <a:srgbClr val="990000"/>
                </a:solidFill>
                <a:latin typeface="Helvetica Neue"/>
              </a:rPr>
              <a:t> </a:t>
            </a:r>
            <a:r>
              <a:rPr lang="en-US" altLang="en-US" sz="3600" b="1" dirty="0">
                <a:latin typeface="Helvetica Neue"/>
              </a:rPr>
              <a:t>For example,</a:t>
            </a:r>
            <a:r>
              <a:rPr lang="en-US" altLang="en-US" sz="3600" b="1" dirty="0">
                <a:solidFill>
                  <a:srgbClr val="990000"/>
                </a:solidFill>
                <a:latin typeface="Helvetica Neue"/>
              </a:rPr>
              <a:t> </a:t>
            </a:r>
            <a:r>
              <a:rPr lang="en-US" altLang="en-US" sz="3600" b="1" dirty="0">
                <a:latin typeface="Helvetica Neue"/>
              </a:rPr>
              <a:t>the validity of the following syllogisms</a:t>
            </a:r>
            <a:endParaRPr lang="el-GR" altLang="en-US" sz="3600" b="1" dirty="0">
              <a:latin typeface="Helvetica Neue"/>
            </a:endParaRPr>
          </a:p>
          <a:p>
            <a:pPr algn="l" eaLnBrk="1" hangingPunct="1"/>
            <a:endParaRPr lang="en-US" altLang="en-US" sz="900" b="1" dirty="0">
              <a:latin typeface="Helvetica Neue"/>
            </a:endParaRPr>
          </a:p>
          <a:p>
            <a:pPr algn="l" eaLnBrk="1" hangingPunct="1"/>
            <a:endParaRPr lang="el-GR" altLang="en-US" sz="900" b="1" dirty="0">
              <a:latin typeface="Helvetica Neue"/>
            </a:endParaRPr>
          </a:p>
          <a:p>
            <a:pPr algn="l" eaLnBrk="1" hangingPunct="1"/>
            <a:r>
              <a:rPr lang="el-GR" altLang="en-US" sz="3600" b="1" dirty="0">
                <a:latin typeface="Helvetica Neue"/>
              </a:rPr>
              <a:t>	</a:t>
            </a:r>
            <a:r>
              <a:rPr lang="en-US" altLang="en-US" sz="3600" b="1" i="1" dirty="0">
                <a:latin typeface="Helvetica Neue"/>
              </a:rPr>
              <a:t>All men are mortal. Socrates is a man. </a:t>
            </a:r>
            <a:endParaRPr lang="el-GR" altLang="en-US" sz="3600" b="1" i="1" dirty="0">
              <a:latin typeface="Helvetica Neue"/>
            </a:endParaRPr>
          </a:p>
          <a:p>
            <a:pPr algn="l" eaLnBrk="1" hangingPunct="1"/>
            <a:r>
              <a:rPr lang="el-GR" altLang="en-US" sz="3600" b="1" i="1" dirty="0">
                <a:latin typeface="Helvetica Neue"/>
              </a:rPr>
              <a:t>	</a:t>
            </a:r>
            <a:r>
              <a:rPr lang="en-US" altLang="en-US" sz="3600" b="1" i="1" dirty="0">
                <a:latin typeface="Helvetica Neue"/>
              </a:rPr>
              <a:t>Hence Socrates is mortal. </a:t>
            </a:r>
            <a:endParaRPr lang="el-GR" altLang="en-US" sz="3600" b="1" i="1" dirty="0">
              <a:latin typeface="Helvetica Neue"/>
            </a:endParaRPr>
          </a:p>
          <a:p>
            <a:pPr algn="l" eaLnBrk="1" hangingPunct="1"/>
            <a:endParaRPr lang="el-GR" altLang="en-US" sz="3600" b="1" i="1" dirty="0">
              <a:latin typeface="Helvetica Neue"/>
            </a:endParaRPr>
          </a:p>
          <a:p>
            <a:pPr algn="l" eaLnBrk="1" hangingPunct="1"/>
            <a:r>
              <a:rPr lang="el-GR" altLang="en-US" sz="3600" b="1" i="1" dirty="0">
                <a:latin typeface="Helvetica Neue"/>
              </a:rPr>
              <a:t>	</a:t>
            </a:r>
            <a:r>
              <a:rPr lang="en-US" altLang="en-US" sz="3600" b="1" i="1" dirty="0">
                <a:latin typeface="Helvetica Neue"/>
              </a:rPr>
              <a:t>All squares are red. This is a square. </a:t>
            </a:r>
            <a:endParaRPr lang="el-GR" altLang="en-US" sz="3600" b="1" i="1" dirty="0">
              <a:latin typeface="Helvetica Neue"/>
            </a:endParaRPr>
          </a:p>
          <a:p>
            <a:pPr algn="l" eaLnBrk="1" hangingPunct="1"/>
            <a:r>
              <a:rPr lang="el-GR" altLang="en-US" sz="3600" b="1" i="1" dirty="0">
                <a:latin typeface="Helvetica Neue"/>
              </a:rPr>
              <a:t>	</a:t>
            </a:r>
            <a:r>
              <a:rPr lang="en-US" altLang="en-US" sz="3600" b="1" i="1" dirty="0">
                <a:latin typeface="Helvetica Neue"/>
              </a:rPr>
              <a:t>Hence this is red</a:t>
            </a:r>
            <a:r>
              <a:rPr lang="el-GR" altLang="en-US" sz="3600" b="1" i="1" dirty="0">
                <a:latin typeface="Helvetica Neue"/>
              </a:rPr>
              <a:t>.</a:t>
            </a:r>
          </a:p>
          <a:p>
            <a:pPr algn="l" eaLnBrk="1" hangingPunct="1"/>
            <a:endParaRPr lang="en-US" altLang="en-US" sz="900" b="1" dirty="0">
              <a:latin typeface="Helvetica Neue"/>
            </a:endParaRPr>
          </a:p>
          <a:p>
            <a:pPr algn="l" eaLnBrk="1" hangingPunct="1"/>
            <a:endParaRPr lang="el-GR" altLang="en-US" sz="900" b="1" dirty="0">
              <a:latin typeface="Helvetica Neue"/>
            </a:endParaRPr>
          </a:p>
          <a:p>
            <a:pPr algn="l" eaLnBrk="1" hangingPunct="1"/>
            <a:r>
              <a:rPr lang="en-US" altLang="en-US" sz="3600" b="1" dirty="0">
                <a:latin typeface="Helvetica Neue"/>
              </a:rPr>
              <a:t>depends on the following syllogism form:</a:t>
            </a:r>
          </a:p>
        </p:txBody>
      </p:sp>
      <p:sp>
        <p:nvSpPr>
          <p:cNvPr id="48133" name="Text Box 5">
            <a:extLst>
              <a:ext uri="{FF2B5EF4-FFF2-40B4-BE49-F238E27FC236}">
                <a16:creationId xmlns:a16="http://schemas.microsoft.com/office/drawing/2014/main" id="{D4011908-4373-2A7E-E518-181D371FE451}"/>
              </a:ext>
            </a:extLst>
          </p:cNvPr>
          <p:cNvSpPr txBox="1">
            <a:spLocks noChangeArrowheads="1"/>
          </p:cNvSpPr>
          <p:nvPr/>
        </p:nvSpPr>
        <p:spPr bwMode="auto">
          <a:xfrm>
            <a:off x="1600199" y="7162800"/>
            <a:ext cx="20853401" cy="5078313"/>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latin typeface="Helvetica Neue"/>
              </a:rPr>
              <a:t>Every</a:t>
            </a:r>
            <a:r>
              <a:rPr lang="el-GR" altLang="en-US" sz="3600" b="1" dirty="0">
                <a:latin typeface="Helvetica Neue"/>
              </a:rPr>
              <a:t> </a:t>
            </a:r>
            <a:r>
              <a:rPr lang="en-US" altLang="en-US" sz="3600" b="1" dirty="0">
                <a:latin typeface="Helvetica Neue"/>
              </a:rPr>
              <a:t>x</a:t>
            </a:r>
            <a:r>
              <a:rPr lang="el-GR" altLang="en-US" sz="3600" b="1" dirty="0">
                <a:latin typeface="Helvetica Neue"/>
              </a:rPr>
              <a:t> </a:t>
            </a:r>
            <a:r>
              <a:rPr lang="en-US" altLang="en-US" sz="3600" b="1" dirty="0">
                <a:latin typeface="Helvetica Neue"/>
              </a:rPr>
              <a:t>that satisfies property</a:t>
            </a:r>
            <a:r>
              <a:rPr lang="el-GR" altLang="en-US" sz="3600" b="1" dirty="0">
                <a:latin typeface="Helvetica Neue"/>
              </a:rPr>
              <a:t> Φ </a:t>
            </a:r>
            <a:r>
              <a:rPr lang="en-US" altLang="en-US" sz="3600" b="1" dirty="0">
                <a:latin typeface="Helvetica Neue"/>
              </a:rPr>
              <a:t>satisfies property</a:t>
            </a:r>
            <a:r>
              <a:rPr lang="el-GR" altLang="en-US" sz="3600" b="1" dirty="0">
                <a:latin typeface="Helvetica Neue"/>
              </a:rPr>
              <a:t> Ψ.</a:t>
            </a:r>
          </a:p>
          <a:p>
            <a:pPr algn="l" eaLnBrk="1" hangingPunct="1"/>
            <a:r>
              <a:rPr lang="el-GR" altLang="en-US" sz="3600" b="1" dirty="0">
                <a:latin typeface="Helvetica Neue"/>
              </a:rPr>
              <a:t>A </a:t>
            </a:r>
            <a:r>
              <a:rPr lang="en-US" altLang="en-US" sz="3600" b="1" dirty="0">
                <a:latin typeface="Helvetica Neue"/>
              </a:rPr>
              <a:t>satisfies property</a:t>
            </a:r>
            <a:r>
              <a:rPr lang="el-GR" altLang="en-US" sz="3600" b="1" dirty="0">
                <a:latin typeface="Helvetica Neue"/>
              </a:rPr>
              <a:t> Φ.                                                                       </a:t>
            </a:r>
          </a:p>
          <a:p>
            <a:pPr algn="l" eaLnBrk="1" hangingPunct="1"/>
            <a:r>
              <a:rPr lang="en-US" altLang="en-US" sz="3600" b="1" dirty="0">
                <a:latin typeface="Helvetica Neue"/>
              </a:rPr>
              <a:t>Hence</a:t>
            </a:r>
            <a:r>
              <a:rPr lang="el-GR" altLang="en-US" sz="3600" b="1" dirty="0">
                <a:latin typeface="Helvetica Neue"/>
              </a:rPr>
              <a:t> Α </a:t>
            </a:r>
            <a:r>
              <a:rPr lang="en-US" altLang="en-US" sz="3600" b="1" dirty="0">
                <a:latin typeface="Helvetica Neue"/>
              </a:rPr>
              <a:t>satisfies property</a:t>
            </a:r>
            <a:r>
              <a:rPr lang="el-GR" altLang="en-US" sz="3600" b="1" dirty="0">
                <a:latin typeface="Helvetica Neue"/>
              </a:rPr>
              <a:t> Ψ.    </a:t>
            </a:r>
          </a:p>
          <a:p>
            <a:pPr algn="l" eaLnBrk="1" hangingPunct="1"/>
            <a:r>
              <a:rPr lang="el-GR" altLang="en-US" sz="3600" b="1" dirty="0">
                <a:latin typeface="Helvetica Neue"/>
              </a:rPr>
              <a:t>                                                  </a:t>
            </a:r>
            <a:endParaRPr lang="el-GR" altLang="en-US" sz="3600" b="1" dirty="0">
              <a:latin typeface="Helvetica Neue"/>
              <a:sym typeface="Symbol" panose="05050102010706020507" pitchFamily="18" charset="2"/>
            </a:endParaRPr>
          </a:p>
          <a:p>
            <a:pPr algn="l" eaLnBrk="1" hangingPunct="1"/>
            <a:r>
              <a:rPr lang="el-GR"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Φ(</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Ψ(</a:t>
            </a:r>
            <a:r>
              <a:rPr lang="en-US" altLang="en-US" sz="3600" b="1" dirty="0">
                <a:latin typeface="Helvetica Neue"/>
              </a:rPr>
              <a:t>x</a:t>
            </a:r>
            <a:r>
              <a:rPr lang="el-GR" altLang="en-US" sz="3600" b="1" dirty="0">
                <a:latin typeface="Helvetica Neue"/>
              </a:rPr>
              <a:t>)</a:t>
            </a:r>
          </a:p>
          <a:p>
            <a:pPr algn="l" eaLnBrk="1" hangingPunct="1"/>
            <a:r>
              <a:rPr lang="el-GR" altLang="en-US" sz="3600" b="1" dirty="0">
                <a:latin typeface="Helvetica Neue"/>
              </a:rPr>
              <a:t>Φ(Α)</a:t>
            </a:r>
            <a:endParaRPr lang="el-GR" altLang="en-US" sz="3600" b="1" dirty="0">
              <a:latin typeface="Helvetica Neue"/>
              <a:sym typeface="Symbol" panose="05050102010706020507" pitchFamily="18" charset="2"/>
            </a:endParaRPr>
          </a:p>
          <a:p>
            <a:pPr marL="571500" indent="-571500" algn="l" eaLnBrk="1" hangingPunct="1">
              <a:buFont typeface="Symbol" panose="05050102010706020507" pitchFamily="18" charset="2"/>
              <a:buChar char="\"/>
            </a:pPr>
            <a:r>
              <a:rPr lang="el-GR" altLang="en-US" sz="3600" b="1" dirty="0">
                <a:latin typeface="Helvetica Neue"/>
              </a:rPr>
              <a:t>Ψ(Α)</a:t>
            </a:r>
            <a:endParaRPr lang="en-US" altLang="en-US" sz="3600" b="1" dirty="0">
              <a:latin typeface="Helvetica Neue"/>
            </a:endParaRPr>
          </a:p>
          <a:p>
            <a:pPr marL="571500" indent="-571500" algn="l" eaLnBrk="1" hangingPunct="1">
              <a:buFont typeface="Symbol" panose="05050102010706020507" pitchFamily="18" charset="2"/>
              <a:buChar char="\"/>
            </a:pPr>
            <a:endParaRPr lang="en-US" altLang="en-US" sz="3600" b="1" dirty="0">
              <a:latin typeface="Helvetica Neue"/>
            </a:endParaRPr>
          </a:p>
          <a:p>
            <a:pPr algn="l"/>
            <a:r>
              <a:rPr lang="en-US" altLang="en-US" sz="3600" b="1" dirty="0">
                <a:latin typeface="Helvetica Neue"/>
              </a:rPr>
              <a:t>known as</a:t>
            </a:r>
            <a:r>
              <a:rPr lang="el-GR" altLang="en-US" sz="3600" b="1" dirty="0">
                <a:latin typeface="Helvetica Neue"/>
              </a:rPr>
              <a:t> </a:t>
            </a:r>
            <a:r>
              <a:rPr lang="en-US" altLang="en-US" sz="3600" b="1" dirty="0">
                <a:solidFill>
                  <a:srgbClr val="990000"/>
                </a:solidFill>
                <a:latin typeface="Helvetica Neue"/>
              </a:rPr>
              <a:t>modus</a:t>
            </a:r>
            <a:r>
              <a:rPr lang="el-GR" altLang="en-US" sz="3600" b="1" dirty="0">
                <a:solidFill>
                  <a:srgbClr val="990000"/>
                </a:solidFill>
                <a:latin typeface="Helvetica Neue"/>
              </a:rPr>
              <a:t> </a:t>
            </a:r>
            <a:r>
              <a:rPr lang="en-US" altLang="en-US" sz="3600" b="1" dirty="0">
                <a:solidFill>
                  <a:srgbClr val="990000"/>
                </a:solidFill>
                <a:latin typeface="Helvetica Neue"/>
              </a:rPr>
              <a:t>ponens</a:t>
            </a:r>
            <a:r>
              <a:rPr lang="el-GR" altLang="en-US" sz="3600" b="1" dirty="0">
                <a:latin typeface="Helvetica Neue"/>
              </a:rPr>
              <a:t>.</a:t>
            </a:r>
            <a:r>
              <a:rPr lang="el-GR" altLang="en-US" sz="2800" dirty="0">
                <a:latin typeface="Helvetica Neue"/>
              </a:rPr>
              <a:t> </a:t>
            </a:r>
            <a:endParaRPr lang="en-US" altLang="en-US" sz="2800" dirty="0">
              <a:latin typeface="Helvetica Neue"/>
            </a:endParaRPr>
          </a:p>
        </p:txBody>
      </p:sp>
      <p:sp>
        <p:nvSpPr>
          <p:cNvPr id="7" name="Text Placeholder 1">
            <a:extLst>
              <a:ext uri="{FF2B5EF4-FFF2-40B4-BE49-F238E27FC236}">
                <a16:creationId xmlns:a16="http://schemas.microsoft.com/office/drawing/2014/main" id="{7EE56E59-D132-2AE6-7A48-6598AB17FEA4}"/>
              </a:ext>
            </a:extLst>
          </p:cNvPr>
          <p:cNvSpPr txBox="1">
            <a:spLocks/>
          </p:cNvSpPr>
          <p:nvPr/>
        </p:nvSpPr>
        <p:spPr>
          <a:xfrm>
            <a:off x="1396755" y="558800"/>
            <a:ext cx="21056845" cy="890687"/>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Syntax and Semantics</a:t>
            </a:r>
            <a:endParaRPr lang="en-CY" sz="4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133"/>
                                        </p:tgtEl>
                                        <p:attrNameLst>
                                          <p:attrName>style.visibility</p:attrName>
                                        </p:attrNameLst>
                                      </p:cBhvr>
                                      <p:to>
                                        <p:strVal val="visible"/>
                                      </p:to>
                                    </p:set>
                                    <p:anim calcmode="lin" valueType="num">
                                      <p:cBhvr additive="base">
                                        <p:cTn id="7" dur="500" fill="hold"/>
                                        <p:tgtEl>
                                          <p:spTgt spid="48133"/>
                                        </p:tgtEl>
                                        <p:attrNameLst>
                                          <p:attrName>ppt_x</p:attrName>
                                        </p:attrNameLst>
                                      </p:cBhvr>
                                      <p:tavLst>
                                        <p:tav tm="0">
                                          <p:val>
                                            <p:strVal val="#ppt_x"/>
                                          </p:val>
                                        </p:tav>
                                        <p:tav tm="100000">
                                          <p:val>
                                            <p:strVal val="#ppt_x"/>
                                          </p:val>
                                        </p:tav>
                                      </p:tavLst>
                                    </p:anim>
                                    <p:anim calcmode="lin" valueType="num">
                                      <p:cBhvr additive="base">
                                        <p:cTn id="8" dur="500" fill="hold"/>
                                        <p:tgtEl>
                                          <p:spTgt spid="481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a:extLst>
              <a:ext uri="{FF2B5EF4-FFF2-40B4-BE49-F238E27FC236}">
                <a16:creationId xmlns:a16="http://schemas.microsoft.com/office/drawing/2014/main" id="{F0F4DCB1-3AC9-9C82-C1B9-0CAE78E856E8}"/>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8195" name="Slide Number Placeholder 3">
            <a:extLst>
              <a:ext uri="{FF2B5EF4-FFF2-40B4-BE49-F238E27FC236}">
                <a16:creationId xmlns:a16="http://schemas.microsoft.com/office/drawing/2014/main" id="{D2E414F0-AB08-C69F-DA77-B77999EAFEC1}"/>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A576CB62-3CE3-4CF7-9B75-602C033E4E50}" type="slidenum">
              <a:rPr lang="el-GR" altLang="en-US" smtClean="0"/>
              <a:pPr algn="ctr"/>
              <a:t>34</a:t>
            </a:fld>
            <a:endParaRPr lang="el-GR" altLang="en-US" dirty="0"/>
          </a:p>
        </p:txBody>
      </p:sp>
      <p:sp>
        <p:nvSpPr>
          <p:cNvPr id="49174" name="Text Box 22">
            <a:extLst>
              <a:ext uri="{FF2B5EF4-FFF2-40B4-BE49-F238E27FC236}">
                <a16:creationId xmlns:a16="http://schemas.microsoft.com/office/drawing/2014/main" id="{7A888E1A-23DB-BC10-E3F0-2D2637083F3F}"/>
              </a:ext>
            </a:extLst>
          </p:cNvPr>
          <p:cNvSpPr txBox="1">
            <a:spLocks noChangeArrowheads="1"/>
          </p:cNvSpPr>
          <p:nvPr/>
        </p:nvSpPr>
        <p:spPr bwMode="auto">
          <a:xfrm>
            <a:off x="4572000" y="1190626"/>
            <a:ext cx="2743200" cy="1169551"/>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constants</a:t>
            </a:r>
            <a:endParaRPr lang="el-GR" altLang="en-US" sz="2800" b="1" dirty="0"/>
          </a:p>
          <a:p>
            <a:pPr algn="ctr" eaLnBrk="1" hangingPunct="1">
              <a:spcBef>
                <a:spcPct val="50000"/>
              </a:spcBef>
            </a:pPr>
            <a:r>
              <a:rPr lang="el-GR" altLang="en-US" sz="2800" b="1" i="1" dirty="0">
                <a:solidFill>
                  <a:srgbClr val="990000"/>
                </a:solidFill>
              </a:rPr>
              <a:t>Α</a:t>
            </a:r>
            <a:endParaRPr lang="en-US" altLang="en-US" sz="2800" b="1" i="1" dirty="0">
              <a:solidFill>
                <a:srgbClr val="990000"/>
              </a:solidFill>
            </a:endParaRPr>
          </a:p>
        </p:txBody>
      </p:sp>
      <p:sp>
        <p:nvSpPr>
          <p:cNvPr id="49175" name="Text Box 23">
            <a:extLst>
              <a:ext uri="{FF2B5EF4-FFF2-40B4-BE49-F238E27FC236}">
                <a16:creationId xmlns:a16="http://schemas.microsoft.com/office/drawing/2014/main" id="{BC0C7635-6CBA-7000-C09B-D26B237A599C}"/>
              </a:ext>
            </a:extLst>
          </p:cNvPr>
          <p:cNvSpPr txBox="1">
            <a:spLocks noChangeArrowheads="1"/>
          </p:cNvSpPr>
          <p:nvPr/>
        </p:nvSpPr>
        <p:spPr bwMode="auto">
          <a:xfrm>
            <a:off x="7772400" y="1190626"/>
            <a:ext cx="2743200" cy="1169551"/>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variables</a:t>
            </a:r>
            <a:endParaRPr lang="el-GR" altLang="en-US" sz="2800" b="1" dirty="0"/>
          </a:p>
          <a:p>
            <a:pPr algn="ctr" eaLnBrk="1" hangingPunct="1">
              <a:spcBef>
                <a:spcPct val="50000"/>
              </a:spcBef>
            </a:pPr>
            <a:r>
              <a:rPr lang="en-US" altLang="en-US" sz="2800" b="1" i="1" dirty="0">
                <a:solidFill>
                  <a:srgbClr val="990000"/>
                </a:solidFill>
              </a:rPr>
              <a:t>x</a:t>
            </a:r>
          </a:p>
        </p:txBody>
      </p:sp>
      <p:sp>
        <p:nvSpPr>
          <p:cNvPr id="49176" name="Text Box 24">
            <a:extLst>
              <a:ext uri="{FF2B5EF4-FFF2-40B4-BE49-F238E27FC236}">
                <a16:creationId xmlns:a16="http://schemas.microsoft.com/office/drawing/2014/main" id="{A10810AA-3E2D-0886-AB8E-EA58945CC0D3}"/>
              </a:ext>
            </a:extLst>
          </p:cNvPr>
          <p:cNvSpPr txBox="1">
            <a:spLocks noChangeArrowheads="1"/>
          </p:cNvSpPr>
          <p:nvPr/>
        </p:nvSpPr>
        <p:spPr bwMode="auto">
          <a:xfrm>
            <a:off x="10972800" y="1190627"/>
            <a:ext cx="2743200" cy="1169551"/>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functions</a:t>
            </a:r>
            <a:endParaRPr lang="el-GR" altLang="en-US" sz="2800" b="1" dirty="0"/>
          </a:p>
          <a:p>
            <a:pPr algn="ctr" eaLnBrk="1" hangingPunct="1">
              <a:spcBef>
                <a:spcPct val="50000"/>
              </a:spcBef>
            </a:pPr>
            <a:r>
              <a:rPr lang="en-US" altLang="en-US" sz="2800" b="1" i="1" dirty="0">
                <a:solidFill>
                  <a:srgbClr val="990000"/>
                </a:solidFill>
              </a:rPr>
              <a:t>support</a:t>
            </a:r>
          </a:p>
        </p:txBody>
      </p:sp>
      <p:sp>
        <p:nvSpPr>
          <p:cNvPr id="49177" name="Text Box 25">
            <a:extLst>
              <a:ext uri="{FF2B5EF4-FFF2-40B4-BE49-F238E27FC236}">
                <a16:creationId xmlns:a16="http://schemas.microsoft.com/office/drawing/2014/main" id="{18E2F268-9F19-65EF-3CB2-A1AFAFE12E32}"/>
              </a:ext>
            </a:extLst>
          </p:cNvPr>
          <p:cNvSpPr txBox="1">
            <a:spLocks noChangeArrowheads="1"/>
          </p:cNvSpPr>
          <p:nvPr/>
        </p:nvSpPr>
        <p:spPr bwMode="auto">
          <a:xfrm>
            <a:off x="7772400" y="3324226"/>
            <a:ext cx="2743200" cy="523220"/>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terms</a:t>
            </a:r>
          </a:p>
        </p:txBody>
      </p:sp>
      <p:sp>
        <p:nvSpPr>
          <p:cNvPr id="49178" name="Text Box 26">
            <a:extLst>
              <a:ext uri="{FF2B5EF4-FFF2-40B4-BE49-F238E27FC236}">
                <a16:creationId xmlns:a16="http://schemas.microsoft.com/office/drawing/2014/main" id="{1F9DE839-E2A9-45F0-E0EB-37D603B5BF38}"/>
              </a:ext>
            </a:extLst>
          </p:cNvPr>
          <p:cNvSpPr txBox="1">
            <a:spLocks noChangeArrowheads="1"/>
          </p:cNvSpPr>
          <p:nvPr/>
        </p:nvSpPr>
        <p:spPr bwMode="auto">
          <a:xfrm>
            <a:off x="3810000" y="3352800"/>
            <a:ext cx="3048000" cy="1169551"/>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predicates</a:t>
            </a:r>
            <a:endParaRPr lang="el-GR" altLang="en-US" sz="2800" b="1" dirty="0"/>
          </a:p>
          <a:p>
            <a:pPr algn="ctr" eaLnBrk="1" hangingPunct="1">
              <a:spcBef>
                <a:spcPct val="50000"/>
              </a:spcBef>
            </a:pPr>
            <a:r>
              <a:rPr lang="en-US" altLang="en-US" sz="2800" b="1" i="1" dirty="0">
                <a:solidFill>
                  <a:srgbClr val="990000"/>
                </a:solidFill>
              </a:rPr>
              <a:t>ON</a:t>
            </a:r>
          </a:p>
        </p:txBody>
      </p:sp>
      <p:sp>
        <p:nvSpPr>
          <p:cNvPr id="49179" name="Line 27">
            <a:extLst>
              <a:ext uri="{FF2B5EF4-FFF2-40B4-BE49-F238E27FC236}">
                <a16:creationId xmlns:a16="http://schemas.microsoft.com/office/drawing/2014/main" id="{C1D91E3C-E64D-4376-F8C0-208027D2E60A}"/>
              </a:ext>
            </a:extLst>
          </p:cNvPr>
          <p:cNvSpPr>
            <a:spLocks noChangeShapeType="1"/>
          </p:cNvSpPr>
          <p:nvPr/>
        </p:nvSpPr>
        <p:spPr bwMode="auto">
          <a:xfrm>
            <a:off x="9144000" y="2438400"/>
            <a:ext cx="0" cy="914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80" name="Line 28">
            <a:extLst>
              <a:ext uri="{FF2B5EF4-FFF2-40B4-BE49-F238E27FC236}">
                <a16:creationId xmlns:a16="http://schemas.microsoft.com/office/drawing/2014/main" id="{E949CD1D-8665-441E-5917-9F4000C94F7E}"/>
              </a:ext>
            </a:extLst>
          </p:cNvPr>
          <p:cNvSpPr>
            <a:spLocks noChangeShapeType="1"/>
          </p:cNvSpPr>
          <p:nvPr/>
        </p:nvSpPr>
        <p:spPr bwMode="auto">
          <a:xfrm>
            <a:off x="5943600" y="2438400"/>
            <a:ext cx="1828800" cy="762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81" name="Line 29">
            <a:extLst>
              <a:ext uri="{FF2B5EF4-FFF2-40B4-BE49-F238E27FC236}">
                <a16:creationId xmlns:a16="http://schemas.microsoft.com/office/drawing/2014/main" id="{7394438B-D4D7-8D93-C533-8188F2127166}"/>
              </a:ext>
            </a:extLst>
          </p:cNvPr>
          <p:cNvSpPr>
            <a:spLocks noChangeShapeType="1"/>
          </p:cNvSpPr>
          <p:nvPr/>
        </p:nvSpPr>
        <p:spPr bwMode="auto">
          <a:xfrm flipH="1">
            <a:off x="10515600" y="2438400"/>
            <a:ext cx="1676400" cy="762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82" name="Freeform 30">
            <a:extLst>
              <a:ext uri="{FF2B5EF4-FFF2-40B4-BE49-F238E27FC236}">
                <a16:creationId xmlns:a16="http://schemas.microsoft.com/office/drawing/2014/main" id="{31C67C1D-2192-87DF-3D5D-2F0D6E27BCA7}"/>
              </a:ext>
            </a:extLst>
          </p:cNvPr>
          <p:cNvSpPr>
            <a:spLocks/>
          </p:cNvSpPr>
          <p:nvPr/>
        </p:nvSpPr>
        <p:spPr bwMode="auto">
          <a:xfrm>
            <a:off x="10515600" y="3302000"/>
            <a:ext cx="1244600" cy="1168400"/>
          </a:xfrm>
          <a:custGeom>
            <a:avLst/>
            <a:gdLst>
              <a:gd name="T0" fmla="*/ 0 w 392"/>
              <a:gd name="T1" fmla="*/ 330200 h 368"/>
              <a:gd name="T2" fmla="*/ 228600 w 392"/>
              <a:gd name="T3" fmla="*/ 558800 h 368"/>
              <a:gd name="T4" fmla="*/ 457200 w 392"/>
              <a:gd name="T5" fmla="*/ 482600 h 368"/>
              <a:gd name="T6" fmla="*/ 609600 w 392"/>
              <a:gd name="T7" fmla="*/ 254000 h 368"/>
              <a:gd name="T8" fmla="*/ 381000 w 392"/>
              <a:gd name="T9" fmla="*/ 25400 h 368"/>
              <a:gd name="T10" fmla="*/ 76200 w 392"/>
              <a:gd name="T11" fmla="*/ 101600 h 368"/>
              <a:gd name="T12" fmla="*/ 0 w 392"/>
              <a:gd name="T13" fmla="*/ 177800 h 3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2" h="368">
                <a:moveTo>
                  <a:pt x="0" y="208"/>
                </a:moveTo>
                <a:cubicBezTo>
                  <a:pt x="48" y="272"/>
                  <a:pt x="96" y="336"/>
                  <a:pt x="144" y="352"/>
                </a:cubicBezTo>
                <a:cubicBezTo>
                  <a:pt x="192" y="368"/>
                  <a:pt x="248" y="336"/>
                  <a:pt x="288" y="304"/>
                </a:cubicBezTo>
                <a:cubicBezTo>
                  <a:pt x="328" y="272"/>
                  <a:pt x="392" y="208"/>
                  <a:pt x="384" y="160"/>
                </a:cubicBezTo>
                <a:cubicBezTo>
                  <a:pt x="376" y="112"/>
                  <a:pt x="296" y="32"/>
                  <a:pt x="240" y="16"/>
                </a:cubicBezTo>
                <a:cubicBezTo>
                  <a:pt x="184" y="0"/>
                  <a:pt x="88" y="48"/>
                  <a:pt x="48" y="64"/>
                </a:cubicBezTo>
                <a:cubicBezTo>
                  <a:pt x="8" y="80"/>
                  <a:pt x="4" y="96"/>
                  <a:pt x="0" y="112"/>
                </a:cubicBezTo>
              </a:path>
            </a:pathLst>
          </a:custGeom>
          <a:noFill/>
          <a:ln w="57150"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83" name="Text Box 31">
            <a:extLst>
              <a:ext uri="{FF2B5EF4-FFF2-40B4-BE49-F238E27FC236}">
                <a16:creationId xmlns:a16="http://schemas.microsoft.com/office/drawing/2014/main" id="{72CE0815-A92B-442B-B91C-ABCEB5DD1C84}"/>
              </a:ext>
            </a:extLst>
          </p:cNvPr>
          <p:cNvSpPr txBox="1">
            <a:spLocks noChangeArrowheads="1"/>
          </p:cNvSpPr>
          <p:nvPr/>
        </p:nvSpPr>
        <p:spPr bwMode="auto">
          <a:xfrm>
            <a:off x="5943600" y="6219827"/>
            <a:ext cx="3810000" cy="1169551"/>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atomic sentences</a:t>
            </a:r>
            <a:endParaRPr lang="el-GR" altLang="en-US" sz="2800" b="1" dirty="0"/>
          </a:p>
          <a:p>
            <a:pPr algn="ctr" eaLnBrk="1" hangingPunct="1">
              <a:spcBef>
                <a:spcPct val="50000"/>
              </a:spcBef>
            </a:pPr>
            <a:r>
              <a:rPr lang="en-US" altLang="en-US" sz="2800" b="1" i="1" dirty="0">
                <a:solidFill>
                  <a:srgbClr val="990000"/>
                </a:solidFill>
              </a:rPr>
              <a:t>ON</a:t>
            </a:r>
            <a:r>
              <a:rPr lang="el-GR" altLang="en-US" sz="2800" b="1" i="1" dirty="0">
                <a:solidFill>
                  <a:srgbClr val="990000"/>
                </a:solidFill>
              </a:rPr>
              <a:t>(Α,</a:t>
            </a:r>
            <a:r>
              <a:rPr lang="en-US" altLang="en-US" sz="2800" b="1" i="1" dirty="0">
                <a:solidFill>
                  <a:srgbClr val="990000"/>
                </a:solidFill>
              </a:rPr>
              <a:t>x)</a:t>
            </a:r>
          </a:p>
        </p:txBody>
      </p:sp>
      <p:sp>
        <p:nvSpPr>
          <p:cNvPr id="49184" name="Text Box 32">
            <a:extLst>
              <a:ext uri="{FF2B5EF4-FFF2-40B4-BE49-F238E27FC236}">
                <a16:creationId xmlns:a16="http://schemas.microsoft.com/office/drawing/2014/main" id="{BB46991D-9E20-A8D3-2C1E-029578CB82EC}"/>
              </a:ext>
            </a:extLst>
          </p:cNvPr>
          <p:cNvSpPr txBox="1">
            <a:spLocks noChangeArrowheads="1"/>
          </p:cNvSpPr>
          <p:nvPr/>
        </p:nvSpPr>
        <p:spPr bwMode="auto">
          <a:xfrm>
            <a:off x="11277600" y="6219827"/>
            <a:ext cx="5791200" cy="1169551"/>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negation of atomic sentences</a:t>
            </a:r>
          </a:p>
          <a:p>
            <a:pPr algn="ctr" eaLnBrk="1" hangingPunct="1">
              <a:spcBef>
                <a:spcPct val="50000"/>
              </a:spcBef>
            </a:pPr>
            <a:r>
              <a:rPr lang="en-US" altLang="en-US" sz="2800" b="1" dirty="0">
                <a:solidFill>
                  <a:srgbClr val="990000"/>
                </a:solidFill>
              </a:rPr>
              <a:t>~</a:t>
            </a:r>
            <a:r>
              <a:rPr lang="en-US" altLang="en-US" sz="2800" b="1" i="1" dirty="0">
                <a:solidFill>
                  <a:srgbClr val="990000"/>
                </a:solidFill>
              </a:rPr>
              <a:t>ON</a:t>
            </a:r>
            <a:r>
              <a:rPr lang="el-GR" altLang="en-US" sz="2800" b="1" i="1" dirty="0">
                <a:solidFill>
                  <a:srgbClr val="990000"/>
                </a:solidFill>
              </a:rPr>
              <a:t>(Α,</a:t>
            </a:r>
            <a:r>
              <a:rPr lang="en-US" altLang="en-US" sz="2800" b="1" i="1" dirty="0">
                <a:solidFill>
                  <a:srgbClr val="990000"/>
                </a:solidFill>
              </a:rPr>
              <a:t>x)</a:t>
            </a:r>
          </a:p>
        </p:txBody>
      </p:sp>
      <p:sp>
        <p:nvSpPr>
          <p:cNvPr id="49185" name="Line 33">
            <a:extLst>
              <a:ext uri="{FF2B5EF4-FFF2-40B4-BE49-F238E27FC236}">
                <a16:creationId xmlns:a16="http://schemas.microsoft.com/office/drawing/2014/main" id="{10BBA087-7274-02E8-DBC4-3B7D35275C89}"/>
              </a:ext>
            </a:extLst>
          </p:cNvPr>
          <p:cNvSpPr>
            <a:spLocks noChangeShapeType="1"/>
          </p:cNvSpPr>
          <p:nvPr/>
        </p:nvSpPr>
        <p:spPr bwMode="auto">
          <a:xfrm>
            <a:off x="9753600" y="6858000"/>
            <a:ext cx="15240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86" name="Line 34">
            <a:extLst>
              <a:ext uri="{FF2B5EF4-FFF2-40B4-BE49-F238E27FC236}">
                <a16:creationId xmlns:a16="http://schemas.microsoft.com/office/drawing/2014/main" id="{834D0191-B9A0-4109-3BDA-5AF80ED82AC9}"/>
              </a:ext>
            </a:extLst>
          </p:cNvPr>
          <p:cNvSpPr>
            <a:spLocks noChangeShapeType="1"/>
          </p:cNvSpPr>
          <p:nvPr/>
        </p:nvSpPr>
        <p:spPr bwMode="auto">
          <a:xfrm>
            <a:off x="6705600" y="5486400"/>
            <a:ext cx="21336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89" name="Line 37">
            <a:extLst>
              <a:ext uri="{FF2B5EF4-FFF2-40B4-BE49-F238E27FC236}">
                <a16:creationId xmlns:a16="http://schemas.microsoft.com/office/drawing/2014/main" id="{932A94A8-A722-6C2C-64AF-6BDEAAF79E5A}"/>
              </a:ext>
            </a:extLst>
          </p:cNvPr>
          <p:cNvSpPr>
            <a:spLocks noChangeShapeType="1"/>
          </p:cNvSpPr>
          <p:nvPr/>
        </p:nvSpPr>
        <p:spPr bwMode="auto">
          <a:xfrm flipV="1">
            <a:off x="6705600" y="5181600"/>
            <a:ext cx="0" cy="304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90" name="Line 38">
            <a:extLst>
              <a:ext uri="{FF2B5EF4-FFF2-40B4-BE49-F238E27FC236}">
                <a16:creationId xmlns:a16="http://schemas.microsoft.com/office/drawing/2014/main" id="{86C0AFF7-1D6E-0BA6-FB29-07C72533EE88}"/>
              </a:ext>
            </a:extLst>
          </p:cNvPr>
          <p:cNvSpPr>
            <a:spLocks noChangeShapeType="1"/>
          </p:cNvSpPr>
          <p:nvPr/>
        </p:nvSpPr>
        <p:spPr bwMode="auto">
          <a:xfrm flipV="1">
            <a:off x="8839200" y="5181600"/>
            <a:ext cx="0" cy="304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91" name="Line 39">
            <a:extLst>
              <a:ext uri="{FF2B5EF4-FFF2-40B4-BE49-F238E27FC236}">
                <a16:creationId xmlns:a16="http://schemas.microsoft.com/office/drawing/2014/main" id="{278BBD5A-492A-D8D5-A786-6BE263227CE1}"/>
              </a:ext>
            </a:extLst>
          </p:cNvPr>
          <p:cNvSpPr>
            <a:spLocks noChangeShapeType="1"/>
          </p:cNvSpPr>
          <p:nvPr/>
        </p:nvSpPr>
        <p:spPr bwMode="auto">
          <a:xfrm flipH="1">
            <a:off x="8382000" y="3962400"/>
            <a:ext cx="609600" cy="1219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92" name="Line 40">
            <a:extLst>
              <a:ext uri="{FF2B5EF4-FFF2-40B4-BE49-F238E27FC236}">
                <a16:creationId xmlns:a16="http://schemas.microsoft.com/office/drawing/2014/main" id="{F2CCA544-8642-28BA-2567-1DD5FE5FA46C}"/>
              </a:ext>
            </a:extLst>
          </p:cNvPr>
          <p:cNvSpPr>
            <a:spLocks noChangeShapeType="1"/>
          </p:cNvSpPr>
          <p:nvPr/>
        </p:nvSpPr>
        <p:spPr bwMode="auto">
          <a:xfrm>
            <a:off x="6858000" y="4572000"/>
            <a:ext cx="457200" cy="609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93" name="Line 41">
            <a:extLst>
              <a:ext uri="{FF2B5EF4-FFF2-40B4-BE49-F238E27FC236}">
                <a16:creationId xmlns:a16="http://schemas.microsoft.com/office/drawing/2014/main" id="{4ED415AB-2035-D1E3-979B-2A91CA92BFA7}"/>
              </a:ext>
            </a:extLst>
          </p:cNvPr>
          <p:cNvSpPr>
            <a:spLocks noChangeShapeType="1"/>
          </p:cNvSpPr>
          <p:nvPr/>
        </p:nvSpPr>
        <p:spPr bwMode="auto">
          <a:xfrm>
            <a:off x="7772400" y="5486400"/>
            <a:ext cx="0" cy="762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94" name="Text Box 42">
            <a:extLst>
              <a:ext uri="{FF2B5EF4-FFF2-40B4-BE49-F238E27FC236}">
                <a16:creationId xmlns:a16="http://schemas.microsoft.com/office/drawing/2014/main" id="{14A3F959-EA7C-30AF-66B5-EDFCB42D95B7}"/>
              </a:ext>
            </a:extLst>
          </p:cNvPr>
          <p:cNvSpPr txBox="1">
            <a:spLocks noChangeArrowheads="1"/>
          </p:cNvSpPr>
          <p:nvPr/>
        </p:nvSpPr>
        <p:spPr bwMode="auto">
          <a:xfrm>
            <a:off x="4572000" y="8629651"/>
            <a:ext cx="2743200" cy="1815882"/>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connectives</a:t>
            </a:r>
            <a:endParaRPr lang="el-GR" altLang="en-US" sz="2800" b="1" dirty="0"/>
          </a:p>
          <a:p>
            <a:pPr algn="ctr" eaLnBrk="1" hangingPunct="1">
              <a:spcBef>
                <a:spcPct val="50000"/>
              </a:spcBef>
            </a:pPr>
            <a:r>
              <a:rPr lang="el-GR" altLang="en-US" sz="2800" b="1" dirty="0">
                <a:solidFill>
                  <a:srgbClr val="990000"/>
                </a:solidFill>
                <a:sym typeface="Symbol" panose="05050102010706020507" pitchFamily="18" charset="2"/>
              </a:rPr>
              <a:t></a:t>
            </a:r>
            <a:r>
              <a:rPr lang="el-GR" altLang="en-US" sz="2800" b="1" dirty="0">
                <a:solidFill>
                  <a:srgbClr val="990000"/>
                </a:solidFill>
              </a:rPr>
              <a:t>, </a:t>
            </a:r>
            <a:r>
              <a:rPr lang="el-GR" altLang="en-US" sz="2800" b="1" dirty="0">
                <a:solidFill>
                  <a:srgbClr val="990000"/>
                </a:solidFill>
                <a:sym typeface="Symbol" panose="05050102010706020507" pitchFamily="18" charset="2"/>
              </a:rPr>
              <a:t></a:t>
            </a:r>
            <a:r>
              <a:rPr lang="el-GR" altLang="en-US" sz="2800" b="1" dirty="0">
                <a:solidFill>
                  <a:srgbClr val="990000"/>
                </a:solidFill>
              </a:rPr>
              <a:t>, </a:t>
            </a:r>
            <a:r>
              <a:rPr lang="el-GR" altLang="en-US" sz="2800" b="1" dirty="0">
                <a:solidFill>
                  <a:srgbClr val="990000"/>
                </a:solidFill>
                <a:sym typeface="Symbol" panose="05050102010706020507" pitchFamily="18" charset="2"/>
              </a:rPr>
              <a:t></a:t>
            </a:r>
            <a:r>
              <a:rPr lang="el-GR" altLang="en-US" sz="2800" b="1" dirty="0">
                <a:solidFill>
                  <a:srgbClr val="990000"/>
                </a:solidFill>
              </a:rPr>
              <a:t>, </a:t>
            </a:r>
            <a:r>
              <a:rPr lang="el-GR" altLang="en-US" sz="2800" b="1" dirty="0">
                <a:solidFill>
                  <a:srgbClr val="990000"/>
                </a:solidFill>
                <a:sym typeface="Symbol" panose="05050102010706020507" pitchFamily="18" charset="2"/>
              </a:rPr>
              <a:t></a:t>
            </a:r>
            <a:r>
              <a:rPr lang="el-GR" altLang="en-US" sz="2800" b="1" dirty="0">
                <a:solidFill>
                  <a:srgbClr val="990000"/>
                </a:solidFill>
              </a:rPr>
              <a:t> </a:t>
            </a:r>
          </a:p>
          <a:p>
            <a:pPr algn="ctr" eaLnBrk="1" hangingPunct="1">
              <a:spcBef>
                <a:spcPct val="50000"/>
              </a:spcBef>
            </a:pPr>
            <a:r>
              <a:rPr lang="el-GR" altLang="en-US" sz="2800" b="1" dirty="0">
                <a:solidFill>
                  <a:srgbClr val="990000"/>
                </a:solidFill>
              </a:rPr>
              <a:t>(</a:t>
            </a:r>
            <a:r>
              <a:rPr lang="el-GR" altLang="en-US" sz="2800" b="1" dirty="0">
                <a:solidFill>
                  <a:srgbClr val="990000"/>
                </a:solidFill>
                <a:sym typeface="Symbol" panose="05050102010706020507" pitchFamily="18" charset="2"/>
              </a:rPr>
              <a:t></a:t>
            </a:r>
            <a:r>
              <a:rPr lang="el-GR" altLang="en-US" sz="2800" b="1" dirty="0">
                <a:solidFill>
                  <a:srgbClr val="990000"/>
                </a:solidFill>
              </a:rPr>
              <a:t>, </a:t>
            </a:r>
            <a:r>
              <a:rPr lang="el-GR" altLang="en-US" sz="2800" b="1" dirty="0">
                <a:solidFill>
                  <a:srgbClr val="990000"/>
                </a:solidFill>
                <a:sym typeface="Symbol" panose="05050102010706020507" pitchFamily="18" charset="2"/>
              </a:rPr>
              <a:t></a:t>
            </a:r>
            <a:r>
              <a:rPr lang="el-GR" altLang="en-US" sz="2800" b="1" dirty="0">
                <a:solidFill>
                  <a:srgbClr val="990000"/>
                </a:solidFill>
              </a:rPr>
              <a:t>,</a:t>
            </a:r>
            <a:r>
              <a:rPr lang="el-GR" altLang="en-US" sz="2800" b="1" dirty="0">
                <a:solidFill>
                  <a:srgbClr val="990000"/>
                </a:solidFill>
                <a:sym typeface="Symbol" panose="05050102010706020507" pitchFamily="18" charset="2"/>
              </a:rPr>
              <a:t></a:t>
            </a:r>
            <a:r>
              <a:rPr lang="el-GR" altLang="en-US" sz="2800" b="1" dirty="0">
                <a:solidFill>
                  <a:srgbClr val="990000"/>
                </a:solidFill>
              </a:rPr>
              <a:t>, </a:t>
            </a:r>
            <a:r>
              <a:rPr lang="el-GR" altLang="en-US" sz="2800" b="1" dirty="0">
                <a:solidFill>
                  <a:srgbClr val="990000"/>
                </a:solidFill>
                <a:sym typeface="Symbol" panose="05050102010706020507" pitchFamily="18" charset="2"/>
              </a:rPr>
              <a:t></a:t>
            </a:r>
            <a:r>
              <a:rPr lang="el-GR" altLang="en-US" sz="2800" b="1" dirty="0">
                <a:solidFill>
                  <a:srgbClr val="990000"/>
                </a:solidFill>
              </a:rPr>
              <a:t>)</a:t>
            </a:r>
            <a:r>
              <a:rPr lang="en-US" altLang="en-US" sz="2800" dirty="0"/>
              <a:t> </a:t>
            </a:r>
            <a:endParaRPr lang="el-GR" altLang="en-US" sz="2800" dirty="0"/>
          </a:p>
        </p:txBody>
      </p:sp>
      <p:sp>
        <p:nvSpPr>
          <p:cNvPr id="49195" name="Text Box 43">
            <a:extLst>
              <a:ext uri="{FF2B5EF4-FFF2-40B4-BE49-F238E27FC236}">
                <a16:creationId xmlns:a16="http://schemas.microsoft.com/office/drawing/2014/main" id="{C5A588B4-93E3-065F-CA2B-8D67CAED38BA}"/>
              </a:ext>
            </a:extLst>
          </p:cNvPr>
          <p:cNvSpPr txBox="1">
            <a:spLocks noChangeArrowheads="1"/>
          </p:cNvSpPr>
          <p:nvPr/>
        </p:nvSpPr>
        <p:spPr bwMode="auto">
          <a:xfrm>
            <a:off x="8534400" y="8686801"/>
            <a:ext cx="5181600" cy="523220"/>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literals</a:t>
            </a:r>
            <a:endParaRPr lang="el-GR" altLang="en-US" sz="2800" b="1" dirty="0"/>
          </a:p>
        </p:txBody>
      </p:sp>
      <p:sp>
        <p:nvSpPr>
          <p:cNvPr id="49196" name="Text Box 44">
            <a:extLst>
              <a:ext uri="{FF2B5EF4-FFF2-40B4-BE49-F238E27FC236}">
                <a16:creationId xmlns:a16="http://schemas.microsoft.com/office/drawing/2014/main" id="{A8542D36-1D68-FA57-5EB6-E36753E7467E}"/>
              </a:ext>
            </a:extLst>
          </p:cNvPr>
          <p:cNvSpPr txBox="1">
            <a:spLocks noChangeArrowheads="1"/>
          </p:cNvSpPr>
          <p:nvPr/>
        </p:nvSpPr>
        <p:spPr bwMode="auto">
          <a:xfrm>
            <a:off x="14935200" y="8782050"/>
            <a:ext cx="2743200" cy="1169551"/>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quantifiers</a:t>
            </a:r>
            <a:endParaRPr lang="el-GR" altLang="en-US" sz="2800" b="1" dirty="0"/>
          </a:p>
          <a:p>
            <a:pPr algn="ctr" eaLnBrk="1" hangingPunct="1">
              <a:spcBef>
                <a:spcPct val="50000"/>
              </a:spcBef>
            </a:pPr>
            <a:r>
              <a:rPr lang="el-GR" altLang="en-US" sz="2800" b="1" dirty="0">
                <a:solidFill>
                  <a:srgbClr val="990000"/>
                </a:solidFill>
                <a:sym typeface="Symbol" panose="05050102010706020507" pitchFamily="18" charset="2"/>
              </a:rPr>
              <a:t></a:t>
            </a:r>
            <a:r>
              <a:rPr lang="el-GR" altLang="en-US" sz="2800" b="1" dirty="0">
                <a:solidFill>
                  <a:srgbClr val="990000"/>
                </a:solidFill>
              </a:rPr>
              <a:t>, </a:t>
            </a:r>
            <a:r>
              <a:rPr lang="el-GR" altLang="en-US" sz="2800" b="1" dirty="0">
                <a:solidFill>
                  <a:srgbClr val="990000"/>
                </a:solidFill>
                <a:sym typeface="Symbol" panose="05050102010706020507" pitchFamily="18" charset="2"/>
              </a:rPr>
              <a:t></a:t>
            </a:r>
          </a:p>
        </p:txBody>
      </p:sp>
      <p:sp>
        <p:nvSpPr>
          <p:cNvPr id="49197" name="Line 45">
            <a:extLst>
              <a:ext uri="{FF2B5EF4-FFF2-40B4-BE49-F238E27FC236}">
                <a16:creationId xmlns:a16="http://schemas.microsoft.com/office/drawing/2014/main" id="{0E42786A-E54C-091C-CBC4-AFDCFCFBFB3E}"/>
              </a:ext>
            </a:extLst>
          </p:cNvPr>
          <p:cNvSpPr>
            <a:spLocks noChangeShapeType="1"/>
          </p:cNvSpPr>
          <p:nvPr/>
        </p:nvSpPr>
        <p:spPr bwMode="auto">
          <a:xfrm>
            <a:off x="7772400" y="7467600"/>
            <a:ext cx="1981200" cy="1219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98" name="Line 46">
            <a:extLst>
              <a:ext uri="{FF2B5EF4-FFF2-40B4-BE49-F238E27FC236}">
                <a16:creationId xmlns:a16="http://schemas.microsoft.com/office/drawing/2014/main" id="{6E6DD80D-C8C5-B5BA-8F2C-7BD698FC6E60}"/>
              </a:ext>
            </a:extLst>
          </p:cNvPr>
          <p:cNvSpPr>
            <a:spLocks noChangeShapeType="1"/>
          </p:cNvSpPr>
          <p:nvPr/>
        </p:nvSpPr>
        <p:spPr bwMode="auto">
          <a:xfrm flipH="1">
            <a:off x="12496800" y="7467600"/>
            <a:ext cx="1524000" cy="1219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99" name="Text Box 47">
            <a:extLst>
              <a:ext uri="{FF2B5EF4-FFF2-40B4-BE49-F238E27FC236}">
                <a16:creationId xmlns:a16="http://schemas.microsoft.com/office/drawing/2014/main" id="{D950AE47-9590-56C5-3EAC-6E0272FF5CA8}"/>
              </a:ext>
            </a:extLst>
          </p:cNvPr>
          <p:cNvSpPr txBox="1">
            <a:spLocks noChangeArrowheads="1"/>
          </p:cNvSpPr>
          <p:nvPr/>
        </p:nvSpPr>
        <p:spPr bwMode="auto">
          <a:xfrm>
            <a:off x="7315200" y="10972800"/>
            <a:ext cx="7772400" cy="1169551"/>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well formed formulae</a:t>
            </a:r>
            <a:r>
              <a:rPr lang="el-GR" altLang="en-US" sz="2800" b="1" dirty="0"/>
              <a:t> (</a:t>
            </a:r>
            <a:r>
              <a:rPr lang="en-US" altLang="en-US" sz="2800" b="1" dirty="0"/>
              <a:t>wff)</a:t>
            </a:r>
          </a:p>
          <a:p>
            <a:pPr algn="ctr" eaLnBrk="1" hangingPunct="1">
              <a:spcBef>
                <a:spcPct val="50000"/>
              </a:spcBef>
            </a:pPr>
            <a:r>
              <a:rPr lang="el-GR" altLang="en-US" sz="2800" b="1" i="1" dirty="0">
                <a:solidFill>
                  <a:srgbClr val="990000"/>
                </a:solidFill>
                <a:sym typeface="Symbol" panose="05050102010706020507" pitchFamily="18" charset="2"/>
              </a:rPr>
              <a:t></a:t>
            </a:r>
            <a:r>
              <a:rPr lang="en-US" altLang="en-US" sz="2800" b="1" i="1" dirty="0">
                <a:solidFill>
                  <a:srgbClr val="990000"/>
                </a:solidFill>
              </a:rPr>
              <a:t>x</a:t>
            </a:r>
            <a:r>
              <a:rPr lang="el-GR" altLang="en-US" sz="2800" b="1" i="1" dirty="0">
                <a:solidFill>
                  <a:srgbClr val="990000"/>
                </a:solidFill>
              </a:rPr>
              <a:t>{</a:t>
            </a:r>
            <a:r>
              <a:rPr lang="en-US" altLang="en-US" sz="2800" b="1" i="1" dirty="0">
                <a:solidFill>
                  <a:srgbClr val="990000"/>
                </a:solidFill>
              </a:rPr>
              <a:t>ON</a:t>
            </a:r>
            <a:r>
              <a:rPr lang="el-GR" altLang="en-US" sz="2800" b="1" i="1" dirty="0">
                <a:solidFill>
                  <a:srgbClr val="990000"/>
                </a:solidFill>
              </a:rPr>
              <a:t>(Α,</a:t>
            </a:r>
            <a:r>
              <a:rPr lang="en-US" altLang="en-US" sz="2800" b="1" i="1" dirty="0">
                <a:solidFill>
                  <a:srgbClr val="990000"/>
                </a:solidFill>
              </a:rPr>
              <a:t>x</a:t>
            </a:r>
            <a:r>
              <a:rPr lang="el-GR" altLang="en-US" sz="2800" b="1" i="1" dirty="0">
                <a:solidFill>
                  <a:srgbClr val="990000"/>
                </a:solidFill>
              </a:rPr>
              <a:t>) </a:t>
            </a:r>
            <a:r>
              <a:rPr lang="en-US" altLang="en-US" sz="2800" b="1" i="1" dirty="0">
                <a:solidFill>
                  <a:srgbClr val="990000"/>
                </a:solidFill>
                <a:sym typeface="Symbol" panose="05050102010706020507" pitchFamily="18" charset="2"/>
              </a:rPr>
              <a:t></a:t>
            </a:r>
            <a:r>
              <a:rPr lang="el-GR" altLang="en-US" sz="2800" b="1" i="1" dirty="0">
                <a:solidFill>
                  <a:srgbClr val="990000"/>
                </a:solidFill>
              </a:rPr>
              <a:t> </a:t>
            </a:r>
            <a:r>
              <a:rPr lang="en-US" altLang="en-US" sz="2800" b="1" i="1" dirty="0">
                <a:solidFill>
                  <a:srgbClr val="990000"/>
                </a:solidFill>
              </a:rPr>
              <a:t>IS</a:t>
            </a:r>
            <a:r>
              <a:rPr lang="el-GR" altLang="en-US" sz="2800" b="1" i="1" dirty="0">
                <a:solidFill>
                  <a:srgbClr val="990000"/>
                </a:solidFill>
              </a:rPr>
              <a:t>(</a:t>
            </a:r>
            <a:r>
              <a:rPr lang="en-US" altLang="en-US" sz="2800" b="1" i="1" dirty="0">
                <a:solidFill>
                  <a:srgbClr val="990000"/>
                </a:solidFill>
              </a:rPr>
              <a:t>x</a:t>
            </a:r>
            <a:r>
              <a:rPr lang="el-GR" altLang="en-US" sz="2800" b="1" i="1" dirty="0">
                <a:solidFill>
                  <a:srgbClr val="990000"/>
                </a:solidFill>
              </a:rPr>
              <a:t>,</a:t>
            </a:r>
            <a:r>
              <a:rPr lang="en-US" altLang="en-US" sz="2800" b="1" i="1" dirty="0">
                <a:solidFill>
                  <a:srgbClr val="990000"/>
                </a:solidFill>
              </a:rPr>
              <a:t> support</a:t>
            </a:r>
            <a:r>
              <a:rPr lang="el-GR" altLang="en-US" sz="2800" b="1" i="1" dirty="0">
                <a:solidFill>
                  <a:srgbClr val="990000"/>
                </a:solidFill>
              </a:rPr>
              <a:t>(Α))}</a:t>
            </a:r>
            <a:r>
              <a:rPr lang="en-US" altLang="en-US" sz="2800" dirty="0">
                <a:solidFill>
                  <a:srgbClr val="990000"/>
                </a:solidFill>
              </a:rPr>
              <a:t> </a:t>
            </a:r>
            <a:endParaRPr lang="el-GR" altLang="en-US" sz="2800" dirty="0">
              <a:solidFill>
                <a:srgbClr val="990000"/>
              </a:solidFill>
            </a:endParaRPr>
          </a:p>
        </p:txBody>
      </p:sp>
      <p:sp>
        <p:nvSpPr>
          <p:cNvPr id="49200" name="Line 48">
            <a:extLst>
              <a:ext uri="{FF2B5EF4-FFF2-40B4-BE49-F238E27FC236}">
                <a16:creationId xmlns:a16="http://schemas.microsoft.com/office/drawing/2014/main" id="{CF12E7BA-64E8-9EF6-1DEF-34D960431F47}"/>
              </a:ext>
            </a:extLst>
          </p:cNvPr>
          <p:cNvSpPr>
            <a:spLocks noChangeShapeType="1"/>
          </p:cNvSpPr>
          <p:nvPr/>
        </p:nvSpPr>
        <p:spPr bwMode="auto">
          <a:xfrm>
            <a:off x="11125200" y="9296400"/>
            <a:ext cx="0" cy="1676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203" name="Line 51">
            <a:extLst>
              <a:ext uri="{FF2B5EF4-FFF2-40B4-BE49-F238E27FC236}">
                <a16:creationId xmlns:a16="http://schemas.microsoft.com/office/drawing/2014/main" id="{92A783E2-6A6C-2FF0-8988-B42D51788D5A}"/>
              </a:ext>
            </a:extLst>
          </p:cNvPr>
          <p:cNvSpPr>
            <a:spLocks noChangeShapeType="1"/>
          </p:cNvSpPr>
          <p:nvPr/>
        </p:nvSpPr>
        <p:spPr bwMode="auto">
          <a:xfrm>
            <a:off x="7315200" y="9753600"/>
            <a:ext cx="1371600" cy="1219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204" name="Text Box 52">
            <a:extLst>
              <a:ext uri="{FF2B5EF4-FFF2-40B4-BE49-F238E27FC236}">
                <a16:creationId xmlns:a16="http://schemas.microsoft.com/office/drawing/2014/main" id="{430B036D-8B99-F1F5-C63F-B58B91EFA6AB}"/>
              </a:ext>
            </a:extLst>
          </p:cNvPr>
          <p:cNvSpPr txBox="1">
            <a:spLocks noChangeArrowheads="1"/>
          </p:cNvSpPr>
          <p:nvPr/>
        </p:nvSpPr>
        <p:spPr bwMode="auto">
          <a:xfrm>
            <a:off x="16306800" y="1066801"/>
            <a:ext cx="5791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200" b="1" i="1" dirty="0">
                <a:solidFill>
                  <a:srgbClr val="990000"/>
                </a:solidFill>
              </a:rPr>
              <a:t>Syntax of Predicate Logic</a:t>
            </a:r>
          </a:p>
        </p:txBody>
      </p:sp>
      <p:sp>
        <p:nvSpPr>
          <p:cNvPr id="49206" name="Line 54">
            <a:extLst>
              <a:ext uri="{FF2B5EF4-FFF2-40B4-BE49-F238E27FC236}">
                <a16:creationId xmlns:a16="http://schemas.microsoft.com/office/drawing/2014/main" id="{64AEB9F7-C75D-C99C-7FA6-AC85080DE472}"/>
              </a:ext>
            </a:extLst>
          </p:cNvPr>
          <p:cNvSpPr>
            <a:spLocks noChangeShapeType="1"/>
          </p:cNvSpPr>
          <p:nvPr/>
        </p:nvSpPr>
        <p:spPr bwMode="auto">
          <a:xfrm flipH="1">
            <a:off x="12801600" y="9448800"/>
            <a:ext cx="2133600" cy="1524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207" name="Freeform 55">
            <a:extLst>
              <a:ext uri="{FF2B5EF4-FFF2-40B4-BE49-F238E27FC236}">
                <a16:creationId xmlns:a16="http://schemas.microsoft.com/office/drawing/2014/main" id="{06AAF4FE-84BA-60A5-7B8B-9A371886184F}"/>
              </a:ext>
            </a:extLst>
          </p:cNvPr>
          <p:cNvSpPr>
            <a:spLocks/>
          </p:cNvSpPr>
          <p:nvPr/>
        </p:nvSpPr>
        <p:spPr bwMode="auto">
          <a:xfrm>
            <a:off x="14020800" y="10337800"/>
            <a:ext cx="2463800" cy="1651000"/>
          </a:xfrm>
          <a:custGeom>
            <a:avLst/>
            <a:gdLst>
              <a:gd name="T0" fmla="*/ 533400 w 776"/>
              <a:gd name="T1" fmla="*/ 774700 h 520"/>
              <a:gd name="T2" fmla="*/ 990600 w 776"/>
              <a:gd name="T3" fmla="*/ 774700 h 520"/>
              <a:gd name="T4" fmla="*/ 1219200 w 776"/>
              <a:gd name="T5" fmla="*/ 469900 h 520"/>
              <a:gd name="T6" fmla="*/ 1066800 w 776"/>
              <a:gd name="T7" fmla="*/ 165100 h 520"/>
              <a:gd name="T8" fmla="*/ 685800 w 776"/>
              <a:gd name="T9" fmla="*/ 12700 h 520"/>
              <a:gd name="T10" fmla="*/ 304800 w 776"/>
              <a:gd name="T11" fmla="*/ 88900 h 520"/>
              <a:gd name="T12" fmla="*/ 0 w 776"/>
              <a:gd name="T13" fmla="*/ 317500 h 5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76" h="520">
                <a:moveTo>
                  <a:pt x="336" y="488"/>
                </a:moveTo>
                <a:cubicBezTo>
                  <a:pt x="444" y="504"/>
                  <a:pt x="552" y="520"/>
                  <a:pt x="624" y="488"/>
                </a:cubicBezTo>
                <a:cubicBezTo>
                  <a:pt x="696" y="456"/>
                  <a:pt x="760" y="360"/>
                  <a:pt x="768" y="296"/>
                </a:cubicBezTo>
                <a:cubicBezTo>
                  <a:pt x="776" y="232"/>
                  <a:pt x="728" y="152"/>
                  <a:pt x="672" y="104"/>
                </a:cubicBezTo>
                <a:cubicBezTo>
                  <a:pt x="616" y="56"/>
                  <a:pt x="512" y="16"/>
                  <a:pt x="432" y="8"/>
                </a:cubicBezTo>
                <a:cubicBezTo>
                  <a:pt x="352" y="0"/>
                  <a:pt x="264" y="24"/>
                  <a:pt x="192" y="56"/>
                </a:cubicBezTo>
                <a:cubicBezTo>
                  <a:pt x="120" y="88"/>
                  <a:pt x="60" y="144"/>
                  <a:pt x="0" y="200"/>
                </a:cubicBezTo>
              </a:path>
            </a:pathLst>
          </a:custGeom>
          <a:noFill/>
          <a:ln w="5715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204"/>
                                        </p:tgtEl>
                                        <p:attrNameLst>
                                          <p:attrName>style.visibility</p:attrName>
                                        </p:attrNameLst>
                                      </p:cBhvr>
                                      <p:to>
                                        <p:strVal val="visible"/>
                                      </p:to>
                                    </p:set>
                                    <p:anim calcmode="lin" valueType="num">
                                      <p:cBhvr additive="base">
                                        <p:cTn id="7" dur="500" fill="hold"/>
                                        <p:tgtEl>
                                          <p:spTgt spid="49204"/>
                                        </p:tgtEl>
                                        <p:attrNameLst>
                                          <p:attrName>ppt_x</p:attrName>
                                        </p:attrNameLst>
                                      </p:cBhvr>
                                      <p:tavLst>
                                        <p:tav tm="0">
                                          <p:val>
                                            <p:strVal val="#ppt_x"/>
                                          </p:val>
                                        </p:tav>
                                        <p:tav tm="100000">
                                          <p:val>
                                            <p:strVal val="#ppt_x"/>
                                          </p:val>
                                        </p:tav>
                                      </p:tavLst>
                                    </p:anim>
                                    <p:anim calcmode="lin" valueType="num">
                                      <p:cBhvr additive="base">
                                        <p:cTn id="8" dur="500" fill="hold"/>
                                        <p:tgtEl>
                                          <p:spTgt spid="4920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9176"/>
                                        </p:tgtEl>
                                        <p:attrNameLst>
                                          <p:attrName>style.visibility</p:attrName>
                                        </p:attrNameLst>
                                      </p:cBhvr>
                                      <p:to>
                                        <p:strVal val="visible"/>
                                      </p:to>
                                    </p:set>
                                    <p:anim calcmode="lin" valueType="num">
                                      <p:cBhvr additive="base">
                                        <p:cTn id="11" dur="500" fill="hold"/>
                                        <p:tgtEl>
                                          <p:spTgt spid="49176"/>
                                        </p:tgtEl>
                                        <p:attrNameLst>
                                          <p:attrName>ppt_x</p:attrName>
                                        </p:attrNameLst>
                                      </p:cBhvr>
                                      <p:tavLst>
                                        <p:tav tm="0">
                                          <p:val>
                                            <p:strVal val="#ppt_x"/>
                                          </p:val>
                                        </p:tav>
                                        <p:tav tm="100000">
                                          <p:val>
                                            <p:strVal val="#ppt_x"/>
                                          </p:val>
                                        </p:tav>
                                      </p:tavLst>
                                    </p:anim>
                                    <p:anim calcmode="lin" valueType="num">
                                      <p:cBhvr additive="base">
                                        <p:cTn id="12" dur="500" fill="hold"/>
                                        <p:tgtEl>
                                          <p:spTgt spid="4917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9175"/>
                                        </p:tgtEl>
                                        <p:attrNameLst>
                                          <p:attrName>style.visibility</p:attrName>
                                        </p:attrNameLst>
                                      </p:cBhvr>
                                      <p:to>
                                        <p:strVal val="visible"/>
                                      </p:to>
                                    </p:set>
                                    <p:anim calcmode="lin" valueType="num">
                                      <p:cBhvr additive="base">
                                        <p:cTn id="15" dur="500" fill="hold"/>
                                        <p:tgtEl>
                                          <p:spTgt spid="49175"/>
                                        </p:tgtEl>
                                        <p:attrNameLst>
                                          <p:attrName>ppt_x</p:attrName>
                                        </p:attrNameLst>
                                      </p:cBhvr>
                                      <p:tavLst>
                                        <p:tav tm="0">
                                          <p:val>
                                            <p:strVal val="#ppt_x"/>
                                          </p:val>
                                        </p:tav>
                                        <p:tav tm="100000">
                                          <p:val>
                                            <p:strVal val="#ppt_x"/>
                                          </p:val>
                                        </p:tav>
                                      </p:tavLst>
                                    </p:anim>
                                    <p:anim calcmode="lin" valueType="num">
                                      <p:cBhvr additive="base">
                                        <p:cTn id="16" dur="500" fill="hold"/>
                                        <p:tgtEl>
                                          <p:spTgt spid="4917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9174"/>
                                        </p:tgtEl>
                                        <p:attrNameLst>
                                          <p:attrName>style.visibility</p:attrName>
                                        </p:attrNameLst>
                                      </p:cBhvr>
                                      <p:to>
                                        <p:strVal val="visible"/>
                                      </p:to>
                                    </p:set>
                                    <p:anim calcmode="lin" valueType="num">
                                      <p:cBhvr additive="base">
                                        <p:cTn id="19" dur="500" fill="hold"/>
                                        <p:tgtEl>
                                          <p:spTgt spid="49174"/>
                                        </p:tgtEl>
                                        <p:attrNameLst>
                                          <p:attrName>ppt_x</p:attrName>
                                        </p:attrNameLst>
                                      </p:cBhvr>
                                      <p:tavLst>
                                        <p:tav tm="0">
                                          <p:val>
                                            <p:strVal val="#ppt_x"/>
                                          </p:val>
                                        </p:tav>
                                        <p:tav tm="100000">
                                          <p:val>
                                            <p:strVal val="#ppt_x"/>
                                          </p:val>
                                        </p:tav>
                                      </p:tavLst>
                                    </p:anim>
                                    <p:anim calcmode="lin" valueType="num">
                                      <p:cBhvr additive="base">
                                        <p:cTn id="20" dur="500" fill="hold"/>
                                        <p:tgtEl>
                                          <p:spTgt spid="4917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9177"/>
                                        </p:tgtEl>
                                        <p:attrNameLst>
                                          <p:attrName>style.visibility</p:attrName>
                                        </p:attrNameLst>
                                      </p:cBhvr>
                                      <p:to>
                                        <p:strVal val="visible"/>
                                      </p:to>
                                    </p:set>
                                    <p:anim calcmode="lin" valueType="num">
                                      <p:cBhvr additive="base">
                                        <p:cTn id="25" dur="500" fill="hold"/>
                                        <p:tgtEl>
                                          <p:spTgt spid="49177"/>
                                        </p:tgtEl>
                                        <p:attrNameLst>
                                          <p:attrName>ppt_x</p:attrName>
                                        </p:attrNameLst>
                                      </p:cBhvr>
                                      <p:tavLst>
                                        <p:tav tm="0">
                                          <p:val>
                                            <p:strVal val="#ppt_x"/>
                                          </p:val>
                                        </p:tav>
                                        <p:tav tm="100000">
                                          <p:val>
                                            <p:strVal val="#ppt_x"/>
                                          </p:val>
                                        </p:tav>
                                      </p:tavLst>
                                    </p:anim>
                                    <p:anim calcmode="lin" valueType="num">
                                      <p:cBhvr additive="base">
                                        <p:cTn id="26" dur="500" fill="hold"/>
                                        <p:tgtEl>
                                          <p:spTgt spid="49177"/>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9179"/>
                                        </p:tgtEl>
                                        <p:attrNameLst>
                                          <p:attrName>style.visibility</p:attrName>
                                        </p:attrNameLst>
                                      </p:cBhvr>
                                      <p:to>
                                        <p:strVal val="visible"/>
                                      </p:to>
                                    </p:set>
                                    <p:anim calcmode="lin" valueType="num">
                                      <p:cBhvr additive="base">
                                        <p:cTn id="29" dur="500" fill="hold"/>
                                        <p:tgtEl>
                                          <p:spTgt spid="49179"/>
                                        </p:tgtEl>
                                        <p:attrNameLst>
                                          <p:attrName>ppt_x</p:attrName>
                                        </p:attrNameLst>
                                      </p:cBhvr>
                                      <p:tavLst>
                                        <p:tav tm="0">
                                          <p:val>
                                            <p:strVal val="#ppt_x"/>
                                          </p:val>
                                        </p:tav>
                                        <p:tav tm="100000">
                                          <p:val>
                                            <p:strVal val="#ppt_x"/>
                                          </p:val>
                                        </p:tav>
                                      </p:tavLst>
                                    </p:anim>
                                    <p:anim calcmode="lin" valueType="num">
                                      <p:cBhvr additive="base">
                                        <p:cTn id="30" dur="500" fill="hold"/>
                                        <p:tgtEl>
                                          <p:spTgt spid="49179"/>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9180"/>
                                        </p:tgtEl>
                                        <p:attrNameLst>
                                          <p:attrName>style.visibility</p:attrName>
                                        </p:attrNameLst>
                                      </p:cBhvr>
                                      <p:to>
                                        <p:strVal val="visible"/>
                                      </p:to>
                                    </p:set>
                                    <p:anim calcmode="lin" valueType="num">
                                      <p:cBhvr additive="base">
                                        <p:cTn id="33" dur="500" fill="hold"/>
                                        <p:tgtEl>
                                          <p:spTgt spid="49180"/>
                                        </p:tgtEl>
                                        <p:attrNameLst>
                                          <p:attrName>ppt_x</p:attrName>
                                        </p:attrNameLst>
                                      </p:cBhvr>
                                      <p:tavLst>
                                        <p:tav tm="0">
                                          <p:val>
                                            <p:strVal val="#ppt_x"/>
                                          </p:val>
                                        </p:tav>
                                        <p:tav tm="100000">
                                          <p:val>
                                            <p:strVal val="#ppt_x"/>
                                          </p:val>
                                        </p:tav>
                                      </p:tavLst>
                                    </p:anim>
                                    <p:anim calcmode="lin" valueType="num">
                                      <p:cBhvr additive="base">
                                        <p:cTn id="34" dur="500" fill="hold"/>
                                        <p:tgtEl>
                                          <p:spTgt spid="49180"/>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9181"/>
                                        </p:tgtEl>
                                        <p:attrNameLst>
                                          <p:attrName>style.visibility</p:attrName>
                                        </p:attrNameLst>
                                      </p:cBhvr>
                                      <p:to>
                                        <p:strVal val="visible"/>
                                      </p:to>
                                    </p:set>
                                    <p:anim calcmode="lin" valueType="num">
                                      <p:cBhvr additive="base">
                                        <p:cTn id="37" dur="500" fill="hold"/>
                                        <p:tgtEl>
                                          <p:spTgt spid="49181"/>
                                        </p:tgtEl>
                                        <p:attrNameLst>
                                          <p:attrName>ppt_x</p:attrName>
                                        </p:attrNameLst>
                                      </p:cBhvr>
                                      <p:tavLst>
                                        <p:tav tm="0">
                                          <p:val>
                                            <p:strVal val="#ppt_x"/>
                                          </p:val>
                                        </p:tav>
                                        <p:tav tm="100000">
                                          <p:val>
                                            <p:strVal val="#ppt_x"/>
                                          </p:val>
                                        </p:tav>
                                      </p:tavLst>
                                    </p:anim>
                                    <p:anim calcmode="lin" valueType="num">
                                      <p:cBhvr additive="base">
                                        <p:cTn id="38" dur="500" fill="hold"/>
                                        <p:tgtEl>
                                          <p:spTgt spid="49181"/>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9182"/>
                                        </p:tgtEl>
                                        <p:attrNameLst>
                                          <p:attrName>style.visibility</p:attrName>
                                        </p:attrNameLst>
                                      </p:cBhvr>
                                      <p:to>
                                        <p:strVal val="visible"/>
                                      </p:to>
                                    </p:set>
                                    <p:anim calcmode="lin" valueType="num">
                                      <p:cBhvr additive="base">
                                        <p:cTn id="41" dur="500" fill="hold"/>
                                        <p:tgtEl>
                                          <p:spTgt spid="49182"/>
                                        </p:tgtEl>
                                        <p:attrNameLst>
                                          <p:attrName>ppt_x</p:attrName>
                                        </p:attrNameLst>
                                      </p:cBhvr>
                                      <p:tavLst>
                                        <p:tav tm="0">
                                          <p:val>
                                            <p:strVal val="#ppt_x"/>
                                          </p:val>
                                        </p:tav>
                                        <p:tav tm="100000">
                                          <p:val>
                                            <p:strVal val="#ppt_x"/>
                                          </p:val>
                                        </p:tav>
                                      </p:tavLst>
                                    </p:anim>
                                    <p:anim calcmode="lin" valueType="num">
                                      <p:cBhvr additive="base">
                                        <p:cTn id="42" dur="500" fill="hold"/>
                                        <p:tgtEl>
                                          <p:spTgt spid="49182"/>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9178"/>
                                        </p:tgtEl>
                                        <p:attrNameLst>
                                          <p:attrName>style.visibility</p:attrName>
                                        </p:attrNameLst>
                                      </p:cBhvr>
                                      <p:to>
                                        <p:strVal val="visible"/>
                                      </p:to>
                                    </p:set>
                                    <p:anim calcmode="lin" valueType="num">
                                      <p:cBhvr additive="base">
                                        <p:cTn id="47" dur="500" fill="hold"/>
                                        <p:tgtEl>
                                          <p:spTgt spid="49178"/>
                                        </p:tgtEl>
                                        <p:attrNameLst>
                                          <p:attrName>ppt_x</p:attrName>
                                        </p:attrNameLst>
                                      </p:cBhvr>
                                      <p:tavLst>
                                        <p:tav tm="0">
                                          <p:val>
                                            <p:strVal val="#ppt_x"/>
                                          </p:val>
                                        </p:tav>
                                        <p:tav tm="100000">
                                          <p:val>
                                            <p:strVal val="#ppt_x"/>
                                          </p:val>
                                        </p:tav>
                                      </p:tavLst>
                                    </p:anim>
                                    <p:anim calcmode="lin" valueType="num">
                                      <p:cBhvr additive="base">
                                        <p:cTn id="48" dur="500" fill="hold"/>
                                        <p:tgtEl>
                                          <p:spTgt spid="49178"/>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9192"/>
                                        </p:tgtEl>
                                        <p:attrNameLst>
                                          <p:attrName>style.visibility</p:attrName>
                                        </p:attrNameLst>
                                      </p:cBhvr>
                                      <p:to>
                                        <p:strVal val="visible"/>
                                      </p:to>
                                    </p:set>
                                    <p:anim calcmode="lin" valueType="num">
                                      <p:cBhvr additive="base">
                                        <p:cTn id="51" dur="500" fill="hold"/>
                                        <p:tgtEl>
                                          <p:spTgt spid="49192"/>
                                        </p:tgtEl>
                                        <p:attrNameLst>
                                          <p:attrName>ppt_x</p:attrName>
                                        </p:attrNameLst>
                                      </p:cBhvr>
                                      <p:tavLst>
                                        <p:tav tm="0">
                                          <p:val>
                                            <p:strVal val="#ppt_x"/>
                                          </p:val>
                                        </p:tav>
                                        <p:tav tm="100000">
                                          <p:val>
                                            <p:strVal val="#ppt_x"/>
                                          </p:val>
                                        </p:tav>
                                      </p:tavLst>
                                    </p:anim>
                                    <p:anim calcmode="lin" valueType="num">
                                      <p:cBhvr additive="base">
                                        <p:cTn id="52" dur="500" fill="hold"/>
                                        <p:tgtEl>
                                          <p:spTgt spid="49192"/>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9191"/>
                                        </p:tgtEl>
                                        <p:attrNameLst>
                                          <p:attrName>style.visibility</p:attrName>
                                        </p:attrNameLst>
                                      </p:cBhvr>
                                      <p:to>
                                        <p:strVal val="visible"/>
                                      </p:to>
                                    </p:set>
                                    <p:anim calcmode="lin" valueType="num">
                                      <p:cBhvr additive="base">
                                        <p:cTn id="55" dur="500" fill="hold"/>
                                        <p:tgtEl>
                                          <p:spTgt spid="49191"/>
                                        </p:tgtEl>
                                        <p:attrNameLst>
                                          <p:attrName>ppt_x</p:attrName>
                                        </p:attrNameLst>
                                      </p:cBhvr>
                                      <p:tavLst>
                                        <p:tav tm="0">
                                          <p:val>
                                            <p:strVal val="#ppt_x"/>
                                          </p:val>
                                        </p:tav>
                                        <p:tav tm="100000">
                                          <p:val>
                                            <p:strVal val="#ppt_x"/>
                                          </p:val>
                                        </p:tav>
                                      </p:tavLst>
                                    </p:anim>
                                    <p:anim calcmode="lin" valueType="num">
                                      <p:cBhvr additive="base">
                                        <p:cTn id="56" dur="500" fill="hold"/>
                                        <p:tgtEl>
                                          <p:spTgt spid="49191"/>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49186"/>
                                        </p:tgtEl>
                                        <p:attrNameLst>
                                          <p:attrName>style.visibility</p:attrName>
                                        </p:attrNameLst>
                                      </p:cBhvr>
                                      <p:to>
                                        <p:strVal val="visible"/>
                                      </p:to>
                                    </p:set>
                                    <p:anim calcmode="lin" valueType="num">
                                      <p:cBhvr additive="base">
                                        <p:cTn id="59" dur="500" fill="hold"/>
                                        <p:tgtEl>
                                          <p:spTgt spid="49186"/>
                                        </p:tgtEl>
                                        <p:attrNameLst>
                                          <p:attrName>ppt_x</p:attrName>
                                        </p:attrNameLst>
                                      </p:cBhvr>
                                      <p:tavLst>
                                        <p:tav tm="0">
                                          <p:val>
                                            <p:strVal val="#ppt_x"/>
                                          </p:val>
                                        </p:tav>
                                        <p:tav tm="100000">
                                          <p:val>
                                            <p:strVal val="#ppt_x"/>
                                          </p:val>
                                        </p:tav>
                                      </p:tavLst>
                                    </p:anim>
                                    <p:anim calcmode="lin" valueType="num">
                                      <p:cBhvr additive="base">
                                        <p:cTn id="60" dur="500" fill="hold"/>
                                        <p:tgtEl>
                                          <p:spTgt spid="49186"/>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9190"/>
                                        </p:tgtEl>
                                        <p:attrNameLst>
                                          <p:attrName>style.visibility</p:attrName>
                                        </p:attrNameLst>
                                      </p:cBhvr>
                                      <p:to>
                                        <p:strVal val="visible"/>
                                      </p:to>
                                    </p:set>
                                    <p:anim calcmode="lin" valueType="num">
                                      <p:cBhvr additive="base">
                                        <p:cTn id="63" dur="500" fill="hold"/>
                                        <p:tgtEl>
                                          <p:spTgt spid="49190"/>
                                        </p:tgtEl>
                                        <p:attrNameLst>
                                          <p:attrName>ppt_x</p:attrName>
                                        </p:attrNameLst>
                                      </p:cBhvr>
                                      <p:tavLst>
                                        <p:tav tm="0">
                                          <p:val>
                                            <p:strVal val="#ppt_x"/>
                                          </p:val>
                                        </p:tav>
                                        <p:tav tm="100000">
                                          <p:val>
                                            <p:strVal val="#ppt_x"/>
                                          </p:val>
                                        </p:tav>
                                      </p:tavLst>
                                    </p:anim>
                                    <p:anim calcmode="lin" valueType="num">
                                      <p:cBhvr additive="base">
                                        <p:cTn id="64" dur="500" fill="hold"/>
                                        <p:tgtEl>
                                          <p:spTgt spid="49190"/>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49189"/>
                                        </p:tgtEl>
                                        <p:attrNameLst>
                                          <p:attrName>style.visibility</p:attrName>
                                        </p:attrNameLst>
                                      </p:cBhvr>
                                      <p:to>
                                        <p:strVal val="visible"/>
                                      </p:to>
                                    </p:set>
                                    <p:anim calcmode="lin" valueType="num">
                                      <p:cBhvr additive="base">
                                        <p:cTn id="67" dur="500" fill="hold"/>
                                        <p:tgtEl>
                                          <p:spTgt spid="49189"/>
                                        </p:tgtEl>
                                        <p:attrNameLst>
                                          <p:attrName>ppt_x</p:attrName>
                                        </p:attrNameLst>
                                      </p:cBhvr>
                                      <p:tavLst>
                                        <p:tav tm="0">
                                          <p:val>
                                            <p:strVal val="#ppt_x"/>
                                          </p:val>
                                        </p:tav>
                                        <p:tav tm="100000">
                                          <p:val>
                                            <p:strVal val="#ppt_x"/>
                                          </p:val>
                                        </p:tav>
                                      </p:tavLst>
                                    </p:anim>
                                    <p:anim calcmode="lin" valueType="num">
                                      <p:cBhvr additive="base">
                                        <p:cTn id="68" dur="500" fill="hold"/>
                                        <p:tgtEl>
                                          <p:spTgt spid="49189"/>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49193"/>
                                        </p:tgtEl>
                                        <p:attrNameLst>
                                          <p:attrName>style.visibility</p:attrName>
                                        </p:attrNameLst>
                                      </p:cBhvr>
                                      <p:to>
                                        <p:strVal val="visible"/>
                                      </p:to>
                                    </p:set>
                                    <p:anim calcmode="lin" valueType="num">
                                      <p:cBhvr additive="base">
                                        <p:cTn id="71" dur="500" fill="hold"/>
                                        <p:tgtEl>
                                          <p:spTgt spid="49193"/>
                                        </p:tgtEl>
                                        <p:attrNameLst>
                                          <p:attrName>ppt_x</p:attrName>
                                        </p:attrNameLst>
                                      </p:cBhvr>
                                      <p:tavLst>
                                        <p:tav tm="0">
                                          <p:val>
                                            <p:strVal val="#ppt_x"/>
                                          </p:val>
                                        </p:tav>
                                        <p:tav tm="100000">
                                          <p:val>
                                            <p:strVal val="#ppt_x"/>
                                          </p:val>
                                        </p:tav>
                                      </p:tavLst>
                                    </p:anim>
                                    <p:anim calcmode="lin" valueType="num">
                                      <p:cBhvr additive="base">
                                        <p:cTn id="72" dur="500" fill="hold"/>
                                        <p:tgtEl>
                                          <p:spTgt spid="4919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49183"/>
                                        </p:tgtEl>
                                        <p:attrNameLst>
                                          <p:attrName>style.visibility</p:attrName>
                                        </p:attrNameLst>
                                      </p:cBhvr>
                                      <p:to>
                                        <p:strVal val="visible"/>
                                      </p:to>
                                    </p:set>
                                    <p:anim calcmode="lin" valueType="num">
                                      <p:cBhvr additive="base">
                                        <p:cTn id="75" dur="500" fill="hold"/>
                                        <p:tgtEl>
                                          <p:spTgt spid="49183"/>
                                        </p:tgtEl>
                                        <p:attrNameLst>
                                          <p:attrName>ppt_x</p:attrName>
                                        </p:attrNameLst>
                                      </p:cBhvr>
                                      <p:tavLst>
                                        <p:tav tm="0">
                                          <p:val>
                                            <p:strVal val="#ppt_x"/>
                                          </p:val>
                                        </p:tav>
                                        <p:tav tm="100000">
                                          <p:val>
                                            <p:strVal val="#ppt_x"/>
                                          </p:val>
                                        </p:tav>
                                      </p:tavLst>
                                    </p:anim>
                                    <p:anim calcmode="lin" valueType="num">
                                      <p:cBhvr additive="base">
                                        <p:cTn id="76" dur="500" fill="hold"/>
                                        <p:tgtEl>
                                          <p:spTgt spid="49183"/>
                                        </p:tgtEl>
                                        <p:attrNameLst>
                                          <p:attrName>ppt_y</p:attrName>
                                        </p:attrNameLst>
                                      </p:cBhvr>
                                      <p:tavLst>
                                        <p:tav tm="0">
                                          <p:val>
                                            <p:strVal val="1+#ppt_h/2"/>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nodeType="clickEffect">
                                  <p:stCondLst>
                                    <p:cond delay="0"/>
                                  </p:stCondLst>
                                  <p:childTnLst>
                                    <p:set>
                                      <p:cBhvr>
                                        <p:cTn id="80" dur="1" fill="hold">
                                          <p:stCondLst>
                                            <p:cond delay="0"/>
                                          </p:stCondLst>
                                        </p:cTn>
                                        <p:tgtEl>
                                          <p:spTgt spid="49185"/>
                                        </p:tgtEl>
                                        <p:attrNameLst>
                                          <p:attrName>style.visibility</p:attrName>
                                        </p:attrNameLst>
                                      </p:cBhvr>
                                      <p:to>
                                        <p:strVal val="visible"/>
                                      </p:to>
                                    </p:set>
                                    <p:anim calcmode="lin" valueType="num">
                                      <p:cBhvr additive="base">
                                        <p:cTn id="81" dur="500" fill="hold"/>
                                        <p:tgtEl>
                                          <p:spTgt spid="49185"/>
                                        </p:tgtEl>
                                        <p:attrNameLst>
                                          <p:attrName>ppt_x</p:attrName>
                                        </p:attrNameLst>
                                      </p:cBhvr>
                                      <p:tavLst>
                                        <p:tav tm="0">
                                          <p:val>
                                            <p:strVal val="#ppt_x"/>
                                          </p:val>
                                        </p:tav>
                                        <p:tav tm="100000">
                                          <p:val>
                                            <p:strVal val="#ppt_x"/>
                                          </p:val>
                                        </p:tav>
                                      </p:tavLst>
                                    </p:anim>
                                    <p:anim calcmode="lin" valueType="num">
                                      <p:cBhvr additive="base">
                                        <p:cTn id="82" dur="500" fill="hold"/>
                                        <p:tgtEl>
                                          <p:spTgt spid="49185"/>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49184"/>
                                        </p:tgtEl>
                                        <p:attrNameLst>
                                          <p:attrName>style.visibility</p:attrName>
                                        </p:attrNameLst>
                                      </p:cBhvr>
                                      <p:to>
                                        <p:strVal val="visible"/>
                                      </p:to>
                                    </p:set>
                                    <p:anim calcmode="lin" valueType="num">
                                      <p:cBhvr additive="base">
                                        <p:cTn id="85" dur="500" fill="hold"/>
                                        <p:tgtEl>
                                          <p:spTgt spid="49184"/>
                                        </p:tgtEl>
                                        <p:attrNameLst>
                                          <p:attrName>ppt_x</p:attrName>
                                        </p:attrNameLst>
                                      </p:cBhvr>
                                      <p:tavLst>
                                        <p:tav tm="0">
                                          <p:val>
                                            <p:strVal val="#ppt_x"/>
                                          </p:val>
                                        </p:tav>
                                        <p:tav tm="100000">
                                          <p:val>
                                            <p:strVal val="#ppt_x"/>
                                          </p:val>
                                        </p:tav>
                                      </p:tavLst>
                                    </p:anim>
                                    <p:anim calcmode="lin" valueType="num">
                                      <p:cBhvr additive="base">
                                        <p:cTn id="86" dur="500" fill="hold"/>
                                        <p:tgtEl>
                                          <p:spTgt spid="49184"/>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49197"/>
                                        </p:tgtEl>
                                        <p:attrNameLst>
                                          <p:attrName>style.visibility</p:attrName>
                                        </p:attrNameLst>
                                      </p:cBhvr>
                                      <p:to>
                                        <p:strVal val="visible"/>
                                      </p:to>
                                    </p:set>
                                    <p:anim calcmode="lin" valueType="num">
                                      <p:cBhvr additive="base">
                                        <p:cTn id="91" dur="500" fill="hold"/>
                                        <p:tgtEl>
                                          <p:spTgt spid="49197"/>
                                        </p:tgtEl>
                                        <p:attrNameLst>
                                          <p:attrName>ppt_x</p:attrName>
                                        </p:attrNameLst>
                                      </p:cBhvr>
                                      <p:tavLst>
                                        <p:tav tm="0">
                                          <p:val>
                                            <p:strVal val="#ppt_x"/>
                                          </p:val>
                                        </p:tav>
                                        <p:tav tm="100000">
                                          <p:val>
                                            <p:strVal val="#ppt_x"/>
                                          </p:val>
                                        </p:tav>
                                      </p:tavLst>
                                    </p:anim>
                                    <p:anim calcmode="lin" valueType="num">
                                      <p:cBhvr additive="base">
                                        <p:cTn id="92" dur="500" fill="hold"/>
                                        <p:tgtEl>
                                          <p:spTgt spid="49197"/>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49198"/>
                                        </p:tgtEl>
                                        <p:attrNameLst>
                                          <p:attrName>style.visibility</p:attrName>
                                        </p:attrNameLst>
                                      </p:cBhvr>
                                      <p:to>
                                        <p:strVal val="visible"/>
                                      </p:to>
                                    </p:set>
                                    <p:anim calcmode="lin" valueType="num">
                                      <p:cBhvr additive="base">
                                        <p:cTn id="95" dur="500" fill="hold"/>
                                        <p:tgtEl>
                                          <p:spTgt spid="49198"/>
                                        </p:tgtEl>
                                        <p:attrNameLst>
                                          <p:attrName>ppt_x</p:attrName>
                                        </p:attrNameLst>
                                      </p:cBhvr>
                                      <p:tavLst>
                                        <p:tav tm="0">
                                          <p:val>
                                            <p:strVal val="#ppt_x"/>
                                          </p:val>
                                        </p:tav>
                                        <p:tav tm="100000">
                                          <p:val>
                                            <p:strVal val="#ppt_x"/>
                                          </p:val>
                                        </p:tav>
                                      </p:tavLst>
                                    </p:anim>
                                    <p:anim calcmode="lin" valueType="num">
                                      <p:cBhvr additive="base">
                                        <p:cTn id="96" dur="500" fill="hold"/>
                                        <p:tgtEl>
                                          <p:spTgt spid="4919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49195"/>
                                        </p:tgtEl>
                                        <p:attrNameLst>
                                          <p:attrName>style.visibility</p:attrName>
                                        </p:attrNameLst>
                                      </p:cBhvr>
                                      <p:to>
                                        <p:strVal val="visible"/>
                                      </p:to>
                                    </p:set>
                                    <p:anim calcmode="lin" valueType="num">
                                      <p:cBhvr additive="base">
                                        <p:cTn id="99" dur="500" fill="hold"/>
                                        <p:tgtEl>
                                          <p:spTgt spid="49195"/>
                                        </p:tgtEl>
                                        <p:attrNameLst>
                                          <p:attrName>ppt_x</p:attrName>
                                        </p:attrNameLst>
                                      </p:cBhvr>
                                      <p:tavLst>
                                        <p:tav tm="0">
                                          <p:val>
                                            <p:strVal val="#ppt_x"/>
                                          </p:val>
                                        </p:tav>
                                        <p:tav tm="100000">
                                          <p:val>
                                            <p:strVal val="#ppt_x"/>
                                          </p:val>
                                        </p:tav>
                                      </p:tavLst>
                                    </p:anim>
                                    <p:anim calcmode="lin" valueType="num">
                                      <p:cBhvr additive="base">
                                        <p:cTn id="100" dur="500" fill="hold"/>
                                        <p:tgtEl>
                                          <p:spTgt spid="49195"/>
                                        </p:tgtEl>
                                        <p:attrNameLst>
                                          <p:attrName>ppt_y</p:attrName>
                                        </p:attrNameLst>
                                      </p:cBhvr>
                                      <p:tavLst>
                                        <p:tav tm="0">
                                          <p:val>
                                            <p:strVal val="1+#ppt_h/2"/>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49194"/>
                                        </p:tgtEl>
                                        <p:attrNameLst>
                                          <p:attrName>style.visibility</p:attrName>
                                        </p:attrNameLst>
                                      </p:cBhvr>
                                      <p:to>
                                        <p:strVal val="visible"/>
                                      </p:to>
                                    </p:set>
                                    <p:anim calcmode="lin" valueType="num">
                                      <p:cBhvr additive="base">
                                        <p:cTn id="105" dur="500" fill="hold"/>
                                        <p:tgtEl>
                                          <p:spTgt spid="49194"/>
                                        </p:tgtEl>
                                        <p:attrNameLst>
                                          <p:attrName>ppt_x</p:attrName>
                                        </p:attrNameLst>
                                      </p:cBhvr>
                                      <p:tavLst>
                                        <p:tav tm="0">
                                          <p:val>
                                            <p:strVal val="#ppt_x"/>
                                          </p:val>
                                        </p:tav>
                                        <p:tav tm="100000">
                                          <p:val>
                                            <p:strVal val="#ppt_x"/>
                                          </p:val>
                                        </p:tav>
                                      </p:tavLst>
                                    </p:anim>
                                    <p:anim calcmode="lin" valueType="num">
                                      <p:cBhvr additive="base">
                                        <p:cTn id="106" dur="500" fill="hold"/>
                                        <p:tgtEl>
                                          <p:spTgt spid="49194"/>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49203"/>
                                        </p:tgtEl>
                                        <p:attrNameLst>
                                          <p:attrName>style.visibility</p:attrName>
                                        </p:attrNameLst>
                                      </p:cBhvr>
                                      <p:to>
                                        <p:strVal val="visible"/>
                                      </p:to>
                                    </p:set>
                                    <p:anim calcmode="lin" valueType="num">
                                      <p:cBhvr additive="base">
                                        <p:cTn id="109" dur="500" fill="hold"/>
                                        <p:tgtEl>
                                          <p:spTgt spid="49203"/>
                                        </p:tgtEl>
                                        <p:attrNameLst>
                                          <p:attrName>ppt_x</p:attrName>
                                        </p:attrNameLst>
                                      </p:cBhvr>
                                      <p:tavLst>
                                        <p:tav tm="0">
                                          <p:val>
                                            <p:strVal val="#ppt_x"/>
                                          </p:val>
                                        </p:tav>
                                        <p:tav tm="100000">
                                          <p:val>
                                            <p:strVal val="#ppt_x"/>
                                          </p:val>
                                        </p:tav>
                                      </p:tavLst>
                                    </p:anim>
                                    <p:anim calcmode="lin" valueType="num">
                                      <p:cBhvr additive="base">
                                        <p:cTn id="110" dur="500" fill="hold"/>
                                        <p:tgtEl>
                                          <p:spTgt spid="49203"/>
                                        </p:tgtEl>
                                        <p:attrNameLst>
                                          <p:attrName>ppt_y</p:attrName>
                                        </p:attrNameLst>
                                      </p:cBhvr>
                                      <p:tavLst>
                                        <p:tav tm="0">
                                          <p:val>
                                            <p:strVal val="1+#ppt_h/2"/>
                                          </p:val>
                                        </p:tav>
                                        <p:tav tm="100000">
                                          <p:val>
                                            <p:strVal val="#ppt_y"/>
                                          </p:val>
                                        </p:tav>
                                      </p:tavLst>
                                    </p:anim>
                                  </p:childTnLst>
                                </p:cTn>
                              </p:par>
                              <p:par>
                                <p:cTn id="111" presetID="2" presetClass="entr" presetSubtype="4" fill="hold" nodeType="withEffect">
                                  <p:stCondLst>
                                    <p:cond delay="0"/>
                                  </p:stCondLst>
                                  <p:childTnLst>
                                    <p:set>
                                      <p:cBhvr>
                                        <p:cTn id="112" dur="1" fill="hold">
                                          <p:stCondLst>
                                            <p:cond delay="0"/>
                                          </p:stCondLst>
                                        </p:cTn>
                                        <p:tgtEl>
                                          <p:spTgt spid="49200"/>
                                        </p:tgtEl>
                                        <p:attrNameLst>
                                          <p:attrName>style.visibility</p:attrName>
                                        </p:attrNameLst>
                                      </p:cBhvr>
                                      <p:to>
                                        <p:strVal val="visible"/>
                                      </p:to>
                                    </p:set>
                                    <p:anim calcmode="lin" valueType="num">
                                      <p:cBhvr additive="base">
                                        <p:cTn id="113" dur="500" fill="hold"/>
                                        <p:tgtEl>
                                          <p:spTgt spid="49200"/>
                                        </p:tgtEl>
                                        <p:attrNameLst>
                                          <p:attrName>ppt_x</p:attrName>
                                        </p:attrNameLst>
                                      </p:cBhvr>
                                      <p:tavLst>
                                        <p:tav tm="0">
                                          <p:val>
                                            <p:strVal val="#ppt_x"/>
                                          </p:val>
                                        </p:tav>
                                        <p:tav tm="100000">
                                          <p:val>
                                            <p:strVal val="#ppt_x"/>
                                          </p:val>
                                        </p:tav>
                                      </p:tavLst>
                                    </p:anim>
                                    <p:anim calcmode="lin" valueType="num">
                                      <p:cBhvr additive="base">
                                        <p:cTn id="114" dur="500" fill="hold"/>
                                        <p:tgtEl>
                                          <p:spTgt spid="49200"/>
                                        </p:tgtEl>
                                        <p:attrNameLst>
                                          <p:attrName>ppt_y</p:attrName>
                                        </p:attrNameLst>
                                      </p:cBhvr>
                                      <p:tavLst>
                                        <p:tav tm="0">
                                          <p:val>
                                            <p:strVal val="1+#ppt_h/2"/>
                                          </p:val>
                                        </p:tav>
                                        <p:tav tm="100000">
                                          <p:val>
                                            <p:strVal val="#ppt_y"/>
                                          </p:val>
                                        </p:tav>
                                      </p:tavLst>
                                    </p:anim>
                                  </p:childTnLst>
                                </p:cTn>
                              </p:par>
                              <p:par>
                                <p:cTn id="115" presetID="2" presetClass="entr" presetSubtype="4" fill="hold" nodeType="withEffect">
                                  <p:stCondLst>
                                    <p:cond delay="0"/>
                                  </p:stCondLst>
                                  <p:childTnLst>
                                    <p:set>
                                      <p:cBhvr>
                                        <p:cTn id="116" dur="1" fill="hold">
                                          <p:stCondLst>
                                            <p:cond delay="0"/>
                                          </p:stCondLst>
                                        </p:cTn>
                                        <p:tgtEl>
                                          <p:spTgt spid="49206"/>
                                        </p:tgtEl>
                                        <p:attrNameLst>
                                          <p:attrName>style.visibility</p:attrName>
                                        </p:attrNameLst>
                                      </p:cBhvr>
                                      <p:to>
                                        <p:strVal val="visible"/>
                                      </p:to>
                                    </p:set>
                                    <p:anim calcmode="lin" valueType="num">
                                      <p:cBhvr additive="base">
                                        <p:cTn id="117" dur="500" fill="hold"/>
                                        <p:tgtEl>
                                          <p:spTgt spid="49206"/>
                                        </p:tgtEl>
                                        <p:attrNameLst>
                                          <p:attrName>ppt_x</p:attrName>
                                        </p:attrNameLst>
                                      </p:cBhvr>
                                      <p:tavLst>
                                        <p:tav tm="0">
                                          <p:val>
                                            <p:strVal val="#ppt_x"/>
                                          </p:val>
                                        </p:tav>
                                        <p:tav tm="100000">
                                          <p:val>
                                            <p:strVal val="#ppt_x"/>
                                          </p:val>
                                        </p:tav>
                                      </p:tavLst>
                                    </p:anim>
                                    <p:anim calcmode="lin" valueType="num">
                                      <p:cBhvr additive="base">
                                        <p:cTn id="118" dur="500" fill="hold"/>
                                        <p:tgtEl>
                                          <p:spTgt spid="49206"/>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49196"/>
                                        </p:tgtEl>
                                        <p:attrNameLst>
                                          <p:attrName>style.visibility</p:attrName>
                                        </p:attrNameLst>
                                      </p:cBhvr>
                                      <p:to>
                                        <p:strVal val="visible"/>
                                      </p:to>
                                    </p:set>
                                    <p:anim calcmode="lin" valueType="num">
                                      <p:cBhvr additive="base">
                                        <p:cTn id="121" dur="500" fill="hold"/>
                                        <p:tgtEl>
                                          <p:spTgt spid="49196"/>
                                        </p:tgtEl>
                                        <p:attrNameLst>
                                          <p:attrName>ppt_x</p:attrName>
                                        </p:attrNameLst>
                                      </p:cBhvr>
                                      <p:tavLst>
                                        <p:tav tm="0">
                                          <p:val>
                                            <p:strVal val="#ppt_x"/>
                                          </p:val>
                                        </p:tav>
                                        <p:tav tm="100000">
                                          <p:val>
                                            <p:strVal val="#ppt_x"/>
                                          </p:val>
                                        </p:tav>
                                      </p:tavLst>
                                    </p:anim>
                                    <p:anim calcmode="lin" valueType="num">
                                      <p:cBhvr additive="base">
                                        <p:cTn id="122" dur="500" fill="hold"/>
                                        <p:tgtEl>
                                          <p:spTgt spid="49196"/>
                                        </p:tgtEl>
                                        <p:attrNameLst>
                                          <p:attrName>ppt_y</p:attrName>
                                        </p:attrNameLst>
                                      </p:cBhvr>
                                      <p:tavLst>
                                        <p:tav tm="0">
                                          <p:val>
                                            <p:strVal val="1+#ppt_h/2"/>
                                          </p:val>
                                        </p:tav>
                                        <p:tav tm="100000">
                                          <p:val>
                                            <p:strVal val="#ppt_y"/>
                                          </p:val>
                                        </p:tav>
                                      </p:tavLst>
                                    </p:anim>
                                  </p:childTnLst>
                                </p:cTn>
                              </p:par>
                              <p:par>
                                <p:cTn id="123" presetID="2" presetClass="entr" presetSubtype="4" fill="hold" grpId="0" nodeType="withEffect">
                                  <p:stCondLst>
                                    <p:cond delay="0"/>
                                  </p:stCondLst>
                                  <p:childTnLst>
                                    <p:set>
                                      <p:cBhvr>
                                        <p:cTn id="124" dur="1" fill="hold">
                                          <p:stCondLst>
                                            <p:cond delay="0"/>
                                          </p:stCondLst>
                                        </p:cTn>
                                        <p:tgtEl>
                                          <p:spTgt spid="49199"/>
                                        </p:tgtEl>
                                        <p:attrNameLst>
                                          <p:attrName>style.visibility</p:attrName>
                                        </p:attrNameLst>
                                      </p:cBhvr>
                                      <p:to>
                                        <p:strVal val="visible"/>
                                      </p:to>
                                    </p:set>
                                    <p:anim calcmode="lin" valueType="num">
                                      <p:cBhvr additive="base">
                                        <p:cTn id="125" dur="500" fill="hold"/>
                                        <p:tgtEl>
                                          <p:spTgt spid="49199"/>
                                        </p:tgtEl>
                                        <p:attrNameLst>
                                          <p:attrName>ppt_x</p:attrName>
                                        </p:attrNameLst>
                                      </p:cBhvr>
                                      <p:tavLst>
                                        <p:tav tm="0">
                                          <p:val>
                                            <p:strVal val="#ppt_x"/>
                                          </p:val>
                                        </p:tav>
                                        <p:tav tm="100000">
                                          <p:val>
                                            <p:strVal val="#ppt_x"/>
                                          </p:val>
                                        </p:tav>
                                      </p:tavLst>
                                    </p:anim>
                                    <p:anim calcmode="lin" valueType="num">
                                      <p:cBhvr additive="base">
                                        <p:cTn id="126" dur="500" fill="hold"/>
                                        <p:tgtEl>
                                          <p:spTgt spid="49199"/>
                                        </p:tgtEl>
                                        <p:attrNameLst>
                                          <p:attrName>ppt_y</p:attrName>
                                        </p:attrNameLst>
                                      </p:cBhvr>
                                      <p:tavLst>
                                        <p:tav tm="0">
                                          <p:val>
                                            <p:strVal val="1+#ppt_h/2"/>
                                          </p:val>
                                        </p:tav>
                                        <p:tav tm="100000">
                                          <p:val>
                                            <p:strVal val="#ppt_y"/>
                                          </p:val>
                                        </p:tav>
                                      </p:tavLst>
                                    </p:anim>
                                  </p:childTnLst>
                                </p:cTn>
                              </p:par>
                              <p:par>
                                <p:cTn id="127" presetID="2" presetClass="entr" presetSubtype="4" fill="hold" nodeType="withEffect">
                                  <p:stCondLst>
                                    <p:cond delay="0"/>
                                  </p:stCondLst>
                                  <p:childTnLst>
                                    <p:set>
                                      <p:cBhvr>
                                        <p:cTn id="128" dur="1" fill="hold">
                                          <p:stCondLst>
                                            <p:cond delay="0"/>
                                          </p:stCondLst>
                                        </p:cTn>
                                        <p:tgtEl>
                                          <p:spTgt spid="49207"/>
                                        </p:tgtEl>
                                        <p:attrNameLst>
                                          <p:attrName>style.visibility</p:attrName>
                                        </p:attrNameLst>
                                      </p:cBhvr>
                                      <p:to>
                                        <p:strVal val="visible"/>
                                      </p:to>
                                    </p:set>
                                    <p:anim calcmode="lin" valueType="num">
                                      <p:cBhvr additive="base">
                                        <p:cTn id="129" dur="500" fill="hold"/>
                                        <p:tgtEl>
                                          <p:spTgt spid="49207"/>
                                        </p:tgtEl>
                                        <p:attrNameLst>
                                          <p:attrName>ppt_x</p:attrName>
                                        </p:attrNameLst>
                                      </p:cBhvr>
                                      <p:tavLst>
                                        <p:tav tm="0">
                                          <p:val>
                                            <p:strVal val="#ppt_x"/>
                                          </p:val>
                                        </p:tav>
                                        <p:tav tm="100000">
                                          <p:val>
                                            <p:strVal val="#ppt_x"/>
                                          </p:val>
                                        </p:tav>
                                      </p:tavLst>
                                    </p:anim>
                                    <p:anim calcmode="lin" valueType="num">
                                      <p:cBhvr additive="base">
                                        <p:cTn id="130" dur="500" fill="hold"/>
                                        <p:tgtEl>
                                          <p:spTgt spid="492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4" grpId="0" animBg="1"/>
      <p:bldP spid="49175" grpId="0" animBg="1"/>
      <p:bldP spid="49176" grpId="0" animBg="1"/>
      <p:bldP spid="49177" grpId="0" animBg="1"/>
      <p:bldP spid="49178" grpId="0" animBg="1"/>
      <p:bldP spid="49183" grpId="0" animBg="1"/>
      <p:bldP spid="49184" grpId="0" animBg="1"/>
      <p:bldP spid="49194" grpId="0" animBg="1"/>
      <p:bldP spid="49195" grpId="0" animBg="1"/>
      <p:bldP spid="49196" grpId="0" animBg="1"/>
      <p:bldP spid="49199" grpId="0" animBg="1"/>
      <p:bldP spid="4920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a:extLst>
              <a:ext uri="{FF2B5EF4-FFF2-40B4-BE49-F238E27FC236}">
                <a16:creationId xmlns:a16="http://schemas.microsoft.com/office/drawing/2014/main" id="{7C8ED9F9-684A-82FE-4832-E588C5B737A1}"/>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9219" name="Slide Number Placeholder 3">
            <a:extLst>
              <a:ext uri="{FF2B5EF4-FFF2-40B4-BE49-F238E27FC236}">
                <a16:creationId xmlns:a16="http://schemas.microsoft.com/office/drawing/2014/main" id="{42BA2A33-4CCC-DC35-9371-2B259524CC25}"/>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6C11AD33-CAEC-43AD-88C1-3E3A79438218}" type="slidenum">
              <a:rPr lang="el-GR" altLang="en-US" smtClean="0"/>
              <a:pPr algn="ctr"/>
              <a:t>35</a:t>
            </a:fld>
            <a:endParaRPr lang="el-GR" altLang="en-US" dirty="0"/>
          </a:p>
        </p:txBody>
      </p:sp>
      <p:sp>
        <p:nvSpPr>
          <p:cNvPr id="9220" name="Text Box 4">
            <a:extLst>
              <a:ext uri="{FF2B5EF4-FFF2-40B4-BE49-F238E27FC236}">
                <a16:creationId xmlns:a16="http://schemas.microsoft.com/office/drawing/2014/main" id="{7535B0D2-A37C-BAEC-071E-A1B1524D2631}"/>
              </a:ext>
            </a:extLst>
          </p:cNvPr>
          <p:cNvSpPr txBox="1">
            <a:spLocks noChangeArrowheads="1"/>
          </p:cNvSpPr>
          <p:nvPr/>
        </p:nvSpPr>
        <p:spPr bwMode="auto">
          <a:xfrm>
            <a:off x="4343400" y="4308476"/>
            <a:ext cx="14947900" cy="4093428"/>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1">
              <a:spcBef>
                <a:spcPct val="0"/>
              </a:spcBef>
              <a:buNone/>
            </a:pPr>
            <a:r>
              <a:rPr lang="en-US" altLang="en-US" sz="4400" b="1" dirty="0">
                <a:solidFill>
                  <a:srgbClr val="990000"/>
                </a:solidFill>
                <a:latin typeface="Helvetica Neue"/>
              </a:rPr>
              <a:t>well</a:t>
            </a:r>
            <a:r>
              <a:rPr lang="el-GR" altLang="en-US" sz="4400" b="1" dirty="0">
                <a:solidFill>
                  <a:srgbClr val="990000"/>
                </a:solidFill>
                <a:latin typeface="Helvetica Neue"/>
              </a:rPr>
              <a:t> </a:t>
            </a:r>
            <a:r>
              <a:rPr lang="en-US" altLang="en-US" sz="4400" b="1" dirty="0">
                <a:solidFill>
                  <a:srgbClr val="990000"/>
                </a:solidFill>
                <a:latin typeface="Helvetica Neue"/>
              </a:rPr>
              <a:t>formed</a:t>
            </a:r>
            <a:r>
              <a:rPr lang="el-GR" altLang="en-US" sz="4400" b="1" dirty="0">
                <a:solidFill>
                  <a:srgbClr val="990000"/>
                </a:solidFill>
                <a:latin typeface="Helvetica Neue"/>
              </a:rPr>
              <a:t> </a:t>
            </a:r>
            <a:r>
              <a:rPr lang="en-US" altLang="en-US" sz="4400" b="1" dirty="0">
                <a:solidFill>
                  <a:srgbClr val="990000"/>
                </a:solidFill>
                <a:latin typeface="Helvetica Neue"/>
              </a:rPr>
              <a:t>formulae</a:t>
            </a:r>
            <a:r>
              <a:rPr lang="el-GR" altLang="en-US" sz="4400" b="1" dirty="0">
                <a:solidFill>
                  <a:srgbClr val="990000"/>
                </a:solidFill>
                <a:latin typeface="Helvetica Neue"/>
              </a:rPr>
              <a:t> – </a:t>
            </a:r>
            <a:r>
              <a:rPr lang="en-US" altLang="en-US" sz="4400" b="1" dirty="0">
                <a:solidFill>
                  <a:srgbClr val="990000"/>
                </a:solidFill>
                <a:latin typeface="Helvetica Neue"/>
              </a:rPr>
              <a:t>wff</a:t>
            </a:r>
            <a:r>
              <a:rPr lang="el-GR" altLang="en-US" sz="4400" b="1" dirty="0">
                <a:solidFill>
                  <a:srgbClr val="990000"/>
                </a:solidFill>
                <a:latin typeface="Helvetica Neue"/>
              </a:rPr>
              <a:t>:</a:t>
            </a:r>
          </a:p>
          <a:p>
            <a:pPr eaLnBrk="1" hangingPunct="1">
              <a:spcBef>
                <a:spcPct val="0"/>
              </a:spcBef>
              <a:buFontTx/>
              <a:buNone/>
            </a:pPr>
            <a:r>
              <a:rPr lang="el-GR" altLang="en-US" sz="3600" b="1" dirty="0">
                <a:latin typeface="Helvetica Neue"/>
              </a:rPr>
              <a:t> </a:t>
            </a:r>
          </a:p>
          <a:p>
            <a:pPr lvl="1" eaLnBrk="1" hangingPunct="1">
              <a:spcBef>
                <a:spcPct val="0"/>
              </a:spcBef>
              <a:buFontTx/>
              <a:buAutoNum type="arabicPeriod"/>
            </a:pPr>
            <a:r>
              <a:rPr lang="en-US" altLang="en-US" sz="3600" b="1" dirty="0">
                <a:latin typeface="Helvetica Neue"/>
              </a:rPr>
              <a:t> Every atomic sentence is a</a:t>
            </a:r>
            <a:r>
              <a:rPr lang="el-GR" altLang="en-US" sz="3600" b="1" dirty="0">
                <a:latin typeface="Helvetica Neue"/>
              </a:rPr>
              <a:t> </a:t>
            </a:r>
            <a:r>
              <a:rPr lang="en-US" altLang="en-US" sz="3600" b="1" dirty="0">
                <a:latin typeface="Helvetica Neue"/>
              </a:rPr>
              <a:t>wff</a:t>
            </a:r>
            <a:r>
              <a:rPr lang="el-GR" altLang="en-US" sz="3600" b="1" dirty="0">
                <a:latin typeface="Helvetica Neue"/>
              </a:rPr>
              <a:t>.</a:t>
            </a:r>
          </a:p>
          <a:p>
            <a:pPr lvl="1" eaLnBrk="1" hangingPunct="1">
              <a:spcBef>
                <a:spcPct val="0"/>
              </a:spcBef>
              <a:buFontTx/>
              <a:buAutoNum type="arabicPeriod"/>
            </a:pPr>
            <a:endParaRPr lang="el-GR" altLang="en-US" sz="3600" b="1" dirty="0">
              <a:latin typeface="Helvetica Neue"/>
            </a:endParaRPr>
          </a:p>
          <a:p>
            <a:pPr lvl="1" eaLnBrk="1" hangingPunct="1">
              <a:spcBef>
                <a:spcPct val="0"/>
              </a:spcBef>
              <a:buFontTx/>
              <a:buAutoNum type="arabicPeriod"/>
            </a:pPr>
            <a:r>
              <a:rPr lang="en-US" altLang="en-US" sz="3600" b="1" dirty="0">
                <a:latin typeface="Helvetica Neue"/>
              </a:rPr>
              <a:t> Let</a:t>
            </a:r>
            <a:r>
              <a:rPr lang="el-GR" altLang="en-US" sz="3600" b="1" dirty="0">
                <a:latin typeface="Helvetica Neue"/>
              </a:rPr>
              <a:t> Α </a:t>
            </a:r>
            <a:r>
              <a:rPr lang="en-US" altLang="en-US" sz="3600" b="1" dirty="0">
                <a:latin typeface="Helvetica Neue"/>
              </a:rPr>
              <a:t>be a</a:t>
            </a:r>
            <a:r>
              <a:rPr lang="el-GR" altLang="en-US" sz="3600" b="1" dirty="0">
                <a:latin typeface="Helvetica Neue"/>
              </a:rPr>
              <a:t> </a:t>
            </a:r>
            <a:r>
              <a:rPr lang="en-US" altLang="en-US" sz="3600" b="1" dirty="0">
                <a:latin typeface="Helvetica Neue"/>
              </a:rPr>
              <a:t>wff</a:t>
            </a:r>
            <a:r>
              <a:rPr lang="el-GR" altLang="en-US" sz="3600" b="1" dirty="0">
                <a:latin typeface="Helvetica Neue"/>
              </a:rPr>
              <a:t>. </a:t>
            </a:r>
            <a:r>
              <a:rPr lang="en-US" altLang="en-US" sz="3600" b="1" dirty="0">
                <a:latin typeface="Helvetica Neue"/>
              </a:rPr>
              <a:t>Then</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Α, </a:t>
            </a:r>
            <a:r>
              <a:rPr lang="el-GR"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a:t>
            </a:r>
            <a:r>
              <a:rPr lang="en-US" altLang="en-US" sz="3600" b="1" dirty="0">
                <a:latin typeface="Helvetica Neue"/>
              </a:rPr>
              <a:t>A</a:t>
            </a:r>
            <a:r>
              <a:rPr lang="el-GR" altLang="en-US" sz="3600" b="1" dirty="0">
                <a:latin typeface="Helvetica Neue"/>
              </a:rPr>
              <a:t>, </a:t>
            </a:r>
            <a:r>
              <a:rPr lang="en-US" altLang="en-US" sz="3600" b="1" dirty="0">
                <a:latin typeface="Helvetica Neue"/>
              </a:rPr>
              <a:t>and</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a:t>
            </a:r>
            <a:r>
              <a:rPr lang="en-US" altLang="en-US" sz="3600" b="1" dirty="0">
                <a:latin typeface="Helvetica Neue"/>
              </a:rPr>
              <a:t>A</a:t>
            </a:r>
            <a:r>
              <a:rPr lang="el-GR" altLang="en-US" sz="3600" b="1" dirty="0">
                <a:latin typeface="Helvetica Neue"/>
              </a:rPr>
              <a:t>, </a:t>
            </a:r>
            <a:r>
              <a:rPr lang="en-US" altLang="en-US" sz="3600" b="1" dirty="0">
                <a:latin typeface="Helvetica Neue"/>
              </a:rPr>
              <a:t>are also wff</a:t>
            </a:r>
            <a:r>
              <a:rPr lang="el-GR" altLang="en-US" sz="3600" b="1" dirty="0">
                <a:latin typeface="Helvetica Neue"/>
              </a:rPr>
              <a:t>.</a:t>
            </a:r>
          </a:p>
          <a:p>
            <a:pPr lvl="1" eaLnBrk="1" hangingPunct="1">
              <a:spcBef>
                <a:spcPct val="0"/>
              </a:spcBef>
              <a:buFontTx/>
              <a:buAutoNum type="arabicPeriod"/>
            </a:pPr>
            <a:endParaRPr lang="el-GR" altLang="en-US" sz="3600" b="1" dirty="0">
              <a:latin typeface="Helvetica Neue"/>
            </a:endParaRPr>
          </a:p>
          <a:p>
            <a:pPr lvl="1" eaLnBrk="1" hangingPunct="1">
              <a:spcBef>
                <a:spcPct val="0"/>
              </a:spcBef>
              <a:buFontTx/>
              <a:buAutoNum type="arabicPeriod"/>
            </a:pPr>
            <a:r>
              <a:rPr lang="en-US" altLang="en-US" sz="3600" b="1" dirty="0">
                <a:latin typeface="Helvetica Neue"/>
              </a:rPr>
              <a:t> Let</a:t>
            </a:r>
            <a:r>
              <a:rPr lang="el-GR" altLang="en-US" sz="3600" b="1" dirty="0">
                <a:latin typeface="Helvetica Neue"/>
              </a:rPr>
              <a:t> Α </a:t>
            </a:r>
            <a:r>
              <a:rPr lang="en-US" altLang="en-US" sz="3600" b="1" dirty="0">
                <a:latin typeface="Helvetica Neue"/>
              </a:rPr>
              <a:t>and</a:t>
            </a:r>
            <a:r>
              <a:rPr lang="el-GR" altLang="en-US" sz="3600" b="1" dirty="0">
                <a:latin typeface="Helvetica Neue"/>
              </a:rPr>
              <a:t> Β </a:t>
            </a:r>
            <a:r>
              <a:rPr lang="en-US" altLang="en-US" sz="3600" b="1" dirty="0">
                <a:latin typeface="Helvetica Neue"/>
              </a:rPr>
              <a:t>be</a:t>
            </a:r>
            <a:r>
              <a:rPr lang="el-GR" altLang="en-US" sz="3600" b="1" dirty="0">
                <a:latin typeface="Helvetica Neue"/>
              </a:rPr>
              <a:t> </a:t>
            </a:r>
            <a:r>
              <a:rPr lang="en-US" altLang="en-US" sz="3600" b="1" dirty="0">
                <a:latin typeface="Helvetica Neue"/>
              </a:rPr>
              <a:t>wff</a:t>
            </a:r>
            <a:r>
              <a:rPr lang="el-GR" altLang="en-US" sz="3600" b="1" dirty="0">
                <a:latin typeface="Helvetica Neue"/>
              </a:rPr>
              <a:t>. </a:t>
            </a:r>
            <a:r>
              <a:rPr lang="en-US" altLang="en-US" sz="3600" b="1" dirty="0">
                <a:latin typeface="Helvetica Neue"/>
              </a:rPr>
              <a:t>Then</a:t>
            </a:r>
            <a:r>
              <a:rPr lang="el-GR" altLang="en-US" sz="3600" b="1" dirty="0">
                <a:latin typeface="Helvetica Neue"/>
              </a:rPr>
              <a:t>, Α </a:t>
            </a:r>
            <a:r>
              <a:rPr lang="el-GR" altLang="en-US" sz="3600" b="1" dirty="0">
                <a:latin typeface="Helvetica Neue"/>
                <a:sym typeface="Symbol" panose="05050102010706020507" pitchFamily="18" charset="2"/>
              </a:rPr>
              <a:t></a:t>
            </a:r>
            <a:r>
              <a:rPr lang="el-GR" altLang="en-US" sz="3600" b="1" dirty="0">
                <a:latin typeface="Helvetica Neue"/>
              </a:rPr>
              <a:t> Β, Α </a:t>
            </a:r>
            <a:r>
              <a:rPr lang="el-GR" altLang="en-US" sz="3600" b="1" dirty="0">
                <a:latin typeface="Helvetica Neue"/>
                <a:sym typeface="Symbol" panose="05050102010706020507" pitchFamily="18" charset="2"/>
              </a:rPr>
              <a:t></a:t>
            </a:r>
            <a:r>
              <a:rPr lang="el-GR" altLang="en-US" sz="3600" b="1" dirty="0">
                <a:latin typeface="Helvetica Neue"/>
              </a:rPr>
              <a:t> Β, </a:t>
            </a:r>
            <a:r>
              <a:rPr lang="en-US" altLang="en-US" sz="3600" b="1" dirty="0">
                <a:latin typeface="Helvetica Neue"/>
              </a:rPr>
              <a:t>and</a:t>
            </a:r>
            <a:r>
              <a:rPr lang="el-GR" altLang="en-US" sz="3600" b="1" dirty="0">
                <a:latin typeface="Helvetica Neue"/>
              </a:rPr>
              <a:t> Α </a:t>
            </a:r>
            <a:r>
              <a:rPr lang="el-GR" altLang="en-US" sz="3600" b="1" dirty="0">
                <a:latin typeface="Helvetica Neue"/>
                <a:sym typeface="Symbol" panose="05050102010706020507" pitchFamily="18" charset="2"/>
              </a:rPr>
              <a:t></a:t>
            </a:r>
            <a:r>
              <a:rPr lang="el-GR" altLang="en-US" sz="3600" b="1" dirty="0">
                <a:latin typeface="Helvetica Neue"/>
              </a:rPr>
              <a:t>  Β,</a:t>
            </a:r>
            <a:r>
              <a:rPr lang="en-US" altLang="en-US" sz="3600" b="1" dirty="0">
                <a:latin typeface="Helvetica Neue"/>
              </a:rPr>
              <a:t> are also wff.</a:t>
            </a:r>
            <a:r>
              <a:rPr lang="el-GR" altLang="en-US" sz="3600" b="1" dirty="0">
                <a:latin typeface="Helvetica Neue"/>
              </a:rPr>
              <a:t> </a:t>
            </a:r>
            <a:endParaRPr lang="en-US" altLang="en-US" sz="3600" b="1" dirty="0">
              <a:latin typeface="Helvetica Neue"/>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556796F-8F6D-EC1D-71EE-3185063A0A36}"/>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36</a:t>
            </a:fld>
            <a:endParaRPr lang="bg-BG">
              <a:solidFill>
                <a:srgbClr val="000000"/>
              </a:solidFill>
            </a:endParaRPr>
          </a:p>
        </p:txBody>
      </p:sp>
      <p:sp>
        <p:nvSpPr>
          <p:cNvPr id="7" name="Rectangle 3">
            <a:extLst>
              <a:ext uri="{FF2B5EF4-FFF2-40B4-BE49-F238E27FC236}">
                <a16:creationId xmlns:a16="http://schemas.microsoft.com/office/drawing/2014/main" id="{9D501AF2-1F93-D4DC-25AC-ED0B9F8F9E46}"/>
              </a:ext>
            </a:extLst>
          </p:cNvPr>
          <p:cNvSpPr txBox="1">
            <a:spLocks noChangeArrowheads="1"/>
          </p:cNvSpPr>
          <p:nvPr/>
        </p:nvSpPr>
        <p:spPr>
          <a:xfrm>
            <a:off x="1314611" y="3478742"/>
            <a:ext cx="20929600" cy="4865158"/>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400" b="1" dirty="0">
                <a:solidFill>
                  <a:srgbClr val="990000"/>
                </a:solidFill>
                <a:latin typeface="Helvetica Neue"/>
              </a:rPr>
              <a:t>Constants</a:t>
            </a:r>
            <a:r>
              <a:rPr lang="el-GR" altLang="en-US" sz="4400" dirty="0">
                <a:latin typeface="Helvetica Neue"/>
              </a:rPr>
              <a:t> </a:t>
            </a:r>
            <a:r>
              <a:rPr lang="en-US" altLang="en-US" sz="4400" dirty="0">
                <a:latin typeface="Helvetica Neue"/>
              </a:rPr>
              <a:t>represent objects or entities</a:t>
            </a:r>
            <a:endParaRPr lang="el-GR" altLang="en-US" sz="4400" dirty="0">
              <a:latin typeface="Helvetica Neue"/>
            </a:endParaRPr>
          </a:p>
          <a:p>
            <a:pPr>
              <a:lnSpc>
                <a:spcPct val="80000"/>
              </a:lnSpc>
              <a:buFont typeface="Wingdings" panose="05000000000000000000" pitchFamily="2" charset="2"/>
              <a:buChar char="q"/>
            </a:pPr>
            <a:r>
              <a:rPr lang="en-US" altLang="en-US" sz="4400" b="1" dirty="0">
                <a:solidFill>
                  <a:srgbClr val="990000"/>
                </a:solidFill>
                <a:latin typeface="Helvetica Neue"/>
              </a:rPr>
              <a:t>Variables</a:t>
            </a:r>
            <a:r>
              <a:rPr lang="el-GR" altLang="en-US" sz="4400" i="1" dirty="0">
                <a:latin typeface="Helvetica Neue"/>
              </a:rPr>
              <a:t> </a:t>
            </a:r>
            <a:r>
              <a:rPr lang="en-US" altLang="en-US" sz="4400" dirty="0">
                <a:latin typeface="Helvetica Neue"/>
              </a:rPr>
              <a:t>represent</a:t>
            </a:r>
            <a:r>
              <a:rPr lang="el-GR" altLang="en-US" sz="4400" dirty="0">
                <a:latin typeface="Helvetica Neue"/>
              </a:rPr>
              <a:t> </a:t>
            </a:r>
            <a:r>
              <a:rPr lang="en-US" altLang="en-US" sz="4400" dirty="0">
                <a:latin typeface="Helvetica Neue"/>
              </a:rPr>
              <a:t>domains of constants</a:t>
            </a:r>
            <a:r>
              <a:rPr lang="el-GR" altLang="en-US" sz="4400" dirty="0">
                <a:latin typeface="Helvetica Neue"/>
              </a:rPr>
              <a:t> </a:t>
            </a:r>
          </a:p>
          <a:p>
            <a:pPr>
              <a:lnSpc>
                <a:spcPct val="80000"/>
              </a:lnSpc>
              <a:buFont typeface="Wingdings" panose="05000000000000000000" pitchFamily="2" charset="2"/>
              <a:buChar char="q"/>
            </a:pPr>
            <a:r>
              <a:rPr lang="en-US" altLang="en-US" sz="4400" b="1" dirty="0">
                <a:solidFill>
                  <a:srgbClr val="990000"/>
                </a:solidFill>
                <a:latin typeface="Helvetica Neue"/>
              </a:rPr>
              <a:t>Functions</a:t>
            </a:r>
            <a:r>
              <a:rPr lang="el-GR" altLang="en-US" sz="4400" i="1" dirty="0">
                <a:latin typeface="Helvetica Neue"/>
              </a:rPr>
              <a:t> </a:t>
            </a:r>
            <a:r>
              <a:rPr lang="en-US" altLang="en-US" sz="4400" dirty="0">
                <a:latin typeface="Helvetica Neue"/>
              </a:rPr>
              <a:t>represent mappings between the domains of constants</a:t>
            </a:r>
            <a:r>
              <a:rPr lang="el-GR" altLang="en-US" sz="4400" dirty="0">
                <a:latin typeface="Helvetica Neue"/>
              </a:rPr>
              <a:t> </a:t>
            </a:r>
            <a:endParaRPr lang="el-GR" altLang="en-US" sz="4400" i="1" dirty="0">
              <a:latin typeface="Helvetica Neue"/>
            </a:endParaRPr>
          </a:p>
          <a:p>
            <a:pPr>
              <a:lnSpc>
                <a:spcPct val="80000"/>
              </a:lnSpc>
              <a:buFont typeface="Wingdings" panose="05000000000000000000" pitchFamily="2" charset="2"/>
              <a:buChar char="q"/>
            </a:pPr>
            <a:r>
              <a:rPr lang="en-US" altLang="en-US" sz="4400" b="1" dirty="0">
                <a:solidFill>
                  <a:srgbClr val="990000"/>
                </a:solidFill>
                <a:latin typeface="Helvetica Neue"/>
              </a:rPr>
              <a:t>Predicates without arguments</a:t>
            </a:r>
            <a:r>
              <a:rPr lang="el-GR" altLang="en-US" sz="4400" b="1" dirty="0">
                <a:latin typeface="Helvetica Neue"/>
              </a:rPr>
              <a:t> </a:t>
            </a:r>
            <a:r>
              <a:rPr lang="el-GR" altLang="en-US" sz="4400" dirty="0">
                <a:latin typeface="Helvetica Neue"/>
              </a:rPr>
              <a:t>(0-</a:t>
            </a:r>
            <a:r>
              <a:rPr lang="en-US" altLang="en-US" sz="4400" dirty="0">
                <a:latin typeface="Helvetica Neue"/>
              </a:rPr>
              <a:t>place</a:t>
            </a:r>
            <a:r>
              <a:rPr lang="el-GR" altLang="en-US" sz="4400" dirty="0">
                <a:latin typeface="Helvetica Neue"/>
              </a:rPr>
              <a:t> </a:t>
            </a:r>
            <a:r>
              <a:rPr lang="en-US" altLang="en-US" sz="4400" dirty="0">
                <a:latin typeface="Helvetica Neue"/>
              </a:rPr>
              <a:t>predicates</a:t>
            </a:r>
            <a:r>
              <a:rPr lang="el-GR" altLang="en-US" sz="4400" dirty="0">
                <a:latin typeface="Helvetica Neue"/>
              </a:rPr>
              <a:t>) </a:t>
            </a:r>
            <a:r>
              <a:rPr lang="en-US" altLang="en-US" sz="4400" dirty="0">
                <a:latin typeface="Helvetica Neue"/>
              </a:rPr>
              <a:t>are simple logical sentences</a:t>
            </a:r>
            <a:r>
              <a:rPr lang="el-GR" altLang="en-US" sz="4400" dirty="0">
                <a:latin typeface="Helvetica Neue"/>
              </a:rPr>
              <a:t> (</a:t>
            </a:r>
            <a:r>
              <a:rPr lang="en-US" altLang="en-US" sz="4400" dirty="0">
                <a:latin typeface="Helvetica Neue"/>
              </a:rPr>
              <a:t>propositions</a:t>
            </a:r>
            <a:r>
              <a:rPr lang="el-GR" altLang="en-US" sz="4400" dirty="0">
                <a:latin typeface="Helvetica Neue"/>
              </a:rPr>
              <a:t>) </a:t>
            </a:r>
            <a:r>
              <a:rPr lang="en-US" altLang="en-US" sz="4400" dirty="0">
                <a:latin typeface="Helvetica Neue"/>
              </a:rPr>
              <a:t>which are true or false</a:t>
            </a:r>
            <a:endParaRPr lang="el-GR" altLang="en-US" sz="4400" i="1" dirty="0">
              <a:latin typeface="Helvetica Neue"/>
            </a:endParaRPr>
          </a:p>
          <a:p>
            <a:pPr>
              <a:lnSpc>
                <a:spcPct val="80000"/>
              </a:lnSpc>
              <a:buFont typeface="Wingdings" panose="05000000000000000000" pitchFamily="2" charset="2"/>
              <a:buChar char="q"/>
            </a:pPr>
            <a:r>
              <a:rPr lang="en-US" altLang="en-US" sz="4400" b="1" dirty="0">
                <a:solidFill>
                  <a:srgbClr val="990000"/>
                </a:solidFill>
                <a:latin typeface="Helvetica Neue"/>
              </a:rPr>
              <a:t>Predicates with at least one argument</a:t>
            </a:r>
            <a:r>
              <a:rPr lang="el-GR" altLang="en-US" sz="4400" dirty="0">
                <a:latin typeface="Helvetica Neue"/>
              </a:rPr>
              <a:t> (</a:t>
            </a:r>
            <a:r>
              <a:rPr lang="en-US" altLang="en-US" sz="4400" dirty="0">
                <a:latin typeface="Helvetica Neue"/>
              </a:rPr>
              <a:t>n</a:t>
            </a:r>
            <a:r>
              <a:rPr lang="el-GR" altLang="en-US" sz="4400" dirty="0">
                <a:latin typeface="Helvetica Neue"/>
              </a:rPr>
              <a:t>-</a:t>
            </a:r>
            <a:r>
              <a:rPr lang="en-US" altLang="en-US" sz="4400" dirty="0">
                <a:latin typeface="Helvetica Neue"/>
              </a:rPr>
              <a:t>place</a:t>
            </a:r>
            <a:r>
              <a:rPr lang="el-GR" altLang="en-US" sz="4400" dirty="0">
                <a:latin typeface="Helvetica Neue"/>
              </a:rPr>
              <a:t> </a:t>
            </a:r>
            <a:r>
              <a:rPr lang="en-US" altLang="en-US" sz="4400" dirty="0">
                <a:latin typeface="Helvetica Neue"/>
              </a:rPr>
              <a:t>predicates</a:t>
            </a:r>
            <a:r>
              <a:rPr lang="el-GR" altLang="en-US" sz="4400" dirty="0">
                <a:latin typeface="Helvetica Neue"/>
              </a:rPr>
              <a:t>, </a:t>
            </a:r>
            <a:r>
              <a:rPr lang="en-US" altLang="en-US" sz="4400" dirty="0">
                <a:latin typeface="Helvetica Neue"/>
              </a:rPr>
              <a:t>where</a:t>
            </a:r>
            <a:r>
              <a:rPr lang="el-GR" altLang="en-US" sz="4400" dirty="0">
                <a:latin typeface="Helvetica Neue"/>
              </a:rPr>
              <a:t> </a:t>
            </a:r>
            <a:r>
              <a:rPr lang="en-US" altLang="en-US" sz="4400" dirty="0">
                <a:latin typeface="Helvetica Neue"/>
              </a:rPr>
              <a:t>n</a:t>
            </a:r>
            <a:r>
              <a:rPr lang="en-US" altLang="en-US" sz="4400" dirty="0">
                <a:latin typeface="Helvetica Neue"/>
                <a:sym typeface="Symbol" panose="05050102010706020507" pitchFamily="18" charset="2"/>
              </a:rPr>
              <a:t></a:t>
            </a:r>
            <a:r>
              <a:rPr lang="el-GR" altLang="en-US" sz="4400" dirty="0">
                <a:latin typeface="Helvetica Neue"/>
              </a:rPr>
              <a:t>1)</a:t>
            </a:r>
            <a:r>
              <a:rPr lang="en-US" altLang="en-US" sz="4400" dirty="0">
                <a:latin typeface="Helvetica Neue"/>
              </a:rPr>
              <a:t> represent relations</a:t>
            </a:r>
            <a:r>
              <a:rPr lang="el-GR" altLang="en-US" sz="4400" dirty="0">
                <a:latin typeface="Helvetica Neue"/>
              </a:rPr>
              <a:t> </a:t>
            </a:r>
            <a:endParaRPr lang="en-US" altLang="en-US" sz="4400" dirty="0">
              <a:latin typeface="Helvetica Neue"/>
            </a:endParaRPr>
          </a:p>
        </p:txBody>
      </p:sp>
      <p:sp>
        <p:nvSpPr>
          <p:cNvPr id="8" name="Text Placeholder 1">
            <a:extLst>
              <a:ext uri="{FF2B5EF4-FFF2-40B4-BE49-F238E27FC236}">
                <a16:creationId xmlns:a16="http://schemas.microsoft.com/office/drawing/2014/main" id="{9986B83A-C308-68B0-3F0A-65F372D1DB28}"/>
              </a:ext>
            </a:extLst>
          </p:cNvPr>
          <p:cNvSpPr txBox="1">
            <a:spLocks/>
          </p:cNvSpPr>
          <p:nvPr/>
        </p:nvSpPr>
        <p:spPr>
          <a:xfrm>
            <a:off x="1479466" y="2281984"/>
            <a:ext cx="21056845" cy="890687"/>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Semantics</a:t>
            </a:r>
            <a:endParaRPr lang="en-CY" sz="4800" dirty="0"/>
          </a:p>
        </p:txBody>
      </p:sp>
      <p:sp>
        <p:nvSpPr>
          <p:cNvPr id="12" name="TextBox 11">
            <a:extLst>
              <a:ext uri="{FF2B5EF4-FFF2-40B4-BE49-F238E27FC236}">
                <a16:creationId xmlns:a16="http://schemas.microsoft.com/office/drawing/2014/main" id="{D87A2E55-E4B2-4C96-9C58-032C1816213D}"/>
              </a:ext>
            </a:extLst>
          </p:cNvPr>
          <p:cNvSpPr txBox="1"/>
          <p:nvPr/>
        </p:nvSpPr>
        <p:spPr>
          <a:xfrm>
            <a:off x="1533483" y="8797060"/>
            <a:ext cx="21317034" cy="3194721"/>
          </a:xfrm>
          <a:prstGeom prst="rect">
            <a:avLst/>
          </a:prstGeom>
          <a:solidFill>
            <a:schemeClr val="accent6">
              <a:lumMod val="20000"/>
              <a:lumOff val="80000"/>
            </a:schemeClr>
          </a:solidFill>
        </p:spPr>
        <p:txBody>
          <a:bodyPr wrap="square" rtlCol="0">
            <a:spAutoFit/>
          </a:bodyPr>
          <a:lstStyle/>
          <a:p>
            <a:pPr marL="0" indent="0">
              <a:lnSpc>
                <a:spcPct val="80000"/>
              </a:lnSpc>
              <a:buNone/>
            </a:pPr>
            <a:r>
              <a:rPr lang="en-US" altLang="en-US" sz="3600" b="1" dirty="0">
                <a:latin typeface="Helvetica Neue"/>
              </a:rPr>
              <a:t>Remarks:</a:t>
            </a:r>
          </a:p>
          <a:p>
            <a:pPr marL="0" indent="0">
              <a:lnSpc>
                <a:spcPct val="80000"/>
              </a:lnSpc>
              <a:buNone/>
            </a:pPr>
            <a:endParaRPr lang="en-US" altLang="en-US" sz="3600" b="1" dirty="0">
              <a:latin typeface="Helvetica Neue"/>
            </a:endParaRPr>
          </a:p>
          <a:p>
            <a:pPr marL="571500" indent="-571500">
              <a:lnSpc>
                <a:spcPct val="80000"/>
              </a:lnSpc>
              <a:buFont typeface="Wingdings" panose="05000000000000000000" pitchFamily="2" charset="2"/>
              <a:buChar char="§"/>
            </a:pPr>
            <a:r>
              <a:rPr lang="en-US" altLang="en-US" sz="3600" dirty="0">
                <a:latin typeface="Helvetica Neue"/>
              </a:rPr>
              <a:t>Predicates represent relations between objects, while functions return objects.</a:t>
            </a:r>
          </a:p>
          <a:p>
            <a:pPr marL="571500" indent="-571500">
              <a:lnSpc>
                <a:spcPct val="80000"/>
              </a:lnSpc>
              <a:buFont typeface="Wingdings" panose="05000000000000000000" pitchFamily="2" charset="2"/>
              <a:buChar char="§"/>
            </a:pPr>
            <a:r>
              <a:rPr lang="en-US" altLang="en-US" sz="3600" dirty="0">
                <a:latin typeface="Helvetica Neue"/>
              </a:rPr>
              <a:t>There is a relation amongst the arguments of a function and the object returned, e.g., sum(2,3) = 5, could be represented as SUM(2,3,5)</a:t>
            </a:r>
          </a:p>
          <a:p>
            <a:pPr marL="571500" indent="-571500">
              <a:lnSpc>
                <a:spcPct val="80000"/>
              </a:lnSpc>
              <a:buFont typeface="Wingdings" panose="05000000000000000000" pitchFamily="2" charset="2"/>
              <a:buChar char="§"/>
            </a:pPr>
            <a:r>
              <a:rPr lang="en-US" altLang="en-US" sz="3600" dirty="0">
                <a:latin typeface="Helvetica Neue"/>
              </a:rPr>
              <a:t>The opposite does not hold, since only one-to-one or many-to-one relations can be represented as functions</a:t>
            </a:r>
          </a:p>
        </p:txBody>
      </p:sp>
    </p:spTree>
    <p:extLst>
      <p:ext uri="{BB962C8B-B14F-4D97-AF65-F5344CB8AC3E}">
        <p14:creationId xmlns:p14="http://schemas.microsoft.com/office/powerpoint/2010/main" val="26450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a:extLst>
              <a:ext uri="{FF2B5EF4-FFF2-40B4-BE49-F238E27FC236}">
                <a16:creationId xmlns:a16="http://schemas.microsoft.com/office/drawing/2014/main" id="{E86044D5-914B-249E-692E-7009074CF134}"/>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2291" name="Slide Number Placeholder 3">
            <a:extLst>
              <a:ext uri="{FF2B5EF4-FFF2-40B4-BE49-F238E27FC236}">
                <a16:creationId xmlns:a16="http://schemas.microsoft.com/office/drawing/2014/main" id="{19073B04-06B5-22A0-495D-6FECCB87E906}"/>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957B5795-39E9-4859-A21C-FB41C505022D}" type="slidenum">
              <a:rPr lang="el-GR" altLang="en-US" smtClean="0"/>
              <a:pPr algn="ctr"/>
              <a:t>37</a:t>
            </a:fld>
            <a:endParaRPr lang="el-GR" altLang="en-US" dirty="0"/>
          </a:p>
        </p:txBody>
      </p:sp>
      <p:graphicFrame>
        <p:nvGraphicFramePr>
          <p:cNvPr id="53288" name="Group 40">
            <a:extLst>
              <a:ext uri="{FF2B5EF4-FFF2-40B4-BE49-F238E27FC236}">
                <a16:creationId xmlns:a16="http://schemas.microsoft.com/office/drawing/2014/main" id="{A531BE4C-FE54-BEC2-496F-EA8B7AAA4A03}"/>
              </a:ext>
            </a:extLst>
          </p:cNvPr>
          <p:cNvGraphicFramePr>
            <a:graphicFrameLocks noGrp="1"/>
          </p:cNvGraphicFramePr>
          <p:nvPr>
            <p:extLst>
              <p:ext uri="{D42A27DB-BD31-4B8C-83A1-F6EECF244321}">
                <p14:modId xmlns:p14="http://schemas.microsoft.com/office/powerpoint/2010/main" val="1700183745"/>
              </p:ext>
            </p:extLst>
          </p:nvPr>
        </p:nvGraphicFramePr>
        <p:xfrm>
          <a:off x="5150281" y="3646616"/>
          <a:ext cx="12474574" cy="5130800"/>
        </p:xfrm>
        <a:graphic>
          <a:graphicData uri="http://schemas.openxmlformats.org/drawingml/2006/table">
            <a:tbl>
              <a:tblPr/>
              <a:tblGrid>
                <a:gridCol w="5746750">
                  <a:extLst>
                    <a:ext uri="{9D8B030D-6E8A-4147-A177-3AD203B41FA5}">
                      <a16:colId xmlns:a16="http://schemas.microsoft.com/office/drawing/2014/main" val="3932449787"/>
                    </a:ext>
                  </a:extLst>
                </a:gridCol>
                <a:gridCol w="6727824">
                  <a:extLst>
                    <a:ext uri="{9D8B030D-6E8A-4147-A177-3AD203B41FA5}">
                      <a16:colId xmlns:a16="http://schemas.microsoft.com/office/drawing/2014/main" val="746267304"/>
                    </a:ext>
                  </a:extLst>
                </a:gridCol>
              </a:tblGrid>
              <a:tr h="79248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000" b="1" i="0" u="none" strike="noStrike" cap="none" normalizeH="0" baseline="0" dirty="0">
                          <a:ln>
                            <a:noFill/>
                          </a:ln>
                          <a:solidFill>
                            <a:srgbClr val="990000"/>
                          </a:solidFill>
                          <a:effectLst/>
                          <a:latin typeface="Times New Roman" panose="02020603050405020304" pitchFamily="18" charset="0"/>
                          <a:cs typeface="Times New Roman" panose="02020603050405020304" pitchFamily="18" charset="0"/>
                        </a:rPr>
                        <a:t>Predicate</a:t>
                      </a:r>
                      <a:endParaRPr kumimoji="0" lang="el-GR" altLang="en-US" sz="4000" b="1" i="0" u="none" strike="noStrike" cap="none" normalizeH="0" baseline="0" dirty="0">
                        <a:ln>
                          <a:noFill/>
                        </a:ln>
                        <a:solidFill>
                          <a:srgbClr val="990000"/>
                        </a:solidFill>
                        <a:effectLst/>
                        <a:latin typeface="Arial" panose="020B0604020202020204" pitchFamily="34" charset="0"/>
                        <a:cs typeface="Arial" panose="020B0604020202020204" pitchFamily="34" charset="0"/>
                      </a:endParaRPr>
                    </a:p>
                  </a:txBody>
                  <a:tcPr marL="182880" marR="182880" marT="91440" marB="91440" horzOverflow="overflow">
                    <a:lnL cap="flat">
                      <a:noFill/>
                    </a:lnL>
                    <a:lnR>
                      <a:noFill/>
                    </a:lnR>
                    <a:lnT cap="flat">
                      <a:noFill/>
                    </a:lnT>
                    <a:lnB>
                      <a:noFill/>
                    </a:lnB>
                    <a:lnTlToBr>
                      <a:noFill/>
                    </a:lnTlToBr>
                    <a:lnBlToTr>
                      <a:noFill/>
                    </a:lnBlToTr>
                    <a:solidFill>
                      <a:schemeClr val="accent6">
                        <a:lumMod val="20000"/>
                        <a:lumOff val="80000"/>
                      </a:schemeClr>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000" b="1" i="0" u="none" strike="noStrike" cap="none" normalizeH="0" baseline="0" dirty="0">
                          <a:ln>
                            <a:noFill/>
                          </a:ln>
                          <a:solidFill>
                            <a:srgbClr val="990000"/>
                          </a:solidFill>
                          <a:effectLst/>
                          <a:latin typeface="Times New Roman" panose="02020603050405020304" pitchFamily="18" charset="0"/>
                          <a:cs typeface="Times New Roman" panose="02020603050405020304" pitchFamily="18" charset="0"/>
                        </a:rPr>
                        <a:t>Function</a:t>
                      </a:r>
                    </a:p>
                  </a:txBody>
                  <a:tcPr marL="182880" marR="182880" marT="91440" marB="91440" horzOverflow="overflow">
                    <a:lnL>
                      <a:noFill/>
                    </a:lnL>
                    <a:lnR cap="flat">
                      <a:noFill/>
                    </a:lnR>
                    <a:lnT cap="flat">
                      <a:noFill/>
                    </a:lnT>
                    <a:lnB>
                      <a:noFill/>
                    </a:lnB>
                    <a:lnTlToBr>
                      <a:noFill/>
                    </a:lnTlToBr>
                    <a:lnBlToTr>
                      <a:noFill/>
                    </a:lnBlToTr>
                    <a:solidFill>
                      <a:schemeClr val="accent6">
                        <a:lumMod val="20000"/>
                        <a:lumOff val="80000"/>
                      </a:schemeClr>
                    </a:solidFill>
                  </a:tcPr>
                </a:tc>
                <a:extLst>
                  <a:ext uri="{0D108BD9-81ED-4DB2-BD59-A6C34878D82A}">
                    <a16:rowId xmlns:a16="http://schemas.microsoft.com/office/drawing/2014/main" val="412898064"/>
                  </a:ext>
                </a:extLst>
              </a:tr>
              <a:tr h="67310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FATHER</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x</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endParaRPr kumimoji="0" lang="el-GR"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40" marB="91440" horzOverflow="overflow">
                    <a:lnL cap="flat">
                      <a:noFill/>
                    </a:lnL>
                    <a:lnR>
                      <a:noFill/>
                    </a:lnR>
                    <a:lnT>
                      <a:noFill/>
                    </a:lnT>
                    <a:lnB>
                      <a:noFill/>
                    </a:lnB>
                    <a:lnTlToBr>
                      <a:noFill/>
                    </a:lnTlToBr>
                    <a:lnBlToTr>
                      <a:noFill/>
                    </a:lnBlToTr>
                    <a:solidFill>
                      <a:schemeClr val="accent6">
                        <a:lumMod val="20000"/>
                        <a:lumOff val="80000"/>
                      </a:schemeClr>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father</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x</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endParaRPr kumimoji="0" lang="el-GR"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40" marB="91440" horzOverflow="overflow">
                    <a:lnL>
                      <a:noFill/>
                    </a:lnL>
                    <a:lnR cap="flat">
                      <a:noFill/>
                    </a:lnR>
                    <a:lnT>
                      <a:noFill/>
                    </a:lnT>
                    <a:lnB>
                      <a:noFill/>
                    </a:lnB>
                    <a:lnTlToBr>
                      <a:noFill/>
                    </a:lnTlToBr>
                    <a:lnBlToTr>
                      <a:noFill/>
                    </a:lnBlToTr>
                    <a:solidFill>
                      <a:schemeClr val="accent6">
                        <a:lumMod val="20000"/>
                        <a:lumOff val="80000"/>
                      </a:schemeClr>
                    </a:solidFill>
                  </a:tcPr>
                </a:tc>
                <a:extLst>
                  <a:ext uri="{0D108BD9-81ED-4DB2-BD59-A6C34878D82A}">
                    <a16:rowId xmlns:a16="http://schemas.microsoft.com/office/drawing/2014/main" val="2676102602"/>
                  </a:ext>
                </a:extLst>
              </a:tr>
              <a:tr h="67310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RED</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x</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endParaRPr kumimoji="0" lang="el-GR"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40" marB="91440" horzOverflow="overflow">
                    <a:lnL cap="flat">
                      <a:noFill/>
                    </a:lnL>
                    <a:lnR>
                      <a:noFill/>
                    </a:lnR>
                    <a:lnT>
                      <a:noFill/>
                    </a:lnT>
                    <a:lnB>
                      <a:noFill/>
                    </a:lnB>
                    <a:lnTlToBr>
                      <a:noFill/>
                    </a:lnTlToBr>
                    <a:lnBlToTr>
                      <a:noFill/>
                    </a:lnBlToTr>
                    <a:solidFill>
                      <a:schemeClr val="accent6">
                        <a:lumMod val="20000"/>
                        <a:lumOff val="80000"/>
                      </a:schemeClr>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endParaRPr kumimoji="0" lang="el-GR"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40" marB="91440" horzOverflow="overflow">
                    <a:lnL>
                      <a:noFill/>
                    </a:lnL>
                    <a:lnR cap="flat">
                      <a:noFill/>
                    </a:lnR>
                    <a:lnT>
                      <a:noFill/>
                    </a:lnT>
                    <a:lnB>
                      <a:noFill/>
                    </a:lnB>
                    <a:lnTlToBr>
                      <a:noFill/>
                    </a:lnTlToBr>
                    <a:lnBlToTr>
                      <a:noFill/>
                    </a:lnBlToTr>
                    <a:solidFill>
                      <a:schemeClr val="accent6">
                        <a:lumMod val="20000"/>
                        <a:lumOff val="80000"/>
                      </a:schemeClr>
                    </a:solidFill>
                  </a:tcPr>
                </a:tc>
                <a:extLst>
                  <a:ext uri="{0D108BD9-81ED-4DB2-BD59-A6C34878D82A}">
                    <a16:rowId xmlns:a16="http://schemas.microsoft.com/office/drawing/2014/main" val="3015315393"/>
                  </a:ext>
                </a:extLst>
              </a:tr>
              <a:tr h="164592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BROTHER</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x</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endParaRPr kumimoji="0" lang="el-GR"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40" marB="91440" horzOverflow="overflow">
                    <a:lnL cap="flat">
                      <a:noFill/>
                    </a:lnL>
                    <a:lnR>
                      <a:noFill/>
                    </a:lnR>
                    <a:lnT>
                      <a:noFill/>
                    </a:lnT>
                    <a:lnB>
                      <a:noFill/>
                    </a:lnB>
                    <a:lnTlToBr>
                      <a:noFill/>
                    </a:lnTlToBr>
                    <a:lnBlToTr>
                      <a:noFill/>
                    </a:lnBlToTr>
                    <a:solidFill>
                      <a:schemeClr val="accent6">
                        <a:lumMod val="20000"/>
                        <a:lumOff val="80000"/>
                      </a:schemeClr>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brother</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x</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a:ln>
                            <a:noFill/>
                          </a:ln>
                          <a:solidFill>
                            <a:srgbClr val="990000"/>
                          </a:solidFill>
                          <a:effectLst/>
                          <a:latin typeface="Times New Roman" panose="02020603050405020304" pitchFamily="18" charset="0"/>
                          <a:cs typeface="Times New Roman" panose="02020603050405020304" pitchFamily="18" charset="0"/>
                        </a:rPr>
                        <a:t>What happens if there are more than one brothers?</a:t>
                      </a:r>
                      <a:r>
                        <a:rPr kumimoji="0" lang="el-GR" altLang="en-US" sz="3200" b="1" i="0" u="none" strike="noStrike" cap="none" normalizeH="0" baseline="0" dirty="0">
                          <a:ln>
                            <a:noFill/>
                          </a:ln>
                          <a:solidFill>
                            <a:srgbClr val="990000"/>
                          </a:solidFill>
                          <a:effectLst/>
                          <a:latin typeface="Times New Roman" panose="02020603050405020304" pitchFamily="18" charset="0"/>
                          <a:cs typeface="Times New Roman" panose="02020603050405020304" pitchFamily="18" charset="0"/>
                        </a:rPr>
                        <a:t> </a:t>
                      </a:r>
                      <a:endParaRPr kumimoji="0" lang="el-GR" altLang="en-US" sz="3600" b="1" i="0" u="none" strike="noStrike" cap="none" normalizeH="0" baseline="0" dirty="0">
                        <a:ln>
                          <a:noFill/>
                        </a:ln>
                        <a:solidFill>
                          <a:srgbClr val="990000"/>
                        </a:solidFill>
                        <a:effectLst/>
                        <a:latin typeface="Arial" panose="020B0604020202020204" pitchFamily="34" charset="0"/>
                        <a:cs typeface="Arial" panose="020B0604020202020204" pitchFamily="34" charset="0"/>
                      </a:endParaRPr>
                    </a:p>
                  </a:txBody>
                  <a:tcPr marL="182880" marR="182880" marT="91440" marB="91440" horzOverflow="overflow">
                    <a:lnL>
                      <a:noFill/>
                    </a:lnL>
                    <a:lnR cap="flat">
                      <a:noFill/>
                    </a:lnR>
                    <a:lnT>
                      <a:noFill/>
                    </a:lnT>
                    <a:lnB>
                      <a:noFill/>
                    </a:lnB>
                    <a:lnTlToBr>
                      <a:noFill/>
                    </a:lnTlToBr>
                    <a:lnBlToTr>
                      <a:noFill/>
                    </a:lnBlToTr>
                    <a:solidFill>
                      <a:schemeClr val="accent6">
                        <a:lumMod val="20000"/>
                        <a:lumOff val="80000"/>
                      </a:schemeClr>
                    </a:solidFill>
                  </a:tcPr>
                </a:tc>
                <a:extLst>
                  <a:ext uri="{0D108BD9-81ED-4DB2-BD59-A6C34878D82A}">
                    <a16:rowId xmlns:a16="http://schemas.microsoft.com/office/drawing/2014/main" val="1082864682"/>
                  </a:ext>
                </a:extLst>
              </a:tr>
              <a:tr h="67310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SUM</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x</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z</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endParaRPr kumimoji="0" lang="el-GR"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40" marB="91440" horzOverflow="overflow">
                    <a:lnL cap="flat">
                      <a:noFill/>
                    </a:lnL>
                    <a:lnR>
                      <a:noFill/>
                    </a:lnR>
                    <a:lnT>
                      <a:noFill/>
                    </a:lnT>
                    <a:lnB>
                      <a:noFill/>
                    </a:lnB>
                    <a:lnTlToBr>
                      <a:noFill/>
                    </a:lnTlToBr>
                    <a:lnBlToTr>
                      <a:noFill/>
                    </a:lnBlToTr>
                    <a:solidFill>
                      <a:schemeClr val="accent6">
                        <a:lumMod val="20000"/>
                        <a:lumOff val="80000"/>
                      </a:schemeClr>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sum</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x</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endParaRPr kumimoji="0" lang="el-GR"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40" marB="91440" horzOverflow="overflow">
                    <a:lnL>
                      <a:noFill/>
                    </a:lnL>
                    <a:lnR cap="flat">
                      <a:noFill/>
                    </a:lnR>
                    <a:lnT>
                      <a:noFill/>
                    </a:lnT>
                    <a:lnB>
                      <a:noFill/>
                    </a:lnB>
                    <a:lnTlToBr>
                      <a:noFill/>
                    </a:lnTlToBr>
                    <a:lnBlToTr>
                      <a:noFill/>
                    </a:lnBlToTr>
                    <a:solidFill>
                      <a:schemeClr val="accent6">
                        <a:lumMod val="20000"/>
                        <a:lumOff val="80000"/>
                      </a:schemeClr>
                    </a:solidFill>
                  </a:tcPr>
                </a:tc>
                <a:extLst>
                  <a:ext uri="{0D108BD9-81ED-4DB2-BD59-A6C34878D82A}">
                    <a16:rowId xmlns:a16="http://schemas.microsoft.com/office/drawing/2014/main" val="1603464521"/>
                  </a:ext>
                </a:extLst>
              </a:tr>
              <a:tr h="673100">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PRIME_NUMBER</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x</a:t>
                      </a:r>
                      <a:r>
                        <a:rPr kumimoji="0" lang="el-GR"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endParaRPr kumimoji="0" lang="el-GR"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40" marB="91440" horzOverflow="overflow">
                    <a:lnL cap="flat">
                      <a:noFill/>
                    </a:lnL>
                    <a:lnR>
                      <a:noFill/>
                    </a:lnR>
                    <a:lnT>
                      <a:noFill/>
                    </a:lnT>
                    <a:lnB cap="flat">
                      <a:noFill/>
                    </a:lnB>
                    <a:lnTlToBr>
                      <a:noFill/>
                    </a:lnTlToBr>
                    <a:lnBlToTr>
                      <a:noFill/>
                    </a:lnBlToTr>
                    <a:solidFill>
                      <a:schemeClr val="accent6">
                        <a:lumMod val="20000"/>
                        <a:lumOff val="80000"/>
                      </a:schemeClr>
                    </a:solid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endParaRPr kumimoji="0" lang="el-GR"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40" marB="91440" horzOverflow="overflow">
                    <a:lnL>
                      <a:noFill/>
                    </a:lnL>
                    <a:lnR cap="flat">
                      <a:noFill/>
                    </a:lnR>
                    <a:lnT>
                      <a:noFill/>
                    </a:lnT>
                    <a:lnB cap="flat">
                      <a:noFill/>
                    </a:lnB>
                    <a:lnTlToBr>
                      <a:noFill/>
                    </a:lnTlToBr>
                    <a:lnBlToTr>
                      <a:noFill/>
                    </a:lnBlToTr>
                    <a:solidFill>
                      <a:schemeClr val="accent6">
                        <a:lumMod val="20000"/>
                        <a:lumOff val="80000"/>
                      </a:schemeClr>
                    </a:solidFill>
                  </a:tcPr>
                </a:tc>
                <a:extLst>
                  <a:ext uri="{0D108BD9-81ED-4DB2-BD59-A6C34878D82A}">
                    <a16:rowId xmlns:a16="http://schemas.microsoft.com/office/drawing/2014/main" val="1407559462"/>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a:extLst>
              <a:ext uri="{FF2B5EF4-FFF2-40B4-BE49-F238E27FC236}">
                <a16:creationId xmlns:a16="http://schemas.microsoft.com/office/drawing/2014/main" id="{FD1F4F58-7B85-A27F-76A6-2FA99A73881E}"/>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3315" name="Slide Number Placeholder 3">
            <a:extLst>
              <a:ext uri="{FF2B5EF4-FFF2-40B4-BE49-F238E27FC236}">
                <a16:creationId xmlns:a16="http://schemas.microsoft.com/office/drawing/2014/main" id="{E5D121FB-9191-15E1-EE19-3D530990A3A9}"/>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D2B0A9E6-CAA3-42BC-9E44-C126B817565B}" type="slidenum">
              <a:rPr lang="el-GR" altLang="en-US" smtClean="0"/>
              <a:pPr algn="ctr"/>
              <a:t>38</a:t>
            </a:fld>
            <a:endParaRPr lang="el-GR" altLang="en-US" dirty="0"/>
          </a:p>
        </p:txBody>
      </p:sp>
      <p:sp>
        <p:nvSpPr>
          <p:cNvPr id="13316" name="Text Box 4">
            <a:extLst>
              <a:ext uri="{FF2B5EF4-FFF2-40B4-BE49-F238E27FC236}">
                <a16:creationId xmlns:a16="http://schemas.microsoft.com/office/drawing/2014/main" id="{1F337A5C-02D2-506C-5DA0-DB29309946CA}"/>
              </a:ext>
            </a:extLst>
          </p:cNvPr>
          <p:cNvSpPr txBox="1">
            <a:spLocks noChangeArrowheads="1"/>
          </p:cNvSpPr>
          <p:nvPr/>
        </p:nvSpPr>
        <p:spPr bwMode="auto">
          <a:xfrm>
            <a:off x="5029200" y="1371601"/>
            <a:ext cx="14173200" cy="2062103"/>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1" dirty="0">
                <a:solidFill>
                  <a:srgbClr val="990000"/>
                </a:solidFill>
              </a:rPr>
              <a:t>Computable Predicates</a:t>
            </a:r>
            <a:r>
              <a:rPr lang="el-GR" altLang="en-US" sz="3600" b="1" dirty="0">
                <a:solidFill>
                  <a:srgbClr val="990000"/>
                </a:solidFill>
              </a:rPr>
              <a:t> </a:t>
            </a:r>
          </a:p>
          <a:p>
            <a:pPr algn="l" eaLnBrk="1" hangingPunct="1"/>
            <a:endParaRPr lang="el-GR" altLang="en-US" sz="1600" b="1" dirty="0">
              <a:solidFill>
                <a:srgbClr val="990000"/>
              </a:solidFill>
            </a:endParaRPr>
          </a:p>
          <a:p>
            <a:pPr algn="l" eaLnBrk="1" hangingPunct="1"/>
            <a:r>
              <a:rPr lang="en-US" altLang="en-US" sz="3600" b="1" dirty="0"/>
              <a:t>Predicates that are implemented as functions, e.g., PRIME_NUMBER</a:t>
            </a:r>
          </a:p>
        </p:txBody>
      </p:sp>
      <p:sp>
        <p:nvSpPr>
          <p:cNvPr id="54277" name="Text Box 5">
            <a:extLst>
              <a:ext uri="{FF2B5EF4-FFF2-40B4-BE49-F238E27FC236}">
                <a16:creationId xmlns:a16="http://schemas.microsoft.com/office/drawing/2014/main" id="{7915BCF0-3768-F27E-96A2-39B73D7D333C}"/>
              </a:ext>
            </a:extLst>
          </p:cNvPr>
          <p:cNvSpPr txBox="1">
            <a:spLocks noChangeArrowheads="1"/>
          </p:cNvSpPr>
          <p:nvPr/>
        </p:nvSpPr>
        <p:spPr bwMode="auto">
          <a:xfrm>
            <a:off x="5029200" y="4419601"/>
            <a:ext cx="14173200" cy="2369880"/>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1" dirty="0">
                <a:solidFill>
                  <a:srgbClr val="990000"/>
                </a:solidFill>
              </a:rPr>
              <a:t>Sentence Representation</a:t>
            </a:r>
          </a:p>
          <a:p>
            <a:pPr algn="ctr" eaLnBrk="1" hangingPunct="1"/>
            <a:r>
              <a:rPr lang="en-US" altLang="en-US" sz="3600" b="1" i="1" dirty="0">
                <a:solidFill>
                  <a:srgbClr val="990000"/>
                </a:solidFill>
              </a:rPr>
              <a:t> </a:t>
            </a:r>
            <a:endParaRPr lang="el-GR" altLang="en-US" sz="3600" b="1" dirty="0">
              <a:solidFill>
                <a:srgbClr val="990000"/>
              </a:solidFill>
            </a:endParaRPr>
          </a:p>
          <a:p>
            <a:pPr algn="l" eaLnBrk="1" hangingPunct="1"/>
            <a:r>
              <a:rPr lang="en-US" altLang="en-US" sz="3600" b="1" dirty="0"/>
              <a:t>One sentence</a:t>
            </a:r>
            <a:r>
              <a:rPr lang="el-GR" altLang="en-US" sz="3600" b="1" dirty="0"/>
              <a:t>, </a:t>
            </a:r>
            <a:r>
              <a:rPr lang="en-US" altLang="en-US" sz="3600" b="1" dirty="0"/>
              <a:t>for example</a:t>
            </a:r>
            <a:r>
              <a:rPr lang="el-GR" altLang="en-US" sz="3600" b="1" dirty="0"/>
              <a:t> ‘</a:t>
            </a:r>
            <a:r>
              <a:rPr lang="en-US" altLang="en-US" sz="3600" b="1" dirty="0"/>
              <a:t>The house is yellow</a:t>
            </a:r>
            <a:r>
              <a:rPr lang="el-GR" altLang="en-US" sz="3600" b="1" dirty="0"/>
              <a:t>’, </a:t>
            </a:r>
            <a:r>
              <a:rPr lang="en-US" altLang="en-US" sz="3600" b="1" dirty="0"/>
              <a:t>can be represented in several ways such as</a:t>
            </a:r>
          </a:p>
        </p:txBody>
      </p:sp>
      <p:sp>
        <p:nvSpPr>
          <p:cNvPr id="54278" name="Text Box 6">
            <a:extLst>
              <a:ext uri="{FF2B5EF4-FFF2-40B4-BE49-F238E27FC236}">
                <a16:creationId xmlns:a16="http://schemas.microsoft.com/office/drawing/2014/main" id="{1572CA92-3B61-FEE1-BE97-C6F1D75D03B0}"/>
              </a:ext>
            </a:extLst>
          </p:cNvPr>
          <p:cNvSpPr txBox="1">
            <a:spLocks noChangeArrowheads="1"/>
          </p:cNvSpPr>
          <p:nvPr/>
        </p:nvSpPr>
        <p:spPr bwMode="auto">
          <a:xfrm>
            <a:off x="5029200" y="7772400"/>
            <a:ext cx="14325600" cy="1754326"/>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3600" b="1" dirty="0"/>
              <a:t>	</a:t>
            </a:r>
            <a:r>
              <a:rPr lang="en-US" altLang="en-US" sz="3600" b="1" dirty="0"/>
              <a:t>YELLOW</a:t>
            </a:r>
            <a:r>
              <a:rPr lang="el-GR" altLang="en-US" sz="3600" b="1" dirty="0"/>
              <a:t>(</a:t>
            </a:r>
            <a:r>
              <a:rPr lang="en-US" altLang="en-US" sz="3600" b="1" dirty="0"/>
              <a:t>HOUSE</a:t>
            </a:r>
            <a:r>
              <a:rPr lang="el-GR" altLang="en-US" sz="3600" b="1" dirty="0"/>
              <a:t>_1)</a:t>
            </a:r>
          </a:p>
          <a:p>
            <a:pPr algn="l" eaLnBrk="1" hangingPunct="1"/>
            <a:r>
              <a:rPr lang="el-GR" altLang="en-US" sz="3600" b="1" dirty="0"/>
              <a:t>	</a:t>
            </a:r>
            <a:r>
              <a:rPr lang="en-US" altLang="en-US" sz="3600" b="1" dirty="0"/>
              <a:t>COLOR</a:t>
            </a:r>
            <a:r>
              <a:rPr lang="el-GR" altLang="en-US" sz="3600" b="1" dirty="0"/>
              <a:t>(</a:t>
            </a:r>
            <a:r>
              <a:rPr lang="en-US" altLang="en-US" sz="3600" b="1" dirty="0"/>
              <a:t>HOUSE_1</a:t>
            </a:r>
            <a:r>
              <a:rPr lang="el-GR" altLang="en-US" sz="3600" b="1" dirty="0"/>
              <a:t>, </a:t>
            </a:r>
            <a:r>
              <a:rPr lang="en-US" altLang="en-US" sz="3600" b="1" dirty="0"/>
              <a:t>YELLOW</a:t>
            </a:r>
            <a:r>
              <a:rPr lang="el-GR" altLang="en-US" sz="3600" b="1" dirty="0"/>
              <a:t>)</a:t>
            </a:r>
            <a:endParaRPr lang="en-US" altLang="en-US" sz="3600" b="1" dirty="0"/>
          </a:p>
          <a:p>
            <a:pPr algn="l" eaLnBrk="1" hangingPunct="1"/>
            <a:r>
              <a:rPr lang="en-US" altLang="en-US" sz="3600" b="1" dirty="0"/>
              <a:t>	VALUE(COLOR, HOUSE_1, YELLOW) </a:t>
            </a:r>
          </a:p>
        </p:txBody>
      </p:sp>
      <p:sp>
        <p:nvSpPr>
          <p:cNvPr id="54279" name="Text Box 7">
            <a:extLst>
              <a:ext uri="{FF2B5EF4-FFF2-40B4-BE49-F238E27FC236}">
                <a16:creationId xmlns:a16="http://schemas.microsoft.com/office/drawing/2014/main" id="{9A8FD594-1A66-C2F7-02BF-7F74BF4DF471}"/>
              </a:ext>
            </a:extLst>
          </p:cNvPr>
          <p:cNvSpPr txBox="1">
            <a:spLocks noChangeArrowheads="1"/>
          </p:cNvSpPr>
          <p:nvPr/>
        </p:nvSpPr>
        <p:spPr bwMode="auto">
          <a:xfrm>
            <a:off x="5029200" y="10515601"/>
            <a:ext cx="14173200" cy="1508105"/>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1" dirty="0">
                <a:solidFill>
                  <a:srgbClr val="990000"/>
                </a:solidFill>
              </a:rPr>
              <a:t>Wff semantics</a:t>
            </a:r>
            <a:endParaRPr lang="el-GR" altLang="en-US" sz="4000" b="1" dirty="0">
              <a:solidFill>
                <a:srgbClr val="990000"/>
              </a:solidFill>
            </a:endParaRPr>
          </a:p>
          <a:p>
            <a:pPr algn="ctr" eaLnBrk="1" hangingPunct="1"/>
            <a:endParaRPr lang="en-US" altLang="en-US" sz="1600" b="1" i="1" dirty="0">
              <a:solidFill>
                <a:srgbClr val="990000"/>
              </a:solidFill>
            </a:endParaRPr>
          </a:p>
          <a:p>
            <a:pPr algn="ctr" eaLnBrk="1" hangingPunct="1"/>
            <a:r>
              <a:rPr lang="en-US" altLang="en-US" sz="3600" b="1" dirty="0"/>
              <a:t>wff are true, false, or unknown</a:t>
            </a:r>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7"/>
                                        </p:tgtEl>
                                        <p:attrNameLst>
                                          <p:attrName>style.visibility</p:attrName>
                                        </p:attrNameLst>
                                      </p:cBhvr>
                                      <p:to>
                                        <p:strVal val="visible"/>
                                      </p:to>
                                    </p:set>
                                    <p:anim calcmode="lin" valueType="num">
                                      <p:cBhvr additive="base">
                                        <p:cTn id="7" dur="500" fill="hold"/>
                                        <p:tgtEl>
                                          <p:spTgt spid="54277"/>
                                        </p:tgtEl>
                                        <p:attrNameLst>
                                          <p:attrName>ppt_x</p:attrName>
                                        </p:attrNameLst>
                                      </p:cBhvr>
                                      <p:tavLst>
                                        <p:tav tm="0">
                                          <p:val>
                                            <p:strVal val="#ppt_x"/>
                                          </p:val>
                                        </p:tav>
                                        <p:tav tm="100000">
                                          <p:val>
                                            <p:strVal val="#ppt_x"/>
                                          </p:val>
                                        </p:tav>
                                      </p:tavLst>
                                    </p:anim>
                                    <p:anim calcmode="lin" valueType="num">
                                      <p:cBhvr additive="base">
                                        <p:cTn id="8" dur="500" fill="hold"/>
                                        <p:tgtEl>
                                          <p:spTgt spid="5427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4278"/>
                                        </p:tgtEl>
                                        <p:attrNameLst>
                                          <p:attrName>style.visibility</p:attrName>
                                        </p:attrNameLst>
                                      </p:cBhvr>
                                      <p:to>
                                        <p:strVal val="visible"/>
                                      </p:to>
                                    </p:set>
                                    <p:anim calcmode="lin" valueType="num">
                                      <p:cBhvr additive="base">
                                        <p:cTn id="11" dur="500" fill="hold"/>
                                        <p:tgtEl>
                                          <p:spTgt spid="54278"/>
                                        </p:tgtEl>
                                        <p:attrNameLst>
                                          <p:attrName>ppt_x</p:attrName>
                                        </p:attrNameLst>
                                      </p:cBhvr>
                                      <p:tavLst>
                                        <p:tav tm="0">
                                          <p:val>
                                            <p:strVal val="#ppt_x"/>
                                          </p:val>
                                        </p:tav>
                                        <p:tav tm="100000">
                                          <p:val>
                                            <p:strVal val="#ppt_x"/>
                                          </p:val>
                                        </p:tav>
                                      </p:tavLst>
                                    </p:anim>
                                    <p:anim calcmode="lin" valueType="num">
                                      <p:cBhvr additive="base">
                                        <p:cTn id="12" dur="500" fill="hold"/>
                                        <p:tgtEl>
                                          <p:spTgt spid="54278"/>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4279"/>
                                        </p:tgtEl>
                                        <p:attrNameLst>
                                          <p:attrName>style.visibility</p:attrName>
                                        </p:attrNameLst>
                                      </p:cBhvr>
                                      <p:to>
                                        <p:strVal val="visible"/>
                                      </p:to>
                                    </p:set>
                                    <p:anim calcmode="lin" valueType="num">
                                      <p:cBhvr additive="base">
                                        <p:cTn id="17" dur="500" fill="hold"/>
                                        <p:tgtEl>
                                          <p:spTgt spid="54279"/>
                                        </p:tgtEl>
                                        <p:attrNameLst>
                                          <p:attrName>ppt_x</p:attrName>
                                        </p:attrNameLst>
                                      </p:cBhvr>
                                      <p:tavLst>
                                        <p:tav tm="0">
                                          <p:val>
                                            <p:strVal val="#ppt_x"/>
                                          </p:val>
                                        </p:tav>
                                        <p:tav tm="100000">
                                          <p:val>
                                            <p:strVal val="#ppt_x"/>
                                          </p:val>
                                        </p:tav>
                                      </p:tavLst>
                                    </p:anim>
                                    <p:anim calcmode="lin" valueType="num">
                                      <p:cBhvr additive="base">
                                        <p:cTn id="18" dur="500" fill="hold"/>
                                        <p:tgtEl>
                                          <p:spTgt spid="542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animBg="1"/>
      <p:bldP spid="54278" grpId="0" animBg="1"/>
      <p:bldP spid="5427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a:extLst>
              <a:ext uri="{FF2B5EF4-FFF2-40B4-BE49-F238E27FC236}">
                <a16:creationId xmlns:a16="http://schemas.microsoft.com/office/drawing/2014/main" id="{FBE5F8FC-D751-E85A-DBAC-E1E9FCD5CF0B}"/>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4339" name="Slide Number Placeholder 5">
            <a:extLst>
              <a:ext uri="{FF2B5EF4-FFF2-40B4-BE49-F238E27FC236}">
                <a16:creationId xmlns:a16="http://schemas.microsoft.com/office/drawing/2014/main" id="{B8248640-A982-8CDD-CB90-482496FB9757}"/>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45AA5FF8-4754-4729-ADAE-24A151F9B6E0}" type="slidenum">
              <a:rPr lang="el-GR" altLang="en-US" smtClean="0"/>
              <a:pPr/>
              <a:t>39</a:t>
            </a:fld>
            <a:endParaRPr lang="el-GR" altLang="en-US" dirty="0"/>
          </a:p>
        </p:txBody>
      </p:sp>
      <p:sp>
        <p:nvSpPr>
          <p:cNvPr id="14340" name="Rectangle 2">
            <a:extLst>
              <a:ext uri="{FF2B5EF4-FFF2-40B4-BE49-F238E27FC236}">
                <a16:creationId xmlns:a16="http://schemas.microsoft.com/office/drawing/2014/main" id="{7B7A0E36-9E35-DCD1-74C9-7A4E12FBC54E}"/>
              </a:ext>
            </a:extLst>
          </p:cNvPr>
          <p:cNvSpPr>
            <a:spLocks noGrp="1" noChangeArrowheads="1"/>
          </p:cNvSpPr>
          <p:nvPr>
            <p:ph type="title"/>
          </p:nvPr>
        </p:nvSpPr>
        <p:spPr>
          <a:xfrm>
            <a:off x="1752761" y="2157398"/>
            <a:ext cx="20637500" cy="969463"/>
          </a:xfrm>
          <a:solidFill>
            <a:srgbClr val="0100C8"/>
          </a:solidFill>
        </p:spPr>
        <p:txBody>
          <a:bodyPr/>
          <a:lstStyle/>
          <a:p>
            <a:pPr eaLnBrk="1" hangingPunct="1"/>
            <a:r>
              <a:rPr lang="en-US" altLang="en-US" sz="6000" b="1" dirty="0">
                <a:latin typeface="Helvetica Neue"/>
              </a:rPr>
              <a:t>Quantifiers</a:t>
            </a:r>
          </a:p>
        </p:txBody>
      </p:sp>
      <p:sp>
        <p:nvSpPr>
          <p:cNvPr id="55299" name="Rectangle 3">
            <a:extLst>
              <a:ext uri="{FF2B5EF4-FFF2-40B4-BE49-F238E27FC236}">
                <a16:creationId xmlns:a16="http://schemas.microsoft.com/office/drawing/2014/main" id="{5B50A10E-D600-51E1-204A-5A09725712B0}"/>
              </a:ext>
            </a:extLst>
          </p:cNvPr>
          <p:cNvSpPr>
            <a:spLocks noGrp="1" noChangeArrowheads="1"/>
          </p:cNvSpPr>
          <p:nvPr>
            <p:ph type="body" idx="1"/>
          </p:nvPr>
        </p:nvSpPr>
        <p:spPr>
          <a:xfrm>
            <a:off x="1473198" y="3858138"/>
            <a:ext cx="20751801" cy="7700464"/>
          </a:xfrm>
        </p:spPr>
        <p:txBody>
          <a:bodyPr/>
          <a:lstStyle/>
          <a:p>
            <a:pPr eaLnBrk="1" hangingPunct="1">
              <a:lnSpc>
                <a:spcPct val="90000"/>
              </a:lnSpc>
            </a:pPr>
            <a:r>
              <a:rPr lang="en-US" altLang="en-US" sz="4800" dirty="0">
                <a:solidFill>
                  <a:srgbClr val="C00000"/>
                </a:solidFill>
                <a:latin typeface="Helvetica Neue"/>
              </a:rPr>
              <a:t>Universal</a:t>
            </a:r>
            <a:r>
              <a:rPr lang="el-GR" altLang="en-US" sz="4800" dirty="0">
                <a:solidFill>
                  <a:srgbClr val="C00000"/>
                </a:solidFill>
                <a:latin typeface="Helvetica Neue"/>
              </a:rPr>
              <a:t> </a:t>
            </a:r>
            <a:r>
              <a:rPr lang="en-US" altLang="en-US" sz="4800" dirty="0">
                <a:solidFill>
                  <a:srgbClr val="C00000"/>
                </a:solidFill>
                <a:latin typeface="Helvetica Neue"/>
              </a:rPr>
              <a:t>quantifier</a:t>
            </a:r>
            <a:r>
              <a:rPr lang="el-GR" altLang="en-US" sz="4800" dirty="0">
                <a:latin typeface="Helvetica Neue"/>
              </a:rPr>
              <a:t>, </a:t>
            </a:r>
            <a:r>
              <a:rPr lang="en-US" altLang="en-US" sz="4800" b="1" dirty="0">
                <a:solidFill>
                  <a:srgbClr val="990000"/>
                </a:solidFill>
                <a:latin typeface="Helvetica Neue"/>
                <a:sym typeface="Symbol" panose="05050102010706020507" pitchFamily="18" charset="2"/>
              </a:rPr>
              <a:t></a:t>
            </a:r>
            <a:r>
              <a:rPr lang="el-GR" altLang="en-US" sz="4800" dirty="0">
                <a:latin typeface="Helvetica Neue"/>
              </a:rPr>
              <a:t>, </a:t>
            </a:r>
            <a:r>
              <a:rPr lang="en-US" altLang="en-US" sz="4800" dirty="0">
                <a:latin typeface="Helvetica Neue"/>
              </a:rPr>
              <a:t>that allows us to express general sentences, such as</a:t>
            </a:r>
            <a:r>
              <a:rPr lang="el-GR" altLang="en-US" sz="4800" dirty="0">
                <a:latin typeface="Helvetica Neue"/>
              </a:rPr>
              <a:t> ‘</a:t>
            </a:r>
            <a:r>
              <a:rPr lang="en-US" altLang="en-US" sz="4800" dirty="0">
                <a:latin typeface="Helvetica Neue"/>
              </a:rPr>
              <a:t>All elephants are gray</a:t>
            </a:r>
            <a:r>
              <a:rPr lang="el-GR" altLang="en-US" sz="4800" dirty="0">
                <a:latin typeface="Helvetica Neue"/>
              </a:rPr>
              <a:t>’,</a:t>
            </a:r>
          </a:p>
          <a:p>
            <a:pPr eaLnBrk="1" hangingPunct="1">
              <a:lnSpc>
                <a:spcPct val="90000"/>
              </a:lnSpc>
            </a:pPr>
            <a:endParaRPr lang="el-GR" altLang="en-US" sz="1600" dirty="0">
              <a:latin typeface="Helvetica Neue"/>
              <a:sym typeface="Symbol" panose="05050102010706020507" pitchFamily="18" charset="2"/>
            </a:endParaRPr>
          </a:p>
          <a:p>
            <a:pPr lvl="1" eaLnBrk="1" hangingPunct="1">
              <a:lnSpc>
                <a:spcPct val="90000"/>
              </a:lnSpc>
              <a:buFontTx/>
              <a:buNone/>
            </a:pPr>
            <a:r>
              <a:rPr lang="el-GR" altLang="en-US" sz="4000" dirty="0">
                <a:latin typeface="Helvetica Neue"/>
                <a:sym typeface="Symbol" panose="05050102010706020507" pitchFamily="18" charset="2"/>
              </a:rPr>
              <a:t>	</a:t>
            </a:r>
            <a:r>
              <a:rPr lang="en-US" altLang="en-US" sz="4000" dirty="0">
                <a:latin typeface="Helvetica Neue"/>
              </a:rPr>
              <a:t>x</a:t>
            </a:r>
            <a:r>
              <a:rPr lang="el-GR" altLang="en-US" sz="4000" dirty="0">
                <a:latin typeface="Helvetica Neue"/>
              </a:rPr>
              <a:t> </a:t>
            </a:r>
            <a:r>
              <a:rPr lang="en-US" altLang="en-US" sz="4000" dirty="0">
                <a:latin typeface="Helvetica Neue"/>
              </a:rPr>
              <a:t>ELEPHANT</a:t>
            </a:r>
            <a:r>
              <a:rPr lang="el-GR" altLang="en-US" sz="4000" dirty="0">
                <a:latin typeface="Helvetica Neue"/>
              </a:rPr>
              <a:t>(</a:t>
            </a:r>
            <a:r>
              <a:rPr lang="en-US" altLang="en-US" sz="4000" dirty="0">
                <a:latin typeface="Helvetica Neue"/>
              </a:rPr>
              <a:t>x</a:t>
            </a:r>
            <a:r>
              <a:rPr lang="el-GR" altLang="en-US" sz="4000" dirty="0">
                <a:latin typeface="Helvetica Neue"/>
              </a:rPr>
              <a:t>) </a:t>
            </a:r>
            <a:r>
              <a:rPr lang="en-US" altLang="en-US" sz="4000" dirty="0">
                <a:latin typeface="Helvetica Neue"/>
                <a:sym typeface="Symbol" panose="05050102010706020507" pitchFamily="18" charset="2"/>
              </a:rPr>
              <a:t></a:t>
            </a:r>
            <a:r>
              <a:rPr lang="el-GR" altLang="en-US" sz="4000" dirty="0">
                <a:latin typeface="Helvetica Neue"/>
              </a:rPr>
              <a:t> </a:t>
            </a:r>
            <a:r>
              <a:rPr lang="en-US" altLang="en-US" sz="4000" dirty="0">
                <a:latin typeface="Helvetica Neue"/>
              </a:rPr>
              <a:t>GRAY</a:t>
            </a:r>
            <a:r>
              <a:rPr lang="el-GR" altLang="en-US" sz="4000" dirty="0">
                <a:latin typeface="Helvetica Neue"/>
              </a:rPr>
              <a:t>(</a:t>
            </a:r>
            <a:r>
              <a:rPr lang="en-US" altLang="en-US" sz="4000" dirty="0">
                <a:latin typeface="Helvetica Neue"/>
              </a:rPr>
              <a:t>x</a:t>
            </a:r>
            <a:r>
              <a:rPr lang="el-GR" altLang="en-US" sz="4000" dirty="0">
                <a:latin typeface="Helvetica Neue"/>
              </a:rPr>
              <a:t>)</a:t>
            </a:r>
          </a:p>
          <a:p>
            <a:pPr lvl="1" eaLnBrk="1" hangingPunct="1">
              <a:lnSpc>
                <a:spcPct val="90000"/>
              </a:lnSpc>
            </a:pPr>
            <a:endParaRPr lang="el-GR" altLang="en-US" sz="1600" i="1" u="sng" dirty="0">
              <a:latin typeface="Helvetica Neue"/>
            </a:endParaRPr>
          </a:p>
          <a:p>
            <a:pPr eaLnBrk="1" hangingPunct="1">
              <a:lnSpc>
                <a:spcPct val="90000"/>
              </a:lnSpc>
            </a:pPr>
            <a:r>
              <a:rPr lang="en-US" altLang="en-US" sz="4800" dirty="0">
                <a:solidFill>
                  <a:srgbClr val="C00000"/>
                </a:solidFill>
                <a:latin typeface="Helvetica Neue"/>
              </a:rPr>
              <a:t>Existential</a:t>
            </a:r>
            <a:r>
              <a:rPr lang="el-GR" altLang="en-US" sz="4800" dirty="0">
                <a:solidFill>
                  <a:srgbClr val="C00000"/>
                </a:solidFill>
                <a:latin typeface="Helvetica Neue"/>
              </a:rPr>
              <a:t> </a:t>
            </a:r>
            <a:r>
              <a:rPr lang="en-US" altLang="en-US" sz="4800" dirty="0">
                <a:solidFill>
                  <a:srgbClr val="C00000"/>
                </a:solidFill>
                <a:latin typeface="Helvetica Neue"/>
              </a:rPr>
              <a:t>quantifier</a:t>
            </a:r>
            <a:r>
              <a:rPr lang="el-GR" altLang="en-US" sz="4800" dirty="0">
                <a:latin typeface="Helvetica Neue"/>
              </a:rPr>
              <a:t>, </a:t>
            </a:r>
            <a:r>
              <a:rPr lang="el-GR" altLang="en-US" sz="4800" b="1" dirty="0">
                <a:solidFill>
                  <a:srgbClr val="990000"/>
                </a:solidFill>
                <a:latin typeface="Helvetica Neue"/>
                <a:sym typeface="Symbol" panose="05050102010706020507" pitchFamily="18" charset="2"/>
              </a:rPr>
              <a:t></a:t>
            </a:r>
            <a:r>
              <a:rPr lang="el-GR" altLang="en-US" sz="4800" dirty="0">
                <a:latin typeface="Helvetica Neue"/>
              </a:rPr>
              <a:t>, </a:t>
            </a:r>
            <a:r>
              <a:rPr lang="en-US" altLang="en-US" sz="4800" dirty="0">
                <a:latin typeface="Helvetica Neue"/>
              </a:rPr>
              <a:t>that allows us to express non-universal sentences, for example the existence of certain objects, entities, etc., such us </a:t>
            </a:r>
            <a:r>
              <a:rPr lang="el-GR" altLang="en-US" sz="4800" dirty="0">
                <a:latin typeface="Helvetica Neue"/>
              </a:rPr>
              <a:t>‘</a:t>
            </a:r>
            <a:r>
              <a:rPr lang="en-US" altLang="en-US" sz="4800" dirty="0">
                <a:latin typeface="Helvetica Neue"/>
              </a:rPr>
              <a:t>There is someone who wrote Chess on the Computer</a:t>
            </a:r>
            <a:r>
              <a:rPr lang="el-GR" altLang="en-US" sz="4800" dirty="0">
                <a:latin typeface="Helvetica Neue"/>
              </a:rPr>
              <a:t>’,</a:t>
            </a:r>
          </a:p>
          <a:p>
            <a:pPr eaLnBrk="1" hangingPunct="1">
              <a:lnSpc>
                <a:spcPct val="90000"/>
              </a:lnSpc>
            </a:pPr>
            <a:endParaRPr lang="en-US" altLang="en-US" sz="1600" dirty="0">
              <a:latin typeface="Helvetica Neue"/>
              <a:sym typeface="Symbol" panose="05050102010706020507" pitchFamily="18" charset="2"/>
            </a:endParaRPr>
          </a:p>
          <a:p>
            <a:pPr lvl="1" eaLnBrk="1" hangingPunct="1">
              <a:lnSpc>
                <a:spcPct val="90000"/>
              </a:lnSpc>
              <a:buFontTx/>
              <a:buNone/>
            </a:pPr>
            <a:r>
              <a:rPr lang="el-GR" altLang="en-US" sz="4000" dirty="0">
                <a:latin typeface="Helvetica Neue"/>
                <a:sym typeface="Symbol" panose="05050102010706020507" pitchFamily="18" charset="2"/>
              </a:rPr>
              <a:t>	</a:t>
            </a:r>
            <a:r>
              <a:rPr lang="en-US" altLang="en-US" sz="4000" dirty="0">
                <a:latin typeface="Helvetica Neue"/>
                <a:sym typeface="Symbol" panose="05050102010706020507" pitchFamily="18" charset="2"/>
              </a:rPr>
              <a:t></a:t>
            </a:r>
            <a:r>
              <a:rPr lang="en-US" altLang="en-US" sz="4000" dirty="0">
                <a:latin typeface="Helvetica Neue"/>
              </a:rPr>
              <a:t>x</a:t>
            </a:r>
            <a:r>
              <a:rPr lang="el-GR" altLang="en-US" sz="4000" dirty="0">
                <a:latin typeface="Helvetica Neue"/>
              </a:rPr>
              <a:t> </a:t>
            </a:r>
            <a:r>
              <a:rPr lang="en-US" altLang="en-US" sz="4000" dirty="0">
                <a:latin typeface="Helvetica Neue"/>
              </a:rPr>
              <a:t>WROTE</a:t>
            </a:r>
            <a:r>
              <a:rPr lang="el-GR" altLang="en-US" sz="4000" dirty="0">
                <a:latin typeface="Helvetica Neue"/>
              </a:rPr>
              <a:t>(</a:t>
            </a:r>
            <a:r>
              <a:rPr lang="en-US" altLang="en-US" sz="4000" dirty="0">
                <a:latin typeface="Helvetica Neue"/>
              </a:rPr>
              <a:t>x</a:t>
            </a:r>
            <a:r>
              <a:rPr lang="el-GR" altLang="en-US" sz="4000" dirty="0">
                <a:latin typeface="Helvetica Neue"/>
              </a:rPr>
              <a:t>, </a:t>
            </a:r>
            <a:r>
              <a:rPr lang="en-US" altLang="en-US" sz="4000" dirty="0">
                <a:latin typeface="Helvetica Neue"/>
              </a:rPr>
              <a:t>CHESS</a:t>
            </a:r>
            <a:r>
              <a:rPr lang="el-GR" altLang="en-US" sz="4000" dirty="0">
                <a:latin typeface="Helvetica Neue"/>
              </a:rPr>
              <a:t>_</a:t>
            </a:r>
            <a:r>
              <a:rPr lang="en-US" altLang="en-US" sz="4000" dirty="0">
                <a:latin typeface="Helvetica Neue"/>
              </a:rPr>
              <a:t>ON</a:t>
            </a:r>
            <a:r>
              <a:rPr lang="el-GR" altLang="en-US" sz="4000" dirty="0">
                <a:latin typeface="Helvetica Neue"/>
              </a:rPr>
              <a:t>_</a:t>
            </a:r>
            <a:r>
              <a:rPr lang="en-US" altLang="en-US" sz="4000" dirty="0">
                <a:latin typeface="Helvetica Neue"/>
              </a:rPr>
              <a:t>COMPUTER</a:t>
            </a:r>
            <a:r>
              <a:rPr lang="el-GR" altLang="en-US" sz="4000" dirty="0">
                <a:latin typeface="Helvetica Neue"/>
              </a:rPr>
              <a:t>)</a:t>
            </a:r>
            <a:endParaRPr lang="en-US" altLang="en-US" sz="4000"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5299">
                                            <p:txEl>
                                              <p:pRg st="4" end="4"/>
                                            </p:txEl>
                                          </p:spTgt>
                                        </p:tgtEl>
                                        <p:attrNameLst>
                                          <p:attrName>style.visibility</p:attrName>
                                        </p:attrNameLst>
                                      </p:cBhvr>
                                      <p:to>
                                        <p:strVal val="visible"/>
                                      </p:to>
                                    </p:set>
                                    <p:anim calcmode="lin" valueType="num">
                                      <p:cBhvr additive="base">
                                        <p:cTn id="7" dur="500" fill="hold"/>
                                        <p:tgtEl>
                                          <p:spTgt spid="55299">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9">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5299">
                                            <p:txEl>
                                              <p:pRg st="6" end="6"/>
                                            </p:txEl>
                                          </p:spTgt>
                                        </p:tgtEl>
                                        <p:attrNameLst>
                                          <p:attrName>style.visibility</p:attrName>
                                        </p:attrNameLst>
                                      </p:cBhvr>
                                      <p:to>
                                        <p:strVal val="visible"/>
                                      </p:to>
                                    </p:set>
                                    <p:anim calcmode="lin" valueType="num">
                                      <p:cBhvr additive="base">
                                        <p:cTn id="11" dur="500" fill="hold"/>
                                        <p:tgtEl>
                                          <p:spTgt spid="55299">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52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158299" y="322463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158299" y="4683211"/>
            <a:ext cx="21461694" cy="7241059"/>
          </a:xfrm>
        </p:spPr>
        <p:txBody>
          <a:bodyPr/>
          <a:lstStyle/>
          <a:p>
            <a:pPr marL="0" indent="0">
              <a:buNone/>
            </a:pPr>
            <a:r>
              <a:rPr lang="en-US" sz="3200" dirty="0"/>
              <a:t>Upon completion of this unit on knowledge representation and reasoning, predicate logic and semantic networks, students will be able:</a:t>
            </a:r>
          </a:p>
          <a:p>
            <a:pPr marL="0" indent="0">
              <a:buNone/>
            </a:pPr>
            <a:endParaRPr lang="en-US" sz="800" b="1" dirty="0"/>
          </a:p>
          <a:p>
            <a:pPr marL="0" indent="0">
              <a:buNone/>
            </a:pPr>
            <a:r>
              <a:rPr lang="en-US" sz="3200" b="1" dirty="0"/>
              <a:t>Regarding Knowledge Representation:</a:t>
            </a:r>
          </a:p>
          <a:p>
            <a:pPr marL="514350" indent="-514350">
              <a:buFont typeface="+mj-lt"/>
              <a:buAutoNum type="arabicPeriod"/>
            </a:pPr>
            <a:r>
              <a:rPr lang="en-US" sz="3200" dirty="0"/>
              <a:t>Distinguish between data, information and knowledge.</a:t>
            </a:r>
          </a:p>
          <a:p>
            <a:pPr marL="514350" indent="-514350">
              <a:buFont typeface="+mj-lt"/>
              <a:buAutoNum type="arabicPeriod"/>
            </a:pPr>
            <a:r>
              <a:rPr lang="en-US" sz="3200" dirty="0"/>
              <a:t>List the knowledge types comprising some expertise.</a:t>
            </a:r>
          </a:p>
          <a:p>
            <a:pPr marL="514350" indent="-514350">
              <a:buFont typeface="+mj-lt"/>
              <a:buAutoNum type="arabicPeriod"/>
            </a:pPr>
            <a:r>
              <a:rPr lang="en-US" sz="3200" dirty="0"/>
              <a:t>Give the practical and theoretical properties of some knowledge representation.</a:t>
            </a:r>
          </a:p>
          <a:p>
            <a:pPr marL="514350" indent="-514350">
              <a:buFont typeface="+mj-lt"/>
              <a:buAutoNum type="arabicPeriod"/>
            </a:pPr>
            <a:r>
              <a:rPr lang="en-US" sz="3200" dirty="0"/>
              <a:t>Point out the key dispute elements regarding the declarative/procedural controversy.</a:t>
            </a:r>
          </a:p>
          <a:p>
            <a:pPr eaLnBrk="1" hangingPunct="1">
              <a:lnSpc>
                <a:spcPct val="90000"/>
              </a:lnSpc>
            </a:pPr>
            <a:endParaRPr lang="el-GR" altLang="en-US" sz="1000" b="1" dirty="0"/>
          </a:p>
          <a:p>
            <a:pPr eaLnBrk="1" hangingPunct="1">
              <a:lnSpc>
                <a:spcPct val="90000"/>
              </a:lnSpc>
            </a:pPr>
            <a:endParaRPr lang="el-GR" altLang="en-US" sz="1000" b="1" dirty="0"/>
          </a:p>
          <a:p>
            <a:pPr marL="514350" indent="-514350">
              <a:buFont typeface="+mj-lt"/>
              <a:buAutoNum type="arabicPeriod"/>
            </a:pPr>
            <a:endParaRPr lang="en-US" sz="3200" dirty="0"/>
          </a:p>
          <a:p>
            <a:endParaRPr lang="en-US" sz="3200" dirty="0"/>
          </a:p>
        </p:txBody>
      </p:sp>
    </p:spTree>
    <p:extLst>
      <p:ext uri="{BB962C8B-B14F-4D97-AF65-F5344CB8AC3E}">
        <p14:creationId xmlns:p14="http://schemas.microsoft.com/office/powerpoint/2010/main" val="30651204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a:extLst>
              <a:ext uri="{FF2B5EF4-FFF2-40B4-BE49-F238E27FC236}">
                <a16:creationId xmlns:a16="http://schemas.microsoft.com/office/drawing/2014/main" id="{77258298-C714-95DE-4593-434DD7B5FEA8}"/>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5363" name="Slide Number Placeholder 5">
            <a:extLst>
              <a:ext uri="{FF2B5EF4-FFF2-40B4-BE49-F238E27FC236}">
                <a16:creationId xmlns:a16="http://schemas.microsoft.com/office/drawing/2014/main" id="{B3485DB7-8CDB-58D0-F5CA-21CE61E11047}"/>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534CA4E5-2C8C-4D8E-A1BF-6515BA015627}" type="slidenum">
              <a:rPr lang="el-GR" altLang="en-US" smtClean="0"/>
              <a:pPr algn="ctr"/>
              <a:t>40</a:t>
            </a:fld>
            <a:endParaRPr lang="el-GR" altLang="en-US" dirty="0"/>
          </a:p>
        </p:txBody>
      </p:sp>
      <p:sp>
        <p:nvSpPr>
          <p:cNvPr id="15364" name="Rectangle 2">
            <a:extLst>
              <a:ext uri="{FF2B5EF4-FFF2-40B4-BE49-F238E27FC236}">
                <a16:creationId xmlns:a16="http://schemas.microsoft.com/office/drawing/2014/main" id="{44144646-E180-A688-0C35-63EA8FAF61CE}"/>
              </a:ext>
            </a:extLst>
          </p:cNvPr>
          <p:cNvSpPr>
            <a:spLocks noGrp="1" noChangeArrowheads="1"/>
          </p:cNvSpPr>
          <p:nvPr>
            <p:ph type="title"/>
          </p:nvPr>
        </p:nvSpPr>
        <p:spPr>
          <a:xfrm>
            <a:off x="1562100" y="1188506"/>
            <a:ext cx="20459700" cy="1736724"/>
          </a:xfrm>
        </p:spPr>
        <p:txBody>
          <a:bodyPr/>
          <a:lstStyle/>
          <a:p>
            <a:pPr eaLnBrk="1" hangingPunct="1"/>
            <a:r>
              <a:rPr lang="el-GR" altLang="en-US" sz="6400" b="1" dirty="0">
                <a:solidFill>
                  <a:srgbClr val="990000"/>
                </a:solidFill>
                <a:latin typeface="Helvetica Neue"/>
                <a:sym typeface="Symbol" panose="05050102010706020507" pitchFamily="18" charset="2"/>
              </a:rPr>
              <a:t></a:t>
            </a:r>
            <a:r>
              <a:rPr lang="en-US" altLang="en-US" sz="6400" b="1" dirty="0">
                <a:solidFill>
                  <a:srgbClr val="990000"/>
                </a:solidFill>
                <a:latin typeface="Helvetica Neue"/>
              </a:rPr>
              <a:t>x</a:t>
            </a:r>
            <a:r>
              <a:rPr lang="el-GR" altLang="en-US" sz="6400" b="1" dirty="0">
                <a:solidFill>
                  <a:srgbClr val="990000"/>
                </a:solidFill>
                <a:latin typeface="Helvetica Neue"/>
              </a:rPr>
              <a:t> </a:t>
            </a:r>
            <a:r>
              <a:rPr lang="en-US" altLang="en-US" sz="6400" b="1" dirty="0">
                <a:solidFill>
                  <a:srgbClr val="990000"/>
                </a:solidFill>
                <a:latin typeface="Helvetica Neue"/>
              </a:rPr>
              <a:t>A</a:t>
            </a:r>
            <a:r>
              <a:rPr lang="el-GR" altLang="en-US" sz="6400" b="1" dirty="0">
                <a:solidFill>
                  <a:srgbClr val="990000"/>
                </a:solidFill>
                <a:latin typeface="Helvetica Neue"/>
              </a:rPr>
              <a:t>   ή   </a:t>
            </a:r>
            <a:r>
              <a:rPr lang="el-GR" altLang="en-US" sz="6400" b="1" dirty="0">
                <a:solidFill>
                  <a:srgbClr val="990000"/>
                </a:solidFill>
                <a:latin typeface="Helvetica Neue"/>
                <a:sym typeface="Symbol" panose="05050102010706020507" pitchFamily="18" charset="2"/>
              </a:rPr>
              <a:t></a:t>
            </a:r>
            <a:r>
              <a:rPr lang="en-US" altLang="en-US" sz="6400" b="1" dirty="0">
                <a:solidFill>
                  <a:srgbClr val="990000"/>
                </a:solidFill>
                <a:latin typeface="Helvetica Neue"/>
              </a:rPr>
              <a:t>x</a:t>
            </a:r>
            <a:r>
              <a:rPr lang="el-GR" altLang="en-US" sz="6400" b="1" dirty="0">
                <a:solidFill>
                  <a:srgbClr val="990000"/>
                </a:solidFill>
                <a:latin typeface="Helvetica Neue"/>
              </a:rPr>
              <a:t> Α</a:t>
            </a:r>
            <a:endParaRPr lang="en-US" altLang="en-US" sz="6400" b="1" dirty="0">
              <a:solidFill>
                <a:srgbClr val="990000"/>
              </a:solidFill>
              <a:latin typeface="Helvetica Neue"/>
            </a:endParaRPr>
          </a:p>
        </p:txBody>
      </p:sp>
      <p:sp>
        <p:nvSpPr>
          <p:cNvPr id="15365" name="Rectangle 3">
            <a:extLst>
              <a:ext uri="{FF2B5EF4-FFF2-40B4-BE49-F238E27FC236}">
                <a16:creationId xmlns:a16="http://schemas.microsoft.com/office/drawing/2014/main" id="{642A098D-7A9B-A6C5-A824-4BBD19E2864B}"/>
              </a:ext>
            </a:extLst>
          </p:cNvPr>
          <p:cNvSpPr>
            <a:spLocks noGrp="1" noChangeArrowheads="1"/>
          </p:cNvSpPr>
          <p:nvPr>
            <p:ph type="body" idx="1"/>
          </p:nvPr>
        </p:nvSpPr>
        <p:spPr>
          <a:xfrm>
            <a:off x="1562100" y="2935815"/>
            <a:ext cx="21043900" cy="5979584"/>
          </a:xfrm>
        </p:spPr>
        <p:txBody>
          <a:bodyPr/>
          <a:lstStyle/>
          <a:p>
            <a:pPr eaLnBrk="1" hangingPunct="1">
              <a:lnSpc>
                <a:spcPct val="90000"/>
              </a:lnSpc>
              <a:buFont typeface="Wingdings" panose="05000000000000000000" pitchFamily="2" charset="2"/>
              <a:buChar char="§"/>
            </a:pPr>
            <a:r>
              <a:rPr lang="en-US" altLang="en-US" dirty="0">
                <a:solidFill>
                  <a:srgbClr val="990000"/>
                </a:solidFill>
                <a:latin typeface="Helvetica Neue"/>
              </a:rPr>
              <a:t>Scope </a:t>
            </a:r>
            <a:r>
              <a:rPr lang="en-US" altLang="en-US" dirty="0">
                <a:latin typeface="Helvetica Neue"/>
              </a:rPr>
              <a:t>of quantifier</a:t>
            </a:r>
            <a:r>
              <a:rPr lang="el-GR" altLang="en-US" dirty="0">
                <a:latin typeface="Helvetica Neue"/>
              </a:rPr>
              <a:t>: </a:t>
            </a:r>
            <a:r>
              <a:rPr lang="en-US" altLang="en-US" dirty="0">
                <a:latin typeface="Helvetica Neue"/>
              </a:rPr>
              <a:t>the</a:t>
            </a:r>
            <a:r>
              <a:rPr lang="el-GR" altLang="en-US" dirty="0">
                <a:latin typeface="Helvetica Neue"/>
              </a:rPr>
              <a:t> </a:t>
            </a:r>
            <a:r>
              <a:rPr lang="en-US" altLang="en-US" dirty="0">
                <a:latin typeface="Helvetica Neue"/>
              </a:rPr>
              <a:t>wff</a:t>
            </a:r>
            <a:r>
              <a:rPr lang="el-GR" altLang="en-US" dirty="0">
                <a:latin typeface="Helvetica Neue"/>
              </a:rPr>
              <a:t> </a:t>
            </a:r>
            <a:r>
              <a:rPr lang="en-US" altLang="en-US" dirty="0">
                <a:latin typeface="Helvetica Neue"/>
              </a:rPr>
              <a:t>A</a:t>
            </a:r>
            <a:endParaRPr lang="el-GR" altLang="en-US" sz="1800" i="1" dirty="0">
              <a:latin typeface="Helvetica Neue"/>
            </a:endParaRPr>
          </a:p>
          <a:p>
            <a:pPr eaLnBrk="1" hangingPunct="1">
              <a:lnSpc>
                <a:spcPct val="90000"/>
              </a:lnSpc>
              <a:buFont typeface="Wingdings" panose="05000000000000000000" pitchFamily="2" charset="2"/>
              <a:buChar char="§"/>
            </a:pPr>
            <a:r>
              <a:rPr lang="el-GR" altLang="en-US" i="1" dirty="0">
                <a:latin typeface="Helvetica Neue"/>
              </a:rPr>
              <a:t> </a:t>
            </a:r>
            <a:r>
              <a:rPr lang="en-US" altLang="en-US" dirty="0">
                <a:latin typeface="Helvetica Neue"/>
              </a:rPr>
              <a:t>Variable</a:t>
            </a:r>
            <a:r>
              <a:rPr lang="el-GR" altLang="en-US" dirty="0">
                <a:latin typeface="Helvetica Neue"/>
              </a:rPr>
              <a:t> </a:t>
            </a:r>
            <a:r>
              <a:rPr lang="en-US" altLang="en-US" dirty="0">
                <a:latin typeface="Helvetica Neue"/>
              </a:rPr>
              <a:t>x</a:t>
            </a:r>
            <a:r>
              <a:rPr lang="el-GR" altLang="en-US" dirty="0">
                <a:latin typeface="Helvetica Neue"/>
              </a:rPr>
              <a:t> </a:t>
            </a:r>
            <a:r>
              <a:rPr lang="en-US" altLang="en-US" dirty="0">
                <a:latin typeface="Helvetica Neue"/>
              </a:rPr>
              <a:t>is quantified</a:t>
            </a:r>
            <a:r>
              <a:rPr lang="el-GR" altLang="en-US" dirty="0">
                <a:latin typeface="Helvetica Neue"/>
              </a:rPr>
              <a:t> </a:t>
            </a:r>
            <a:r>
              <a:rPr lang="en-US" altLang="en-US" dirty="0">
                <a:latin typeface="Helvetica Neue"/>
              </a:rPr>
              <a:t>over</a:t>
            </a:r>
            <a:r>
              <a:rPr lang="el-GR" altLang="en-US" dirty="0">
                <a:latin typeface="Helvetica Neue"/>
              </a:rPr>
              <a:t>, </a:t>
            </a:r>
            <a:r>
              <a:rPr lang="en-US" altLang="en-US" dirty="0">
                <a:latin typeface="Helvetica Neue"/>
              </a:rPr>
              <a:t>and is considered a</a:t>
            </a:r>
            <a:r>
              <a:rPr lang="el-GR" altLang="en-US" dirty="0">
                <a:latin typeface="Helvetica Neue"/>
              </a:rPr>
              <a:t> </a:t>
            </a:r>
            <a:r>
              <a:rPr lang="en-US" altLang="en-US" dirty="0">
                <a:solidFill>
                  <a:srgbClr val="C00000"/>
                </a:solidFill>
                <a:latin typeface="Helvetica Neue"/>
              </a:rPr>
              <a:t>bound variable</a:t>
            </a:r>
            <a:r>
              <a:rPr lang="el-GR" altLang="en-US" dirty="0">
                <a:solidFill>
                  <a:srgbClr val="C00000"/>
                </a:solidFill>
                <a:latin typeface="Helvetica Neue"/>
              </a:rPr>
              <a:t> </a:t>
            </a:r>
            <a:endParaRPr lang="el-GR" altLang="en-US" sz="1800" i="1" u="sng" dirty="0">
              <a:latin typeface="Helvetica Neue"/>
            </a:endParaRPr>
          </a:p>
          <a:p>
            <a:pPr eaLnBrk="1" hangingPunct="1">
              <a:lnSpc>
                <a:spcPct val="90000"/>
              </a:lnSpc>
              <a:buFont typeface="Wingdings" panose="05000000000000000000" pitchFamily="2" charset="2"/>
              <a:buChar char="§"/>
            </a:pPr>
            <a:r>
              <a:rPr lang="en-US" altLang="en-US" dirty="0">
                <a:solidFill>
                  <a:srgbClr val="C00000"/>
                </a:solidFill>
                <a:latin typeface="Helvetica Neue"/>
              </a:rPr>
              <a:t>Free</a:t>
            </a:r>
            <a:r>
              <a:rPr lang="el-GR" altLang="en-US" dirty="0">
                <a:solidFill>
                  <a:srgbClr val="C00000"/>
                </a:solidFill>
                <a:latin typeface="Helvetica Neue"/>
              </a:rPr>
              <a:t> </a:t>
            </a:r>
            <a:r>
              <a:rPr lang="en-US" altLang="en-US" dirty="0">
                <a:solidFill>
                  <a:srgbClr val="C00000"/>
                </a:solidFill>
                <a:latin typeface="Helvetica Neue"/>
              </a:rPr>
              <a:t>variables</a:t>
            </a:r>
            <a:r>
              <a:rPr lang="el-GR" altLang="en-US" dirty="0">
                <a:latin typeface="Helvetica Neue"/>
              </a:rPr>
              <a:t>: </a:t>
            </a:r>
            <a:r>
              <a:rPr lang="en-US" altLang="en-US" dirty="0">
                <a:latin typeface="Helvetica Neue"/>
              </a:rPr>
              <a:t>variables in a sentence that are not quantified over</a:t>
            </a:r>
            <a:endParaRPr lang="el-GR" altLang="en-US" sz="1800" dirty="0">
              <a:latin typeface="Helvetica Neue"/>
            </a:endParaRPr>
          </a:p>
          <a:p>
            <a:pPr eaLnBrk="1" hangingPunct="1">
              <a:lnSpc>
                <a:spcPct val="90000"/>
              </a:lnSpc>
              <a:buFont typeface="Wingdings" panose="05000000000000000000" pitchFamily="2" charset="2"/>
              <a:buChar char="§"/>
            </a:pPr>
            <a:r>
              <a:rPr lang="en-US" altLang="en-US" dirty="0">
                <a:latin typeface="Helvetica Neue"/>
              </a:rPr>
              <a:t>Semantically correct are the</a:t>
            </a:r>
            <a:r>
              <a:rPr lang="el-GR" altLang="en-US" dirty="0">
                <a:latin typeface="Helvetica Neue"/>
              </a:rPr>
              <a:t> </a:t>
            </a:r>
            <a:r>
              <a:rPr lang="en-US" altLang="en-US" dirty="0">
                <a:latin typeface="Helvetica Neue"/>
              </a:rPr>
              <a:t>wff</a:t>
            </a:r>
            <a:r>
              <a:rPr lang="el-GR" altLang="en-US" dirty="0">
                <a:latin typeface="Helvetica Neue"/>
              </a:rPr>
              <a:t> </a:t>
            </a:r>
            <a:r>
              <a:rPr lang="en-US" altLang="en-US" dirty="0">
                <a:latin typeface="Helvetica Neue"/>
              </a:rPr>
              <a:t>that do not contain free variables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a:extLst>
              <a:ext uri="{FF2B5EF4-FFF2-40B4-BE49-F238E27FC236}">
                <a16:creationId xmlns:a16="http://schemas.microsoft.com/office/drawing/2014/main" id="{251C0FBD-1B51-D2B0-23E6-AE10B6F9499D}"/>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6387" name="Slide Number Placeholder 5">
            <a:extLst>
              <a:ext uri="{FF2B5EF4-FFF2-40B4-BE49-F238E27FC236}">
                <a16:creationId xmlns:a16="http://schemas.microsoft.com/office/drawing/2014/main" id="{D901F76B-F429-5ED2-667B-1BDA9F11016D}"/>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67552DA3-B25B-41E5-8E6C-43B916A4551A}" type="slidenum">
              <a:rPr lang="el-GR" altLang="en-US" smtClean="0"/>
              <a:pPr algn="ctr"/>
              <a:t>41</a:t>
            </a:fld>
            <a:endParaRPr lang="el-GR" altLang="en-US" dirty="0"/>
          </a:p>
        </p:txBody>
      </p:sp>
      <p:sp>
        <p:nvSpPr>
          <p:cNvPr id="16388" name="Rectangle 2">
            <a:extLst>
              <a:ext uri="{FF2B5EF4-FFF2-40B4-BE49-F238E27FC236}">
                <a16:creationId xmlns:a16="http://schemas.microsoft.com/office/drawing/2014/main" id="{CAB36A5A-A23E-F2D1-4FD3-0E081A06B6B2}"/>
              </a:ext>
            </a:extLst>
          </p:cNvPr>
          <p:cNvSpPr>
            <a:spLocks noGrp="1" noChangeArrowheads="1"/>
          </p:cNvSpPr>
          <p:nvPr>
            <p:ph type="title"/>
          </p:nvPr>
        </p:nvSpPr>
        <p:spPr>
          <a:xfrm>
            <a:off x="1657350" y="1581679"/>
            <a:ext cx="21069300" cy="1143000"/>
          </a:xfrm>
        </p:spPr>
        <p:txBody>
          <a:bodyPr/>
          <a:lstStyle/>
          <a:p>
            <a:pPr eaLnBrk="1" hangingPunct="1"/>
            <a:r>
              <a:rPr lang="en-US" altLang="en-US" sz="6400" b="1" dirty="0">
                <a:solidFill>
                  <a:srgbClr val="C00000"/>
                </a:solidFill>
              </a:rPr>
              <a:t>Normal Forms </a:t>
            </a:r>
          </a:p>
        </p:txBody>
      </p:sp>
      <p:sp>
        <p:nvSpPr>
          <p:cNvPr id="16389" name="Rectangle 3">
            <a:extLst>
              <a:ext uri="{FF2B5EF4-FFF2-40B4-BE49-F238E27FC236}">
                <a16:creationId xmlns:a16="http://schemas.microsoft.com/office/drawing/2014/main" id="{53E4157E-FE32-1CE3-C8C3-9F15E14ED3EB}"/>
              </a:ext>
            </a:extLst>
          </p:cNvPr>
          <p:cNvSpPr>
            <a:spLocks noGrp="1" noChangeArrowheads="1"/>
          </p:cNvSpPr>
          <p:nvPr>
            <p:ph type="body" idx="1"/>
          </p:nvPr>
        </p:nvSpPr>
        <p:spPr>
          <a:xfrm>
            <a:off x="1536861" y="2947458"/>
            <a:ext cx="21069300" cy="7187142"/>
          </a:xfrm>
        </p:spPr>
        <p:txBody>
          <a:bodyPr/>
          <a:lstStyle/>
          <a:p>
            <a:pPr eaLnBrk="1" hangingPunct="1">
              <a:lnSpc>
                <a:spcPct val="80000"/>
              </a:lnSpc>
              <a:buFont typeface="Wingdings" panose="05000000000000000000" pitchFamily="2" charset="2"/>
              <a:buChar char="§"/>
            </a:pPr>
            <a:r>
              <a:rPr lang="en-US" altLang="en-US" dirty="0"/>
              <a:t>The logical connectives</a:t>
            </a:r>
            <a:r>
              <a:rPr lang="el-GR" altLang="en-US" dirty="0"/>
              <a:t> (</a:t>
            </a:r>
            <a:r>
              <a:rPr lang="el-GR" altLang="en-US" dirty="0">
                <a:sym typeface="Symbol" panose="05050102010706020507" pitchFamily="18" charset="2"/>
              </a:rPr>
              <a:t></a:t>
            </a:r>
            <a:r>
              <a:rPr lang="el-GR" altLang="en-US" dirty="0"/>
              <a:t>, </a:t>
            </a:r>
            <a:r>
              <a:rPr lang="el-GR" altLang="en-US" dirty="0">
                <a:sym typeface="Symbol" panose="05050102010706020507" pitchFamily="18" charset="2"/>
              </a:rPr>
              <a:t></a:t>
            </a:r>
            <a:r>
              <a:rPr lang="el-GR" altLang="en-US" dirty="0"/>
              <a:t>, </a:t>
            </a:r>
            <a:r>
              <a:rPr lang="el-GR" altLang="en-US" dirty="0">
                <a:sym typeface="Symbol" panose="05050102010706020507" pitchFamily="18" charset="2"/>
              </a:rPr>
              <a:t></a:t>
            </a:r>
            <a:r>
              <a:rPr lang="el-GR" altLang="en-US" dirty="0"/>
              <a:t>, </a:t>
            </a:r>
            <a:r>
              <a:rPr lang="el-GR" altLang="en-US" dirty="0">
                <a:sym typeface="Symbol" panose="05050102010706020507" pitchFamily="18" charset="2"/>
              </a:rPr>
              <a:t></a:t>
            </a:r>
            <a:r>
              <a:rPr lang="el-GR" altLang="en-US" dirty="0"/>
              <a:t>) </a:t>
            </a:r>
            <a:r>
              <a:rPr lang="en-US" altLang="en-US" dirty="0"/>
              <a:t>allow the expression of complex sentences of any degree of complexity</a:t>
            </a:r>
            <a:endParaRPr lang="el-GR" altLang="en-US" dirty="0"/>
          </a:p>
          <a:p>
            <a:pPr>
              <a:lnSpc>
                <a:spcPct val="80000"/>
              </a:lnSpc>
              <a:buFont typeface="Wingdings" panose="05000000000000000000" pitchFamily="2" charset="2"/>
              <a:buChar char="§"/>
            </a:pPr>
            <a:r>
              <a:rPr lang="en-US" altLang="en-US" dirty="0"/>
              <a:t>For computation purposes though, simplicity of expression is highly advisable</a:t>
            </a:r>
          </a:p>
          <a:p>
            <a:pPr>
              <a:lnSpc>
                <a:spcPct val="80000"/>
              </a:lnSpc>
              <a:buFont typeface="Wingdings" panose="05000000000000000000" pitchFamily="2" charset="2"/>
              <a:buChar char="§"/>
            </a:pPr>
            <a:r>
              <a:rPr lang="en-US" altLang="en-US" dirty="0"/>
              <a:t>Normal forms provide the sought simplicity without compromising the power of expression. These are:</a:t>
            </a:r>
            <a:endParaRPr lang="el-GR" altLang="en-US" dirty="0"/>
          </a:p>
          <a:p>
            <a:pPr lvl="1">
              <a:lnSpc>
                <a:spcPct val="80000"/>
              </a:lnSpc>
              <a:buFont typeface="Wingdings" panose="05000000000000000000" pitchFamily="2" charset="2"/>
              <a:buChar char="§"/>
            </a:pPr>
            <a:r>
              <a:rPr lang="en-US" altLang="en-US" dirty="0">
                <a:solidFill>
                  <a:srgbClr val="C00000"/>
                </a:solidFill>
              </a:rPr>
              <a:t>Conjunctive</a:t>
            </a:r>
            <a:r>
              <a:rPr lang="el-GR" altLang="en-US" dirty="0">
                <a:solidFill>
                  <a:srgbClr val="C00000"/>
                </a:solidFill>
              </a:rPr>
              <a:t> </a:t>
            </a:r>
            <a:r>
              <a:rPr lang="en-US" altLang="en-US" dirty="0">
                <a:solidFill>
                  <a:srgbClr val="C00000"/>
                </a:solidFill>
              </a:rPr>
              <a:t>Normal</a:t>
            </a:r>
            <a:r>
              <a:rPr lang="el-GR" altLang="en-US" dirty="0">
                <a:solidFill>
                  <a:srgbClr val="C00000"/>
                </a:solidFill>
              </a:rPr>
              <a:t> </a:t>
            </a:r>
            <a:r>
              <a:rPr lang="en-US" altLang="en-US" dirty="0">
                <a:solidFill>
                  <a:srgbClr val="C00000"/>
                </a:solidFill>
              </a:rPr>
              <a:t>Form</a:t>
            </a:r>
            <a:r>
              <a:rPr lang="el-GR" altLang="en-US" dirty="0"/>
              <a:t> –  </a:t>
            </a:r>
            <a:r>
              <a:rPr lang="en-US" altLang="en-US" dirty="0"/>
              <a:t>CNF</a:t>
            </a:r>
            <a:endParaRPr lang="el-GR" altLang="en-US" dirty="0"/>
          </a:p>
          <a:p>
            <a:pPr lvl="1">
              <a:lnSpc>
                <a:spcPct val="80000"/>
              </a:lnSpc>
              <a:buFont typeface="Wingdings" panose="05000000000000000000" pitchFamily="2" charset="2"/>
              <a:buChar char="§"/>
            </a:pPr>
            <a:r>
              <a:rPr lang="en-US" altLang="en-US" dirty="0">
                <a:solidFill>
                  <a:srgbClr val="C00000"/>
                </a:solidFill>
              </a:rPr>
              <a:t>Disjunctive</a:t>
            </a:r>
            <a:r>
              <a:rPr lang="el-GR" altLang="en-US" dirty="0">
                <a:solidFill>
                  <a:srgbClr val="C00000"/>
                </a:solidFill>
              </a:rPr>
              <a:t> </a:t>
            </a:r>
            <a:r>
              <a:rPr lang="en-US" altLang="en-US" dirty="0">
                <a:solidFill>
                  <a:srgbClr val="C00000"/>
                </a:solidFill>
              </a:rPr>
              <a:t>Normal</a:t>
            </a:r>
            <a:r>
              <a:rPr lang="el-GR" altLang="en-US" dirty="0">
                <a:solidFill>
                  <a:srgbClr val="C00000"/>
                </a:solidFill>
              </a:rPr>
              <a:t> </a:t>
            </a:r>
            <a:r>
              <a:rPr lang="en-US" altLang="en-US" dirty="0">
                <a:solidFill>
                  <a:srgbClr val="C00000"/>
                </a:solidFill>
              </a:rPr>
              <a:t>Form</a:t>
            </a:r>
            <a:r>
              <a:rPr lang="el-GR" altLang="en-US" dirty="0">
                <a:solidFill>
                  <a:srgbClr val="C00000"/>
                </a:solidFill>
              </a:rPr>
              <a:t> </a:t>
            </a:r>
            <a:r>
              <a:rPr lang="el-GR" altLang="en-US" dirty="0"/>
              <a:t>– </a:t>
            </a:r>
            <a:r>
              <a:rPr lang="en-US" altLang="en-US" dirty="0"/>
              <a:t>DNF</a:t>
            </a:r>
            <a:r>
              <a:rPr lang="el-GR" altLang="en-US" dirty="0"/>
              <a:t> </a:t>
            </a:r>
            <a:endParaRPr lang="en-US" altLang="en-US" dirty="0"/>
          </a:p>
          <a:p>
            <a:pPr lvl="1">
              <a:lnSpc>
                <a:spcPct val="80000"/>
              </a:lnSpc>
              <a:buFont typeface="Wingdings" panose="05000000000000000000" pitchFamily="2" charset="2"/>
              <a:buChar char="§"/>
            </a:pPr>
            <a:r>
              <a:rPr lang="en-US" altLang="en-US" dirty="0">
                <a:solidFill>
                  <a:srgbClr val="C00000"/>
                </a:solidFill>
              </a:rPr>
              <a:t>Clausal</a:t>
            </a:r>
            <a:r>
              <a:rPr lang="el-GR" altLang="en-US" dirty="0">
                <a:solidFill>
                  <a:srgbClr val="C00000"/>
                </a:solidFill>
              </a:rPr>
              <a:t> </a:t>
            </a:r>
            <a:r>
              <a:rPr lang="en-US" altLang="en-US" dirty="0">
                <a:solidFill>
                  <a:srgbClr val="C00000"/>
                </a:solidFill>
              </a:rPr>
              <a:t>Form</a:t>
            </a:r>
            <a:r>
              <a:rPr lang="el-GR" altLang="en-US" dirty="0">
                <a:solidFill>
                  <a:srgbClr val="C00000"/>
                </a:solidFill>
              </a:rPr>
              <a:t> </a:t>
            </a:r>
            <a:r>
              <a:rPr lang="el-GR" altLang="en-US" dirty="0"/>
              <a:t>-  </a:t>
            </a:r>
            <a:r>
              <a:rPr lang="en-US" altLang="en-US" dirty="0"/>
              <a:t>CNF disguised</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F5A45015-A29C-5D7B-4DB4-FA3C41446789}"/>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7411" name="Slide Number Placeholder 5">
            <a:extLst>
              <a:ext uri="{FF2B5EF4-FFF2-40B4-BE49-F238E27FC236}">
                <a16:creationId xmlns:a16="http://schemas.microsoft.com/office/drawing/2014/main" id="{CC728067-B5BE-C0A0-BF0C-EA36368A21F0}"/>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F19AC017-0EBA-4773-8729-26810708DAB8}" type="slidenum">
              <a:rPr lang="el-GR" altLang="en-US" smtClean="0"/>
              <a:pPr algn="ctr"/>
              <a:t>42</a:t>
            </a:fld>
            <a:endParaRPr lang="el-GR" altLang="en-US" dirty="0"/>
          </a:p>
        </p:txBody>
      </p:sp>
      <p:sp>
        <p:nvSpPr>
          <p:cNvPr id="17412" name="Rectangle 2">
            <a:extLst>
              <a:ext uri="{FF2B5EF4-FFF2-40B4-BE49-F238E27FC236}">
                <a16:creationId xmlns:a16="http://schemas.microsoft.com/office/drawing/2014/main" id="{A248AD0F-94A4-F9D8-D6CD-87F12E411462}"/>
              </a:ext>
            </a:extLst>
          </p:cNvPr>
          <p:cNvSpPr>
            <a:spLocks noGrp="1" noChangeArrowheads="1"/>
          </p:cNvSpPr>
          <p:nvPr>
            <p:ph type="title"/>
          </p:nvPr>
        </p:nvSpPr>
        <p:spPr/>
        <p:txBody>
          <a:bodyPr/>
          <a:lstStyle/>
          <a:p>
            <a:pPr eaLnBrk="1" hangingPunct="1"/>
            <a:r>
              <a:rPr lang="en-US" altLang="en-US" sz="6000" b="1" dirty="0">
                <a:solidFill>
                  <a:srgbClr val="990000"/>
                </a:solidFill>
              </a:rPr>
              <a:t> </a:t>
            </a:r>
            <a:br>
              <a:rPr lang="en-US" altLang="en-US" sz="6000" b="1" dirty="0">
                <a:solidFill>
                  <a:srgbClr val="990000"/>
                </a:solidFill>
              </a:rPr>
            </a:br>
            <a:endParaRPr lang="en-US" altLang="en-US" sz="6000" b="1" dirty="0">
              <a:solidFill>
                <a:srgbClr val="990000"/>
              </a:solidFill>
            </a:endParaRPr>
          </a:p>
        </p:txBody>
      </p:sp>
      <p:sp>
        <p:nvSpPr>
          <p:cNvPr id="17413" name="Rectangle 3">
            <a:extLst>
              <a:ext uri="{FF2B5EF4-FFF2-40B4-BE49-F238E27FC236}">
                <a16:creationId xmlns:a16="http://schemas.microsoft.com/office/drawing/2014/main" id="{2BAB5F8E-BE05-1BCD-A44A-2BCBF106FA22}"/>
              </a:ext>
            </a:extLst>
          </p:cNvPr>
          <p:cNvSpPr>
            <a:spLocks noGrp="1" noChangeArrowheads="1"/>
          </p:cNvSpPr>
          <p:nvPr>
            <p:ph type="body" idx="1"/>
          </p:nvPr>
        </p:nvSpPr>
        <p:spPr>
          <a:xfrm>
            <a:off x="1657350" y="3437995"/>
            <a:ext cx="20477960" cy="3864505"/>
          </a:xfrm>
        </p:spPr>
        <p:txBody>
          <a:bodyPr/>
          <a:lstStyle/>
          <a:p>
            <a:pPr eaLnBrk="1" hangingPunct="1">
              <a:buFont typeface="Wingdings" panose="05000000000000000000" pitchFamily="2" charset="2"/>
              <a:buChar char="§"/>
            </a:pPr>
            <a:r>
              <a:rPr lang="en-US" altLang="en-US" dirty="0">
                <a:latin typeface="Helvetica Neue"/>
              </a:rPr>
              <a:t>Any wff can be converted to any of the three normal forms</a:t>
            </a:r>
          </a:p>
          <a:p>
            <a:pPr eaLnBrk="1" hangingPunct="1">
              <a:buFont typeface="Wingdings" panose="05000000000000000000" pitchFamily="2" charset="2"/>
              <a:buChar char="§"/>
            </a:pPr>
            <a:r>
              <a:rPr lang="en-US" altLang="en-US" dirty="0">
                <a:latin typeface="Helvetica Neue"/>
              </a:rPr>
              <a:t>For each of these, the resulting simplification allows the application of </a:t>
            </a:r>
            <a:r>
              <a:rPr lang="en-US" altLang="en-US" dirty="0">
                <a:solidFill>
                  <a:srgbClr val="C00000"/>
                </a:solidFill>
                <a:latin typeface="Helvetica Neue"/>
              </a:rPr>
              <a:t>only one inference rule</a:t>
            </a:r>
            <a:r>
              <a:rPr lang="en-US" altLang="en-US" dirty="0">
                <a:latin typeface="Helvetica Neue"/>
              </a:rPr>
              <a:t>, namely that of </a:t>
            </a:r>
            <a:r>
              <a:rPr lang="en-US" altLang="en-US" dirty="0">
                <a:solidFill>
                  <a:srgbClr val="C00000"/>
                </a:solidFill>
                <a:latin typeface="Helvetica Neue"/>
              </a:rPr>
              <a:t>resolution</a:t>
            </a:r>
            <a:r>
              <a:rPr lang="en-US" altLang="en-US" dirty="0">
                <a:latin typeface="Helvetica Neue"/>
              </a:rPr>
              <a:t> </a:t>
            </a:r>
          </a:p>
        </p:txBody>
      </p:sp>
      <p:sp>
        <p:nvSpPr>
          <p:cNvPr id="6" name="Rectangle 2">
            <a:extLst>
              <a:ext uri="{FF2B5EF4-FFF2-40B4-BE49-F238E27FC236}">
                <a16:creationId xmlns:a16="http://schemas.microsoft.com/office/drawing/2014/main" id="{42268EC7-C3FE-FD6C-6D72-57DB80935B24}"/>
              </a:ext>
            </a:extLst>
          </p:cNvPr>
          <p:cNvSpPr txBox="1">
            <a:spLocks noChangeArrowheads="1"/>
          </p:cNvSpPr>
          <p:nvPr/>
        </p:nvSpPr>
        <p:spPr>
          <a:xfrm>
            <a:off x="1657350" y="2108199"/>
            <a:ext cx="20477960" cy="972079"/>
          </a:xfr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r>
              <a:rPr lang="en-US" altLang="en-US" sz="6400" b="1" dirty="0">
                <a:solidFill>
                  <a:srgbClr val="C00000"/>
                </a:solidFill>
              </a:rPr>
              <a:t>Converting wff to normal forms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1">
            <a:extLst>
              <a:ext uri="{FF2B5EF4-FFF2-40B4-BE49-F238E27FC236}">
                <a16:creationId xmlns:a16="http://schemas.microsoft.com/office/drawing/2014/main" id="{282502EB-9972-A4F9-AAEC-33156F9D77C7}"/>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8435" name="Slide Number Placeholder 3">
            <a:extLst>
              <a:ext uri="{FF2B5EF4-FFF2-40B4-BE49-F238E27FC236}">
                <a16:creationId xmlns:a16="http://schemas.microsoft.com/office/drawing/2014/main" id="{D0D66247-FFCC-5D9A-869A-45CD08D64186}"/>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53F5B283-93B0-4B95-83C0-A759C9ABB70D}" type="slidenum">
              <a:rPr lang="el-GR" altLang="en-US" smtClean="0"/>
              <a:pPr algn="ctr"/>
              <a:t>43</a:t>
            </a:fld>
            <a:endParaRPr lang="el-GR" altLang="en-US" dirty="0"/>
          </a:p>
        </p:txBody>
      </p:sp>
      <p:sp>
        <p:nvSpPr>
          <p:cNvPr id="18436" name="Text Box 4">
            <a:extLst>
              <a:ext uri="{FF2B5EF4-FFF2-40B4-BE49-F238E27FC236}">
                <a16:creationId xmlns:a16="http://schemas.microsoft.com/office/drawing/2014/main" id="{1BBC7188-6000-BDB1-8026-474586BC2212}"/>
              </a:ext>
            </a:extLst>
          </p:cNvPr>
          <p:cNvSpPr txBox="1">
            <a:spLocks noChangeArrowheads="1"/>
          </p:cNvSpPr>
          <p:nvPr/>
        </p:nvSpPr>
        <p:spPr bwMode="auto">
          <a:xfrm>
            <a:off x="5029200" y="1364567"/>
            <a:ext cx="14325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latin typeface="Helvetica Neue"/>
              </a:rPr>
              <a:t>Conjunctive Normal Form</a:t>
            </a:r>
          </a:p>
        </p:txBody>
      </p:sp>
      <p:sp>
        <p:nvSpPr>
          <p:cNvPr id="18437" name="Text Box 5">
            <a:extLst>
              <a:ext uri="{FF2B5EF4-FFF2-40B4-BE49-F238E27FC236}">
                <a16:creationId xmlns:a16="http://schemas.microsoft.com/office/drawing/2014/main" id="{BC24C498-9BAB-33A5-CE90-F268E7268341}"/>
              </a:ext>
            </a:extLst>
          </p:cNvPr>
          <p:cNvSpPr txBox="1">
            <a:spLocks noChangeArrowheads="1"/>
          </p:cNvSpPr>
          <p:nvPr/>
        </p:nvSpPr>
        <p:spPr bwMode="auto">
          <a:xfrm>
            <a:off x="4267200" y="2431366"/>
            <a:ext cx="16002000" cy="1754326"/>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3600" b="1" dirty="0">
                <a:latin typeface="Helvetica Neue"/>
              </a:rPr>
              <a:t>Α</a:t>
            </a:r>
            <a:r>
              <a:rPr lang="el-GR" altLang="en-US" sz="3600" b="1" baseline="-25000" dirty="0">
                <a:latin typeface="Helvetica Neue"/>
              </a:rPr>
              <a:t>1</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Α</a:t>
            </a:r>
            <a:r>
              <a:rPr lang="el-GR" altLang="en-US" sz="3600" b="1" baseline="-25000" dirty="0">
                <a:latin typeface="Helvetica Neue"/>
              </a:rPr>
              <a:t>2</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 . . . </a:t>
            </a:r>
            <a:r>
              <a:rPr lang="el-GR" altLang="en-US" sz="3600" b="1" dirty="0">
                <a:latin typeface="Helvetica Neue"/>
                <a:sym typeface="Symbol" panose="05050102010706020507" pitchFamily="18" charset="2"/>
              </a:rPr>
              <a:t></a:t>
            </a:r>
            <a:r>
              <a:rPr lang="el-GR" altLang="en-US" sz="3600" b="1" dirty="0">
                <a:latin typeface="Helvetica Neue"/>
              </a:rPr>
              <a:t> Α</a:t>
            </a:r>
            <a:r>
              <a:rPr lang="en-US" altLang="en-US" sz="3600" b="1" baseline="-25000" dirty="0">
                <a:latin typeface="Helvetica Neue"/>
              </a:rPr>
              <a:t>n</a:t>
            </a:r>
            <a:r>
              <a:rPr lang="el-GR" altLang="en-US" sz="3600" b="1" dirty="0">
                <a:latin typeface="Helvetica Neue"/>
              </a:rPr>
              <a:t>, </a:t>
            </a:r>
            <a:r>
              <a:rPr lang="en-US" altLang="en-US" sz="3600" b="1" dirty="0">
                <a:latin typeface="Helvetica Neue"/>
              </a:rPr>
              <a:t>where</a:t>
            </a:r>
            <a:r>
              <a:rPr lang="el-GR" altLang="en-US" sz="3600" b="1" dirty="0">
                <a:latin typeface="Helvetica Neue"/>
              </a:rPr>
              <a:t> </a:t>
            </a:r>
            <a:r>
              <a:rPr lang="en-US" altLang="en-US" sz="3600" b="1" dirty="0">
                <a:latin typeface="Helvetica Neue"/>
              </a:rPr>
              <a:t>n</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1 </a:t>
            </a:r>
            <a:r>
              <a:rPr lang="en-US" altLang="en-US" sz="3600" b="1" dirty="0">
                <a:latin typeface="Helvetica Neue"/>
              </a:rPr>
              <a:t>and</a:t>
            </a:r>
            <a:endParaRPr lang="el-GR" altLang="en-US" sz="3600" b="1" dirty="0">
              <a:latin typeface="Helvetica Neue"/>
            </a:endParaRPr>
          </a:p>
          <a:p>
            <a:pPr algn="ctr" eaLnBrk="1" hangingPunct="1"/>
            <a:r>
              <a:rPr lang="en-US" altLang="en-US" sz="3600" b="1" dirty="0">
                <a:latin typeface="Helvetica Neue"/>
              </a:rPr>
              <a:t>each</a:t>
            </a:r>
            <a:r>
              <a:rPr lang="el-GR" altLang="en-US" sz="3600" b="1" dirty="0">
                <a:latin typeface="Helvetica Neue"/>
              </a:rPr>
              <a:t> Α </a:t>
            </a:r>
            <a:r>
              <a:rPr lang="en-US" altLang="en-US" sz="3600" b="1" dirty="0">
                <a:latin typeface="Helvetica Neue"/>
              </a:rPr>
              <a:t>is of the form</a:t>
            </a:r>
            <a:r>
              <a:rPr lang="el-GR" altLang="en-US" sz="3600" b="1" dirty="0">
                <a:latin typeface="Helvetica Neue"/>
              </a:rPr>
              <a:t> Β</a:t>
            </a:r>
            <a:r>
              <a:rPr lang="el-GR" altLang="en-US" sz="3600" b="1" baseline="-25000" dirty="0">
                <a:latin typeface="Helvetica Neue"/>
              </a:rPr>
              <a:t>1</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Β</a:t>
            </a:r>
            <a:r>
              <a:rPr lang="el-GR" altLang="en-US" sz="3600" b="1" baseline="-25000" dirty="0">
                <a:latin typeface="Helvetica Neue"/>
              </a:rPr>
              <a:t>2</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 . . . </a:t>
            </a:r>
            <a:r>
              <a:rPr lang="el-GR" altLang="en-US" sz="3600" b="1" dirty="0">
                <a:latin typeface="Helvetica Neue"/>
                <a:sym typeface="Symbol" panose="05050102010706020507" pitchFamily="18" charset="2"/>
              </a:rPr>
              <a:t></a:t>
            </a:r>
            <a:r>
              <a:rPr lang="el-GR" altLang="en-US" sz="3600" b="1" dirty="0">
                <a:latin typeface="Helvetica Neue"/>
              </a:rPr>
              <a:t> Β</a:t>
            </a:r>
            <a:r>
              <a:rPr lang="en-US" altLang="en-US" sz="3600" b="1" baseline="-25000" dirty="0">
                <a:latin typeface="Helvetica Neue"/>
              </a:rPr>
              <a:t>m</a:t>
            </a:r>
            <a:r>
              <a:rPr lang="el-GR" altLang="en-US" sz="3600" b="1" dirty="0">
                <a:latin typeface="Helvetica Neue"/>
              </a:rPr>
              <a:t>, </a:t>
            </a:r>
            <a:r>
              <a:rPr lang="en-US" altLang="en-US" sz="3600" b="1" dirty="0">
                <a:latin typeface="Helvetica Neue"/>
              </a:rPr>
              <a:t>where</a:t>
            </a:r>
            <a:r>
              <a:rPr lang="el-GR" altLang="en-US" sz="3600" b="1" dirty="0">
                <a:latin typeface="Helvetica Neue"/>
              </a:rPr>
              <a:t> </a:t>
            </a:r>
            <a:r>
              <a:rPr lang="en-US" altLang="en-US" sz="3600" b="1" dirty="0">
                <a:latin typeface="Helvetica Neue"/>
              </a:rPr>
              <a:t>m</a:t>
            </a:r>
            <a:r>
              <a:rPr lang="en-US" altLang="en-US" sz="3600" b="1" dirty="0">
                <a:latin typeface="Helvetica Neue"/>
                <a:sym typeface="Symbol" panose="05050102010706020507" pitchFamily="18" charset="2"/>
              </a:rPr>
              <a:t></a:t>
            </a:r>
            <a:r>
              <a:rPr lang="el-GR" altLang="en-US" sz="3600" b="1" dirty="0">
                <a:latin typeface="Helvetica Neue"/>
              </a:rPr>
              <a:t>1 </a:t>
            </a:r>
            <a:r>
              <a:rPr lang="en-US" altLang="en-US" sz="3600" b="1" dirty="0">
                <a:latin typeface="Helvetica Neue"/>
              </a:rPr>
              <a:t>and</a:t>
            </a:r>
            <a:endParaRPr lang="el-GR" altLang="en-US" sz="3600" b="1" dirty="0">
              <a:latin typeface="Helvetica Neue"/>
            </a:endParaRPr>
          </a:p>
          <a:p>
            <a:pPr algn="ctr" eaLnBrk="1" hangingPunct="1"/>
            <a:r>
              <a:rPr lang="en-US" altLang="en-US" sz="3600" b="1" dirty="0">
                <a:latin typeface="Helvetica Neue"/>
              </a:rPr>
              <a:t>each</a:t>
            </a:r>
            <a:r>
              <a:rPr lang="el-GR" altLang="en-US" sz="3600" b="1" dirty="0">
                <a:latin typeface="Helvetica Neue"/>
              </a:rPr>
              <a:t> Β </a:t>
            </a:r>
            <a:r>
              <a:rPr lang="en-US" altLang="en-US" sz="3600" b="1" dirty="0">
                <a:latin typeface="Helvetica Neue"/>
              </a:rPr>
              <a:t>is a literal</a:t>
            </a:r>
          </a:p>
        </p:txBody>
      </p:sp>
      <p:sp>
        <p:nvSpPr>
          <p:cNvPr id="59398" name="Text Box 6">
            <a:extLst>
              <a:ext uri="{FF2B5EF4-FFF2-40B4-BE49-F238E27FC236}">
                <a16:creationId xmlns:a16="http://schemas.microsoft.com/office/drawing/2014/main" id="{2C443DFC-F692-4AE6-C2DB-0536135034AB}"/>
              </a:ext>
            </a:extLst>
          </p:cNvPr>
          <p:cNvSpPr txBox="1">
            <a:spLocks noChangeArrowheads="1"/>
          </p:cNvSpPr>
          <p:nvPr/>
        </p:nvSpPr>
        <p:spPr bwMode="auto">
          <a:xfrm>
            <a:off x="4876800" y="5479367"/>
            <a:ext cx="14325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latin typeface="Helvetica Neue"/>
              </a:rPr>
              <a:t>Disjunctive Normal Form</a:t>
            </a:r>
          </a:p>
        </p:txBody>
      </p:sp>
      <p:sp>
        <p:nvSpPr>
          <p:cNvPr id="59399" name="Text Box 7">
            <a:extLst>
              <a:ext uri="{FF2B5EF4-FFF2-40B4-BE49-F238E27FC236}">
                <a16:creationId xmlns:a16="http://schemas.microsoft.com/office/drawing/2014/main" id="{796C7B81-3FEF-FE83-1E72-448E7F347437}"/>
              </a:ext>
            </a:extLst>
          </p:cNvPr>
          <p:cNvSpPr txBox="1">
            <a:spLocks noChangeArrowheads="1"/>
          </p:cNvSpPr>
          <p:nvPr/>
        </p:nvSpPr>
        <p:spPr bwMode="auto">
          <a:xfrm>
            <a:off x="4114800" y="6489700"/>
            <a:ext cx="16002000" cy="1754326"/>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3600" b="1" dirty="0">
                <a:latin typeface="Helvetica Neue"/>
              </a:rPr>
              <a:t>Α</a:t>
            </a:r>
            <a:r>
              <a:rPr lang="el-GR" altLang="en-US" sz="3600" b="1" baseline="-25000" dirty="0">
                <a:latin typeface="Helvetica Neue"/>
              </a:rPr>
              <a:t>1</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Α</a:t>
            </a:r>
            <a:r>
              <a:rPr lang="el-GR" altLang="en-US" sz="3600" b="1" baseline="-25000" dirty="0">
                <a:latin typeface="Helvetica Neue"/>
              </a:rPr>
              <a:t>2</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 . . . </a:t>
            </a:r>
            <a:r>
              <a:rPr lang="el-GR" altLang="en-US" sz="3600" b="1" dirty="0">
                <a:latin typeface="Helvetica Neue"/>
                <a:sym typeface="Symbol" panose="05050102010706020507" pitchFamily="18" charset="2"/>
              </a:rPr>
              <a:t></a:t>
            </a:r>
            <a:r>
              <a:rPr lang="el-GR" altLang="en-US" sz="3600" b="1" dirty="0">
                <a:latin typeface="Helvetica Neue"/>
              </a:rPr>
              <a:t> Α</a:t>
            </a:r>
            <a:r>
              <a:rPr lang="en-US" altLang="en-US" sz="3600" b="1" baseline="-25000" dirty="0">
                <a:latin typeface="Helvetica Neue"/>
              </a:rPr>
              <a:t>n</a:t>
            </a:r>
            <a:r>
              <a:rPr lang="el-GR" altLang="en-US" sz="3600" b="1" dirty="0">
                <a:latin typeface="Helvetica Neue"/>
              </a:rPr>
              <a:t>, </a:t>
            </a:r>
            <a:r>
              <a:rPr lang="en-US" altLang="en-US" sz="3600" b="1" dirty="0">
                <a:latin typeface="Helvetica Neue"/>
              </a:rPr>
              <a:t>where</a:t>
            </a:r>
            <a:r>
              <a:rPr lang="el-GR" altLang="en-US" sz="3600" b="1" dirty="0">
                <a:latin typeface="Helvetica Neue"/>
              </a:rPr>
              <a:t> </a:t>
            </a:r>
            <a:r>
              <a:rPr lang="en-US" altLang="en-US" sz="3600" b="1" dirty="0">
                <a:latin typeface="Helvetica Neue"/>
              </a:rPr>
              <a:t>n</a:t>
            </a:r>
            <a:r>
              <a:rPr lang="en-US" altLang="en-US" sz="3600" b="1" dirty="0">
                <a:latin typeface="Helvetica Neue"/>
                <a:sym typeface="Symbol" panose="05050102010706020507" pitchFamily="18" charset="2"/>
              </a:rPr>
              <a:t></a:t>
            </a:r>
            <a:r>
              <a:rPr lang="el-GR" altLang="en-US" sz="3600" b="1" dirty="0">
                <a:latin typeface="Helvetica Neue"/>
              </a:rPr>
              <a:t>1 </a:t>
            </a:r>
            <a:r>
              <a:rPr lang="en-US" altLang="en-US" sz="3600" b="1" dirty="0">
                <a:latin typeface="Helvetica Neue"/>
              </a:rPr>
              <a:t>and</a:t>
            </a:r>
            <a:endParaRPr lang="el-GR" altLang="en-US" sz="3600" b="1" dirty="0">
              <a:latin typeface="Helvetica Neue"/>
            </a:endParaRPr>
          </a:p>
          <a:p>
            <a:pPr algn="ctr" eaLnBrk="1" hangingPunct="1"/>
            <a:r>
              <a:rPr lang="en-US" altLang="en-US" sz="3600" b="1" dirty="0">
                <a:latin typeface="Helvetica Neue"/>
              </a:rPr>
              <a:t>each</a:t>
            </a:r>
            <a:r>
              <a:rPr lang="el-GR" altLang="en-US" sz="3600" b="1" dirty="0">
                <a:latin typeface="Helvetica Neue"/>
              </a:rPr>
              <a:t> Α </a:t>
            </a:r>
            <a:r>
              <a:rPr lang="en-US" altLang="en-US" sz="3600" b="1" dirty="0">
                <a:latin typeface="Helvetica Neue"/>
              </a:rPr>
              <a:t>is of the form</a:t>
            </a:r>
            <a:r>
              <a:rPr lang="el-GR" altLang="en-US" sz="3600" b="1" dirty="0">
                <a:latin typeface="Helvetica Neue"/>
              </a:rPr>
              <a:t> Β</a:t>
            </a:r>
            <a:r>
              <a:rPr lang="el-GR" altLang="en-US" sz="3600" b="1" baseline="-25000" dirty="0">
                <a:latin typeface="Helvetica Neue"/>
              </a:rPr>
              <a:t>1</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Β</a:t>
            </a:r>
            <a:r>
              <a:rPr lang="el-GR" altLang="en-US" sz="3600" b="1" baseline="-25000" dirty="0">
                <a:latin typeface="Helvetica Neue"/>
              </a:rPr>
              <a:t>2</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 . . . </a:t>
            </a:r>
            <a:r>
              <a:rPr lang="el-GR" altLang="en-US" sz="3600" b="1" dirty="0">
                <a:latin typeface="Helvetica Neue"/>
                <a:sym typeface="Symbol" panose="05050102010706020507" pitchFamily="18" charset="2"/>
              </a:rPr>
              <a:t></a:t>
            </a:r>
            <a:r>
              <a:rPr lang="el-GR" altLang="en-US" sz="3600" b="1" dirty="0">
                <a:latin typeface="Helvetica Neue"/>
              </a:rPr>
              <a:t> Β</a:t>
            </a:r>
            <a:r>
              <a:rPr lang="en-US" altLang="en-US" sz="3600" b="1" baseline="-25000" dirty="0">
                <a:latin typeface="Helvetica Neue"/>
              </a:rPr>
              <a:t>m</a:t>
            </a:r>
            <a:r>
              <a:rPr lang="el-GR" altLang="en-US" sz="3600" b="1" dirty="0">
                <a:latin typeface="Helvetica Neue"/>
              </a:rPr>
              <a:t>, </a:t>
            </a:r>
            <a:r>
              <a:rPr lang="en-US" altLang="en-US" sz="3600" b="1" dirty="0">
                <a:latin typeface="Helvetica Neue"/>
              </a:rPr>
              <a:t>where</a:t>
            </a:r>
            <a:r>
              <a:rPr lang="el-GR" altLang="en-US" sz="3600" b="1" dirty="0">
                <a:latin typeface="Helvetica Neue"/>
              </a:rPr>
              <a:t> </a:t>
            </a:r>
            <a:r>
              <a:rPr lang="en-US" altLang="en-US" sz="3600" b="1" dirty="0">
                <a:latin typeface="Helvetica Neue"/>
              </a:rPr>
              <a:t>m</a:t>
            </a:r>
            <a:r>
              <a:rPr lang="en-US" altLang="en-US" sz="3600" b="1" dirty="0">
                <a:latin typeface="Helvetica Neue"/>
                <a:sym typeface="Symbol" panose="05050102010706020507" pitchFamily="18" charset="2"/>
              </a:rPr>
              <a:t></a:t>
            </a:r>
            <a:r>
              <a:rPr lang="el-GR" altLang="en-US" sz="3600" b="1" dirty="0">
                <a:latin typeface="Helvetica Neue"/>
              </a:rPr>
              <a:t>1 </a:t>
            </a:r>
            <a:r>
              <a:rPr lang="en-US" altLang="en-US" sz="3600" b="1" dirty="0">
                <a:latin typeface="Helvetica Neue"/>
              </a:rPr>
              <a:t>and</a:t>
            </a:r>
            <a:endParaRPr lang="el-GR" altLang="en-US" sz="3600" b="1" dirty="0">
              <a:latin typeface="Helvetica Neue"/>
            </a:endParaRPr>
          </a:p>
          <a:p>
            <a:pPr algn="ctr" eaLnBrk="1" hangingPunct="1"/>
            <a:r>
              <a:rPr lang="en-US" altLang="en-US" sz="3600" b="1" dirty="0">
                <a:latin typeface="Helvetica Neue"/>
              </a:rPr>
              <a:t>each</a:t>
            </a:r>
            <a:r>
              <a:rPr lang="el-GR" altLang="en-US" sz="3600" b="1" dirty="0">
                <a:latin typeface="Helvetica Neue"/>
              </a:rPr>
              <a:t> Β </a:t>
            </a:r>
            <a:r>
              <a:rPr lang="en-US" altLang="en-US" sz="3600" b="1" dirty="0">
                <a:latin typeface="Helvetica Neue"/>
              </a:rPr>
              <a:t>is a</a:t>
            </a:r>
            <a:r>
              <a:rPr lang="el-GR" altLang="en-US" sz="3600" b="1" dirty="0">
                <a:latin typeface="Helvetica Neue"/>
              </a:rPr>
              <a:t> </a:t>
            </a:r>
            <a:r>
              <a:rPr lang="en-US" altLang="en-US" sz="3600" b="1" dirty="0">
                <a:latin typeface="Helvetica Neue"/>
              </a:rPr>
              <a:t>literal</a:t>
            </a:r>
          </a:p>
        </p:txBody>
      </p:sp>
      <p:sp>
        <p:nvSpPr>
          <p:cNvPr id="59401" name="Text Box 9">
            <a:extLst>
              <a:ext uri="{FF2B5EF4-FFF2-40B4-BE49-F238E27FC236}">
                <a16:creationId xmlns:a16="http://schemas.microsoft.com/office/drawing/2014/main" id="{44E8EF32-7DCD-CCE8-1145-96B947D4BAF4}"/>
              </a:ext>
            </a:extLst>
          </p:cNvPr>
          <p:cNvSpPr txBox="1">
            <a:spLocks noChangeArrowheads="1"/>
          </p:cNvSpPr>
          <p:nvPr/>
        </p:nvSpPr>
        <p:spPr bwMode="auto">
          <a:xfrm>
            <a:off x="4876800" y="9382127"/>
            <a:ext cx="14325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latin typeface="Helvetica Neue"/>
              </a:rPr>
              <a:t>Clausal Form</a:t>
            </a:r>
          </a:p>
        </p:txBody>
      </p:sp>
      <p:sp>
        <p:nvSpPr>
          <p:cNvPr id="59402" name="Text Box 10">
            <a:extLst>
              <a:ext uri="{FF2B5EF4-FFF2-40B4-BE49-F238E27FC236}">
                <a16:creationId xmlns:a16="http://schemas.microsoft.com/office/drawing/2014/main" id="{C54EC769-C9DF-F9B4-0094-61C6319784C9}"/>
              </a:ext>
            </a:extLst>
          </p:cNvPr>
          <p:cNvSpPr txBox="1">
            <a:spLocks noChangeArrowheads="1"/>
          </p:cNvSpPr>
          <p:nvPr/>
        </p:nvSpPr>
        <p:spPr bwMode="auto">
          <a:xfrm>
            <a:off x="4114800" y="10448926"/>
            <a:ext cx="16002000" cy="1200329"/>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3600" b="1" dirty="0">
                <a:latin typeface="Helvetica Neue"/>
              </a:rPr>
              <a:t>Α</a:t>
            </a:r>
            <a:r>
              <a:rPr lang="el-GR" altLang="en-US" sz="3600" b="1" baseline="-25000" dirty="0">
                <a:latin typeface="Helvetica Neue"/>
              </a:rPr>
              <a:t>1</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Α</a:t>
            </a:r>
            <a:r>
              <a:rPr lang="el-GR" altLang="en-US" sz="3600" b="1" baseline="-25000" dirty="0">
                <a:latin typeface="Helvetica Neue"/>
              </a:rPr>
              <a:t>2</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 . . . </a:t>
            </a:r>
            <a:r>
              <a:rPr lang="el-GR" altLang="en-US" sz="3600" b="1" dirty="0">
                <a:latin typeface="Helvetica Neue"/>
                <a:sym typeface="Symbol" panose="05050102010706020507" pitchFamily="18" charset="2"/>
              </a:rPr>
              <a:t></a:t>
            </a:r>
            <a:r>
              <a:rPr lang="el-GR" altLang="en-US" sz="3600" b="1" dirty="0">
                <a:latin typeface="Helvetica Neue"/>
              </a:rPr>
              <a:t> Α</a:t>
            </a:r>
            <a:r>
              <a:rPr lang="en-US" altLang="en-US" sz="3600" b="1" baseline="-25000" dirty="0">
                <a:latin typeface="Helvetica Neue"/>
              </a:rPr>
              <a:t>n</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B</a:t>
            </a:r>
            <a:r>
              <a:rPr lang="el-GR" altLang="en-US" sz="3600" b="1" baseline="-25000" dirty="0">
                <a:latin typeface="Helvetica Neue"/>
              </a:rPr>
              <a:t>1</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B</a:t>
            </a:r>
            <a:r>
              <a:rPr lang="el-GR" altLang="en-US" sz="3600" b="1" baseline="-25000" dirty="0">
                <a:latin typeface="Helvetica Neue"/>
              </a:rPr>
              <a:t>2</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 . . .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B</a:t>
            </a:r>
            <a:r>
              <a:rPr lang="en-US" altLang="en-US" sz="3600" b="1" baseline="-25000" dirty="0">
                <a:latin typeface="Helvetica Neue"/>
              </a:rPr>
              <a:t>m</a:t>
            </a:r>
            <a:r>
              <a:rPr lang="el-GR" altLang="en-US" sz="3600" b="1" dirty="0">
                <a:latin typeface="Helvetica Neue"/>
              </a:rPr>
              <a:t>, </a:t>
            </a:r>
            <a:r>
              <a:rPr lang="en-US" altLang="en-US" sz="3600" b="1" dirty="0">
                <a:latin typeface="Helvetica Neue"/>
              </a:rPr>
              <a:t>where</a:t>
            </a:r>
            <a:r>
              <a:rPr lang="el-GR" altLang="en-US" sz="3600" b="1" dirty="0">
                <a:latin typeface="Helvetica Neue"/>
              </a:rPr>
              <a:t> </a:t>
            </a:r>
            <a:r>
              <a:rPr lang="en-US" altLang="en-US" sz="3600" b="1" dirty="0">
                <a:latin typeface="Helvetica Neue"/>
              </a:rPr>
              <a:t>n</a:t>
            </a:r>
            <a:r>
              <a:rPr lang="el-GR" altLang="en-US" sz="3600" b="1" dirty="0">
                <a:latin typeface="Helvetica Neue"/>
                <a:sym typeface="Symbol" panose="05050102010706020507" pitchFamily="18" charset="2"/>
              </a:rPr>
              <a:t></a:t>
            </a:r>
            <a:r>
              <a:rPr lang="el-GR" altLang="en-US" sz="3600" b="1" dirty="0">
                <a:latin typeface="Helvetica Neue"/>
              </a:rPr>
              <a:t>0, </a:t>
            </a:r>
            <a:r>
              <a:rPr lang="en-US" altLang="en-US" sz="3600" b="1" dirty="0">
                <a:latin typeface="Helvetica Neue"/>
              </a:rPr>
              <a:t>m</a:t>
            </a:r>
            <a:r>
              <a:rPr lang="el-GR" altLang="en-US" sz="3600" b="1" dirty="0">
                <a:latin typeface="Helvetica Neue"/>
                <a:sym typeface="Symbol" panose="05050102010706020507" pitchFamily="18" charset="2"/>
              </a:rPr>
              <a:t></a:t>
            </a:r>
            <a:r>
              <a:rPr lang="el-GR" altLang="en-US" sz="3600" b="1" dirty="0">
                <a:latin typeface="Helvetica Neue"/>
              </a:rPr>
              <a:t>0</a:t>
            </a:r>
          </a:p>
          <a:p>
            <a:pPr algn="ctr" eaLnBrk="1" hangingPunct="1"/>
            <a:r>
              <a:rPr lang="en-US" altLang="en-US" sz="3600" b="1" dirty="0">
                <a:latin typeface="Helvetica Neue"/>
              </a:rPr>
              <a:t>and each</a:t>
            </a:r>
            <a:r>
              <a:rPr lang="el-GR" altLang="en-US" sz="3600" b="1" dirty="0">
                <a:latin typeface="Helvetica Neue"/>
              </a:rPr>
              <a:t> Α </a:t>
            </a:r>
            <a:r>
              <a:rPr lang="en-US" altLang="en-US" sz="3600" b="1" dirty="0">
                <a:latin typeface="Helvetica Neue"/>
              </a:rPr>
              <a:t>and</a:t>
            </a:r>
            <a:r>
              <a:rPr lang="el-GR" altLang="en-US" sz="3600" b="1" dirty="0">
                <a:latin typeface="Helvetica Neue"/>
              </a:rPr>
              <a:t> Β </a:t>
            </a:r>
            <a:r>
              <a:rPr lang="en-US" altLang="en-US" sz="3600" b="1" dirty="0">
                <a:latin typeface="Helvetica Neue"/>
              </a:rPr>
              <a:t>are atomic sentences</a:t>
            </a:r>
            <a:r>
              <a:rPr lang="el-GR" altLang="en-US" sz="2800" dirty="0">
                <a:latin typeface="Helvetica Neue"/>
              </a:rPr>
              <a:t> </a:t>
            </a:r>
            <a:endParaRPr lang="en-US" altLang="en-US" sz="2800"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398"/>
                                        </p:tgtEl>
                                        <p:attrNameLst>
                                          <p:attrName>style.visibility</p:attrName>
                                        </p:attrNameLst>
                                      </p:cBhvr>
                                      <p:to>
                                        <p:strVal val="visible"/>
                                      </p:to>
                                    </p:set>
                                    <p:anim calcmode="lin" valueType="num">
                                      <p:cBhvr additive="base">
                                        <p:cTn id="7" dur="500" fill="hold"/>
                                        <p:tgtEl>
                                          <p:spTgt spid="59398"/>
                                        </p:tgtEl>
                                        <p:attrNameLst>
                                          <p:attrName>ppt_x</p:attrName>
                                        </p:attrNameLst>
                                      </p:cBhvr>
                                      <p:tavLst>
                                        <p:tav tm="0">
                                          <p:val>
                                            <p:strVal val="#ppt_x"/>
                                          </p:val>
                                        </p:tav>
                                        <p:tav tm="100000">
                                          <p:val>
                                            <p:strVal val="#ppt_x"/>
                                          </p:val>
                                        </p:tav>
                                      </p:tavLst>
                                    </p:anim>
                                    <p:anim calcmode="lin" valueType="num">
                                      <p:cBhvr additive="base">
                                        <p:cTn id="8" dur="500" fill="hold"/>
                                        <p:tgtEl>
                                          <p:spTgt spid="5939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9399"/>
                                        </p:tgtEl>
                                        <p:attrNameLst>
                                          <p:attrName>style.visibility</p:attrName>
                                        </p:attrNameLst>
                                      </p:cBhvr>
                                      <p:to>
                                        <p:strVal val="visible"/>
                                      </p:to>
                                    </p:set>
                                    <p:anim calcmode="lin" valueType="num">
                                      <p:cBhvr additive="base">
                                        <p:cTn id="11" dur="500" fill="hold"/>
                                        <p:tgtEl>
                                          <p:spTgt spid="59399"/>
                                        </p:tgtEl>
                                        <p:attrNameLst>
                                          <p:attrName>ppt_x</p:attrName>
                                        </p:attrNameLst>
                                      </p:cBhvr>
                                      <p:tavLst>
                                        <p:tav tm="0">
                                          <p:val>
                                            <p:strVal val="#ppt_x"/>
                                          </p:val>
                                        </p:tav>
                                        <p:tav tm="100000">
                                          <p:val>
                                            <p:strVal val="#ppt_x"/>
                                          </p:val>
                                        </p:tav>
                                      </p:tavLst>
                                    </p:anim>
                                    <p:anim calcmode="lin" valueType="num">
                                      <p:cBhvr additive="base">
                                        <p:cTn id="12" dur="500" fill="hold"/>
                                        <p:tgtEl>
                                          <p:spTgt spid="59399"/>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9401"/>
                                        </p:tgtEl>
                                        <p:attrNameLst>
                                          <p:attrName>style.visibility</p:attrName>
                                        </p:attrNameLst>
                                      </p:cBhvr>
                                      <p:to>
                                        <p:strVal val="visible"/>
                                      </p:to>
                                    </p:set>
                                    <p:anim calcmode="lin" valueType="num">
                                      <p:cBhvr additive="base">
                                        <p:cTn id="17" dur="500" fill="hold"/>
                                        <p:tgtEl>
                                          <p:spTgt spid="59401"/>
                                        </p:tgtEl>
                                        <p:attrNameLst>
                                          <p:attrName>ppt_x</p:attrName>
                                        </p:attrNameLst>
                                      </p:cBhvr>
                                      <p:tavLst>
                                        <p:tav tm="0">
                                          <p:val>
                                            <p:strVal val="#ppt_x"/>
                                          </p:val>
                                        </p:tav>
                                        <p:tav tm="100000">
                                          <p:val>
                                            <p:strVal val="#ppt_x"/>
                                          </p:val>
                                        </p:tav>
                                      </p:tavLst>
                                    </p:anim>
                                    <p:anim calcmode="lin" valueType="num">
                                      <p:cBhvr additive="base">
                                        <p:cTn id="18" dur="500" fill="hold"/>
                                        <p:tgtEl>
                                          <p:spTgt spid="5940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9402"/>
                                        </p:tgtEl>
                                        <p:attrNameLst>
                                          <p:attrName>style.visibility</p:attrName>
                                        </p:attrNameLst>
                                      </p:cBhvr>
                                      <p:to>
                                        <p:strVal val="visible"/>
                                      </p:to>
                                    </p:set>
                                    <p:anim calcmode="lin" valueType="num">
                                      <p:cBhvr additive="base">
                                        <p:cTn id="21" dur="500" fill="hold"/>
                                        <p:tgtEl>
                                          <p:spTgt spid="59402"/>
                                        </p:tgtEl>
                                        <p:attrNameLst>
                                          <p:attrName>ppt_x</p:attrName>
                                        </p:attrNameLst>
                                      </p:cBhvr>
                                      <p:tavLst>
                                        <p:tav tm="0">
                                          <p:val>
                                            <p:strVal val="#ppt_x"/>
                                          </p:val>
                                        </p:tav>
                                        <p:tav tm="100000">
                                          <p:val>
                                            <p:strVal val="#ppt_x"/>
                                          </p:val>
                                        </p:tav>
                                      </p:tavLst>
                                    </p:anim>
                                    <p:anim calcmode="lin" valueType="num">
                                      <p:cBhvr additive="base">
                                        <p:cTn id="22" dur="500" fill="hold"/>
                                        <p:tgtEl>
                                          <p:spTgt spid="594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8" grpId="0"/>
      <p:bldP spid="59399" grpId="0" animBg="1"/>
      <p:bldP spid="59401" grpId="0"/>
      <p:bldP spid="5940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a:extLst>
              <a:ext uri="{FF2B5EF4-FFF2-40B4-BE49-F238E27FC236}">
                <a16:creationId xmlns:a16="http://schemas.microsoft.com/office/drawing/2014/main" id="{CC5D2952-7F08-BEBC-A9DD-9733D19F0CD0}"/>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9459" name="Slide Number Placeholder 3">
            <a:extLst>
              <a:ext uri="{FF2B5EF4-FFF2-40B4-BE49-F238E27FC236}">
                <a16:creationId xmlns:a16="http://schemas.microsoft.com/office/drawing/2014/main" id="{43AFD173-96AB-B1DB-03A1-19815676937A}"/>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176CC32A-9E09-4CA6-B5C3-0D3E059EF2EE}" type="slidenum">
              <a:rPr lang="el-GR" altLang="en-US" smtClean="0"/>
              <a:pPr algn="ctr"/>
              <a:t>44</a:t>
            </a:fld>
            <a:endParaRPr lang="el-GR" altLang="en-US" dirty="0"/>
          </a:p>
        </p:txBody>
      </p:sp>
      <p:sp>
        <p:nvSpPr>
          <p:cNvPr id="19460" name="Text Box 4">
            <a:extLst>
              <a:ext uri="{FF2B5EF4-FFF2-40B4-BE49-F238E27FC236}">
                <a16:creationId xmlns:a16="http://schemas.microsoft.com/office/drawing/2014/main" id="{E60B189E-640E-9194-1B3F-A2BA099A481A}"/>
              </a:ext>
            </a:extLst>
          </p:cNvPr>
          <p:cNvSpPr txBox="1">
            <a:spLocks noChangeArrowheads="1"/>
          </p:cNvSpPr>
          <p:nvPr/>
        </p:nvSpPr>
        <p:spPr bwMode="auto">
          <a:xfrm>
            <a:off x="4559300" y="2314576"/>
            <a:ext cx="14782800" cy="8402300"/>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solidFill>
                  <a:srgbClr val="990000"/>
                </a:solidFill>
                <a:latin typeface="Helvetica Neue"/>
              </a:rPr>
              <a:t>Clausal Form</a:t>
            </a:r>
          </a:p>
          <a:p>
            <a:pPr algn="l" eaLnBrk="1" hangingPunct="1"/>
            <a:endParaRPr lang="en-US" altLang="en-US" sz="3600" b="1" dirty="0">
              <a:solidFill>
                <a:srgbClr val="990000"/>
              </a:solidFill>
              <a:latin typeface="Helvetica Neue"/>
            </a:endParaRPr>
          </a:p>
          <a:p>
            <a:pPr algn="l" eaLnBrk="1" hangingPunct="1"/>
            <a:r>
              <a:rPr lang="en-US" altLang="en-US" sz="3600" b="1" dirty="0">
                <a:latin typeface="Helvetica Neue"/>
              </a:rPr>
              <a:t>In this form there is no negation</a:t>
            </a:r>
            <a:r>
              <a:rPr lang="el-GR" altLang="en-US" sz="3600" b="1" dirty="0">
                <a:latin typeface="Helvetica Neue"/>
              </a:rPr>
              <a:t>. </a:t>
            </a:r>
            <a:endParaRPr lang="en-US" altLang="en-US" sz="3600" b="1" dirty="0">
              <a:latin typeface="Helvetica Neue"/>
            </a:endParaRPr>
          </a:p>
          <a:p>
            <a:pPr algn="l" eaLnBrk="1" hangingPunct="1"/>
            <a:endParaRPr lang="en-US" altLang="en-US" sz="3600" b="1" dirty="0">
              <a:latin typeface="Helvetica Neue"/>
            </a:endParaRPr>
          </a:p>
          <a:p>
            <a:pPr algn="l" eaLnBrk="1" hangingPunct="1"/>
            <a:r>
              <a:rPr lang="en-US" altLang="en-US" sz="3600" b="1" dirty="0">
                <a:latin typeface="Helvetica Neue"/>
              </a:rPr>
              <a:t>Facts</a:t>
            </a:r>
            <a:r>
              <a:rPr lang="el-GR" altLang="en-US" sz="3600" b="1" dirty="0">
                <a:latin typeface="Helvetica Neue"/>
              </a:rPr>
              <a:t> Β</a:t>
            </a:r>
            <a:r>
              <a:rPr lang="en-US" altLang="en-US" sz="3600" b="1" baseline="-25000" dirty="0">
                <a:latin typeface="Helvetica Neue"/>
              </a:rPr>
              <a:t>i</a:t>
            </a:r>
            <a:r>
              <a:rPr lang="el-GR" altLang="en-US" sz="3600" b="1" dirty="0">
                <a:latin typeface="Helvetica Neue"/>
              </a:rPr>
              <a:t> </a:t>
            </a:r>
            <a:r>
              <a:rPr lang="en-US" altLang="en-US" sz="3600" b="1" dirty="0">
                <a:latin typeface="Helvetica Neue"/>
              </a:rPr>
              <a:t>constitute</a:t>
            </a:r>
            <a:r>
              <a:rPr lang="el-GR" altLang="en-US" sz="3600" b="1" dirty="0">
                <a:latin typeface="Helvetica Neue"/>
              </a:rPr>
              <a:t> </a:t>
            </a:r>
            <a:r>
              <a:rPr lang="en-US" altLang="en-US" sz="3600" b="1" dirty="0">
                <a:solidFill>
                  <a:srgbClr val="990000"/>
                </a:solidFill>
                <a:latin typeface="Helvetica Neue"/>
              </a:rPr>
              <a:t>hypotheses</a:t>
            </a:r>
            <a:r>
              <a:rPr lang="el-GR" altLang="en-US" sz="3600" b="1" i="1" dirty="0">
                <a:latin typeface="Helvetica Neue"/>
              </a:rPr>
              <a:t>, </a:t>
            </a:r>
            <a:r>
              <a:rPr lang="en-US" altLang="en-US" sz="3600" b="1" dirty="0">
                <a:latin typeface="Helvetica Neue"/>
              </a:rPr>
              <a:t>while facts</a:t>
            </a:r>
            <a:r>
              <a:rPr lang="el-GR" altLang="en-US" sz="3600" b="1" dirty="0">
                <a:latin typeface="Helvetica Neue"/>
              </a:rPr>
              <a:t> Α</a:t>
            </a:r>
            <a:r>
              <a:rPr lang="en-US" altLang="en-US" sz="3600" b="1" baseline="-25000" dirty="0">
                <a:latin typeface="Helvetica Neue"/>
              </a:rPr>
              <a:t>j</a:t>
            </a:r>
            <a:r>
              <a:rPr lang="el-GR" altLang="en-US" sz="3600" b="1" dirty="0">
                <a:latin typeface="Helvetica Neue"/>
              </a:rPr>
              <a:t> </a:t>
            </a:r>
            <a:r>
              <a:rPr lang="en-US" altLang="en-US" sz="3600" b="1" dirty="0">
                <a:solidFill>
                  <a:srgbClr val="990000"/>
                </a:solidFill>
                <a:latin typeface="Helvetica Neue"/>
              </a:rPr>
              <a:t>conclusions</a:t>
            </a:r>
            <a:r>
              <a:rPr lang="el-GR" altLang="en-US" sz="3600" b="1" i="1" dirty="0">
                <a:latin typeface="Helvetica Neue"/>
              </a:rPr>
              <a:t>. </a:t>
            </a:r>
            <a:endParaRPr lang="en-US" altLang="en-US" sz="3600" b="1" i="1" dirty="0">
              <a:latin typeface="Helvetica Neue"/>
            </a:endParaRPr>
          </a:p>
          <a:p>
            <a:pPr algn="l" eaLnBrk="1" hangingPunct="1"/>
            <a:endParaRPr lang="en-US" altLang="en-US" sz="3600" b="1" i="1" dirty="0">
              <a:latin typeface="Helvetica Neue"/>
            </a:endParaRPr>
          </a:p>
          <a:p>
            <a:pPr algn="l" eaLnBrk="1" hangingPunct="1"/>
            <a:r>
              <a:rPr lang="en-US" altLang="en-US" sz="3600" b="1" dirty="0">
                <a:latin typeface="Helvetica Neue"/>
              </a:rPr>
              <a:t>The semantics is</a:t>
            </a:r>
            <a:r>
              <a:rPr lang="el-GR" altLang="en-US" sz="3600" b="1" dirty="0">
                <a:latin typeface="Helvetica Neue"/>
              </a:rPr>
              <a:t>: </a:t>
            </a:r>
            <a:r>
              <a:rPr lang="en-US" altLang="en-US" sz="3600" b="1" dirty="0">
                <a:latin typeface="Helvetica Neue"/>
              </a:rPr>
              <a:t>If all hypotheses hold</a:t>
            </a:r>
            <a:r>
              <a:rPr lang="el-GR" altLang="en-US" sz="3600" b="1" dirty="0">
                <a:latin typeface="Helvetica Neue"/>
              </a:rPr>
              <a:t>, </a:t>
            </a:r>
            <a:r>
              <a:rPr lang="en-US" altLang="en-US" sz="3600" b="1" dirty="0">
                <a:latin typeface="Helvetica Neue"/>
              </a:rPr>
              <a:t>the given conclusions can be drawn. </a:t>
            </a:r>
            <a:endParaRPr lang="el-GR" altLang="en-US" sz="3600" b="1" dirty="0">
              <a:latin typeface="Helvetica Neue"/>
            </a:endParaRPr>
          </a:p>
          <a:p>
            <a:pPr algn="l" eaLnBrk="1" hangingPunct="1"/>
            <a:endParaRPr lang="en-US" altLang="en-US" sz="3600" b="1" dirty="0">
              <a:latin typeface="Helvetica Neue"/>
            </a:endParaRPr>
          </a:p>
          <a:p>
            <a:pPr algn="l" eaLnBrk="1" hangingPunct="1"/>
            <a:r>
              <a:rPr lang="en-US" altLang="en-US" sz="3600" b="1" dirty="0">
                <a:latin typeface="Helvetica Neue"/>
              </a:rPr>
              <a:t>Clausal</a:t>
            </a:r>
            <a:r>
              <a:rPr lang="el-GR" altLang="en-US" sz="3600" b="1" dirty="0">
                <a:latin typeface="Helvetica Neue"/>
              </a:rPr>
              <a:t> </a:t>
            </a:r>
            <a:r>
              <a:rPr lang="en-US" altLang="en-US" sz="3600" b="1" dirty="0">
                <a:latin typeface="Helvetica Neue"/>
              </a:rPr>
              <a:t>Form</a:t>
            </a:r>
            <a:r>
              <a:rPr lang="el-GR" altLang="en-US" sz="3600" b="1" dirty="0">
                <a:latin typeface="Helvetica Neue"/>
              </a:rPr>
              <a:t> </a:t>
            </a:r>
            <a:r>
              <a:rPr lang="en-US" altLang="en-US" sz="3600" b="1" dirty="0">
                <a:latin typeface="Helvetica Neue"/>
              </a:rPr>
              <a:t>is a direct conversion of CNF</a:t>
            </a:r>
            <a:r>
              <a:rPr lang="el-GR" altLang="en-US" sz="3600" b="1" dirty="0">
                <a:latin typeface="Helvetica Neue"/>
              </a:rPr>
              <a:t>, </a:t>
            </a:r>
            <a:r>
              <a:rPr lang="en-US" altLang="en-US" sz="3600" b="1" dirty="0">
                <a:latin typeface="Helvetica Neue"/>
              </a:rPr>
              <a:t>aiming to eliminate negation:</a:t>
            </a:r>
            <a:endParaRPr lang="el-GR" altLang="en-US" sz="3600" b="1" dirty="0">
              <a:latin typeface="Helvetica Neue"/>
            </a:endParaRPr>
          </a:p>
          <a:p>
            <a:pPr algn="ctr" eaLnBrk="1" hangingPunct="1"/>
            <a:r>
              <a:rPr lang="el-GR" altLang="en-US" sz="3600" b="1" dirty="0">
                <a:latin typeface="Helvetica Neue"/>
              </a:rPr>
              <a:t>Α</a:t>
            </a:r>
            <a:r>
              <a:rPr lang="el-GR" altLang="en-US" sz="3600" b="1" baseline="-25000" dirty="0">
                <a:latin typeface="Helvetica Neue"/>
              </a:rPr>
              <a:t>1</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Α</a:t>
            </a:r>
            <a:r>
              <a:rPr lang="el-GR" altLang="en-US" sz="3600" b="1" baseline="-25000" dirty="0">
                <a:latin typeface="Helvetica Neue"/>
              </a:rPr>
              <a:t>2</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 . </a:t>
            </a:r>
            <a:r>
              <a:rPr lang="el-GR" altLang="en-US" sz="3600" b="1" dirty="0">
                <a:latin typeface="Helvetica Neue"/>
                <a:sym typeface="Symbol" panose="05050102010706020507" pitchFamily="18" charset="2"/>
              </a:rPr>
              <a:t></a:t>
            </a:r>
            <a:r>
              <a:rPr lang="el-GR" altLang="en-US" sz="3600" b="1" dirty="0">
                <a:latin typeface="Helvetica Neue"/>
              </a:rPr>
              <a:t> Α</a:t>
            </a:r>
            <a:r>
              <a:rPr lang="en-US" altLang="en-US" sz="3600" b="1" baseline="-25000" dirty="0">
                <a:latin typeface="Helvetica Neue"/>
              </a:rPr>
              <a:t>n</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B</a:t>
            </a:r>
            <a:r>
              <a:rPr lang="el-GR" altLang="en-US" sz="3600" b="1" baseline="-25000" dirty="0">
                <a:latin typeface="Helvetica Neue"/>
              </a:rPr>
              <a:t>1</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B</a:t>
            </a:r>
            <a:r>
              <a:rPr lang="el-GR" altLang="en-US" sz="3600" b="1" baseline="-25000" dirty="0">
                <a:latin typeface="Helvetica Neue"/>
              </a:rPr>
              <a:t>2</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 .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B</a:t>
            </a:r>
            <a:r>
              <a:rPr lang="en-US" altLang="en-US" sz="3600" b="1" baseline="-25000" dirty="0">
                <a:latin typeface="Helvetica Neue"/>
              </a:rPr>
              <a:t>m</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 </a:t>
            </a:r>
          </a:p>
          <a:p>
            <a:pPr algn="ctr" eaLnBrk="1" hangingPunct="1"/>
            <a:r>
              <a:rPr lang="en-US" altLang="en-US" sz="3600" b="1" dirty="0">
                <a:latin typeface="Helvetica Neue"/>
              </a:rPr>
              <a:t>A</a:t>
            </a:r>
            <a:r>
              <a:rPr lang="en-US" altLang="en-US" sz="3600" b="1" baseline="-25000" dirty="0">
                <a:latin typeface="Helvetica Neue"/>
              </a:rPr>
              <a:t>1</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 A</a:t>
            </a:r>
            <a:r>
              <a:rPr lang="en-US" altLang="en-US" sz="3600" b="1" baseline="-25000" dirty="0">
                <a:latin typeface="Helvetica Neue"/>
              </a:rPr>
              <a:t>2</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 . . </a:t>
            </a:r>
            <a:r>
              <a:rPr lang="en-US" altLang="en-US" sz="3600" b="1" dirty="0">
                <a:latin typeface="Helvetica Neue"/>
                <a:sym typeface="Symbol" panose="05050102010706020507" pitchFamily="18" charset="2"/>
              </a:rPr>
              <a:t></a:t>
            </a:r>
            <a:r>
              <a:rPr lang="en-US" altLang="en-US" sz="3600" b="1" dirty="0">
                <a:latin typeface="Helvetica Neue"/>
              </a:rPr>
              <a:t> A</a:t>
            </a:r>
            <a:r>
              <a:rPr lang="en-US" altLang="en-US" sz="3600" b="1" baseline="-25000" dirty="0">
                <a:latin typeface="Helvetica Neue"/>
              </a:rPr>
              <a:t>n</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B</a:t>
            </a:r>
            <a:r>
              <a:rPr lang="en-US" altLang="en-US" sz="3600" b="1" baseline="-25000" dirty="0">
                <a:latin typeface="Helvetica Neue"/>
              </a:rPr>
              <a:t>1</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B</a:t>
            </a:r>
            <a:r>
              <a:rPr lang="en-US" altLang="en-US" sz="3600" b="1" baseline="-25000" dirty="0">
                <a:latin typeface="Helvetica Neue"/>
              </a:rPr>
              <a:t>2</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 . . </a:t>
            </a:r>
            <a:r>
              <a:rPr lang="en-US" altLang="en-US" sz="3600" b="1" dirty="0">
                <a:latin typeface="Helvetica Neue"/>
                <a:sym typeface="Symbol" panose="05050102010706020507" pitchFamily="18" charset="2"/>
              </a:rPr>
              <a:t></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B</a:t>
            </a:r>
            <a:r>
              <a:rPr lang="en-US" altLang="en-US" sz="3600" b="1" baseline="-25000" dirty="0">
                <a:latin typeface="Helvetica Neue"/>
              </a:rPr>
              <a:t>m</a:t>
            </a:r>
          </a:p>
          <a:p>
            <a:pPr algn="ctr" eaLnBrk="1" hangingPunct="1"/>
            <a:endParaRPr lang="el-GR" altLang="en-US" sz="3600" b="1" u="sng" dirty="0">
              <a:latin typeface="Helvetica Neue"/>
            </a:endParaRPr>
          </a:p>
          <a:p>
            <a:pPr algn="l" eaLnBrk="1" hangingPunct="1"/>
            <a:r>
              <a:rPr lang="en-US" altLang="en-US" sz="3600" b="1" dirty="0">
                <a:solidFill>
                  <a:srgbClr val="990000"/>
                </a:solidFill>
                <a:latin typeface="Helvetica Neue"/>
              </a:rPr>
              <a:t>Note</a:t>
            </a:r>
            <a:r>
              <a:rPr lang="el-GR" altLang="en-US" sz="3600" b="1" dirty="0">
                <a:solidFill>
                  <a:srgbClr val="990000"/>
                </a:solidFill>
                <a:latin typeface="Helvetica Neue"/>
              </a:rPr>
              <a:t>:</a:t>
            </a:r>
            <a:r>
              <a:rPr lang="el-GR" altLang="en-US" sz="3600" b="1" dirty="0">
                <a:latin typeface="Helvetica Neue"/>
              </a:rPr>
              <a:t> Α </a:t>
            </a:r>
            <a:r>
              <a:rPr lang="el-GR" altLang="en-US" sz="3600" b="1" dirty="0">
                <a:latin typeface="Helvetica Neue"/>
                <a:sym typeface="Symbol" panose="05050102010706020507" pitchFamily="18" charset="2"/>
              </a:rPr>
              <a:t></a:t>
            </a:r>
            <a:r>
              <a:rPr lang="el-GR" altLang="en-US" sz="3600" b="1" dirty="0">
                <a:latin typeface="Helvetica Neue"/>
              </a:rPr>
              <a:t> Β </a:t>
            </a:r>
            <a:r>
              <a:rPr lang="el-GR" altLang="en-US" sz="3600" b="1" dirty="0">
                <a:latin typeface="Helvetica Neue"/>
                <a:sym typeface="Symbol" panose="05050102010706020507" pitchFamily="18" charset="2"/>
              </a:rPr>
              <a:t></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Α </a:t>
            </a:r>
            <a:r>
              <a:rPr lang="el-GR" altLang="en-US" sz="3600" b="1" dirty="0">
                <a:latin typeface="Helvetica Neue"/>
                <a:sym typeface="Symbol" panose="05050102010706020507" pitchFamily="18" charset="2"/>
              </a:rPr>
              <a:t></a:t>
            </a:r>
            <a:r>
              <a:rPr lang="el-GR" altLang="en-US" sz="3600" b="1" dirty="0">
                <a:latin typeface="Helvetica Neue"/>
              </a:rPr>
              <a:t> Β</a:t>
            </a:r>
            <a:endParaRPr lang="en-US" altLang="en-US" sz="3600" b="1" dirty="0">
              <a:latin typeface="Helvetica Neue"/>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a:extLst>
              <a:ext uri="{FF2B5EF4-FFF2-40B4-BE49-F238E27FC236}">
                <a16:creationId xmlns:a16="http://schemas.microsoft.com/office/drawing/2014/main" id="{E563DB23-2142-6E76-D2C0-3E100E08BC42}"/>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0483" name="Slide Number Placeholder 3">
            <a:extLst>
              <a:ext uri="{FF2B5EF4-FFF2-40B4-BE49-F238E27FC236}">
                <a16:creationId xmlns:a16="http://schemas.microsoft.com/office/drawing/2014/main" id="{B9E7E46F-EAFD-F7C5-C793-87EAD162019B}"/>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7FB0C63E-D3B3-45E1-9ABF-4079A057CDCF}" type="slidenum">
              <a:rPr lang="el-GR" altLang="en-US" smtClean="0"/>
              <a:pPr algn="ctr"/>
              <a:t>45</a:t>
            </a:fld>
            <a:endParaRPr lang="el-GR" altLang="en-US" dirty="0"/>
          </a:p>
        </p:txBody>
      </p:sp>
      <p:graphicFrame>
        <p:nvGraphicFramePr>
          <p:cNvPr id="61465" name="Group 25">
            <a:extLst>
              <a:ext uri="{FF2B5EF4-FFF2-40B4-BE49-F238E27FC236}">
                <a16:creationId xmlns:a16="http://schemas.microsoft.com/office/drawing/2014/main" id="{98642C12-9153-9C2D-AE8A-1CD0A9949E4A}"/>
              </a:ext>
            </a:extLst>
          </p:cNvPr>
          <p:cNvGraphicFramePr>
            <a:graphicFrameLocks noGrp="1"/>
          </p:cNvGraphicFramePr>
          <p:nvPr>
            <p:extLst>
              <p:ext uri="{D42A27DB-BD31-4B8C-83A1-F6EECF244321}">
                <p14:modId xmlns:p14="http://schemas.microsoft.com/office/powerpoint/2010/main" val="1406144253"/>
              </p:ext>
            </p:extLst>
          </p:nvPr>
        </p:nvGraphicFramePr>
        <p:xfrm>
          <a:off x="6096000" y="2794000"/>
          <a:ext cx="12192000" cy="8347076"/>
        </p:xfrm>
        <a:graphic>
          <a:graphicData uri="http://schemas.openxmlformats.org/drawingml/2006/table">
            <a:tbl>
              <a:tblPr/>
              <a:tblGrid>
                <a:gridCol w="6096000">
                  <a:extLst>
                    <a:ext uri="{9D8B030D-6E8A-4147-A177-3AD203B41FA5}">
                      <a16:colId xmlns:a16="http://schemas.microsoft.com/office/drawing/2014/main" val="3558586477"/>
                    </a:ext>
                  </a:extLst>
                </a:gridCol>
                <a:gridCol w="6096000">
                  <a:extLst>
                    <a:ext uri="{9D8B030D-6E8A-4147-A177-3AD203B41FA5}">
                      <a16:colId xmlns:a16="http://schemas.microsoft.com/office/drawing/2014/main" val="1092627198"/>
                    </a:ext>
                  </a:extLst>
                </a:gridCol>
              </a:tblGrid>
              <a:tr h="2926526">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sym typeface="Symbol" panose="05050102010706020507" pitchFamily="18" charset="2"/>
                        </a:rPr>
                        <a:t></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 B</a:t>
                      </a:r>
                      <a:r>
                        <a:rPr kumimoji="0" lang="en-US" altLang="en-US" sz="3600" b="1" i="0" u="none" strike="noStrike" cap="none" normalizeH="0" baseline="-25000">
                          <a:ln>
                            <a:noFill/>
                          </a:ln>
                          <a:solidFill>
                            <a:schemeClr val="tx1"/>
                          </a:solidFill>
                          <a:effectLst/>
                          <a:latin typeface="Arial" panose="020B0604020202020204" pitchFamily="34" charset="0"/>
                          <a:cs typeface="Arial" panose="020B0604020202020204" pitchFamily="34" charset="0"/>
                        </a:rPr>
                        <a:t>1</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sym typeface="Symbol" panose="05050102010706020507" pitchFamily="18" charset="2"/>
                        </a:rPr>
                        <a:t></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 B</a:t>
                      </a:r>
                      <a:r>
                        <a:rPr kumimoji="0" lang="en-US" altLang="en-US" sz="3600" b="1" i="0" u="none" strike="noStrike" cap="none" normalizeH="0" baseline="-25000">
                          <a:ln>
                            <a:noFill/>
                          </a:ln>
                          <a:solidFill>
                            <a:schemeClr val="tx1"/>
                          </a:solidFill>
                          <a:effectLst/>
                          <a:latin typeface="Arial" panose="020B0604020202020204" pitchFamily="34" charset="0"/>
                          <a:cs typeface="Arial" panose="020B0604020202020204" pitchFamily="34" charset="0"/>
                        </a:rPr>
                        <a:t>2</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sym typeface="Symbol" panose="05050102010706020507" pitchFamily="18" charset="2"/>
                        </a:rPr>
                        <a:t></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 . . . . </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sym typeface="Symbol" panose="05050102010706020507" pitchFamily="18" charset="2"/>
                        </a:rPr>
                        <a:t></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 B</a:t>
                      </a:r>
                      <a:r>
                        <a:rPr kumimoji="0" lang="en-US" altLang="en-US" sz="3600" b="1" i="0" u="none" strike="noStrike" cap="none" normalizeH="0" baseline="-25000">
                          <a:ln>
                            <a:noFill/>
                          </a:ln>
                          <a:solidFill>
                            <a:schemeClr val="tx1"/>
                          </a:solidFill>
                          <a:effectLst/>
                          <a:latin typeface="Arial" panose="020B0604020202020204" pitchFamily="34" charset="0"/>
                          <a:cs typeface="Arial" panose="020B0604020202020204" pitchFamily="34" charset="0"/>
                        </a:rPr>
                        <a:t>m</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p>
                  </a:txBody>
                  <a:tcPr marL="182880" marR="182880" marT="91454" marB="9145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No conclusion follows from the </a:t>
                      </a:r>
                      <a:r>
                        <a:rPr kumimoji="0" lang="el-GR"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r>
                        <a:rPr kumimoji="0" lang="en-US"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complex</a:t>
                      </a:r>
                      <a:r>
                        <a:rPr kumimoji="0" lang="el-GR"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hypothesis</a:t>
                      </a:r>
                      <a:r>
                        <a:rPr kumimoji="0" lang="el-GR"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This sentence is inconsistent.</a:t>
                      </a:r>
                    </a:p>
                  </a:txBody>
                  <a:tcPr marL="182880" marR="182880" marT="91454" marB="9145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03706149"/>
                  </a:ext>
                </a:extLst>
              </a:tr>
              <a:tr h="2711862">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Α</a:t>
                      </a:r>
                      <a:r>
                        <a:rPr kumimoji="0" lang="en-US" altLang="en-US" sz="3600" b="1" i="0" u="none" strike="noStrike" cap="none" normalizeH="0" baseline="-25000">
                          <a:ln>
                            <a:noFill/>
                          </a:ln>
                          <a:solidFill>
                            <a:schemeClr val="tx1"/>
                          </a:solidFill>
                          <a:effectLst/>
                          <a:latin typeface="Arial" panose="020B0604020202020204" pitchFamily="34" charset="0"/>
                          <a:cs typeface="Arial" panose="020B0604020202020204" pitchFamily="34" charset="0"/>
                        </a:rPr>
                        <a:t>1</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sym typeface="Symbol" panose="05050102010706020507" pitchFamily="18" charset="2"/>
                        </a:rPr>
                        <a:t></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 Α</a:t>
                      </a:r>
                      <a:r>
                        <a:rPr kumimoji="0" lang="en-US" altLang="en-US" sz="3600" b="1" i="0" u="none" strike="noStrike" cap="none" normalizeH="0" baseline="-25000">
                          <a:ln>
                            <a:noFill/>
                          </a:ln>
                          <a:solidFill>
                            <a:schemeClr val="tx1"/>
                          </a:solidFill>
                          <a:effectLst/>
                          <a:latin typeface="Arial" panose="020B0604020202020204" pitchFamily="34" charset="0"/>
                          <a:cs typeface="Arial" panose="020B0604020202020204" pitchFamily="34" charset="0"/>
                        </a:rPr>
                        <a:t>2</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sym typeface="Symbol" panose="05050102010706020507" pitchFamily="18" charset="2"/>
                        </a:rPr>
                        <a:t></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 . . . . </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sym typeface="Symbol" panose="05050102010706020507" pitchFamily="18" charset="2"/>
                        </a:rPr>
                        <a:t></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 Α</a:t>
                      </a:r>
                      <a:r>
                        <a:rPr kumimoji="0" lang="en-US" altLang="en-US" sz="3600" b="1" i="0" u="none" strike="noStrike" cap="none" normalizeH="0" baseline="-25000">
                          <a:ln>
                            <a:noFill/>
                          </a:ln>
                          <a:solidFill>
                            <a:schemeClr val="tx1"/>
                          </a:solidFill>
                          <a:effectLst/>
                          <a:latin typeface="Arial" panose="020B0604020202020204" pitchFamily="34" charset="0"/>
                          <a:cs typeface="Arial" panose="020B0604020202020204" pitchFamily="34" charset="0"/>
                        </a:rPr>
                        <a:t>n</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r>
                        <a:rPr kumimoji="0" lang="en-US" altLang="en-US" sz="3600" b="1" i="0" u="none" strike="noStrike" cap="none" normalizeH="0" baseline="0">
                          <a:ln>
                            <a:noFill/>
                          </a:ln>
                          <a:solidFill>
                            <a:schemeClr val="tx1"/>
                          </a:solidFill>
                          <a:effectLst/>
                          <a:latin typeface="Arial" panose="020B0604020202020204" pitchFamily="34" charset="0"/>
                          <a:cs typeface="Arial" panose="020B0604020202020204" pitchFamily="34" charset="0"/>
                          <a:sym typeface="Symbol" panose="05050102010706020507" pitchFamily="18" charset="2"/>
                        </a:rPr>
                        <a:t></a:t>
                      </a:r>
                      <a:r>
                        <a:rPr kumimoji="0" lang="en-US" altLang="en-US" sz="56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p>
                  </a:txBody>
                  <a:tcPr marL="182880" marR="182880" marT="91454" marB="9145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No hypothesis is needed for the proposition to be valid. It is always true.</a:t>
                      </a:r>
                    </a:p>
                  </a:txBody>
                  <a:tcPr marL="182880" marR="182880" marT="91454" marB="9145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70817603"/>
                  </a:ext>
                </a:extLst>
              </a:tr>
              <a:tr h="2708688">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5600" b="1" i="0" u="none" strike="noStrike" cap="none" normalizeH="0" baseline="0">
                          <a:ln>
                            <a:noFill/>
                          </a:ln>
                          <a:solidFill>
                            <a:schemeClr val="tx1"/>
                          </a:solidFill>
                          <a:effectLst/>
                          <a:latin typeface="Arial" panose="020B0604020202020204" pitchFamily="34" charset="0"/>
                          <a:cs typeface="Arial" panose="020B0604020202020204" pitchFamily="34" charset="0"/>
                          <a:sym typeface="Symbol" panose="05050102010706020507" pitchFamily="18" charset="2"/>
                        </a:rPr>
                        <a:t></a:t>
                      </a:r>
                      <a:r>
                        <a:rPr kumimoji="0" lang="en-US" altLang="en-US" sz="56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r>
                        <a:rPr kumimoji="0" lang="en-US" altLang="en-US" sz="5600" b="1" i="0" u="none" strike="noStrike" cap="none" normalizeH="0" baseline="0">
                          <a:ln>
                            <a:noFill/>
                          </a:ln>
                          <a:solidFill>
                            <a:schemeClr val="tx1"/>
                          </a:solidFill>
                          <a:effectLst/>
                          <a:latin typeface="Arial" panose="020B0604020202020204" pitchFamily="34" charset="0"/>
                          <a:cs typeface="Arial" panose="020B0604020202020204" pitchFamily="34" charset="0"/>
                          <a:sym typeface="Symbol" panose="05050102010706020507" pitchFamily="18" charset="2"/>
                        </a:rPr>
                        <a:t></a:t>
                      </a:r>
                      <a:r>
                        <a:rPr kumimoji="0" lang="en-US" altLang="en-US" sz="56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r>
                        <a:rPr kumimoji="0" lang="en-US" altLang="en-US" sz="5600" b="1" i="0" u="none" strike="noStrike" cap="none" normalizeH="0" baseline="0">
                          <a:ln>
                            <a:noFill/>
                          </a:ln>
                          <a:solidFill>
                            <a:schemeClr val="tx1"/>
                          </a:solidFill>
                          <a:effectLst/>
                          <a:latin typeface="Arial" panose="020B0604020202020204" pitchFamily="34" charset="0"/>
                          <a:cs typeface="Arial" panose="020B0604020202020204" pitchFamily="34" charset="0"/>
                          <a:sym typeface="Wingdings" panose="05000000000000000000" pitchFamily="2" charset="2"/>
                        </a:rPr>
                        <a:t></a:t>
                      </a:r>
                      <a:r>
                        <a:rPr kumimoji="0" lang="en-US" altLang="en-US" sz="56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p>
                  </a:txBody>
                  <a:tcPr marL="182880" marR="182880" marT="91454" marB="9145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This is the empty sentence </a:t>
                      </a:r>
                      <a:r>
                        <a:rPr kumimoji="0" lang="el-GR"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r>
                        <a:rPr kumimoji="0" lang="en-US"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anose="05000000000000000000" pitchFamily="2" charset="2"/>
                        </a:rPr>
                        <a:t></a:t>
                      </a:r>
                      <a:r>
                        <a:rPr kumimoji="0" lang="en-US" altLang="en-US" sz="3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which is always untrue.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3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54" marB="9145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9525100"/>
                  </a:ext>
                </a:extLst>
              </a:tr>
            </a:tbl>
          </a:graphicData>
        </a:graphic>
      </p:graphicFrame>
      <p:sp>
        <p:nvSpPr>
          <p:cNvPr id="20498" name="Text Box 26">
            <a:extLst>
              <a:ext uri="{FF2B5EF4-FFF2-40B4-BE49-F238E27FC236}">
                <a16:creationId xmlns:a16="http://schemas.microsoft.com/office/drawing/2014/main" id="{139B83EE-EB30-149D-5786-B2A8635FD8AC}"/>
              </a:ext>
            </a:extLst>
          </p:cNvPr>
          <p:cNvSpPr txBox="1">
            <a:spLocks noChangeArrowheads="1"/>
          </p:cNvSpPr>
          <p:nvPr/>
        </p:nvSpPr>
        <p:spPr bwMode="auto">
          <a:xfrm>
            <a:off x="5943600" y="1524000"/>
            <a:ext cx="12344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latin typeface="Helvetica Neue"/>
              </a:rPr>
              <a:t>Special clauses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a:extLst>
              <a:ext uri="{FF2B5EF4-FFF2-40B4-BE49-F238E27FC236}">
                <a16:creationId xmlns:a16="http://schemas.microsoft.com/office/drawing/2014/main" id="{4AD20727-1CAD-2CC6-4203-E90D379D2B9D}"/>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1507" name="Slide Number Placeholder 3">
            <a:extLst>
              <a:ext uri="{FF2B5EF4-FFF2-40B4-BE49-F238E27FC236}">
                <a16:creationId xmlns:a16="http://schemas.microsoft.com/office/drawing/2014/main" id="{7D7C78D4-ADC2-18CA-5B50-F3F4C420912C}"/>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1F233D3B-4A8B-4518-8C8C-C57864345A0B}" type="slidenum">
              <a:rPr lang="el-GR" altLang="en-US" smtClean="0"/>
              <a:pPr algn="ctr"/>
              <a:t>46</a:t>
            </a:fld>
            <a:endParaRPr lang="el-GR" altLang="en-US" dirty="0"/>
          </a:p>
        </p:txBody>
      </p:sp>
      <p:sp>
        <p:nvSpPr>
          <p:cNvPr id="21508" name="Text Box 4">
            <a:extLst>
              <a:ext uri="{FF2B5EF4-FFF2-40B4-BE49-F238E27FC236}">
                <a16:creationId xmlns:a16="http://schemas.microsoft.com/office/drawing/2014/main" id="{66393D9B-2464-D476-192D-B65D3A3A85AD}"/>
              </a:ext>
            </a:extLst>
          </p:cNvPr>
          <p:cNvSpPr txBox="1">
            <a:spLocks noChangeArrowheads="1"/>
          </p:cNvSpPr>
          <p:nvPr/>
        </p:nvSpPr>
        <p:spPr bwMode="auto">
          <a:xfrm>
            <a:off x="5029200" y="971551"/>
            <a:ext cx="147828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1" dirty="0">
                <a:solidFill>
                  <a:srgbClr val="990000"/>
                </a:solidFill>
                <a:latin typeface="Helvetica Neue"/>
              </a:rPr>
              <a:t>Sentence Equivalences</a:t>
            </a:r>
            <a:endParaRPr lang="el-GR" altLang="en-US" sz="4000" b="1" dirty="0">
              <a:solidFill>
                <a:srgbClr val="990000"/>
              </a:solidFill>
              <a:latin typeface="Helvetica Neue"/>
            </a:endParaRPr>
          </a:p>
          <a:p>
            <a:pPr algn="ctr" eaLnBrk="1" hangingPunct="1"/>
            <a:endParaRPr lang="el-GR" altLang="en-US" sz="1600" b="1" dirty="0">
              <a:solidFill>
                <a:srgbClr val="990000"/>
              </a:solidFill>
              <a:latin typeface="Helvetica Neue"/>
            </a:endParaRPr>
          </a:p>
          <a:p>
            <a:pPr algn="l" eaLnBrk="1" hangingPunct="1"/>
            <a:r>
              <a:rPr lang="en-US" altLang="en-US" sz="3600" b="1" dirty="0">
                <a:latin typeface="Helvetica Neue"/>
              </a:rPr>
              <a:t>Two</a:t>
            </a:r>
            <a:r>
              <a:rPr lang="el-GR" altLang="en-US" sz="3600" b="1" dirty="0">
                <a:latin typeface="Helvetica Neue"/>
              </a:rPr>
              <a:t> </a:t>
            </a:r>
            <a:r>
              <a:rPr lang="en-US" altLang="en-US" sz="3600" b="1" dirty="0">
                <a:latin typeface="Helvetica Neue"/>
              </a:rPr>
              <a:t>wff</a:t>
            </a:r>
            <a:r>
              <a:rPr lang="el-GR" altLang="en-US" sz="3600" b="1" dirty="0">
                <a:latin typeface="Helvetica Neue"/>
              </a:rPr>
              <a:t> </a:t>
            </a:r>
            <a:r>
              <a:rPr lang="en-US" altLang="en-US" sz="3600" b="1" dirty="0">
                <a:latin typeface="Helvetica Neue"/>
              </a:rPr>
              <a:t>are equivalent</a:t>
            </a:r>
            <a:r>
              <a:rPr lang="el-GR" altLang="en-US" sz="3600" b="1" dirty="0">
                <a:latin typeface="Helvetica Neue"/>
              </a:rPr>
              <a:t>, </a:t>
            </a:r>
            <a:r>
              <a:rPr lang="en-US" altLang="en-US" sz="3600" b="1" dirty="0">
                <a:latin typeface="Helvetica Neue"/>
              </a:rPr>
              <a:t>if</a:t>
            </a:r>
            <a:r>
              <a:rPr lang="el-GR" altLang="en-US" sz="3600" b="1" dirty="0">
                <a:latin typeface="Helvetica Neue"/>
              </a:rPr>
              <a:t> </a:t>
            </a:r>
            <a:r>
              <a:rPr lang="en-US" altLang="en-US" sz="3600" b="1" dirty="0">
                <a:latin typeface="Helvetica Neue"/>
              </a:rPr>
              <a:t>for any possible interpretation they have the same truth value.</a:t>
            </a:r>
            <a:r>
              <a:rPr lang="el-GR" altLang="en-US" sz="3600" b="1" dirty="0">
                <a:latin typeface="Helvetica Neue"/>
              </a:rPr>
              <a:t> </a:t>
            </a:r>
            <a:endParaRPr lang="en-US" altLang="en-US" sz="3600" b="1" dirty="0">
              <a:latin typeface="Helvetica Neue"/>
            </a:endParaRPr>
          </a:p>
        </p:txBody>
      </p:sp>
      <p:sp>
        <p:nvSpPr>
          <p:cNvPr id="21509" name="Text Box 5">
            <a:extLst>
              <a:ext uri="{FF2B5EF4-FFF2-40B4-BE49-F238E27FC236}">
                <a16:creationId xmlns:a16="http://schemas.microsoft.com/office/drawing/2014/main" id="{3BF19BFE-5252-6D86-7A4C-8543546DCBBC}"/>
              </a:ext>
            </a:extLst>
          </p:cNvPr>
          <p:cNvSpPr txBox="1">
            <a:spLocks noChangeArrowheads="1"/>
          </p:cNvSpPr>
          <p:nvPr/>
        </p:nvSpPr>
        <p:spPr bwMode="auto">
          <a:xfrm>
            <a:off x="5029200" y="3708400"/>
            <a:ext cx="14782800" cy="7848302"/>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latin typeface="Helvetica Neue"/>
              </a:rPr>
              <a:t>A </a:t>
            </a:r>
            <a:r>
              <a:rPr lang="en-US" altLang="en-US" sz="3600" b="1" dirty="0">
                <a:latin typeface="Helvetica Neue"/>
                <a:sym typeface="Symbol" panose="05050102010706020507" pitchFamily="18" charset="2"/>
              </a:rPr>
              <a:t></a:t>
            </a:r>
            <a:r>
              <a:rPr lang="en-US" altLang="en-US" sz="3600" b="1" dirty="0">
                <a:latin typeface="Helvetica Neue"/>
              </a:rPr>
              <a:t> B  </a:t>
            </a:r>
            <a:r>
              <a:rPr lang="en-US" altLang="en-US" sz="3600" b="1" dirty="0">
                <a:latin typeface="Helvetica Neue"/>
                <a:sym typeface="Symbol" panose="05050102010706020507" pitchFamily="18" charset="2"/>
              </a:rPr>
              <a:t></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A </a:t>
            </a:r>
            <a:r>
              <a:rPr lang="en-US" altLang="en-US" sz="3600" b="1" dirty="0">
                <a:latin typeface="Helvetica Neue"/>
                <a:sym typeface="Symbol" panose="05050102010706020507" pitchFamily="18" charset="2"/>
              </a:rPr>
              <a:t></a:t>
            </a:r>
            <a:r>
              <a:rPr lang="en-US" altLang="en-US" sz="3600" b="1" dirty="0">
                <a:latin typeface="Helvetica Neue"/>
              </a:rPr>
              <a:t> B</a:t>
            </a:r>
            <a:endParaRPr lang="en-US" altLang="en-US" sz="3600" b="1" dirty="0">
              <a:latin typeface="Helvetica Neue"/>
              <a:sym typeface="Symbol" panose="05050102010706020507" pitchFamily="18" charset="2"/>
            </a:endParaRPr>
          </a:p>
          <a:p>
            <a:pPr algn="ctr" eaLnBrk="1" hangingPunct="1"/>
            <a:r>
              <a:rPr lang="en-US" altLang="en-US" sz="3600" b="1" dirty="0">
                <a:latin typeface="Helvetica Neue"/>
                <a:sym typeface="Symbol" panose="05050102010706020507" pitchFamily="18" charset="2"/>
              </a:rPr>
              <a:t></a:t>
            </a:r>
            <a:r>
              <a:rPr lang="en-US" altLang="en-US" sz="3600" b="1" dirty="0">
                <a:latin typeface="Helvetica Neue"/>
              </a:rPr>
              <a:t>(</a:t>
            </a:r>
            <a:r>
              <a:rPr lang="en-US" altLang="en-US" sz="3600" b="1" dirty="0">
                <a:latin typeface="Helvetica Neue"/>
                <a:sym typeface="Symbol" panose="05050102010706020507" pitchFamily="18" charset="2"/>
              </a:rPr>
              <a:t></a:t>
            </a:r>
            <a:r>
              <a:rPr lang="en-US" altLang="en-US" sz="3600" b="1" dirty="0">
                <a:latin typeface="Helvetica Neue"/>
              </a:rPr>
              <a:t>A)  </a:t>
            </a:r>
            <a:r>
              <a:rPr lang="en-US" altLang="en-US" sz="3600" b="1" dirty="0">
                <a:latin typeface="Helvetica Neue"/>
                <a:sym typeface="Symbol" panose="05050102010706020507" pitchFamily="18" charset="2"/>
              </a:rPr>
              <a:t></a:t>
            </a:r>
            <a:r>
              <a:rPr lang="en-US" altLang="en-US" sz="3600" b="1" dirty="0">
                <a:latin typeface="Helvetica Neue"/>
              </a:rPr>
              <a:t>  A</a:t>
            </a:r>
            <a:endParaRPr lang="el-GR" altLang="en-US" sz="3600" b="1" dirty="0">
              <a:latin typeface="Helvetica Neue"/>
            </a:endParaRPr>
          </a:p>
          <a:p>
            <a:pPr algn="ctr" eaLnBrk="1" hangingPunct="1"/>
            <a:endParaRPr lang="en-US" altLang="en-US" sz="3600" b="1" dirty="0">
              <a:latin typeface="Helvetica Neue"/>
            </a:endParaRPr>
          </a:p>
          <a:p>
            <a:pPr algn="ctr" eaLnBrk="1" hangingPunct="1"/>
            <a:r>
              <a:rPr lang="en-US" altLang="en-US" sz="3600" b="1" dirty="0">
                <a:solidFill>
                  <a:srgbClr val="990000"/>
                </a:solidFill>
                <a:latin typeface="Helvetica Neue"/>
              </a:rPr>
              <a:t>De Morgan</a:t>
            </a:r>
            <a:endParaRPr lang="en-US" altLang="en-US" sz="3600" b="1" dirty="0">
              <a:solidFill>
                <a:srgbClr val="990000"/>
              </a:solidFill>
              <a:latin typeface="Helvetica Neue"/>
              <a:sym typeface="Symbol" panose="05050102010706020507" pitchFamily="18" charset="2"/>
            </a:endParaRPr>
          </a:p>
          <a:p>
            <a:pPr algn="ctr" eaLnBrk="1" hangingPunct="1"/>
            <a:r>
              <a:rPr lang="en-US" altLang="en-US" sz="3600" b="1" dirty="0">
                <a:latin typeface="Helvetica Neue"/>
                <a:sym typeface="Symbol" panose="05050102010706020507" pitchFamily="18" charset="2"/>
              </a:rPr>
              <a:t></a:t>
            </a:r>
            <a:r>
              <a:rPr lang="en-US" altLang="en-US" sz="3600" b="1" dirty="0">
                <a:latin typeface="Helvetica Neue"/>
              </a:rPr>
              <a:t>(A </a:t>
            </a:r>
            <a:r>
              <a:rPr lang="en-US" altLang="en-US" sz="3600" b="1" dirty="0">
                <a:latin typeface="Helvetica Neue"/>
                <a:sym typeface="Symbol" panose="05050102010706020507" pitchFamily="18" charset="2"/>
              </a:rPr>
              <a:t></a:t>
            </a:r>
            <a:r>
              <a:rPr lang="en-US" altLang="en-US" sz="3600" b="1" dirty="0">
                <a:latin typeface="Helvetica Neue"/>
              </a:rPr>
              <a:t> B) </a:t>
            </a:r>
            <a:r>
              <a:rPr lang="en-US" altLang="en-US" sz="3600" b="1" dirty="0">
                <a:latin typeface="Helvetica Neue"/>
                <a:sym typeface="Symbol" panose="05050102010706020507" pitchFamily="18" charset="2"/>
              </a:rPr>
              <a:t></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A </a:t>
            </a:r>
            <a:r>
              <a:rPr lang="en-US" altLang="en-US" sz="3600" b="1" dirty="0">
                <a:latin typeface="Helvetica Neue"/>
                <a:sym typeface="Symbol" panose="05050102010706020507" pitchFamily="18" charset="2"/>
              </a:rPr>
              <a:t></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B</a:t>
            </a:r>
            <a:endParaRPr lang="en-US" altLang="en-US" sz="3600" b="1" dirty="0">
              <a:latin typeface="Helvetica Neue"/>
              <a:sym typeface="Symbol" panose="05050102010706020507" pitchFamily="18" charset="2"/>
            </a:endParaRPr>
          </a:p>
          <a:p>
            <a:pPr algn="ctr" eaLnBrk="1" hangingPunct="1"/>
            <a:r>
              <a:rPr lang="en-US" altLang="en-US" sz="3600" b="1" dirty="0">
                <a:latin typeface="Helvetica Neue"/>
                <a:sym typeface="Symbol" panose="05050102010706020507" pitchFamily="18" charset="2"/>
              </a:rPr>
              <a:t></a:t>
            </a:r>
            <a:r>
              <a:rPr lang="en-US" altLang="en-US" sz="3600" b="1" dirty="0">
                <a:latin typeface="Helvetica Neue"/>
              </a:rPr>
              <a:t>(A </a:t>
            </a:r>
            <a:r>
              <a:rPr lang="en-US" altLang="en-US" sz="3600" b="1" dirty="0">
                <a:latin typeface="Helvetica Neue"/>
                <a:sym typeface="Symbol" panose="05050102010706020507" pitchFamily="18" charset="2"/>
              </a:rPr>
              <a:t></a:t>
            </a:r>
            <a:r>
              <a:rPr lang="en-US" altLang="en-US" sz="3600" b="1" dirty="0">
                <a:latin typeface="Helvetica Neue"/>
              </a:rPr>
              <a:t> B) </a:t>
            </a:r>
            <a:r>
              <a:rPr lang="en-US" altLang="en-US" sz="3600" b="1" dirty="0">
                <a:latin typeface="Helvetica Neue"/>
                <a:sym typeface="Symbol" panose="05050102010706020507" pitchFamily="18" charset="2"/>
              </a:rPr>
              <a:t></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A </a:t>
            </a:r>
            <a:r>
              <a:rPr lang="en-US" altLang="en-US" sz="3600" b="1" dirty="0">
                <a:latin typeface="Helvetica Neue"/>
                <a:sym typeface="Symbol" panose="05050102010706020507" pitchFamily="18" charset="2"/>
              </a:rPr>
              <a:t></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B</a:t>
            </a:r>
            <a:endParaRPr lang="el-GR" altLang="en-US" sz="3600" b="1" dirty="0">
              <a:latin typeface="Helvetica Neue"/>
            </a:endParaRPr>
          </a:p>
          <a:p>
            <a:pPr algn="ctr" eaLnBrk="1" hangingPunct="1"/>
            <a:endParaRPr lang="el-GR" altLang="en-US" sz="3600" b="1" i="1" dirty="0">
              <a:latin typeface="Helvetica Neue"/>
            </a:endParaRPr>
          </a:p>
          <a:p>
            <a:pPr algn="ctr" eaLnBrk="1" hangingPunct="1"/>
            <a:r>
              <a:rPr lang="en-US" altLang="en-US" sz="3600" b="1" dirty="0">
                <a:solidFill>
                  <a:srgbClr val="990000"/>
                </a:solidFill>
                <a:latin typeface="Helvetica Neue"/>
              </a:rPr>
              <a:t>Distributive Laws</a:t>
            </a:r>
          </a:p>
          <a:p>
            <a:pPr algn="ctr" eaLnBrk="1" hangingPunct="1"/>
            <a:r>
              <a:rPr lang="en-US" altLang="en-US" sz="3600" b="1" dirty="0">
                <a:latin typeface="Helvetica Neue"/>
              </a:rPr>
              <a:t>A </a:t>
            </a:r>
            <a:r>
              <a:rPr lang="en-US" altLang="en-US" sz="3600" b="1" dirty="0">
                <a:latin typeface="Helvetica Neue"/>
                <a:sym typeface="Symbol" panose="05050102010706020507" pitchFamily="18" charset="2"/>
              </a:rPr>
              <a:t></a:t>
            </a:r>
            <a:r>
              <a:rPr lang="en-US" altLang="en-US" sz="3600" b="1" dirty="0">
                <a:latin typeface="Helvetica Neue"/>
              </a:rPr>
              <a:t> (B </a:t>
            </a:r>
            <a:r>
              <a:rPr lang="en-US" altLang="en-US" sz="3600" b="1" dirty="0">
                <a:latin typeface="Helvetica Neue"/>
                <a:sym typeface="Symbol" panose="05050102010706020507" pitchFamily="18" charset="2"/>
              </a:rPr>
              <a:t></a:t>
            </a:r>
            <a:r>
              <a:rPr lang="en-US" altLang="en-US" sz="3600" b="1" dirty="0">
                <a:latin typeface="Helvetica Neue"/>
              </a:rPr>
              <a:t> C) </a:t>
            </a:r>
            <a:r>
              <a:rPr lang="en-US" altLang="en-US" sz="3600" b="1" dirty="0">
                <a:latin typeface="Helvetica Neue"/>
                <a:sym typeface="Symbol" panose="05050102010706020507" pitchFamily="18" charset="2"/>
              </a:rPr>
              <a:t></a:t>
            </a:r>
            <a:r>
              <a:rPr lang="en-US" altLang="en-US" sz="3600" b="1" dirty="0">
                <a:latin typeface="Helvetica Neue"/>
              </a:rPr>
              <a:t> (A </a:t>
            </a:r>
            <a:r>
              <a:rPr lang="en-US" altLang="en-US" sz="3600" b="1" dirty="0">
                <a:latin typeface="Helvetica Neue"/>
                <a:sym typeface="Symbol" panose="05050102010706020507" pitchFamily="18" charset="2"/>
              </a:rPr>
              <a:t></a:t>
            </a:r>
            <a:r>
              <a:rPr lang="en-US" altLang="en-US" sz="3600" b="1" dirty="0">
                <a:latin typeface="Helvetica Neue"/>
              </a:rPr>
              <a:t> B) </a:t>
            </a:r>
            <a:r>
              <a:rPr lang="en-US" altLang="en-US" sz="3600" b="1" dirty="0">
                <a:latin typeface="Helvetica Neue"/>
                <a:sym typeface="Symbol" panose="05050102010706020507" pitchFamily="18" charset="2"/>
              </a:rPr>
              <a:t></a:t>
            </a:r>
            <a:r>
              <a:rPr lang="en-US" altLang="en-US" sz="3600" b="1" dirty="0">
                <a:latin typeface="Helvetica Neue"/>
              </a:rPr>
              <a:t>  (A </a:t>
            </a:r>
            <a:r>
              <a:rPr lang="en-US" altLang="en-US" sz="3600" b="1" dirty="0">
                <a:latin typeface="Helvetica Neue"/>
                <a:sym typeface="Symbol" panose="05050102010706020507" pitchFamily="18" charset="2"/>
              </a:rPr>
              <a:t></a:t>
            </a:r>
            <a:r>
              <a:rPr lang="en-US" altLang="en-US" sz="3600" b="1" dirty="0">
                <a:latin typeface="Helvetica Neue"/>
              </a:rPr>
              <a:t> C)</a:t>
            </a:r>
          </a:p>
          <a:p>
            <a:pPr algn="ctr" eaLnBrk="1" hangingPunct="1"/>
            <a:r>
              <a:rPr lang="en-US" altLang="en-US" sz="3600" b="1" dirty="0">
                <a:latin typeface="Helvetica Neue"/>
              </a:rPr>
              <a:t>A </a:t>
            </a:r>
            <a:r>
              <a:rPr lang="en-US" altLang="en-US" sz="3600" b="1" dirty="0">
                <a:latin typeface="Helvetica Neue"/>
                <a:sym typeface="Symbol" panose="05050102010706020507" pitchFamily="18" charset="2"/>
              </a:rPr>
              <a:t></a:t>
            </a:r>
            <a:r>
              <a:rPr lang="en-US" altLang="en-US" sz="3600" b="1" dirty="0">
                <a:latin typeface="Helvetica Neue"/>
              </a:rPr>
              <a:t> (B </a:t>
            </a:r>
            <a:r>
              <a:rPr lang="en-US" altLang="en-US" sz="3600" b="1" dirty="0">
                <a:latin typeface="Helvetica Neue"/>
                <a:sym typeface="Symbol" panose="05050102010706020507" pitchFamily="18" charset="2"/>
              </a:rPr>
              <a:t></a:t>
            </a:r>
            <a:r>
              <a:rPr lang="en-US" altLang="en-US" sz="3600" b="1" dirty="0">
                <a:latin typeface="Helvetica Neue"/>
              </a:rPr>
              <a:t> C) </a:t>
            </a:r>
            <a:r>
              <a:rPr lang="en-US" altLang="en-US" sz="3600" b="1" dirty="0">
                <a:latin typeface="Helvetica Neue"/>
                <a:sym typeface="Symbol" panose="05050102010706020507" pitchFamily="18" charset="2"/>
              </a:rPr>
              <a:t></a:t>
            </a:r>
            <a:r>
              <a:rPr lang="en-US" altLang="en-US" sz="3600" b="1" dirty="0">
                <a:latin typeface="Helvetica Neue"/>
              </a:rPr>
              <a:t> (A </a:t>
            </a:r>
            <a:r>
              <a:rPr lang="en-US" altLang="en-US" sz="3600" b="1" dirty="0">
                <a:latin typeface="Helvetica Neue"/>
                <a:sym typeface="Symbol" panose="05050102010706020507" pitchFamily="18" charset="2"/>
              </a:rPr>
              <a:t></a:t>
            </a:r>
            <a:r>
              <a:rPr lang="en-US" altLang="en-US" sz="3600" b="1" dirty="0">
                <a:latin typeface="Helvetica Neue"/>
              </a:rPr>
              <a:t> B) </a:t>
            </a:r>
            <a:r>
              <a:rPr lang="en-US" altLang="en-US" sz="3600" b="1" dirty="0">
                <a:latin typeface="Helvetica Neue"/>
                <a:sym typeface="Symbol" panose="05050102010706020507" pitchFamily="18" charset="2"/>
              </a:rPr>
              <a:t></a:t>
            </a:r>
            <a:r>
              <a:rPr lang="en-US" altLang="en-US" sz="3600" b="1" dirty="0">
                <a:latin typeface="Helvetica Neue"/>
              </a:rPr>
              <a:t> (A </a:t>
            </a:r>
            <a:r>
              <a:rPr lang="en-US" altLang="en-US" sz="3600" b="1" dirty="0">
                <a:latin typeface="Helvetica Neue"/>
                <a:sym typeface="Symbol" panose="05050102010706020507" pitchFamily="18" charset="2"/>
              </a:rPr>
              <a:t></a:t>
            </a:r>
            <a:r>
              <a:rPr lang="en-US" altLang="en-US" sz="3600" b="1" dirty="0">
                <a:latin typeface="Helvetica Neue"/>
              </a:rPr>
              <a:t>  C)</a:t>
            </a:r>
            <a:endParaRPr lang="el-GR" altLang="en-US" sz="3600" b="1" dirty="0">
              <a:latin typeface="Helvetica Neue"/>
            </a:endParaRPr>
          </a:p>
          <a:p>
            <a:pPr algn="ctr" eaLnBrk="1" hangingPunct="1"/>
            <a:endParaRPr lang="el-GR" altLang="en-US" sz="3600" b="1" i="1" dirty="0">
              <a:latin typeface="Helvetica Neue"/>
            </a:endParaRPr>
          </a:p>
          <a:p>
            <a:pPr algn="ctr" eaLnBrk="1" hangingPunct="1"/>
            <a:r>
              <a:rPr lang="en-US" altLang="en-US" sz="3600" b="1" dirty="0">
                <a:solidFill>
                  <a:srgbClr val="990000"/>
                </a:solidFill>
                <a:latin typeface="Helvetica Neue"/>
              </a:rPr>
              <a:t>Commutative Laws</a:t>
            </a:r>
          </a:p>
          <a:p>
            <a:pPr algn="ctr" eaLnBrk="1" hangingPunct="1"/>
            <a:r>
              <a:rPr lang="en-US" altLang="en-US" sz="3600" b="1" dirty="0">
                <a:latin typeface="Helvetica Neue"/>
              </a:rPr>
              <a:t>A </a:t>
            </a:r>
            <a:r>
              <a:rPr lang="en-US" altLang="en-US" sz="3600" b="1" dirty="0">
                <a:latin typeface="Helvetica Neue"/>
                <a:sym typeface="Symbol" panose="05050102010706020507" pitchFamily="18" charset="2"/>
              </a:rPr>
              <a:t></a:t>
            </a:r>
            <a:r>
              <a:rPr lang="en-US" altLang="en-US" sz="3600" b="1" dirty="0">
                <a:latin typeface="Helvetica Neue"/>
              </a:rPr>
              <a:t> B </a:t>
            </a:r>
            <a:r>
              <a:rPr lang="en-US" altLang="en-US" sz="3600" b="1" dirty="0">
                <a:latin typeface="Helvetica Neue"/>
                <a:sym typeface="Symbol" panose="05050102010706020507" pitchFamily="18" charset="2"/>
              </a:rPr>
              <a:t></a:t>
            </a:r>
            <a:r>
              <a:rPr lang="en-US" altLang="en-US" sz="3600" b="1" dirty="0">
                <a:latin typeface="Helvetica Neue"/>
              </a:rPr>
              <a:t> B </a:t>
            </a:r>
            <a:r>
              <a:rPr lang="en-US" altLang="en-US" sz="3600" b="1" dirty="0">
                <a:latin typeface="Helvetica Neue"/>
                <a:sym typeface="Symbol" panose="05050102010706020507" pitchFamily="18" charset="2"/>
              </a:rPr>
              <a:t></a:t>
            </a:r>
            <a:r>
              <a:rPr lang="en-US" altLang="en-US" sz="3600" b="1" dirty="0">
                <a:latin typeface="Helvetica Neue"/>
              </a:rPr>
              <a:t> A</a:t>
            </a:r>
          </a:p>
          <a:p>
            <a:pPr algn="ctr" eaLnBrk="1" hangingPunct="1"/>
            <a:r>
              <a:rPr lang="en-US" altLang="en-US" sz="3600" b="1" dirty="0">
                <a:latin typeface="Helvetica Neue"/>
              </a:rPr>
              <a:t>A </a:t>
            </a:r>
            <a:r>
              <a:rPr lang="en-US" altLang="en-US" sz="3600" b="1" dirty="0">
                <a:latin typeface="Helvetica Neue"/>
                <a:sym typeface="Symbol" panose="05050102010706020507" pitchFamily="18" charset="2"/>
              </a:rPr>
              <a:t></a:t>
            </a:r>
            <a:r>
              <a:rPr lang="en-US" altLang="en-US" sz="3600" b="1" dirty="0">
                <a:latin typeface="Helvetica Neue"/>
              </a:rPr>
              <a:t> B  </a:t>
            </a:r>
            <a:r>
              <a:rPr lang="en-US" altLang="en-US" sz="3600" b="1" dirty="0">
                <a:latin typeface="Helvetica Neue"/>
                <a:sym typeface="Symbol" panose="05050102010706020507" pitchFamily="18" charset="2"/>
              </a:rPr>
              <a:t></a:t>
            </a:r>
            <a:r>
              <a:rPr lang="en-US" altLang="en-US" sz="3600" b="1" dirty="0">
                <a:latin typeface="Helvetica Neue"/>
              </a:rPr>
              <a:t>  B </a:t>
            </a:r>
            <a:r>
              <a:rPr lang="en-US" altLang="en-US" sz="3600" b="1" dirty="0">
                <a:latin typeface="Helvetica Neue"/>
                <a:sym typeface="Symbol" panose="05050102010706020507" pitchFamily="18" charset="2"/>
              </a:rPr>
              <a:t></a:t>
            </a:r>
            <a:r>
              <a:rPr lang="en-US" altLang="en-US" sz="3600" b="1" dirty="0">
                <a:latin typeface="Helvetica Neue"/>
              </a:rPr>
              <a:t> A</a:t>
            </a:r>
            <a:endParaRPr lang="el-GR" altLang="en-US" sz="3600" b="1" i="1" dirty="0">
              <a:latin typeface="Helvetica Neue"/>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a:extLst>
              <a:ext uri="{FF2B5EF4-FFF2-40B4-BE49-F238E27FC236}">
                <a16:creationId xmlns:a16="http://schemas.microsoft.com/office/drawing/2014/main" id="{A8850F14-A2F0-557E-CE65-283FA353A6BF}"/>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2531" name="Slide Number Placeholder 3">
            <a:extLst>
              <a:ext uri="{FF2B5EF4-FFF2-40B4-BE49-F238E27FC236}">
                <a16:creationId xmlns:a16="http://schemas.microsoft.com/office/drawing/2014/main" id="{163677A8-B282-5B41-44BB-6D3AFE38D5FA}"/>
              </a:ext>
            </a:extLst>
          </p:cNvPr>
          <p:cNvSpPr>
            <a:spLocks noGrp="1"/>
          </p:cNvSpPr>
          <p:nvPr>
            <p:ph type="sldNum" sz="quarter" idx="12"/>
          </p:nvPr>
        </p:nvSpPr>
        <p:spPr>
          <a:xfrm>
            <a:off x="11564488" y="12509500"/>
            <a:ext cx="1014046" cy="665692"/>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26090FC4-1D0B-4FBD-8B69-6DC97F6B6E27}" type="slidenum">
              <a:rPr lang="el-GR" altLang="en-US" smtClean="0"/>
              <a:pPr algn="ctr"/>
              <a:t>47</a:t>
            </a:fld>
            <a:endParaRPr lang="el-GR" altLang="en-US" dirty="0"/>
          </a:p>
        </p:txBody>
      </p:sp>
      <p:sp>
        <p:nvSpPr>
          <p:cNvPr id="22532" name="Text Box 4">
            <a:extLst>
              <a:ext uri="{FF2B5EF4-FFF2-40B4-BE49-F238E27FC236}">
                <a16:creationId xmlns:a16="http://schemas.microsoft.com/office/drawing/2014/main" id="{BFD68240-B17D-4D1C-701A-8CF312BDBC29}"/>
              </a:ext>
            </a:extLst>
          </p:cNvPr>
          <p:cNvSpPr txBox="1">
            <a:spLocks noChangeArrowheads="1"/>
          </p:cNvSpPr>
          <p:nvPr/>
        </p:nvSpPr>
        <p:spPr bwMode="auto">
          <a:xfrm>
            <a:off x="4724400" y="3048000"/>
            <a:ext cx="14782800" cy="6740307"/>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solidFill>
                  <a:srgbClr val="990000"/>
                </a:solidFill>
                <a:latin typeface="Helvetica Neue"/>
              </a:rPr>
              <a:t>Associative Laws</a:t>
            </a:r>
          </a:p>
          <a:p>
            <a:pPr algn="ctr" eaLnBrk="1" hangingPunct="1"/>
            <a:r>
              <a:rPr lang="en-US" altLang="en-US" sz="3600" b="1" dirty="0">
                <a:latin typeface="Helvetica Neue"/>
              </a:rPr>
              <a:t>(A </a:t>
            </a:r>
            <a:r>
              <a:rPr lang="en-US" altLang="en-US" sz="3600" b="1" dirty="0">
                <a:latin typeface="Helvetica Neue"/>
                <a:sym typeface="Symbol" panose="05050102010706020507" pitchFamily="18" charset="2"/>
              </a:rPr>
              <a:t></a:t>
            </a:r>
            <a:r>
              <a:rPr lang="en-US" altLang="en-US" sz="3600" b="1" dirty="0">
                <a:latin typeface="Helvetica Neue"/>
              </a:rPr>
              <a:t> B) </a:t>
            </a:r>
            <a:r>
              <a:rPr lang="en-US" altLang="en-US" sz="3600" b="1" dirty="0">
                <a:latin typeface="Helvetica Neue"/>
                <a:sym typeface="Symbol" panose="05050102010706020507" pitchFamily="18" charset="2"/>
              </a:rPr>
              <a:t></a:t>
            </a:r>
            <a:r>
              <a:rPr lang="en-US" altLang="en-US" sz="3600" b="1" dirty="0">
                <a:latin typeface="Helvetica Neue"/>
              </a:rPr>
              <a:t> C  </a:t>
            </a:r>
            <a:r>
              <a:rPr lang="en-US" altLang="en-US" sz="3600" b="1" dirty="0">
                <a:latin typeface="Helvetica Neue"/>
                <a:sym typeface="Symbol" panose="05050102010706020507" pitchFamily="18" charset="2"/>
              </a:rPr>
              <a:t></a:t>
            </a:r>
            <a:r>
              <a:rPr lang="en-US" altLang="en-US" sz="3600" b="1" dirty="0">
                <a:latin typeface="Helvetica Neue"/>
              </a:rPr>
              <a:t>  A </a:t>
            </a:r>
            <a:r>
              <a:rPr lang="en-US" altLang="en-US" sz="3600" b="1" dirty="0">
                <a:latin typeface="Helvetica Neue"/>
                <a:sym typeface="Symbol" panose="05050102010706020507" pitchFamily="18" charset="2"/>
              </a:rPr>
              <a:t></a:t>
            </a:r>
            <a:r>
              <a:rPr lang="en-US" altLang="en-US" sz="3600" b="1" dirty="0">
                <a:latin typeface="Helvetica Neue"/>
              </a:rPr>
              <a:t> (B </a:t>
            </a:r>
            <a:r>
              <a:rPr lang="en-US" altLang="en-US" sz="3600" b="1" dirty="0">
                <a:latin typeface="Helvetica Neue"/>
                <a:sym typeface="Symbol" panose="05050102010706020507" pitchFamily="18" charset="2"/>
              </a:rPr>
              <a:t></a:t>
            </a:r>
            <a:r>
              <a:rPr lang="en-US" altLang="en-US" sz="3600" b="1" dirty="0">
                <a:latin typeface="Helvetica Neue"/>
              </a:rPr>
              <a:t> C)</a:t>
            </a:r>
          </a:p>
          <a:p>
            <a:pPr algn="ctr" eaLnBrk="1" hangingPunct="1"/>
            <a:r>
              <a:rPr lang="en-US" altLang="en-US" sz="3600" b="1" dirty="0">
                <a:latin typeface="Helvetica Neue"/>
              </a:rPr>
              <a:t>(A </a:t>
            </a:r>
            <a:r>
              <a:rPr lang="en-US" altLang="en-US" sz="3600" b="1" dirty="0">
                <a:latin typeface="Helvetica Neue"/>
                <a:sym typeface="Symbol" panose="05050102010706020507" pitchFamily="18" charset="2"/>
              </a:rPr>
              <a:t></a:t>
            </a:r>
            <a:r>
              <a:rPr lang="en-US" altLang="en-US" sz="3600" b="1" dirty="0">
                <a:latin typeface="Helvetica Neue"/>
              </a:rPr>
              <a:t> B) </a:t>
            </a:r>
            <a:r>
              <a:rPr lang="en-US" altLang="en-US" sz="3600" b="1" dirty="0">
                <a:latin typeface="Helvetica Neue"/>
                <a:sym typeface="Symbol" panose="05050102010706020507" pitchFamily="18" charset="2"/>
              </a:rPr>
              <a:t></a:t>
            </a:r>
            <a:r>
              <a:rPr lang="en-US" altLang="en-US" sz="3600" b="1" dirty="0">
                <a:latin typeface="Helvetica Neue"/>
              </a:rPr>
              <a:t> C  </a:t>
            </a:r>
            <a:r>
              <a:rPr lang="en-US" altLang="en-US" sz="3600" b="1" dirty="0">
                <a:latin typeface="Helvetica Neue"/>
                <a:sym typeface="Symbol" panose="05050102010706020507" pitchFamily="18" charset="2"/>
              </a:rPr>
              <a:t></a:t>
            </a:r>
            <a:r>
              <a:rPr lang="en-US" altLang="en-US" sz="3600" b="1" dirty="0">
                <a:latin typeface="Helvetica Neue"/>
              </a:rPr>
              <a:t>  A</a:t>
            </a:r>
            <a:r>
              <a:rPr lang="en-US" altLang="en-US" sz="3600" b="1" dirty="0">
                <a:latin typeface="Helvetica Neue"/>
                <a:sym typeface="Symbol" panose="05050102010706020507" pitchFamily="18" charset="2"/>
              </a:rPr>
              <a:t></a:t>
            </a:r>
            <a:r>
              <a:rPr lang="en-US" altLang="en-US" sz="3600" b="1" dirty="0">
                <a:latin typeface="Helvetica Neue"/>
              </a:rPr>
              <a:t> (B </a:t>
            </a:r>
            <a:r>
              <a:rPr lang="en-US" altLang="en-US" sz="3600" b="1" dirty="0">
                <a:latin typeface="Helvetica Neue"/>
                <a:sym typeface="Symbol" panose="05050102010706020507" pitchFamily="18" charset="2"/>
              </a:rPr>
              <a:t></a:t>
            </a:r>
            <a:r>
              <a:rPr lang="en-US" altLang="en-US" sz="3600" b="1" dirty="0">
                <a:latin typeface="Helvetica Neue"/>
              </a:rPr>
              <a:t> C)</a:t>
            </a:r>
            <a:endParaRPr lang="el-GR" altLang="en-US" sz="3600" b="1" dirty="0">
              <a:latin typeface="Helvetica Neue"/>
            </a:endParaRPr>
          </a:p>
          <a:p>
            <a:pPr algn="ctr" eaLnBrk="1" hangingPunct="1"/>
            <a:endParaRPr lang="el-GR" altLang="en-US" sz="3600" b="1" i="1" dirty="0">
              <a:latin typeface="Helvetica Neue"/>
            </a:endParaRPr>
          </a:p>
          <a:p>
            <a:pPr algn="ctr" eaLnBrk="1" hangingPunct="1"/>
            <a:r>
              <a:rPr lang="en-US" altLang="en-US" sz="3600" b="1" dirty="0">
                <a:solidFill>
                  <a:srgbClr val="990000"/>
                </a:solidFill>
                <a:latin typeface="Helvetica Neue"/>
              </a:rPr>
              <a:t>Contrapositive Law – modus tollens</a:t>
            </a:r>
          </a:p>
          <a:p>
            <a:pPr algn="ctr" eaLnBrk="1" hangingPunct="1"/>
            <a:r>
              <a:rPr lang="en-US" altLang="en-US" sz="3600" b="1" dirty="0">
                <a:latin typeface="Helvetica Neue"/>
              </a:rPr>
              <a:t>A</a:t>
            </a:r>
            <a:r>
              <a:rPr lang="en-US" altLang="en-US" sz="3600" b="1" dirty="0">
                <a:latin typeface="Helvetica Neue"/>
                <a:sym typeface="Symbol" panose="05050102010706020507" pitchFamily="18" charset="2"/>
              </a:rPr>
              <a:t></a:t>
            </a:r>
            <a:r>
              <a:rPr lang="en-US" altLang="en-US" sz="3600" b="1" dirty="0">
                <a:latin typeface="Helvetica Neue"/>
              </a:rPr>
              <a:t> B </a:t>
            </a:r>
            <a:r>
              <a:rPr lang="en-US" altLang="en-US" sz="3600" b="1" dirty="0">
                <a:latin typeface="Helvetica Neue"/>
                <a:sym typeface="Symbol" panose="05050102010706020507" pitchFamily="18" charset="2"/>
              </a:rPr>
              <a:t></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B </a:t>
            </a:r>
            <a:r>
              <a:rPr lang="en-US" altLang="en-US" sz="3600" b="1" dirty="0">
                <a:latin typeface="Helvetica Neue"/>
                <a:sym typeface="Symbol" panose="05050102010706020507" pitchFamily="18" charset="2"/>
              </a:rPr>
              <a:t></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A</a:t>
            </a:r>
            <a:endParaRPr lang="el-GR" altLang="en-US" sz="3600" b="1" dirty="0">
              <a:latin typeface="Helvetica Neue"/>
            </a:endParaRPr>
          </a:p>
          <a:p>
            <a:pPr algn="ctr" eaLnBrk="1" hangingPunct="1"/>
            <a:endParaRPr lang="en-US" altLang="en-US" sz="3600" b="1" dirty="0">
              <a:latin typeface="Helvetica Neue"/>
            </a:endParaRPr>
          </a:p>
          <a:p>
            <a:pPr algn="ctr" eaLnBrk="1" hangingPunct="1"/>
            <a:r>
              <a:rPr lang="en-US" altLang="en-US" sz="3600" b="1" dirty="0">
                <a:solidFill>
                  <a:srgbClr val="990000"/>
                </a:solidFill>
                <a:latin typeface="Helvetica Neue"/>
              </a:rPr>
              <a:t>Quantifier equivalences</a:t>
            </a:r>
            <a:endParaRPr lang="el-GR" altLang="en-US" sz="3600" b="1" dirty="0">
              <a:solidFill>
                <a:srgbClr val="990000"/>
              </a:solidFill>
              <a:latin typeface="Helvetica Neue"/>
            </a:endParaRPr>
          </a:p>
          <a:p>
            <a:pPr algn="ctr" eaLnBrk="1" hangingPunct="1"/>
            <a:r>
              <a:rPr lang="el-GR"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a:t>
            </a:r>
            <a:r>
              <a:rPr lang="en-US" altLang="en-US" sz="3600" b="1" dirty="0">
                <a:latin typeface="Helvetica Neue"/>
              </a:rPr>
              <a:t>A</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x </a:t>
            </a:r>
            <a:r>
              <a:rPr lang="el-GR" altLang="en-US" sz="3600" b="1" dirty="0">
                <a:latin typeface="Helvetica Neue"/>
                <a:sym typeface="Symbol" panose="05050102010706020507" pitchFamily="18" charset="2"/>
              </a:rPr>
              <a:t></a:t>
            </a:r>
            <a:r>
              <a:rPr lang="el-GR" altLang="en-US" sz="3600" b="1" dirty="0">
                <a:latin typeface="Helvetica Neue"/>
              </a:rPr>
              <a:t>A</a:t>
            </a:r>
            <a:endParaRPr lang="el-GR" altLang="en-US" sz="3600" b="1" dirty="0">
              <a:latin typeface="Helvetica Neue"/>
              <a:sym typeface="Symbol" panose="05050102010706020507" pitchFamily="18" charset="2"/>
            </a:endParaRPr>
          </a:p>
          <a:p>
            <a:pPr algn="ctr" eaLnBrk="1" hangingPunct="1"/>
            <a:r>
              <a:rPr lang="el-GR" altLang="en-US" sz="3600" b="1" dirty="0">
                <a:latin typeface="Helvetica Neue"/>
                <a:sym typeface="Symbol" panose="05050102010706020507" pitchFamily="18" charset="2"/>
              </a:rPr>
              <a:t></a:t>
            </a:r>
            <a:r>
              <a:rPr lang="en-US" altLang="en-US" sz="3600" b="1" dirty="0">
                <a:latin typeface="Helvetica Neue"/>
              </a:rPr>
              <a:t>x A  </a:t>
            </a:r>
            <a:r>
              <a:rPr lang="el-GR" altLang="en-US" sz="3600" b="1" dirty="0">
                <a:latin typeface="Helvetica Neue"/>
                <a:sym typeface="Symbol" panose="05050102010706020507" pitchFamily="18" charset="2"/>
              </a:rPr>
              <a:t></a:t>
            </a:r>
            <a:r>
              <a:rPr lang="en-US"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 </a:t>
            </a:r>
            <a:r>
              <a:rPr lang="el-GR" altLang="en-US" sz="3600" b="1" dirty="0">
                <a:latin typeface="Helvetica Neue"/>
                <a:sym typeface="Symbol" panose="05050102010706020507" pitchFamily="18" charset="2"/>
              </a:rPr>
              <a:t></a:t>
            </a:r>
            <a:r>
              <a:rPr lang="en-US" altLang="en-US" sz="3600" b="1" dirty="0">
                <a:latin typeface="Helvetica Neue"/>
              </a:rPr>
              <a:t>A</a:t>
            </a:r>
            <a:endParaRPr lang="el-GR" altLang="en-US" sz="3600" b="1" dirty="0">
              <a:latin typeface="Helvetica Neue"/>
              <a:sym typeface="Symbol" panose="05050102010706020507" pitchFamily="18" charset="2"/>
            </a:endParaRPr>
          </a:p>
          <a:p>
            <a:pPr algn="ctr" eaLnBrk="1" hangingPunct="1"/>
            <a:r>
              <a:rPr lang="el-GR" altLang="en-US" sz="3600" b="1" dirty="0">
                <a:latin typeface="Helvetica Neue"/>
                <a:sym typeface="Symbol" panose="05050102010706020507" pitchFamily="18" charset="2"/>
              </a:rPr>
              <a:t></a:t>
            </a:r>
            <a:r>
              <a:rPr lang="en-US" altLang="en-US" sz="3600" b="1" dirty="0">
                <a:latin typeface="Helvetica Neue"/>
              </a:rPr>
              <a:t>x {A </a:t>
            </a:r>
            <a:r>
              <a:rPr lang="el-GR" altLang="en-US" sz="3600" b="1" dirty="0">
                <a:latin typeface="Helvetica Neue"/>
                <a:sym typeface="Symbol" panose="05050102010706020507" pitchFamily="18" charset="2"/>
              </a:rPr>
              <a:t></a:t>
            </a:r>
            <a:r>
              <a:rPr lang="en-US" altLang="en-US" sz="3600" b="1" dirty="0">
                <a:latin typeface="Helvetica Neue"/>
              </a:rPr>
              <a:t> B}  </a:t>
            </a:r>
            <a:r>
              <a:rPr lang="el-GR" altLang="en-US" sz="3600" b="1" dirty="0">
                <a:latin typeface="Helvetica Neue"/>
                <a:sym typeface="Symbol" panose="05050102010706020507" pitchFamily="18" charset="2"/>
              </a:rPr>
              <a:t></a:t>
            </a:r>
            <a:r>
              <a:rPr lang="en-US"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 A </a:t>
            </a:r>
            <a:r>
              <a:rPr lang="el-GR" altLang="en-US" sz="3600" b="1" dirty="0">
                <a:latin typeface="Helvetica Neue"/>
                <a:sym typeface="Symbol" panose="05050102010706020507" pitchFamily="18" charset="2"/>
              </a:rPr>
              <a:t></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 B</a:t>
            </a:r>
            <a:endParaRPr lang="el-GR" altLang="en-US" sz="3600" b="1" dirty="0">
              <a:latin typeface="Helvetica Neue"/>
              <a:sym typeface="Symbol" panose="05050102010706020507" pitchFamily="18" charset="2"/>
            </a:endParaRPr>
          </a:p>
          <a:p>
            <a:pPr algn="ctr" eaLnBrk="1" hangingPunct="1"/>
            <a:r>
              <a:rPr lang="el-GR" altLang="en-US" sz="3600" b="1" dirty="0">
                <a:latin typeface="Helvetica Neue"/>
                <a:sym typeface="Symbol" panose="05050102010706020507" pitchFamily="18" charset="2"/>
              </a:rPr>
              <a:t></a:t>
            </a:r>
            <a:r>
              <a:rPr lang="en-US" altLang="en-US" sz="3600" b="1" dirty="0">
                <a:latin typeface="Helvetica Neue"/>
              </a:rPr>
              <a:t>x {A </a:t>
            </a:r>
            <a:r>
              <a:rPr lang="el-GR" altLang="en-US" sz="3600" b="1" dirty="0">
                <a:latin typeface="Helvetica Neue"/>
                <a:sym typeface="Symbol" panose="05050102010706020507" pitchFamily="18" charset="2"/>
              </a:rPr>
              <a:t></a:t>
            </a:r>
            <a:r>
              <a:rPr lang="en-US" altLang="en-US" sz="3600" b="1" dirty="0">
                <a:latin typeface="Helvetica Neue"/>
              </a:rPr>
              <a:t>  B}  </a:t>
            </a:r>
            <a:r>
              <a:rPr lang="el-GR" altLang="en-US" sz="3600" b="1" dirty="0">
                <a:latin typeface="Helvetica Neue"/>
                <a:sym typeface="Symbol" panose="05050102010706020507" pitchFamily="18" charset="2"/>
              </a:rPr>
              <a:t></a:t>
            </a:r>
            <a:r>
              <a:rPr lang="en-US"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 A </a:t>
            </a:r>
            <a:r>
              <a:rPr lang="el-GR" altLang="en-US" sz="3600" b="1" dirty="0">
                <a:latin typeface="Helvetica Neue"/>
                <a:sym typeface="Symbol" panose="05050102010706020507" pitchFamily="18" charset="2"/>
              </a:rPr>
              <a:t></a:t>
            </a:r>
            <a:r>
              <a:rPr lang="en-US"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 B</a:t>
            </a:r>
          </a:p>
        </p:txBody>
      </p:sp>
      <p:sp>
        <p:nvSpPr>
          <p:cNvPr id="22533" name="Text Box 5">
            <a:extLst>
              <a:ext uri="{FF2B5EF4-FFF2-40B4-BE49-F238E27FC236}">
                <a16:creationId xmlns:a16="http://schemas.microsoft.com/office/drawing/2014/main" id="{416FEAD9-0736-EE46-21BB-DA05A2CCF21D}"/>
              </a:ext>
            </a:extLst>
          </p:cNvPr>
          <p:cNvSpPr txBox="1">
            <a:spLocks noChangeArrowheads="1"/>
          </p:cNvSpPr>
          <p:nvPr/>
        </p:nvSpPr>
        <p:spPr bwMode="auto">
          <a:xfrm>
            <a:off x="4724400" y="1676400"/>
            <a:ext cx="14935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1" dirty="0">
                <a:solidFill>
                  <a:srgbClr val="990000"/>
                </a:solidFill>
                <a:latin typeface="Helvetica Neue"/>
              </a:rPr>
              <a:t>Sentence Equivalences</a:t>
            </a:r>
            <a:endParaRPr lang="en-US" altLang="en-US" sz="4000" dirty="0">
              <a:latin typeface="Helvetica Neue"/>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a:extLst>
              <a:ext uri="{FF2B5EF4-FFF2-40B4-BE49-F238E27FC236}">
                <a16:creationId xmlns:a16="http://schemas.microsoft.com/office/drawing/2014/main" id="{47DC2A73-40AF-6B33-F66F-A4FA6E8237C8}"/>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3555" name="Slide Number Placeholder 3">
            <a:extLst>
              <a:ext uri="{FF2B5EF4-FFF2-40B4-BE49-F238E27FC236}">
                <a16:creationId xmlns:a16="http://schemas.microsoft.com/office/drawing/2014/main" id="{41772B41-0A66-8FA8-F1C9-607FF62C5149}"/>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F5487428-B430-4F3A-8D74-149939359CF1}" type="slidenum">
              <a:rPr lang="el-GR" altLang="en-US" smtClean="0"/>
              <a:pPr algn="ctr"/>
              <a:t>48</a:t>
            </a:fld>
            <a:endParaRPr lang="el-GR" altLang="en-US" dirty="0"/>
          </a:p>
        </p:txBody>
      </p:sp>
      <p:sp>
        <p:nvSpPr>
          <p:cNvPr id="23556" name="Text Box 4">
            <a:extLst>
              <a:ext uri="{FF2B5EF4-FFF2-40B4-BE49-F238E27FC236}">
                <a16:creationId xmlns:a16="http://schemas.microsoft.com/office/drawing/2014/main" id="{FA6300A3-74C8-6E06-D7E3-07EDB5EE2034}"/>
              </a:ext>
            </a:extLst>
          </p:cNvPr>
          <p:cNvSpPr txBox="1">
            <a:spLocks noChangeArrowheads="1"/>
          </p:cNvSpPr>
          <p:nvPr/>
        </p:nvSpPr>
        <p:spPr bwMode="auto">
          <a:xfrm>
            <a:off x="4875759" y="1874109"/>
            <a:ext cx="14391503" cy="144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solidFill>
                  <a:srgbClr val="990000"/>
                </a:solidFill>
                <a:latin typeface="Helvetica Neue"/>
              </a:rPr>
              <a:t>Inference Rules</a:t>
            </a:r>
            <a:endParaRPr lang="el-GR" altLang="en-US" sz="3600" b="1" dirty="0">
              <a:solidFill>
                <a:srgbClr val="990000"/>
              </a:solidFill>
              <a:latin typeface="Helvetica Neue"/>
            </a:endParaRPr>
          </a:p>
          <a:p>
            <a:pPr algn="l" eaLnBrk="1" hangingPunct="1"/>
            <a:endParaRPr lang="el-GR" altLang="en-US" sz="1600" b="1" i="1" dirty="0">
              <a:solidFill>
                <a:srgbClr val="990000"/>
              </a:solidFill>
              <a:latin typeface="Helvetica Neue"/>
            </a:endParaRPr>
          </a:p>
          <a:p>
            <a:pPr algn="l" eaLnBrk="1" hangingPunct="1"/>
            <a:r>
              <a:rPr lang="en-US" altLang="en-US" sz="3600" b="1" dirty="0">
                <a:latin typeface="Helvetica Neue"/>
              </a:rPr>
              <a:t>New</a:t>
            </a:r>
            <a:r>
              <a:rPr lang="el-GR" altLang="en-US" sz="3600" b="1" dirty="0">
                <a:latin typeface="Helvetica Neue"/>
              </a:rPr>
              <a:t> </a:t>
            </a:r>
            <a:r>
              <a:rPr lang="en-US" altLang="en-US" sz="3600" b="1" dirty="0">
                <a:latin typeface="Helvetica Neue"/>
              </a:rPr>
              <a:t>wff</a:t>
            </a:r>
            <a:r>
              <a:rPr lang="el-GR" altLang="en-US" sz="3600" b="1" dirty="0">
                <a:latin typeface="Helvetica Neue"/>
              </a:rPr>
              <a:t> </a:t>
            </a:r>
            <a:r>
              <a:rPr lang="en-US" altLang="en-US" sz="3600" b="1" dirty="0">
                <a:latin typeface="Helvetica Neue"/>
              </a:rPr>
              <a:t>can be derived from existing ones using inference rules.</a:t>
            </a:r>
            <a:r>
              <a:rPr lang="el-GR" altLang="en-US" sz="3600" b="1" dirty="0">
                <a:latin typeface="Helvetica Neue"/>
              </a:rPr>
              <a:t> </a:t>
            </a:r>
            <a:endParaRPr lang="en-US" altLang="en-US" sz="3600" b="1" dirty="0">
              <a:latin typeface="Helvetica Neue"/>
            </a:endParaRPr>
          </a:p>
        </p:txBody>
      </p:sp>
      <p:sp>
        <p:nvSpPr>
          <p:cNvPr id="64517" name="Text Box 5">
            <a:extLst>
              <a:ext uri="{FF2B5EF4-FFF2-40B4-BE49-F238E27FC236}">
                <a16:creationId xmlns:a16="http://schemas.microsoft.com/office/drawing/2014/main" id="{BC0DD779-8521-10A8-47B3-405EDC856FDE}"/>
              </a:ext>
            </a:extLst>
          </p:cNvPr>
          <p:cNvSpPr txBox="1">
            <a:spLocks noChangeArrowheads="1"/>
          </p:cNvSpPr>
          <p:nvPr/>
        </p:nvSpPr>
        <p:spPr bwMode="auto">
          <a:xfrm>
            <a:off x="5181600" y="4419600"/>
            <a:ext cx="13716000" cy="5262979"/>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solidFill>
                  <a:srgbClr val="990000"/>
                </a:solidFill>
                <a:latin typeface="Helvetica Neue"/>
              </a:rPr>
              <a:t>Modus</a:t>
            </a:r>
            <a:r>
              <a:rPr lang="el-GR" altLang="en-US" sz="3600" b="1" dirty="0">
                <a:solidFill>
                  <a:srgbClr val="990000"/>
                </a:solidFill>
                <a:latin typeface="Helvetica Neue"/>
              </a:rPr>
              <a:t> </a:t>
            </a:r>
            <a:r>
              <a:rPr lang="en-US" altLang="en-US" sz="3600" b="1" dirty="0">
                <a:solidFill>
                  <a:srgbClr val="990000"/>
                </a:solidFill>
                <a:latin typeface="Helvetica Neue"/>
              </a:rPr>
              <a:t>Ponens</a:t>
            </a:r>
            <a:r>
              <a:rPr lang="el-GR" altLang="en-US" sz="3600" b="1" dirty="0">
                <a:solidFill>
                  <a:srgbClr val="990000"/>
                </a:solidFill>
                <a:latin typeface="Helvetica Neue"/>
              </a:rPr>
              <a:t> </a:t>
            </a:r>
          </a:p>
          <a:p>
            <a:pPr algn="ctr" eaLnBrk="1" hangingPunct="1"/>
            <a:endParaRPr lang="el-GR" altLang="en-US" sz="1600" b="1" dirty="0">
              <a:solidFill>
                <a:srgbClr val="990000"/>
              </a:solidFill>
              <a:latin typeface="Helvetica Neue"/>
            </a:endParaRPr>
          </a:p>
          <a:p>
            <a:pPr algn="ctr" eaLnBrk="1" hangingPunct="1"/>
            <a:r>
              <a:rPr lang="en-US" altLang="en-US" sz="3600" b="1" dirty="0">
                <a:latin typeface="Helvetica Neue"/>
              </a:rPr>
              <a:t>From</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{Φ(</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Ψ(</a:t>
            </a:r>
            <a:r>
              <a:rPr lang="en-US" altLang="en-US" sz="3600" b="1" dirty="0">
                <a:latin typeface="Helvetica Neue"/>
              </a:rPr>
              <a:t>x</a:t>
            </a:r>
            <a:r>
              <a:rPr lang="el-GR" altLang="en-US" sz="3600" b="1" dirty="0">
                <a:latin typeface="Helvetica Neue"/>
              </a:rPr>
              <a:t>)} </a:t>
            </a:r>
            <a:r>
              <a:rPr lang="en-US" altLang="en-US" sz="3600" b="1" dirty="0">
                <a:latin typeface="Helvetica Neue"/>
              </a:rPr>
              <a:t>and</a:t>
            </a:r>
            <a:r>
              <a:rPr lang="el-GR" altLang="en-US" sz="3600" b="1" dirty="0">
                <a:latin typeface="Helvetica Neue"/>
              </a:rPr>
              <a:t> Φ(Α) </a:t>
            </a:r>
            <a:r>
              <a:rPr lang="en-US" altLang="en-US" sz="3600" b="1" dirty="0">
                <a:latin typeface="Helvetica Neue"/>
              </a:rPr>
              <a:t>we can derive</a:t>
            </a:r>
            <a:r>
              <a:rPr lang="el-GR" altLang="en-US" sz="3600" b="1" dirty="0">
                <a:latin typeface="Helvetica Neue"/>
              </a:rPr>
              <a:t>  Ψ(Α)</a:t>
            </a:r>
          </a:p>
          <a:p>
            <a:pPr algn="ctr" eaLnBrk="1" hangingPunct="1"/>
            <a:endParaRPr lang="el-GR" altLang="en-US" sz="3600" b="1" i="1" u="sng" dirty="0">
              <a:latin typeface="Helvetica Neue"/>
            </a:endParaRPr>
          </a:p>
          <a:p>
            <a:pPr algn="ctr" eaLnBrk="1" hangingPunct="1"/>
            <a:r>
              <a:rPr lang="en-US" altLang="en-US" sz="3600" b="1" dirty="0">
                <a:solidFill>
                  <a:srgbClr val="990000"/>
                </a:solidFill>
                <a:latin typeface="Helvetica Neue"/>
              </a:rPr>
              <a:t>Universal Specialization</a:t>
            </a:r>
            <a:endParaRPr lang="el-GR" altLang="en-US" sz="3600" b="1" dirty="0">
              <a:solidFill>
                <a:srgbClr val="990000"/>
              </a:solidFill>
              <a:latin typeface="Helvetica Neue"/>
            </a:endParaRPr>
          </a:p>
          <a:p>
            <a:pPr algn="ctr" eaLnBrk="1" hangingPunct="1"/>
            <a:endParaRPr lang="el-GR" altLang="en-US" sz="1600" b="1" dirty="0">
              <a:solidFill>
                <a:srgbClr val="990000"/>
              </a:solidFill>
              <a:latin typeface="Helvetica Neue"/>
            </a:endParaRPr>
          </a:p>
          <a:p>
            <a:pPr algn="ctr" eaLnBrk="1" hangingPunct="1"/>
            <a:r>
              <a:rPr lang="en-US" altLang="en-US" sz="3600" b="1" dirty="0">
                <a:latin typeface="Helvetica Neue"/>
              </a:rPr>
              <a:t>From</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Φ(</a:t>
            </a:r>
            <a:r>
              <a:rPr lang="en-US" altLang="en-US" sz="3600" b="1" dirty="0">
                <a:latin typeface="Helvetica Neue"/>
              </a:rPr>
              <a:t>x</a:t>
            </a:r>
            <a:r>
              <a:rPr lang="el-GR" altLang="en-US" sz="3600" b="1" dirty="0">
                <a:latin typeface="Helvetica Neue"/>
              </a:rPr>
              <a:t>) </a:t>
            </a:r>
            <a:r>
              <a:rPr lang="en-US" altLang="en-US" sz="3600" b="1" dirty="0">
                <a:latin typeface="Helvetica Neue"/>
              </a:rPr>
              <a:t>we can derive</a:t>
            </a:r>
            <a:r>
              <a:rPr lang="el-GR" altLang="en-US" sz="3600" b="1" dirty="0">
                <a:latin typeface="Helvetica Neue"/>
              </a:rPr>
              <a:t> Φ(Α)</a:t>
            </a:r>
          </a:p>
          <a:p>
            <a:pPr algn="ctr" eaLnBrk="1" hangingPunct="1"/>
            <a:endParaRPr lang="en-US" altLang="en-US" sz="3600" b="1" i="1" u="sng" dirty="0">
              <a:latin typeface="Helvetica Neue"/>
            </a:endParaRPr>
          </a:p>
          <a:p>
            <a:pPr algn="ctr" eaLnBrk="1" hangingPunct="1"/>
            <a:r>
              <a:rPr lang="en-US" altLang="en-US" sz="3600" b="1" dirty="0">
                <a:solidFill>
                  <a:srgbClr val="990000"/>
                </a:solidFill>
                <a:latin typeface="Helvetica Neue"/>
              </a:rPr>
              <a:t>Resolution</a:t>
            </a:r>
            <a:endParaRPr lang="el-GR" altLang="en-US" sz="3600" b="1" dirty="0">
              <a:solidFill>
                <a:srgbClr val="990000"/>
              </a:solidFill>
              <a:latin typeface="Helvetica Neue"/>
            </a:endParaRPr>
          </a:p>
          <a:p>
            <a:pPr algn="ctr" eaLnBrk="1" hangingPunct="1"/>
            <a:endParaRPr lang="el-GR" altLang="en-US" sz="1600" b="1" dirty="0">
              <a:solidFill>
                <a:srgbClr val="990000"/>
              </a:solidFill>
              <a:latin typeface="Helvetica Neue"/>
            </a:endParaRPr>
          </a:p>
          <a:p>
            <a:pPr algn="ctr" eaLnBrk="1" hangingPunct="1"/>
            <a:r>
              <a:rPr lang="en-US" altLang="en-US" sz="3600" b="1" dirty="0">
                <a:latin typeface="Helvetica Neue"/>
              </a:rPr>
              <a:t>From</a:t>
            </a:r>
            <a:r>
              <a:rPr lang="el-GR" altLang="en-US" sz="3600" b="1" dirty="0">
                <a:latin typeface="Helvetica Neue"/>
              </a:rPr>
              <a:t> Α </a:t>
            </a:r>
            <a:r>
              <a:rPr lang="el-GR" altLang="en-US" sz="3600" b="1" dirty="0">
                <a:latin typeface="Helvetica Neue"/>
                <a:sym typeface="Symbol" panose="05050102010706020507" pitchFamily="18" charset="2"/>
              </a:rPr>
              <a:t></a:t>
            </a:r>
            <a:r>
              <a:rPr lang="el-GR" altLang="en-US" sz="3600" b="1" dirty="0">
                <a:latin typeface="Helvetica Neue"/>
              </a:rPr>
              <a:t> Β  </a:t>
            </a:r>
            <a:r>
              <a:rPr lang="en-US" altLang="en-US" sz="3600" b="1" dirty="0">
                <a:latin typeface="Helvetica Neue"/>
              </a:rPr>
              <a:t>and</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Α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C</a:t>
            </a:r>
            <a:r>
              <a:rPr lang="el-GR" altLang="en-US" sz="3600" b="1" dirty="0">
                <a:latin typeface="Helvetica Neue"/>
              </a:rPr>
              <a:t>  </a:t>
            </a:r>
            <a:r>
              <a:rPr lang="en-US" altLang="en-US" sz="3600" b="1" dirty="0">
                <a:latin typeface="Helvetica Neue"/>
              </a:rPr>
              <a:t>we can derive</a:t>
            </a:r>
            <a:r>
              <a:rPr lang="el-GR" altLang="en-US" sz="3600" b="1" dirty="0">
                <a:latin typeface="Helvetica Neue"/>
              </a:rPr>
              <a:t>  Β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4517">
                                            <p:txEl>
                                              <p:pRg st="4" end="4"/>
                                            </p:txEl>
                                          </p:spTgt>
                                        </p:tgtEl>
                                        <p:attrNameLst>
                                          <p:attrName>style.visibility</p:attrName>
                                        </p:attrNameLst>
                                      </p:cBhvr>
                                      <p:to>
                                        <p:strVal val="visible"/>
                                      </p:to>
                                    </p:set>
                                    <p:anim calcmode="lin" valueType="num">
                                      <p:cBhvr additive="base">
                                        <p:cTn id="7" dur="500" fill="hold"/>
                                        <p:tgtEl>
                                          <p:spTgt spid="6451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7">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4517">
                                            <p:txEl>
                                              <p:pRg st="6" end="6"/>
                                            </p:txEl>
                                          </p:spTgt>
                                        </p:tgtEl>
                                        <p:attrNameLst>
                                          <p:attrName>style.visibility</p:attrName>
                                        </p:attrNameLst>
                                      </p:cBhvr>
                                      <p:to>
                                        <p:strVal val="visible"/>
                                      </p:to>
                                    </p:set>
                                    <p:anim calcmode="lin" valueType="num">
                                      <p:cBhvr additive="base">
                                        <p:cTn id="11" dur="500" fill="hold"/>
                                        <p:tgtEl>
                                          <p:spTgt spid="64517">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451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64517">
                                            <p:txEl>
                                              <p:pRg st="8" end="8"/>
                                            </p:txEl>
                                          </p:spTgt>
                                        </p:tgtEl>
                                        <p:attrNameLst>
                                          <p:attrName>style.visibility</p:attrName>
                                        </p:attrNameLst>
                                      </p:cBhvr>
                                      <p:to>
                                        <p:strVal val="visible"/>
                                      </p:to>
                                    </p:set>
                                    <p:anim calcmode="lin" valueType="num">
                                      <p:cBhvr additive="base">
                                        <p:cTn id="17" dur="500" fill="hold"/>
                                        <p:tgtEl>
                                          <p:spTgt spid="64517">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4517">
                                            <p:txEl>
                                              <p:pRg st="8" end="8"/>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4517">
                                            <p:txEl>
                                              <p:pRg st="10" end="10"/>
                                            </p:txEl>
                                          </p:spTgt>
                                        </p:tgtEl>
                                        <p:attrNameLst>
                                          <p:attrName>style.visibility</p:attrName>
                                        </p:attrNameLst>
                                      </p:cBhvr>
                                      <p:to>
                                        <p:strVal val="visible"/>
                                      </p:to>
                                    </p:set>
                                    <p:anim calcmode="lin" valueType="num">
                                      <p:cBhvr additive="base">
                                        <p:cTn id="21" dur="500" fill="hold"/>
                                        <p:tgtEl>
                                          <p:spTgt spid="64517">
                                            <p:txEl>
                                              <p:pRg st="10" end="1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451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1">
            <a:extLst>
              <a:ext uri="{FF2B5EF4-FFF2-40B4-BE49-F238E27FC236}">
                <a16:creationId xmlns:a16="http://schemas.microsoft.com/office/drawing/2014/main" id="{A28DD56E-26DE-FC0F-D782-320A44D28A1C}"/>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4579" name="Slide Number Placeholder 3">
            <a:extLst>
              <a:ext uri="{FF2B5EF4-FFF2-40B4-BE49-F238E27FC236}">
                <a16:creationId xmlns:a16="http://schemas.microsoft.com/office/drawing/2014/main" id="{02D94AAF-D1C4-B3CA-B510-05433740D35C}"/>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3494EDA3-3CFE-4850-9A60-79D2F7DCF32F}" type="slidenum">
              <a:rPr lang="el-GR" altLang="en-US" smtClean="0"/>
              <a:pPr algn="ctr"/>
              <a:t>49</a:t>
            </a:fld>
            <a:endParaRPr lang="el-GR" altLang="en-US" dirty="0"/>
          </a:p>
        </p:txBody>
      </p:sp>
      <p:sp>
        <p:nvSpPr>
          <p:cNvPr id="24580" name="Text Box 4">
            <a:extLst>
              <a:ext uri="{FF2B5EF4-FFF2-40B4-BE49-F238E27FC236}">
                <a16:creationId xmlns:a16="http://schemas.microsoft.com/office/drawing/2014/main" id="{50E71A68-E93C-DAD6-1FB5-6FCD6F7B2647}"/>
              </a:ext>
            </a:extLst>
          </p:cNvPr>
          <p:cNvSpPr txBox="1">
            <a:spLocks noChangeArrowheads="1"/>
          </p:cNvSpPr>
          <p:nvPr/>
        </p:nvSpPr>
        <p:spPr bwMode="auto">
          <a:xfrm>
            <a:off x="4724400" y="1651000"/>
            <a:ext cx="14935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latin typeface="Helvetica Neue"/>
              </a:rPr>
              <a:t>Converting Sentences to CNF</a:t>
            </a:r>
          </a:p>
        </p:txBody>
      </p:sp>
      <p:sp>
        <p:nvSpPr>
          <p:cNvPr id="24581" name="Text Box 5">
            <a:extLst>
              <a:ext uri="{FF2B5EF4-FFF2-40B4-BE49-F238E27FC236}">
                <a16:creationId xmlns:a16="http://schemas.microsoft.com/office/drawing/2014/main" id="{0F37F9D7-03C8-7E30-95FC-8E1FE3377E30}"/>
              </a:ext>
            </a:extLst>
          </p:cNvPr>
          <p:cNvSpPr txBox="1">
            <a:spLocks noChangeArrowheads="1"/>
          </p:cNvSpPr>
          <p:nvPr/>
        </p:nvSpPr>
        <p:spPr bwMode="auto">
          <a:xfrm>
            <a:off x="4724400" y="3175001"/>
            <a:ext cx="14935200" cy="2862322"/>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a:t>
            </a:r>
            <a:r>
              <a:rPr lang="en-US" altLang="en-US" sz="3600" b="1" dirty="0">
                <a:latin typeface="Helvetica Neue"/>
              </a:rPr>
              <a:t>BRICK</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a:t>
            </a:r>
            <a:r>
              <a:rPr lang="en-US" altLang="en-US" sz="3600" b="1" dirty="0">
                <a:latin typeface="Helvetica Neue"/>
                <a:sym typeface="Symbol" panose="05050102010706020507" pitchFamily="18" charset="2"/>
              </a:rPr>
              <a:t></a:t>
            </a:r>
            <a:r>
              <a:rPr lang="en-US" altLang="en-US" sz="3600" b="1" dirty="0">
                <a:latin typeface="Helvetica Neue"/>
              </a:rPr>
              <a:t>y</a:t>
            </a:r>
            <a:r>
              <a:rPr lang="el-GR" altLang="en-US" sz="3600" b="1" dirty="0">
                <a:latin typeface="Helvetica Neue"/>
              </a:rPr>
              <a:t> [</a:t>
            </a:r>
            <a:r>
              <a:rPr lang="en-US" altLang="en-US" sz="3600" b="1" dirty="0">
                <a:latin typeface="Helvetica Neue"/>
              </a:rPr>
              <a:t>ON</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sym typeface="Symbol" panose="05050102010706020507" pitchFamily="18" charset="2"/>
              </a:rPr>
              <a:t>PYRAMID</a:t>
            </a:r>
            <a:r>
              <a:rPr lang="el-GR" altLang="en-US" sz="3600" b="1" dirty="0">
                <a:latin typeface="Helvetica Neue"/>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a:t>
            </a:r>
          </a:p>
          <a:p>
            <a:pPr algn="l" eaLnBrk="1" hangingPunct="1"/>
            <a:endParaRPr lang="el-GR" altLang="en-US" sz="3600" b="1" dirty="0">
              <a:latin typeface="Helvetica Neue"/>
            </a:endParaRPr>
          </a:p>
          <a:p>
            <a:pPr algn="l" eaLnBrk="1" hangingPunct="1"/>
            <a:r>
              <a:rPr lang="el-GR"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y [ON(x,y) </a:t>
            </a:r>
            <a:r>
              <a:rPr lang="en-US" altLang="en-US" sz="3600" b="1" dirty="0">
                <a:latin typeface="Helvetica Neue"/>
                <a:sym typeface="Symbol" panose="05050102010706020507" pitchFamily="18" charset="2"/>
              </a:rPr>
              <a:t></a:t>
            </a:r>
            <a:r>
              <a:rPr lang="en-US" altLang="en-US" sz="3600" b="1" dirty="0">
                <a:latin typeface="Helvetica Neue"/>
              </a:rPr>
              <a:t> ON(y,x)] </a:t>
            </a:r>
            <a:r>
              <a:rPr lang="en-US" altLang="en-US" sz="3600" b="1" dirty="0">
                <a:latin typeface="Helvetica Neue"/>
                <a:sym typeface="Symbol" panose="05050102010706020507" pitchFamily="18" charset="2"/>
              </a:rPr>
              <a:t></a:t>
            </a:r>
          </a:p>
          <a:p>
            <a:pPr algn="l" eaLnBrk="1" hangingPunct="1"/>
            <a:endParaRPr lang="en-US" altLang="en-US" sz="3600" b="1" dirty="0">
              <a:latin typeface="Helvetica Neue"/>
            </a:endParaRPr>
          </a:p>
          <a:p>
            <a:pPr algn="l" eaLnBrk="1" hangingPunct="1"/>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BRICK</a:t>
            </a:r>
            <a:r>
              <a:rPr lang="el-GR" altLang="en-US" sz="3600" b="1" dirty="0">
                <a:latin typeface="Helvetica Neue"/>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sym typeface="Symbol" panose="05050102010706020507" pitchFamily="18" charset="2"/>
              </a:rPr>
              <a:t>SAME</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y</a:t>
            </a:r>
            <a:r>
              <a:rPr lang="el-GR" altLang="en-US" sz="3600" b="1" dirty="0">
                <a:latin typeface="Helvetica Neue"/>
              </a:rPr>
              <a:t>)])]</a:t>
            </a:r>
            <a:endParaRPr lang="en-US" altLang="en-US" sz="3600" b="1" dirty="0">
              <a:latin typeface="Helvetica Neue"/>
            </a:endParaRPr>
          </a:p>
        </p:txBody>
      </p:sp>
      <p:sp>
        <p:nvSpPr>
          <p:cNvPr id="65542" name="Text Box 6">
            <a:extLst>
              <a:ext uri="{FF2B5EF4-FFF2-40B4-BE49-F238E27FC236}">
                <a16:creationId xmlns:a16="http://schemas.microsoft.com/office/drawing/2014/main" id="{A66B8B52-BEE2-7BD6-808E-428F46F8346B}"/>
              </a:ext>
            </a:extLst>
          </p:cNvPr>
          <p:cNvSpPr txBox="1">
            <a:spLocks noChangeArrowheads="1"/>
          </p:cNvSpPr>
          <p:nvPr/>
        </p:nvSpPr>
        <p:spPr bwMode="auto">
          <a:xfrm>
            <a:off x="4724400" y="7137401"/>
            <a:ext cx="14935200" cy="3108543"/>
          </a:xfrm>
          <a:prstGeom prst="rect">
            <a:avLst/>
          </a:prstGeom>
          <a:solidFill>
            <a:schemeClr val="accent6">
              <a:lumMod val="40000"/>
              <a:lumOff val="6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solidFill>
                  <a:srgbClr val="990000"/>
                </a:solidFill>
                <a:latin typeface="Helvetica Neue"/>
              </a:rPr>
              <a:t>The sentence in natural</a:t>
            </a:r>
            <a:r>
              <a:rPr lang="el-GR" altLang="en-US" sz="3600" b="1" dirty="0">
                <a:solidFill>
                  <a:srgbClr val="990000"/>
                </a:solidFill>
                <a:latin typeface="Helvetica Neue"/>
              </a:rPr>
              <a:t> </a:t>
            </a:r>
            <a:r>
              <a:rPr lang="en-US" altLang="en-US" sz="3600" b="1" dirty="0">
                <a:solidFill>
                  <a:srgbClr val="990000"/>
                </a:solidFill>
                <a:latin typeface="Helvetica Neue"/>
              </a:rPr>
              <a:t>language</a:t>
            </a:r>
            <a:r>
              <a:rPr lang="el-GR" altLang="en-US" sz="3600" b="1" dirty="0">
                <a:solidFill>
                  <a:srgbClr val="990000"/>
                </a:solidFill>
                <a:latin typeface="Helvetica Neue"/>
              </a:rPr>
              <a:t>:</a:t>
            </a:r>
            <a:endParaRPr lang="en-US" altLang="en-US" sz="3600" b="1" dirty="0">
              <a:solidFill>
                <a:srgbClr val="990000"/>
              </a:solidFill>
              <a:latin typeface="Helvetica Neue"/>
            </a:endParaRPr>
          </a:p>
          <a:p>
            <a:pPr algn="l" eaLnBrk="1" hangingPunct="1"/>
            <a:endParaRPr lang="el-GR" altLang="en-US" sz="1600" b="1" dirty="0">
              <a:solidFill>
                <a:srgbClr val="990000"/>
              </a:solidFill>
              <a:latin typeface="Helvetica Neue"/>
            </a:endParaRPr>
          </a:p>
          <a:p>
            <a:pPr algn="l" eaLnBrk="1" hangingPunct="1"/>
            <a:r>
              <a:rPr lang="en-US" altLang="en-US" sz="3600" b="1" dirty="0">
                <a:latin typeface="Helvetica Neue"/>
              </a:rPr>
              <a:t>Every object which is a brick can be placed on top of another object that cannot be a pyramid. In addition, the object on which the brick is placed, cannot itself be placed on the brick. Moreover, a brick cannot be the same with an object that is not a brick.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42"/>
                                        </p:tgtEl>
                                        <p:attrNameLst>
                                          <p:attrName>style.visibility</p:attrName>
                                        </p:attrNameLst>
                                      </p:cBhvr>
                                      <p:to>
                                        <p:strVal val="visible"/>
                                      </p:to>
                                    </p:set>
                                    <p:anim calcmode="lin" valueType="num">
                                      <p:cBhvr additive="base">
                                        <p:cTn id="7" dur="500" fill="hold"/>
                                        <p:tgtEl>
                                          <p:spTgt spid="65542"/>
                                        </p:tgtEl>
                                        <p:attrNameLst>
                                          <p:attrName>ppt_x</p:attrName>
                                        </p:attrNameLst>
                                      </p:cBhvr>
                                      <p:tavLst>
                                        <p:tav tm="0">
                                          <p:val>
                                            <p:strVal val="#ppt_x"/>
                                          </p:val>
                                        </p:tav>
                                        <p:tav tm="100000">
                                          <p:val>
                                            <p:strVal val="#ppt_x"/>
                                          </p:val>
                                        </p:tav>
                                      </p:tavLst>
                                    </p:anim>
                                    <p:anim calcmode="lin" valueType="num">
                                      <p:cBhvr additive="base">
                                        <p:cTn id="8" dur="500" fill="hold"/>
                                        <p:tgtEl>
                                          <p:spTgt spid="655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158299" y="2866287"/>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22697" y="4102443"/>
            <a:ext cx="21461694" cy="7908325"/>
          </a:xfrm>
        </p:spPr>
        <p:txBody>
          <a:bodyPr/>
          <a:lstStyle/>
          <a:p>
            <a:pPr marL="0" indent="0">
              <a:buNone/>
            </a:pPr>
            <a:r>
              <a:rPr lang="en-US" sz="3200" dirty="0"/>
              <a:t>Upon completion of this unit on knowledge representation and reasoning, predicate logic and semantic networks, students will be able:</a:t>
            </a:r>
          </a:p>
          <a:p>
            <a:pPr marL="0" indent="0">
              <a:buNone/>
            </a:pPr>
            <a:endParaRPr lang="en-US" sz="800" b="1" dirty="0"/>
          </a:p>
          <a:p>
            <a:pPr marL="0" indent="0">
              <a:buNone/>
            </a:pPr>
            <a:r>
              <a:rPr lang="en-US" sz="3200" b="1" dirty="0"/>
              <a:t>Regarding Predicate Logic:</a:t>
            </a:r>
          </a:p>
          <a:p>
            <a:pPr marL="514350" indent="-514350">
              <a:buFont typeface="+mj-lt"/>
              <a:buAutoNum type="arabicPeriod"/>
            </a:pPr>
            <a:r>
              <a:rPr lang="en-US" sz="3200" dirty="0"/>
              <a:t>Explain the syntax and semantics of predicate logic.</a:t>
            </a:r>
          </a:p>
          <a:p>
            <a:pPr marL="514350" indent="-514350">
              <a:buFont typeface="+mj-lt"/>
              <a:buAutoNum type="arabicPeriod"/>
            </a:pPr>
            <a:r>
              <a:rPr lang="en-US" sz="3200" dirty="0"/>
              <a:t>Discuss Conjunctive Normal Form (CNF), Disjunctive Normal Form (DNF) and clausal form and present and apply the algorithm for converting sentences to CNF.</a:t>
            </a:r>
          </a:p>
          <a:p>
            <a:pPr marL="514350" indent="-514350">
              <a:buFont typeface="+mj-lt"/>
              <a:buAutoNum type="arabicPeriod"/>
            </a:pPr>
            <a:r>
              <a:rPr lang="en-US" sz="3200" dirty="0"/>
              <a:t>Explain sentence equivalence (giving examples) and sentence unification.</a:t>
            </a:r>
          </a:p>
          <a:p>
            <a:pPr marL="514350" indent="-514350">
              <a:buFont typeface="+mj-lt"/>
              <a:buAutoNum type="arabicPeriod"/>
            </a:pPr>
            <a:r>
              <a:rPr lang="en-US" sz="3200" dirty="0"/>
              <a:t>Present the basic forms of deductive reasoning, namely modus ponens, universal specialization and resolution.</a:t>
            </a:r>
          </a:p>
          <a:p>
            <a:pPr marL="514350" indent="-514350">
              <a:buFont typeface="+mj-lt"/>
              <a:buAutoNum type="arabicPeriod"/>
            </a:pPr>
            <a:r>
              <a:rPr lang="en-US" sz="3200" dirty="0"/>
              <a:t>Discuss the procedure of resolution refutation, the use of heuristics, and its extension for deriving specific answers to questions.</a:t>
            </a:r>
          </a:p>
          <a:p>
            <a:pPr marL="514350" indent="-514350">
              <a:buFont typeface="+mj-lt"/>
              <a:buAutoNum type="arabicPeriod"/>
            </a:pPr>
            <a:r>
              <a:rPr lang="en-US" altLang="en-US" sz="3200" dirty="0"/>
              <a:t>Explain Horn clauses, negation as failure and the closed world assumption.</a:t>
            </a:r>
            <a:endParaRPr lang="en-US" sz="3200" dirty="0"/>
          </a:p>
          <a:p>
            <a:endParaRPr lang="en-US" sz="3200" dirty="0"/>
          </a:p>
        </p:txBody>
      </p:sp>
    </p:spTree>
    <p:extLst>
      <p:ext uri="{BB962C8B-B14F-4D97-AF65-F5344CB8AC3E}">
        <p14:creationId xmlns:p14="http://schemas.microsoft.com/office/powerpoint/2010/main" val="795091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1">
            <a:extLst>
              <a:ext uri="{FF2B5EF4-FFF2-40B4-BE49-F238E27FC236}">
                <a16:creationId xmlns:a16="http://schemas.microsoft.com/office/drawing/2014/main" id="{A91584D7-699B-C56A-E34C-A94CAAD3379F}"/>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5603" name="Slide Number Placeholder 3">
            <a:extLst>
              <a:ext uri="{FF2B5EF4-FFF2-40B4-BE49-F238E27FC236}">
                <a16:creationId xmlns:a16="http://schemas.microsoft.com/office/drawing/2014/main" id="{2534AC06-9EAE-E89C-2A02-E1837B8D209C}"/>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60212E55-D62D-4556-89E8-2AA961411108}" type="slidenum">
              <a:rPr lang="el-GR" altLang="en-US" smtClean="0"/>
              <a:pPr algn="ctr"/>
              <a:t>50</a:t>
            </a:fld>
            <a:endParaRPr lang="el-GR" altLang="en-US" dirty="0"/>
          </a:p>
        </p:txBody>
      </p:sp>
      <p:sp>
        <p:nvSpPr>
          <p:cNvPr id="25604" name="Text Box 4">
            <a:extLst>
              <a:ext uri="{FF2B5EF4-FFF2-40B4-BE49-F238E27FC236}">
                <a16:creationId xmlns:a16="http://schemas.microsoft.com/office/drawing/2014/main" id="{AFF7ED06-11BF-687E-79D7-583BE326A8D6}"/>
              </a:ext>
            </a:extLst>
          </p:cNvPr>
          <p:cNvSpPr txBox="1">
            <a:spLocks noChangeArrowheads="1"/>
          </p:cNvSpPr>
          <p:nvPr/>
        </p:nvSpPr>
        <p:spPr bwMode="auto">
          <a:xfrm>
            <a:off x="4572000" y="1104901"/>
            <a:ext cx="16154400"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solidFill>
                  <a:srgbClr val="990000"/>
                </a:solidFill>
                <a:latin typeface="Helvetica Neue"/>
              </a:rPr>
              <a:t>Conversion Algorithm</a:t>
            </a:r>
            <a:endParaRPr lang="el-GR" altLang="en-US" sz="4000" b="1" dirty="0">
              <a:solidFill>
                <a:srgbClr val="990000"/>
              </a:solidFill>
              <a:latin typeface="Helvetica Neue"/>
            </a:endParaRPr>
          </a:p>
          <a:p>
            <a:pPr algn="l" eaLnBrk="1" hangingPunct="1"/>
            <a:r>
              <a:rPr lang="el-GR" altLang="en-US" sz="3600" b="1" dirty="0">
                <a:latin typeface="Helvetica Neue"/>
              </a:rPr>
              <a:t>	</a:t>
            </a:r>
          </a:p>
          <a:p>
            <a:pPr algn="l" eaLnBrk="1" hangingPunct="1"/>
            <a:r>
              <a:rPr lang="el-GR" altLang="en-US" sz="3600" b="1" dirty="0">
                <a:latin typeface="Helvetica Neue"/>
              </a:rPr>
              <a:t>1. </a:t>
            </a:r>
            <a:r>
              <a:rPr lang="en-US" altLang="en-US" sz="3600" b="1" dirty="0">
                <a:latin typeface="Helvetica Neue"/>
              </a:rPr>
              <a:t>Eliminate the implication connective</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using the equivalence</a:t>
            </a:r>
            <a:r>
              <a:rPr lang="el-GR" altLang="en-US" sz="3600" b="1" dirty="0">
                <a:latin typeface="Helvetica Neue"/>
              </a:rPr>
              <a:t> Α </a:t>
            </a:r>
            <a:r>
              <a:rPr lang="el-GR" altLang="en-US" sz="3600" b="1" dirty="0">
                <a:latin typeface="Helvetica Neue"/>
                <a:sym typeface="Symbol" panose="05050102010706020507" pitchFamily="18" charset="2"/>
              </a:rPr>
              <a:t></a:t>
            </a:r>
            <a:r>
              <a:rPr lang="el-GR" altLang="en-US" sz="3600" b="1" dirty="0">
                <a:latin typeface="Helvetica Neue"/>
              </a:rPr>
              <a:t> Β </a:t>
            </a:r>
            <a:r>
              <a:rPr lang="el-GR" altLang="en-US" sz="3600" b="1" dirty="0">
                <a:latin typeface="Helvetica Neue"/>
                <a:sym typeface="Symbol" panose="05050102010706020507" pitchFamily="18" charset="2"/>
              </a:rPr>
              <a:t></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Α </a:t>
            </a:r>
            <a:r>
              <a:rPr lang="el-GR" altLang="en-US" sz="3600" b="1" dirty="0">
                <a:latin typeface="Helvetica Neue"/>
                <a:sym typeface="Symbol" panose="05050102010706020507" pitchFamily="18" charset="2"/>
              </a:rPr>
              <a:t></a:t>
            </a:r>
            <a:r>
              <a:rPr lang="el-GR" altLang="en-US" sz="3600" b="1" dirty="0">
                <a:latin typeface="Helvetica Neue"/>
              </a:rPr>
              <a:t> Β</a:t>
            </a:r>
            <a:endParaRPr lang="en-US" altLang="en-US" sz="3600" b="1" dirty="0">
              <a:latin typeface="Helvetica Neue"/>
            </a:endParaRPr>
          </a:p>
        </p:txBody>
      </p:sp>
      <p:sp>
        <p:nvSpPr>
          <p:cNvPr id="66565" name="Text Box 5">
            <a:extLst>
              <a:ext uri="{FF2B5EF4-FFF2-40B4-BE49-F238E27FC236}">
                <a16:creationId xmlns:a16="http://schemas.microsoft.com/office/drawing/2014/main" id="{AE265A2E-82D7-57CC-7CEA-0CDB8A79EEC5}"/>
              </a:ext>
            </a:extLst>
          </p:cNvPr>
          <p:cNvSpPr txBox="1">
            <a:spLocks noChangeArrowheads="1"/>
          </p:cNvSpPr>
          <p:nvPr/>
        </p:nvSpPr>
        <p:spPr bwMode="auto">
          <a:xfrm>
            <a:off x="4572000" y="4152901"/>
            <a:ext cx="15392400" cy="2862322"/>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latin typeface="Helvetica Neue"/>
                <a:sym typeface="Symbol" panose="05050102010706020507" pitchFamily="18" charset="2"/>
              </a:rPr>
              <a:t></a:t>
            </a:r>
            <a:r>
              <a:rPr lang="en-US" altLang="en-US" sz="3600" b="1" dirty="0">
                <a:latin typeface="Helvetica Neue"/>
              </a:rPr>
              <a:t>x [</a:t>
            </a:r>
            <a:r>
              <a:rPr lang="en-US" altLang="en-US" sz="3600" b="1" dirty="0">
                <a:latin typeface="Helvetica Neue"/>
                <a:sym typeface="Symbol" panose="05050102010706020507" pitchFamily="18" charset="2"/>
              </a:rPr>
              <a:t>BRICK</a:t>
            </a:r>
            <a:r>
              <a:rPr lang="el-GR" altLang="en-US" sz="3600" b="1" dirty="0">
                <a:latin typeface="Helvetica Neue"/>
              </a:rPr>
              <a:t>(</a:t>
            </a:r>
            <a:r>
              <a:rPr lang="en-US" altLang="en-US" sz="3600" b="1" dirty="0">
                <a:latin typeface="Helvetica Neue"/>
              </a:rPr>
              <a:t>x)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a:t>
            </a:r>
            <a:r>
              <a:rPr lang="en-US" altLang="en-US" sz="3600" b="1" dirty="0">
                <a:latin typeface="Helvetica Neue"/>
                <a:sym typeface="Symbol" panose="05050102010706020507" pitchFamily="18" charset="2"/>
              </a:rPr>
              <a:t></a:t>
            </a:r>
            <a:r>
              <a:rPr lang="en-US" altLang="en-US" sz="3600" b="1" dirty="0">
                <a:latin typeface="Helvetica Neue"/>
              </a:rPr>
              <a:t>y [ON</a:t>
            </a:r>
            <a:r>
              <a:rPr lang="el-GR" altLang="en-US" sz="3600" b="1" dirty="0">
                <a:latin typeface="Helvetica Neue"/>
              </a:rPr>
              <a:t>(</a:t>
            </a:r>
            <a:r>
              <a:rPr lang="en-US" altLang="en-US" sz="3600" b="1" dirty="0">
                <a:latin typeface="Helvetica Neue"/>
              </a:rPr>
              <a:t>x,y) </a:t>
            </a:r>
            <a:r>
              <a:rPr lang="en-US" altLang="en-US" sz="3600" b="1" dirty="0">
                <a:latin typeface="Helvetica Neue"/>
                <a:sym typeface="Symbol" panose="05050102010706020507" pitchFamily="18" charset="2"/>
              </a:rPr>
              <a:t></a:t>
            </a:r>
            <a:r>
              <a:rPr lang="en-US" altLang="en-US" sz="3600" b="1" dirty="0">
                <a:latin typeface="Helvetica Neue"/>
              </a:rPr>
              <a:t> </a:t>
            </a:r>
            <a:r>
              <a:rPr lang="en-US" altLang="en-US" sz="3600" b="1" dirty="0">
                <a:latin typeface="Helvetica Neue"/>
                <a:sym typeface="Symbol" panose="05050102010706020507" pitchFamily="18" charset="2"/>
              </a:rPr>
              <a:t>PYRAMID</a:t>
            </a:r>
            <a:r>
              <a:rPr lang="el-GR" altLang="en-US" sz="3600" b="1" dirty="0">
                <a:latin typeface="Helvetica Neue"/>
              </a:rPr>
              <a:t>(</a:t>
            </a:r>
            <a:r>
              <a:rPr lang="en-US" altLang="en-US" sz="3600" b="1" dirty="0">
                <a:latin typeface="Helvetica Neue"/>
              </a:rPr>
              <a:t>y)] </a:t>
            </a:r>
            <a:r>
              <a:rPr lang="en-US" altLang="en-US" sz="3600" b="1" dirty="0">
                <a:latin typeface="Helvetica Neue"/>
                <a:sym typeface="Symbol" panose="05050102010706020507" pitchFamily="18" charset="2"/>
              </a:rPr>
              <a:t></a:t>
            </a:r>
          </a:p>
          <a:p>
            <a:pPr algn="l" eaLnBrk="1" hangingPunct="1"/>
            <a:endParaRPr lang="en-US" altLang="en-US" sz="3600" b="1" dirty="0">
              <a:latin typeface="Helvetica Neue"/>
            </a:endParaRPr>
          </a:p>
          <a:p>
            <a:pPr algn="l" eaLnBrk="1" hangingPunct="1"/>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y [ON(x,y) </a:t>
            </a:r>
            <a:r>
              <a:rPr lang="en-US" altLang="en-US" sz="3600" b="1" dirty="0">
                <a:latin typeface="Helvetica Neue"/>
                <a:sym typeface="Symbol" panose="05050102010706020507" pitchFamily="18" charset="2"/>
              </a:rPr>
              <a:t></a:t>
            </a:r>
            <a:r>
              <a:rPr lang="en-US" altLang="en-US" sz="3600" b="1" dirty="0">
                <a:latin typeface="Helvetica Neue"/>
              </a:rPr>
              <a:t> ON(y,x)] </a:t>
            </a:r>
            <a:r>
              <a:rPr lang="en-US" altLang="en-US" sz="3600" b="1" dirty="0">
                <a:latin typeface="Helvetica Neue"/>
                <a:sym typeface="Symbol" panose="05050102010706020507" pitchFamily="18" charset="2"/>
              </a:rPr>
              <a:t></a:t>
            </a:r>
          </a:p>
          <a:p>
            <a:pPr algn="l" eaLnBrk="1" hangingPunct="1"/>
            <a:endParaRPr lang="en-US" altLang="en-US" sz="3600" b="1" dirty="0">
              <a:latin typeface="Helvetica Neue"/>
            </a:endParaRPr>
          </a:p>
          <a:p>
            <a:pPr algn="l" eaLnBrk="1" hangingPunct="1"/>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a:t>
            </a:r>
            <a:r>
              <a:rPr lang="el-GR" altLang="en-US" sz="3600" b="1" dirty="0">
                <a:latin typeface="Helvetica Neue"/>
                <a:sym typeface="Symbol" panose="05050102010706020507" pitchFamily="18" charset="2"/>
              </a:rPr>
              <a:t></a:t>
            </a:r>
            <a:r>
              <a:rPr lang="en-US" altLang="en-US" sz="3600" b="1" dirty="0">
                <a:latin typeface="Helvetica Neue"/>
                <a:sym typeface="Symbol" panose="05050102010706020507" pitchFamily="18" charset="2"/>
              </a:rPr>
              <a:t>BRICK</a:t>
            </a:r>
            <a:r>
              <a:rPr lang="el-GR" altLang="en-US" sz="3600" b="1" dirty="0">
                <a:latin typeface="Helvetica Neue"/>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sym typeface="Symbol" panose="05050102010706020507" pitchFamily="18" charset="2"/>
              </a:rPr>
              <a:t>SAME</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y</a:t>
            </a:r>
            <a:r>
              <a:rPr lang="el-GR" altLang="en-US" sz="3600" b="1" dirty="0">
                <a:latin typeface="Helvetica Neue"/>
              </a:rPr>
              <a:t>)])]</a:t>
            </a:r>
            <a:endParaRPr lang="en-US" altLang="en-US" sz="3600" b="1" dirty="0">
              <a:latin typeface="Helvetica Neue"/>
            </a:endParaRPr>
          </a:p>
        </p:txBody>
      </p:sp>
      <p:sp>
        <p:nvSpPr>
          <p:cNvPr id="66566" name="Text Box 6">
            <a:extLst>
              <a:ext uri="{FF2B5EF4-FFF2-40B4-BE49-F238E27FC236}">
                <a16:creationId xmlns:a16="http://schemas.microsoft.com/office/drawing/2014/main" id="{5B5DD3E9-1CCF-7CD2-4575-71E0234B527A}"/>
              </a:ext>
            </a:extLst>
          </p:cNvPr>
          <p:cNvSpPr txBox="1">
            <a:spLocks noChangeArrowheads="1"/>
          </p:cNvSpPr>
          <p:nvPr/>
        </p:nvSpPr>
        <p:spPr bwMode="auto">
          <a:xfrm>
            <a:off x="4572000" y="7991477"/>
            <a:ext cx="15849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l-GR" altLang="en-US" sz="3600" b="1" dirty="0">
                <a:latin typeface="Helvetica Neue"/>
              </a:rPr>
              <a:t>2. </a:t>
            </a:r>
            <a:r>
              <a:rPr lang="en-US" altLang="en-US" sz="3600" b="1" dirty="0">
                <a:latin typeface="Helvetica Neue"/>
              </a:rPr>
              <a:t>Move negations to the level of atomic sentences</a:t>
            </a:r>
            <a:r>
              <a:rPr lang="el-GR" altLang="en-US" sz="3600" b="1" dirty="0">
                <a:latin typeface="Helvetica Neue"/>
              </a:rPr>
              <a:t> </a:t>
            </a:r>
            <a:endParaRPr lang="en-US" altLang="en-US" sz="3600" b="1" dirty="0">
              <a:latin typeface="Helvetica Neue"/>
            </a:endParaRPr>
          </a:p>
        </p:txBody>
      </p:sp>
      <p:sp>
        <p:nvSpPr>
          <p:cNvPr id="66567" name="Text Box 7">
            <a:extLst>
              <a:ext uri="{FF2B5EF4-FFF2-40B4-BE49-F238E27FC236}">
                <a16:creationId xmlns:a16="http://schemas.microsoft.com/office/drawing/2014/main" id="{81FA15CC-857E-5546-C7D4-0A6DAC7EF758}"/>
              </a:ext>
            </a:extLst>
          </p:cNvPr>
          <p:cNvSpPr txBox="1">
            <a:spLocks noChangeArrowheads="1"/>
          </p:cNvSpPr>
          <p:nvPr/>
        </p:nvSpPr>
        <p:spPr bwMode="auto">
          <a:xfrm>
            <a:off x="4572000" y="9331327"/>
            <a:ext cx="15544800" cy="2862322"/>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latin typeface="Helvetica Neue"/>
                <a:sym typeface="Symbol" panose="05050102010706020507" pitchFamily="18" charset="2"/>
              </a:rPr>
              <a:t></a:t>
            </a:r>
            <a:r>
              <a:rPr lang="en-US" altLang="en-US" sz="3600" b="1" dirty="0">
                <a:latin typeface="Helvetica Neue"/>
              </a:rPr>
              <a:t>x [</a:t>
            </a:r>
            <a:r>
              <a:rPr lang="en-US" altLang="en-US" sz="3600" b="1" dirty="0">
                <a:latin typeface="Helvetica Neue"/>
                <a:sym typeface="Symbol" panose="05050102010706020507" pitchFamily="18" charset="2"/>
              </a:rPr>
              <a:t>BRICK</a:t>
            </a:r>
            <a:r>
              <a:rPr lang="el-GR" altLang="en-US" sz="3600" b="1" dirty="0">
                <a:latin typeface="Helvetica Neue"/>
              </a:rPr>
              <a:t>(</a:t>
            </a:r>
            <a:r>
              <a:rPr lang="en-US" altLang="en-US" sz="3600" b="1" dirty="0">
                <a:latin typeface="Helvetica Neue"/>
              </a:rPr>
              <a:t>x)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a:t>
            </a:r>
            <a:r>
              <a:rPr lang="en-US" altLang="en-US" sz="3600" b="1" dirty="0">
                <a:latin typeface="Helvetica Neue"/>
                <a:sym typeface="Symbol" panose="05050102010706020507" pitchFamily="18" charset="2"/>
              </a:rPr>
              <a:t></a:t>
            </a:r>
            <a:r>
              <a:rPr lang="en-US" altLang="en-US" sz="3600" b="1" dirty="0">
                <a:latin typeface="Helvetica Neue"/>
              </a:rPr>
              <a:t>y [ON</a:t>
            </a:r>
            <a:r>
              <a:rPr lang="el-GR" altLang="en-US" sz="3600" b="1" dirty="0">
                <a:latin typeface="Helvetica Neue"/>
              </a:rPr>
              <a:t>(</a:t>
            </a:r>
            <a:r>
              <a:rPr lang="en-US" altLang="en-US" sz="3600" b="1" dirty="0">
                <a:latin typeface="Helvetica Neue"/>
              </a:rPr>
              <a:t>x,y) </a:t>
            </a:r>
            <a:r>
              <a:rPr lang="en-US" altLang="en-US" sz="3600" b="1" dirty="0">
                <a:latin typeface="Helvetica Neue"/>
                <a:sym typeface="Symbol" panose="05050102010706020507" pitchFamily="18" charset="2"/>
              </a:rPr>
              <a:t></a:t>
            </a:r>
            <a:r>
              <a:rPr lang="en-US" altLang="en-US" sz="3600" b="1" dirty="0">
                <a:latin typeface="Helvetica Neue"/>
              </a:rPr>
              <a:t> </a:t>
            </a:r>
            <a:r>
              <a:rPr lang="en-US" altLang="en-US" sz="3600" b="1" dirty="0">
                <a:latin typeface="Helvetica Neue"/>
                <a:sym typeface="Symbol" panose="05050102010706020507" pitchFamily="18" charset="2"/>
              </a:rPr>
              <a:t>PYRAMID</a:t>
            </a:r>
            <a:r>
              <a:rPr lang="el-GR" altLang="en-US" sz="3600" b="1" dirty="0">
                <a:latin typeface="Helvetica Neue"/>
              </a:rPr>
              <a:t>(</a:t>
            </a:r>
            <a:r>
              <a:rPr lang="en-US" altLang="en-US" sz="3600" b="1" dirty="0">
                <a:latin typeface="Helvetica Neue"/>
              </a:rPr>
              <a:t>y)] </a:t>
            </a:r>
            <a:r>
              <a:rPr lang="en-US" altLang="en-US" sz="3600" b="1" dirty="0">
                <a:latin typeface="Helvetica Neue"/>
                <a:sym typeface="Symbol" panose="05050102010706020507" pitchFamily="18" charset="2"/>
              </a:rPr>
              <a:t></a:t>
            </a:r>
          </a:p>
          <a:p>
            <a:pPr algn="l" eaLnBrk="1" hangingPunct="1"/>
            <a:endParaRPr lang="en-US" altLang="en-US" sz="3600" b="1" dirty="0">
              <a:latin typeface="Helvetica Neue"/>
            </a:endParaRPr>
          </a:p>
          <a:p>
            <a:pPr algn="l" eaLnBrk="1" hangingPunct="1"/>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y [</a:t>
            </a:r>
            <a:r>
              <a:rPr lang="en-US" altLang="en-US" sz="3600" b="1" dirty="0">
                <a:latin typeface="Helvetica Neue"/>
                <a:sym typeface="Symbol" panose="05050102010706020507" pitchFamily="18" charset="2"/>
              </a:rPr>
              <a:t>ON</a:t>
            </a:r>
            <a:r>
              <a:rPr lang="en-US" altLang="en-US" sz="3600" b="1" dirty="0">
                <a:latin typeface="Helvetica Neue"/>
              </a:rPr>
              <a:t>(x,y) </a:t>
            </a:r>
            <a:r>
              <a:rPr lang="en-US" altLang="en-US" sz="3600" b="1" dirty="0">
                <a:latin typeface="Helvetica Neue"/>
                <a:sym typeface="Symbol" panose="05050102010706020507" pitchFamily="18" charset="2"/>
              </a:rPr>
              <a:t></a:t>
            </a:r>
            <a:r>
              <a:rPr lang="en-US"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sym typeface="Symbol" panose="05050102010706020507" pitchFamily="18" charset="2"/>
              </a:rPr>
              <a:t>ON</a:t>
            </a:r>
            <a:r>
              <a:rPr lang="en-US" altLang="en-US" sz="3600" b="1" dirty="0">
                <a:latin typeface="Helvetica Neue"/>
              </a:rPr>
              <a:t>(y,x)] </a:t>
            </a:r>
            <a:r>
              <a:rPr lang="en-US" altLang="en-US" sz="3600" b="1" dirty="0">
                <a:latin typeface="Helvetica Neue"/>
                <a:sym typeface="Symbol" panose="05050102010706020507" pitchFamily="18" charset="2"/>
              </a:rPr>
              <a:t></a:t>
            </a:r>
          </a:p>
          <a:p>
            <a:pPr algn="l" eaLnBrk="1" hangingPunct="1"/>
            <a:endParaRPr lang="el-GR" altLang="en-US" sz="3600" b="1" dirty="0">
              <a:latin typeface="Helvetica Neue"/>
            </a:endParaRPr>
          </a:p>
          <a:p>
            <a:pPr algn="l" eaLnBrk="1" hangingPunct="1"/>
            <a:r>
              <a:rPr lang="el-GR"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y</a:t>
            </a:r>
            <a:r>
              <a:rPr lang="el-GR" altLang="en-US" sz="3600" b="1" dirty="0">
                <a:latin typeface="Helvetica Neue"/>
              </a:rPr>
              <a:t> [</a:t>
            </a:r>
            <a:r>
              <a:rPr lang="en-US" altLang="en-US" sz="3600" b="1" dirty="0">
                <a:latin typeface="Helvetica Neue"/>
              </a:rPr>
              <a:t>BRICK</a:t>
            </a:r>
            <a:r>
              <a:rPr lang="el-GR" altLang="en-US" sz="3600" b="1" dirty="0">
                <a:latin typeface="Helvetica Neue"/>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sym typeface="Symbol" panose="05050102010706020507" pitchFamily="18" charset="2"/>
              </a:rPr>
              <a:t>SAME</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y</a:t>
            </a:r>
            <a:r>
              <a:rPr lang="el-GR" altLang="en-US" sz="3600" b="1" dirty="0">
                <a:latin typeface="Helvetica Neue"/>
              </a:rPr>
              <a:t>)])]</a:t>
            </a:r>
            <a:endParaRPr lang="en-US" altLang="en-US" sz="36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5"/>
                                        </p:tgtEl>
                                        <p:attrNameLst>
                                          <p:attrName>style.visibility</p:attrName>
                                        </p:attrNameLst>
                                      </p:cBhvr>
                                      <p:to>
                                        <p:strVal val="visible"/>
                                      </p:to>
                                    </p:set>
                                    <p:anim calcmode="lin" valueType="num">
                                      <p:cBhvr additive="base">
                                        <p:cTn id="7" dur="500" fill="hold"/>
                                        <p:tgtEl>
                                          <p:spTgt spid="66565"/>
                                        </p:tgtEl>
                                        <p:attrNameLst>
                                          <p:attrName>ppt_x</p:attrName>
                                        </p:attrNameLst>
                                      </p:cBhvr>
                                      <p:tavLst>
                                        <p:tav tm="0">
                                          <p:val>
                                            <p:strVal val="#ppt_x"/>
                                          </p:val>
                                        </p:tav>
                                        <p:tav tm="100000">
                                          <p:val>
                                            <p:strVal val="#ppt_x"/>
                                          </p:val>
                                        </p:tav>
                                      </p:tavLst>
                                    </p:anim>
                                    <p:anim calcmode="lin" valueType="num">
                                      <p:cBhvr additive="base">
                                        <p:cTn id="8" dur="500" fill="hold"/>
                                        <p:tgtEl>
                                          <p:spTgt spid="6656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6566"/>
                                        </p:tgtEl>
                                        <p:attrNameLst>
                                          <p:attrName>style.visibility</p:attrName>
                                        </p:attrNameLst>
                                      </p:cBhvr>
                                      <p:to>
                                        <p:strVal val="visible"/>
                                      </p:to>
                                    </p:set>
                                    <p:anim calcmode="lin" valueType="num">
                                      <p:cBhvr additive="base">
                                        <p:cTn id="13" dur="500" fill="hold"/>
                                        <p:tgtEl>
                                          <p:spTgt spid="66566"/>
                                        </p:tgtEl>
                                        <p:attrNameLst>
                                          <p:attrName>ppt_x</p:attrName>
                                        </p:attrNameLst>
                                      </p:cBhvr>
                                      <p:tavLst>
                                        <p:tav tm="0">
                                          <p:val>
                                            <p:strVal val="#ppt_x"/>
                                          </p:val>
                                        </p:tav>
                                        <p:tav tm="100000">
                                          <p:val>
                                            <p:strVal val="#ppt_x"/>
                                          </p:val>
                                        </p:tav>
                                      </p:tavLst>
                                    </p:anim>
                                    <p:anim calcmode="lin" valueType="num">
                                      <p:cBhvr additive="base">
                                        <p:cTn id="14" dur="500" fill="hold"/>
                                        <p:tgtEl>
                                          <p:spTgt spid="6656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6567"/>
                                        </p:tgtEl>
                                        <p:attrNameLst>
                                          <p:attrName>style.visibility</p:attrName>
                                        </p:attrNameLst>
                                      </p:cBhvr>
                                      <p:to>
                                        <p:strVal val="visible"/>
                                      </p:to>
                                    </p:set>
                                    <p:anim calcmode="lin" valueType="num">
                                      <p:cBhvr additive="base">
                                        <p:cTn id="19" dur="500" fill="hold"/>
                                        <p:tgtEl>
                                          <p:spTgt spid="66567"/>
                                        </p:tgtEl>
                                        <p:attrNameLst>
                                          <p:attrName>ppt_x</p:attrName>
                                        </p:attrNameLst>
                                      </p:cBhvr>
                                      <p:tavLst>
                                        <p:tav tm="0">
                                          <p:val>
                                            <p:strVal val="#ppt_x"/>
                                          </p:val>
                                        </p:tav>
                                        <p:tav tm="100000">
                                          <p:val>
                                            <p:strVal val="#ppt_x"/>
                                          </p:val>
                                        </p:tav>
                                      </p:tavLst>
                                    </p:anim>
                                    <p:anim calcmode="lin" valueType="num">
                                      <p:cBhvr additive="base">
                                        <p:cTn id="20" dur="500" fill="hold"/>
                                        <p:tgtEl>
                                          <p:spTgt spid="665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5" grpId="0" animBg="1"/>
      <p:bldP spid="66566" grpId="0"/>
      <p:bldP spid="6656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1">
            <a:extLst>
              <a:ext uri="{FF2B5EF4-FFF2-40B4-BE49-F238E27FC236}">
                <a16:creationId xmlns:a16="http://schemas.microsoft.com/office/drawing/2014/main" id="{E36C9462-577B-540B-20D8-DC0E6126B4B4}"/>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6627" name="Slide Number Placeholder 3">
            <a:extLst>
              <a:ext uri="{FF2B5EF4-FFF2-40B4-BE49-F238E27FC236}">
                <a16:creationId xmlns:a16="http://schemas.microsoft.com/office/drawing/2014/main" id="{C4B1B620-D8AC-52A6-02D2-5FE8C7BF7F49}"/>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6559AF57-CD21-4BE2-A239-0FC93E176357}" type="slidenum">
              <a:rPr lang="el-GR" altLang="en-US" smtClean="0"/>
              <a:pPr algn="ctr"/>
              <a:t>51</a:t>
            </a:fld>
            <a:endParaRPr lang="el-GR" altLang="en-US" dirty="0"/>
          </a:p>
        </p:txBody>
      </p:sp>
      <p:sp>
        <p:nvSpPr>
          <p:cNvPr id="26628" name="Text Box 4">
            <a:extLst>
              <a:ext uri="{FF2B5EF4-FFF2-40B4-BE49-F238E27FC236}">
                <a16:creationId xmlns:a16="http://schemas.microsoft.com/office/drawing/2014/main" id="{2B266A6A-278D-CE95-2E14-E40F0E57EBAA}"/>
              </a:ext>
            </a:extLst>
          </p:cNvPr>
          <p:cNvSpPr txBox="1">
            <a:spLocks noChangeArrowheads="1"/>
          </p:cNvSpPr>
          <p:nvPr/>
        </p:nvSpPr>
        <p:spPr bwMode="auto">
          <a:xfrm>
            <a:off x="3479800" y="1219201"/>
            <a:ext cx="1615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3600" b="1" dirty="0">
                <a:latin typeface="Helvetica Neue"/>
              </a:rPr>
              <a:t>3. Eliminate existential quantifiers</a:t>
            </a:r>
          </a:p>
        </p:txBody>
      </p:sp>
      <p:sp>
        <p:nvSpPr>
          <p:cNvPr id="67589" name="Text Box 5">
            <a:extLst>
              <a:ext uri="{FF2B5EF4-FFF2-40B4-BE49-F238E27FC236}">
                <a16:creationId xmlns:a16="http://schemas.microsoft.com/office/drawing/2014/main" id="{9E6C8D4F-37AD-4725-6795-1420F795DD8B}"/>
              </a:ext>
            </a:extLst>
          </p:cNvPr>
          <p:cNvSpPr txBox="1">
            <a:spLocks noChangeArrowheads="1"/>
          </p:cNvSpPr>
          <p:nvPr/>
        </p:nvSpPr>
        <p:spPr bwMode="auto">
          <a:xfrm>
            <a:off x="3632200" y="2286000"/>
            <a:ext cx="16611600" cy="9202519"/>
          </a:xfrm>
          <a:prstGeom prst="rect">
            <a:avLst/>
          </a:prstGeom>
          <a:solidFill>
            <a:schemeClr val="accent6">
              <a:lumMod val="40000"/>
              <a:lumOff val="6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latin typeface="Helvetica Neue"/>
              </a:rPr>
              <a:t>E.g.</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a:t>
            </a:r>
            <a:r>
              <a:rPr lang="en-US" altLang="en-US" sz="3600" b="1" dirty="0">
                <a:latin typeface="Helvetica Neue"/>
              </a:rPr>
              <a:t>P</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rPr>
              <a:t>is converted to</a:t>
            </a:r>
            <a:r>
              <a:rPr lang="el-GR" altLang="en-US" sz="3600" b="1" dirty="0">
                <a:latin typeface="Helvetica Neue"/>
              </a:rPr>
              <a:t> </a:t>
            </a:r>
            <a:r>
              <a:rPr lang="en-US" altLang="en-US" sz="3600" b="1" dirty="0">
                <a:latin typeface="Helvetica Neue"/>
              </a:rPr>
              <a:t>P</a:t>
            </a:r>
            <a:r>
              <a:rPr lang="el-GR" altLang="en-US" sz="3600" b="1" dirty="0">
                <a:latin typeface="Helvetica Neue"/>
              </a:rPr>
              <a:t>(</a:t>
            </a:r>
            <a:r>
              <a:rPr lang="en-US" altLang="en-US" sz="3600" b="1" dirty="0">
                <a:latin typeface="Helvetica Neue"/>
              </a:rPr>
              <a:t>A</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variable</a:t>
            </a:r>
            <a:r>
              <a:rPr lang="el-GR" altLang="en-US" sz="3600" b="1" dirty="0">
                <a:latin typeface="Helvetica Neue"/>
              </a:rPr>
              <a:t> </a:t>
            </a:r>
            <a:r>
              <a:rPr lang="en-US" altLang="en-US" sz="3600" b="1" dirty="0">
                <a:latin typeface="Helvetica Neue"/>
              </a:rPr>
              <a:t>x</a:t>
            </a:r>
            <a:r>
              <a:rPr lang="el-GR" altLang="en-US" sz="3600" b="1" dirty="0">
                <a:latin typeface="Helvetica Neue"/>
              </a:rPr>
              <a:t>, </a:t>
            </a:r>
            <a:r>
              <a:rPr lang="en-US" altLang="en-US" sz="3600" b="1" dirty="0">
                <a:latin typeface="Helvetica Neue"/>
              </a:rPr>
              <a:t>is replaced by a dummy constant</a:t>
            </a:r>
            <a:r>
              <a:rPr lang="el-GR" altLang="en-US" sz="3600" b="1" dirty="0">
                <a:latin typeface="Helvetica Neue"/>
              </a:rPr>
              <a:t> Α. </a:t>
            </a:r>
            <a:endParaRPr lang="en-US" altLang="en-US" sz="3600" b="1" dirty="0">
              <a:latin typeface="Helvetica Neue"/>
            </a:endParaRPr>
          </a:p>
          <a:p>
            <a:pPr algn="l" eaLnBrk="1" hangingPunct="1"/>
            <a:endParaRPr lang="el-GR" altLang="en-US" sz="3600" b="1" dirty="0">
              <a:latin typeface="Helvetica Neue"/>
            </a:endParaRPr>
          </a:p>
          <a:p>
            <a:pPr algn="l" eaLnBrk="1" hangingPunct="1"/>
            <a:r>
              <a:rPr lang="en-US" altLang="en-US" sz="3600" b="1" dirty="0">
                <a:latin typeface="Helvetica Neue"/>
              </a:rPr>
              <a:t>What happens, though, with the sentence</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y</a:t>
            </a:r>
            <a:r>
              <a:rPr lang="el-GR" altLang="en-US" sz="3600" b="1" dirty="0">
                <a:latin typeface="Helvetica Neue"/>
              </a:rPr>
              <a:t> </a:t>
            </a:r>
            <a:r>
              <a:rPr lang="en-US" altLang="en-US" sz="3600" b="1" dirty="0">
                <a:latin typeface="Helvetica Neue"/>
              </a:rPr>
              <a:t>P</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y</a:t>
            </a:r>
            <a:r>
              <a:rPr lang="el-GR" altLang="en-US" sz="3600" b="1" dirty="0">
                <a:latin typeface="Helvetica Neue"/>
              </a:rPr>
              <a:t>)</a:t>
            </a:r>
            <a:r>
              <a:rPr lang="en-US" altLang="en-US" sz="3600" b="1" dirty="0">
                <a:latin typeface="Helvetica Neue"/>
              </a:rPr>
              <a:t>?</a:t>
            </a:r>
            <a:r>
              <a:rPr lang="el-GR" altLang="en-US" sz="3600" b="1" dirty="0">
                <a:latin typeface="Helvetica Neue"/>
              </a:rPr>
              <a:t> </a:t>
            </a:r>
            <a:endParaRPr lang="en-US" altLang="en-US" sz="3600" b="1" dirty="0">
              <a:latin typeface="Helvetica Neue"/>
            </a:endParaRPr>
          </a:p>
          <a:p>
            <a:pPr algn="l" eaLnBrk="1" hangingPunct="1"/>
            <a:endParaRPr lang="el-GR" altLang="en-US" sz="3600" b="1" dirty="0">
              <a:latin typeface="Helvetica Neue"/>
            </a:endParaRPr>
          </a:p>
          <a:p>
            <a:pPr algn="l" eaLnBrk="1" hangingPunct="1"/>
            <a:r>
              <a:rPr lang="en-US" altLang="en-US" sz="3600" b="1" dirty="0">
                <a:latin typeface="Helvetica Neue"/>
              </a:rPr>
              <a:t>Variable</a:t>
            </a:r>
            <a:r>
              <a:rPr lang="el-GR" altLang="en-US" sz="3600" b="1" dirty="0">
                <a:latin typeface="Helvetica Neue"/>
              </a:rPr>
              <a:t> </a:t>
            </a:r>
            <a:r>
              <a:rPr lang="en-US" altLang="en-US" sz="3600" b="1" dirty="0">
                <a:latin typeface="Helvetica Neue"/>
              </a:rPr>
              <a:t>y</a:t>
            </a:r>
            <a:r>
              <a:rPr lang="el-GR" altLang="en-US" sz="3600" b="1" dirty="0">
                <a:latin typeface="Helvetica Neue"/>
              </a:rPr>
              <a:t> </a:t>
            </a:r>
            <a:r>
              <a:rPr lang="en-US" altLang="en-US" sz="3600" b="1" dirty="0">
                <a:latin typeface="Helvetica Neue"/>
              </a:rPr>
              <a:t>depends on variable</a:t>
            </a:r>
            <a:r>
              <a:rPr lang="el-GR" altLang="en-US" sz="3600" b="1" dirty="0">
                <a:latin typeface="Helvetica Neue"/>
              </a:rPr>
              <a:t> </a:t>
            </a:r>
            <a:r>
              <a:rPr lang="en-US" altLang="en-US" sz="3600" b="1" dirty="0">
                <a:latin typeface="Helvetica Neue"/>
              </a:rPr>
              <a:t>x</a:t>
            </a:r>
            <a:r>
              <a:rPr lang="el-GR" altLang="en-US" sz="3600" b="1" dirty="0">
                <a:latin typeface="Helvetica Neue"/>
              </a:rPr>
              <a:t>. </a:t>
            </a:r>
            <a:endParaRPr lang="en-US" altLang="en-US" sz="3600" b="1" dirty="0">
              <a:latin typeface="Helvetica Neue"/>
            </a:endParaRPr>
          </a:p>
          <a:p>
            <a:pPr algn="l" eaLnBrk="1" hangingPunct="1"/>
            <a:endParaRPr lang="el-GR" altLang="en-US" sz="3600" b="1" dirty="0">
              <a:latin typeface="Helvetica Neue"/>
            </a:endParaRPr>
          </a:p>
          <a:p>
            <a:pPr algn="l" eaLnBrk="1" hangingPunct="1"/>
            <a:r>
              <a:rPr lang="en-US" altLang="en-US" sz="3600" b="1" dirty="0">
                <a:latin typeface="Helvetica Neue"/>
              </a:rPr>
              <a:t>Hence</a:t>
            </a:r>
            <a:r>
              <a:rPr lang="el-GR" altLang="en-US" sz="3600" b="1" dirty="0">
                <a:latin typeface="Helvetica Neue"/>
              </a:rPr>
              <a:t>,  </a:t>
            </a:r>
            <a:r>
              <a:rPr lang="en-US" altLang="en-US" sz="3600" b="1" dirty="0">
                <a:latin typeface="Helvetica Neue"/>
              </a:rPr>
              <a:t>the conversion</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a:t>
            </a:r>
            <a:r>
              <a:rPr lang="en-US" altLang="en-US" sz="3600" b="1" dirty="0">
                <a:latin typeface="Helvetica Neue"/>
              </a:rPr>
              <a:t>P</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A</a:t>
            </a:r>
            <a:r>
              <a:rPr lang="el-GR" altLang="en-US" sz="3600" b="1" dirty="0">
                <a:latin typeface="Helvetica Neue"/>
              </a:rPr>
              <a:t>) </a:t>
            </a:r>
            <a:r>
              <a:rPr lang="en-US" altLang="en-US" sz="3600" b="1" dirty="0">
                <a:latin typeface="Helvetica Neue"/>
              </a:rPr>
              <a:t>is not logically equivalent</a:t>
            </a:r>
            <a:r>
              <a:rPr lang="el-GR" altLang="en-US" sz="3600" b="1" dirty="0">
                <a:latin typeface="Helvetica Neue"/>
              </a:rPr>
              <a:t>.</a:t>
            </a:r>
            <a:endParaRPr lang="en-US" altLang="en-US" sz="3600" b="1" dirty="0">
              <a:latin typeface="Helvetica Neue"/>
            </a:endParaRPr>
          </a:p>
          <a:p>
            <a:pPr algn="l" eaLnBrk="1" hangingPunct="1"/>
            <a:endParaRPr lang="el-GR" altLang="en-US" sz="3600" b="1" dirty="0">
              <a:latin typeface="Helvetica Neue"/>
            </a:endParaRPr>
          </a:p>
          <a:p>
            <a:pPr algn="l" eaLnBrk="1" hangingPunct="1"/>
            <a:r>
              <a:rPr lang="en-US" altLang="en-US" sz="3600" b="1" dirty="0">
                <a:latin typeface="Helvetica Neue"/>
              </a:rPr>
              <a:t>The correct conversion is</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a:t>
            </a:r>
            <a:r>
              <a:rPr lang="en-US" altLang="en-US" sz="3600" b="1" dirty="0">
                <a:latin typeface="Helvetica Neue"/>
              </a:rPr>
              <a:t>P</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rPr>
              <a:t>g</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rPr>
              <a:t>Function</a:t>
            </a:r>
            <a:r>
              <a:rPr lang="el-GR" altLang="en-US" sz="3600" b="1" dirty="0">
                <a:latin typeface="Helvetica Neue"/>
              </a:rPr>
              <a:t> </a:t>
            </a:r>
            <a:r>
              <a:rPr lang="en-US" altLang="en-US" sz="3600" b="1" dirty="0">
                <a:latin typeface="Helvetica Neue"/>
              </a:rPr>
              <a:t>g</a:t>
            </a:r>
            <a:r>
              <a:rPr lang="el-GR" altLang="en-US" sz="3600" b="1" dirty="0">
                <a:latin typeface="Helvetica Neue"/>
              </a:rPr>
              <a:t> </a:t>
            </a:r>
            <a:r>
              <a:rPr lang="en-US" altLang="en-US" sz="3600" b="1" dirty="0">
                <a:latin typeface="Helvetica Neue"/>
              </a:rPr>
              <a:t>is called a</a:t>
            </a:r>
            <a:r>
              <a:rPr lang="el-GR" altLang="en-US" sz="3600" b="1" dirty="0">
                <a:latin typeface="Helvetica Neue"/>
              </a:rPr>
              <a:t> </a:t>
            </a:r>
            <a:r>
              <a:rPr lang="en-US" altLang="en-US" sz="3600" b="1" dirty="0">
                <a:solidFill>
                  <a:srgbClr val="990000"/>
                </a:solidFill>
                <a:latin typeface="Helvetica Neue"/>
              </a:rPr>
              <a:t>Skolem function</a:t>
            </a:r>
            <a:r>
              <a:rPr lang="el-GR" altLang="en-US" sz="3600" b="1" dirty="0">
                <a:latin typeface="Helvetica Neue"/>
              </a:rPr>
              <a:t>. </a:t>
            </a:r>
            <a:endParaRPr lang="en-US" altLang="en-US" sz="3600" b="1" dirty="0">
              <a:latin typeface="Helvetica Neue"/>
            </a:endParaRPr>
          </a:p>
          <a:p>
            <a:pPr algn="l" eaLnBrk="1" hangingPunct="1"/>
            <a:endParaRPr lang="el-GR" altLang="en-US" sz="3600" b="1" u="sng" dirty="0">
              <a:latin typeface="Helvetica Neue"/>
            </a:endParaRPr>
          </a:p>
          <a:p>
            <a:pPr algn="l" eaLnBrk="1" hangingPunct="1"/>
            <a:r>
              <a:rPr lang="en-US" altLang="en-US" sz="3600" b="1" u="sng" dirty="0">
                <a:latin typeface="Helvetica Neue"/>
              </a:rPr>
              <a:t>General Case</a:t>
            </a:r>
          </a:p>
          <a:p>
            <a:pPr algn="l" eaLnBrk="1" hangingPunct="1"/>
            <a:endParaRPr lang="el-GR" altLang="en-US" sz="3600" b="1" dirty="0">
              <a:latin typeface="Helvetica Neue"/>
              <a:sym typeface="Symbol" panose="05050102010706020507" pitchFamily="18" charset="2"/>
            </a:endParaRPr>
          </a:p>
          <a:p>
            <a:pPr algn="l" eaLnBrk="1" hangingPunct="1"/>
            <a:r>
              <a:rPr lang="el-GR" altLang="en-US" sz="3600" b="1" dirty="0">
                <a:latin typeface="Helvetica Neue"/>
                <a:sym typeface="Symbol" panose="05050102010706020507" pitchFamily="18" charset="2"/>
              </a:rPr>
              <a:t></a:t>
            </a:r>
            <a:r>
              <a:rPr lang="en-US" altLang="en-US" sz="3600" b="1" dirty="0">
                <a:latin typeface="Helvetica Neue"/>
              </a:rPr>
              <a:t>x</a:t>
            </a:r>
            <a:r>
              <a:rPr lang="el-GR" altLang="en-US" sz="3600" b="1" baseline="-25000" dirty="0">
                <a:latin typeface="Helvetica Neue"/>
              </a:rPr>
              <a:t>1</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a:t>
            </a:r>
            <a:r>
              <a:rPr lang="el-GR" altLang="en-US" sz="3600" b="1" baseline="-25000" dirty="0">
                <a:latin typeface="Helvetica Neue"/>
              </a:rPr>
              <a:t>2</a:t>
            </a:r>
            <a:r>
              <a:rPr lang="el-GR" altLang="en-US" sz="3600" b="1" dirty="0">
                <a:latin typeface="Helvetica Neue"/>
              </a:rPr>
              <a:t> . . . . </a:t>
            </a:r>
            <a:r>
              <a:rPr lang="el-GR" altLang="en-US" sz="3600" b="1" dirty="0">
                <a:latin typeface="Helvetica Neue"/>
                <a:sym typeface="Symbol" panose="05050102010706020507" pitchFamily="18" charset="2"/>
              </a:rPr>
              <a:t></a:t>
            </a:r>
            <a:r>
              <a:rPr lang="en-US" altLang="en-US" sz="3600" b="1" dirty="0">
                <a:latin typeface="Helvetica Neue"/>
              </a:rPr>
              <a:t>x</a:t>
            </a:r>
            <a:r>
              <a:rPr lang="en-US" altLang="en-US" sz="3600" b="1" baseline="-25000" dirty="0">
                <a:latin typeface="Helvetica Neue"/>
              </a:rPr>
              <a:t>n</a:t>
            </a:r>
            <a:r>
              <a:rPr lang="el-GR" altLang="en-US" sz="3600" b="1" dirty="0">
                <a:latin typeface="Helvetica Neue"/>
              </a:rPr>
              <a:t> . . . .</a:t>
            </a:r>
            <a:r>
              <a:rPr lang="el-GR" altLang="en-US" sz="3600" b="1" dirty="0">
                <a:latin typeface="Helvetica Neue"/>
                <a:sym typeface="Symbol" panose="05050102010706020507" pitchFamily="18" charset="2"/>
              </a:rPr>
              <a:t></a:t>
            </a:r>
            <a:r>
              <a:rPr lang="en-US" altLang="en-US" sz="3600" b="1" dirty="0">
                <a:latin typeface="Helvetica Neue"/>
              </a:rPr>
              <a:t>y</a:t>
            </a:r>
            <a:r>
              <a:rPr lang="el-GR" altLang="en-US" sz="3600" b="1" dirty="0">
                <a:latin typeface="Helvetica Neue"/>
              </a:rPr>
              <a:t> . . . ., </a:t>
            </a:r>
            <a:r>
              <a:rPr lang="en-US" altLang="en-US" sz="3600" b="1" dirty="0">
                <a:latin typeface="Helvetica Neue"/>
              </a:rPr>
              <a:t>where</a:t>
            </a:r>
            <a:r>
              <a:rPr lang="el-GR" altLang="en-US" sz="3600" b="1" dirty="0">
                <a:latin typeface="Helvetica Neue"/>
              </a:rPr>
              <a:t> </a:t>
            </a:r>
            <a:r>
              <a:rPr lang="en-US" altLang="en-US" sz="3600" b="1" dirty="0">
                <a:latin typeface="Helvetica Neue"/>
              </a:rPr>
              <a:t>n</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0.</a:t>
            </a:r>
          </a:p>
          <a:p>
            <a:pPr algn="l" eaLnBrk="1" hangingPunct="1"/>
            <a:r>
              <a:rPr lang="en-US" altLang="en-US" sz="3600" b="1" dirty="0">
                <a:latin typeface="Helvetica Neue"/>
              </a:rPr>
              <a:t>Variable</a:t>
            </a:r>
            <a:r>
              <a:rPr lang="el-GR" altLang="en-US" sz="3600" b="1" dirty="0">
                <a:latin typeface="Helvetica Neue"/>
              </a:rPr>
              <a:t> </a:t>
            </a:r>
            <a:r>
              <a:rPr lang="en-US" altLang="en-US" sz="3600" b="1" dirty="0">
                <a:latin typeface="Helvetica Neue"/>
              </a:rPr>
              <a:t>y</a:t>
            </a:r>
            <a:r>
              <a:rPr lang="el-GR" altLang="en-US" sz="3600" b="1" dirty="0">
                <a:latin typeface="Helvetica Neue"/>
              </a:rPr>
              <a:t> </a:t>
            </a:r>
            <a:r>
              <a:rPr lang="en-US" altLang="en-US" sz="3600" b="1" dirty="0">
                <a:latin typeface="Helvetica Neue"/>
              </a:rPr>
              <a:t>is replaced with a function with n arguments, say g</a:t>
            </a:r>
            <a:r>
              <a:rPr lang="el-GR" altLang="en-US" sz="3600" b="1" dirty="0">
                <a:latin typeface="Helvetica Neue"/>
              </a:rPr>
              <a:t>(</a:t>
            </a:r>
            <a:r>
              <a:rPr lang="en-US" altLang="en-US" sz="3600" b="1" dirty="0">
                <a:latin typeface="Helvetica Neue"/>
              </a:rPr>
              <a:t>x</a:t>
            </a:r>
            <a:r>
              <a:rPr lang="el-GR" altLang="en-US" sz="3600" b="1" baseline="-25000" dirty="0">
                <a:latin typeface="Helvetica Neue"/>
              </a:rPr>
              <a:t>1</a:t>
            </a:r>
            <a:r>
              <a:rPr lang="el-GR" altLang="en-US" sz="3600" b="1" dirty="0">
                <a:latin typeface="Helvetica Neue"/>
              </a:rPr>
              <a:t>, </a:t>
            </a:r>
            <a:r>
              <a:rPr lang="en-US" altLang="en-US" sz="3600" b="1" dirty="0">
                <a:latin typeface="Helvetica Neue"/>
              </a:rPr>
              <a:t>x</a:t>
            </a:r>
            <a:r>
              <a:rPr lang="el-GR" altLang="en-US" sz="3600" b="1" baseline="-25000" dirty="0">
                <a:latin typeface="Helvetica Neue"/>
              </a:rPr>
              <a:t>2</a:t>
            </a:r>
            <a:r>
              <a:rPr lang="el-GR" altLang="en-US" sz="3600" b="1" dirty="0">
                <a:latin typeface="Helvetica Neue"/>
              </a:rPr>
              <a:t>, …, </a:t>
            </a:r>
            <a:r>
              <a:rPr lang="en-US" altLang="en-US" sz="3600" b="1" dirty="0">
                <a:latin typeface="Helvetica Neue"/>
              </a:rPr>
              <a:t>x</a:t>
            </a:r>
            <a:r>
              <a:rPr lang="en-US" altLang="en-US" sz="3600" b="1" baseline="-25000" dirty="0">
                <a:latin typeface="Helvetica Neue"/>
              </a:rPr>
              <a:t>n</a:t>
            </a:r>
            <a:r>
              <a:rPr lang="el-GR" altLang="en-US" sz="3600" b="1" dirty="0">
                <a:latin typeface="Helvetica Neue"/>
              </a:rPr>
              <a:t>). </a:t>
            </a:r>
            <a:endParaRPr lang="en-US" altLang="en-US" sz="3600" b="1" dirty="0">
              <a:latin typeface="Helvetica Neue"/>
            </a:endParaRPr>
          </a:p>
          <a:p>
            <a:pPr algn="l" eaLnBrk="1" hangingPunct="1"/>
            <a:endParaRPr lang="en-US" altLang="en-US" sz="16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7589">
                                            <p:txEl>
                                              <p:pRg st="0" end="0"/>
                                            </p:txEl>
                                          </p:spTgt>
                                        </p:tgtEl>
                                        <p:attrNameLst>
                                          <p:attrName>style.visibility</p:attrName>
                                        </p:attrNameLst>
                                      </p:cBhvr>
                                      <p:to>
                                        <p:strVal val="visible"/>
                                      </p:to>
                                    </p:set>
                                    <p:anim calcmode="lin" valueType="num">
                                      <p:cBhvr additive="base">
                                        <p:cTn id="7" dur="500" fill="hold"/>
                                        <p:tgtEl>
                                          <p:spTgt spid="6758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5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7589">
                                            <p:txEl>
                                              <p:pRg st="2" end="2"/>
                                            </p:txEl>
                                          </p:spTgt>
                                        </p:tgtEl>
                                        <p:attrNameLst>
                                          <p:attrName>style.visibility</p:attrName>
                                        </p:attrNameLst>
                                      </p:cBhvr>
                                      <p:to>
                                        <p:strVal val="visible"/>
                                      </p:to>
                                    </p:set>
                                    <p:anim calcmode="lin" valueType="num">
                                      <p:cBhvr additive="base">
                                        <p:cTn id="13" dur="500" fill="hold"/>
                                        <p:tgtEl>
                                          <p:spTgt spid="6758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758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7589">
                                            <p:txEl>
                                              <p:pRg st="4" end="4"/>
                                            </p:txEl>
                                          </p:spTgt>
                                        </p:tgtEl>
                                        <p:attrNameLst>
                                          <p:attrName>style.visibility</p:attrName>
                                        </p:attrNameLst>
                                      </p:cBhvr>
                                      <p:to>
                                        <p:strVal val="visible"/>
                                      </p:to>
                                    </p:set>
                                    <p:anim calcmode="lin" valueType="num">
                                      <p:cBhvr additive="base">
                                        <p:cTn id="19" dur="500" fill="hold"/>
                                        <p:tgtEl>
                                          <p:spTgt spid="6758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758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7589">
                                            <p:txEl>
                                              <p:pRg st="6" end="6"/>
                                            </p:txEl>
                                          </p:spTgt>
                                        </p:tgtEl>
                                        <p:attrNameLst>
                                          <p:attrName>style.visibility</p:attrName>
                                        </p:attrNameLst>
                                      </p:cBhvr>
                                      <p:to>
                                        <p:strVal val="visible"/>
                                      </p:to>
                                    </p:set>
                                    <p:anim calcmode="lin" valueType="num">
                                      <p:cBhvr additive="base">
                                        <p:cTn id="25" dur="500" fill="hold"/>
                                        <p:tgtEl>
                                          <p:spTgt spid="6758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758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7589">
                                            <p:txEl>
                                              <p:pRg st="8" end="8"/>
                                            </p:txEl>
                                          </p:spTgt>
                                        </p:tgtEl>
                                        <p:attrNameLst>
                                          <p:attrName>style.visibility</p:attrName>
                                        </p:attrNameLst>
                                      </p:cBhvr>
                                      <p:to>
                                        <p:strVal val="visible"/>
                                      </p:to>
                                    </p:set>
                                    <p:anim calcmode="lin" valueType="num">
                                      <p:cBhvr additive="base">
                                        <p:cTn id="31" dur="500" fill="hold"/>
                                        <p:tgtEl>
                                          <p:spTgt spid="67589">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758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7589">
                                            <p:txEl>
                                              <p:pRg st="10" end="10"/>
                                            </p:txEl>
                                          </p:spTgt>
                                        </p:tgtEl>
                                        <p:attrNameLst>
                                          <p:attrName>style.visibility</p:attrName>
                                        </p:attrNameLst>
                                      </p:cBhvr>
                                      <p:to>
                                        <p:strVal val="visible"/>
                                      </p:to>
                                    </p:set>
                                    <p:anim calcmode="lin" valueType="num">
                                      <p:cBhvr additive="base">
                                        <p:cTn id="37" dur="500" fill="hold"/>
                                        <p:tgtEl>
                                          <p:spTgt spid="67589">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7589">
                                            <p:txEl>
                                              <p:pRg st="10" end="1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7589">
                                            <p:txEl>
                                              <p:pRg st="12" end="12"/>
                                            </p:txEl>
                                          </p:spTgt>
                                        </p:tgtEl>
                                        <p:attrNameLst>
                                          <p:attrName>style.visibility</p:attrName>
                                        </p:attrNameLst>
                                      </p:cBhvr>
                                      <p:to>
                                        <p:strVal val="visible"/>
                                      </p:to>
                                    </p:set>
                                    <p:anim calcmode="lin" valueType="num">
                                      <p:cBhvr additive="base">
                                        <p:cTn id="41" dur="500" fill="hold"/>
                                        <p:tgtEl>
                                          <p:spTgt spid="67589">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7589">
                                            <p:txEl>
                                              <p:pRg st="12" end="1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7589">
                                            <p:txEl>
                                              <p:pRg st="13" end="13"/>
                                            </p:txEl>
                                          </p:spTgt>
                                        </p:tgtEl>
                                        <p:attrNameLst>
                                          <p:attrName>style.visibility</p:attrName>
                                        </p:attrNameLst>
                                      </p:cBhvr>
                                      <p:to>
                                        <p:strVal val="visible"/>
                                      </p:to>
                                    </p:set>
                                    <p:anim calcmode="lin" valueType="num">
                                      <p:cBhvr additive="base">
                                        <p:cTn id="45" dur="500" fill="hold"/>
                                        <p:tgtEl>
                                          <p:spTgt spid="67589">
                                            <p:txEl>
                                              <p:pRg st="13" end="1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7589">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1">
            <a:extLst>
              <a:ext uri="{FF2B5EF4-FFF2-40B4-BE49-F238E27FC236}">
                <a16:creationId xmlns:a16="http://schemas.microsoft.com/office/drawing/2014/main" id="{4523A77D-495D-E4A4-DA98-E6B2555B2D0A}"/>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7651" name="Slide Number Placeholder 3">
            <a:extLst>
              <a:ext uri="{FF2B5EF4-FFF2-40B4-BE49-F238E27FC236}">
                <a16:creationId xmlns:a16="http://schemas.microsoft.com/office/drawing/2014/main" id="{E5E5ED3C-243D-A589-1238-438055B541FE}"/>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99813E69-E1EC-4EA4-B06C-E3BFC8A01B7E}" type="slidenum">
              <a:rPr lang="el-GR" altLang="en-US" smtClean="0"/>
              <a:pPr algn="ctr"/>
              <a:t>52</a:t>
            </a:fld>
            <a:endParaRPr lang="el-GR" altLang="en-US" dirty="0"/>
          </a:p>
        </p:txBody>
      </p:sp>
      <p:sp>
        <p:nvSpPr>
          <p:cNvPr id="27652" name="Text Box 4">
            <a:extLst>
              <a:ext uri="{FF2B5EF4-FFF2-40B4-BE49-F238E27FC236}">
                <a16:creationId xmlns:a16="http://schemas.microsoft.com/office/drawing/2014/main" id="{8DB49CFF-D79F-83EF-D22C-549AFEC28DD5}"/>
              </a:ext>
            </a:extLst>
          </p:cNvPr>
          <p:cNvSpPr txBox="1">
            <a:spLocks noChangeArrowheads="1"/>
          </p:cNvSpPr>
          <p:nvPr/>
        </p:nvSpPr>
        <p:spPr bwMode="auto">
          <a:xfrm>
            <a:off x="4419600" y="914401"/>
            <a:ext cx="15697200" cy="3970318"/>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buFont typeface="Symbol" panose="05050102010706020507" pitchFamily="18" charset="2"/>
              <a:buChar char="&quot;"/>
            </a:pP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BRICK</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endParaRPr lang="en-US" altLang="en-US" sz="3600" b="1" dirty="0">
              <a:latin typeface="Helvetica Neue"/>
            </a:endParaRPr>
          </a:p>
          <a:p>
            <a:pPr algn="l" eaLnBrk="1" hangingPunct="1">
              <a:buFont typeface="Symbol" panose="05050102010706020507" pitchFamily="18" charset="2"/>
              <a:buChar char="&quot;"/>
            </a:pPr>
            <a:endParaRPr lang="el-GR" altLang="en-US" sz="3600" b="1" dirty="0">
              <a:latin typeface="Helvetica Neue"/>
            </a:endParaRPr>
          </a:p>
          <a:p>
            <a:pPr algn="l" eaLnBrk="1" hangingPunct="1"/>
            <a:r>
              <a:rPr lang="el-GR" altLang="en-US" sz="3600" b="1" dirty="0">
                <a:latin typeface="Helvetica Neue"/>
              </a:rPr>
              <a:t>           ((</a:t>
            </a:r>
            <a:r>
              <a:rPr lang="en-US" altLang="en-US" sz="3600" b="1" dirty="0">
                <a:latin typeface="Helvetica Neue"/>
              </a:rPr>
              <a:t>ON</a:t>
            </a:r>
            <a:r>
              <a:rPr lang="el-GR" altLang="en-US" sz="3600" b="1" dirty="0">
                <a:latin typeface="Helvetica Neue"/>
              </a:rPr>
              <a:t>(</a:t>
            </a:r>
            <a:r>
              <a:rPr lang="en-US" altLang="en-US" sz="3600" b="1" dirty="0">
                <a:latin typeface="Helvetica Neue"/>
              </a:rPr>
              <a:t>x</a:t>
            </a:r>
            <a:r>
              <a:rPr lang="el-GR" altLang="en-US" sz="3600" b="1" dirty="0">
                <a:solidFill>
                  <a:srgbClr val="990000"/>
                </a:solidFill>
                <a:latin typeface="Helvetica Neue"/>
              </a:rPr>
              <a:t>,</a:t>
            </a:r>
            <a:r>
              <a:rPr lang="en-US" altLang="en-US" sz="3600" b="1" dirty="0">
                <a:solidFill>
                  <a:srgbClr val="990000"/>
                </a:solidFill>
                <a:latin typeface="Helvetica Neue"/>
              </a:rPr>
              <a:t>support</a:t>
            </a:r>
            <a:r>
              <a:rPr lang="el-GR" altLang="en-US" sz="3600" b="1" dirty="0">
                <a:solidFill>
                  <a:srgbClr val="990000"/>
                </a:solidFill>
                <a:latin typeface="Helvetica Neue"/>
              </a:rPr>
              <a:t>(</a:t>
            </a:r>
            <a:r>
              <a:rPr lang="en-US" altLang="en-US" sz="3600" b="1" dirty="0">
                <a:solidFill>
                  <a:srgbClr val="990000"/>
                </a:solidFill>
                <a:latin typeface="Helvetica Neue"/>
              </a:rPr>
              <a:t>x</a:t>
            </a:r>
            <a:r>
              <a:rPr lang="el-GR" altLang="en-US" sz="3600" b="1" dirty="0">
                <a:solidFill>
                  <a:srgbClr val="990000"/>
                </a:solidFill>
                <a:latin typeface="Helvetica Neue"/>
              </a:rPr>
              <a:t>)</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sym typeface="Symbol" panose="05050102010706020507" pitchFamily="18" charset="2"/>
              </a:rPr>
              <a:t>PYRAMID</a:t>
            </a:r>
            <a:r>
              <a:rPr lang="el-GR" altLang="en-US" sz="3600" b="1" dirty="0">
                <a:latin typeface="Helvetica Neue"/>
              </a:rPr>
              <a:t>(</a:t>
            </a:r>
            <a:r>
              <a:rPr lang="en-US" altLang="en-US" sz="3600" b="1" dirty="0">
                <a:solidFill>
                  <a:srgbClr val="990000"/>
                </a:solidFill>
                <a:latin typeface="Helvetica Neue"/>
              </a:rPr>
              <a:t>support</a:t>
            </a:r>
            <a:r>
              <a:rPr lang="el-GR" altLang="en-US" sz="3600" b="1" dirty="0">
                <a:solidFill>
                  <a:srgbClr val="990000"/>
                </a:solidFill>
                <a:latin typeface="Helvetica Neue"/>
              </a:rPr>
              <a:t>(</a:t>
            </a:r>
            <a:r>
              <a:rPr lang="en-US" altLang="en-US" sz="3600" b="1" dirty="0">
                <a:solidFill>
                  <a:srgbClr val="990000"/>
                </a:solidFill>
                <a:latin typeface="Helvetica Neue"/>
              </a:rPr>
              <a:t>x</a:t>
            </a:r>
            <a:r>
              <a:rPr lang="el-GR" altLang="en-US" sz="3600" b="1" dirty="0">
                <a:solidFill>
                  <a:srgbClr val="990000"/>
                </a:solidFill>
                <a:latin typeface="Helvetica Neue"/>
              </a:rPr>
              <a:t>)</a:t>
            </a:r>
            <a:r>
              <a:rPr lang="el-GR" altLang="en-US" sz="3600" b="1" dirty="0">
                <a:latin typeface="Helvetica Neue"/>
              </a:rPr>
              <a:t>)) </a:t>
            </a:r>
            <a:r>
              <a:rPr lang="en-US" altLang="en-US" sz="3600" b="1" dirty="0">
                <a:latin typeface="Helvetica Neue"/>
                <a:sym typeface="Symbol" panose="05050102010706020507" pitchFamily="18" charset="2"/>
              </a:rPr>
              <a:t></a:t>
            </a:r>
          </a:p>
          <a:p>
            <a:pPr algn="l" eaLnBrk="1" hangingPunct="1"/>
            <a:endParaRPr lang="el-GR" altLang="en-US" sz="3600" b="1" dirty="0">
              <a:latin typeface="Helvetica Neue"/>
            </a:endParaRPr>
          </a:p>
          <a:p>
            <a:pPr algn="l" eaLnBrk="1" hangingPunct="1"/>
            <a:r>
              <a:rPr lang="el-GR"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ON</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sym typeface="Symbol" panose="05050102010706020507" pitchFamily="18" charset="2"/>
              </a:rPr>
              <a:t>ON</a:t>
            </a:r>
            <a:r>
              <a:rPr lang="el-GR" altLang="en-US" sz="3600" b="1" dirty="0">
                <a:latin typeface="Helvetica Neue"/>
              </a:rPr>
              <a:t>(</a:t>
            </a:r>
            <a:r>
              <a:rPr lang="en-US" altLang="en-US" sz="3600" b="1" dirty="0">
                <a:latin typeface="Helvetica Neue"/>
              </a:rPr>
              <a:t>y</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p>
          <a:p>
            <a:pPr algn="l" eaLnBrk="1" hangingPunct="1"/>
            <a:r>
              <a:rPr lang="el-GR" altLang="en-US" sz="3600" b="1" dirty="0">
                <a:latin typeface="Helvetica Neue"/>
              </a:rPr>
              <a:t>                        </a:t>
            </a:r>
          </a:p>
          <a:p>
            <a:pPr algn="l" eaLnBrk="1" hangingPunct="1"/>
            <a:r>
              <a:rPr lang="el-GR"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y</a:t>
            </a:r>
            <a:r>
              <a:rPr lang="el-GR" altLang="en-US" sz="3600" b="1" dirty="0">
                <a:latin typeface="Helvetica Neue"/>
              </a:rPr>
              <a:t> [</a:t>
            </a:r>
            <a:r>
              <a:rPr lang="en-US" altLang="en-US" sz="3600" b="1" dirty="0">
                <a:latin typeface="Helvetica Neue"/>
              </a:rPr>
              <a:t>BRICK</a:t>
            </a:r>
            <a:r>
              <a:rPr lang="el-GR" altLang="en-US" sz="3600" b="1" dirty="0">
                <a:latin typeface="Helvetica Neue"/>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sym typeface="Symbol" panose="05050102010706020507" pitchFamily="18" charset="2"/>
              </a:rPr>
              <a:t>SAME</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y</a:t>
            </a:r>
            <a:r>
              <a:rPr lang="el-GR" altLang="en-US" sz="3600" b="1" dirty="0">
                <a:latin typeface="Helvetica Neue"/>
              </a:rPr>
              <a:t>)])]</a:t>
            </a:r>
            <a:endParaRPr lang="en-US" altLang="en-US" sz="3600" b="1" dirty="0">
              <a:latin typeface="Helvetica Neue"/>
            </a:endParaRPr>
          </a:p>
        </p:txBody>
      </p:sp>
      <p:sp>
        <p:nvSpPr>
          <p:cNvPr id="68613" name="Text Box 5">
            <a:extLst>
              <a:ext uri="{FF2B5EF4-FFF2-40B4-BE49-F238E27FC236}">
                <a16:creationId xmlns:a16="http://schemas.microsoft.com/office/drawing/2014/main" id="{331162D8-4C8E-B66C-2375-022B01B9EB2F}"/>
              </a:ext>
            </a:extLst>
          </p:cNvPr>
          <p:cNvSpPr txBox="1">
            <a:spLocks noChangeArrowheads="1"/>
          </p:cNvSpPr>
          <p:nvPr/>
        </p:nvSpPr>
        <p:spPr bwMode="auto">
          <a:xfrm>
            <a:off x="4419600" y="5638800"/>
            <a:ext cx="15849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600" b="1" dirty="0">
                <a:latin typeface="Helvetica Neue"/>
              </a:rPr>
              <a:t>4</a:t>
            </a:r>
            <a:r>
              <a:rPr lang="el-GR" altLang="en-US" sz="3600" b="1" dirty="0">
                <a:latin typeface="Helvetica Neue"/>
              </a:rPr>
              <a:t>.</a:t>
            </a:r>
            <a:r>
              <a:rPr lang="en-US" altLang="en-US" sz="3600" b="1" dirty="0">
                <a:latin typeface="Helvetica Neue"/>
              </a:rPr>
              <a:t> Rename</a:t>
            </a:r>
            <a:r>
              <a:rPr lang="el-GR" altLang="en-US" sz="3600" b="1" dirty="0">
                <a:latin typeface="Helvetica Neue"/>
              </a:rPr>
              <a:t> (</a:t>
            </a:r>
            <a:r>
              <a:rPr lang="en-US" altLang="en-US" sz="3600" b="1" dirty="0">
                <a:latin typeface="Helvetica Neue"/>
              </a:rPr>
              <a:t>the universally quantified</a:t>
            </a:r>
            <a:r>
              <a:rPr lang="el-GR" altLang="en-US" sz="3600" b="1" dirty="0">
                <a:latin typeface="Helvetica Neue"/>
              </a:rPr>
              <a:t>) </a:t>
            </a:r>
            <a:r>
              <a:rPr lang="en-US" altLang="en-US" sz="3600" b="1" dirty="0">
                <a:latin typeface="Helvetica Neue"/>
              </a:rPr>
              <a:t>variables</a:t>
            </a:r>
            <a:r>
              <a:rPr lang="el-GR" altLang="en-US" sz="3600" b="1" dirty="0">
                <a:latin typeface="Helvetica Neue"/>
              </a:rPr>
              <a:t>, </a:t>
            </a:r>
            <a:r>
              <a:rPr lang="en-US" altLang="en-US" sz="3600" b="1" dirty="0">
                <a:latin typeface="Helvetica Neue"/>
              </a:rPr>
              <a:t>such that each variable has a different name</a:t>
            </a:r>
          </a:p>
        </p:txBody>
      </p:sp>
      <p:sp>
        <p:nvSpPr>
          <p:cNvPr id="68614" name="Text Box 6">
            <a:extLst>
              <a:ext uri="{FF2B5EF4-FFF2-40B4-BE49-F238E27FC236}">
                <a16:creationId xmlns:a16="http://schemas.microsoft.com/office/drawing/2014/main" id="{A8A807A0-D58C-3AF9-8E1B-E0D8AA61BB67}"/>
              </a:ext>
            </a:extLst>
          </p:cNvPr>
          <p:cNvSpPr txBox="1">
            <a:spLocks noChangeArrowheads="1"/>
          </p:cNvSpPr>
          <p:nvPr/>
        </p:nvSpPr>
        <p:spPr bwMode="auto">
          <a:xfrm>
            <a:off x="4419600" y="7467601"/>
            <a:ext cx="15697200" cy="3970318"/>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BRICK</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p>
          <a:p>
            <a:pPr algn="l" eaLnBrk="1" hangingPunct="1"/>
            <a:endParaRPr lang="el-GR" altLang="en-US" sz="3600" b="1" dirty="0">
              <a:latin typeface="Helvetica Neue"/>
            </a:endParaRPr>
          </a:p>
          <a:p>
            <a:pPr algn="l" eaLnBrk="1" hangingPunct="1"/>
            <a:r>
              <a:rPr lang="el-GR" altLang="en-US" sz="3600" b="1" dirty="0">
                <a:latin typeface="Helvetica Neue"/>
              </a:rPr>
              <a:t>	((</a:t>
            </a:r>
            <a:r>
              <a:rPr lang="en-US" altLang="en-US" sz="3600" b="1" dirty="0">
                <a:latin typeface="Helvetica Neue"/>
              </a:rPr>
              <a:t>ON</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support</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sym typeface="Symbol" panose="05050102010706020507" pitchFamily="18" charset="2"/>
              </a:rPr>
              <a:t>PYRAMID</a:t>
            </a:r>
            <a:r>
              <a:rPr lang="el-GR" altLang="en-US" sz="3600" b="1" dirty="0">
                <a:latin typeface="Helvetica Neue"/>
              </a:rPr>
              <a:t>(</a:t>
            </a:r>
            <a:r>
              <a:rPr lang="en-US" altLang="en-US" sz="3600" b="1" dirty="0">
                <a:latin typeface="Helvetica Neue"/>
              </a:rPr>
              <a:t>support</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endParaRPr lang="el-GR" altLang="en-US" sz="3600" b="1" dirty="0">
              <a:latin typeface="Helvetica Neue"/>
              <a:sym typeface="Symbol" panose="05050102010706020507" pitchFamily="18" charset="2"/>
            </a:endParaRPr>
          </a:p>
          <a:p>
            <a:pPr algn="l" eaLnBrk="1" hangingPunct="1"/>
            <a:endParaRPr lang="el-GR" altLang="en-US" sz="3600" b="1" dirty="0">
              <a:latin typeface="Helvetica Neue"/>
            </a:endParaRPr>
          </a:p>
          <a:p>
            <a:pPr algn="l" eaLnBrk="1" hangingPunct="1"/>
            <a:r>
              <a:rPr lang="el-GR"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ON</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sym typeface="Symbol" panose="05050102010706020507" pitchFamily="18" charset="2"/>
              </a:rPr>
              <a:t>ON</a:t>
            </a:r>
            <a:r>
              <a:rPr lang="el-GR" altLang="en-US" sz="3600" b="1" dirty="0">
                <a:latin typeface="Helvetica Neue"/>
              </a:rPr>
              <a:t>(</a:t>
            </a:r>
            <a:r>
              <a:rPr lang="en-US" altLang="en-US" sz="3600" b="1" dirty="0">
                <a:latin typeface="Helvetica Neue"/>
              </a:rPr>
              <a:t>y</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p>
          <a:p>
            <a:pPr algn="l" eaLnBrk="1" hangingPunct="1"/>
            <a:r>
              <a:rPr lang="el-GR" altLang="en-US" sz="3600" b="1" dirty="0">
                <a:latin typeface="Helvetica Neue"/>
              </a:rPr>
              <a:t>                       </a:t>
            </a:r>
          </a:p>
          <a:p>
            <a:pPr algn="l" eaLnBrk="1" hangingPunct="1"/>
            <a:r>
              <a:rPr lang="el-GR"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z</a:t>
            </a:r>
            <a:r>
              <a:rPr lang="el-GR" altLang="en-US" sz="3600" b="1" dirty="0">
                <a:latin typeface="Helvetica Neue"/>
              </a:rPr>
              <a:t> [</a:t>
            </a:r>
            <a:r>
              <a:rPr lang="en-US" altLang="en-US" sz="3600" b="1" dirty="0">
                <a:latin typeface="Helvetica Neue"/>
              </a:rPr>
              <a:t>BRICK</a:t>
            </a:r>
            <a:r>
              <a:rPr lang="el-GR" altLang="en-US" sz="3600" b="1" dirty="0">
                <a:latin typeface="Helvetica Neue"/>
              </a:rPr>
              <a:t>(z)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sym typeface="Symbol" panose="05050102010706020507" pitchFamily="18" charset="2"/>
              </a:rPr>
              <a:t>SAME</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z</a:t>
            </a:r>
            <a:r>
              <a:rPr lang="el-GR" altLang="en-US" sz="3600" b="1" dirty="0">
                <a:latin typeface="Helvetica Neue"/>
              </a:rPr>
              <a:t>)])]</a:t>
            </a:r>
            <a:endParaRPr lang="en-US" altLang="en-US" sz="36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3"/>
                                        </p:tgtEl>
                                        <p:attrNameLst>
                                          <p:attrName>style.visibility</p:attrName>
                                        </p:attrNameLst>
                                      </p:cBhvr>
                                      <p:to>
                                        <p:strVal val="visible"/>
                                      </p:to>
                                    </p:set>
                                    <p:anim calcmode="lin" valueType="num">
                                      <p:cBhvr additive="base">
                                        <p:cTn id="7" dur="500" fill="hold"/>
                                        <p:tgtEl>
                                          <p:spTgt spid="68613"/>
                                        </p:tgtEl>
                                        <p:attrNameLst>
                                          <p:attrName>ppt_x</p:attrName>
                                        </p:attrNameLst>
                                      </p:cBhvr>
                                      <p:tavLst>
                                        <p:tav tm="0">
                                          <p:val>
                                            <p:strVal val="#ppt_x"/>
                                          </p:val>
                                        </p:tav>
                                        <p:tav tm="100000">
                                          <p:val>
                                            <p:strVal val="#ppt_x"/>
                                          </p:val>
                                        </p:tav>
                                      </p:tavLst>
                                    </p:anim>
                                    <p:anim calcmode="lin" valueType="num">
                                      <p:cBhvr additive="base">
                                        <p:cTn id="8" dur="500" fill="hold"/>
                                        <p:tgtEl>
                                          <p:spTgt spid="6861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8614"/>
                                        </p:tgtEl>
                                        <p:attrNameLst>
                                          <p:attrName>style.visibility</p:attrName>
                                        </p:attrNameLst>
                                      </p:cBhvr>
                                      <p:to>
                                        <p:strVal val="visible"/>
                                      </p:to>
                                    </p:set>
                                    <p:anim calcmode="lin" valueType="num">
                                      <p:cBhvr additive="base">
                                        <p:cTn id="13" dur="500" fill="hold"/>
                                        <p:tgtEl>
                                          <p:spTgt spid="68614"/>
                                        </p:tgtEl>
                                        <p:attrNameLst>
                                          <p:attrName>ppt_x</p:attrName>
                                        </p:attrNameLst>
                                      </p:cBhvr>
                                      <p:tavLst>
                                        <p:tav tm="0">
                                          <p:val>
                                            <p:strVal val="#ppt_x"/>
                                          </p:val>
                                        </p:tav>
                                        <p:tav tm="100000">
                                          <p:val>
                                            <p:strVal val="#ppt_x"/>
                                          </p:val>
                                        </p:tav>
                                      </p:tavLst>
                                    </p:anim>
                                    <p:anim calcmode="lin" valueType="num">
                                      <p:cBhvr additive="base">
                                        <p:cTn id="14" dur="500" fill="hold"/>
                                        <p:tgtEl>
                                          <p:spTgt spid="686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3" grpId="0"/>
      <p:bldP spid="68614"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a:extLst>
              <a:ext uri="{FF2B5EF4-FFF2-40B4-BE49-F238E27FC236}">
                <a16:creationId xmlns:a16="http://schemas.microsoft.com/office/drawing/2014/main" id="{077B029B-184C-2E64-1B5C-E4EEA1B3EFCD}"/>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8675" name="Slide Number Placeholder 3">
            <a:extLst>
              <a:ext uri="{FF2B5EF4-FFF2-40B4-BE49-F238E27FC236}">
                <a16:creationId xmlns:a16="http://schemas.microsoft.com/office/drawing/2014/main" id="{4243D475-60EE-F65C-97EA-5B14AD069BBE}"/>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3C7BF29D-AFA4-467E-9E74-19C7B62A106F}" type="slidenum">
              <a:rPr lang="el-GR" altLang="en-US" smtClean="0"/>
              <a:pPr algn="ctr"/>
              <a:t>53</a:t>
            </a:fld>
            <a:endParaRPr lang="el-GR" altLang="en-US" dirty="0"/>
          </a:p>
        </p:txBody>
      </p:sp>
      <p:sp>
        <p:nvSpPr>
          <p:cNvPr id="28676" name="Text Box 4">
            <a:extLst>
              <a:ext uri="{FF2B5EF4-FFF2-40B4-BE49-F238E27FC236}">
                <a16:creationId xmlns:a16="http://schemas.microsoft.com/office/drawing/2014/main" id="{17DCAD08-7C64-E3DD-99D3-54F8176CF0ED}"/>
              </a:ext>
            </a:extLst>
          </p:cNvPr>
          <p:cNvSpPr txBox="1">
            <a:spLocks noChangeArrowheads="1"/>
          </p:cNvSpPr>
          <p:nvPr/>
        </p:nvSpPr>
        <p:spPr bwMode="auto">
          <a:xfrm>
            <a:off x="4114800" y="2098677"/>
            <a:ext cx="163068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3600" b="1" dirty="0">
                <a:latin typeface="Helvetica Neue"/>
              </a:rPr>
              <a:t>5. </a:t>
            </a:r>
            <a:r>
              <a:rPr lang="en-US" altLang="en-US" sz="3600" b="1" dirty="0">
                <a:latin typeface="Helvetica Neue"/>
              </a:rPr>
              <a:t>Move the universal quantifiers</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to the left</a:t>
            </a:r>
            <a:endParaRPr lang="el-GR" altLang="en-US" sz="3600" b="1" dirty="0">
              <a:latin typeface="Helvetica Neue"/>
            </a:endParaRPr>
          </a:p>
          <a:p>
            <a:pPr algn="l" eaLnBrk="1" hangingPunct="1"/>
            <a:endParaRPr lang="el-GR" altLang="en-US" sz="3600" b="1" u="sng" dirty="0">
              <a:latin typeface="Helvetica Neue"/>
            </a:endParaRPr>
          </a:p>
          <a:p>
            <a:pPr algn="l" eaLnBrk="1" hangingPunct="1"/>
            <a:r>
              <a:rPr lang="en-US" altLang="en-US" sz="3600" b="1" dirty="0">
                <a:solidFill>
                  <a:srgbClr val="990000"/>
                </a:solidFill>
                <a:latin typeface="Helvetica Neue"/>
              </a:rPr>
              <a:t>Prenex form</a:t>
            </a:r>
            <a:r>
              <a:rPr lang="el-GR" altLang="en-US" sz="3600" b="1" dirty="0">
                <a:latin typeface="Helvetica Neue"/>
              </a:rPr>
              <a:t>:  </a:t>
            </a:r>
            <a:r>
              <a:rPr lang="en-US" altLang="en-US" sz="3600" b="1" dirty="0">
                <a:latin typeface="Helvetica Neue"/>
              </a:rPr>
              <a:t>all universal quantifiers appear at the beginning of the sentence and constitute the </a:t>
            </a:r>
            <a:r>
              <a:rPr lang="en-US" altLang="en-US" sz="3600" b="1" dirty="0">
                <a:solidFill>
                  <a:srgbClr val="990000"/>
                </a:solidFill>
                <a:latin typeface="Helvetica Neue"/>
              </a:rPr>
              <a:t>prefix</a:t>
            </a:r>
            <a:r>
              <a:rPr lang="el-GR" altLang="en-US" sz="3600" b="1" dirty="0">
                <a:latin typeface="Helvetica Neue"/>
              </a:rPr>
              <a:t> </a:t>
            </a:r>
            <a:r>
              <a:rPr lang="en-US" altLang="en-US" sz="3600" b="1" dirty="0">
                <a:latin typeface="Helvetica Neue"/>
              </a:rPr>
              <a:t>while the rest of the sentence is called the </a:t>
            </a:r>
            <a:r>
              <a:rPr lang="en-US" altLang="en-US" sz="3600" b="1" dirty="0">
                <a:solidFill>
                  <a:srgbClr val="990000"/>
                </a:solidFill>
                <a:latin typeface="Helvetica Neue"/>
              </a:rPr>
              <a:t>matrix</a:t>
            </a:r>
            <a:r>
              <a:rPr lang="el-GR" altLang="en-US" sz="3600" b="1" dirty="0">
                <a:latin typeface="Helvetica Neue"/>
              </a:rPr>
              <a:t> </a:t>
            </a:r>
            <a:endParaRPr lang="en-US" altLang="en-US" sz="3600" b="1" dirty="0">
              <a:latin typeface="Helvetica Neue"/>
            </a:endParaRPr>
          </a:p>
        </p:txBody>
      </p:sp>
      <p:sp>
        <p:nvSpPr>
          <p:cNvPr id="69637" name="Text Box 5">
            <a:extLst>
              <a:ext uri="{FF2B5EF4-FFF2-40B4-BE49-F238E27FC236}">
                <a16:creationId xmlns:a16="http://schemas.microsoft.com/office/drawing/2014/main" id="{E10F8A61-FF68-246A-8D80-C00D58D1EB94}"/>
              </a:ext>
            </a:extLst>
          </p:cNvPr>
          <p:cNvSpPr txBox="1">
            <a:spLocks noChangeArrowheads="1"/>
          </p:cNvSpPr>
          <p:nvPr/>
        </p:nvSpPr>
        <p:spPr bwMode="auto">
          <a:xfrm>
            <a:off x="4114800" y="6181727"/>
            <a:ext cx="16459200" cy="3970318"/>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z</a:t>
            </a:r>
            <a:r>
              <a:rPr lang="el-GR" altLang="en-US" sz="3600" b="1" dirty="0">
                <a:latin typeface="Helvetica Neue"/>
              </a:rPr>
              <a:t> </a:t>
            </a:r>
            <a:r>
              <a:rPr lang="en-US" altLang="en-US" sz="3600" b="1" dirty="0">
                <a:latin typeface="Helvetica Neue"/>
              </a:rPr>
              <a:t> </a:t>
            </a:r>
            <a:r>
              <a:rPr lang="el-GR" altLang="en-US" sz="3600" b="1" dirty="0">
                <a:latin typeface="Helvetica Neue"/>
              </a:rPr>
              <a:t>[</a:t>
            </a:r>
            <a:r>
              <a:rPr lang="en-US" altLang="en-US" sz="3600" b="1" dirty="0">
                <a:latin typeface="Helvetica Neue"/>
                <a:sym typeface="Symbol" panose="05050102010706020507" pitchFamily="18" charset="2"/>
              </a:rPr>
              <a:t>BRICK</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p>
          <a:p>
            <a:pPr algn="l" eaLnBrk="1" hangingPunct="1"/>
            <a:endParaRPr lang="el-GR" altLang="en-US" sz="3600" b="1" dirty="0">
              <a:latin typeface="Helvetica Neue"/>
            </a:endParaRPr>
          </a:p>
          <a:p>
            <a:pPr algn="l" eaLnBrk="1" hangingPunct="1"/>
            <a:r>
              <a:rPr lang="el-GR" altLang="en-US" sz="3600" b="1" dirty="0">
                <a:latin typeface="Helvetica Neue"/>
              </a:rPr>
              <a:t>                   ((</a:t>
            </a:r>
            <a:r>
              <a:rPr lang="en-US" altLang="en-US" sz="3600" b="1" dirty="0">
                <a:latin typeface="Helvetica Neue"/>
              </a:rPr>
              <a:t>ON</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support</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sym typeface="Symbol" panose="05050102010706020507" pitchFamily="18" charset="2"/>
              </a:rPr>
              <a:t>PYRAMID</a:t>
            </a:r>
            <a:r>
              <a:rPr lang="el-GR" altLang="en-US" sz="3600" b="1" dirty="0">
                <a:latin typeface="Helvetica Neue"/>
              </a:rPr>
              <a:t>(</a:t>
            </a:r>
            <a:r>
              <a:rPr lang="en-US" altLang="en-US" sz="3600" b="1" dirty="0">
                <a:latin typeface="Helvetica Neue"/>
              </a:rPr>
              <a:t>support</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endParaRPr lang="el-GR" altLang="en-US" sz="3600" b="1" dirty="0">
              <a:latin typeface="Helvetica Neue"/>
              <a:sym typeface="Symbol" panose="05050102010706020507" pitchFamily="18" charset="2"/>
            </a:endParaRPr>
          </a:p>
          <a:p>
            <a:pPr algn="l" eaLnBrk="1" hangingPunct="1"/>
            <a:endParaRPr lang="el-GR" altLang="en-US" sz="3600" b="1" dirty="0">
              <a:latin typeface="Helvetica Neue"/>
            </a:endParaRPr>
          </a:p>
          <a:p>
            <a:pPr algn="l" eaLnBrk="1" hangingPunct="1"/>
            <a:r>
              <a:rPr lang="el-GR" altLang="en-US" sz="3600" b="1" dirty="0">
                <a:latin typeface="Helvetica Neue"/>
              </a:rPr>
              <a:t>                   [</a:t>
            </a:r>
            <a:r>
              <a:rPr lang="en-US" altLang="en-US" sz="3600" b="1" dirty="0">
                <a:latin typeface="Helvetica Neue"/>
                <a:sym typeface="Symbol" panose="05050102010706020507" pitchFamily="18" charset="2"/>
              </a:rPr>
              <a:t>ON</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sym typeface="Symbol" panose="05050102010706020507" pitchFamily="18" charset="2"/>
              </a:rPr>
              <a:t>ON</a:t>
            </a:r>
            <a:r>
              <a:rPr lang="el-GR" altLang="en-US" sz="3600" b="1" dirty="0">
                <a:latin typeface="Helvetica Neue"/>
              </a:rPr>
              <a:t>(</a:t>
            </a:r>
            <a:r>
              <a:rPr lang="en-US" altLang="en-US" sz="3600" b="1" dirty="0">
                <a:latin typeface="Helvetica Neue"/>
              </a:rPr>
              <a:t>y</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p>
          <a:p>
            <a:pPr algn="l" eaLnBrk="1" hangingPunct="1"/>
            <a:r>
              <a:rPr lang="el-GR" altLang="en-US" sz="3600" b="1" dirty="0">
                <a:latin typeface="Helvetica Neue"/>
              </a:rPr>
              <a:t>                     </a:t>
            </a:r>
          </a:p>
          <a:p>
            <a:pPr algn="l" eaLnBrk="1" hangingPunct="1"/>
            <a:r>
              <a:rPr lang="el-GR" altLang="en-US" sz="3600" b="1" dirty="0">
                <a:latin typeface="Helvetica Neue"/>
              </a:rPr>
              <a:t>                   [</a:t>
            </a:r>
            <a:r>
              <a:rPr lang="en-US" altLang="en-US" sz="3600" b="1" dirty="0">
                <a:latin typeface="Helvetica Neue"/>
              </a:rPr>
              <a:t>BRICK</a:t>
            </a:r>
            <a:r>
              <a:rPr lang="el-GR" altLang="en-US" sz="3600" b="1" dirty="0">
                <a:latin typeface="Helvetica Neue"/>
              </a:rPr>
              <a:t>(z)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sym typeface="Symbol" panose="05050102010706020507" pitchFamily="18" charset="2"/>
              </a:rPr>
              <a:t>SAME</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z</a:t>
            </a:r>
            <a:r>
              <a:rPr lang="el-GR" altLang="en-US" sz="3600" b="1" dirty="0">
                <a:latin typeface="Helvetica Neue"/>
              </a:rPr>
              <a:t>)])]</a:t>
            </a:r>
            <a:endParaRPr lang="en-US" altLang="en-US" sz="36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9637"/>
                                        </p:tgtEl>
                                        <p:attrNameLst>
                                          <p:attrName>style.visibility</p:attrName>
                                        </p:attrNameLst>
                                      </p:cBhvr>
                                      <p:to>
                                        <p:strVal val="visible"/>
                                      </p:to>
                                    </p:set>
                                    <p:anim calcmode="lin" valueType="num">
                                      <p:cBhvr additive="base">
                                        <p:cTn id="7" dur="500" fill="hold"/>
                                        <p:tgtEl>
                                          <p:spTgt spid="69637"/>
                                        </p:tgtEl>
                                        <p:attrNameLst>
                                          <p:attrName>ppt_x</p:attrName>
                                        </p:attrNameLst>
                                      </p:cBhvr>
                                      <p:tavLst>
                                        <p:tav tm="0">
                                          <p:val>
                                            <p:strVal val="#ppt_x"/>
                                          </p:val>
                                        </p:tav>
                                        <p:tav tm="100000">
                                          <p:val>
                                            <p:strVal val="#ppt_x"/>
                                          </p:val>
                                        </p:tav>
                                      </p:tavLst>
                                    </p:anim>
                                    <p:anim calcmode="lin" valueType="num">
                                      <p:cBhvr additive="base">
                                        <p:cTn id="8" dur="500" fill="hold"/>
                                        <p:tgtEl>
                                          <p:spTgt spid="696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1">
            <a:extLst>
              <a:ext uri="{FF2B5EF4-FFF2-40B4-BE49-F238E27FC236}">
                <a16:creationId xmlns:a16="http://schemas.microsoft.com/office/drawing/2014/main" id="{22EAE0D1-9CA0-0BA0-9305-75C0DDF2922D}"/>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9699" name="Slide Number Placeholder 3">
            <a:extLst>
              <a:ext uri="{FF2B5EF4-FFF2-40B4-BE49-F238E27FC236}">
                <a16:creationId xmlns:a16="http://schemas.microsoft.com/office/drawing/2014/main" id="{6DE786E7-B272-1C70-7605-4BD805A6386D}"/>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DDE9FE12-A8C8-48C5-9999-4D9266F36673}" type="slidenum">
              <a:rPr lang="el-GR" altLang="en-US" smtClean="0"/>
              <a:pPr algn="ctr"/>
              <a:t>54</a:t>
            </a:fld>
            <a:endParaRPr lang="el-GR" altLang="en-US" dirty="0"/>
          </a:p>
        </p:txBody>
      </p:sp>
      <p:sp>
        <p:nvSpPr>
          <p:cNvPr id="29700" name="Text Box 4">
            <a:extLst>
              <a:ext uri="{FF2B5EF4-FFF2-40B4-BE49-F238E27FC236}">
                <a16:creationId xmlns:a16="http://schemas.microsoft.com/office/drawing/2014/main" id="{012B92D0-7415-99FB-44A5-A9A8987340C2}"/>
              </a:ext>
            </a:extLst>
          </p:cNvPr>
          <p:cNvSpPr txBox="1">
            <a:spLocks noChangeArrowheads="1"/>
          </p:cNvSpPr>
          <p:nvPr/>
        </p:nvSpPr>
        <p:spPr bwMode="auto">
          <a:xfrm>
            <a:off x="3917092" y="2638511"/>
            <a:ext cx="167022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600" b="1" dirty="0">
                <a:latin typeface="Helvetica Neue"/>
              </a:rPr>
              <a:t>6. Move the disjunctions at the level of literals, using the Distributive Laws</a:t>
            </a:r>
            <a:endParaRPr lang="en-US" altLang="en-US" sz="2800" dirty="0">
              <a:latin typeface="Helvetica Neue"/>
            </a:endParaRPr>
          </a:p>
        </p:txBody>
      </p:sp>
      <p:sp>
        <p:nvSpPr>
          <p:cNvPr id="70661" name="Text Box 5">
            <a:extLst>
              <a:ext uri="{FF2B5EF4-FFF2-40B4-BE49-F238E27FC236}">
                <a16:creationId xmlns:a16="http://schemas.microsoft.com/office/drawing/2014/main" id="{E645C8DD-CAC4-0299-496B-0677D297A334}"/>
              </a:ext>
            </a:extLst>
          </p:cNvPr>
          <p:cNvSpPr txBox="1">
            <a:spLocks noChangeArrowheads="1"/>
          </p:cNvSpPr>
          <p:nvPr/>
        </p:nvSpPr>
        <p:spPr bwMode="auto">
          <a:xfrm>
            <a:off x="4724400" y="4657727"/>
            <a:ext cx="15087600" cy="3970318"/>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z</a:t>
            </a:r>
            <a:r>
              <a:rPr lang="el-GR" altLang="en-US" sz="3600" b="1" dirty="0">
                <a:latin typeface="Helvetica Neue"/>
              </a:rPr>
              <a:t> [(</a:t>
            </a:r>
            <a:r>
              <a:rPr lang="en-US" altLang="en-US" sz="3600" b="1" dirty="0">
                <a:latin typeface="Helvetica Neue"/>
                <a:sym typeface="Symbol" panose="05050102010706020507" pitchFamily="18" charset="2"/>
              </a:rPr>
              <a:t>BRICK</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ON</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support</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endParaRPr lang="el-GR" altLang="en-US" sz="3600" b="1" dirty="0">
              <a:latin typeface="Helvetica Neue"/>
              <a:sym typeface="Symbol" panose="05050102010706020507" pitchFamily="18" charset="2"/>
            </a:endParaRPr>
          </a:p>
          <a:p>
            <a:pPr algn="l" eaLnBrk="1" hangingPunct="1"/>
            <a:endParaRPr lang="el-GR" altLang="en-US" sz="3600" b="1" dirty="0">
              <a:latin typeface="Helvetica Neue"/>
            </a:endParaRPr>
          </a:p>
          <a:p>
            <a:pPr algn="l" eaLnBrk="1" hangingPunct="1"/>
            <a:r>
              <a:rPr lang="el-GR" altLang="en-US" sz="3600" b="1" dirty="0">
                <a:latin typeface="Helvetica Neue"/>
              </a:rPr>
              <a:t>                    (</a:t>
            </a:r>
            <a:r>
              <a:rPr lang="en-US" altLang="en-US" sz="3600" b="1" dirty="0">
                <a:latin typeface="Helvetica Neue"/>
                <a:sym typeface="Symbol" panose="05050102010706020507" pitchFamily="18" charset="2"/>
              </a:rPr>
              <a:t>BRICK</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sym typeface="Symbol" panose="05050102010706020507" pitchFamily="18" charset="2"/>
              </a:rPr>
              <a:t>PYRAMID</a:t>
            </a:r>
            <a:r>
              <a:rPr lang="el-GR" altLang="en-US" sz="3600" b="1" dirty="0">
                <a:latin typeface="Helvetica Neue"/>
              </a:rPr>
              <a:t>(</a:t>
            </a:r>
            <a:r>
              <a:rPr lang="en-US" altLang="en-US" sz="3600" b="1" dirty="0">
                <a:latin typeface="Helvetica Neue"/>
              </a:rPr>
              <a:t>support</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endParaRPr lang="el-GR" altLang="en-US" sz="3600" b="1" dirty="0">
              <a:latin typeface="Helvetica Neue"/>
              <a:sym typeface="Symbol" panose="05050102010706020507" pitchFamily="18" charset="2"/>
            </a:endParaRPr>
          </a:p>
          <a:p>
            <a:pPr algn="l" eaLnBrk="1" hangingPunct="1"/>
            <a:endParaRPr lang="el-GR" altLang="en-US" sz="3600" b="1" dirty="0">
              <a:latin typeface="Helvetica Neue"/>
            </a:endParaRPr>
          </a:p>
          <a:p>
            <a:pPr algn="l" eaLnBrk="1" hangingPunct="1"/>
            <a:r>
              <a:rPr lang="el-GR" altLang="en-US" sz="3600" b="1" dirty="0">
                <a:latin typeface="Helvetica Neue"/>
              </a:rPr>
              <a:t>                    (</a:t>
            </a:r>
            <a:r>
              <a:rPr lang="en-US" altLang="en-US" sz="3600" b="1" dirty="0">
                <a:latin typeface="Helvetica Neue"/>
                <a:sym typeface="Symbol" panose="05050102010706020507" pitchFamily="18" charset="2"/>
              </a:rPr>
              <a:t>BRICK</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sym typeface="Symbol" panose="05050102010706020507" pitchFamily="18" charset="2"/>
              </a:rPr>
              <a:t>ON</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sym typeface="Symbol" panose="05050102010706020507" pitchFamily="18" charset="2"/>
              </a:rPr>
              <a:t>ON</a:t>
            </a:r>
            <a:r>
              <a:rPr lang="el-GR" altLang="en-US" sz="3600" b="1" dirty="0">
                <a:latin typeface="Helvetica Neue"/>
              </a:rPr>
              <a:t>(</a:t>
            </a:r>
            <a:r>
              <a:rPr lang="en-US" altLang="en-US" sz="3600" b="1" dirty="0">
                <a:latin typeface="Helvetica Neue"/>
              </a:rPr>
              <a:t>y</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p>
          <a:p>
            <a:pPr algn="l" eaLnBrk="1" hangingPunct="1"/>
            <a:r>
              <a:rPr lang="el-GR" altLang="en-US" sz="3600" b="1" dirty="0">
                <a:latin typeface="Helvetica Neue"/>
              </a:rPr>
              <a:t>                       </a:t>
            </a:r>
          </a:p>
          <a:p>
            <a:pPr algn="l" eaLnBrk="1" hangingPunct="1"/>
            <a:r>
              <a:rPr lang="el-GR" altLang="en-US" sz="3600" b="1" dirty="0">
                <a:latin typeface="Helvetica Neue"/>
              </a:rPr>
              <a:t>                    (</a:t>
            </a:r>
            <a:r>
              <a:rPr lang="en-US" altLang="en-US" sz="3600" b="1" dirty="0">
                <a:latin typeface="Helvetica Neue"/>
                <a:sym typeface="Symbol" panose="05050102010706020507" pitchFamily="18" charset="2"/>
              </a:rPr>
              <a:t>BRICK</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BRICK</a:t>
            </a:r>
            <a:r>
              <a:rPr lang="el-GR" altLang="en-US" sz="3600" b="1" dirty="0">
                <a:latin typeface="Helvetica Neue"/>
              </a:rPr>
              <a:t>(z)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sym typeface="Symbol" panose="05050102010706020507" pitchFamily="18" charset="2"/>
              </a:rPr>
              <a:t>SAME</a:t>
            </a:r>
            <a:r>
              <a:rPr lang="el-GR" altLang="en-US" sz="3600" b="1" dirty="0">
                <a:latin typeface="Helvetica Neue"/>
              </a:rPr>
              <a:t>(</a:t>
            </a:r>
            <a:r>
              <a:rPr lang="en-US" altLang="en-US" sz="3600" b="1" dirty="0">
                <a:latin typeface="Helvetica Neue"/>
              </a:rPr>
              <a:t>x</a:t>
            </a:r>
            <a:r>
              <a:rPr lang="el-GR" altLang="en-US" sz="3600" b="1" dirty="0">
                <a:latin typeface="Helvetica Neue"/>
              </a:rPr>
              <a:t>,</a:t>
            </a:r>
            <a:r>
              <a:rPr lang="en-US" altLang="en-US" sz="3600" b="1" dirty="0">
                <a:latin typeface="Helvetica Neue"/>
              </a:rPr>
              <a:t>z</a:t>
            </a:r>
            <a:r>
              <a:rPr lang="el-GR" altLang="en-US" sz="3600" b="1" dirty="0">
                <a:latin typeface="Helvetica Neue"/>
              </a:rPr>
              <a:t>))]</a:t>
            </a:r>
            <a:endParaRPr lang="en-US" altLang="en-US" sz="36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61"/>
                                        </p:tgtEl>
                                        <p:attrNameLst>
                                          <p:attrName>style.visibility</p:attrName>
                                        </p:attrNameLst>
                                      </p:cBhvr>
                                      <p:to>
                                        <p:strVal val="visible"/>
                                      </p:to>
                                    </p:set>
                                    <p:anim calcmode="lin" valueType="num">
                                      <p:cBhvr additive="base">
                                        <p:cTn id="7" dur="500" fill="hold"/>
                                        <p:tgtEl>
                                          <p:spTgt spid="70661"/>
                                        </p:tgtEl>
                                        <p:attrNameLst>
                                          <p:attrName>ppt_x</p:attrName>
                                        </p:attrNameLst>
                                      </p:cBhvr>
                                      <p:tavLst>
                                        <p:tav tm="0">
                                          <p:val>
                                            <p:strVal val="#ppt_x"/>
                                          </p:val>
                                        </p:tav>
                                        <p:tav tm="100000">
                                          <p:val>
                                            <p:strVal val="#ppt_x"/>
                                          </p:val>
                                        </p:tav>
                                      </p:tavLst>
                                    </p:anim>
                                    <p:anim calcmode="lin" valueType="num">
                                      <p:cBhvr additive="base">
                                        <p:cTn id="8" dur="500" fill="hold"/>
                                        <p:tgtEl>
                                          <p:spTgt spid="706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1">
            <a:extLst>
              <a:ext uri="{FF2B5EF4-FFF2-40B4-BE49-F238E27FC236}">
                <a16:creationId xmlns:a16="http://schemas.microsoft.com/office/drawing/2014/main" id="{0D4FD431-AB78-902C-9101-AE3B3E6EE298}"/>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0723" name="Slide Number Placeholder 3">
            <a:extLst>
              <a:ext uri="{FF2B5EF4-FFF2-40B4-BE49-F238E27FC236}">
                <a16:creationId xmlns:a16="http://schemas.microsoft.com/office/drawing/2014/main" id="{2374770E-36D8-17E5-B765-89BEC639F582}"/>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9A76BEE3-D723-4D8D-A7F1-BB8AADBF45D9}" type="slidenum">
              <a:rPr lang="el-GR" altLang="en-US" smtClean="0"/>
              <a:pPr algn="ctr"/>
              <a:t>55</a:t>
            </a:fld>
            <a:endParaRPr lang="el-GR" altLang="en-US" dirty="0"/>
          </a:p>
        </p:txBody>
      </p:sp>
      <p:sp>
        <p:nvSpPr>
          <p:cNvPr id="30724" name="Text Box 4">
            <a:extLst>
              <a:ext uri="{FF2B5EF4-FFF2-40B4-BE49-F238E27FC236}">
                <a16:creationId xmlns:a16="http://schemas.microsoft.com/office/drawing/2014/main" id="{530B7455-AC37-C4F5-653D-99C4CAFDCCE3}"/>
              </a:ext>
            </a:extLst>
          </p:cNvPr>
          <p:cNvSpPr txBox="1">
            <a:spLocks noChangeArrowheads="1"/>
          </p:cNvSpPr>
          <p:nvPr/>
        </p:nvSpPr>
        <p:spPr bwMode="auto">
          <a:xfrm>
            <a:off x="4191000" y="2900664"/>
            <a:ext cx="16002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600" b="1" dirty="0"/>
              <a:t>7. Eliminate</a:t>
            </a:r>
            <a:r>
              <a:rPr lang="el-GR" altLang="en-US" sz="3600" b="1" dirty="0"/>
              <a:t> </a:t>
            </a:r>
            <a:r>
              <a:rPr lang="en-US" altLang="en-US" sz="3600" b="1" dirty="0">
                <a:sym typeface="Symbol" panose="05050102010706020507" pitchFamily="18" charset="2"/>
              </a:rPr>
              <a:t></a:t>
            </a:r>
            <a:r>
              <a:rPr lang="en-US" altLang="en-US" sz="3600" b="1" dirty="0"/>
              <a:t>  and </a:t>
            </a:r>
            <a:r>
              <a:rPr lang="en-US" altLang="en-US" sz="3600" b="1" dirty="0">
                <a:sym typeface="Symbol" panose="05050102010706020507" pitchFamily="18" charset="2"/>
              </a:rPr>
              <a:t></a:t>
            </a:r>
            <a:r>
              <a:rPr lang="en-US" altLang="en-US" sz="3600" b="1" dirty="0"/>
              <a:t>, and standardize variables apart so that each name appears in only one disjunctive sentence (clause) </a:t>
            </a:r>
          </a:p>
        </p:txBody>
      </p:sp>
      <p:sp>
        <p:nvSpPr>
          <p:cNvPr id="71685" name="Text Box 5">
            <a:extLst>
              <a:ext uri="{FF2B5EF4-FFF2-40B4-BE49-F238E27FC236}">
                <a16:creationId xmlns:a16="http://schemas.microsoft.com/office/drawing/2014/main" id="{06E039A8-5D4F-F57C-BAB6-59C46EA8B596}"/>
              </a:ext>
            </a:extLst>
          </p:cNvPr>
          <p:cNvSpPr txBox="1">
            <a:spLocks noChangeArrowheads="1"/>
          </p:cNvSpPr>
          <p:nvPr/>
        </p:nvSpPr>
        <p:spPr bwMode="auto">
          <a:xfrm>
            <a:off x="6400800" y="5419726"/>
            <a:ext cx="11277600" cy="3970318"/>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sym typeface="Symbol" panose="05050102010706020507" pitchFamily="18" charset="2"/>
              </a:rPr>
              <a:t>BRICK</a:t>
            </a:r>
            <a:r>
              <a:rPr lang="el-GR" altLang="en-US" sz="3600" b="1" dirty="0"/>
              <a:t>(</a:t>
            </a:r>
            <a:r>
              <a:rPr lang="en-US" altLang="en-US" sz="3600" b="1" dirty="0"/>
              <a:t>x</a:t>
            </a:r>
            <a:r>
              <a:rPr lang="el-GR" altLang="en-US" sz="3600" b="1" dirty="0"/>
              <a:t>) </a:t>
            </a:r>
            <a:r>
              <a:rPr lang="en-US" altLang="en-US" sz="3600" b="1" dirty="0">
                <a:sym typeface="Symbol" panose="05050102010706020507" pitchFamily="18" charset="2"/>
              </a:rPr>
              <a:t></a:t>
            </a:r>
            <a:r>
              <a:rPr lang="el-GR" altLang="en-US" sz="3600" b="1" dirty="0"/>
              <a:t> </a:t>
            </a:r>
            <a:r>
              <a:rPr lang="en-US" altLang="en-US" sz="3600" b="1" dirty="0"/>
              <a:t>ON</a:t>
            </a:r>
            <a:r>
              <a:rPr lang="el-GR" altLang="en-US" sz="3600" b="1" dirty="0"/>
              <a:t>(</a:t>
            </a:r>
            <a:r>
              <a:rPr lang="en-US" altLang="en-US" sz="3600" b="1" dirty="0"/>
              <a:t>x</a:t>
            </a:r>
            <a:r>
              <a:rPr lang="el-GR" altLang="en-US" sz="3600" b="1" dirty="0"/>
              <a:t>,</a:t>
            </a:r>
            <a:r>
              <a:rPr lang="en-US" altLang="en-US" sz="3600" b="1" dirty="0"/>
              <a:t>support</a:t>
            </a:r>
            <a:r>
              <a:rPr lang="el-GR" altLang="en-US" sz="3600" b="1" dirty="0"/>
              <a:t>(</a:t>
            </a:r>
            <a:r>
              <a:rPr lang="en-US" altLang="en-US" sz="3600" b="1" dirty="0"/>
              <a:t>x</a:t>
            </a:r>
            <a:r>
              <a:rPr lang="el-GR" altLang="en-US" sz="3600" b="1" dirty="0"/>
              <a:t>))</a:t>
            </a:r>
          </a:p>
          <a:p>
            <a:pPr algn="l" eaLnBrk="1" hangingPunct="1"/>
            <a:endParaRPr lang="en-US" altLang="en-US" sz="3600" b="1" dirty="0">
              <a:sym typeface="Symbol" panose="05050102010706020507" pitchFamily="18" charset="2"/>
            </a:endParaRPr>
          </a:p>
          <a:p>
            <a:pPr algn="l" eaLnBrk="1" hangingPunct="1"/>
            <a:r>
              <a:rPr lang="en-US" altLang="en-US" sz="3600" b="1" dirty="0">
                <a:sym typeface="Symbol" panose="05050102010706020507" pitchFamily="18" charset="2"/>
              </a:rPr>
              <a:t>BRICK</a:t>
            </a:r>
            <a:r>
              <a:rPr lang="el-GR" altLang="en-US" sz="3600" b="1" dirty="0"/>
              <a:t>(</a:t>
            </a:r>
            <a:r>
              <a:rPr lang="en-US" altLang="en-US" sz="3600" b="1" dirty="0"/>
              <a:t>w</a:t>
            </a:r>
            <a:r>
              <a:rPr lang="el-GR" altLang="en-US" sz="3600" b="1" dirty="0"/>
              <a:t>) </a:t>
            </a:r>
            <a:r>
              <a:rPr lang="en-US" altLang="en-US" sz="3600" b="1" dirty="0">
                <a:sym typeface="Symbol" panose="05050102010706020507" pitchFamily="18" charset="2"/>
              </a:rPr>
              <a:t></a:t>
            </a:r>
            <a:r>
              <a:rPr lang="el-GR" altLang="en-US" sz="3600" b="1" dirty="0"/>
              <a:t> </a:t>
            </a:r>
            <a:r>
              <a:rPr lang="en-US" altLang="en-US" sz="3600" b="1" dirty="0">
                <a:sym typeface="Symbol" panose="05050102010706020507" pitchFamily="18" charset="2"/>
              </a:rPr>
              <a:t>PYRAMID</a:t>
            </a:r>
            <a:r>
              <a:rPr lang="el-GR" altLang="en-US" sz="3600" b="1" dirty="0"/>
              <a:t>(</a:t>
            </a:r>
            <a:r>
              <a:rPr lang="en-US" altLang="en-US" sz="3600" b="1" dirty="0"/>
              <a:t>support</a:t>
            </a:r>
            <a:r>
              <a:rPr lang="el-GR" altLang="en-US" sz="3600" b="1" dirty="0"/>
              <a:t>(w))</a:t>
            </a:r>
          </a:p>
          <a:p>
            <a:pPr algn="l" eaLnBrk="1" hangingPunct="1"/>
            <a:r>
              <a:rPr lang="el-GR" altLang="en-US" sz="3600" b="1" dirty="0"/>
              <a:t> </a:t>
            </a:r>
            <a:endParaRPr lang="en-US" altLang="en-US" sz="3600" b="1" dirty="0">
              <a:sym typeface="Symbol" panose="05050102010706020507" pitchFamily="18" charset="2"/>
            </a:endParaRPr>
          </a:p>
          <a:p>
            <a:pPr algn="l" eaLnBrk="1" hangingPunct="1"/>
            <a:r>
              <a:rPr lang="en-US" altLang="en-US" sz="3600" b="1" dirty="0">
                <a:sym typeface="Symbol" panose="05050102010706020507" pitchFamily="18" charset="2"/>
              </a:rPr>
              <a:t>BRICK</a:t>
            </a:r>
            <a:r>
              <a:rPr lang="el-GR" altLang="en-US" sz="3600" b="1" dirty="0"/>
              <a:t>(u) </a:t>
            </a:r>
            <a:r>
              <a:rPr lang="en-US" altLang="en-US" sz="3600" b="1" dirty="0">
                <a:sym typeface="Symbol" panose="05050102010706020507" pitchFamily="18" charset="2"/>
              </a:rPr>
              <a:t></a:t>
            </a:r>
            <a:r>
              <a:rPr lang="el-GR" altLang="en-US" sz="3600" b="1" dirty="0"/>
              <a:t> </a:t>
            </a:r>
            <a:r>
              <a:rPr lang="en-US" altLang="en-US" sz="3600" b="1" dirty="0">
                <a:sym typeface="Symbol" panose="05050102010706020507" pitchFamily="18" charset="2"/>
              </a:rPr>
              <a:t>ON</a:t>
            </a:r>
            <a:r>
              <a:rPr lang="el-GR" altLang="en-US" sz="3600" b="1" dirty="0"/>
              <a:t>(u,</a:t>
            </a:r>
            <a:r>
              <a:rPr lang="en-US" altLang="en-US" sz="3600" b="1" dirty="0"/>
              <a:t>y</a:t>
            </a:r>
            <a:r>
              <a:rPr lang="el-GR" altLang="en-US" sz="3600" b="1" dirty="0"/>
              <a:t>) </a:t>
            </a:r>
            <a:r>
              <a:rPr lang="en-US" altLang="en-US" sz="3600" b="1" dirty="0">
                <a:sym typeface="Symbol" panose="05050102010706020507" pitchFamily="18" charset="2"/>
              </a:rPr>
              <a:t></a:t>
            </a:r>
            <a:r>
              <a:rPr lang="el-GR" altLang="en-US" sz="3600" b="1" dirty="0"/>
              <a:t> </a:t>
            </a:r>
            <a:r>
              <a:rPr lang="el-GR" altLang="en-US" sz="3600" b="1" dirty="0">
                <a:sym typeface="Symbol" panose="05050102010706020507" pitchFamily="18" charset="2"/>
              </a:rPr>
              <a:t></a:t>
            </a:r>
            <a:r>
              <a:rPr lang="en-US" altLang="en-US" sz="3600" b="1" dirty="0">
                <a:sym typeface="Symbol" panose="05050102010706020507" pitchFamily="18" charset="2"/>
              </a:rPr>
              <a:t>ON</a:t>
            </a:r>
            <a:r>
              <a:rPr lang="el-GR" altLang="en-US" sz="3600" b="1" dirty="0"/>
              <a:t>(</a:t>
            </a:r>
            <a:r>
              <a:rPr lang="en-US" altLang="en-US" sz="3600" b="1" dirty="0"/>
              <a:t>y</a:t>
            </a:r>
            <a:r>
              <a:rPr lang="el-GR" altLang="en-US" sz="3600" b="1" dirty="0"/>
              <a:t>,</a:t>
            </a:r>
            <a:r>
              <a:rPr lang="en-US" altLang="en-US" sz="3600" b="1" dirty="0"/>
              <a:t>u</a:t>
            </a:r>
            <a:r>
              <a:rPr lang="el-GR" altLang="en-US" sz="3600" b="1" dirty="0"/>
              <a:t>) </a:t>
            </a:r>
          </a:p>
          <a:p>
            <a:pPr algn="l" eaLnBrk="1" hangingPunct="1"/>
            <a:endParaRPr lang="en-US" altLang="en-US" sz="3600" b="1" dirty="0">
              <a:sym typeface="Symbol" panose="05050102010706020507" pitchFamily="18" charset="2"/>
            </a:endParaRPr>
          </a:p>
          <a:p>
            <a:pPr algn="l" eaLnBrk="1" hangingPunct="1"/>
            <a:r>
              <a:rPr lang="en-US" altLang="en-US" sz="3600" b="1" dirty="0">
                <a:sym typeface="Symbol" panose="05050102010706020507" pitchFamily="18" charset="2"/>
              </a:rPr>
              <a:t>BRICK</a:t>
            </a:r>
            <a:r>
              <a:rPr lang="el-GR" altLang="en-US" sz="3600" b="1" dirty="0"/>
              <a:t>(v) </a:t>
            </a:r>
            <a:r>
              <a:rPr lang="en-US" altLang="en-US" sz="3600" b="1" dirty="0">
                <a:sym typeface="Symbol" panose="05050102010706020507" pitchFamily="18" charset="2"/>
              </a:rPr>
              <a:t></a:t>
            </a:r>
            <a:r>
              <a:rPr lang="el-GR" altLang="en-US" sz="3600" b="1" dirty="0"/>
              <a:t> </a:t>
            </a:r>
            <a:r>
              <a:rPr lang="en-US" altLang="en-US" sz="3600" b="1" dirty="0"/>
              <a:t>BRICK</a:t>
            </a:r>
            <a:r>
              <a:rPr lang="el-GR" altLang="en-US" sz="3600" b="1" dirty="0"/>
              <a:t>(z) </a:t>
            </a:r>
            <a:r>
              <a:rPr lang="en-US" altLang="en-US" sz="3600" b="1" dirty="0">
                <a:sym typeface="Symbol" panose="05050102010706020507" pitchFamily="18" charset="2"/>
              </a:rPr>
              <a:t></a:t>
            </a:r>
            <a:r>
              <a:rPr lang="el-GR" altLang="en-US" sz="3600" b="1" dirty="0"/>
              <a:t> </a:t>
            </a:r>
            <a:r>
              <a:rPr lang="en-US" altLang="en-US" sz="3600" b="1" dirty="0">
                <a:sym typeface="Symbol" panose="05050102010706020507" pitchFamily="18" charset="2"/>
              </a:rPr>
              <a:t>SAME</a:t>
            </a:r>
            <a:r>
              <a:rPr lang="el-GR" altLang="en-US" sz="3600" b="1" dirty="0"/>
              <a:t>(v,</a:t>
            </a:r>
            <a:r>
              <a:rPr lang="en-US" altLang="en-US" sz="3600" b="1" dirty="0"/>
              <a:t>z</a:t>
            </a:r>
            <a:r>
              <a:rPr lang="el-GR" altLang="en-US" sz="3600" b="1" dirty="0"/>
              <a:t>)</a:t>
            </a:r>
            <a:endParaRPr lang="en-US" alt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685"/>
                                        </p:tgtEl>
                                        <p:attrNameLst>
                                          <p:attrName>style.visibility</p:attrName>
                                        </p:attrNameLst>
                                      </p:cBhvr>
                                      <p:to>
                                        <p:strVal val="visible"/>
                                      </p:to>
                                    </p:set>
                                    <p:anim calcmode="lin" valueType="num">
                                      <p:cBhvr additive="base">
                                        <p:cTn id="7" dur="500" fill="hold"/>
                                        <p:tgtEl>
                                          <p:spTgt spid="71685"/>
                                        </p:tgtEl>
                                        <p:attrNameLst>
                                          <p:attrName>ppt_x</p:attrName>
                                        </p:attrNameLst>
                                      </p:cBhvr>
                                      <p:tavLst>
                                        <p:tav tm="0">
                                          <p:val>
                                            <p:strVal val="#ppt_x"/>
                                          </p:val>
                                        </p:tav>
                                        <p:tav tm="100000">
                                          <p:val>
                                            <p:strVal val="#ppt_x"/>
                                          </p:val>
                                        </p:tav>
                                      </p:tavLst>
                                    </p:anim>
                                    <p:anim calcmode="lin" valueType="num">
                                      <p:cBhvr additive="base">
                                        <p:cTn id="8" dur="500" fill="hold"/>
                                        <p:tgtEl>
                                          <p:spTgt spid="716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1">
            <a:extLst>
              <a:ext uri="{FF2B5EF4-FFF2-40B4-BE49-F238E27FC236}">
                <a16:creationId xmlns:a16="http://schemas.microsoft.com/office/drawing/2014/main" id="{86E11477-5672-052E-B260-2D3202FEACE7}"/>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1747" name="Slide Number Placeholder 3">
            <a:extLst>
              <a:ext uri="{FF2B5EF4-FFF2-40B4-BE49-F238E27FC236}">
                <a16:creationId xmlns:a16="http://schemas.microsoft.com/office/drawing/2014/main" id="{3DB54CDE-A7A2-AF0A-1173-5B7815802CB6}"/>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5BB48AB3-1E70-4ECE-906D-06E79417B251}" type="slidenum">
              <a:rPr lang="el-GR" altLang="en-US" smtClean="0"/>
              <a:pPr algn="ctr"/>
              <a:t>56</a:t>
            </a:fld>
            <a:endParaRPr lang="el-GR" altLang="en-US" dirty="0"/>
          </a:p>
        </p:txBody>
      </p:sp>
      <p:sp>
        <p:nvSpPr>
          <p:cNvPr id="31748" name="Text Box 4">
            <a:extLst>
              <a:ext uri="{FF2B5EF4-FFF2-40B4-BE49-F238E27FC236}">
                <a16:creationId xmlns:a16="http://schemas.microsoft.com/office/drawing/2014/main" id="{F690D1C6-10BB-A631-4008-F9FA2C97DB70}"/>
              </a:ext>
            </a:extLst>
          </p:cNvPr>
          <p:cNvSpPr txBox="1">
            <a:spLocks noChangeArrowheads="1"/>
          </p:cNvSpPr>
          <p:nvPr/>
        </p:nvSpPr>
        <p:spPr bwMode="auto">
          <a:xfrm>
            <a:off x="4114800" y="5749927"/>
            <a:ext cx="163068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3600" b="1" dirty="0">
                <a:latin typeface="Helvetica Neue"/>
              </a:rPr>
              <a:t>	                                        </a:t>
            </a:r>
            <a:r>
              <a:rPr lang="en-US" altLang="en-US" sz="3200" b="1" dirty="0">
                <a:solidFill>
                  <a:srgbClr val="990000"/>
                </a:solidFill>
                <a:latin typeface="Helvetica Neue"/>
              </a:rPr>
              <a:t>Axioms</a:t>
            </a:r>
            <a:endParaRPr lang="el-GR" altLang="en-US" sz="3200" b="1" dirty="0">
              <a:solidFill>
                <a:srgbClr val="990000"/>
              </a:solidFill>
              <a:latin typeface="Helvetica Neue"/>
            </a:endParaRPr>
          </a:p>
          <a:p>
            <a:pPr algn="l" eaLnBrk="1" hangingPunct="1"/>
            <a:endParaRPr lang="el-GR" altLang="en-US" sz="3200" b="1" dirty="0">
              <a:solidFill>
                <a:srgbClr val="990000"/>
              </a:solidFill>
              <a:latin typeface="Helvetica Neue"/>
            </a:endParaRPr>
          </a:p>
          <a:p>
            <a:pPr algn="l" eaLnBrk="1" hangingPunct="1"/>
            <a:r>
              <a:rPr lang="el-GR" altLang="en-US" sz="3200" b="1" dirty="0">
                <a:latin typeface="Helvetica Neue"/>
                <a:sym typeface="Symbol" panose="05050102010706020507" pitchFamily="18" charset="2"/>
              </a:rPr>
              <a:t>			             </a:t>
            </a:r>
            <a:r>
              <a:rPr lang="en-US" altLang="en-US" sz="3200" b="1" dirty="0">
                <a:latin typeface="Helvetica Neue"/>
              </a:rPr>
              <a:t>x</a:t>
            </a:r>
            <a:r>
              <a:rPr lang="el-GR" altLang="en-US" sz="3200" b="1" dirty="0">
                <a:latin typeface="Helvetica Neue"/>
              </a:rPr>
              <a:t> [</a:t>
            </a:r>
            <a:r>
              <a:rPr lang="en-US" altLang="en-US" sz="3200" b="1" dirty="0">
                <a:latin typeface="Helvetica Neue"/>
              </a:rPr>
              <a:t>FREE</a:t>
            </a:r>
            <a:r>
              <a:rPr lang="el-GR" altLang="en-US" sz="3200" b="1" dirty="0">
                <a:latin typeface="Helvetica Neue"/>
              </a:rPr>
              <a:t>(</a:t>
            </a:r>
            <a:r>
              <a:rPr lang="en-US" altLang="en-US" sz="3200" b="1" dirty="0">
                <a:latin typeface="Helvetica Neue"/>
              </a:rPr>
              <a:t>x</a:t>
            </a:r>
            <a:r>
              <a:rPr lang="el-GR" altLang="en-US" sz="3200" b="1" dirty="0">
                <a:latin typeface="Helvetica Neue"/>
              </a:rPr>
              <a:t>) </a:t>
            </a:r>
            <a:r>
              <a:rPr lang="el-GR" altLang="en-US" sz="3200" b="1" dirty="0">
                <a:latin typeface="Helvetica Neue"/>
                <a:sym typeface="Symbol" panose="05050102010706020507" pitchFamily="18" charset="2"/>
              </a:rPr>
              <a:t></a:t>
            </a:r>
            <a:r>
              <a:rPr lang="el-GR" altLang="en-US" sz="3200" b="1" dirty="0">
                <a:latin typeface="Helvetica Neue"/>
              </a:rPr>
              <a:t> </a:t>
            </a:r>
            <a:r>
              <a:rPr lang="el-GR" altLang="en-US" sz="3200" b="1" dirty="0">
                <a:latin typeface="Helvetica Neue"/>
                <a:sym typeface="Symbol" panose="05050102010706020507" pitchFamily="18" charset="2"/>
              </a:rPr>
              <a:t></a:t>
            </a:r>
            <a:r>
              <a:rPr lang="el-GR" altLang="en-US" sz="3200" b="1" dirty="0">
                <a:latin typeface="Helvetica Neue"/>
              </a:rPr>
              <a:t>{</a:t>
            </a:r>
            <a:r>
              <a:rPr lang="el-GR" altLang="en-US" sz="3200" b="1" dirty="0">
                <a:latin typeface="Helvetica Neue"/>
                <a:sym typeface="Symbol" panose="05050102010706020507" pitchFamily="18" charset="2"/>
              </a:rPr>
              <a:t></a:t>
            </a:r>
            <a:r>
              <a:rPr lang="en-US" altLang="en-US" sz="3200" b="1" dirty="0">
                <a:latin typeface="Helvetica Neue"/>
              </a:rPr>
              <a:t>y</a:t>
            </a:r>
            <a:r>
              <a:rPr lang="el-GR" altLang="en-US" sz="3200" b="1" dirty="0">
                <a:latin typeface="Helvetica Neue"/>
              </a:rPr>
              <a:t> </a:t>
            </a:r>
            <a:r>
              <a:rPr lang="en-US" altLang="en-US" sz="3200" b="1" dirty="0">
                <a:latin typeface="Helvetica Neue"/>
              </a:rPr>
              <a:t>ON</a:t>
            </a:r>
            <a:r>
              <a:rPr lang="el-GR" altLang="en-US" sz="3200" b="1" dirty="0">
                <a:latin typeface="Helvetica Neue"/>
              </a:rPr>
              <a:t>(</a:t>
            </a:r>
            <a:r>
              <a:rPr lang="en-US" altLang="en-US" sz="3200" b="1" dirty="0">
                <a:latin typeface="Helvetica Neue"/>
              </a:rPr>
              <a:t>y</a:t>
            </a:r>
            <a:r>
              <a:rPr lang="el-GR" altLang="en-US" sz="3200" b="1" dirty="0">
                <a:latin typeface="Helvetica Neue"/>
              </a:rPr>
              <a:t>, </a:t>
            </a:r>
            <a:r>
              <a:rPr lang="en-US" altLang="en-US" sz="3200" b="1" dirty="0">
                <a:latin typeface="Helvetica Neue"/>
              </a:rPr>
              <a:t>x</a:t>
            </a:r>
            <a:r>
              <a:rPr lang="el-GR" altLang="en-US" sz="3200" b="1" dirty="0">
                <a:latin typeface="Helvetica Neue"/>
              </a:rPr>
              <a:t>)}]</a:t>
            </a:r>
          </a:p>
          <a:p>
            <a:pPr algn="l" eaLnBrk="1" hangingPunct="1"/>
            <a:endParaRPr lang="el-GR" altLang="en-US" sz="3200" b="1" dirty="0">
              <a:latin typeface="Helvetica Neue"/>
            </a:endParaRPr>
          </a:p>
          <a:p>
            <a:pPr algn="l" eaLnBrk="1" hangingPunct="1"/>
            <a:r>
              <a:rPr lang="el-GR" altLang="en-US" sz="3200" b="1" dirty="0">
                <a:latin typeface="Helvetica Neue"/>
              </a:rPr>
              <a:t>                                                              </a:t>
            </a:r>
            <a:r>
              <a:rPr lang="el-GR" altLang="en-US" sz="3200" b="1" dirty="0">
                <a:latin typeface="Helvetica Neue"/>
                <a:sym typeface="Symbol" panose="05050102010706020507" pitchFamily="18" charset="2"/>
              </a:rPr>
              <a:t></a:t>
            </a:r>
            <a:r>
              <a:rPr lang="en-US" altLang="en-US" sz="3200" b="1" dirty="0">
                <a:latin typeface="Helvetica Neue"/>
              </a:rPr>
              <a:t>x</a:t>
            </a:r>
            <a:r>
              <a:rPr lang="el-GR" altLang="en-US" sz="3200" b="1" dirty="0">
                <a:latin typeface="Helvetica Neue"/>
              </a:rPr>
              <a:t> </a:t>
            </a:r>
            <a:r>
              <a:rPr lang="el-GR" altLang="en-US" sz="3200" b="1" dirty="0">
                <a:latin typeface="Helvetica Neue"/>
                <a:sym typeface="Symbol" panose="05050102010706020507" pitchFamily="18" charset="2"/>
              </a:rPr>
              <a:t></a:t>
            </a:r>
            <a:r>
              <a:rPr lang="el-GR" altLang="en-US" sz="3200" b="1" dirty="0">
                <a:latin typeface="Helvetica Neue"/>
              </a:rPr>
              <a:t>y [</a:t>
            </a:r>
            <a:r>
              <a:rPr lang="en-US" altLang="en-US" sz="3200" b="1" dirty="0">
                <a:latin typeface="Helvetica Neue"/>
              </a:rPr>
              <a:t>ON</a:t>
            </a:r>
            <a:r>
              <a:rPr lang="el-GR" altLang="en-US" sz="3200" b="1" dirty="0">
                <a:latin typeface="Helvetica Neue"/>
              </a:rPr>
              <a:t>(</a:t>
            </a:r>
            <a:r>
              <a:rPr lang="en-US" altLang="en-US" sz="3200" b="1" dirty="0">
                <a:latin typeface="Helvetica Neue"/>
              </a:rPr>
              <a:t>x</a:t>
            </a:r>
            <a:r>
              <a:rPr lang="el-GR" altLang="en-US" sz="3200" b="1" dirty="0">
                <a:latin typeface="Helvetica Neue"/>
              </a:rPr>
              <a:t>,</a:t>
            </a:r>
            <a:r>
              <a:rPr lang="en-US" altLang="en-US" sz="3200" b="1" dirty="0">
                <a:latin typeface="Helvetica Neue"/>
              </a:rPr>
              <a:t>y</a:t>
            </a:r>
            <a:r>
              <a:rPr lang="el-GR" altLang="en-US" sz="3200" b="1" dirty="0">
                <a:latin typeface="Helvetica Neue"/>
              </a:rPr>
              <a:t>) </a:t>
            </a:r>
            <a:r>
              <a:rPr lang="el-GR" altLang="en-US" sz="3200" b="1" dirty="0">
                <a:latin typeface="Helvetica Neue"/>
                <a:sym typeface="Symbol" panose="05050102010706020507" pitchFamily="18" charset="2"/>
              </a:rPr>
              <a:t></a:t>
            </a:r>
            <a:r>
              <a:rPr lang="el-GR" altLang="en-US" sz="3200" b="1" dirty="0">
                <a:latin typeface="Helvetica Neue"/>
              </a:rPr>
              <a:t> </a:t>
            </a:r>
            <a:r>
              <a:rPr lang="en-US" altLang="en-US" sz="3200" b="1" dirty="0">
                <a:latin typeface="Helvetica Neue"/>
              </a:rPr>
              <a:t>ABOVE</a:t>
            </a:r>
            <a:r>
              <a:rPr lang="el-GR" altLang="en-US" sz="3200" b="1" dirty="0">
                <a:latin typeface="Helvetica Neue"/>
              </a:rPr>
              <a:t>(</a:t>
            </a:r>
            <a:r>
              <a:rPr lang="en-US" altLang="en-US" sz="3200" b="1" dirty="0">
                <a:latin typeface="Helvetica Neue"/>
              </a:rPr>
              <a:t>x</a:t>
            </a:r>
            <a:r>
              <a:rPr lang="el-GR" altLang="en-US" sz="3200" b="1" dirty="0">
                <a:latin typeface="Helvetica Neue"/>
              </a:rPr>
              <a:t>,</a:t>
            </a:r>
            <a:r>
              <a:rPr lang="en-US" altLang="en-US" sz="3200" b="1" dirty="0">
                <a:latin typeface="Helvetica Neue"/>
              </a:rPr>
              <a:t>y</a:t>
            </a:r>
            <a:r>
              <a:rPr lang="el-GR" altLang="en-US" sz="3200" b="1" dirty="0">
                <a:latin typeface="Helvetica Neue"/>
              </a:rPr>
              <a:t>)]</a:t>
            </a:r>
          </a:p>
          <a:p>
            <a:pPr algn="l" eaLnBrk="1" hangingPunct="1"/>
            <a:r>
              <a:rPr lang="el-GR" altLang="en-US" sz="3200" b="1" dirty="0">
                <a:latin typeface="Helvetica Neue"/>
              </a:rPr>
              <a:t>              </a:t>
            </a:r>
            <a:r>
              <a:rPr lang="en-US" altLang="en-US" sz="3200" b="1" dirty="0">
                <a:latin typeface="Helvetica Neue"/>
              </a:rPr>
              <a:t>ON</a:t>
            </a:r>
            <a:r>
              <a:rPr lang="el-GR" altLang="en-US" sz="3200" b="1" dirty="0">
                <a:latin typeface="Helvetica Neue"/>
              </a:rPr>
              <a:t>(Α, </a:t>
            </a:r>
            <a:r>
              <a:rPr lang="en-US" altLang="en-US" sz="3200" b="1" dirty="0">
                <a:latin typeface="Helvetica Neue"/>
              </a:rPr>
              <a:t>TABLE</a:t>
            </a:r>
            <a:r>
              <a:rPr lang="el-GR" altLang="en-US" sz="3200" b="1" dirty="0">
                <a:latin typeface="Helvetica Neue"/>
              </a:rPr>
              <a:t>)</a:t>
            </a:r>
          </a:p>
          <a:p>
            <a:pPr algn="l" eaLnBrk="1" hangingPunct="1"/>
            <a:r>
              <a:rPr lang="el-GR" altLang="en-US" sz="3200" b="1" dirty="0">
                <a:latin typeface="Helvetica Neue"/>
              </a:rPr>
              <a:t>              </a:t>
            </a:r>
            <a:r>
              <a:rPr lang="en-US" altLang="en-US" sz="3200" b="1" dirty="0">
                <a:latin typeface="Helvetica Neue"/>
              </a:rPr>
              <a:t>ON</a:t>
            </a:r>
            <a:r>
              <a:rPr lang="el-GR" altLang="en-US" sz="3200" b="1" dirty="0">
                <a:latin typeface="Helvetica Neue"/>
              </a:rPr>
              <a:t>(Β,Α)                             </a:t>
            </a:r>
            <a:r>
              <a:rPr lang="el-GR" altLang="en-US" sz="3200" b="1" dirty="0">
                <a:latin typeface="Helvetica Neue"/>
                <a:sym typeface="Symbol" panose="05050102010706020507" pitchFamily="18" charset="2"/>
              </a:rPr>
              <a:t></a:t>
            </a:r>
            <a:r>
              <a:rPr lang="en-US" altLang="en-US" sz="3200" b="1" dirty="0">
                <a:latin typeface="Helvetica Neue"/>
              </a:rPr>
              <a:t>x</a:t>
            </a:r>
            <a:r>
              <a:rPr lang="el-GR" altLang="en-US" sz="3200" b="1" dirty="0">
                <a:latin typeface="Helvetica Neue"/>
              </a:rPr>
              <a:t> </a:t>
            </a:r>
            <a:r>
              <a:rPr lang="el-GR" altLang="en-US" sz="3200" b="1" dirty="0">
                <a:latin typeface="Helvetica Neue"/>
                <a:sym typeface="Symbol" panose="05050102010706020507" pitchFamily="18" charset="2"/>
              </a:rPr>
              <a:t></a:t>
            </a:r>
            <a:r>
              <a:rPr lang="el-GR" altLang="en-US" sz="3200" b="1" dirty="0">
                <a:latin typeface="Helvetica Neue"/>
              </a:rPr>
              <a:t>y </a:t>
            </a:r>
            <a:r>
              <a:rPr lang="el-GR" altLang="en-US" sz="3200" b="1" dirty="0">
                <a:latin typeface="Helvetica Neue"/>
                <a:sym typeface="Symbol" panose="05050102010706020507" pitchFamily="18" charset="2"/>
              </a:rPr>
              <a:t></a:t>
            </a:r>
            <a:r>
              <a:rPr lang="el-GR" altLang="en-US" sz="3200" b="1" dirty="0">
                <a:latin typeface="Helvetica Neue"/>
              </a:rPr>
              <a:t>z [</a:t>
            </a:r>
            <a:r>
              <a:rPr lang="en-US" altLang="en-US" sz="3200" b="1" dirty="0">
                <a:latin typeface="Helvetica Neue"/>
              </a:rPr>
              <a:t>ABOVE</a:t>
            </a:r>
            <a:r>
              <a:rPr lang="el-GR" altLang="en-US" sz="3200" b="1" dirty="0">
                <a:latin typeface="Helvetica Neue"/>
              </a:rPr>
              <a:t>(</a:t>
            </a:r>
            <a:r>
              <a:rPr lang="en-US" altLang="en-US" sz="3200" b="1" dirty="0">
                <a:latin typeface="Helvetica Neue"/>
              </a:rPr>
              <a:t>x</a:t>
            </a:r>
            <a:r>
              <a:rPr lang="el-GR" altLang="en-US" sz="3200" b="1" dirty="0">
                <a:latin typeface="Helvetica Neue"/>
              </a:rPr>
              <a:t>,</a:t>
            </a:r>
            <a:r>
              <a:rPr lang="en-US" altLang="en-US" sz="3200" b="1" dirty="0">
                <a:latin typeface="Helvetica Neue"/>
              </a:rPr>
              <a:t>y</a:t>
            </a:r>
            <a:r>
              <a:rPr lang="el-GR" altLang="en-US" sz="3200" b="1" dirty="0">
                <a:latin typeface="Helvetica Neue"/>
              </a:rPr>
              <a:t>) </a:t>
            </a:r>
            <a:r>
              <a:rPr lang="el-GR" altLang="en-US" sz="3200" b="1" dirty="0">
                <a:latin typeface="Helvetica Neue"/>
                <a:sym typeface="Symbol" panose="05050102010706020507" pitchFamily="18" charset="2"/>
              </a:rPr>
              <a:t></a:t>
            </a:r>
            <a:r>
              <a:rPr lang="el-GR" altLang="en-US" sz="3200" b="1" dirty="0">
                <a:latin typeface="Helvetica Neue"/>
              </a:rPr>
              <a:t> </a:t>
            </a:r>
            <a:r>
              <a:rPr lang="en-US" altLang="en-US" sz="3200" b="1" dirty="0">
                <a:latin typeface="Helvetica Neue"/>
              </a:rPr>
              <a:t>ABOVE</a:t>
            </a:r>
            <a:r>
              <a:rPr lang="el-GR" altLang="en-US" sz="3200" b="1" dirty="0">
                <a:latin typeface="Helvetica Neue"/>
              </a:rPr>
              <a:t>(</a:t>
            </a:r>
            <a:r>
              <a:rPr lang="en-US" altLang="en-US" sz="3200" b="1" dirty="0">
                <a:latin typeface="Helvetica Neue"/>
              </a:rPr>
              <a:t>y</a:t>
            </a:r>
            <a:r>
              <a:rPr lang="el-GR" altLang="en-US" sz="3200" b="1" dirty="0">
                <a:latin typeface="Helvetica Neue"/>
              </a:rPr>
              <a:t>,</a:t>
            </a:r>
            <a:r>
              <a:rPr lang="en-US" altLang="en-US" sz="3200" b="1" dirty="0">
                <a:latin typeface="Helvetica Neue"/>
              </a:rPr>
              <a:t>z</a:t>
            </a:r>
            <a:r>
              <a:rPr lang="el-GR" altLang="en-US" sz="3200" b="1" dirty="0">
                <a:latin typeface="Helvetica Neue"/>
              </a:rPr>
              <a:t>)</a:t>
            </a:r>
          </a:p>
          <a:p>
            <a:pPr algn="l" eaLnBrk="1" hangingPunct="1"/>
            <a:r>
              <a:rPr lang="el-GR" altLang="en-US" sz="3200" b="1" dirty="0">
                <a:latin typeface="Helvetica Neue"/>
              </a:rPr>
              <a:t>              </a:t>
            </a:r>
            <a:r>
              <a:rPr lang="en-US" altLang="en-US" sz="3200" b="1" dirty="0">
                <a:latin typeface="Helvetica Neue"/>
              </a:rPr>
              <a:t>FREE</a:t>
            </a:r>
            <a:r>
              <a:rPr lang="el-GR" altLang="en-US" sz="3200" b="1" dirty="0">
                <a:latin typeface="Helvetica Neue"/>
              </a:rPr>
              <a:t>(Β)                                             </a:t>
            </a:r>
            <a:r>
              <a:rPr lang="el-GR" altLang="en-US" sz="3200" b="1" dirty="0">
                <a:latin typeface="Helvetica Neue"/>
                <a:sym typeface="Symbol" panose="05050102010706020507" pitchFamily="18" charset="2"/>
              </a:rPr>
              <a:t></a:t>
            </a:r>
            <a:r>
              <a:rPr lang="el-GR" altLang="en-US" sz="3200" b="1" dirty="0">
                <a:latin typeface="Helvetica Neue"/>
              </a:rPr>
              <a:t> </a:t>
            </a:r>
            <a:r>
              <a:rPr lang="en-US" altLang="en-US" sz="3200" b="1" dirty="0">
                <a:latin typeface="Helvetica Neue"/>
              </a:rPr>
              <a:t>ABOVE</a:t>
            </a:r>
            <a:r>
              <a:rPr lang="el-GR" altLang="en-US" sz="3200" b="1" dirty="0">
                <a:latin typeface="Helvetica Neue"/>
              </a:rPr>
              <a:t>(</a:t>
            </a:r>
            <a:r>
              <a:rPr lang="en-US" altLang="en-US" sz="3200" b="1" dirty="0">
                <a:latin typeface="Helvetica Neue"/>
              </a:rPr>
              <a:t>x</a:t>
            </a:r>
            <a:r>
              <a:rPr lang="el-GR" altLang="en-US" sz="3200" b="1" dirty="0">
                <a:latin typeface="Helvetica Neue"/>
              </a:rPr>
              <a:t>,</a:t>
            </a:r>
            <a:r>
              <a:rPr lang="en-US" altLang="en-US" sz="3200" b="1" dirty="0">
                <a:latin typeface="Helvetica Neue"/>
              </a:rPr>
              <a:t>z</a:t>
            </a:r>
            <a:r>
              <a:rPr lang="el-GR" altLang="en-US" sz="3200" b="1" dirty="0">
                <a:latin typeface="Helvetica Neue"/>
              </a:rPr>
              <a:t>)]</a:t>
            </a:r>
            <a:endParaRPr lang="en-US" altLang="en-US" sz="3200" b="1" dirty="0">
              <a:latin typeface="Helvetica Neue"/>
            </a:endParaRPr>
          </a:p>
        </p:txBody>
      </p:sp>
      <p:sp>
        <p:nvSpPr>
          <p:cNvPr id="31749" name="Rectangle 5">
            <a:extLst>
              <a:ext uri="{FF2B5EF4-FFF2-40B4-BE49-F238E27FC236}">
                <a16:creationId xmlns:a16="http://schemas.microsoft.com/office/drawing/2014/main" id="{8AA3C41B-D822-96CE-8475-7856485ACC97}"/>
              </a:ext>
            </a:extLst>
          </p:cNvPr>
          <p:cNvSpPr>
            <a:spLocks noChangeArrowheads="1"/>
          </p:cNvSpPr>
          <p:nvPr/>
        </p:nvSpPr>
        <p:spPr bwMode="auto">
          <a:xfrm>
            <a:off x="6248400" y="5292726"/>
            <a:ext cx="1524000" cy="1219200"/>
          </a:xfrm>
          <a:prstGeom prst="rect">
            <a:avLst/>
          </a:prstGeom>
          <a:solidFill>
            <a:srgbClr val="92D050"/>
          </a:solidFill>
          <a:ln w="9525" algn="ctr">
            <a:solidFill>
              <a:schemeClr val="tx1"/>
            </a:solidFill>
            <a:miter lim="800000"/>
            <a:headEnd/>
            <a:tailEnd/>
          </a:ln>
          <a:effec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Β</a:t>
            </a:r>
            <a:endParaRPr lang="en-US" altLang="en-US" sz="2800" b="1"/>
          </a:p>
        </p:txBody>
      </p:sp>
      <p:sp>
        <p:nvSpPr>
          <p:cNvPr id="31750" name="Rectangle 6">
            <a:extLst>
              <a:ext uri="{FF2B5EF4-FFF2-40B4-BE49-F238E27FC236}">
                <a16:creationId xmlns:a16="http://schemas.microsoft.com/office/drawing/2014/main" id="{6CF7F7BC-28B9-D34D-A461-F7BD9908F453}"/>
              </a:ext>
            </a:extLst>
          </p:cNvPr>
          <p:cNvSpPr>
            <a:spLocks noChangeArrowheads="1"/>
          </p:cNvSpPr>
          <p:nvPr/>
        </p:nvSpPr>
        <p:spPr bwMode="auto">
          <a:xfrm>
            <a:off x="6248400" y="6511926"/>
            <a:ext cx="1524000" cy="1219200"/>
          </a:xfrm>
          <a:prstGeom prst="rect">
            <a:avLst/>
          </a:prstGeom>
          <a:solidFill>
            <a:srgbClr val="FFC000"/>
          </a:solidFill>
          <a:ln w="9525" algn="ctr">
            <a:solidFill>
              <a:schemeClr val="tx1"/>
            </a:solidFill>
            <a:miter lim="800000"/>
            <a:headEnd/>
            <a:tailEnd/>
          </a:ln>
          <a:effec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800" b="1"/>
              <a:t>Α</a:t>
            </a:r>
            <a:endParaRPr lang="en-US" altLang="en-US" sz="2800" b="1"/>
          </a:p>
        </p:txBody>
      </p:sp>
      <p:sp>
        <p:nvSpPr>
          <p:cNvPr id="31751" name="Line 7">
            <a:extLst>
              <a:ext uri="{FF2B5EF4-FFF2-40B4-BE49-F238E27FC236}">
                <a16:creationId xmlns:a16="http://schemas.microsoft.com/office/drawing/2014/main" id="{D2EAD05E-20AB-375E-B2CD-6E497DC5EC44}"/>
              </a:ext>
            </a:extLst>
          </p:cNvPr>
          <p:cNvSpPr>
            <a:spLocks noChangeShapeType="1"/>
          </p:cNvSpPr>
          <p:nvPr/>
        </p:nvSpPr>
        <p:spPr bwMode="auto">
          <a:xfrm>
            <a:off x="5334000" y="7731126"/>
            <a:ext cx="3505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1752" name="Text Box 8">
            <a:extLst>
              <a:ext uri="{FF2B5EF4-FFF2-40B4-BE49-F238E27FC236}">
                <a16:creationId xmlns:a16="http://schemas.microsoft.com/office/drawing/2014/main" id="{076F3325-3BEE-EBC6-6138-C3FE063D8E8F}"/>
              </a:ext>
            </a:extLst>
          </p:cNvPr>
          <p:cNvSpPr txBox="1">
            <a:spLocks noChangeArrowheads="1"/>
          </p:cNvSpPr>
          <p:nvPr/>
        </p:nvSpPr>
        <p:spPr bwMode="auto">
          <a:xfrm>
            <a:off x="5791200" y="1828801"/>
            <a:ext cx="1295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1" dirty="0">
                <a:solidFill>
                  <a:srgbClr val="990000"/>
                </a:solidFill>
                <a:latin typeface="Helvetica Neue"/>
              </a:rPr>
              <a:t>Resolution Refutation Procedure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a:extLst>
              <a:ext uri="{FF2B5EF4-FFF2-40B4-BE49-F238E27FC236}">
                <a16:creationId xmlns:a16="http://schemas.microsoft.com/office/drawing/2014/main" id="{7E9A422C-9E22-95D8-D5BE-6628346BE6DA}"/>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2771" name="Slide Number Placeholder 5">
            <a:extLst>
              <a:ext uri="{FF2B5EF4-FFF2-40B4-BE49-F238E27FC236}">
                <a16:creationId xmlns:a16="http://schemas.microsoft.com/office/drawing/2014/main" id="{48639FB4-7F31-FFAF-4C27-0ECF6ED030B6}"/>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77B29ACF-B03E-4F62-9EE5-8DC43B58A201}" type="slidenum">
              <a:rPr lang="el-GR" altLang="en-US" smtClean="0"/>
              <a:pPr algn="ctr"/>
              <a:t>57</a:t>
            </a:fld>
            <a:endParaRPr lang="el-GR" altLang="en-US" dirty="0"/>
          </a:p>
        </p:txBody>
      </p:sp>
      <p:sp>
        <p:nvSpPr>
          <p:cNvPr id="32772" name="Rectangle 2">
            <a:extLst>
              <a:ext uri="{FF2B5EF4-FFF2-40B4-BE49-F238E27FC236}">
                <a16:creationId xmlns:a16="http://schemas.microsoft.com/office/drawing/2014/main" id="{26887E19-C8F1-23EE-6278-DC654D3690A7}"/>
              </a:ext>
            </a:extLst>
          </p:cNvPr>
          <p:cNvSpPr>
            <a:spLocks noGrp="1" noChangeArrowheads="1"/>
          </p:cNvSpPr>
          <p:nvPr>
            <p:ph type="title"/>
          </p:nvPr>
        </p:nvSpPr>
        <p:spPr/>
        <p:txBody>
          <a:bodyPr/>
          <a:lstStyle/>
          <a:p>
            <a:pPr eaLnBrk="1" hangingPunct="1"/>
            <a:r>
              <a:rPr lang="en-US" altLang="en-US" sz="8000" dirty="0"/>
              <a:t> </a:t>
            </a:r>
          </a:p>
        </p:txBody>
      </p:sp>
      <p:sp>
        <p:nvSpPr>
          <p:cNvPr id="32773" name="Rectangle 3">
            <a:extLst>
              <a:ext uri="{FF2B5EF4-FFF2-40B4-BE49-F238E27FC236}">
                <a16:creationId xmlns:a16="http://schemas.microsoft.com/office/drawing/2014/main" id="{B270E081-9357-BD7E-2169-DD299610D9B0}"/>
              </a:ext>
            </a:extLst>
          </p:cNvPr>
          <p:cNvSpPr>
            <a:spLocks noGrp="1" noChangeArrowheads="1"/>
          </p:cNvSpPr>
          <p:nvPr>
            <p:ph type="body" idx="1"/>
          </p:nvPr>
        </p:nvSpPr>
        <p:spPr>
          <a:xfrm>
            <a:off x="1676400" y="3670301"/>
            <a:ext cx="21031200" cy="6629399"/>
          </a:xfrm>
          <a:solidFill>
            <a:schemeClr val="accent6">
              <a:lumMod val="20000"/>
              <a:lumOff val="80000"/>
            </a:schemeClr>
          </a:solidFill>
        </p:spPr>
        <p:txBody>
          <a:bodyPr/>
          <a:lstStyle/>
          <a:p>
            <a:pPr eaLnBrk="1" hangingPunct="1">
              <a:lnSpc>
                <a:spcPct val="80000"/>
              </a:lnSpc>
              <a:buFont typeface="Wingdings" panose="05000000000000000000" pitchFamily="2" charset="2"/>
              <a:buChar char="q"/>
            </a:pPr>
            <a:r>
              <a:rPr lang="en-US" altLang="en-US" sz="4400" dirty="0">
                <a:latin typeface="Helvetica Neue"/>
              </a:rPr>
              <a:t>For any valid reasoning there is a consistent set of sentences. E.g., the set of sentences</a:t>
            </a:r>
            <a:r>
              <a:rPr lang="el-GR" altLang="en-US" sz="4400" dirty="0">
                <a:latin typeface="Helvetica Neue"/>
              </a:rPr>
              <a:t> {</a:t>
            </a:r>
            <a:r>
              <a:rPr lang="el-GR" altLang="en-US" sz="4400" dirty="0">
                <a:latin typeface="Helvetica Neue"/>
                <a:sym typeface="Symbol" panose="05050102010706020507" pitchFamily="18" charset="2"/>
              </a:rPr>
              <a:t></a:t>
            </a:r>
            <a:r>
              <a:rPr lang="en-US" altLang="en-US" sz="4400" dirty="0">
                <a:latin typeface="Helvetica Neue"/>
              </a:rPr>
              <a:t>x</a:t>
            </a:r>
            <a:r>
              <a:rPr lang="el-GR" altLang="en-US" sz="4400" dirty="0">
                <a:latin typeface="Helvetica Neue"/>
              </a:rPr>
              <a:t> Φ(</a:t>
            </a:r>
            <a:r>
              <a:rPr lang="en-US" altLang="en-US" sz="4400" dirty="0">
                <a:latin typeface="Helvetica Neue"/>
              </a:rPr>
              <a:t>x</a:t>
            </a:r>
            <a:r>
              <a:rPr lang="el-GR" altLang="en-US" sz="4400" dirty="0">
                <a:latin typeface="Helvetica Neue"/>
              </a:rPr>
              <a:t>) </a:t>
            </a:r>
            <a:r>
              <a:rPr lang="el-GR" altLang="en-US" sz="4400" dirty="0">
                <a:latin typeface="Helvetica Neue"/>
                <a:sym typeface="Symbol" panose="05050102010706020507" pitchFamily="18" charset="2"/>
              </a:rPr>
              <a:t></a:t>
            </a:r>
            <a:r>
              <a:rPr lang="el-GR" altLang="en-US" sz="4400" dirty="0">
                <a:latin typeface="Helvetica Neue"/>
              </a:rPr>
              <a:t> Ψ(</a:t>
            </a:r>
            <a:r>
              <a:rPr lang="en-US" altLang="en-US" sz="4400" dirty="0">
                <a:latin typeface="Helvetica Neue"/>
              </a:rPr>
              <a:t>x</a:t>
            </a:r>
            <a:r>
              <a:rPr lang="el-GR" altLang="en-US" sz="4400" dirty="0">
                <a:latin typeface="Helvetica Neue"/>
              </a:rPr>
              <a:t>), Φ(Α), Ψ(Α)} </a:t>
            </a:r>
            <a:r>
              <a:rPr lang="en-US" altLang="en-US" sz="4400" dirty="0">
                <a:latin typeface="Helvetica Neue"/>
              </a:rPr>
              <a:t>is consistent</a:t>
            </a:r>
            <a:r>
              <a:rPr lang="el-GR" altLang="en-US" sz="4400" dirty="0">
                <a:latin typeface="Helvetica Neue"/>
              </a:rPr>
              <a:t> - </a:t>
            </a:r>
            <a:r>
              <a:rPr lang="en-US" altLang="en-US" sz="4400" dirty="0">
                <a:latin typeface="Helvetica Neue"/>
              </a:rPr>
              <a:t>sentence</a:t>
            </a:r>
            <a:r>
              <a:rPr lang="el-GR" altLang="en-US" sz="4400" dirty="0">
                <a:latin typeface="Helvetica Neue"/>
              </a:rPr>
              <a:t> Ψ(Α) </a:t>
            </a:r>
            <a:r>
              <a:rPr lang="en-US" altLang="en-US" sz="4400" dirty="0">
                <a:latin typeface="Helvetica Neue"/>
              </a:rPr>
              <a:t>follows from the other two</a:t>
            </a:r>
            <a:r>
              <a:rPr lang="el-GR" altLang="en-US" sz="4400" dirty="0">
                <a:latin typeface="Helvetica Neue"/>
              </a:rPr>
              <a:t> (</a:t>
            </a:r>
            <a:r>
              <a:rPr lang="en-US" altLang="en-US" sz="4400" dirty="0">
                <a:latin typeface="Helvetica Neue"/>
              </a:rPr>
              <a:t>modus</a:t>
            </a:r>
            <a:r>
              <a:rPr lang="el-GR" altLang="en-US" sz="4400" dirty="0">
                <a:latin typeface="Helvetica Neue"/>
              </a:rPr>
              <a:t> </a:t>
            </a:r>
            <a:r>
              <a:rPr lang="en-US" altLang="en-US" sz="4400" dirty="0">
                <a:latin typeface="Helvetica Neue"/>
              </a:rPr>
              <a:t>ponens rule</a:t>
            </a:r>
            <a:r>
              <a:rPr lang="el-GR" altLang="en-US" sz="4400" dirty="0">
                <a:latin typeface="Helvetica Neue"/>
              </a:rPr>
              <a:t>).</a:t>
            </a:r>
          </a:p>
          <a:p>
            <a:pPr eaLnBrk="1" hangingPunct="1">
              <a:lnSpc>
                <a:spcPct val="80000"/>
              </a:lnSpc>
              <a:buFont typeface="Wingdings" panose="05000000000000000000" pitchFamily="2" charset="2"/>
              <a:buChar char="q"/>
            </a:pPr>
            <a:endParaRPr lang="el-GR" altLang="en-US" sz="1200" dirty="0">
              <a:latin typeface="Helvetica Neue"/>
            </a:endParaRPr>
          </a:p>
          <a:p>
            <a:pPr eaLnBrk="1" hangingPunct="1">
              <a:lnSpc>
                <a:spcPct val="80000"/>
              </a:lnSpc>
              <a:buFont typeface="Wingdings" panose="05000000000000000000" pitchFamily="2" charset="2"/>
              <a:buChar char="q"/>
            </a:pPr>
            <a:r>
              <a:rPr lang="en-US" altLang="en-US" sz="4400" dirty="0">
                <a:latin typeface="Helvetica Neue"/>
              </a:rPr>
              <a:t>Hence</a:t>
            </a:r>
            <a:r>
              <a:rPr lang="el-GR" altLang="en-US" sz="4400" dirty="0">
                <a:latin typeface="Helvetica Neue"/>
              </a:rPr>
              <a:t>, </a:t>
            </a:r>
            <a:r>
              <a:rPr lang="en-US" altLang="en-US" sz="4400" dirty="0">
                <a:latin typeface="Helvetica Neue"/>
              </a:rPr>
              <a:t>we can prove that the reasoning from the sentences P</a:t>
            </a:r>
            <a:r>
              <a:rPr lang="el-GR" altLang="en-US" sz="4400" baseline="-25000" dirty="0">
                <a:latin typeface="Helvetica Neue"/>
              </a:rPr>
              <a:t>1</a:t>
            </a:r>
            <a:r>
              <a:rPr lang="el-GR" altLang="en-US" sz="4400" dirty="0">
                <a:latin typeface="Helvetica Neue"/>
              </a:rPr>
              <a:t>, . . ., </a:t>
            </a:r>
            <a:r>
              <a:rPr lang="en-US" altLang="en-US" sz="4400" dirty="0">
                <a:latin typeface="Helvetica Neue"/>
              </a:rPr>
              <a:t>P</a:t>
            </a:r>
            <a:r>
              <a:rPr lang="en-US" altLang="en-US" sz="4400" baseline="-25000" dirty="0">
                <a:latin typeface="Helvetica Neue"/>
              </a:rPr>
              <a:t>n</a:t>
            </a:r>
            <a:r>
              <a:rPr lang="el-GR" altLang="en-US" sz="4400" dirty="0">
                <a:latin typeface="Helvetica Neue"/>
              </a:rPr>
              <a:t> </a:t>
            </a:r>
            <a:r>
              <a:rPr lang="en-US" altLang="en-US" sz="4400" dirty="0">
                <a:latin typeface="Helvetica Neue"/>
              </a:rPr>
              <a:t>to</a:t>
            </a:r>
            <a:r>
              <a:rPr lang="el-GR" altLang="en-US" sz="4400" dirty="0">
                <a:latin typeface="Helvetica Neue"/>
              </a:rPr>
              <a:t> </a:t>
            </a:r>
            <a:r>
              <a:rPr lang="en-US" altLang="en-US" sz="4400" dirty="0">
                <a:latin typeface="Helvetica Neue"/>
              </a:rPr>
              <a:t>the conclusion</a:t>
            </a:r>
            <a:r>
              <a:rPr lang="el-GR" altLang="en-US" sz="4400" dirty="0">
                <a:latin typeface="Helvetica Neue"/>
              </a:rPr>
              <a:t> </a:t>
            </a:r>
            <a:r>
              <a:rPr lang="en-US" altLang="en-US" sz="4400" dirty="0">
                <a:latin typeface="Helvetica Neue"/>
              </a:rPr>
              <a:t>C</a:t>
            </a:r>
            <a:r>
              <a:rPr lang="el-GR" altLang="en-US" sz="4400" dirty="0">
                <a:latin typeface="Helvetica Neue"/>
              </a:rPr>
              <a:t> </a:t>
            </a:r>
            <a:r>
              <a:rPr lang="en-US" altLang="en-US" sz="4400" dirty="0">
                <a:latin typeface="Helvetica Neue"/>
              </a:rPr>
              <a:t>is valid</a:t>
            </a:r>
            <a:r>
              <a:rPr lang="el-GR" altLang="en-US" sz="4400" dirty="0">
                <a:latin typeface="Helvetica Neue"/>
              </a:rPr>
              <a:t>, </a:t>
            </a:r>
            <a:r>
              <a:rPr lang="en-US" altLang="en-US" sz="4400" dirty="0">
                <a:latin typeface="Helvetica Neue"/>
              </a:rPr>
              <a:t>by proving that the set of sentences</a:t>
            </a:r>
            <a:r>
              <a:rPr lang="el-GR" altLang="en-US" sz="4400" dirty="0">
                <a:latin typeface="Helvetica Neue"/>
              </a:rPr>
              <a:t> {</a:t>
            </a:r>
            <a:r>
              <a:rPr lang="en-US" altLang="en-US" sz="4400" dirty="0">
                <a:latin typeface="Helvetica Neue"/>
              </a:rPr>
              <a:t>P</a:t>
            </a:r>
            <a:r>
              <a:rPr lang="el-GR" altLang="en-US" sz="4400" baseline="-25000" dirty="0">
                <a:latin typeface="Helvetica Neue"/>
              </a:rPr>
              <a:t>1</a:t>
            </a:r>
            <a:r>
              <a:rPr lang="el-GR" altLang="en-US" sz="4400" dirty="0">
                <a:latin typeface="Helvetica Neue"/>
              </a:rPr>
              <a:t>, . . . , </a:t>
            </a:r>
            <a:r>
              <a:rPr lang="en-US" altLang="en-US" sz="4400" dirty="0">
                <a:latin typeface="Helvetica Neue"/>
              </a:rPr>
              <a:t>P</a:t>
            </a:r>
            <a:r>
              <a:rPr lang="en-US" altLang="en-US" sz="4400" baseline="-25000" dirty="0">
                <a:latin typeface="Helvetica Neue"/>
              </a:rPr>
              <a:t>n</a:t>
            </a:r>
            <a:r>
              <a:rPr lang="el-GR" altLang="en-US" sz="4400" dirty="0">
                <a:latin typeface="Helvetica Neue"/>
              </a:rPr>
              <a:t>, </a:t>
            </a:r>
            <a:r>
              <a:rPr lang="en-US" altLang="en-US" sz="4400" dirty="0">
                <a:latin typeface="Helvetica Neue"/>
              </a:rPr>
              <a:t>C</a:t>
            </a:r>
            <a:r>
              <a:rPr lang="el-GR" altLang="en-US" sz="4400" dirty="0">
                <a:latin typeface="Helvetica Neue"/>
              </a:rPr>
              <a:t>} </a:t>
            </a:r>
            <a:r>
              <a:rPr lang="en-US" altLang="en-US" sz="4400" dirty="0">
                <a:latin typeface="Helvetica Neue"/>
              </a:rPr>
              <a:t>is consistent</a:t>
            </a:r>
            <a:r>
              <a:rPr lang="el-GR" altLang="en-US" sz="4400" dirty="0">
                <a:latin typeface="Helvetica Neue"/>
              </a:rPr>
              <a:t>.</a:t>
            </a:r>
          </a:p>
          <a:p>
            <a:pPr eaLnBrk="1" hangingPunct="1">
              <a:lnSpc>
                <a:spcPct val="80000"/>
              </a:lnSpc>
              <a:buFont typeface="Wingdings" panose="05000000000000000000" pitchFamily="2" charset="2"/>
              <a:buChar char="q"/>
            </a:pPr>
            <a:endParaRPr lang="el-GR" altLang="en-US" sz="1200" dirty="0">
              <a:latin typeface="Helvetica Neue"/>
            </a:endParaRPr>
          </a:p>
          <a:p>
            <a:pPr eaLnBrk="1" hangingPunct="1">
              <a:lnSpc>
                <a:spcPct val="80000"/>
              </a:lnSpc>
              <a:buFont typeface="Wingdings" panose="05000000000000000000" pitchFamily="2" charset="2"/>
              <a:buChar char="q"/>
            </a:pPr>
            <a:r>
              <a:rPr lang="en-US" altLang="en-US" sz="4400" dirty="0">
                <a:latin typeface="Helvetica Neue"/>
              </a:rPr>
              <a:t>Usually, it is easier to prove that the set of sentences</a:t>
            </a:r>
            <a:r>
              <a:rPr lang="el-GR" altLang="en-US" sz="4400" dirty="0">
                <a:latin typeface="Helvetica Neue"/>
              </a:rPr>
              <a:t> {</a:t>
            </a:r>
            <a:r>
              <a:rPr lang="en-US" altLang="en-US" sz="4400" dirty="0">
                <a:latin typeface="Helvetica Neue"/>
              </a:rPr>
              <a:t>P</a:t>
            </a:r>
            <a:r>
              <a:rPr lang="el-GR" altLang="en-US" sz="4400" baseline="-25000" dirty="0">
                <a:latin typeface="Helvetica Neue"/>
              </a:rPr>
              <a:t>1</a:t>
            </a:r>
            <a:r>
              <a:rPr lang="el-GR" altLang="en-US" sz="4400" dirty="0">
                <a:latin typeface="Helvetica Neue"/>
              </a:rPr>
              <a:t>,  . . . , </a:t>
            </a:r>
            <a:r>
              <a:rPr lang="en-US" altLang="en-US" sz="4400" dirty="0">
                <a:latin typeface="Helvetica Neue"/>
              </a:rPr>
              <a:t>P</a:t>
            </a:r>
            <a:r>
              <a:rPr lang="en-US" altLang="en-US" sz="4400" baseline="-25000" dirty="0">
                <a:latin typeface="Helvetica Neue"/>
              </a:rPr>
              <a:t>n</a:t>
            </a:r>
            <a:r>
              <a:rPr lang="el-GR" altLang="en-US" sz="4400" dirty="0">
                <a:latin typeface="Helvetica Neue"/>
              </a:rPr>
              <a:t>, </a:t>
            </a:r>
            <a:r>
              <a:rPr lang="en-US" altLang="en-US" sz="4400" dirty="0">
                <a:latin typeface="Helvetica Neue"/>
                <a:sym typeface="Symbol" panose="05050102010706020507" pitchFamily="18" charset="2"/>
              </a:rPr>
              <a:t></a:t>
            </a:r>
            <a:r>
              <a:rPr lang="en-US" altLang="en-US" sz="4400" dirty="0">
                <a:latin typeface="Helvetica Neue"/>
              </a:rPr>
              <a:t>C</a:t>
            </a:r>
            <a:r>
              <a:rPr lang="el-GR" altLang="en-US" sz="4400" dirty="0">
                <a:latin typeface="Helvetica Neue"/>
              </a:rPr>
              <a:t>} </a:t>
            </a:r>
            <a:r>
              <a:rPr lang="en-US" altLang="en-US" sz="4400" dirty="0">
                <a:latin typeface="Helvetica Neue"/>
              </a:rPr>
              <a:t>is inconsistent</a:t>
            </a:r>
            <a:r>
              <a:rPr lang="el-GR" altLang="en-US" sz="4400" dirty="0">
                <a:latin typeface="Helvetica Neue"/>
              </a:rPr>
              <a:t>. </a:t>
            </a:r>
            <a:r>
              <a:rPr lang="en-US" altLang="en-US" sz="4400" dirty="0">
                <a:latin typeface="Helvetica Neue"/>
              </a:rPr>
              <a:t>In this case</a:t>
            </a:r>
            <a:r>
              <a:rPr lang="el-GR" altLang="en-US" sz="4400" dirty="0">
                <a:latin typeface="Helvetica Neue"/>
              </a:rPr>
              <a:t>, </a:t>
            </a:r>
            <a:r>
              <a:rPr lang="en-US" altLang="en-US" sz="4400" dirty="0">
                <a:latin typeface="Helvetica Neue"/>
              </a:rPr>
              <a:t>the set of sentences</a:t>
            </a:r>
            <a:r>
              <a:rPr lang="el-GR" altLang="en-US" sz="4400" dirty="0">
                <a:latin typeface="Helvetica Neue"/>
              </a:rPr>
              <a:t> {</a:t>
            </a:r>
            <a:r>
              <a:rPr lang="en-US" altLang="en-US" sz="4400" dirty="0">
                <a:latin typeface="Helvetica Neue"/>
              </a:rPr>
              <a:t>P</a:t>
            </a:r>
            <a:r>
              <a:rPr lang="el-GR" altLang="en-US" sz="4400" baseline="-25000" dirty="0">
                <a:latin typeface="Helvetica Neue"/>
              </a:rPr>
              <a:t>1</a:t>
            </a:r>
            <a:r>
              <a:rPr lang="el-GR" altLang="en-US" sz="4400" dirty="0">
                <a:latin typeface="Helvetica Neue"/>
              </a:rPr>
              <a:t>, . . . </a:t>
            </a:r>
            <a:r>
              <a:rPr lang="en-US" altLang="en-US" sz="4400" dirty="0">
                <a:latin typeface="Helvetica Neue"/>
              </a:rPr>
              <a:t>. </a:t>
            </a:r>
            <a:r>
              <a:rPr lang="el-GR" altLang="en-US" sz="4400" dirty="0">
                <a:latin typeface="Helvetica Neue"/>
              </a:rPr>
              <a:t>, </a:t>
            </a:r>
            <a:r>
              <a:rPr lang="en-US" altLang="en-US" sz="4400" dirty="0">
                <a:latin typeface="Helvetica Neue"/>
              </a:rPr>
              <a:t>P</a:t>
            </a:r>
            <a:r>
              <a:rPr lang="en-US" altLang="en-US" sz="4400" baseline="-25000" dirty="0">
                <a:latin typeface="Helvetica Neue"/>
              </a:rPr>
              <a:t>n</a:t>
            </a:r>
            <a:r>
              <a:rPr lang="el-GR" altLang="en-US" sz="4400" dirty="0">
                <a:latin typeface="Helvetica Neue"/>
              </a:rPr>
              <a:t>, </a:t>
            </a:r>
            <a:r>
              <a:rPr lang="en-US" altLang="en-US" sz="4400" dirty="0">
                <a:latin typeface="Helvetica Neue"/>
              </a:rPr>
              <a:t>C</a:t>
            </a:r>
            <a:r>
              <a:rPr lang="el-GR" altLang="en-US" sz="4400" dirty="0">
                <a:latin typeface="Helvetica Neue"/>
              </a:rPr>
              <a:t>} </a:t>
            </a:r>
            <a:r>
              <a:rPr lang="en-US" altLang="en-US" sz="4400" dirty="0">
                <a:latin typeface="Helvetica Neue"/>
              </a:rPr>
              <a:t>is consistent and the reasoning </a:t>
            </a:r>
            <a:r>
              <a:rPr lang="el-GR" altLang="en-US" sz="4400" dirty="0">
                <a:latin typeface="Helvetica Neue"/>
              </a:rPr>
              <a:t>‘</a:t>
            </a:r>
            <a:r>
              <a:rPr lang="en-US" altLang="en-US" sz="4400" dirty="0">
                <a:latin typeface="Helvetica Neue"/>
              </a:rPr>
              <a:t>P</a:t>
            </a:r>
            <a:r>
              <a:rPr lang="el-GR" altLang="en-US" sz="4400" baseline="-25000" dirty="0">
                <a:latin typeface="Helvetica Neue"/>
              </a:rPr>
              <a:t>1</a:t>
            </a:r>
            <a:r>
              <a:rPr lang="el-GR" altLang="en-US" sz="4400" dirty="0">
                <a:latin typeface="Helvetica Neue"/>
              </a:rPr>
              <a:t>, …, </a:t>
            </a:r>
            <a:r>
              <a:rPr lang="en-US" altLang="en-US" sz="4400" dirty="0">
                <a:latin typeface="Helvetica Neue"/>
              </a:rPr>
              <a:t>P</a:t>
            </a:r>
            <a:r>
              <a:rPr lang="en-US" altLang="en-US" sz="4400" baseline="-25000" dirty="0">
                <a:latin typeface="Helvetica Neue"/>
              </a:rPr>
              <a:t>n</a:t>
            </a:r>
            <a:r>
              <a:rPr lang="el-GR" altLang="en-US" sz="4400" dirty="0">
                <a:latin typeface="Helvetica Neue"/>
              </a:rPr>
              <a:t> </a:t>
            </a:r>
            <a:r>
              <a:rPr lang="en-US" altLang="en-US" sz="4400" dirty="0">
                <a:latin typeface="Helvetica Neue"/>
              </a:rPr>
              <a:t>hence</a:t>
            </a:r>
            <a:r>
              <a:rPr lang="el-GR" altLang="en-US" sz="4400" dirty="0">
                <a:latin typeface="Helvetica Neue"/>
              </a:rPr>
              <a:t> </a:t>
            </a:r>
            <a:r>
              <a:rPr lang="en-US" altLang="en-US" sz="4400" dirty="0">
                <a:latin typeface="Helvetica Neue"/>
              </a:rPr>
              <a:t>C</a:t>
            </a:r>
            <a:r>
              <a:rPr lang="el-GR" altLang="en-US" sz="4400" dirty="0">
                <a:latin typeface="Helvetica Neue"/>
              </a:rPr>
              <a:t>’ </a:t>
            </a:r>
            <a:r>
              <a:rPr lang="en-US" altLang="en-US" sz="4400" dirty="0">
                <a:latin typeface="Helvetica Neue"/>
              </a:rPr>
              <a:t>is valid</a:t>
            </a:r>
            <a:r>
              <a:rPr lang="el-GR" altLang="en-US" sz="4400" dirty="0">
                <a:latin typeface="Helvetica Neue"/>
              </a:rPr>
              <a:t>.</a:t>
            </a:r>
            <a:endParaRPr lang="en-US" altLang="en-US" sz="4400" dirty="0">
              <a:latin typeface="Helvetica Neue"/>
            </a:endParaRPr>
          </a:p>
        </p:txBody>
      </p:sp>
      <p:sp>
        <p:nvSpPr>
          <p:cNvPr id="6" name="Text Box 8">
            <a:extLst>
              <a:ext uri="{FF2B5EF4-FFF2-40B4-BE49-F238E27FC236}">
                <a16:creationId xmlns:a16="http://schemas.microsoft.com/office/drawing/2014/main" id="{B621FB90-9808-2DF1-0272-7C4E00F3ABA0}"/>
              </a:ext>
            </a:extLst>
          </p:cNvPr>
          <p:cNvSpPr txBox="1">
            <a:spLocks noChangeArrowheads="1"/>
          </p:cNvSpPr>
          <p:nvPr/>
        </p:nvSpPr>
        <p:spPr bwMode="auto">
          <a:xfrm>
            <a:off x="1587500" y="1534194"/>
            <a:ext cx="20548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400" b="1" dirty="0">
                <a:solidFill>
                  <a:srgbClr val="990000"/>
                </a:solidFill>
                <a:latin typeface="Helvetica Neue"/>
              </a:rPr>
              <a:t>Resolution Refutation Procedure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a:extLst>
              <a:ext uri="{FF2B5EF4-FFF2-40B4-BE49-F238E27FC236}">
                <a16:creationId xmlns:a16="http://schemas.microsoft.com/office/drawing/2014/main" id="{77C7E3AA-68C8-2E9D-7FAD-4B06944663B2}"/>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3795" name="Slide Number Placeholder 5">
            <a:extLst>
              <a:ext uri="{FF2B5EF4-FFF2-40B4-BE49-F238E27FC236}">
                <a16:creationId xmlns:a16="http://schemas.microsoft.com/office/drawing/2014/main" id="{41412719-14FF-B09E-0524-60EB833FDCF5}"/>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739AF738-7935-4F02-B387-9C54667C90AE}" type="slidenum">
              <a:rPr lang="el-GR" altLang="en-US" smtClean="0"/>
              <a:pPr algn="ctr"/>
              <a:t>58</a:t>
            </a:fld>
            <a:endParaRPr lang="el-GR" altLang="en-US" dirty="0"/>
          </a:p>
        </p:txBody>
      </p:sp>
      <p:sp>
        <p:nvSpPr>
          <p:cNvPr id="33796" name="Rectangle 2">
            <a:extLst>
              <a:ext uri="{FF2B5EF4-FFF2-40B4-BE49-F238E27FC236}">
                <a16:creationId xmlns:a16="http://schemas.microsoft.com/office/drawing/2014/main" id="{E950E548-003E-E646-1980-E0FB602360B5}"/>
              </a:ext>
            </a:extLst>
          </p:cNvPr>
          <p:cNvSpPr>
            <a:spLocks noGrp="1" noChangeArrowheads="1"/>
          </p:cNvSpPr>
          <p:nvPr>
            <p:ph type="title"/>
          </p:nvPr>
        </p:nvSpPr>
        <p:spPr>
          <a:xfrm>
            <a:off x="2184400" y="1752279"/>
            <a:ext cx="20053418" cy="1625921"/>
          </a:xfrm>
        </p:spPr>
        <p:txBody>
          <a:bodyPr/>
          <a:lstStyle/>
          <a:p>
            <a:pPr eaLnBrk="1" hangingPunct="1"/>
            <a:r>
              <a:rPr lang="en-US" altLang="en-US" sz="6400" b="1" dirty="0">
                <a:solidFill>
                  <a:srgbClr val="990000"/>
                </a:solidFill>
                <a:latin typeface="Helvetica Neue"/>
              </a:rPr>
              <a:t>Sentence Unification</a:t>
            </a:r>
          </a:p>
        </p:txBody>
      </p:sp>
      <p:sp>
        <p:nvSpPr>
          <p:cNvPr id="33797" name="Rectangle 3">
            <a:extLst>
              <a:ext uri="{FF2B5EF4-FFF2-40B4-BE49-F238E27FC236}">
                <a16:creationId xmlns:a16="http://schemas.microsoft.com/office/drawing/2014/main" id="{14B21761-5F53-7EBD-A361-AC02EE7D6202}"/>
              </a:ext>
            </a:extLst>
          </p:cNvPr>
          <p:cNvSpPr>
            <a:spLocks noGrp="1" noChangeArrowheads="1"/>
          </p:cNvSpPr>
          <p:nvPr>
            <p:ph type="body" idx="1"/>
          </p:nvPr>
        </p:nvSpPr>
        <p:spPr>
          <a:xfrm>
            <a:off x="1943100" y="3505201"/>
            <a:ext cx="20256499" cy="6311900"/>
          </a:xfrm>
        </p:spPr>
        <p:txBody>
          <a:bodyPr/>
          <a:lstStyle/>
          <a:p>
            <a:pPr marL="0" indent="0" eaLnBrk="1" hangingPunct="1">
              <a:buNone/>
            </a:pPr>
            <a:r>
              <a:rPr lang="en-US" altLang="en-US" dirty="0">
                <a:latin typeface="Helvetica Neue"/>
              </a:rPr>
              <a:t>Replacement of variables with terms, provided that a term does not contain the variable, in order for the two sentences to become identical, e.g.:</a:t>
            </a:r>
            <a:endParaRPr lang="el-GR" altLang="en-US" dirty="0">
              <a:latin typeface="Helvetica Neue"/>
            </a:endParaRPr>
          </a:p>
          <a:p>
            <a:pPr eaLnBrk="1" hangingPunct="1"/>
            <a:endParaRPr lang="el-GR" altLang="en-US" sz="1800" dirty="0">
              <a:latin typeface="Helvetica Neue"/>
            </a:endParaRPr>
          </a:p>
          <a:p>
            <a:pPr lvl="1" eaLnBrk="1" hangingPunct="1">
              <a:buFont typeface="Wingdings" panose="05000000000000000000" pitchFamily="2" charset="2"/>
              <a:buChar char="§"/>
            </a:pPr>
            <a:r>
              <a:rPr lang="en-US" altLang="en-US" dirty="0">
                <a:latin typeface="Helvetica Neue"/>
              </a:rPr>
              <a:t>ON</a:t>
            </a:r>
            <a:r>
              <a:rPr lang="el-GR" altLang="en-US" dirty="0">
                <a:latin typeface="Helvetica Neue"/>
              </a:rPr>
              <a:t>(</a:t>
            </a:r>
            <a:r>
              <a:rPr lang="en-US" altLang="en-US" dirty="0">
                <a:latin typeface="Helvetica Neue"/>
              </a:rPr>
              <a:t>x</a:t>
            </a:r>
            <a:r>
              <a:rPr lang="el-GR" altLang="en-US" dirty="0">
                <a:latin typeface="Helvetica Neue"/>
              </a:rPr>
              <a:t>,</a:t>
            </a:r>
            <a:r>
              <a:rPr lang="en-US" altLang="en-US" dirty="0">
                <a:latin typeface="Helvetica Neue"/>
              </a:rPr>
              <a:t>y</a:t>
            </a:r>
            <a:r>
              <a:rPr lang="el-GR" altLang="en-US" dirty="0">
                <a:latin typeface="Helvetica Neue"/>
              </a:rPr>
              <a:t>) </a:t>
            </a:r>
            <a:r>
              <a:rPr lang="en-US" altLang="en-US" dirty="0">
                <a:latin typeface="Helvetica Neue"/>
              </a:rPr>
              <a:t>and</a:t>
            </a:r>
            <a:r>
              <a:rPr lang="el-GR" altLang="en-US" dirty="0">
                <a:latin typeface="Helvetica Neue"/>
              </a:rPr>
              <a:t> </a:t>
            </a:r>
            <a:r>
              <a:rPr lang="en-US" altLang="en-US" dirty="0">
                <a:latin typeface="Helvetica Neue"/>
              </a:rPr>
              <a:t>ON</a:t>
            </a:r>
            <a:r>
              <a:rPr lang="el-GR" altLang="en-US" dirty="0">
                <a:latin typeface="Helvetica Neue"/>
              </a:rPr>
              <a:t>(Α, </a:t>
            </a:r>
            <a:r>
              <a:rPr lang="en-US" altLang="en-US" dirty="0">
                <a:latin typeface="Helvetica Neue"/>
              </a:rPr>
              <a:t>support</a:t>
            </a:r>
            <a:r>
              <a:rPr lang="el-GR" altLang="en-US" dirty="0">
                <a:latin typeface="Helvetica Neue"/>
              </a:rPr>
              <a:t>(Α))</a:t>
            </a:r>
            <a:r>
              <a:rPr lang="en-US" altLang="en-US" dirty="0">
                <a:latin typeface="Helvetica Neue"/>
              </a:rPr>
              <a:t> can be unified</a:t>
            </a:r>
            <a:r>
              <a:rPr lang="el-GR" altLang="en-US" dirty="0">
                <a:latin typeface="Helvetica Neue"/>
              </a:rPr>
              <a:t> – </a:t>
            </a:r>
            <a:r>
              <a:rPr lang="en-US" altLang="en-US" dirty="0">
                <a:latin typeface="Helvetica Neue"/>
              </a:rPr>
              <a:t>the replacements are</a:t>
            </a:r>
            <a:r>
              <a:rPr lang="el-GR" altLang="en-US" dirty="0">
                <a:latin typeface="Helvetica Neue"/>
              </a:rPr>
              <a:t> Α/</a:t>
            </a:r>
            <a:r>
              <a:rPr lang="en-US" altLang="en-US" dirty="0">
                <a:latin typeface="Helvetica Neue"/>
              </a:rPr>
              <a:t>x</a:t>
            </a:r>
            <a:r>
              <a:rPr lang="el-GR" altLang="en-US" dirty="0">
                <a:latin typeface="Helvetica Neue"/>
              </a:rPr>
              <a:t> </a:t>
            </a:r>
            <a:r>
              <a:rPr lang="en-US" altLang="en-US" dirty="0">
                <a:latin typeface="Helvetica Neue"/>
              </a:rPr>
              <a:t>and support</a:t>
            </a:r>
            <a:r>
              <a:rPr lang="el-GR" altLang="en-US" dirty="0">
                <a:latin typeface="Helvetica Neue"/>
              </a:rPr>
              <a:t>(</a:t>
            </a:r>
            <a:r>
              <a:rPr lang="en-US" altLang="en-US" dirty="0">
                <a:latin typeface="Helvetica Neue"/>
              </a:rPr>
              <a:t>A</a:t>
            </a:r>
            <a:r>
              <a:rPr lang="el-GR" altLang="en-US" dirty="0">
                <a:latin typeface="Helvetica Neue"/>
              </a:rPr>
              <a:t>)/</a:t>
            </a:r>
            <a:r>
              <a:rPr lang="en-US" altLang="en-US" dirty="0">
                <a:latin typeface="Helvetica Neue"/>
              </a:rPr>
              <a:t>y</a:t>
            </a:r>
            <a:endParaRPr lang="el-GR" altLang="en-US" dirty="0">
              <a:latin typeface="Helvetica Neue"/>
            </a:endParaRPr>
          </a:p>
          <a:p>
            <a:pPr lvl="1" eaLnBrk="1" hangingPunct="1">
              <a:buFont typeface="Wingdings" panose="05000000000000000000" pitchFamily="2" charset="2"/>
              <a:buChar char="§"/>
            </a:pPr>
            <a:endParaRPr lang="en-US" altLang="en-US" sz="1600" dirty="0">
              <a:latin typeface="Helvetica Neue"/>
            </a:endParaRPr>
          </a:p>
          <a:p>
            <a:pPr lvl="1" eaLnBrk="1" hangingPunct="1">
              <a:buFont typeface="Wingdings" panose="05000000000000000000" pitchFamily="2" charset="2"/>
              <a:buChar char="§"/>
            </a:pPr>
            <a:r>
              <a:rPr lang="en-US" altLang="en-US" dirty="0">
                <a:latin typeface="Helvetica Neue"/>
              </a:rPr>
              <a:t>Q</a:t>
            </a:r>
            <a:r>
              <a:rPr lang="el-GR" altLang="en-US" dirty="0">
                <a:latin typeface="Helvetica Neue"/>
              </a:rPr>
              <a:t>(</a:t>
            </a:r>
            <a:r>
              <a:rPr lang="en-US" altLang="en-US" dirty="0">
                <a:latin typeface="Helvetica Neue"/>
              </a:rPr>
              <a:t>x</a:t>
            </a:r>
            <a:r>
              <a:rPr lang="el-GR" altLang="en-US" dirty="0">
                <a:latin typeface="Helvetica Neue"/>
              </a:rPr>
              <a:t>,</a:t>
            </a:r>
            <a:r>
              <a:rPr lang="en-US" altLang="en-US" dirty="0">
                <a:latin typeface="Helvetica Neue"/>
              </a:rPr>
              <a:t>g</a:t>
            </a:r>
            <a:r>
              <a:rPr lang="el-GR" altLang="en-US" dirty="0">
                <a:latin typeface="Helvetica Neue"/>
              </a:rPr>
              <a:t>(</a:t>
            </a:r>
            <a:r>
              <a:rPr lang="en-US" altLang="en-US" dirty="0">
                <a:latin typeface="Helvetica Neue"/>
              </a:rPr>
              <a:t>y</a:t>
            </a:r>
            <a:r>
              <a:rPr lang="el-GR" altLang="en-US" dirty="0">
                <a:latin typeface="Helvetica Neue"/>
              </a:rPr>
              <a:t>)) και </a:t>
            </a:r>
            <a:r>
              <a:rPr lang="en-US" altLang="en-US" dirty="0">
                <a:latin typeface="Helvetica Neue"/>
              </a:rPr>
              <a:t>Q</a:t>
            </a:r>
            <a:r>
              <a:rPr lang="el-GR" altLang="en-US" dirty="0">
                <a:latin typeface="Helvetica Neue"/>
              </a:rPr>
              <a:t>(</a:t>
            </a:r>
            <a:r>
              <a:rPr lang="en-US" altLang="en-US" dirty="0">
                <a:latin typeface="Helvetica Neue"/>
              </a:rPr>
              <a:t>B</a:t>
            </a:r>
            <a:r>
              <a:rPr lang="el-GR" altLang="en-US" dirty="0">
                <a:latin typeface="Helvetica Neue"/>
              </a:rPr>
              <a:t>,</a:t>
            </a:r>
            <a:r>
              <a:rPr lang="en-US" altLang="en-US" dirty="0">
                <a:latin typeface="Helvetica Neue"/>
              </a:rPr>
              <a:t>y</a:t>
            </a:r>
            <a:r>
              <a:rPr lang="el-GR" altLang="en-US" dirty="0">
                <a:latin typeface="Helvetica Neue"/>
              </a:rPr>
              <a:t>) </a:t>
            </a:r>
            <a:r>
              <a:rPr lang="en-US" altLang="en-US" dirty="0">
                <a:latin typeface="Helvetica Neue"/>
              </a:rPr>
              <a:t>cannot be unified</a:t>
            </a:r>
            <a:r>
              <a:rPr lang="el-GR" altLang="en-US" dirty="0">
                <a:latin typeface="Helvetica Neue"/>
              </a:rPr>
              <a:t>. </a:t>
            </a:r>
            <a:r>
              <a:rPr lang="en-US" altLang="en-US" dirty="0">
                <a:latin typeface="Helvetica Neue"/>
              </a:rPr>
              <a:t>The replacement</a:t>
            </a:r>
            <a:r>
              <a:rPr lang="el-GR" altLang="en-US" dirty="0">
                <a:latin typeface="Helvetica Neue"/>
              </a:rPr>
              <a:t> Β/</a:t>
            </a:r>
            <a:r>
              <a:rPr lang="en-US" altLang="en-US" dirty="0">
                <a:latin typeface="Helvetica Neue"/>
              </a:rPr>
              <a:t>x</a:t>
            </a:r>
            <a:r>
              <a:rPr lang="el-GR" altLang="en-US" dirty="0">
                <a:latin typeface="Helvetica Neue"/>
              </a:rPr>
              <a:t> </a:t>
            </a:r>
            <a:r>
              <a:rPr lang="en-US" altLang="en-US" dirty="0">
                <a:latin typeface="Helvetica Neue"/>
              </a:rPr>
              <a:t>is permitted</a:t>
            </a:r>
            <a:r>
              <a:rPr lang="el-GR" altLang="en-US" dirty="0">
                <a:latin typeface="Helvetica Neue"/>
              </a:rPr>
              <a:t>, </a:t>
            </a:r>
            <a:r>
              <a:rPr lang="en-US" altLang="en-US" dirty="0">
                <a:latin typeface="Helvetica Neue"/>
              </a:rPr>
              <a:t>but not the replacement</a:t>
            </a:r>
            <a:r>
              <a:rPr lang="el-GR" altLang="en-US" dirty="0">
                <a:latin typeface="Helvetica Neue"/>
              </a:rPr>
              <a:t> </a:t>
            </a:r>
            <a:r>
              <a:rPr lang="en-US" altLang="en-US" dirty="0">
                <a:latin typeface="Helvetica Neue"/>
              </a:rPr>
              <a:t>g</a:t>
            </a:r>
            <a:r>
              <a:rPr lang="el-GR" altLang="en-US" dirty="0">
                <a:latin typeface="Helvetica Neue"/>
              </a:rPr>
              <a:t>(</a:t>
            </a:r>
            <a:r>
              <a:rPr lang="en-US" altLang="en-US" dirty="0">
                <a:latin typeface="Helvetica Neue"/>
              </a:rPr>
              <a:t>y</a:t>
            </a:r>
            <a:r>
              <a:rPr lang="el-GR" altLang="en-US" dirty="0">
                <a:latin typeface="Helvetica Neue"/>
              </a:rPr>
              <a:t>)/</a:t>
            </a:r>
            <a:r>
              <a:rPr lang="en-US" altLang="en-US" dirty="0">
                <a:latin typeface="Helvetica Neue"/>
              </a:rPr>
              <a:t>y</a:t>
            </a:r>
            <a:r>
              <a:rPr lang="el-GR" altLang="en-US" dirty="0">
                <a:latin typeface="Helvetica Neue"/>
              </a:rPr>
              <a:t>.</a:t>
            </a:r>
            <a:endParaRPr lang="en-US" altLang="en-US" dirty="0">
              <a:latin typeface="Helvetica Neue"/>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1">
            <a:extLst>
              <a:ext uri="{FF2B5EF4-FFF2-40B4-BE49-F238E27FC236}">
                <a16:creationId xmlns:a16="http://schemas.microsoft.com/office/drawing/2014/main" id="{8E99C445-0DCF-A76F-CDCF-87311BFFC622}"/>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4819" name="Slide Number Placeholder 3">
            <a:extLst>
              <a:ext uri="{FF2B5EF4-FFF2-40B4-BE49-F238E27FC236}">
                <a16:creationId xmlns:a16="http://schemas.microsoft.com/office/drawing/2014/main" id="{1B46C2A8-5D46-2D10-C8AC-D8B409B54773}"/>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A1055208-FAA4-4526-A2AE-3EE7F2413549}" type="slidenum">
              <a:rPr lang="el-GR" altLang="en-US" smtClean="0"/>
              <a:pPr algn="ctr"/>
              <a:t>59</a:t>
            </a:fld>
            <a:endParaRPr lang="el-GR" altLang="en-US" dirty="0"/>
          </a:p>
        </p:txBody>
      </p:sp>
      <p:sp>
        <p:nvSpPr>
          <p:cNvPr id="75780" name="Text Box 4">
            <a:extLst>
              <a:ext uri="{FF2B5EF4-FFF2-40B4-BE49-F238E27FC236}">
                <a16:creationId xmlns:a16="http://schemas.microsoft.com/office/drawing/2014/main" id="{378877BE-4493-21F2-A712-5CB822875532}"/>
              </a:ext>
            </a:extLst>
          </p:cNvPr>
          <p:cNvSpPr txBox="1">
            <a:spLocks noChangeArrowheads="1"/>
          </p:cNvSpPr>
          <p:nvPr/>
        </p:nvSpPr>
        <p:spPr bwMode="auto">
          <a:xfrm>
            <a:off x="1797211" y="2590259"/>
            <a:ext cx="20548600" cy="8956298"/>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latin typeface="Helvetica Neue"/>
              </a:rPr>
              <a:t>P(x,f(y,z)) </a:t>
            </a:r>
            <a:r>
              <a:rPr lang="en-US" altLang="en-US" sz="3600" b="1" dirty="0">
                <a:latin typeface="Helvetica Neue"/>
                <a:sym typeface="Symbol" panose="05050102010706020507" pitchFamily="18" charset="2"/>
              </a:rPr>
              <a:t></a:t>
            </a:r>
            <a:r>
              <a:rPr lang="en-US"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Q(A,y) </a:t>
            </a:r>
            <a:r>
              <a:rPr lang="en-US" altLang="en-US" sz="3600" b="1" dirty="0">
                <a:latin typeface="Helvetica Neue"/>
                <a:sym typeface="Symbol" panose="05050102010706020507" pitchFamily="18" charset="2"/>
              </a:rPr>
              <a:t></a:t>
            </a:r>
            <a:r>
              <a:rPr lang="en-US" altLang="en-US" sz="3600" b="1" dirty="0">
                <a:latin typeface="Helvetica Neue"/>
              </a:rPr>
              <a:t> R(B,g(x))</a:t>
            </a:r>
          </a:p>
          <a:p>
            <a:pPr algn="l" eaLnBrk="1" hangingPunct="1"/>
            <a:r>
              <a:rPr lang="en-US" altLang="en-US" sz="3600" b="1" dirty="0">
                <a:latin typeface="Helvetica Neue"/>
              </a:rPr>
              <a:t>S(v,m) </a:t>
            </a:r>
            <a:r>
              <a:rPr lang="en-US" altLang="en-US" sz="3600" b="1" dirty="0">
                <a:latin typeface="Helvetica Neue"/>
                <a:sym typeface="Symbol" panose="05050102010706020507" pitchFamily="18" charset="2"/>
              </a:rPr>
              <a:t></a:t>
            </a:r>
            <a:r>
              <a:rPr lang="en-US" altLang="en-US" sz="3600" b="1" dirty="0">
                <a:latin typeface="Helvetica Neue"/>
              </a:rPr>
              <a:t> Q(w,u) </a:t>
            </a:r>
            <a:r>
              <a:rPr lang="en-US" altLang="en-US" sz="3600" b="1" dirty="0">
                <a:latin typeface="Helvetica Neue"/>
                <a:sym typeface="Symbol" panose="05050102010706020507" pitchFamily="18" charset="2"/>
              </a:rPr>
              <a:t></a:t>
            </a:r>
            <a:r>
              <a:rPr lang="en-US" altLang="en-US" sz="3600" b="1" dirty="0">
                <a:latin typeface="Helvetica Neue"/>
              </a:rPr>
              <a:t> N(w,u)</a:t>
            </a:r>
            <a:endParaRPr lang="el-GR" altLang="en-US" sz="3600" b="1" dirty="0">
              <a:latin typeface="Helvetica Neue"/>
            </a:endParaRPr>
          </a:p>
          <a:p>
            <a:pPr algn="l" eaLnBrk="1" hangingPunct="1"/>
            <a:endParaRPr lang="el-GR" altLang="en-US" sz="3600" b="1" dirty="0">
              <a:latin typeface="Helvetica Neue"/>
            </a:endParaRPr>
          </a:p>
          <a:p>
            <a:pPr algn="l" eaLnBrk="1" hangingPunct="1"/>
            <a:r>
              <a:rPr lang="en-US" altLang="en-US" sz="3600" b="1" dirty="0">
                <a:latin typeface="Helvetica Neue"/>
              </a:rPr>
              <a:t>A</a:t>
            </a:r>
            <a:r>
              <a:rPr lang="el-GR" altLang="en-US" sz="3600" b="1" dirty="0">
                <a:latin typeface="Helvetica Neue"/>
              </a:rPr>
              <a:t> </a:t>
            </a:r>
            <a:r>
              <a:rPr lang="en-US" altLang="en-US" sz="3600" b="1" dirty="0">
                <a:latin typeface="Helvetica Neue"/>
              </a:rPr>
              <a:t>clause</a:t>
            </a:r>
            <a:r>
              <a:rPr lang="el-GR" altLang="en-US" sz="3600" b="1" dirty="0">
                <a:latin typeface="Helvetica Neue"/>
              </a:rPr>
              <a:t> </a:t>
            </a:r>
            <a:r>
              <a:rPr lang="en-US" altLang="en-US" sz="3600" b="1" dirty="0">
                <a:latin typeface="Helvetica Neue"/>
              </a:rPr>
              <a:t>is a set of</a:t>
            </a:r>
            <a:r>
              <a:rPr lang="el-GR" altLang="en-US" sz="3600" b="1" dirty="0">
                <a:latin typeface="Helvetica Neue"/>
              </a:rPr>
              <a:t> </a:t>
            </a:r>
            <a:r>
              <a:rPr lang="en-US" altLang="en-US" sz="3600" b="1" dirty="0">
                <a:latin typeface="Helvetica Neue"/>
              </a:rPr>
              <a:t>literals</a:t>
            </a:r>
            <a:r>
              <a:rPr lang="el-GR" altLang="en-US" sz="3600" b="1" dirty="0">
                <a:latin typeface="Helvetica Neue"/>
              </a:rPr>
              <a:t>:</a:t>
            </a:r>
            <a:endParaRPr lang="en-US" altLang="en-US" sz="3600" b="1" dirty="0">
              <a:latin typeface="Helvetica Neue"/>
            </a:endParaRPr>
          </a:p>
          <a:p>
            <a:pPr algn="l" eaLnBrk="1" hangingPunct="1"/>
            <a:endParaRPr lang="el-GR" altLang="en-US" sz="3600" b="1" dirty="0">
              <a:latin typeface="Helvetica Neue"/>
            </a:endParaRPr>
          </a:p>
          <a:p>
            <a:pPr algn="l" eaLnBrk="1" hangingPunct="1"/>
            <a:r>
              <a:rPr lang="en-US" altLang="en-US" sz="3600" b="1" dirty="0">
                <a:latin typeface="Helvetica Neue"/>
              </a:rPr>
              <a:t>{P(x,f(y,z)), </a:t>
            </a:r>
            <a:r>
              <a:rPr lang="en-US" altLang="en-US" sz="3600" b="1" dirty="0">
                <a:latin typeface="Helvetica Neue"/>
                <a:sym typeface="Symbol" panose="05050102010706020507" pitchFamily="18" charset="2"/>
              </a:rPr>
              <a:t></a:t>
            </a:r>
            <a:r>
              <a:rPr lang="en-US" altLang="en-US" sz="3600" b="1" dirty="0">
                <a:latin typeface="Helvetica Neue"/>
              </a:rPr>
              <a:t>Q(A,y),  R(B,g(x))}</a:t>
            </a:r>
          </a:p>
          <a:p>
            <a:pPr algn="l" eaLnBrk="1" hangingPunct="1"/>
            <a:r>
              <a:rPr lang="en-US" altLang="en-US" sz="3600" b="1" dirty="0">
                <a:latin typeface="Helvetica Neue"/>
              </a:rPr>
              <a:t>{S(v,m), Q(w,u), N(w,u)}</a:t>
            </a:r>
          </a:p>
          <a:p>
            <a:pPr algn="l" eaLnBrk="1" hangingPunct="1"/>
            <a:endParaRPr lang="el-GR" altLang="en-US" sz="3600" b="1" dirty="0">
              <a:latin typeface="Helvetica Neue"/>
            </a:endParaRPr>
          </a:p>
          <a:p>
            <a:pPr algn="l" eaLnBrk="1" hangingPunct="1"/>
            <a:r>
              <a:rPr lang="en-US" altLang="en-US" sz="3600" b="1" dirty="0">
                <a:latin typeface="Helvetica Neue"/>
              </a:rPr>
              <a:t>Variables have been normalized, i.e., they have been renamed so that each has a different name. </a:t>
            </a:r>
          </a:p>
          <a:p>
            <a:pPr algn="l" eaLnBrk="1" hangingPunct="1"/>
            <a:endParaRPr lang="el-GR" altLang="en-US" sz="3600" b="1" dirty="0">
              <a:latin typeface="Helvetica Neue"/>
            </a:endParaRPr>
          </a:p>
          <a:p>
            <a:pPr algn="l" eaLnBrk="1" hangingPunct="1"/>
            <a:r>
              <a:rPr lang="en-US" altLang="en-US" sz="3600" b="1" dirty="0">
                <a:latin typeface="Helvetica Neue"/>
              </a:rPr>
              <a:t>Resolution can be applied to</a:t>
            </a:r>
            <a:r>
              <a:rPr lang="el-GR" altLang="en-US" sz="3600" b="1" dirty="0">
                <a:latin typeface="Helvetica Neue"/>
              </a:rPr>
              <a:t> </a:t>
            </a:r>
            <a:r>
              <a:rPr lang="en-US" altLang="en-US" sz="3600" b="1" dirty="0">
                <a:latin typeface="Helvetica Neue"/>
              </a:rPr>
              <a:t>subclauses</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Q</a:t>
            </a:r>
            <a:r>
              <a:rPr lang="el-GR" altLang="en-US" sz="3600" b="1" dirty="0">
                <a:latin typeface="Helvetica Neue"/>
              </a:rPr>
              <a:t>(</a:t>
            </a:r>
            <a:r>
              <a:rPr lang="en-US" altLang="en-US" sz="3600" b="1" dirty="0">
                <a:latin typeface="Helvetica Neue"/>
              </a:rPr>
              <a:t>A</a:t>
            </a:r>
            <a:r>
              <a:rPr lang="el-GR" altLang="en-US" sz="3600" b="1" dirty="0">
                <a:latin typeface="Helvetica Neue"/>
              </a:rPr>
              <a:t>,</a:t>
            </a:r>
            <a:r>
              <a:rPr lang="en-US" altLang="en-US" sz="3600" b="1" dirty="0">
                <a:latin typeface="Helvetica Neue"/>
              </a:rPr>
              <a:t>y</a:t>
            </a:r>
            <a:r>
              <a:rPr lang="el-GR" altLang="en-US" sz="3600" b="1" dirty="0">
                <a:latin typeface="Helvetica Neue"/>
              </a:rPr>
              <a:t>)} </a:t>
            </a:r>
            <a:r>
              <a:rPr lang="en-US" altLang="en-US" sz="3600" b="1" dirty="0">
                <a:latin typeface="Helvetica Neue"/>
              </a:rPr>
              <a:t>and</a:t>
            </a:r>
            <a:r>
              <a:rPr lang="el-GR" altLang="en-US" sz="3600" b="1" dirty="0">
                <a:latin typeface="Helvetica Neue"/>
              </a:rPr>
              <a:t> {</a:t>
            </a:r>
            <a:r>
              <a:rPr lang="en-US" altLang="en-US" sz="3600" b="1" dirty="0">
                <a:latin typeface="Helvetica Neue"/>
              </a:rPr>
              <a:t>Q</a:t>
            </a:r>
            <a:r>
              <a:rPr lang="el-GR" altLang="en-US" sz="3600" b="1" dirty="0">
                <a:latin typeface="Helvetica Neue"/>
              </a:rPr>
              <a:t>(</a:t>
            </a:r>
            <a:r>
              <a:rPr lang="en-US" altLang="en-US" sz="3600" b="1" dirty="0">
                <a:latin typeface="Helvetica Neue"/>
              </a:rPr>
              <a:t>w</a:t>
            </a:r>
            <a:r>
              <a:rPr lang="el-GR" altLang="en-US" sz="3600" b="1" dirty="0">
                <a:latin typeface="Helvetica Neue"/>
              </a:rPr>
              <a:t>,</a:t>
            </a:r>
            <a:r>
              <a:rPr lang="en-US" altLang="en-US" sz="3600" b="1" dirty="0">
                <a:latin typeface="Helvetica Neue"/>
              </a:rPr>
              <a:t>u</a:t>
            </a:r>
            <a:r>
              <a:rPr lang="el-GR" altLang="en-US" sz="3600" b="1" dirty="0">
                <a:latin typeface="Helvetica Neue"/>
              </a:rPr>
              <a:t>)}, </a:t>
            </a:r>
            <a:r>
              <a:rPr lang="en-US" altLang="en-US" sz="3600" b="1" dirty="0">
                <a:latin typeface="Helvetica Neue"/>
              </a:rPr>
              <a:t>since the sentences</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Q</a:t>
            </a:r>
            <a:r>
              <a:rPr lang="el-GR" altLang="en-US" sz="3600" b="1" dirty="0">
                <a:latin typeface="Helvetica Neue"/>
              </a:rPr>
              <a:t>(</a:t>
            </a:r>
            <a:r>
              <a:rPr lang="en-US" altLang="en-US" sz="3600" b="1" dirty="0">
                <a:latin typeface="Helvetica Neue"/>
              </a:rPr>
              <a:t>A</a:t>
            </a:r>
            <a:r>
              <a:rPr lang="el-GR" altLang="en-US" sz="3600" b="1" dirty="0">
                <a:latin typeface="Helvetica Neue"/>
              </a:rPr>
              <a:t>,</a:t>
            </a:r>
            <a:r>
              <a:rPr lang="en-US" altLang="en-US" sz="3600" b="1" dirty="0">
                <a:latin typeface="Helvetica Neue"/>
              </a:rPr>
              <a:t>y</a:t>
            </a:r>
            <a:r>
              <a:rPr lang="el-GR" altLang="en-US" sz="3600" b="1" dirty="0">
                <a:latin typeface="Helvetica Neue"/>
              </a:rPr>
              <a:t>)} </a:t>
            </a:r>
            <a:r>
              <a:rPr lang="en-US" altLang="en-US" sz="3600" b="1" dirty="0">
                <a:latin typeface="Helvetica Neue"/>
              </a:rPr>
              <a:t>and</a:t>
            </a:r>
            <a:r>
              <a:rPr lang="el-GR" altLang="en-US" sz="3600" b="1" dirty="0">
                <a:latin typeface="Helvetica Neue"/>
              </a:rPr>
              <a:t> {</a:t>
            </a:r>
            <a:r>
              <a:rPr lang="en-US" altLang="en-US" sz="3600" b="1" dirty="0">
                <a:latin typeface="Helvetica Neue"/>
              </a:rPr>
              <a:t>Q</a:t>
            </a:r>
            <a:r>
              <a:rPr lang="el-GR" altLang="en-US" sz="3600" b="1" dirty="0">
                <a:latin typeface="Helvetica Neue"/>
              </a:rPr>
              <a:t>(</a:t>
            </a:r>
            <a:r>
              <a:rPr lang="en-US" altLang="en-US" sz="3600" b="1" dirty="0">
                <a:latin typeface="Helvetica Neue"/>
              </a:rPr>
              <a:t>w</a:t>
            </a:r>
            <a:r>
              <a:rPr lang="el-GR" altLang="en-US" sz="3600" b="1" dirty="0">
                <a:latin typeface="Helvetica Neue"/>
              </a:rPr>
              <a:t>,</a:t>
            </a:r>
            <a:r>
              <a:rPr lang="en-US" altLang="en-US" sz="3600" b="1" dirty="0">
                <a:latin typeface="Helvetica Neue"/>
              </a:rPr>
              <a:t>u</a:t>
            </a:r>
            <a:r>
              <a:rPr lang="el-GR" altLang="en-US" sz="3600" b="1" dirty="0">
                <a:latin typeface="Helvetica Neue"/>
              </a:rPr>
              <a:t>)} </a:t>
            </a:r>
            <a:r>
              <a:rPr lang="en-US" altLang="en-US" sz="3600" b="1" dirty="0">
                <a:latin typeface="Helvetica Neue"/>
              </a:rPr>
              <a:t>can be unified using the substitutions </a:t>
            </a:r>
            <a:r>
              <a:rPr lang="el-GR" altLang="en-US" sz="3600" b="1" dirty="0">
                <a:latin typeface="Helvetica Neue"/>
              </a:rPr>
              <a:t>Α/</a:t>
            </a:r>
            <a:r>
              <a:rPr lang="en-US" altLang="en-US" sz="3600" b="1" dirty="0">
                <a:latin typeface="Helvetica Neue"/>
              </a:rPr>
              <a:t>w</a:t>
            </a:r>
            <a:r>
              <a:rPr lang="el-GR" altLang="en-US" sz="3600" b="1" dirty="0">
                <a:latin typeface="Helvetica Neue"/>
              </a:rPr>
              <a:t> και </a:t>
            </a:r>
            <a:r>
              <a:rPr lang="en-US" altLang="en-US" sz="3600" b="1" dirty="0">
                <a:latin typeface="Helvetica Neue"/>
              </a:rPr>
              <a:t>y</a:t>
            </a:r>
            <a:r>
              <a:rPr lang="el-GR" altLang="en-US" sz="3600" b="1" dirty="0">
                <a:latin typeface="Helvetica Neue"/>
              </a:rPr>
              <a:t>/</a:t>
            </a:r>
            <a:r>
              <a:rPr lang="en-US" altLang="en-US" sz="3600" b="1" dirty="0">
                <a:latin typeface="Helvetica Neue"/>
              </a:rPr>
              <a:t>u</a:t>
            </a:r>
            <a:r>
              <a:rPr lang="el-GR" altLang="en-US" sz="3600" b="1" dirty="0">
                <a:latin typeface="Helvetica Neue"/>
              </a:rPr>
              <a:t>.</a:t>
            </a:r>
            <a:r>
              <a:rPr lang="en-US" altLang="en-US" sz="3600" b="1" dirty="0">
                <a:latin typeface="Helvetica Neue"/>
              </a:rPr>
              <a:t> The result is the new</a:t>
            </a:r>
            <a:r>
              <a:rPr lang="el-GR" altLang="en-US" sz="3600" b="1" dirty="0">
                <a:latin typeface="Helvetica Neue"/>
              </a:rPr>
              <a:t> </a:t>
            </a:r>
            <a:r>
              <a:rPr lang="en-US" altLang="en-US" sz="3600" b="1" dirty="0">
                <a:latin typeface="Helvetica Neue"/>
              </a:rPr>
              <a:t>clause</a:t>
            </a:r>
            <a:r>
              <a:rPr lang="el-GR" altLang="en-US" sz="3600" b="1" dirty="0">
                <a:latin typeface="Helvetica Neue"/>
              </a:rPr>
              <a:t>:</a:t>
            </a:r>
          </a:p>
          <a:p>
            <a:pPr algn="l" eaLnBrk="1" hangingPunct="1"/>
            <a:r>
              <a:rPr lang="el-GR" altLang="en-US" sz="3600" b="1" dirty="0">
                <a:latin typeface="Helvetica Neue"/>
              </a:rPr>
              <a:t> </a:t>
            </a:r>
            <a:endParaRPr lang="en-US" altLang="en-US" sz="3600" b="1" dirty="0">
              <a:latin typeface="Helvetica Neue"/>
            </a:endParaRPr>
          </a:p>
          <a:p>
            <a:pPr algn="l" eaLnBrk="1" hangingPunct="1"/>
            <a:r>
              <a:rPr lang="en-US" altLang="en-US" sz="3600" b="1" dirty="0">
                <a:latin typeface="Helvetica Neue"/>
              </a:rPr>
              <a:t>{P(x,f(y,z)), R(B,g(x)), S(v,m), N(A,y)}</a:t>
            </a:r>
          </a:p>
        </p:txBody>
      </p:sp>
      <p:sp>
        <p:nvSpPr>
          <p:cNvPr id="5" name="Text Box 8">
            <a:extLst>
              <a:ext uri="{FF2B5EF4-FFF2-40B4-BE49-F238E27FC236}">
                <a16:creationId xmlns:a16="http://schemas.microsoft.com/office/drawing/2014/main" id="{146F4739-D6F0-27A7-855B-6267D71F0A1C}"/>
              </a:ext>
            </a:extLst>
          </p:cNvPr>
          <p:cNvSpPr txBox="1">
            <a:spLocks noChangeArrowheads="1"/>
          </p:cNvSpPr>
          <p:nvPr/>
        </p:nvSpPr>
        <p:spPr bwMode="auto">
          <a:xfrm>
            <a:off x="1797211" y="1290420"/>
            <a:ext cx="20548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5400" b="1" dirty="0">
                <a:solidFill>
                  <a:srgbClr val="990000"/>
                </a:solidFill>
                <a:latin typeface="Helvetica Neue"/>
              </a:rPr>
              <a:t>Applying Resolution on Disjunctive Sentences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5780">
                                            <p:txEl>
                                              <p:pRg st="3" end="3"/>
                                            </p:txEl>
                                          </p:spTgt>
                                        </p:tgtEl>
                                        <p:attrNameLst>
                                          <p:attrName>style.visibility</p:attrName>
                                        </p:attrNameLst>
                                      </p:cBhvr>
                                      <p:to>
                                        <p:strVal val="visible"/>
                                      </p:to>
                                    </p:set>
                                    <p:anim calcmode="lin" valueType="num">
                                      <p:cBhvr additive="base">
                                        <p:cTn id="7" dur="500" fill="hold"/>
                                        <p:tgtEl>
                                          <p:spTgt spid="75780">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80">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5780">
                                            <p:txEl>
                                              <p:pRg st="5" end="5"/>
                                            </p:txEl>
                                          </p:spTgt>
                                        </p:tgtEl>
                                        <p:attrNameLst>
                                          <p:attrName>style.visibility</p:attrName>
                                        </p:attrNameLst>
                                      </p:cBhvr>
                                      <p:to>
                                        <p:strVal val="visible"/>
                                      </p:to>
                                    </p:set>
                                    <p:anim calcmode="lin" valueType="num">
                                      <p:cBhvr additive="base">
                                        <p:cTn id="11" dur="500" fill="hold"/>
                                        <p:tgtEl>
                                          <p:spTgt spid="75780">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5780">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5780">
                                            <p:txEl>
                                              <p:pRg st="6" end="6"/>
                                            </p:txEl>
                                          </p:spTgt>
                                        </p:tgtEl>
                                        <p:attrNameLst>
                                          <p:attrName>style.visibility</p:attrName>
                                        </p:attrNameLst>
                                      </p:cBhvr>
                                      <p:to>
                                        <p:strVal val="visible"/>
                                      </p:to>
                                    </p:set>
                                    <p:anim calcmode="lin" valueType="num">
                                      <p:cBhvr additive="base">
                                        <p:cTn id="15" dur="500" fill="hold"/>
                                        <p:tgtEl>
                                          <p:spTgt spid="75780">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5780">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5780">
                                            <p:txEl>
                                              <p:pRg st="8" end="8"/>
                                            </p:txEl>
                                          </p:spTgt>
                                        </p:tgtEl>
                                        <p:attrNameLst>
                                          <p:attrName>style.visibility</p:attrName>
                                        </p:attrNameLst>
                                      </p:cBhvr>
                                      <p:to>
                                        <p:strVal val="visible"/>
                                      </p:to>
                                    </p:set>
                                    <p:anim calcmode="lin" valueType="num">
                                      <p:cBhvr additive="base">
                                        <p:cTn id="19" dur="500" fill="hold"/>
                                        <p:tgtEl>
                                          <p:spTgt spid="75780">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578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5780">
                                            <p:txEl>
                                              <p:pRg st="10" end="10"/>
                                            </p:txEl>
                                          </p:spTgt>
                                        </p:tgtEl>
                                        <p:attrNameLst>
                                          <p:attrName>style.visibility</p:attrName>
                                        </p:attrNameLst>
                                      </p:cBhvr>
                                      <p:to>
                                        <p:strVal val="visible"/>
                                      </p:to>
                                    </p:set>
                                    <p:anim calcmode="lin" valueType="num">
                                      <p:cBhvr additive="base">
                                        <p:cTn id="25" dur="500" fill="hold"/>
                                        <p:tgtEl>
                                          <p:spTgt spid="75780">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5780">
                                            <p:txEl>
                                              <p:pRg st="10" end="1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5780">
                                            <p:txEl>
                                              <p:pRg st="11" end="11"/>
                                            </p:txEl>
                                          </p:spTgt>
                                        </p:tgtEl>
                                        <p:attrNameLst>
                                          <p:attrName>style.visibility</p:attrName>
                                        </p:attrNameLst>
                                      </p:cBhvr>
                                      <p:to>
                                        <p:strVal val="visible"/>
                                      </p:to>
                                    </p:set>
                                    <p:anim calcmode="lin" valueType="num">
                                      <p:cBhvr additive="base">
                                        <p:cTn id="29" dur="500" fill="hold"/>
                                        <p:tgtEl>
                                          <p:spTgt spid="75780">
                                            <p:txEl>
                                              <p:pRg st="11" end="1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5780">
                                            <p:txEl>
                                              <p:pRg st="11" end="1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75780">
                                            <p:txEl>
                                              <p:pRg st="12" end="12"/>
                                            </p:txEl>
                                          </p:spTgt>
                                        </p:tgtEl>
                                        <p:attrNameLst>
                                          <p:attrName>style.visibility</p:attrName>
                                        </p:attrNameLst>
                                      </p:cBhvr>
                                      <p:to>
                                        <p:strVal val="visible"/>
                                      </p:to>
                                    </p:set>
                                    <p:anim calcmode="lin" valueType="num">
                                      <p:cBhvr additive="base">
                                        <p:cTn id="33" dur="500" fill="hold"/>
                                        <p:tgtEl>
                                          <p:spTgt spid="75780">
                                            <p:txEl>
                                              <p:pRg st="12" end="1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5780">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158299" y="322463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158299" y="4683211"/>
            <a:ext cx="21461694" cy="6993924"/>
          </a:xfrm>
        </p:spPr>
        <p:txBody>
          <a:bodyPr/>
          <a:lstStyle/>
          <a:p>
            <a:pPr marL="0" indent="0">
              <a:buNone/>
            </a:pPr>
            <a:r>
              <a:rPr lang="en-US" sz="3200" dirty="0"/>
              <a:t>Upon completion of this unit on knowledge representation and reasoning, predicate logic and semantic networks, students will be able:</a:t>
            </a:r>
          </a:p>
          <a:p>
            <a:pPr marL="0" indent="0">
              <a:buNone/>
            </a:pPr>
            <a:endParaRPr lang="en-US" sz="800" b="1" dirty="0"/>
          </a:p>
          <a:p>
            <a:pPr marL="0" indent="0">
              <a:buNone/>
            </a:pPr>
            <a:r>
              <a:rPr lang="en-US" sz="3200" b="1" dirty="0"/>
              <a:t>Regarding Semantic Networks:</a:t>
            </a:r>
          </a:p>
          <a:p>
            <a:pPr marL="514350" indent="-514350">
              <a:buFont typeface="+mj-lt"/>
              <a:buAutoNum type="arabicPeriod"/>
            </a:pPr>
            <a:r>
              <a:rPr lang="en-US" sz="3200" dirty="0"/>
              <a:t>Explain the key elements of semantic networks as a knowledge representation formalism.</a:t>
            </a:r>
          </a:p>
          <a:p>
            <a:pPr marL="514350" indent="-514350">
              <a:buFont typeface="+mj-lt"/>
              <a:buAutoNum type="arabicPeriod"/>
            </a:pPr>
            <a:r>
              <a:rPr lang="en-US" sz="3200" dirty="0"/>
              <a:t>Discuss the hierarchical relations isa (is-a-kind-of) and part_of (is-a-part-of) through which taxonomies and meronomies of concepts/objects can be formed and outline how inheritance of properties is supported through these structures.</a:t>
            </a:r>
          </a:p>
          <a:p>
            <a:pPr marL="514350" indent="-514350">
              <a:buFont typeface="+mj-lt"/>
              <a:buAutoNum type="arabicPeriod"/>
            </a:pPr>
            <a:r>
              <a:rPr lang="en-US" sz="3200" dirty="0"/>
              <a:t>Explain how the formalism can be extended to partitioned semantic networks.</a:t>
            </a:r>
          </a:p>
          <a:p>
            <a:pPr marL="514350" indent="-514350">
              <a:buFont typeface="+mj-lt"/>
              <a:buAutoNum type="arabicPeriod"/>
            </a:pPr>
            <a:r>
              <a:rPr lang="en-US" sz="3200" dirty="0"/>
              <a:t>Outline the reasoning method of intersection search applied to semantic networks.</a:t>
            </a:r>
          </a:p>
          <a:p>
            <a:pPr marL="514350" indent="-514350">
              <a:buFont typeface="+mj-lt"/>
              <a:buAutoNum type="arabicPeriod"/>
            </a:pPr>
            <a:r>
              <a:rPr lang="en-US" sz="3200" dirty="0"/>
              <a:t>Draw a comparison between these two declarative formalisms (predicate logic, semantic networks).</a:t>
            </a:r>
          </a:p>
        </p:txBody>
      </p:sp>
    </p:spTree>
    <p:extLst>
      <p:ext uri="{BB962C8B-B14F-4D97-AF65-F5344CB8AC3E}">
        <p14:creationId xmlns:p14="http://schemas.microsoft.com/office/powerpoint/2010/main" val="11889848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1">
            <a:extLst>
              <a:ext uri="{FF2B5EF4-FFF2-40B4-BE49-F238E27FC236}">
                <a16:creationId xmlns:a16="http://schemas.microsoft.com/office/drawing/2014/main" id="{7C58D37E-7B7E-CB39-1E56-AABA593332A4}"/>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5843" name="Slide Number Placeholder 3">
            <a:extLst>
              <a:ext uri="{FF2B5EF4-FFF2-40B4-BE49-F238E27FC236}">
                <a16:creationId xmlns:a16="http://schemas.microsoft.com/office/drawing/2014/main" id="{FF172736-5943-59C8-A6AB-0FA652415B49}"/>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6F62C3E6-5DCB-47EC-A0DF-2667EDF0D1A7}" type="slidenum">
              <a:rPr lang="el-GR" altLang="en-US" smtClean="0"/>
              <a:pPr algn="ctr"/>
              <a:t>60</a:t>
            </a:fld>
            <a:endParaRPr lang="el-GR" altLang="en-US" dirty="0"/>
          </a:p>
        </p:txBody>
      </p:sp>
      <p:sp>
        <p:nvSpPr>
          <p:cNvPr id="35844" name="Text Box 4">
            <a:extLst>
              <a:ext uri="{FF2B5EF4-FFF2-40B4-BE49-F238E27FC236}">
                <a16:creationId xmlns:a16="http://schemas.microsoft.com/office/drawing/2014/main" id="{19488BB8-4EE5-7200-68BE-9446CF3122C0}"/>
              </a:ext>
            </a:extLst>
          </p:cNvPr>
          <p:cNvSpPr txBox="1">
            <a:spLocks noChangeArrowheads="1"/>
          </p:cNvSpPr>
          <p:nvPr/>
        </p:nvSpPr>
        <p:spPr bwMode="auto">
          <a:xfrm>
            <a:off x="5791200" y="3403600"/>
            <a:ext cx="12801600" cy="6740307"/>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rgbClr val="990000"/>
                </a:solidFill>
              </a:rPr>
              <a:t>Resolution Procedure</a:t>
            </a:r>
            <a:endParaRPr lang="el-GR" altLang="en-US" sz="4800" b="1" dirty="0">
              <a:solidFill>
                <a:srgbClr val="990000"/>
              </a:solidFill>
            </a:endParaRPr>
          </a:p>
          <a:p>
            <a:pPr algn="l" eaLnBrk="1" hangingPunct="1"/>
            <a:endParaRPr lang="el-GR" altLang="en-US" sz="4800" b="1" dirty="0">
              <a:solidFill>
                <a:srgbClr val="990000"/>
              </a:solidFill>
            </a:endParaRPr>
          </a:p>
          <a:p>
            <a:pPr algn="l" eaLnBrk="1" hangingPunct="1"/>
            <a:r>
              <a:rPr lang="en-US" altLang="en-US" sz="4800" b="1" dirty="0"/>
              <a:t>In order to prove that some</a:t>
            </a:r>
            <a:r>
              <a:rPr lang="el-GR" altLang="en-US" sz="4800" b="1" dirty="0"/>
              <a:t> </a:t>
            </a:r>
            <a:r>
              <a:rPr lang="en-US" altLang="en-US" sz="4800" b="1" dirty="0"/>
              <a:t>wff</a:t>
            </a:r>
            <a:r>
              <a:rPr lang="el-GR" altLang="en-US" sz="4800" b="1" dirty="0"/>
              <a:t>, </a:t>
            </a:r>
            <a:r>
              <a:rPr lang="en-US" altLang="en-US" sz="4800" b="1" dirty="0"/>
              <a:t>say</a:t>
            </a:r>
            <a:r>
              <a:rPr lang="el-GR" altLang="en-US" sz="4800" b="1" dirty="0"/>
              <a:t> </a:t>
            </a:r>
            <a:r>
              <a:rPr lang="en-US" altLang="en-US" sz="4800" b="1" dirty="0"/>
              <a:t>W</a:t>
            </a:r>
            <a:r>
              <a:rPr lang="el-GR" altLang="en-US" sz="4800" b="1" dirty="0"/>
              <a:t>,</a:t>
            </a:r>
            <a:r>
              <a:rPr lang="en-US" altLang="en-US" sz="4800" b="1" dirty="0"/>
              <a:t> is logically implied from a set</a:t>
            </a:r>
            <a:r>
              <a:rPr lang="el-GR" altLang="en-US" sz="4800" b="1" dirty="0"/>
              <a:t>, </a:t>
            </a:r>
            <a:r>
              <a:rPr lang="en-US" altLang="en-US" sz="4800" b="1" dirty="0"/>
              <a:t>S</a:t>
            </a:r>
            <a:r>
              <a:rPr lang="el-GR" altLang="en-US" sz="4800" b="1" dirty="0"/>
              <a:t>, </a:t>
            </a:r>
            <a:r>
              <a:rPr lang="en-US" altLang="en-US" sz="4800" b="1" dirty="0"/>
              <a:t>of</a:t>
            </a:r>
            <a:r>
              <a:rPr lang="el-GR" altLang="en-US" sz="4800" b="1" dirty="0"/>
              <a:t> </a:t>
            </a:r>
            <a:r>
              <a:rPr lang="en-US" altLang="en-US" sz="4800" b="1" dirty="0"/>
              <a:t>wff</a:t>
            </a:r>
            <a:r>
              <a:rPr lang="el-GR" altLang="en-US" sz="4800" b="1" dirty="0"/>
              <a:t>,</a:t>
            </a:r>
            <a:r>
              <a:rPr lang="en-US" altLang="en-US" sz="4800" b="1" dirty="0"/>
              <a:t>we prove that the set</a:t>
            </a:r>
            <a:r>
              <a:rPr lang="el-GR" altLang="en-US" sz="4800" b="1" dirty="0"/>
              <a:t> </a:t>
            </a:r>
            <a:r>
              <a:rPr lang="en-US" altLang="en-US" sz="4800" b="1" dirty="0"/>
              <a:t>S</a:t>
            </a:r>
            <a:r>
              <a:rPr lang="en-US" altLang="en-US" sz="4800" b="1" dirty="0">
                <a:sym typeface="Symbol" panose="05050102010706020507" pitchFamily="18" charset="2"/>
              </a:rPr>
              <a:t></a:t>
            </a:r>
            <a:r>
              <a:rPr lang="el-GR" altLang="en-US" sz="4800" b="1" dirty="0"/>
              <a:t>{</a:t>
            </a:r>
            <a:r>
              <a:rPr lang="en-US" altLang="en-US" sz="4800" b="1" dirty="0">
                <a:sym typeface="Symbol" panose="05050102010706020507" pitchFamily="18" charset="2"/>
              </a:rPr>
              <a:t></a:t>
            </a:r>
            <a:r>
              <a:rPr lang="en-US" altLang="en-US" sz="4800" b="1" dirty="0"/>
              <a:t>W</a:t>
            </a:r>
            <a:r>
              <a:rPr lang="el-GR" altLang="en-US" sz="4800" b="1" dirty="0"/>
              <a:t>} </a:t>
            </a:r>
            <a:r>
              <a:rPr lang="en-US" altLang="en-US" sz="4800" b="1" dirty="0"/>
              <a:t>is </a:t>
            </a:r>
            <a:r>
              <a:rPr lang="en-US" altLang="en-US" sz="4800" b="1" dirty="0">
                <a:solidFill>
                  <a:srgbClr val="990000"/>
                </a:solidFill>
              </a:rPr>
              <a:t>inconsistent</a:t>
            </a:r>
            <a:r>
              <a:rPr lang="el-GR" altLang="en-US" sz="4800" b="1" dirty="0"/>
              <a:t>. </a:t>
            </a:r>
          </a:p>
          <a:p>
            <a:pPr algn="l" eaLnBrk="1" hangingPunct="1"/>
            <a:endParaRPr lang="el-GR" altLang="en-US" sz="4800" b="1" dirty="0"/>
          </a:p>
          <a:p>
            <a:pPr algn="l" eaLnBrk="1" hangingPunct="1"/>
            <a:r>
              <a:rPr lang="en-US" altLang="en-US" sz="4800" b="1" dirty="0"/>
              <a:t>A set is inconsistent if at the same time it implies both some sentence and the given sentence’s negation.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1">
            <a:extLst>
              <a:ext uri="{FF2B5EF4-FFF2-40B4-BE49-F238E27FC236}">
                <a16:creationId xmlns:a16="http://schemas.microsoft.com/office/drawing/2014/main" id="{90D34BC0-9560-47D0-DFC8-6138F3710857}"/>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6867" name="Slide Number Placeholder 3">
            <a:extLst>
              <a:ext uri="{FF2B5EF4-FFF2-40B4-BE49-F238E27FC236}">
                <a16:creationId xmlns:a16="http://schemas.microsoft.com/office/drawing/2014/main" id="{93956860-1194-E38A-ED04-0428CF53D45E}"/>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F4703CC8-BFA2-4432-AC5B-54A7EF41CEF9}" type="slidenum">
              <a:rPr lang="el-GR" altLang="en-US" smtClean="0"/>
              <a:pPr algn="ctr"/>
              <a:t>61</a:t>
            </a:fld>
            <a:endParaRPr lang="el-GR" altLang="en-US" dirty="0"/>
          </a:p>
        </p:txBody>
      </p:sp>
      <p:sp>
        <p:nvSpPr>
          <p:cNvPr id="36868" name="Text Box 4">
            <a:extLst>
              <a:ext uri="{FF2B5EF4-FFF2-40B4-BE49-F238E27FC236}">
                <a16:creationId xmlns:a16="http://schemas.microsoft.com/office/drawing/2014/main" id="{F7AEF584-70B7-E2E0-4515-A9A638D6390E}"/>
              </a:ext>
            </a:extLst>
          </p:cNvPr>
          <p:cNvSpPr txBox="1">
            <a:spLocks noChangeArrowheads="1"/>
          </p:cNvSpPr>
          <p:nvPr/>
        </p:nvSpPr>
        <p:spPr bwMode="auto">
          <a:xfrm>
            <a:off x="4699000" y="1800227"/>
            <a:ext cx="15240000" cy="9633406"/>
          </a:xfrm>
          <a:prstGeom prst="rect">
            <a:avLst/>
          </a:prstGeom>
          <a:solidFill>
            <a:schemeClr val="accent6">
              <a:lumMod val="20000"/>
              <a:lumOff val="8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000" b="1" dirty="0">
                <a:solidFill>
                  <a:srgbClr val="990000"/>
                </a:solidFill>
                <a:latin typeface="Helvetica Neue"/>
              </a:rPr>
              <a:t>Example</a:t>
            </a:r>
            <a:r>
              <a:rPr lang="el-GR" altLang="en-US" sz="4000" b="1" dirty="0">
                <a:solidFill>
                  <a:srgbClr val="990000"/>
                </a:solidFill>
                <a:latin typeface="Helvetica Neue"/>
              </a:rPr>
              <a:t> </a:t>
            </a:r>
          </a:p>
          <a:p>
            <a:pPr eaLnBrk="1" hangingPunct="1">
              <a:spcBef>
                <a:spcPct val="0"/>
              </a:spcBef>
              <a:buFontTx/>
              <a:buNone/>
            </a:pPr>
            <a:endParaRPr lang="el-GR" altLang="en-US" sz="4000" b="1" dirty="0">
              <a:solidFill>
                <a:srgbClr val="990000"/>
              </a:solidFill>
              <a:latin typeface="Helvetica Neue"/>
            </a:endParaRPr>
          </a:p>
          <a:p>
            <a:pPr eaLnBrk="1" hangingPunct="1">
              <a:spcBef>
                <a:spcPct val="0"/>
              </a:spcBef>
              <a:buFontTx/>
              <a:buNone/>
            </a:pPr>
            <a:r>
              <a:rPr lang="en-US" altLang="en-US" sz="3600" b="1" dirty="0">
                <a:latin typeface="Helvetica Neue"/>
              </a:rPr>
              <a:t>We want to prove that from the sentences</a:t>
            </a:r>
            <a:endParaRPr lang="el-GR" altLang="en-US" sz="3600" b="1" dirty="0">
              <a:latin typeface="Helvetica Neue"/>
            </a:endParaRPr>
          </a:p>
          <a:p>
            <a:pPr eaLnBrk="1" hangingPunct="1">
              <a:spcBef>
                <a:spcPct val="0"/>
              </a:spcBef>
              <a:buFontTx/>
              <a:buNone/>
            </a:pPr>
            <a:endParaRPr lang="el-GR" altLang="en-US" sz="3600" b="1" dirty="0">
              <a:latin typeface="Helvetica Neue"/>
            </a:endParaRPr>
          </a:p>
          <a:p>
            <a:pPr eaLnBrk="1" hangingPunct="1">
              <a:spcBef>
                <a:spcPct val="0"/>
              </a:spcBef>
              <a:buFontTx/>
              <a:buNone/>
            </a:pPr>
            <a:r>
              <a:rPr lang="el-GR" altLang="en-US" sz="3600" b="1" dirty="0">
                <a:latin typeface="Helvetica Neue"/>
              </a:rPr>
              <a:t>1. </a:t>
            </a:r>
            <a:r>
              <a:rPr lang="en-US" altLang="en-US" sz="3600" b="1" dirty="0">
                <a:latin typeface="Helvetica Neue"/>
              </a:rPr>
              <a:t>Anyone who can read is literate</a:t>
            </a:r>
            <a:r>
              <a:rPr lang="el-GR" altLang="en-US" sz="3600" b="1" dirty="0">
                <a:latin typeface="Helvetica Neue"/>
              </a:rPr>
              <a:t>.</a:t>
            </a:r>
          </a:p>
          <a:p>
            <a:pPr eaLnBrk="1" hangingPunct="1">
              <a:spcBef>
                <a:spcPct val="0"/>
              </a:spcBef>
              <a:buFontTx/>
              <a:buNone/>
            </a:pP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a:t>
            </a:r>
            <a:r>
              <a:rPr lang="en-US" altLang="en-US" sz="3600" b="1" dirty="0">
                <a:latin typeface="Helvetica Neue"/>
              </a:rPr>
              <a:t>R</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L</a:t>
            </a:r>
            <a:r>
              <a:rPr lang="el-GR" altLang="en-US" sz="3600" b="1" dirty="0">
                <a:latin typeface="Helvetica Neue"/>
              </a:rPr>
              <a:t>(</a:t>
            </a:r>
            <a:r>
              <a:rPr lang="en-US" altLang="en-US" sz="3600" b="1" dirty="0">
                <a:latin typeface="Helvetica Neue"/>
              </a:rPr>
              <a:t>x</a:t>
            </a:r>
            <a:r>
              <a:rPr lang="el-GR" altLang="en-US" sz="3600" b="1" dirty="0">
                <a:latin typeface="Helvetica Neue"/>
              </a:rPr>
              <a:t>)]</a:t>
            </a:r>
          </a:p>
          <a:p>
            <a:pPr eaLnBrk="1" hangingPunct="1">
              <a:spcBef>
                <a:spcPct val="0"/>
              </a:spcBef>
              <a:buFontTx/>
              <a:buNone/>
            </a:pPr>
            <a:endParaRPr lang="el-GR" altLang="en-US" sz="3600" b="1" dirty="0">
              <a:latin typeface="Helvetica Neue"/>
            </a:endParaRPr>
          </a:p>
          <a:p>
            <a:pPr eaLnBrk="1" hangingPunct="1">
              <a:spcBef>
                <a:spcPct val="0"/>
              </a:spcBef>
              <a:buFontTx/>
              <a:buNone/>
            </a:pPr>
            <a:r>
              <a:rPr lang="el-GR" altLang="en-US" sz="3600" b="1" dirty="0">
                <a:latin typeface="Helvetica Neue"/>
              </a:rPr>
              <a:t>2. </a:t>
            </a:r>
            <a:r>
              <a:rPr lang="en-US" altLang="en-US" sz="3600" b="1" dirty="0">
                <a:latin typeface="Helvetica Neue"/>
              </a:rPr>
              <a:t>Seals are not literate</a:t>
            </a:r>
            <a:r>
              <a:rPr lang="el-GR" altLang="en-US" sz="3600" b="1" dirty="0">
                <a:latin typeface="Helvetica Neue"/>
              </a:rPr>
              <a:t>.</a:t>
            </a:r>
          </a:p>
          <a:p>
            <a:pPr eaLnBrk="1" hangingPunct="1">
              <a:spcBef>
                <a:spcPct val="0"/>
              </a:spcBef>
              <a:buFontTx/>
              <a:buNone/>
            </a:pP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a:t>
            </a:r>
            <a:r>
              <a:rPr lang="en-US" altLang="en-US" sz="3600" b="1" dirty="0">
                <a:latin typeface="Helvetica Neue"/>
              </a:rPr>
              <a:t>S</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sym typeface="Symbol" panose="05050102010706020507" pitchFamily="18" charset="2"/>
              </a:rPr>
              <a:t>L</a:t>
            </a:r>
            <a:r>
              <a:rPr lang="el-GR" altLang="en-US" sz="3600" b="1" dirty="0">
                <a:latin typeface="Helvetica Neue"/>
              </a:rPr>
              <a:t>(</a:t>
            </a:r>
            <a:r>
              <a:rPr lang="en-US" altLang="en-US" sz="3600" b="1" dirty="0">
                <a:latin typeface="Helvetica Neue"/>
              </a:rPr>
              <a:t>x</a:t>
            </a:r>
            <a:r>
              <a:rPr lang="el-GR" altLang="en-US" sz="3600" b="1" dirty="0">
                <a:latin typeface="Helvetica Neue"/>
              </a:rPr>
              <a:t>)]</a:t>
            </a:r>
          </a:p>
          <a:p>
            <a:pPr eaLnBrk="1" hangingPunct="1">
              <a:spcBef>
                <a:spcPct val="0"/>
              </a:spcBef>
              <a:buFontTx/>
              <a:buNone/>
            </a:pPr>
            <a:endParaRPr lang="el-GR" altLang="en-US" sz="3600" b="1" dirty="0">
              <a:latin typeface="Helvetica Neue"/>
            </a:endParaRPr>
          </a:p>
          <a:p>
            <a:pPr eaLnBrk="1" hangingPunct="1">
              <a:spcBef>
                <a:spcPct val="0"/>
              </a:spcBef>
              <a:buFontTx/>
              <a:buNone/>
            </a:pPr>
            <a:r>
              <a:rPr lang="el-GR" altLang="en-US" sz="3600" b="1" dirty="0">
                <a:latin typeface="Helvetica Neue"/>
              </a:rPr>
              <a:t>3. </a:t>
            </a:r>
            <a:r>
              <a:rPr lang="en-US" altLang="en-US" sz="3600" b="1" dirty="0">
                <a:latin typeface="Helvetica Neue"/>
              </a:rPr>
              <a:t>Some seals have intelligence</a:t>
            </a:r>
            <a:r>
              <a:rPr lang="el-GR" altLang="en-US" sz="3600" b="1" dirty="0">
                <a:latin typeface="Helvetica Neue"/>
              </a:rPr>
              <a:t>.</a:t>
            </a:r>
          </a:p>
          <a:p>
            <a:pPr eaLnBrk="1" hangingPunct="1">
              <a:spcBef>
                <a:spcPct val="0"/>
              </a:spcBef>
              <a:buFontTx/>
              <a:buNone/>
            </a:pP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a:t>
            </a:r>
            <a:r>
              <a:rPr lang="en-US" altLang="en-US" sz="3600" b="1" dirty="0">
                <a:latin typeface="Helvetica Neue"/>
              </a:rPr>
              <a:t>S</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I</a:t>
            </a:r>
            <a:r>
              <a:rPr lang="el-GR" altLang="en-US" sz="3600" b="1" dirty="0">
                <a:latin typeface="Helvetica Neue"/>
              </a:rPr>
              <a:t>(</a:t>
            </a:r>
            <a:r>
              <a:rPr lang="en-US" altLang="en-US" sz="3600" b="1" dirty="0">
                <a:latin typeface="Helvetica Neue"/>
              </a:rPr>
              <a:t>x</a:t>
            </a:r>
            <a:r>
              <a:rPr lang="el-GR" altLang="en-US" sz="3600" b="1" dirty="0">
                <a:latin typeface="Helvetica Neue"/>
              </a:rPr>
              <a:t>)]</a:t>
            </a:r>
          </a:p>
          <a:p>
            <a:pPr eaLnBrk="1" hangingPunct="1">
              <a:spcBef>
                <a:spcPct val="0"/>
              </a:spcBef>
              <a:buFontTx/>
              <a:buNone/>
            </a:pPr>
            <a:endParaRPr lang="el-GR" altLang="en-US" sz="3600" b="1" dirty="0">
              <a:latin typeface="Helvetica Neue"/>
            </a:endParaRPr>
          </a:p>
          <a:p>
            <a:pPr eaLnBrk="1" hangingPunct="1">
              <a:spcBef>
                <a:spcPct val="0"/>
              </a:spcBef>
              <a:buFontTx/>
              <a:buNone/>
            </a:pPr>
            <a:r>
              <a:rPr lang="en-US" altLang="en-US" sz="3600" b="1" dirty="0">
                <a:latin typeface="Helvetica Neue"/>
              </a:rPr>
              <a:t>it can be deduced that</a:t>
            </a:r>
            <a:r>
              <a:rPr lang="el-GR" altLang="en-US" sz="3600" b="1" dirty="0">
                <a:latin typeface="Helvetica Neue"/>
              </a:rPr>
              <a:t> </a:t>
            </a:r>
          </a:p>
          <a:p>
            <a:pPr eaLnBrk="1" hangingPunct="1">
              <a:spcBef>
                <a:spcPct val="0"/>
              </a:spcBef>
              <a:buFontTx/>
              <a:buNone/>
            </a:pPr>
            <a:endParaRPr lang="el-GR" altLang="en-US" sz="3600" b="1" dirty="0">
              <a:latin typeface="Helvetica Neue"/>
            </a:endParaRPr>
          </a:p>
          <a:p>
            <a:pPr eaLnBrk="1" hangingPunct="1">
              <a:spcBef>
                <a:spcPct val="0"/>
              </a:spcBef>
              <a:buFontTx/>
              <a:buNone/>
            </a:pPr>
            <a:r>
              <a:rPr lang="el-GR" altLang="en-US" sz="3600" b="1" dirty="0">
                <a:latin typeface="Helvetica Neue"/>
              </a:rPr>
              <a:t>4. </a:t>
            </a:r>
            <a:r>
              <a:rPr lang="en-US" altLang="en-US" sz="3600" b="1" dirty="0">
                <a:latin typeface="Helvetica Neue"/>
              </a:rPr>
              <a:t>Some who have intelligence cannot read. </a:t>
            </a:r>
            <a:endParaRPr lang="el-GR" altLang="en-US" sz="3600" b="1" dirty="0">
              <a:latin typeface="Helvetica Neue"/>
            </a:endParaRPr>
          </a:p>
          <a:p>
            <a:pPr eaLnBrk="1" hangingPunct="1">
              <a:spcBef>
                <a:spcPct val="0"/>
              </a:spcBef>
              <a:buFontTx/>
              <a:buNone/>
            </a:pP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rPr>
              <a:t>x</a:t>
            </a:r>
            <a:r>
              <a:rPr lang="el-GR" altLang="en-US" sz="3600" b="1" dirty="0">
                <a:latin typeface="Helvetica Neue"/>
              </a:rPr>
              <a:t> [</a:t>
            </a:r>
            <a:r>
              <a:rPr lang="en-US" altLang="en-US" sz="3600" b="1" dirty="0">
                <a:latin typeface="Helvetica Neue"/>
              </a:rPr>
              <a:t>I</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a:t>
            </a:r>
            <a:r>
              <a:rPr lang="el-GR" altLang="en-US" sz="3600" b="1" dirty="0">
                <a:latin typeface="Helvetica Neue"/>
                <a:sym typeface="Symbol" panose="05050102010706020507" pitchFamily="18" charset="2"/>
              </a:rPr>
              <a:t></a:t>
            </a:r>
            <a:r>
              <a:rPr lang="en-US" altLang="en-US" sz="3600" b="1" dirty="0">
                <a:latin typeface="Helvetica Neue"/>
                <a:sym typeface="Symbol" panose="05050102010706020507" pitchFamily="18" charset="2"/>
              </a:rPr>
              <a:t>R</a:t>
            </a:r>
            <a:r>
              <a:rPr lang="el-GR" altLang="en-US" sz="3600" b="1" dirty="0">
                <a:latin typeface="Helvetica Neue"/>
              </a:rPr>
              <a:t>(</a:t>
            </a:r>
            <a:r>
              <a:rPr lang="en-US" altLang="en-US" sz="3600" b="1" dirty="0">
                <a:latin typeface="Helvetica Neue"/>
              </a:rPr>
              <a:t>x</a:t>
            </a:r>
            <a:r>
              <a:rPr lang="el-GR" altLang="en-US" sz="3600" b="1" dirty="0">
                <a:latin typeface="Helvetica Neue"/>
              </a:rPr>
              <a:t>)]</a:t>
            </a:r>
            <a:endParaRPr lang="en-US" altLang="en-US" sz="3600" b="1" dirty="0">
              <a:latin typeface="Helvetica Neue"/>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1">
            <a:extLst>
              <a:ext uri="{FF2B5EF4-FFF2-40B4-BE49-F238E27FC236}">
                <a16:creationId xmlns:a16="http://schemas.microsoft.com/office/drawing/2014/main" id="{9EB240CD-707E-D18C-6AFA-20E7EB464D01}"/>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7891" name="Slide Number Placeholder 3">
            <a:extLst>
              <a:ext uri="{FF2B5EF4-FFF2-40B4-BE49-F238E27FC236}">
                <a16:creationId xmlns:a16="http://schemas.microsoft.com/office/drawing/2014/main" id="{507D309D-AAC9-C009-D9BB-B12969733E07}"/>
              </a:ext>
            </a:extLst>
          </p:cNvPr>
          <p:cNvSpPr>
            <a:spLocks noGrp="1"/>
          </p:cNvSpPr>
          <p:nvPr>
            <p:ph type="sldNum" sz="quarter" idx="12"/>
          </p:nvPr>
        </p:nvSpPr>
        <p:spPr>
          <a:xfrm>
            <a:off x="11564488" y="12408693"/>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753E31B2-C170-4E32-BE54-3C8108C37AD8}" type="slidenum">
              <a:rPr lang="el-GR" altLang="en-US" smtClean="0"/>
              <a:pPr algn="ctr"/>
              <a:t>62</a:t>
            </a:fld>
            <a:endParaRPr lang="el-GR" altLang="en-US" dirty="0"/>
          </a:p>
        </p:txBody>
      </p:sp>
      <p:sp>
        <p:nvSpPr>
          <p:cNvPr id="37892" name="Text Box 4">
            <a:extLst>
              <a:ext uri="{FF2B5EF4-FFF2-40B4-BE49-F238E27FC236}">
                <a16:creationId xmlns:a16="http://schemas.microsoft.com/office/drawing/2014/main" id="{CBD753F8-E61C-B9E7-C32D-DFD9763E28D9}"/>
              </a:ext>
            </a:extLst>
          </p:cNvPr>
          <p:cNvSpPr txBox="1">
            <a:spLocks noChangeArrowheads="1"/>
          </p:cNvSpPr>
          <p:nvPr/>
        </p:nvSpPr>
        <p:spPr bwMode="auto">
          <a:xfrm>
            <a:off x="4724400" y="2133601"/>
            <a:ext cx="14935200" cy="1323439"/>
          </a:xfrm>
          <a:prstGeom prst="rect">
            <a:avLst/>
          </a:prstGeom>
          <a:solidFill>
            <a:schemeClr val="accent6">
              <a:lumMod val="40000"/>
              <a:lumOff val="6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latin typeface="Helvetica Neue"/>
              </a:rPr>
              <a:t>It will be proved</a:t>
            </a:r>
            <a:r>
              <a:rPr lang="el-GR" altLang="en-US" sz="4000" b="1" dirty="0">
                <a:latin typeface="Helvetica Neue"/>
              </a:rPr>
              <a:t>, </a:t>
            </a:r>
            <a:r>
              <a:rPr lang="en-US" altLang="en-US" sz="4000" b="1" dirty="0">
                <a:latin typeface="Helvetica Neue"/>
              </a:rPr>
              <a:t>by proving that the set of sentences</a:t>
            </a:r>
            <a:endParaRPr lang="el-GR" altLang="en-US" sz="4000" b="1" dirty="0">
              <a:latin typeface="Helvetica Neue"/>
            </a:endParaRPr>
          </a:p>
          <a:p>
            <a:pPr algn="l" eaLnBrk="1" hangingPunct="1"/>
            <a:r>
              <a:rPr lang="el-GR" altLang="en-US" sz="4000" b="1" dirty="0">
                <a:latin typeface="Helvetica Neue"/>
              </a:rPr>
              <a:t>{1, 2, 3, </a:t>
            </a:r>
            <a:r>
              <a:rPr lang="el-GR" altLang="en-US" sz="4000" b="1" dirty="0">
                <a:latin typeface="Helvetica Neue"/>
                <a:sym typeface="Symbol" panose="05050102010706020507" pitchFamily="18" charset="2"/>
              </a:rPr>
              <a:t></a:t>
            </a:r>
            <a:r>
              <a:rPr lang="el-GR" altLang="en-US" sz="4000" b="1" dirty="0">
                <a:latin typeface="Helvetica Neue"/>
              </a:rPr>
              <a:t>4} </a:t>
            </a:r>
            <a:r>
              <a:rPr lang="en-US" altLang="en-US" sz="4000" b="1" dirty="0">
                <a:latin typeface="Helvetica Neue"/>
              </a:rPr>
              <a:t>is inconsistent</a:t>
            </a:r>
            <a:r>
              <a:rPr lang="el-GR" altLang="en-US" sz="4000" b="1" dirty="0">
                <a:latin typeface="Helvetica Neue"/>
              </a:rPr>
              <a:t>. </a:t>
            </a:r>
            <a:endParaRPr lang="en-US" altLang="en-US" sz="4000" b="1" dirty="0">
              <a:latin typeface="Helvetica Neue"/>
            </a:endParaRPr>
          </a:p>
        </p:txBody>
      </p:sp>
      <p:sp>
        <p:nvSpPr>
          <p:cNvPr id="78853" name="Text Box 5">
            <a:extLst>
              <a:ext uri="{FF2B5EF4-FFF2-40B4-BE49-F238E27FC236}">
                <a16:creationId xmlns:a16="http://schemas.microsoft.com/office/drawing/2014/main" id="{A07F6445-CB2F-9C00-77BB-50628D9DA379}"/>
              </a:ext>
            </a:extLst>
          </p:cNvPr>
          <p:cNvSpPr txBox="1">
            <a:spLocks noChangeArrowheads="1"/>
          </p:cNvSpPr>
          <p:nvPr/>
        </p:nvSpPr>
        <p:spPr bwMode="auto">
          <a:xfrm>
            <a:off x="4724400" y="5089080"/>
            <a:ext cx="14935200" cy="5632311"/>
          </a:xfrm>
          <a:prstGeom prst="rect">
            <a:avLst/>
          </a:prstGeom>
          <a:solidFill>
            <a:schemeClr val="accent6">
              <a:lumMod val="20000"/>
              <a:lumOff val="8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000" b="1" dirty="0">
                <a:solidFill>
                  <a:srgbClr val="990000"/>
                </a:solidFill>
                <a:latin typeface="Helvetica Neue"/>
              </a:rPr>
              <a:t>Converting sentences</a:t>
            </a:r>
            <a:r>
              <a:rPr lang="el-GR" altLang="en-US" sz="4000" b="1" dirty="0">
                <a:solidFill>
                  <a:srgbClr val="990000"/>
                </a:solidFill>
                <a:latin typeface="Helvetica Neue"/>
              </a:rPr>
              <a:t> 1-3 </a:t>
            </a:r>
            <a:r>
              <a:rPr lang="en-US" altLang="en-US" sz="4000" b="1" dirty="0">
                <a:solidFill>
                  <a:srgbClr val="990000"/>
                </a:solidFill>
                <a:latin typeface="Helvetica Neue"/>
              </a:rPr>
              <a:t>and</a:t>
            </a:r>
            <a:r>
              <a:rPr lang="el-GR" altLang="en-US" sz="4000" b="1" dirty="0">
                <a:solidFill>
                  <a:srgbClr val="990000"/>
                </a:solidFill>
                <a:latin typeface="Helvetica Neue"/>
                <a:sym typeface="Symbol" panose="05050102010706020507" pitchFamily="18" charset="2"/>
              </a:rPr>
              <a:t></a:t>
            </a:r>
            <a:r>
              <a:rPr lang="el-GR" altLang="en-US" sz="4000" b="1" dirty="0">
                <a:solidFill>
                  <a:srgbClr val="990000"/>
                </a:solidFill>
                <a:latin typeface="Helvetica Neue"/>
              </a:rPr>
              <a:t>4 </a:t>
            </a:r>
            <a:r>
              <a:rPr lang="en-US" altLang="en-US" sz="4000" b="1" dirty="0">
                <a:solidFill>
                  <a:srgbClr val="990000"/>
                </a:solidFill>
                <a:latin typeface="Helvetica Neue"/>
              </a:rPr>
              <a:t>to CNF</a:t>
            </a:r>
            <a:r>
              <a:rPr lang="el-GR" altLang="en-US" sz="4000" b="1" dirty="0">
                <a:solidFill>
                  <a:srgbClr val="990000"/>
                </a:solidFill>
                <a:latin typeface="Helvetica Neue"/>
              </a:rPr>
              <a:t>:</a:t>
            </a:r>
          </a:p>
          <a:p>
            <a:pPr eaLnBrk="1" hangingPunct="1">
              <a:spcBef>
                <a:spcPct val="0"/>
              </a:spcBef>
              <a:buFontTx/>
              <a:buNone/>
            </a:pPr>
            <a:endParaRPr lang="en-US" altLang="en-US" sz="4000" b="1" dirty="0">
              <a:solidFill>
                <a:srgbClr val="990000"/>
              </a:solidFill>
              <a:latin typeface="Helvetica Neue"/>
              <a:sym typeface="Symbol" panose="05050102010706020507" pitchFamily="18" charset="2"/>
            </a:endParaRPr>
          </a:p>
          <a:p>
            <a:pPr eaLnBrk="1" hangingPunct="1">
              <a:spcBef>
                <a:spcPct val="0"/>
              </a:spcBef>
              <a:buFontTx/>
              <a:buNone/>
            </a:pPr>
            <a:r>
              <a:rPr lang="en-US" altLang="en-US" sz="4000" b="1" dirty="0">
                <a:latin typeface="Helvetica Neue"/>
                <a:sym typeface="Symbol" panose="05050102010706020507" pitchFamily="18" charset="2"/>
              </a:rPr>
              <a:t>1. R</a:t>
            </a:r>
            <a:r>
              <a:rPr lang="en-US" altLang="en-US" sz="4000" b="1" dirty="0">
                <a:latin typeface="Helvetica Neue"/>
              </a:rPr>
              <a:t>(x) </a:t>
            </a:r>
            <a:r>
              <a:rPr lang="en-US" altLang="en-US" sz="4000" b="1" dirty="0">
                <a:latin typeface="Helvetica Neue"/>
                <a:sym typeface="Symbol" panose="05050102010706020507" pitchFamily="18" charset="2"/>
              </a:rPr>
              <a:t></a:t>
            </a:r>
            <a:r>
              <a:rPr lang="en-US" altLang="en-US" sz="4000" b="1" dirty="0">
                <a:latin typeface="Helvetica Neue"/>
              </a:rPr>
              <a:t> L(x)</a:t>
            </a:r>
            <a:endParaRPr lang="en-US" altLang="en-US" sz="4000" b="1" dirty="0">
              <a:latin typeface="Helvetica Neue"/>
              <a:sym typeface="Symbol" panose="05050102010706020507" pitchFamily="18" charset="2"/>
            </a:endParaRPr>
          </a:p>
          <a:p>
            <a:pPr eaLnBrk="1" hangingPunct="1">
              <a:spcBef>
                <a:spcPct val="0"/>
              </a:spcBef>
              <a:buFontTx/>
              <a:buNone/>
            </a:pPr>
            <a:r>
              <a:rPr lang="en-US" altLang="en-US" sz="4000" b="1" dirty="0">
                <a:latin typeface="Helvetica Neue"/>
                <a:sym typeface="Symbol" panose="05050102010706020507" pitchFamily="18" charset="2"/>
              </a:rPr>
              <a:t>2. S</a:t>
            </a:r>
            <a:r>
              <a:rPr lang="en-US" altLang="en-US" sz="4000" b="1" dirty="0">
                <a:latin typeface="Helvetica Neue"/>
              </a:rPr>
              <a:t>(y) </a:t>
            </a:r>
            <a:r>
              <a:rPr lang="en-US" altLang="en-US" sz="4000" b="1" dirty="0">
                <a:latin typeface="Helvetica Neue"/>
                <a:sym typeface="Symbol" panose="05050102010706020507" pitchFamily="18" charset="2"/>
              </a:rPr>
              <a:t></a:t>
            </a:r>
            <a:r>
              <a:rPr lang="en-US" altLang="en-US" sz="4000" b="1" dirty="0">
                <a:latin typeface="Helvetica Neue"/>
              </a:rPr>
              <a:t> </a:t>
            </a:r>
            <a:r>
              <a:rPr lang="en-US" altLang="en-US" sz="4000" b="1" dirty="0">
                <a:latin typeface="Helvetica Neue"/>
                <a:sym typeface="Symbol" panose="05050102010706020507" pitchFamily="18" charset="2"/>
              </a:rPr>
              <a:t>L</a:t>
            </a:r>
            <a:r>
              <a:rPr lang="en-US" altLang="en-US" sz="4000" b="1" dirty="0">
                <a:latin typeface="Helvetica Neue"/>
              </a:rPr>
              <a:t>(y)</a:t>
            </a:r>
            <a:endParaRPr lang="el-GR" altLang="en-US" sz="4000" b="1" dirty="0">
              <a:latin typeface="Helvetica Neue"/>
            </a:endParaRPr>
          </a:p>
          <a:p>
            <a:pPr eaLnBrk="1" hangingPunct="1">
              <a:spcBef>
                <a:spcPct val="0"/>
              </a:spcBef>
              <a:buFontTx/>
              <a:buNone/>
            </a:pPr>
            <a:r>
              <a:rPr lang="el-GR" altLang="en-US" sz="4000" b="1" dirty="0">
                <a:latin typeface="Helvetica Neue"/>
              </a:rPr>
              <a:t>3α.   </a:t>
            </a:r>
            <a:r>
              <a:rPr lang="en-US" altLang="en-US" sz="4000" b="1" dirty="0">
                <a:latin typeface="Helvetica Neue"/>
              </a:rPr>
              <a:t>S</a:t>
            </a:r>
            <a:r>
              <a:rPr lang="el-GR" altLang="en-US" sz="4000" b="1" dirty="0">
                <a:latin typeface="Helvetica Neue"/>
              </a:rPr>
              <a:t>(Α)</a:t>
            </a:r>
          </a:p>
          <a:p>
            <a:pPr eaLnBrk="1" hangingPunct="1">
              <a:spcBef>
                <a:spcPct val="0"/>
              </a:spcBef>
              <a:buFontTx/>
              <a:buNone/>
            </a:pPr>
            <a:r>
              <a:rPr lang="el-GR" altLang="en-US" sz="4000" b="1" dirty="0">
                <a:latin typeface="Helvetica Neue"/>
              </a:rPr>
              <a:t>3β.   </a:t>
            </a:r>
            <a:r>
              <a:rPr lang="en-US" altLang="en-US" sz="4000" b="1" dirty="0">
                <a:latin typeface="Helvetica Neue"/>
              </a:rPr>
              <a:t>I</a:t>
            </a:r>
            <a:r>
              <a:rPr lang="el-GR" altLang="en-US" sz="4000" b="1" dirty="0">
                <a:latin typeface="Helvetica Neue"/>
              </a:rPr>
              <a:t>(Α)</a:t>
            </a:r>
            <a:endParaRPr lang="el-GR" altLang="en-US" sz="4000" b="1" dirty="0">
              <a:latin typeface="Helvetica Neue"/>
              <a:sym typeface="Symbol" panose="05050102010706020507" pitchFamily="18" charset="2"/>
            </a:endParaRPr>
          </a:p>
          <a:p>
            <a:pPr eaLnBrk="1" hangingPunct="1">
              <a:spcBef>
                <a:spcPct val="0"/>
              </a:spcBef>
              <a:buFontTx/>
              <a:buNone/>
            </a:pPr>
            <a:r>
              <a:rPr lang="el-GR" altLang="en-US" sz="4000" b="1" dirty="0">
                <a:latin typeface="Helvetica Neue"/>
                <a:sym typeface="Symbol" panose="05050102010706020507" pitchFamily="18" charset="2"/>
              </a:rPr>
              <a:t></a:t>
            </a:r>
            <a:r>
              <a:rPr lang="el-GR" altLang="en-US" sz="4000" b="1" dirty="0">
                <a:latin typeface="Helvetica Neue"/>
              </a:rPr>
              <a:t>4.   </a:t>
            </a:r>
            <a:r>
              <a:rPr lang="el-GR" altLang="en-US" sz="4000" b="1" dirty="0">
                <a:latin typeface="Helvetica Neue"/>
                <a:sym typeface="Symbol" panose="05050102010706020507" pitchFamily="18" charset="2"/>
              </a:rPr>
              <a:t></a:t>
            </a:r>
            <a:r>
              <a:rPr lang="en-US" altLang="en-US" sz="4000" b="1" dirty="0">
                <a:latin typeface="Helvetica Neue"/>
                <a:sym typeface="Symbol" panose="05050102010706020507" pitchFamily="18" charset="2"/>
              </a:rPr>
              <a:t>I</a:t>
            </a:r>
            <a:r>
              <a:rPr lang="el-GR" altLang="en-US" sz="4000" b="1" dirty="0">
                <a:latin typeface="Helvetica Neue"/>
              </a:rPr>
              <a:t>(</a:t>
            </a:r>
            <a:r>
              <a:rPr lang="en-US" altLang="en-US" sz="4000" b="1" dirty="0">
                <a:latin typeface="Helvetica Neue"/>
              </a:rPr>
              <a:t>z</a:t>
            </a:r>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R</a:t>
            </a:r>
            <a:r>
              <a:rPr lang="el-GR" altLang="en-US" sz="4000" b="1" dirty="0">
                <a:latin typeface="Helvetica Neue"/>
              </a:rPr>
              <a:t>(</a:t>
            </a:r>
            <a:r>
              <a:rPr lang="en-US" altLang="en-US" sz="4000" b="1" dirty="0">
                <a:latin typeface="Helvetica Neue"/>
              </a:rPr>
              <a:t>z</a:t>
            </a:r>
            <a:r>
              <a:rPr lang="el-GR" altLang="en-US" sz="4000" b="1" dirty="0">
                <a:latin typeface="Helvetica Neue"/>
              </a:rPr>
              <a:t>)</a:t>
            </a:r>
          </a:p>
          <a:p>
            <a:pPr eaLnBrk="1" hangingPunct="1">
              <a:spcBef>
                <a:spcPct val="0"/>
              </a:spcBef>
              <a:buFontTx/>
              <a:buNone/>
            </a:pPr>
            <a:endParaRPr lang="el-GR" altLang="en-US" sz="4000" b="1" dirty="0">
              <a:latin typeface="Helvetica Neue"/>
            </a:endParaRPr>
          </a:p>
          <a:p>
            <a:pPr eaLnBrk="1" hangingPunct="1">
              <a:spcBef>
                <a:spcPct val="0"/>
              </a:spcBef>
              <a:buFontTx/>
              <a:buNone/>
            </a:pPr>
            <a:r>
              <a:rPr lang="en-US" altLang="en-US" sz="4000" b="1" dirty="0">
                <a:latin typeface="Helvetica Neue"/>
              </a:rPr>
              <a:t>All variables have been normalized</a:t>
            </a:r>
            <a:r>
              <a:rPr lang="el-GR" altLang="en-US" sz="4000" b="1" dirty="0">
                <a:latin typeface="Helvetica Neue"/>
              </a:rPr>
              <a:t>.</a:t>
            </a:r>
            <a:endParaRPr lang="en-US" altLang="en-US" sz="40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53"/>
                                        </p:tgtEl>
                                        <p:attrNameLst>
                                          <p:attrName>style.visibility</p:attrName>
                                        </p:attrNameLst>
                                      </p:cBhvr>
                                      <p:to>
                                        <p:strVal val="visible"/>
                                      </p:to>
                                    </p:set>
                                    <p:anim calcmode="lin" valueType="num">
                                      <p:cBhvr additive="base">
                                        <p:cTn id="7" dur="500" fill="hold"/>
                                        <p:tgtEl>
                                          <p:spTgt spid="78853"/>
                                        </p:tgtEl>
                                        <p:attrNameLst>
                                          <p:attrName>ppt_x</p:attrName>
                                        </p:attrNameLst>
                                      </p:cBhvr>
                                      <p:tavLst>
                                        <p:tav tm="0">
                                          <p:val>
                                            <p:strVal val="#ppt_x"/>
                                          </p:val>
                                        </p:tav>
                                        <p:tav tm="100000">
                                          <p:val>
                                            <p:strVal val="#ppt_x"/>
                                          </p:val>
                                        </p:tav>
                                      </p:tavLst>
                                    </p:anim>
                                    <p:anim calcmode="lin" valueType="num">
                                      <p:cBhvr additive="base">
                                        <p:cTn id="8" dur="500" fill="hold"/>
                                        <p:tgtEl>
                                          <p:spTgt spid="788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3"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1">
            <a:extLst>
              <a:ext uri="{FF2B5EF4-FFF2-40B4-BE49-F238E27FC236}">
                <a16:creationId xmlns:a16="http://schemas.microsoft.com/office/drawing/2014/main" id="{115F3AB2-B57D-7F61-2F3F-243043776E56}"/>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8915" name="Slide Number Placeholder 3">
            <a:extLst>
              <a:ext uri="{FF2B5EF4-FFF2-40B4-BE49-F238E27FC236}">
                <a16:creationId xmlns:a16="http://schemas.microsoft.com/office/drawing/2014/main" id="{71C6F9E6-00EA-3206-8F68-D848D4982E59}"/>
              </a:ext>
            </a:extLst>
          </p:cNvPr>
          <p:cNvSpPr>
            <a:spLocks noGrp="1"/>
          </p:cNvSpPr>
          <p:nvPr>
            <p:ph type="sldNum" sz="quarter" idx="12"/>
          </p:nvPr>
        </p:nvSpPr>
        <p:spPr>
          <a:xfrm>
            <a:off x="11551018" y="12380038"/>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9ABBAAD4-14D1-45F2-B73A-03D4B1F4A0E4}" type="slidenum">
              <a:rPr lang="el-GR" altLang="en-US" smtClean="0"/>
              <a:pPr algn="ctr"/>
              <a:t>63</a:t>
            </a:fld>
            <a:endParaRPr lang="el-GR" altLang="en-US" dirty="0"/>
          </a:p>
        </p:txBody>
      </p:sp>
      <p:sp>
        <p:nvSpPr>
          <p:cNvPr id="79876" name="Text Box 4">
            <a:extLst>
              <a:ext uri="{FF2B5EF4-FFF2-40B4-BE49-F238E27FC236}">
                <a16:creationId xmlns:a16="http://schemas.microsoft.com/office/drawing/2014/main" id="{EC44E84D-EC7A-6357-BFE6-50B65CD44613}"/>
              </a:ext>
            </a:extLst>
          </p:cNvPr>
          <p:cNvSpPr txBox="1">
            <a:spLocks noChangeArrowheads="1"/>
          </p:cNvSpPr>
          <p:nvPr/>
        </p:nvSpPr>
        <p:spPr bwMode="auto">
          <a:xfrm>
            <a:off x="11731625" y="3425826"/>
            <a:ext cx="1441450" cy="708024"/>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t>I(A)</a:t>
            </a:r>
          </a:p>
        </p:txBody>
      </p:sp>
      <p:sp>
        <p:nvSpPr>
          <p:cNvPr id="79877" name="Text Box 5">
            <a:extLst>
              <a:ext uri="{FF2B5EF4-FFF2-40B4-BE49-F238E27FC236}">
                <a16:creationId xmlns:a16="http://schemas.microsoft.com/office/drawing/2014/main" id="{5285283F-B5AF-B848-9198-66C5F9287875}"/>
              </a:ext>
            </a:extLst>
          </p:cNvPr>
          <p:cNvSpPr txBox="1">
            <a:spLocks noChangeArrowheads="1"/>
          </p:cNvSpPr>
          <p:nvPr/>
        </p:nvSpPr>
        <p:spPr bwMode="auto">
          <a:xfrm>
            <a:off x="8601074" y="5276850"/>
            <a:ext cx="1371600" cy="68580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t>R</a:t>
            </a:r>
            <a:r>
              <a:rPr lang="el-GR" altLang="en-US" sz="2800" b="1" dirty="0"/>
              <a:t>(Α)</a:t>
            </a:r>
            <a:endParaRPr lang="en-US" altLang="en-US" sz="2800" b="1" dirty="0"/>
          </a:p>
        </p:txBody>
      </p:sp>
      <p:sp>
        <p:nvSpPr>
          <p:cNvPr id="79878" name="Text Box 6">
            <a:extLst>
              <a:ext uri="{FF2B5EF4-FFF2-40B4-BE49-F238E27FC236}">
                <a16:creationId xmlns:a16="http://schemas.microsoft.com/office/drawing/2014/main" id="{06B00E53-9FEC-C270-9D71-0F8AA90AFDAA}"/>
              </a:ext>
            </a:extLst>
          </p:cNvPr>
          <p:cNvSpPr txBox="1">
            <a:spLocks noChangeArrowheads="1"/>
          </p:cNvSpPr>
          <p:nvPr/>
        </p:nvSpPr>
        <p:spPr bwMode="auto">
          <a:xfrm>
            <a:off x="11572874" y="5276851"/>
            <a:ext cx="2971800" cy="669926"/>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sym typeface="Symbol" panose="05050102010706020507" pitchFamily="18" charset="2"/>
              </a:rPr>
              <a:t>R</a:t>
            </a:r>
            <a:r>
              <a:rPr lang="el-GR" altLang="en-US" sz="2800" b="1" dirty="0"/>
              <a:t>(</a:t>
            </a:r>
            <a:r>
              <a:rPr lang="en-US" altLang="en-US" sz="2800" b="1" dirty="0"/>
              <a:t>x) </a:t>
            </a:r>
            <a:r>
              <a:rPr lang="en-US" altLang="en-US" sz="2800" b="1" dirty="0">
                <a:sym typeface="Symbol" panose="05050102010706020507" pitchFamily="18" charset="2"/>
              </a:rPr>
              <a:t></a:t>
            </a:r>
            <a:r>
              <a:rPr lang="en-US" altLang="en-US" sz="2800" b="1" dirty="0"/>
              <a:t> L(x)</a:t>
            </a:r>
          </a:p>
        </p:txBody>
      </p:sp>
      <p:sp>
        <p:nvSpPr>
          <p:cNvPr id="79879" name="Text Box 7">
            <a:extLst>
              <a:ext uri="{FF2B5EF4-FFF2-40B4-BE49-F238E27FC236}">
                <a16:creationId xmlns:a16="http://schemas.microsoft.com/office/drawing/2014/main" id="{A7D0C90F-415F-DF76-6C52-14887BB5C664}"/>
              </a:ext>
            </a:extLst>
          </p:cNvPr>
          <p:cNvSpPr txBox="1">
            <a:spLocks noChangeArrowheads="1"/>
          </p:cNvSpPr>
          <p:nvPr/>
        </p:nvSpPr>
        <p:spPr bwMode="auto">
          <a:xfrm>
            <a:off x="12420600" y="7562850"/>
            <a:ext cx="2971800" cy="68580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sym typeface="Symbol" panose="05050102010706020507" pitchFamily="18" charset="2"/>
              </a:rPr>
              <a:t>S</a:t>
            </a:r>
            <a:r>
              <a:rPr lang="el-GR" altLang="en-US" sz="2800" b="1" dirty="0"/>
              <a:t>(</a:t>
            </a:r>
            <a:r>
              <a:rPr lang="en-US" altLang="en-US" sz="2800" b="1" dirty="0"/>
              <a:t>y</a:t>
            </a:r>
            <a:r>
              <a:rPr lang="el-GR" altLang="en-US" sz="2800" b="1" dirty="0"/>
              <a:t>) </a:t>
            </a:r>
            <a:r>
              <a:rPr lang="en-US" altLang="en-US" sz="2800" b="1" dirty="0">
                <a:sym typeface="Symbol" panose="05050102010706020507" pitchFamily="18" charset="2"/>
              </a:rPr>
              <a:t></a:t>
            </a:r>
            <a:r>
              <a:rPr lang="el-GR" altLang="en-US" sz="2800" b="1" dirty="0"/>
              <a:t> </a:t>
            </a:r>
            <a:r>
              <a:rPr lang="en-US" altLang="en-US" sz="2800" b="1" dirty="0">
                <a:sym typeface="Symbol" panose="05050102010706020507" pitchFamily="18" charset="2"/>
              </a:rPr>
              <a:t>L</a:t>
            </a:r>
            <a:r>
              <a:rPr lang="el-GR" altLang="en-US" sz="2800" b="1" dirty="0"/>
              <a:t>(</a:t>
            </a:r>
            <a:r>
              <a:rPr lang="en-US" altLang="en-US" sz="2800" b="1" dirty="0"/>
              <a:t>y)</a:t>
            </a:r>
          </a:p>
        </p:txBody>
      </p:sp>
      <p:sp>
        <p:nvSpPr>
          <p:cNvPr id="79880" name="Text Box 8">
            <a:extLst>
              <a:ext uri="{FF2B5EF4-FFF2-40B4-BE49-F238E27FC236}">
                <a16:creationId xmlns:a16="http://schemas.microsoft.com/office/drawing/2014/main" id="{4942EEB9-39C6-DFD1-540C-76FD649A8A7D}"/>
              </a:ext>
            </a:extLst>
          </p:cNvPr>
          <p:cNvSpPr txBox="1">
            <a:spLocks noChangeArrowheads="1"/>
          </p:cNvSpPr>
          <p:nvPr/>
        </p:nvSpPr>
        <p:spPr bwMode="auto">
          <a:xfrm>
            <a:off x="9972675" y="7562850"/>
            <a:ext cx="1466850" cy="701676"/>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t>L</a:t>
            </a:r>
            <a:r>
              <a:rPr lang="el-GR" altLang="en-US" sz="2800" b="1" dirty="0"/>
              <a:t>(Α)</a:t>
            </a:r>
            <a:endParaRPr lang="en-US" altLang="en-US" sz="2800" b="1" dirty="0"/>
          </a:p>
        </p:txBody>
      </p:sp>
      <p:sp>
        <p:nvSpPr>
          <p:cNvPr id="79881" name="Text Box 9">
            <a:extLst>
              <a:ext uri="{FF2B5EF4-FFF2-40B4-BE49-F238E27FC236}">
                <a16:creationId xmlns:a16="http://schemas.microsoft.com/office/drawing/2014/main" id="{B0DE8300-37AC-4D04-728F-7B94E4A7451E}"/>
              </a:ext>
            </a:extLst>
          </p:cNvPr>
          <p:cNvSpPr txBox="1">
            <a:spLocks noChangeArrowheads="1"/>
          </p:cNvSpPr>
          <p:nvPr/>
        </p:nvSpPr>
        <p:spPr bwMode="auto">
          <a:xfrm>
            <a:off x="11049000" y="9477376"/>
            <a:ext cx="1600200" cy="68580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sym typeface="Symbol" panose="05050102010706020507" pitchFamily="18" charset="2"/>
              </a:rPr>
              <a:t>S</a:t>
            </a:r>
            <a:r>
              <a:rPr lang="el-GR" altLang="en-US" sz="2800" b="1" dirty="0"/>
              <a:t>(Α)</a:t>
            </a:r>
            <a:endParaRPr lang="en-US" altLang="en-US" sz="2800" b="1" dirty="0"/>
          </a:p>
        </p:txBody>
      </p:sp>
      <p:sp>
        <p:nvSpPr>
          <p:cNvPr id="79882" name="Text Box 10">
            <a:extLst>
              <a:ext uri="{FF2B5EF4-FFF2-40B4-BE49-F238E27FC236}">
                <a16:creationId xmlns:a16="http://schemas.microsoft.com/office/drawing/2014/main" id="{EE36A871-7E9E-C8F6-F055-6A60FE6DDB3D}"/>
              </a:ext>
            </a:extLst>
          </p:cNvPr>
          <p:cNvSpPr txBox="1">
            <a:spLocks noChangeArrowheads="1"/>
          </p:cNvSpPr>
          <p:nvPr/>
        </p:nvSpPr>
        <p:spPr bwMode="auto">
          <a:xfrm>
            <a:off x="13827127" y="9391651"/>
            <a:ext cx="1336674" cy="758826"/>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t>S</a:t>
            </a:r>
            <a:r>
              <a:rPr lang="el-GR" altLang="en-US" sz="2800" b="1" dirty="0"/>
              <a:t>(Α)</a:t>
            </a:r>
            <a:endParaRPr lang="en-US" altLang="en-US" sz="2800" b="1" dirty="0"/>
          </a:p>
        </p:txBody>
      </p:sp>
      <p:sp>
        <p:nvSpPr>
          <p:cNvPr id="79883" name="Line 11">
            <a:extLst>
              <a:ext uri="{FF2B5EF4-FFF2-40B4-BE49-F238E27FC236}">
                <a16:creationId xmlns:a16="http://schemas.microsoft.com/office/drawing/2014/main" id="{B2719001-0D27-D940-3779-0739849425E9}"/>
              </a:ext>
            </a:extLst>
          </p:cNvPr>
          <p:cNvSpPr>
            <a:spLocks noChangeShapeType="1"/>
          </p:cNvSpPr>
          <p:nvPr/>
        </p:nvSpPr>
        <p:spPr bwMode="auto">
          <a:xfrm flipH="1">
            <a:off x="13287377" y="10194927"/>
            <a:ext cx="1082674" cy="10826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884" name="Line 12">
            <a:extLst>
              <a:ext uri="{FF2B5EF4-FFF2-40B4-BE49-F238E27FC236}">
                <a16:creationId xmlns:a16="http://schemas.microsoft.com/office/drawing/2014/main" id="{32578B6F-49D8-55F1-8C32-87A19204F7B1}"/>
              </a:ext>
            </a:extLst>
          </p:cNvPr>
          <p:cNvSpPr>
            <a:spLocks noChangeShapeType="1"/>
          </p:cNvSpPr>
          <p:nvPr/>
        </p:nvSpPr>
        <p:spPr bwMode="auto">
          <a:xfrm>
            <a:off x="11842751" y="10194927"/>
            <a:ext cx="1444626" cy="10826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885" name="Text Box 13">
            <a:extLst>
              <a:ext uri="{FF2B5EF4-FFF2-40B4-BE49-F238E27FC236}">
                <a16:creationId xmlns:a16="http://schemas.microsoft.com/office/drawing/2014/main" id="{7579AF8F-F83E-84E7-4616-6419E2B5557F}"/>
              </a:ext>
            </a:extLst>
          </p:cNvPr>
          <p:cNvSpPr txBox="1">
            <a:spLocks noChangeArrowheads="1"/>
          </p:cNvSpPr>
          <p:nvPr/>
        </p:nvSpPr>
        <p:spPr bwMode="auto">
          <a:xfrm>
            <a:off x="7686674" y="3219450"/>
            <a:ext cx="2971800" cy="68580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sym typeface="Symbol" panose="05050102010706020507" pitchFamily="18" charset="2"/>
              </a:rPr>
              <a:t>I</a:t>
            </a:r>
            <a:r>
              <a:rPr lang="en-US" altLang="en-US" sz="2800" b="1" dirty="0"/>
              <a:t>(z) </a:t>
            </a:r>
            <a:r>
              <a:rPr lang="en-US" altLang="en-US" sz="2800" b="1" dirty="0">
                <a:sym typeface="Symbol" panose="05050102010706020507" pitchFamily="18" charset="2"/>
              </a:rPr>
              <a:t></a:t>
            </a:r>
            <a:r>
              <a:rPr lang="en-US" altLang="en-US" sz="2800" b="1" dirty="0"/>
              <a:t> R(z)</a:t>
            </a:r>
          </a:p>
        </p:txBody>
      </p:sp>
      <p:sp>
        <p:nvSpPr>
          <p:cNvPr id="79886" name="Line 14">
            <a:extLst>
              <a:ext uri="{FF2B5EF4-FFF2-40B4-BE49-F238E27FC236}">
                <a16:creationId xmlns:a16="http://schemas.microsoft.com/office/drawing/2014/main" id="{4D5FAA19-10B1-42F0-4E97-EB55A35A876A}"/>
              </a:ext>
            </a:extLst>
          </p:cNvPr>
          <p:cNvSpPr>
            <a:spLocks noChangeShapeType="1"/>
          </p:cNvSpPr>
          <p:nvPr/>
        </p:nvSpPr>
        <p:spPr bwMode="auto">
          <a:xfrm>
            <a:off x="8534400" y="3905250"/>
            <a:ext cx="685800" cy="1371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887" name="Line 15">
            <a:extLst>
              <a:ext uri="{FF2B5EF4-FFF2-40B4-BE49-F238E27FC236}">
                <a16:creationId xmlns:a16="http://schemas.microsoft.com/office/drawing/2014/main" id="{BD3B07EE-4183-3A2C-DB98-58202274ED6A}"/>
              </a:ext>
            </a:extLst>
          </p:cNvPr>
          <p:cNvSpPr>
            <a:spLocks noChangeShapeType="1"/>
          </p:cNvSpPr>
          <p:nvPr/>
        </p:nvSpPr>
        <p:spPr bwMode="auto">
          <a:xfrm flipH="1">
            <a:off x="9220200" y="4133850"/>
            <a:ext cx="2971800" cy="1143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888" name="Line 16">
            <a:extLst>
              <a:ext uri="{FF2B5EF4-FFF2-40B4-BE49-F238E27FC236}">
                <a16:creationId xmlns:a16="http://schemas.microsoft.com/office/drawing/2014/main" id="{68201CE9-A53D-2E01-8611-DFDDCB9E075E}"/>
              </a:ext>
            </a:extLst>
          </p:cNvPr>
          <p:cNvSpPr>
            <a:spLocks noChangeShapeType="1"/>
          </p:cNvSpPr>
          <p:nvPr/>
        </p:nvSpPr>
        <p:spPr bwMode="auto">
          <a:xfrm>
            <a:off x="9220200" y="5962650"/>
            <a:ext cx="1371600" cy="1600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889" name="Line 17">
            <a:extLst>
              <a:ext uri="{FF2B5EF4-FFF2-40B4-BE49-F238E27FC236}">
                <a16:creationId xmlns:a16="http://schemas.microsoft.com/office/drawing/2014/main" id="{E4D8DF9A-5B75-03AD-CDDC-CF5191EB48CF}"/>
              </a:ext>
            </a:extLst>
          </p:cNvPr>
          <p:cNvSpPr>
            <a:spLocks noChangeShapeType="1"/>
          </p:cNvSpPr>
          <p:nvPr/>
        </p:nvSpPr>
        <p:spPr bwMode="auto">
          <a:xfrm flipH="1">
            <a:off x="10591800" y="5962650"/>
            <a:ext cx="1828800" cy="1600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890" name="Line 18">
            <a:extLst>
              <a:ext uri="{FF2B5EF4-FFF2-40B4-BE49-F238E27FC236}">
                <a16:creationId xmlns:a16="http://schemas.microsoft.com/office/drawing/2014/main" id="{51B7E8FC-CEEE-09B2-C020-5CBA37AF0C61}"/>
              </a:ext>
            </a:extLst>
          </p:cNvPr>
          <p:cNvSpPr>
            <a:spLocks noChangeShapeType="1"/>
          </p:cNvSpPr>
          <p:nvPr/>
        </p:nvSpPr>
        <p:spPr bwMode="auto">
          <a:xfrm>
            <a:off x="10820400" y="8248650"/>
            <a:ext cx="685800" cy="1143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891" name="Line 19">
            <a:extLst>
              <a:ext uri="{FF2B5EF4-FFF2-40B4-BE49-F238E27FC236}">
                <a16:creationId xmlns:a16="http://schemas.microsoft.com/office/drawing/2014/main" id="{13D1A456-B253-0487-455C-2C78993362B8}"/>
              </a:ext>
            </a:extLst>
          </p:cNvPr>
          <p:cNvSpPr>
            <a:spLocks noChangeShapeType="1"/>
          </p:cNvSpPr>
          <p:nvPr/>
        </p:nvSpPr>
        <p:spPr bwMode="auto">
          <a:xfrm flipH="1">
            <a:off x="11506200" y="8248650"/>
            <a:ext cx="1828800" cy="1143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892" name="Text Box 20">
            <a:extLst>
              <a:ext uri="{FF2B5EF4-FFF2-40B4-BE49-F238E27FC236}">
                <a16:creationId xmlns:a16="http://schemas.microsoft.com/office/drawing/2014/main" id="{FF605329-8D84-D3A7-F094-1EFC019C00C7}"/>
              </a:ext>
            </a:extLst>
          </p:cNvPr>
          <p:cNvSpPr txBox="1">
            <a:spLocks noChangeArrowheads="1"/>
          </p:cNvSpPr>
          <p:nvPr/>
        </p:nvSpPr>
        <p:spPr bwMode="auto">
          <a:xfrm>
            <a:off x="12801600" y="11277600"/>
            <a:ext cx="106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a:sym typeface="Wingdings" panose="05000000000000000000" pitchFamily="2" charset="2"/>
              </a:rPr>
              <a:t></a:t>
            </a:r>
            <a:r>
              <a:rPr lang="en-US" altLang="en-US" sz="2800"/>
              <a:t> </a:t>
            </a:r>
          </a:p>
        </p:txBody>
      </p:sp>
      <p:sp>
        <p:nvSpPr>
          <p:cNvPr id="79893" name="Text Box 21">
            <a:extLst>
              <a:ext uri="{FF2B5EF4-FFF2-40B4-BE49-F238E27FC236}">
                <a16:creationId xmlns:a16="http://schemas.microsoft.com/office/drawing/2014/main" id="{F7603B56-2799-3A80-2CE2-3FF2A9EF337F}"/>
              </a:ext>
            </a:extLst>
          </p:cNvPr>
          <p:cNvSpPr txBox="1">
            <a:spLocks noChangeArrowheads="1"/>
          </p:cNvSpPr>
          <p:nvPr/>
        </p:nvSpPr>
        <p:spPr bwMode="auto">
          <a:xfrm>
            <a:off x="10210800" y="4724401"/>
            <a:ext cx="106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a:solidFill>
                  <a:srgbClr val="990000"/>
                </a:solidFill>
                <a:sym typeface="Wingdings" panose="05000000000000000000" pitchFamily="2" charset="2"/>
              </a:rPr>
              <a:t>A/z</a:t>
            </a:r>
          </a:p>
        </p:txBody>
      </p:sp>
      <p:sp>
        <p:nvSpPr>
          <p:cNvPr id="79894" name="Text Box 22">
            <a:extLst>
              <a:ext uri="{FF2B5EF4-FFF2-40B4-BE49-F238E27FC236}">
                <a16:creationId xmlns:a16="http://schemas.microsoft.com/office/drawing/2014/main" id="{5C1AC180-B0CB-3C4F-1BB3-741F8B19B566}"/>
              </a:ext>
            </a:extLst>
          </p:cNvPr>
          <p:cNvSpPr txBox="1">
            <a:spLocks noChangeArrowheads="1"/>
          </p:cNvSpPr>
          <p:nvPr/>
        </p:nvSpPr>
        <p:spPr bwMode="auto">
          <a:xfrm>
            <a:off x="11277600" y="6705601"/>
            <a:ext cx="106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a:solidFill>
                  <a:srgbClr val="990000"/>
                </a:solidFill>
                <a:sym typeface="Wingdings" panose="05000000000000000000" pitchFamily="2" charset="2"/>
              </a:rPr>
              <a:t>A/x</a:t>
            </a:r>
          </a:p>
        </p:txBody>
      </p:sp>
      <p:sp>
        <p:nvSpPr>
          <p:cNvPr id="79895" name="Text Box 23">
            <a:extLst>
              <a:ext uri="{FF2B5EF4-FFF2-40B4-BE49-F238E27FC236}">
                <a16:creationId xmlns:a16="http://schemas.microsoft.com/office/drawing/2014/main" id="{C139EF99-8E2C-BEFA-A561-DD1437812C53}"/>
              </a:ext>
            </a:extLst>
          </p:cNvPr>
          <p:cNvSpPr txBox="1">
            <a:spLocks noChangeArrowheads="1"/>
          </p:cNvSpPr>
          <p:nvPr/>
        </p:nvSpPr>
        <p:spPr bwMode="auto">
          <a:xfrm>
            <a:off x="12192000" y="8686801"/>
            <a:ext cx="1066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a:solidFill>
                  <a:srgbClr val="990000"/>
                </a:solidFill>
                <a:sym typeface="Wingdings" panose="05000000000000000000" pitchFamily="2" charset="2"/>
              </a:rPr>
              <a:t>A/y</a:t>
            </a:r>
          </a:p>
        </p:txBody>
      </p:sp>
      <p:sp>
        <p:nvSpPr>
          <p:cNvPr id="38936" name="Text Box 24">
            <a:extLst>
              <a:ext uri="{FF2B5EF4-FFF2-40B4-BE49-F238E27FC236}">
                <a16:creationId xmlns:a16="http://schemas.microsoft.com/office/drawing/2014/main" id="{3B05D516-113B-3DAC-571C-073378C9C266}"/>
              </a:ext>
            </a:extLst>
          </p:cNvPr>
          <p:cNvSpPr txBox="1">
            <a:spLocks noChangeArrowheads="1"/>
          </p:cNvSpPr>
          <p:nvPr/>
        </p:nvSpPr>
        <p:spPr bwMode="auto">
          <a:xfrm>
            <a:off x="3962400" y="1400177"/>
            <a:ext cx="13716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rPr>
              <a:t>Resolution Refutation Tree</a:t>
            </a:r>
          </a:p>
        </p:txBody>
      </p:sp>
      <p:sp>
        <p:nvSpPr>
          <p:cNvPr id="79897" name="Text Box 25">
            <a:extLst>
              <a:ext uri="{FF2B5EF4-FFF2-40B4-BE49-F238E27FC236}">
                <a16:creationId xmlns:a16="http://schemas.microsoft.com/office/drawing/2014/main" id="{9C09FBB1-5849-5D8F-0C74-4B3D78D2516B}"/>
              </a:ext>
            </a:extLst>
          </p:cNvPr>
          <p:cNvSpPr txBox="1">
            <a:spLocks noChangeArrowheads="1"/>
          </p:cNvSpPr>
          <p:nvPr/>
        </p:nvSpPr>
        <p:spPr bwMode="auto">
          <a:xfrm>
            <a:off x="4419600" y="7454901"/>
            <a:ext cx="47244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200" b="1" dirty="0">
                <a:solidFill>
                  <a:srgbClr val="990000"/>
                </a:solidFill>
              </a:rPr>
              <a:t>Goal-driven reasoning</a:t>
            </a:r>
            <a:r>
              <a:rPr lang="el-GR" altLang="en-US" sz="3200" b="1" dirty="0">
                <a:solidFill>
                  <a:srgbClr val="990000"/>
                </a:solidFill>
              </a:rPr>
              <a:t> </a:t>
            </a:r>
            <a:r>
              <a:rPr lang="en-US" altLang="en-US" sz="3200" b="1" dirty="0"/>
              <a:t>aiming to show that the sentence</a:t>
            </a:r>
            <a:r>
              <a:rPr lang="el-GR" altLang="en-US" sz="3200" b="1" dirty="0"/>
              <a:t> </a:t>
            </a:r>
            <a:r>
              <a:rPr lang="el-GR" altLang="en-US" sz="3200" b="1" dirty="0">
                <a:solidFill>
                  <a:srgbClr val="990000"/>
                </a:solidFill>
                <a:sym typeface="Symbol" panose="05050102010706020507" pitchFamily="18" charset="2"/>
              </a:rPr>
              <a:t></a:t>
            </a:r>
            <a:r>
              <a:rPr lang="en-US" altLang="en-US" sz="3200" b="1" dirty="0">
                <a:solidFill>
                  <a:srgbClr val="990000"/>
                </a:solidFill>
                <a:sym typeface="Symbol" panose="05050102010706020507" pitchFamily="18" charset="2"/>
              </a:rPr>
              <a:t>I</a:t>
            </a:r>
            <a:r>
              <a:rPr lang="el-GR" altLang="en-US" sz="3200" b="1" dirty="0">
                <a:solidFill>
                  <a:srgbClr val="990000"/>
                </a:solidFill>
              </a:rPr>
              <a:t>(</a:t>
            </a:r>
            <a:r>
              <a:rPr lang="en-US" altLang="en-US" sz="3200" b="1" dirty="0">
                <a:solidFill>
                  <a:srgbClr val="990000"/>
                </a:solidFill>
              </a:rPr>
              <a:t>z</a:t>
            </a:r>
            <a:r>
              <a:rPr lang="el-GR" altLang="en-US" sz="3200" b="1" dirty="0">
                <a:solidFill>
                  <a:srgbClr val="990000"/>
                </a:solidFill>
              </a:rPr>
              <a:t>) </a:t>
            </a:r>
            <a:r>
              <a:rPr lang="el-GR" altLang="en-US" sz="3200" b="1" dirty="0">
                <a:solidFill>
                  <a:srgbClr val="990000"/>
                </a:solidFill>
                <a:sym typeface="Symbol" panose="05050102010706020507" pitchFamily="18" charset="2"/>
              </a:rPr>
              <a:t></a:t>
            </a:r>
            <a:r>
              <a:rPr lang="el-GR" altLang="en-US" sz="3200" b="1" dirty="0">
                <a:solidFill>
                  <a:srgbClr val="990000"/>
                </a:solidFill>
              </a:rPr>
              <a:t> </a:t>
            </a:r>
            <a:r>
              <a:rPr lang="en-US" altLang="en-US" sz="3200" b="1" dirty="0">
                <a:solidFill>
                  <a:srgbClr val="990000"/>
                </a:solidFill>
              </a:rPr>
              <a:t>R</a:t>
            </a:r>
            <a:r>
              <a:rPr lang="el-GR" altLang="en-US" sz="3200" b="1" dirty="0">
                <a:solidFill>
                  <a:srgbClr val="990000"/>
                </a:solidFill>
              </a:rPr>
              <a:t>(</a:t>
            </a:r>
            <a:r>
              <a:rPr lang="en-US" altLang="en-US" sz="3200" b="1" dirty="0">
                <a:solidFill>
                  <a:srgbClr val="990000"/>
                </a:solidFill>
              </a:rPr>
              <a:t>z</a:t>
            </a:r>
            <a:r>
              <a:rPr lang="el-GR" altLang="en-US" sz="3200" b="1" dirty="0">
                <a:solidFill>
                  <a:srgbClr val="990000"/>
                </a:solidFill>
              </a:rPr>
              <a:t>)</a:t>
            </a:r>
            <a:r>
              <a:rPr lang="el-GR" altLang="en-US" sz="3200" b="1" dirty="0"/>
              <a:t> </a:t>
            </a:r>
            <a:r>
              <a:rPr lang="en-US" altLang="en-US" sz="3200" b="1" dirty="0"/>
              <a:t>creates inconsistency</a:t>
            </a:r>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885"/>
                                        </p:tgtEl>
                                        <p:attrNameLst>
                                          <p:attrName>style.visibility</p:attrName>
                                        </p:attrNameLst>
                                      </p:cBhvr>
                                      <p:to>
                                        <p:strVal val="visible"/>
                                      </p:to>
                                    </p:set>
                                    <p:anim calcmode="lin" valueType="num">
                                      <p:cBhvr additive="base">
                                        <p:cTn id="7" dur="500" fill="hold"/>
                                        <p:tgtEl>
                                          <p:spTgt spid="79885"/>
                                        </p:tgtEl>
                                        <p:attrNameLst>
                                          <p:attrName>ppt_x</p:attrName>
                                        </p:attrNameLst>
                                      </p:cBhvr>
                                      <p:tavLst>
                                        <p:tav tm="0">
                                          <p:val>
                                            <p:strVal val="#ppt_x"/>
                                          </p:val>
                                        </p:tav>
                                        <p:tav tm="100000">
                                          <p:val>
                                            <p:strVal val="#ppt_x"/>
                                          </p:val>
                                        </p:tav>
                                      </p:tavLst>
                                    </p:anim>
                                    <p:anim calcmode="lin" valueType="num">
                                      <p:cBhvr additive="base">
                                        <p:cTn id="8" dur="500" fill="hold"/>
                                        <p:tgtEl>
                                          <p:spTgt spid="7988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9876"/>
                                        </p:tgtEl>
                                        <p:attrNameLst>
                                          <p:attrName>style.visibility</p:attrName>
                                        </p:attrNameLst>
                                      </p:cBhvr>
                                      <p:to>
                                        <p:strVal val="visible"/>
                                      </p:to>
                                    </p:set>
                                    <p:anim calcmode="lin" valueType="num">
                                      <p:cBhvr additive="base">
                                        <p:cTn id="11" dur="500" fill="hold"/>
                                        <p:tgtEl>
                                          <p:spTgt spid="79876"/>
                                        </p:tgtEl>
                                        <p:attrNameLst>
                                          <p:attrName>ppt_x</p:attrName>
                                        </p:attrNameLst>
                                      </p:cBhvr>
                                      <p:tavLst>
                                        <p:tav tm="0">
                                          <p:val>
                                            <p:strVal val="#ppt_x"/>
                                          </p:val>
                                        </p:tav>
                                        <p:tav tm="100000">
                                          <p:val>
                                            <p:strVal val="#ppt_x"/>
                                          </p:val>
                                        </p:tav>
                                      </p:tavLst>
                                    </p:anim>
                                    <p:anim calcmode="lin" valueType="num">
                                      <p:cBhvr additive="base">
                                        <p:cTn id="12" dur="500" fill="hold"/>
                                        <p:tgtEl>
                                          <p:spTgt spid="7987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9887"/>
                                        </p:tgtEl>
                                        <p:attrNameLst>
                                          <p:attrName>style.visibility</p:attrName>
                                        </p:attrNameLst>
                                      </p:cBhvr>
                                      <p:to>
                                        <p:strVal val="visible"/>
                                      </p:to>
                                    </p:set>
                                    <p:anim calcmode="lin" valueType="num">
                                      <p:cBhvr additive="base">
                                        <p:cTn id="15" dur="500" fill="hold"/>
                                        <p:tgtEl>
                                          <p:spTgt spid="79887"/>
                                        </p:tgtEl>
                                        <p:attrNameLst>
                                          <p:attrName>ppt_x</p:attrName>
                                        </p:attrNameLst>
                                      </p:cBhvr>
                                      <p:tavLst>
                                        <p:tav tm="0">
                                          <p:val>
                                            <p:strVal val="#ppt_x"/>
                                          </p:val>
                                        </p:tav>
                                        <p:tav tm="100000">
                                          <p:val>
                                            <p:strVal val="#ppt_x"/>
                                          </p:val>
                                        </p:tav>
                                      </p:tavLst>
                                    </p:anim>
                                    <p:anim calcmode="lin" valueType="num">
                                      <p:cBhvr additive="base">
                                        <p:cTn id="16" dur="500" fill="hold"/>
                                        <p:tgtEl>
                                          <p:spTgt spid="7988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9886"/>
                                        </p:tgtEl>
                                        <p:attrNameLst>
                                          <p:attrName>style.visibility</p:attrName>
                                        </p:attrNameLst>
                                      </p:cBhvr>
                                      <p:to>
                                        <p:strVal val="visible"/>
                                      </p:to>
                                    </p:set>
                                    <p:anim calcmode="lin" valueType="num">
                                      <p:cBhvr additive="base">
                                        <p:cTn id="19" dur="500" fill="hold"/>
                                        <p:tgtEl>
                                          <p:spTgt spid="79886"/>
                                        </p:tgtEl>
                                        <p:attrNameLst>
                                          <p:attrName>ppt_x</p:attrName>
                                        </p:attrNameLst>
                                      </p:cBhvr>
                                      <p:tavLst>
                                        <p:tav tm="0">
                                          <p:val>
                                            <p:strVal val="#ppt_x"/>
                                          </p:val>
                                        </p:tav>
                                        <p:tav tm="100000">
                                          <p:val>
                                            <p:strVal val="#ppt_x"/>
                                          </p:val>
                                        </p:tav>
                                      </p:tavLst>
                                    </p:anim>
                                    <p:anim calcmode="lin" valueType="num">
                                      <p:cBhvr additive="base">
                                        <p:cTn id="20" dur="500" fill="hold"/>
                                        <p:tgtEl>
                                          <p:spTgt spid="7988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9893"/>
                                        </p:tgtEl>
                                        <p:attrNameLst>
                                          <p:attrName>style.visibility</p:attrName>
                                        </p:attrNameLst>
                                      </p:cBhvr>
                                      <p:to>
                                        <p:strVal val="visible"/>
                                      </p:to>
                                    </p:set>
                                    <p:anim calcmode="lin" valueType="num">
                                      <p:cBhvr additive="base">
                                        <p:cTn id="23" dur="500" fill="hold"/>
                                        <p:tgtEl>
                                          <p:spTgt spid="79893"/>
                                        </p:tgtEl>
                                        <p:attrNameLst>
                                          <p:attrName>ppt_x</p:attrName>
                                        </p:attrNameLst>
                                      </p:cBhvr>
                                      <p:tavLst>
                                        <p:tav tm="0">
                                          <p:val>
                                            <p:strVal val="#ppt_x"/>
                                          </p:val>
                                        </p:tav>
                                        <p:tav tm="100000">
                                          <p:val>
                                            <p:strVal val="#ppt_x"/>
                                          </p:val>
                                        </p:tav>
                                      </p:tavLst>
                                    </p:anim>
                                    <p:anim calcmode="lin" valueType="num">
                                      <p:cBhvr additive="base">
                                        <p:cTn id="24" dur="500" fill="hold"/>
                                        <p:tgtEl>
                                          <p:spTgt spid="7989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9877"/>
                                        </p:tgtEl>
                                        <p:attrNameLst>
                                          <p:attrName>style.visibility</p:attrName>
                                        </p:attrNameLst>
                                      </p:cBhvr>
                                      <p:to>
                                        <p:strVal val="visible"/>
                                      </p:to>
                                    </p:set>
                                    <p:anim calcmode="lin" valueType="num">
                                      <p:cBhvr additive="base">
                                        <p:cTn id="27" dur="500" fill="hold"/>
                                        <p:tgtEl>
                                          <p:spTgt spid="79877"/>
                                        </p:tgtEl>
                                        <p:attrNameLst>
                                          <p:attrName>ppt_x</p:attrName>
                                        </p:attrNameLst>
                                      </p:cBhvr>
                                      <p:tavLst>
                                        <p:tav tm="0">
                                          <p:val>
                                            <p:strVal val="#ppt_x"/>
                                          </p:val>
                                        </p:tav>
                                        <p:tav tm="100000">
                                          <p:val>
                                            <p:strVal val="#ppt_x"/>
                                          </p:val>
                                        </p:tav>
                                      </p:tavLst>
                                    </p:anim>
                                    <p:anim calcmode="lin" valueType="num">
                                      <p:cBhvr additive="base">
                                        <p:cTn id="28" dur="500" fill="hold"/>
                                        <p:tgtEl>
                                          <p:spTgt spid="79877"/>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9878"/>
                                        </p:tgtEl>
                                        <p:attrNameLst>
                                          <p:attrName>style.visibility</p:attrName>
                                        </p:attrNameLst>
                                      </p:cBhvr>
                                      <p:to>
                                        <p:strVal val="visible"/>
                                      </p:to>
                                    </p:set>
                                    <p:anim calcmode="lin" valueType="num">
                                      <p:cBhvr additive="base">
                                        <p:cTn id="33" dur="500" fill="hold"/>
                                        <p:tgtEl>
                                          <p:spTgt spid="79878"/>
                                        </p:tgtEl>
                                        <p:attrNameLst>
                                          <p:attrName>ppt_x</p:attrName>
                                        </p:attrNameLst>
                                      </p:cBhvr>
                                      <p:tavLst>
                                        <p:tav tm="0">
                                          <p:val>
                                            <p:strVal val="#ppt_x"/>
                                          </p:val>
                                        </p:tav>
                                        <p:tav tm="100000">
                                          <p:val>
                                            <p:strVal val="#ppt_x"/>
                                          </p:val>
                                        </p:tav>
                                      </p:tavLst>
                                    </p:anim>
                                    <p:anim calcmode="lin" valueType="num">
                                      <p:cBhvr additive="base">
                                        <p:cTn id="34" dur="500" fill="hold"/>
                                        <p:tgtEl>
                                          <p:spTgt spid="79878"/>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79888"/>
                                        </p:tgtEl>
                                        <p:attrNameLst>
                                          <p:attrName>style.visibility</p:attrName>
                                        </p:attrNameLst>
                                      </p:cBhvr>
                                      <p:to>
                                        <p:strVal val="visible"/>
                                      </p:to>
                                    </p:set>
                                    <p:anim calcmode="lin" valueType="num">
                                      <p:cBhvr additive="base">
                                        <p:cTn id="37" dur="500" fill="hold"/>
                                        <p:tgtEl>
                                          <p:spTgt spid="79888"/>
                                        </p:tgtEl>
                                        <p:attrNameLst>
                                          <p:attrName>ppt_x</p:attrName>
                                        </p:attrNameLst>
                                      </p:cBhvr>
                                      <p:tavLst>
                                        <p:tav tm="0">
                                          <p:val>
                                            <p:strVal val="#ppt_x"/>
                                          </p:val>
                                        </p:tav>
                                        <p:tav tm="100000">
                                          <p:val>
                                            <p:strVal val="#ppt_x"/>
                                          </p:val>
                                        </p:tav>
                                      </p:tavLst>
                                    </p:anim>
                                    <p:anim calcmode="lin" valueType="num">
                                      <p:cBhvr additive="base">
                                        <p:cTn id="38" dur="500" fill="hold"/>
                                        <p:tgtEl>
                                          <p:spTgt spid="7988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9894"/>
                                        </p:tgtEl>
                                        <p:attrNameLst>
                                          <p:attrName>style.visibility</p:attrName>
                                        </p:attrNameLst>
                                      </p:cBhvr>
                                      <p:to>
                                        <p:strVal val="visible"/>
                                      </p:to>
                                    </p:set>
                                    <p:anim calcmode="lin" valueType="num">
                                      <p:cBhvr additive="base">
                                        <p:cTn id="41" dur="500" fill="hold"/>
                                        <p:tgtEl>
                                          <p:spTgt spid="79894"/>
                                        </p:tgtEl>
                                        <p:attrNameLst>
                                          <p:attrName>ppt_x</p:attrName>
                                        </p:attrNameLst>
                                      </p:cBhvr>
                                      <p:tavLst>
                                        <p:tav tm="0">
                                          <p:val>
                                            <p:strVal val="#ppt_x"/>
                                          </p:val>
                                        </p:tav>
                                        <p:tav tm="100000">
                                          <p:val>
                                            <p:strVal val="#ppt_x"/>
                                          </p:val>
                                        </p:tav>
                                      </p:tavLst>
                                    </p:anim>
                                    <p:anim calcmode="lin" valueType="num">
                                      <p:cBhvr additive="base">
                                        <p:cTn id="42" dur="500" fill="hold"/>
                                        <p:tgtEl>
                                          <p:spTgt spid="79894"/>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79889"/>
                                        </p:tgtEl>
                                        <p:attrNameLst>
                                          <p:attrName>style.visibility</p:attrName>
                                        </p:attrNameLst>
                                      </p:cBhvr>
                                      <p:to>
                                        <p:strVal val="visible"/>
                                      </p:to>
                                    </p:set>
                                    <p:anim calcmode="lin" valueType="num">
                                      <p:cBhvr additive="base">
                                        <p:cTn id="45" dur="500" fill="hold"/>
                                        <p:tgtEl>
                                          <p:spTgt spid="79889"/>
                                        </p:tgtEl>
                                        <p:attrNameLst>
                                          <p:attrName>ppt_x</p:attrName>
                                        </p:attrNameLst>
                                      </p:cBhvr>
                                      <p:tavLst>
                                        <p:tav tm="0">
                                          <p:val>
                                            <p:strVal val="#ppt_x"/>
                                          </p:val>
                                        </p:tav>
                                        <p:tav tm="100000">
                                          <p:val>
                                            <p:strVal val="#ppt_x"/>
                                          </p:val>
                                        </p:tav>
                                      </p:tavLst>
                                    </p:anim>
                                    <p:anim calcmode="lin" valueType="num">
                                      <p:cBhvr additive="base">
                                        <p:cTn id="46" dur="500" fill="hold"/>
                                        <p:tgtEl>
                                          <p:spTgt spid="7988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79880"/>
                                        </p:tgtEl>
                                        <p:attrNameLst>
                                          <p:attrName>style.visibility</p:attrName>
                                        </p:attrNameLst>
                                      </p:cBhvr>
                                      <p:to>
                                        <p:strVal val="visible"/>
                                      </p:to>
                                    </p:set>
                                    <p:anim calcmode="lin" valueType="num">
                                      <p:cBhvr additive="base">
                                        <p:cTn id="49" dur="500" fill="hold"/>
                                        <p:tgtEl>
                                          <p:spTgt spid="79880"/>
                                        </p:tgtEl>
                                        <p:attrNameLst>
                                          <p:attrName>ppt_x</p:attrName>
                                        </p:attrNameLst>
                                      </p:cBhvr>
                                      <p:tavLst>
                                        <p:tav tm="0">
                                          <p:val>
                                            <p:strVal val="#ppt_x"/>
                                          </p:val>
                                        </p:tav>
                                        <p:tav tm="100000">
                                          <p:val>
                                            <p:strVal val="#ppt_x"/>
                                          </p:val>
                                        </p:tav>
                                      </p:tavLst>
                                    </p:anim>
                                    <p:anim calcmode="lin" valueType="num">
                                      <p:cBhvr additive="base">
                                        <p:cTn id="50" dur="500" fill="hold"/>
                                        <p:tgtEl>
                                          <p:spTgt spid="79880"/>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9879"/>
                                        </p:tgtEl>
                                        <p:attrNameLst>
                                          <p:attrName>style.visibility</p:attrName>
                                        </p:attrNameLst>
                                      </p:cBhvr>
                                      <p:to>
                                        <p:strVal val="visible"/>
                                      </p:to>
                                    </p:set>
                                    <p:anim calcmode="lin" valueType="num">
                                      <p:cBhvr additive="base">
                                        <p:cTn id="55" dur="500" fill="hold"/>
                                        <p:tgtEl>
                                          <p:spTgt spid="79879"/>
                                        </p:tgtEl>
                                        <p:attrNameLst>
                                          <p:attrName>ppt_x</p:attrName>
                                        </p:attrNameLst>
                                      </p:cBhvr>
                                      <p:tavLst>
                                        <p:tav tm="0">
                                          <p:val>
                                            <p:strVal val="#ppt_x"/>
                                          </p:val>
                                        </p:tav>
                                        <p:tav tm="100000">
                                          <p:val>
                                            <p:strVal val="#ppt_x"/>
                                          </p:val>
                                        </p:tav>
                                      </p:tavLst>
                                    </p:anim>
                                    <p:anim calcmode="lin" valueType="num">
                                      <p:cBhvr additive="base">
                                        <p:cTn id="56" dur="500" fill="hold"/>
                                        <p:tgtEl>
                                          <p:spTgt spid="7987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79895"/>
                                        </p:tgtEl>
                                        <p:attrNameLst>
                                          <p:attrName>style.visibility</p:attrName>
                                        </p:attrNameLst>
                                      </p:cBhvr>
                                      <p:to>
                                        <p:strVal val="visible"/>
                                      </p:to>
                                    </p:set>
                                    <p:anim calcmode="lin" valueType="num">
                                      <p:cBhvr additive="base">
                                        <p:cTn id="59" dur="500" fill="hold"/>
                                        <p:tgtEl>
                                          <p:spTgt spid="79895"/>
                                        </p:tgtEl>
                                        <p:attrNameLst>
                                          <p:attrName>ppt_x</p:attrName>
                                        </p:attrNameLst>
                                      </p:cBhvr>
                                      <p:tavLst>
                                        <p:tav tm="0">
                                          <p:val>
                                            <p:strVal val="#ppt_x"/>
                                          </p:val>
                                        </p:tav>
                                        <p:tav tm="100000">
                                          <p:val>
                                            <p:strVal val="#ppt_x"/>
                                          </p:val>
                                        </p:tav>
                                      </p:tavLst>
                                    </p:anim>
                                    <p:anim calcmode="lin" valueType="num">
                                      <p:cBhvr additive="base">
                                        <p:cTn id="60" dur="500" fill="hold"/>
                                        <p:tgtEl>
                                          <p:spTgt spid="79895"/>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79891"/>
                                        </p:tgtEl>
                                        <p:attrNameLst>
                                          <p:attrName>style.visibility</p:attrName>
                                        </p:attrNameLst>
                                      </p:cBhvr>
                                      <p:to>
                                        <p:strVal val="visible"/>
                                      </p:to>
                                    </p:set>
                                    <p:anim calcmode="lin" valueType="num">
                                      <p:cBhvr additive="base">
                                        <p:cTn id="63" dur="500" fill="hold"/>
                                        <p:tgtEl>
                                          <p:spTgt spid="79891"/>
                                        </p:tgtEl>
                                        <p:attrNameLst>
                                          <p:attrName>ppt_x</p:attrName>
                                        </p:attrNameLst>
                                      </p:cBhvr>
                                      <p:tavLst>
                                        <p:tav tm="0">
                                          <p:val>
                                            <p:strVal val="#ppt_x"/>
                                          </p:val>
                                        </p:tav>
                                        <p:tav tm="100000">
                                          <p:val>
                                            <p:strVal val="#ppt_x"/>
                                          </p:val>
                                        </p:tav>
                                      </p:tavLst>
                                    </p:anim>
                                    <p:anim calcmode="lin" valueType="num">
                                      <p:cBhvr additive="base">
                                        <p:cTn id="64" dur="500" fill="hold"/>
                                        <p:tgtEl>
                                          <p:spTgt spid="79891"/>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79890"/>
                                        </p:tgtEl>
                                        <p:attrNameLst>
                                          <p:attrName>style.visibility</p:attrName>
                                        </p:attrNameLst>
                                      </p:cBhvr>
                                      <p:to>
                                        <p:strVal val="visible"/>
                                      </p:to>
                                    </p:set>
                                    <p:anim calcmode="lin" valueType="num">
                                      <p:cBhvr additive="base">
                                        <p:cTn id="67" dur="500" fill="hold"/>
                                        <p:tgtEl>
                                          <p:spTgt spid="79890"/>
                                        </p:tgtEl>
                                        <p:attrNameLst>
                                          <p:attrName>ppt_x</p:attrName>
                                        </p:attrNameLst>
                                      </p:cBhvr>
                                      <p:tavLst>
                                        <p:tav tm="0">
                                          <p:val>
                                            <p:strVal val="#ppt_x"/>
                                          </p:val>
                                        </p:tav>
                                        <p:tav tm="100000">
                                          <p:val>
                                            <p:strVal val="#ppt_x"/>
                                          </p:val>
                                        </p:tav>
                                      </p:tavLst>
                                    </p:anim>
                                    <p:anim calcmode="lin" valueType="num">
                                      <p:cBhvr additive="base">
                                        <p:cTn id="68" dur="500" fill="hold"/>
                                        <p:tgtEl>
                                          <p:spTgt spid="7989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79881"/>
                                        </p:tgtEl>
                                        <p:attrNameLst>
                                          <p:attrName>style.visibility</p:attrName>
                                        </p:attrNameLst>
                                      </p:cBhvr>
                                      <p:to>
                                        <p:strVal val="visible"/>
                                      </p:to>
                                    </p:set>
                                    <p:anim calcmode="lin" valueType="num">
                                      <p:cBhvr additive="base">
                                        <p:cTn id="71" dur="500" fill="hold"/>
                                        <p:tgtEl>
                                          <p:spTgt spid="79881"/>
                                        </p:tgtEl>
                                        <p:attrNameLst>
                                          <p:attrName>ppt_x</p:attrName>
                                        </p:attrNameLst>
                                      </p:cBhvr>
                                      <p:tavLst>
                                        <p:tav tm="0">
                                          <p:val>
                                            <p:strVal val="#ppt_x"/>
                                          </p:val>
                                        </p:tav>
                                        <p:tav tm="100000">
                                          <p:val>
                                            <p:strVal val="#ppt_x"/>
                                          </p:val>
                                        </p:tav>
                                      </p:tavLst>
                                    </p:anim>
                                    <p:anim calcmode="lin" valueType="num">
                                      <p:cBhvr additive="base">
                                        <p:cTn id="72" dur="500" fill="hold"/>
                                        <p:tgtEl>
                                          <p:spTgt spid="79881"/>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79882"/>
                                        </p:tgtEl>
                                        <p:attrNameLst>
                                          <p:attrName>style.visibility</p:attrName>
                                        </p:attrNameLst>
                                      </p:cBhvr>
                                      <p:to>
                                        <p:strVal val="visible"/>
                                      </p:to>
                                    </p:set>
                                    <p:anim calcmode="lin" valueType="num">
                                      <p:cBhvr additive="base">
                                        <p:cTn id="77" dur="500" fill="hold"/>
                                        <p:tgtEl>
                                          <p:spTgt spid="79882"/>
                                        </p:tgtEl>
                                        <p:attrNameLst>
                                          <p:attrName>ppt_x</p:attrName>
                                        </p:attrNameLst>
                                      </p:cBhvr>
                                      <p:tavLst>
                                        <p:tav tm="0">
                                          <p:val>
                                            <p:strVal val="#ppt_x"/>
                                          </p:val>
                                        </p:tav>
                                        <p:tav tm="100000">
                                          <p:val>
                                            <p:strVal val="#ppt_x"/>
                                          </p:val>
                                        </p:tav>
                                      </p:tavLst>
                                    </p:anim>
                                    <p:anim calcmode="lin" valueType="num">
                                      <p:cBhvr additive="base">
                                        <p:cTn id="78" dur="500" fill="hold"/>
                                        <p:tgtEl>
                                          <p:spTgt spid="79882"/>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79884"/>
                                        </p:tgtEl>
                                        <p:attrNameLst>
                                          <p:attrName>style.visibility</p:attrName>
                                        </p:attrNameLst>
                                      </p:cBhvr>
                                      <p:to>
                                        <p:strVal val="visible"/>
                                      </p:to>
                                    </p:set>
                                    <p:anim calcmode="lin" valueType="num">
                                      <p:cBhvr additive="base">
                                        <p:cTn id="81" dur="500" fill="hold"/>
                                        <p:tgtEl>
                                          <p:spTgt spid="79884"/>
                                        </p:tgtEl>
                                        <p:attrNameLst>
                                          <p:attrName>ppt_x</p:attrName>
                                        </p:attrNameLst>
                                      </p:cBhvr>
                                      <p:tavLst>
                                        <p:tav tm="0">
                                          <p:val>
                                            <p:strVal val="#ppt_x"/>
                                          </p:val>
                                        </p:tav>
                                        <p:tav tm="100000">
                                          <p:val>
                                            <p:strVal val="#ppt_x"/>
                                          </p:val>
                                        </p:tav>
                                      </p:tavLst>
                                    </p:anim>
                                    <p:anim calcmode="lin" valueType="num">
                                      <p:cBhvr additive="base">
                                        <p:cTn id="82" dur="500" fill="hold"/>
                                        <p:tgtEl>
                                          <p:spTgt spid="79884"/>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79883"/>
                                        </p:tgtEl>
                                        <p:attrNameLst>
                                          <p:attrName>style.visibility</p:attrName>
                                        </p:attrNameLst>
                                      </p:cBhvr>
                                      <p:to>
                                        <p:strVal val="visible"/>
                                      </p:to>
                                    </p:set>
                                    <p:anim calcmode="lin" valueType="num">
                                      <p:cBhvr additive="base">
                                        <p:cTn id="85" dur="500" fill="hold"/>
                                        <p:tgtEl>
                                          <p:spTgt spid="79883"/>
                                        </p:tgtEl>
                                        <p:attrNameLst>
                                          <p:attrName>ppt_x</p:attrName>
                                        </p:attrNameLst>
                                      </p:cBhvr>
                                      <p:tavLst>
                                        <p:tav tm="0">
                                          <p:val>
                                            <p:strVal val="#ppt_x"/>
                                          </p:val>
                                        </p:tav>
                                        <p:tav tm="100000">
                                          <p:val>
                                            <p:strVal val="#ppt_x"/>
                                          </p:val>
                                        </p:tav>
                                      </p:tavLst>
                                    </p:anim>
                                    <p:anim calcmode="lin" valueType="num">
                                      <p:cBhvr additive="base">
                                        <p:cTn id="86" dur="500" fill="hold"/>
                                        <p:tgtEl>
                                          <p:spTgt spid="79883"/>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79892"/>
                                        </p:tgtEl>
                                        <p:attrNameLst>
                                          <p:attrName>style.visibility</p:attrName>
                                        </p:attrNameLst>
                                      </p:cBhvr>
                                      <p:to>
                                        <p:strVal val="visible"/>
                                      </p:to>
                                    </p:set>
                                    <p:anim calcmode="lin" valueType="num">
                                      <p:cBhvr additive="base">
                                        <p:cTn id="89" dur="500" fill="hold"/>
                                        <p:tgtEl>
                                          <p:spTgt spid="79892"/>
                                        </p:tgtEl>
                                        <p:attrNameLst>
                                          <p:attrName>ppt_x</p:attrName>
                                        </p:attrNameLst>
                                      </p:cBhvr>
                                      <p:tavLst>
                                        <p:tav tm="0">
                                          <p:val>
                                            <p:strVal val="#ppt_x"/>
                                          </p:val>
                                        </p:tav>
                                        <p:tav tm="100000">
                                          <p:val>
                                            <p:strVal val="#ppt_x"/>
                                          </p:val>
                                        </p:tav>
                                      </p:tavLst>
                                    </p:anim>
                                    <p:anim calcmode="lin" valueType="num">
                                      <p:cBhvr additive="base">
                                        <p:cTn id="90" dur="500" fill="hold"/>
                                        <p:tgtEl>
                                          <p:spTgt spid="79892"/>
                                        </p:tgtEl>
                                        <p:attrNameLst>
                                          <p:attrName>ppt_y</p:attrName>
                                        </p:attrNameLst>
                                      </p:cBhvr>
                                      <p:tavLst>
                                        <p:tav tm="0">
                                          <p:val>
                                            <p:strVal val="1+#ppt_h/2"/>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79897"/>
                                        </p:tgtEl>
                                        <p:attrNameLst>
                                          <p:attrName>style.visibility</p:attrName>
                                        </p:attrNameLst>
                                      </p:cBhvr>
                                      <p:to>
                                        <p:strVal val="visible"/>
                                      </p:to>
                                    </p:set>
                                    <p:anim calcmode="lin" valueType="num">
                                      <p:cBhvr additive="base">
                                        <p:cTn id="95" dur="500" fill="hold"/>
                                        <p:tgtEl>
                                          <p:spTgt spid="79897"/>
                                        </p:tgtEl>
                                        <p:attrNameLst>
                                          <p:attrName>ppt_x</p:attrName>
                                        </p:attrNameLst>
                                      </p:cBhvr>
                                      <p:tavLst>
                                        <p:tav tm="0">
                                          <p:val>
                                            <p:strVal val="#ppt_x"/>
                                          </p:val>
                                        </p:tav>
                                        <p:tav tm="100000">
                                          <p:val>
                                            <p:strVal val="#ppt_x"/>
                                          </p:val>
                                        </p:tav>
                                      </p:tavLst>
                                    </p:anim>
                                    <p:anim calcmode="lin" valueType="num">
                                      <p:cBhvr additive="base">
                                        <p:cTn id="96" dur="500" fill="hold"/>
                                        <p:tgtEl>
                                          <p:spTgt spid="798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animBg="1"/>
      <p:bldP spid="79877" grpId="0" animBg="1"/>
      <p:bldP spid="79878" grpId="0" animBg="1"/>
      <p:bldP spid="79879" grpId="0" animBg="1"/>
      <p:bldP spid="79880" grpId="0" animBg="1"/>
      <p:bldP spid="79881" grpId="0" animBg="1"/>
      <p:bldP spid="79882" grpId="0" animBg="1"/>
      <p:bldP spid="79885" grpId="0" animBg="1"/>
      <p:bldP spid="79892" grpId="0"/>
      <p:bldP spid="79893" grpId="0"/>
      <p:bldP spid="79894" grpId="0"/>
      <p:bldP spid="79895" grpId="0"/>
      <p:bldP spid="79897"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1">
            <a:extLst>
              <a:ext uri="{FF2B5EF4-FFF2-40B4-BE49-F238E27FC236}">
                <a16:creationId xmlns:a16="http://schemas.microsoft.com/office/drawing/2014/main" id="{5907AA9D-9B78-B2F4-30BF-3DCE12A21E2A}"/>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9939" name="Slide Number Placeholder 3">
            <a:extLst>
              <a:ext uri="{FF2B5EF4-FFF2-40B4-BE49-F238E27FC236}">
                <a16:creationId xmlns:a16="http://schemas.microsoft.com/office/drawing/2014/main" id="{81AC291C-3B9E-061A-F8F0-948ACF6E92C6}"/>
              </a:ext>
            </a:extLst>
          </p:cNvPr>
          <p:cNvSpPr>
            <a:spLocks noGrp="1"/>
          </p:cNvSpPr>
          <p:nvPr>
            <p:ph type="sldNum" sz="quarter" idx="12"/>
          </p:nvPr>
        </p:nvSpPr>
        <p:spPr>
          <a:xfrm>
            <a:off x="11564488" y="12432242"/>
            <a:ext cx="1014046" cy="674158"/>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46FD8C7E-60D9-432B-99D2-E03F774C6C8D}" type="slidenum">
              <a:rPr lang="el-GR" altLang="en-US" smtClean="0"/>
              <a:pPr algn="ctr"/>
              <a:t>64</a:t>
            </a:fld>
            <a:endParaRPr lang="el-GR" altLang="en-US" dirty="0"/>
          </a:p>
        </p:txBody>
      </p:sp>
      <p:sp>
        <p:nvSpPr>
          <p:cNvPr id="39940" name="Text Box 4">
            <a:extLst>
              <a:ext uri="{FF2B5EF4-FFF2-40B4-BE49-F238E27FC236}">
                <a16:creationId xmlns:a16="http://schemas.microsoft.com/office/drawing/2014/main" id="{B08F042A-4579-D3CC-EB67-D06B5CE51DD2}"/>
              </a:ext>
            </a:extLst>
          </p:cNvPr>
          <p:cNvSpPr txBox="1">
            <a:spLocks noChangeArrowheads="1"/>
          </p:cNvSpPr>
          <p:nvPr/>
        </p:nvSpPr>
        <p:spPr bwMode="auto">
          <a:xfrm>
            <a:off x="2755900" y="2276476"/>
            <a:ext cx="16383000" cy="8525411"/>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400" b="1" dirty="0">
                <a:solidFill>
                  <a:srgbClr val="990000"/>
                </a:solidFill>
                <a:latin typeface="Helvetica Neue"/>
              </a:rPr>
              <a:t>Resolution Refutation Procedure</a:t>
            </a:r>
          </a:p>
          <a:p>
            <a:pPr eaLnBrk="1" hangingPunct="1">
              <a:spcBef>
                <a:spcPct val="0"/>
              </a:spcBef>
              <a:buFontTx/>
              <a:buNone/>
            </a:pPr>
            <a:endParaRPr lang="el-GR" altLang="en-US" sz="3600" b="1" dirty="0">
              <a:latin typeface="Helvetica Neue"/>
            </a:endParaRPr>
          </a:p>
          <a:p>
            <a:pPr eaLnBrk="1" hangingPunct="1">
              <a:spcBef>
                <a:spcPct val="0"/>
              </a:spcBef>
              <a:buFontTx/>
              <a:buAutoNum type="arabicPeriod"/>
            </a:pPr>
            <a:r>
              <a:rPr lang="el-GR" altLang="en-US" sz="3600" b="1" dirty="0">
                <a:latin typeface="Helvetica Neue"/>
              </a:rPr>
              <a:t> </a:t>
            </a:r>
            <a:r>
              <a:rPr lang="en-US" altLang="en-US" sz="3600" b="1" dirty="0">
                <a:latin typeface="Helvetica Neue"/>
              </a:rPr>
              <a:t>DISJUNCTIVE</a:t>
            </a:r>
            <a:r>
              <a:rPr lang="el-GR" altLang="en-US" sz="3600" b="1" dirty="0">
                <a:latin typeface="Helvetica Neue"/>
              </a:rPr>
              <a:t>_</a:t>
            </a:r>
            <a:r>
              <a:rPr lang="en-US" altLang="en-US" sz="3600" b="1" dirty="0">
                <a:latin typeface="Helvetica Neue"/>
              </a:rPr>
              <a:t>SENTENCES</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S</a:t>
            </a:r>
            <a:endParaRPr lang="el-GR" altLang="en-US" sz="3600" b="1" dirty="0">
              <a:latin typeface="Helvetica Neue"/>
            </a:endParaRPr>
          </a:p>
          <a:p>
            <a:pPr eaLnBrk="1" hangingPunct="1">
              <a:spcBef>
                <a:spcPct val="0"/>
              </a:spcBef>
              <a:buFontTx/>
              <a:buAutoNum type="arabicPeriod"/>
            </a:pPr>
            <a:endParaRPr lang="el-GR" altLang="en-US" sz="3600" b="1" dirty="0">
              <a:latin typeface="Helvetica Neue"/>
            </a:endParaRPr>
          </a:p>
          <a:p>
            <a:pPr eaLnBrk="1" hangingPunct="1">
              <a:spcBef>
                <a:spcPct val="0"/>
              </a:spcBef>
              <a:buFontTx/>
              <a:buNone/>
            </a:pPr>
            <a:r>
              <a:rPr lang="el-GR" altLang="en-US" sz="3600" b="1" dirty="0">
                <a:latin typeface="Helvetica Neue"/>
              </a:rPr>
              <a:t>2.    </a:t>
            </a:r>
            <a:r>
              <a:rPr lang="en-US" altLang="en-US" sz="3600" b="1" dirty="0">
                <a:latin typeface="Helvetica Neue"/>
              </a:rPr>
              <a:t>Repeat</a:t>
            </a:r>
            <a:endParaRPr lang="el-GR" altLang="en-US" sz="3600" b="1" dirty="0">
              <a:latin typeface="Helvetica Neue"/>
            </a:endParaRPr>
          </a:p>
          <a:p>
            <a:pPr eaLnBrk="1" hangingPunct="1">
              <a:spcBef>
                <a:spcPct val="0"/>
              </a:spcBef>
              <a:buFontTx/>
              <a:buNone/>
            </a:pPr>
            <a:endParaRPr lang="el-GR" altLang="en-US" sz="3600" b="1" dirty="0">
              <a:latin typeface="Helvetica Neue"/>
            </a:endParaRPr>
          </a:p>
          <a:p>
            <a:pPr lvl="1" indent="-540000" eaLnBrk="1" hangingPunct="1">
              <a:spcBef>
                <a:spcPct val="0"/>
              </a:spcBef>
              <a:buFontTx/>
              <a:buNone/>
            </a:pPr>
            <a:r>
              <a:rPr lang="el-GR" altLang="en-US" sz="3600" b="1" dirty="0">
                <a:latin typeface="Helvetica Neue"/>
              </a:rPr>
              <a:t>    2.1 </a:t>
            </a:r>
            <a:r>
              <a:rPr lang="en-US" altLang="en-US" sz="3600" b="1" dirty="0">
                <a:latin typeface="Helvetica Neue"/>
              </a:rPr>
              <a:t>Choose from the DISJUNCTIVE_SENTENCES two</a:t>
            </a:r>
            <a:r>
              <a:rPr lang="el-GR" altLang="en-US" sz="3600" b="1" dirty="0">
                <a:latin typeface="Helvetica Neue"/>
              </a:rPr>
              <a:t> </a:t>
            </a:r>
            <a:r>
              <a:rPr lang="en-US" altLang="en-US" sz="3600" b="1" dirty="0">
                <a:latin typeface="Helvetica Neue"/>
              </a:rPr>
              <a:t>distinct</a:t>
            </a:r>
          </a:p>
          <a:p>
            <a:pPr lvl="1" indent="-540000" eaLnBrk="1" hangingPunct="1">
              <a:spcBef>
                <a:spcPct val="0"/>
              </a:spcBef>
              <a:buFontTx/>
              <a:buNone/>
            </a:pPr>
            <a:r>
              <a:rPr lang="en-US" altLang="en-US" sz="3600" b="1" dirty="0">
                <a:latin typeface="Helvetica Neue"/>
              </a:rPr>
              <a:t>          sentences, say</a:t>
            </a:r>
            <a:r>
              <a:rPr lang="el-GR" altLang="en-US" sz="3600" b="1" dirty="0">
                <a:latin typeface="Helvetica Neue"/>
              </a:rPr>
              <a:t> </a:t>
            </a:r>
            <a:r>
              <a:rPr lang="en-US" altLang="en-US" sz="3600" b="1" dirty="0">
                <a:latin typeface="Helvetica Neue"/>
              </a:rPr>
              <a:t>c</a:t>
            </a:r>
            <a:r>
              <a:rPr lang="en-US" altLang="en-US" sz="3600" b="1" baseline="-25000" dirty="0">
                <a:latin typeface="Helvetica Neue"/>
              </a:rPr>
              <a:t>i</a:t>
            </a:r>
            <a:r>
              <a:rPr lang="el-GR" altLang="en-US" sz="3600" b="1" dirty="0">
                <a:latin typeface="Helvetica Neue"/>
              </a:rPr>
              <a:t> </a:t>
            </a:r>
            <a:r>
              <a:rPr lang="en-US" altLang="en-US" sz="3600" b="1" dirty="0">
                <a:latin typeface="Helvetica Neue"/>
              </a:rPr>
              <a:t>and</a:t>
            </a:r>
            <a:r>
              <a:rPr lang="el-GR" altLang="en-US" sz="3600" b="1" dirty="0">
                <a:latin typeface="Helvetica Neue"/>
              </a:rPr>
              <a:t> </a:t>
            </a:r>
            <a:r>
              <a:rPr lang="en-US" altLang="en-US" sz="3600" b="1" dirty="0">
                <a:latin typeface="Helvetica Neue"/>
              </a:rPr>
              <a:t>c</a:t>
            </a:r>
            <a:r>
              <a:rPr lang="en-US" altLang="en-US" sz="3600" b="1" baseline="-25000" dirty="0">
                <a:latin typeface="Helvetica Neue"/>
              </a:rPr>
              <a:t>j</a:t>
            </a:r>
            <a:r>
              <a:rPr lang="el-GR" altLang="en-US" sz="3600" b="1" dirty="0">
                <a:latin typeface="Helvetica Neue"/>
              </a:rPr>
              <a:t>, </a:t>
            </a:r>
            <a:r>
              <a:rPr lang="en-US" altLang="en-US" sz="3600" b="1" dirty="0">
                <a:latin typeface="Helvetica Neue"/>
              </a:rPr>
              <a:t>on which resolution can be applied</a:t>
            </a:r>
            <a:endParaRPr lang="el-GR" altLang="en-US" sz="3600" b="1" dirty="0">
              <a:latin typeface="Helvetica Neue"/>
            </a:endParaRPr>
          </a:p>
          <a:p>
            <a:pPr lvl="1" eaLnBrk="1" hangingPunct="1">
              <a:spcBef>
                <a:spcPct val="0"/>
              </a:spcBef>
              <a:buFontTx/>
              <a:buNone/>
            </a:pPr>
            <a:endParaRPr lang="el-GR" altLang="en-US" sz="3600" b="1" dirty="0">
              <a:latin typeface="Helvetica Neue"/>
            </a:endParaRPr>
          </a:p>
          <a:p>
            <a:pPr lvl="1" eaLnBrk="1" hangingPunct="1">
              <a:spcBef>
                <a:spcPct val="0"/>
              </a:spcBef>
              <a:buFontTx/>
              <a:buNone/>
            </a:pPr>
            <a:r>
              <a:rPr lang="el-GR" altLang="en-US" sz="3600" b="1" dirty="0">
                <a:latin typeface="Helvetica Neue"/>
              </a:rPr>
              <a:t>    2.2 </a:t>
            </a:r>
            <a:r>
              <a:rPr lang="en-US" altLang="en-US" sz="3600" b="1" dirty="0">
                <a:latin typeface="Helvetica Neue"/>
              </a:rPr>
              <a:t>Derive the successor sentence</a:t>
            </a:r>
            <a:r>
              <a:rPr lang="el-GR" altLang="en-US" sz="3600" b="1" dirty="0">
                <a:latin typeface="Helvetica Neue"/>
              </a:rPr>
              <a:t>, </a:t>
            </a:r>
            <a:r>
              <a:rPr lang="en-US" altLang="en-US" sz="3600" b="1" dirty="0">
                <a:latin typeface="Helvetica Neue"/>
              </a:rPr>
              <a:t>say</a:t>
            </a:r>
            <a:r>
              <a:rPr lang="el-GR" altLang="en-US" sz="3600" b="1" dirty="0">
                <a:latin typeface="Helvetica Neue"/>
              </a:rPr>
              <a:t> </a:t>
            </a:r>
            <a:r>
              <a:rPr lang="en-US" altLang="en-US" sz="3600" b="1" dirty="0">
                <a:latin typeface="Helvetica Neue"/>
              </a:rPr>
              <a:t>r</a:t>
            </a:r>
            <a:r>
              <a:rPr lang="en-US" altLang="en-US" sz="3600" b="1" baseline="-25000" dirty="0">
                <a:latin typeface="Helvetica Neue"/>
              </a:rPr>
              <a:t>ij</a:t>
            </a:r>
            <a:r>
              <a:rPr lang="el-GR" altLang="en-US" sz="3600" b="1" dirty="0">
                <a:latin typeface="Helvetica Neue"/>
              </a:rPr>
              <a:t>, </a:t>
            </a:r>
            <a:r>
              <a:rPr lang="en-US" altLang="en-US" sz="3600" b="1" dirty="0">
                <a:latin typeface="Helvetica Neue"/>
              </a:rPr>
              <a:t>from the parent</a:t>
            </a:r>
            <a:endParaRPr lang="el-GR" altLang="en-US" sz="3600" b="1" dirty="0">
              <a:latin typeface="Helvetica Neue"/>
            </a:endParaRPr>
          </a:p>
          <a:p>
            <a:pPr lvl="1" eaLnBrk="1" hangingPunct="1">
              <a:spcBef>
                <a:spcPct val="0"/>
              </a:spcBef>
              <a:buFontTx/>
              <a:buNone/>
            </a:pPr>
            <a:r>
              <a:rPr lang="el-GR" altLang="en-US" sz="3600" b="1" dirty="0">
                <a:latin typeface="Helvetica Neue"/>
              </a:rPr>
              <a:t>          </a:t>
            </a:r>
            <a:r>
              <a:rPr lang="en-US" altLang="en-US" sz="3600" b="1" dirty="0">
                <a:latin typeface="Helvetica Neue"/>
              </a:rPr>
              <a:t>sentences</a:t>
            </a:r>
            <a:r>
              <a:rPr lang="el-GR" altLang="en-US" sz="3600" b="1" dirty="0">
                <a:latin typeface="Helvetica Neue"/>
              </a:rPr>
              <a:t> </a:t>
            </a:r>
            <a:r>
              <a:rPr lang="en-US" altLang="en-US" sz="3600" b="1" dirty="0">
                <a:latin typeface="Helvetica Neue"/>
              </a:rPr>
              <a:t>c</a:t>
            </a:r>
            <a:r>
              <a:rPr lang="en-US" altLang="en-US" sz="3600" b="1" baseline="-25000" dirty="0">
                <a:latin typeface="Helvetica Neue"/>
              </a:rPr>
              <a:t>i</a:t>
            </a:r>
            <a:r>
              <a:rPr lang="el-GR" altLang="en-US" sz="3600" b="1" dirty="0">
                <a:latin typeface="Helvetica Neue"/>
              </a:rPr>
              <a:t> </a:t>
            </a:r>
            <a:r>
              <a:rPr lang="en-US" altLang="en-US" sz="3600" b="1" dirty="0">
                <a:latin typeface="Helvetica Neue"/>
              </a:rPr>
              <a:t>and</a:t>
            </a:r>
            <a:r>
              <a:rPr lang="el-GR" altLang="en-US" sz="3600" b="1" dirty="0">
                <a:latin typeface="Helvetica Neue"/>
              </a:rPr>
              <a:t> </a:t>
            </a:r>
            <a:r>
              <a:rPr lang="en-US" altLang="en-US" sz="3600" b="1" dirty="0">
                <a:latin typeface="Helvetica Neue"/>
              </a:rPr>
              <a:t>c</a:t>
            </a:r>
            <a:r>
              <a:rPr lang="en-US" altLang="en-US" sz="3600" b="1" baseline="-25000" dirty="0">
                <a:latin typeface="Helvetica Neue"/>
              </a:rPr>
              <a:t>j</a:t>
            </a:r>
            <a:endParaRPr lang="el-GR" altLang="en-US" sz="3600" b="1" baseline="-25000" dirty="0">
              <a:latin typeface="Helvetica Neue"/>
            </a:endParaRPr>
          </a:p>
          <a:p>
            <a:pPr lvl="1" eaLnBrk="1" hangingPunct="1">
              <a:spcBef>
                <a:spcPct val="0"/>
              </a:spcBef>
              <a:buFontTx/>
              <a:buNone/>
            </a:pPr>
            <a:endParaRPr lang="el-GR" altLang="en-US" sz="3600" b="1" dirty="0">
              <a:latin typeface="Helvetica Neue"/>
            </a:endParaRPr>
          </a:p>
          <a:p>
            <a:pPr lvl="1" eaLnBrk="1" hangingPunct="1">
              <a:spcBef>
                <a:spcPct val="0"/>
              </a:spcBef>
              <a:buFontTx/>
              <a:buNone/>
            </a:pPr>
            <a:r>
              <a:rPr lang="el-GR" altLang="en-US" sz="3600" b="1" dirty="0">
                <a:latin typeface="Helvetica Neue"/>
              </a:rPr>
              <a:t>    2.3 </a:t>
            </a:r>
            <a:r>
              <a:rPr lang="en-US" altLang="en-US" sz="3600" b="1" dirty="0">
                <a:latin typeface="Helvetica Neue"/>
              </a:rPr>
              <a:t>Add</a:t>
            </a:r>
            <a:r>
              <a:rPr lang="el-GR" altLang="en-US" sz="3600" b="1" dirty="0">
                <a:latin typeface="Helvetica Neue"/>
              </a:rPr>
              <a:t> </a:t>
            </a:r>
            <a:r>
              <a:rPr lang="en-US" altLang="en-US" sz="3600" b="1" dirty="0">
                <a:latin typeface="Helvetica Neue"/>
              </a:rPr>
              <a:t>r</a:t>
            </a:r>
            <a:r>
              <a:rPr lang="en-US" altLang="en-US" sz="3600" b="1" baseline="-25000" dirty="0">
                <a:latin typeface="Helvetica Neue"/>
              </a:rPr>
              <a:t>ij</a:t>
            </a:r>
            <a:r>
              <a:rPr lang="el-GR" altLang="en-US" sz="3600" b="1" dirty="0">
                <a:latin typeface="Helvetica Neue"/>
              </a:rPr>
              <a:t> </a:t>
            </a:r>
            <a:r>
              <a:rPr lang="en-US" altLang="en-US" sz="3600" b="1" dirty="0">
                <a:latin typeface="Helvetica Neue"/>
              </a:rPr>
              <a:t>in the DISJUNCTIVE</a:t>
            </a:r>
            <a:r>
              <a:rPr lang="el-GR" altLang="en-US" sz="3600" b="1" dirty="0">
                <a:latin typeface="Helvetica Neue"/>
              </a:rPr>
              <a:t>_</a:t>
            </a:r>
            <a:r>
              <a:rPr lang="en-US" altLang="en-US" sz="3600" b="1" dirty="0">
                <a:latin typeface="Helvetica Neue"/>
              </a:rPr>
              <a:t>SENTENCES</a:t>
            </a:r>
            <a:endParaRPr lang="el-GR" altLang="en-US" sz="3600" b="1" dirty="0">
              <a:latin typeface="Helvetica Neue"/>
            </a:endParaRPr>
          </a:p>
          <a:p>
            <a:pPr lvl="1" eaLnBrk="1" hangingPunct="1">
              <a:spcBef>
                <a:spcPct val="0"/>
              </a:spcBef>
              <a:buFontTx/>
              <a:buNone/>
            </a:pPr>
            <a:endParaRPr lang="el-GR" altLang="en-US" sz="3600" b="1" dirty="0">
              <a:latin typeface="Helvetica Neue"/>
            </a:endParaRPr>
          </a:p>
          <a:p>
            <a:pPr eaLnBrk="1" hangingPunct="1">
              <a:spcBef>
                <a:spcPct val="0"/>
              </a:spcBef>
              <a:buFontTx/>
              <a:buNone/>
            </a:pPr>
            <a:r>
              <a:rPr lang="en-US" altLang="en-US" sz="3600" b="1" dirty="0">
                <a:latin typeface="Helvetica Neue"/>
              </a:rPr>
              <a:t>Until the empty sentence is a member of the DISJUNCTIVE_SENTENCES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1">
            <a:extLst>
              <a:ext uri="{FF2B5EF4-FFF2-40B4-BE49-F238E27FC236}">
                <a16:creationId xmlns:a16="http://schemas.microsoft.com/office/drawing/2014/main" id="{969E0CCA-DCB5-D471-B2FD-6898B8DC154C}"/>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0963" name="Slide Number Placeholder 3">
            <a:extLst>
              <a:ext uri="{FF2B5EF4-FFF2-40B4-BE49-F238E27FC236}">
                <a16:creationId xmlns:a16="http://schemas.microsoft.com/office/drawing/2014/main" id="{E5D64BA6-6E0A-3F78-0EF0-0EDAA51FC728}"/>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91A657FA-DF1F-4969-9947-0E509F09EAA9}" type="slidenum">
              <a:rPr lang="el-GR" altLang="en-US" smtClean="0"/>
              <a:pPr algn="ctr"/>
              <a:t>65</a:t>
            </a:fld>
            <a:endParaRPr lang="el-GR" altLang="en-US" dirty="0"/>
          </a:p>
        </p:txBody>
      </p:sp>
      <p:sp>
        <p:nvSpPr>
          <p:cNvPr id="40964" name="Text Box 4">
            <a:extLst>
              <a:ext uri="{FF2B5EF4-FFF2-40B4-BE49-F238E27FC236}">
                <a16:creationId xmlns:a16="http://schemas.microsoft.com/office/drawing/2014/main" id="{0AABBCA0-191A-C946-BB8E-602C860B4B29}"/>
              </a:ext>
            </a:extLst>
          </p:cNvPr>
          <p:cNvSpPr txBox="1">
            <a:spLocks noChangeArrowheads="1"/>
          </p:cNvSpPr>
          <p:nvPr/>
        </p:nvSpPr>
        <p:spPr bwMode="auto">
          <a:xfrm>
            <a:off x="4876800" y="2863850"/>
            <a:ext cx="14782800" cy="7294305"/>
          </a:xfrm>
          <a:prstGeom prst="rect">
            <a:avLst/>
          </a:prstGeom>
          <a:solidFill>
            <a:schemeClr val="accent6">
              <a:lumMod val="20000"/>
              <a:lumOff val="8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5400" b="1" dirty="0">
                <a:solidFill>
                  <a:srgbClr val="990000"/>
                </a:solidFill>
              </a:rPr>
              <a:t>Detecting the inconsistency is yet another search problem</a:t>
            </a:r>
          </a:p>
          <a:p>
            <a:pPr algn="ctr" eaLnBrk="1" hangingPunct="1">
              <a:spcBef>
                <a:spcPct val="0"/>
              </a:spcBef>
              <a:buFontTx/>
              <a:buNone/>
            </a:pPr>
            <a:endParaRPr lang="en-US" altLang="en-US" sz="4000" b="1" dirty="0">
              <a:solidFill>
                <a:srgbClr val="990000"/>
              </a:solidFill>
            </a:endParaRPr>
          </a:p>
          <a:p>
            <a:pPr eaLnBrk="1" hangingPunct="1">
              <a:spcBef>
                <a:spcPct val="0"/>
              </a:spcBef>
            </a:pPr>
            <a:r>
              <a:rPr lang="en-US" altLang="en-US" sz="4000" b="1" dirty="0"/>
              <a:t>A</a:t>
            </a:r>
            <a:r>
              <a:rPr lang="el-GR" altLang="en-US" sz="4000" b="1" dirty="0"/>
              <a:t> </a:t>
            </a:r>
            <a:r>
              <a:rPr lang="en-US" altLang="en-US" sz="4000" b="1" dirty="0">
                <a:solidFill>
                  <a:srgbClr val="990000"/>
                </a:solidFill>
              </a:rPr>
              <a:t>problem state</a:t>
            </a:r>
            <a:r>
              <a:rPr lang="el-GR" altLang="en-US" sz="4000" b="1" i="1" dirty="0"/>
              <a:t> </a:t>
            </a:r>
            <a:r>
              <a:rPr lang="en-US" altLang="en-US" sz="4000" b="1" dirty="0"/>
              <a:t>consists</a:t>
            </a:r>
            <a:r>
              <a:rPr lang="en-US" altLang="en-US" sz="4000" b="1" i="1" dirty="0"/>
              <a:t> </a:t>
            </a:r>
            <a:r>
              <a:rPr lang="en-US" altLang="en-US" sz="4000" b="1" dirty="0"/>
              <a:t>of a set of disjunctive sentences</a:t>
            </a:r>
          </a:p>
          <a:p>
            <a:pPr eaLnBrk="1" hangingPunct="1">
              <a:spcBef>
                <a:spcPct val="0"/>
              </a:spcBef>
            </a:pPr>
            <a:endParaRPr lang="en-US" altLang="en-US" sz="4000" b="1" dirty="0"/>
          </a:p>
          <a:p>
            <a:pPr eaLnBrk="1" hangingPunct="1">
              <a:spcBef>
                <a:spcPct val="0"/>
              </a:spcBef>
            </a:pPr>
            <a:r>
              <a:rPr lang="en-US" altLang="en-US" sz="4000" b="1" dirty="0"/>
              <a:t>The</a:t>
            </a:r>
            <a:r>
              <a:rPr lang="el-GR" altLang="en-US" sz="4000" b="1" dirty="0"/>
              <a:t> </a:t>
            </a:r>
            <a:r>
              <a:rPr lang="en-US" altLang="en-US" sz="4000" b="1" dirty="0">
                <a:solidFill>
                  <a:srgbClr val="990000"/>
                </a:solidFill>
              </a:rPr>
              <a:t>operator</a:t>
            </a:r>
            <a:r>
              <a:rPr lang="el-GR" altLang="en-US" sz="4000" b="1" dirty="0"/>
              <a:t> </a:t>
            </a:r>
            <a:r>
              <a:rPr lang="en-US" altLang="en-US" sz="4000" b="1" dirty="0"/>
              <a:t>is resolution</a:t>
            </a:r>
            <a:endParaRPr lang="el-GR" altLang="en-US" sz="4000" b="1" dirty="0"/>
          </a:p>
          <a:p>
            <a:pPr eaLnBrk="1" hangingPunct="1">
              <a:spcBef>
                <a:spcPct val="0"/>
              </a:spcBef>
            </a:pPr>
            <a:endParaRPr lang="el-GR" altLang="en-US" sz="4000" b="1" dirty="0"/>
          </a:p>
          <a:p>
            <a:pPr eaLnBrk="1" hangingPunct="1">
              <a:spcBef>
                <a:spcPct val="0"/>
              </a:spcBef>
            </a:pPr>
            <a:r>
              <a:rPr lang="en-US" altLang="en-US" sz="4000" b="1" dirty="0"/>
              <a:t>The</a:t>
            </a:r>
            <a:r>
              <a:rPr lang="el-GR" altLang="en-US" sz="4000" b="1" dirty="0"/>
              <a:t> </a:t>
            </a:r>
            <a:r>
              <a:rPr lang="en-US" altLang="en-US" sz="4000" b="1" dirty="0">
                <a:solidFill>
                  <a:srgbClr val="990000"/>
                </a:solidFill>
              </a:rPr>
              <a:t>initial state</a:t>
            </a:r>
            <a:r>
              <a:rPr lang="el-GR" altLang="en-US" sz="4000" b="1" dirty="0"/>
              <a:t> </a:t>
            </a:r>
            <a:r>
              <a:rPr lang="en-US" altLang="en-US" sz="4000" b="1" dirty="0"/>
              <a:t>consists of the original set of disjunctive sentences and the negation of the goal-sentence</a:t>
            </a:r>
          </a:p>
          <a:p>
            <a:pPr eaLnBrk="1" hangingPunct="1">
              <a:spcBef>
                <a:spcPct val="0"/>
              </a:spcBef>
            </a:pPr>
            <a:endParaRPr lang="en-US" altLang="en-US" sz="4000" b="1" dirty="0"/>
          </a:p>
          <a:p>
            <a:pPr eaLnBrk="1" hangingPunct="1">
              <a:spcBef>
                <a:spcPct val="0"/>
              </a:spcBef>
            </a:pPr>
            <a:r>
              <a:rPr lang="en-US" altLang="en-US" sz="4000" b="1" dirty="0"/>
              <a:t>The</a:t>
            </a:r>
            <a:r>
              <a:rPr lang="el-GR" altLang="en-US" sz="4000" b="1" dirty="0"/>
              <a:t> </a:t>
            </a:r>
            <a:r>
              <a:rPr lang="en-US" altLang="en-US" sz="4000" b="1" dirty="0">
                <a:solidFill>
                  <a:srgbClr val="990000"/>
                </a:solidFill>
              </a:rPr>
              <a:t>final state</a:t>
            </a:r>
            <a:r>
              <a:rPr lang="el-GR" altLang="en-US" sz="4000" b="1" dirty="0"/>
              <a:t> </a:t>
            </a:r>
            <a:r>
              <a:rPr lang="en-US" altLang="en-US" sz="4000" b="1" dirty="0"/>
              <a:t>contains the empty sentence</a:t>
            </a:r>
            <a:r>
              <a:rPr lang="el-GR" altLang="en-US" sz="2800" dirty="0"/>
              <a:t> </a:t>
            </a:r>
            <a:endParaRPr lang="en-US" altLang="en-US" sz="28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1">
            <a:extLst>
              <a:ext uri="{FF2B5EF4-FFF2-40B4-BE49-F238E27FC236}">
                <a16:creationId xmlns:a16="http://schemas.microsoft.com/office/drawing/2014/main" id="{00189D0E-38B0-9E3F-263E-961A44BEE257}"/>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1987" name="Slide Number Placeholder 3">
            <a:extLst>
              <a:ext uri="{FF2B5EF4-FFF2-40B4-BE49-F238E27FC236}">
                <a16:creationId xmlns:a16="http://schemas.microsoft.com/office/drawing/2014/main" id="{E070BC9F-4D9C-1864-DC68-BBEAE45254BF}"/>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2B55BB7D-90F1-4F4D-965D-83FFA1EAB064}" type="slidenum">
              <a:rPr lang="el-GR" altLang="en-US" smtClean="0"/>
              <a:pPr algn="ctr"/>
              <a:t>66</a:t>
            </a:fld>
            <a:endParaRPr lang="el-GR" altLang="en-US" dirty="0"/>
          </a:p>
        </p:txBody>
      </p:sp>
      <p:sp>
        <p:nvSpPr>
          <p:cNvPr id="41988" name="Text Box 4">
            <a:extLst>
              <a:ext uri="{FF2B5EF4-FFF2-40B4-BE49-F238E27FC236}">
                <a16:creationId xmlns:a16="http://schemas.microsoft.com/office/drawing/2014/main" id="{305BCD34-2C74-A58A-F8AB-6609387E7147}"/>
              </a:ext>
            </a:extLst>
          </p:cNvPr>
          <p:cNvSpPr txBox="1">
            <a:spLocks noChangeArrowheads="1"/>
          </p:cNvSpPr>
          <p:nvPr/>
        </p:nvSpPr>
        <p:spPr bwMode="auto">
          <a:xfrm>
            <a:off x="3087753" y="3051864"/>
            <a:ext cx="16953470" cy="7325082"/>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5400" b="1" dirty="0">
                <a:solidFill>
                  <a:srgbClr val="990000"/>
                </a:solidFill>
                <a:latin typeface="Helvetica Neue"/>
              </a:rPr>
              <a:t>Using Heuristics</a:t>
            </a:r>
            <a:endParaRPr lang="el-GR" altLang="en-US" sz="5400" b="1" dirty="0">
              <a:solidFill>
                <a:srgbClr val="990000"/>
              </a:solidFill>
              <a:latin typeface="Helvetica Neue"/>
            </a:endParaRPr>
          </a:p>
          <a:p>
            <a:pPr algn="ctr" eaLnBrk="1" hangingPunct="1"/>
            <a:endParaRPr lang="el-GR" altLang="en-US" sz="1600" b="1" dirty="0">
              <a:latin typeface="Helvetica Neue"/>
            </a:endParaRPr>
          </a:p>
          <a:p>
            <a:pPr algn="l" eaLnBrk="1" hangingPunct="1"/>
            <a:r>
              <a:rPr lang="en-US" altLang="en-US" sz="4000" b="1" dirty="0">
                <a:latin typeface="Helvetica Neue"/>
              </a:rPr>
              <a:t>A given search node can have multiple successor nodes, one for each different pair of potential parent sentences, i.e., the resolution operator can have multiple applications from one search node.</a:t>
            </a:r>
            <a:endParaRPr lang="el-GR" altLang="en-US" sz="4000" b="1" dirty="0">
              <a:latin typeface="Helvetica Neue"/>
            </a:endParaRPr>
          </a:p>
          <a:p>
            <a:pPr algn="l" eaLnBrk="1" hangingPunct="1"/>
            <a:endParaRPr lang="el-GR" altLang="en-US" sz="4000" b="1" dirty="0">
              <a:latin typeface="Helvetica Neue"/>
            </a:endParaRPr>
          </a:p>
          <a:p>
            <a:pPr algn="l" eaLnBrk="1" hangingPunct="1"/>
            <a:r>
              <a:rPr lang="en-US" altLang="en-US" sz="4000" b="1" dirty="0">
                <a:latin typeface="Helvetica Neue"/>
              </a:rPr>
              <a:t>Hence</a:t>
            </a:r>
            <a:r>
              <a:rPr lang="el-GR" altLang="en-US" sz="4000" b="1" dirty="0">
                <a:latin typeface="Helvetica Neue"/>
              </a:rPr>
              <a:t>, </a:t>
            </a:r>
            <a:r>
              <a:rPr lang="en-US" altLang="en-US" sz="4000" b="1" dirty="0">
                <a:latin typeface="Helvetica Neue"/>
              </a:rPr>
              <a:t>in step</a:t>
            </a:r>
            <a:r>
              <a:rPr lang="el-GR" altLang="en-US" sz="4000" b="1" dirty="0">
                <a:latin typeface="Helvetica Neue"/>
              </a:rPr>
              <a:t> 2.1</a:t>
            </a:r>
            <a:r>
              <a:rPr lang="en-US" altLang="en-US" sz="4000" b="1" dirty="0">
                <a:latin typeface="Helvetica Neue"/>
              </a:rPr>
              <a:t>, the use of appropriate </a:t>
            </a:r>
            <a:r>
              <a:rPr lang="en-US" altLang="en-US" sz="4000" b="1" dirty="0">
                <a:solidFill>
                  <a:srgbClr val="990000"/>
                </a:solidFill>
                <a:latin typeface="Helvetica Neue"/>
              </a:rPr>
              <a:t>heuristics</a:t>
            </a:r>
            <a:r>
              <a:rPr lang="el-GR" altLang="en-US" sz="4000" b="1" i="1" dirty="0">
                <a:latin typeface="Helvetica Neue"/>
              </a:rPr>
              <a:t> </a:t>
            </a:r>
            <a:r>
              <a:rPr lang="en-US" altLang="en-US" sz="4000" b="1" dirty="0">
                <a:latin typeface="Helvetica Neue"/>
              </a:rPr>
              <a:t>is called for in order to guide the selection of the parent sentences.</a:t>
            </a:r>
          </a:p>
          <a:p>
            <a:pPr algn="l" eaLnBrk="1" hangingPunct="1"/>
            <a:endParaRPr lang="el-GR" altLang="en-US" sz="4000" b="1" dirty="0">
              <a:latin typeface="Helvetica Neue"/>
            </a:endParaRPr>
          </a:p>
          <a:p>
            <a:pPr algn="l" eaLnBrk="1" hangingPunct="1"/>
            <a:r>
              <a:rPr lang="en-US" altLang="en-US" sz="4000" b="1" dirty="0">
                <a:latin typeface="Helvetica Neue"/>
              </a:rPr>
              <a:t>If the selection is done in a systematic way, the search procedure will eventually detect the inconsistency, if indeed there is an inconsistency.</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1">
            <a:extLst>
              <a:ext uri="{FF2B5EF4-FFF2-40B4-BE49-F238E27FC236}">
                <a16:creationId xmlns:a16="http://schemas.microsoft.com/office/drawing/2014/main" id="{A967589F-75EF-22EF-11B7-2BA09EAEDDB2}"/>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3011" name="Slide Number Placeholder 3">
            <a:extLst>
              <a:ext uri="{FF2B5EF4-FFF2-40B4-BE49-F238E27FC236}">
                <a16:creationId xmlns:a16="http://schemas.microsoft.com/office/drawing/2014/main" id="{FC4686F9-B8AE-2CA2-F1BA-CB4B4A2AFCD7}"/>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F6EDB4EC-E84F-42BE-92AF-0579CC1FB640}" type="slidenum">
              <a:rPr lang="el-GR" altLang="en-US" smtClean="0"/>
              <a:pPr algn="ctr"/>
              <a:t>67</a:t>
            </a:fld>
            <a:endParaRPr lang="el-GR" altLang="en-US" dirty="0"/>
          </a:p>
        </p:txBody>
      </p:sp>
      <p:sp>
        <p:nvSpPr>
          <p:cNvPr id="43012" name="Text Box 4">
            <a:extLst>
              <a:ext uri="{FF2B5EF4-FFF2-40B4-BE49-F238E27FC236}">
                <a16:creationId xmlns:a16="http://schemas.microsoft.com/office/drawing/2014/main" id="{56070BB2-A951-DA75-F782-507A7971E128}"/>
              </a:ext>
            </a:extLst>
          </p:cNvPr>
          <p:cNvSpPr txBox="1">
            <a:spLocks noChangeArrowheads="1"/>
          </p:cNvSpPr>
          <p:nvPr/>
        </p:nvSpPr>
        <p:spPr bwMode="auto">
          <a:xfrm>
            <a:off x="1828800" y="2184400"/>
            <a:ext cx="20751800" cy="9294852"/>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5400" b="1" dirty="0">
                <a:solidFill>
                  <a:srgbClr val="990000"/>
                </a:solidFill>
                <a:latin typeface="Helvetica Neue"/>
              </a:rPr>
              <a:t>Simplifying Disjunctive Sentences</a:t>
            </a:r>
            <a:endParaRPr lang="el-GR" altLang="en-US" sz="5400" b="1" dirty="0">
              <a:solidFill>
                <a:srgbClr val="990000"/>
              </a:solidFill>
              <a:latin typeface="Helvetica Neue"/>
            </a:endParaRPr>
          </a:p>
          <a:p>
            <a:pPr eaLnBrk="1" hangingPunct="1">
              <a:spcBef>
                <a:spcPct val="0"/>
              </a:spcBef>
              <a:buFontTx/>
              <a:buNone/>
            </a:pPr>
            <a:endParaRPr lang="el-GR" altLang="en-US" sz="4000" b="1" dirty="0">
              <a:solidFill>
                <a:srgbClr val="990000"/>
              </a:solidFill>
              <a:latin typeface="Helvetica Neue"/>
            </a:endParaRPr>
          </a:p>
          <a:p>
            <a:pPr eaLnBrk="1" hangingPunct="1">
              <a:spcBef>
                <a:spcPct val="0"/>
              </a:spcBef>
              <a:buFontTx/>
              <a:buNone/>
            </a:pPr>
            <a:r>
              <a:rPr lang="en-US" altLang="en-US" sz="3600" b="1" dirty="0">
                <a:latin typeface="Helvetica Neue"/>
              </a:rPr>
              <a:t>The set of DISJUNCTIVE_</a:t>
            </a:r>
            <a:r>
              <a:rPr lang="el-GR" altLang="en-US" sz="3600" b="1" dirty="0">
                <a:latin typeface="Helvetica Neue"/>
              </a:rPr>
              <a:t> </a:t>
            </a:r>
            <a:r>
              <a:rPr lang="en-US" altLang="en-US" sz="3600" b="1" dirty="0">
                <a:latin typeface="Helvetica Neue"/>
              </a:rPr>
              <a:t>SENTENCES can be simplified as follows:</a:t>
            </a:r>
          </a:p>
          <a:p>
            <a:pPr eaLnBrk="1" hangingPunct="1">
              <a:spcBef>
                <a:spcPct val="0"/>
              </a:spcBef>
              <a:buFontTx/>
              <a:buNone/>
            </a:pPr>
            <a:endParaRPr lang="el-GR" altLang="en-US" sz="3600" b="1" dirty="0">
              <a:latin typeface="Helvetica Neue"/>
            </a:endParaRPr>
          </a:p>
          <a:p>
            <a:pPr eaLnBrk="1" hangingPunct="1">
              <a:spcBef>
                <a:spcPct val="0"/>
              </a:spcBef>
            </a:pPr>
            <a:r>
              <a:rPr lang="en-US" altLang="en-US" sz="3600" b="1" dirty="0">
                <a:latin typeface="Helvetica Neue"/>
              </a:rPr>
              <a:t>Eliminate tautologies</a:t>
            </a:r>
            <a:r>
              <a:rPr lang="el-GR" altLang="en-US" sz="3600" b="1" dirty="0">
                <a:latin typeface="Helvetica Neue"/>
              </a:rPr>
              <a:t>, </a:t>
            </a:r>
            <a:r>
              <a:rPr lang="en-US" altLang="en-US" sz="3600" b="1" dirty="0">
                <a:latin typeface="Helvetica Neue"/>
              </a:rPr>
              <a:t>e.g.:</a:t>
            </a:r>
            <a:r>
              <a:rPr lang="el-GR" altLang="en-US" sz="3600" b="1" dirty="0">
                <a:latin typeface="Helvetica Neue"/>
              </a:rPr>
              <a:t> </a:t>
            </a:r>
            <a:endParaRPr lang="en-US" altLang="en-US" sz="3600" b="1" dirty="0">
              <a:latin typeface="Helvetica Neue"/>
            </a:endParaRPr>
          </a:p>
          <a:p>
            <a:pPr marL="0" indent="0" eaLnBrk="1" hangingPunct="1">
              <a:spcBef>
                <a:spcPct val="0"/>
              </a:spcBef>
              <a:buNone/>
            </a:pPr>
            <a:r>
              <a:rPr lang="en-US" altLang="en-US" sz="3600" b="1" dirty="0">
                <a:latin typeface="Helvetica Neue"/>
              </a:rPr>
              <a:t>             P</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B</a:t>
            </a:r>
            <a:r>
              <a:rPr lang="el-GR" altLang="en-US" sz="3600" b="1" dirty="0">
                <a:latin typeface="Helvetica Neue"/>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B</a:t>
            </a:r>
            <a:r>
              <a:rPr lang="el-GR" altLang="en-US" sz="3600" b="1" dirty="0">
                <a:latin typeface="Helvetica Neue"/>
              </a:rPr>
              <a:t>(</a:t>
            </a:r>
            <a:r>
              <a:rPr lang="en-US" altLang="en-US" sz="3600" b="1" dirty="0">
                <a:latin typeface="Helvetica Neue"/>
              </a:rPr>
              <a:t>y</a:t>
            </a:r>
            <a:r>
              <a:rPr lang="el-GR" altLang="en-US" sz="3600" b="1" dirty="0">
                <a:latin typeface="Helvetica Neue"/>
              </a:rPr>
              <a:t>)</a:t>
            </a:r>
            <a:endParaRPr lang="en-US" altLang="en-US" sz="3600" b="1" dirty="0">
              <a:latin typeface="Helvetica Neue"/>
            </a:endParaRPr>
          </a:p>
          <a:p>
            <a:pPr marL="0" indent="0" eaLnBrk="1" hangingPunct="1">
              <a:spcBef>
                <a:spcPct val="0"/>
              </a:spcBef>
              <a:buNone/>
            </a:pPr>
            <a:r>
              <a:rPr lang="en-US" altLang="en-US" sz="3600" b="1" dirty="0">
                <a:latin typeface="Helvetica Neue"/>
              </a:rPr>
              <a:t>             P</a:t>
            </a:r>
            <a:r>
              <a:rPr lang="el-GR" altLang="en-US" sz="3600" b="1" dirty="0">
                <a:latin typeface="Helvetica Neue"/>
              </a:rPr>
              <a:t>(</a:t>
            </a:r>
            <a:r>
              <a:rPr lang="en-US" altLang="en-US" sz="3600" b="1" dirty="0">
                <a:latin typeface="Helvetica Neue"/>
              </a:rPr>
              <a:t>f</a:t>
            </a:r>
            <a:r>
              <a:rPr lang="el-GR" altLang="en-US" sz="3600" b="1" dirty="0">
                <a:latin typeface="Helvetica Neue"/>
              </a:rPr>
              <a:t>(</a:t>
            </a:r>
            <a:r>
              <a:rPr lang="en-US" altLang="en-US" sz="3600" b="1" dirty="0">
                <a:latin typeface="Helvetica Neue"/>
              </a:rPr>
              <a:t>A</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sym typeface="Symbol" panose="05050102010706020507" pitchFamily="18" charset="2"/>
              </a:rPr>
              <a:t></a:t>
            </a:r>
            <a:r>
              <a:rPr lang="en-US" altLang="en-US" sz="3600" b="1" dirty="0">
                <a:latin typeface="Helvetica Neue"/>
              </a:rPr>
              <a:t>P</a:t>
            </a:r>
            <a:r>
              <a:rPr lang="el-GR" altLang="en-US" sz="3600" b="1" dirty="0">
                <a:latin typeface="Helvetica Neue"/>
              </a:rPr>
              <a:t>(</a:t>
            </a:r>
            <a:r>
              <a:rPr lang="en-US" altLang="en-US" sz="3600" b="1" dirty="0">
                <a:latin typeface="Helvetica Neue"/>
              </a:rPr>
              <a:t>f</a:t>
            </a:r>
            <a:r>
              <a:rPr lang="el-GR" altLang="en-US" sz="3600" b="1" dirty="0">
                <a:latin typeface="Helvetica Neue"/>
              </a:rPr>
              <a:t>(</a:t>
            </a:r>
            <a:r>
              <a:rPr lang="en-US" altLang="en-US" sz="3600" b="1" dirty="0">
                <a:latin typeface="Helvetica Neue"/>
              </a:rPr>
              <a:t>A</a:t>
            </a:r>
            <a:r>
              <a:rPr lang="el-GR" altLang="en-US" sz="3600" b="1" dirty="0">
                <a:latin typeface="Helvetica Neue"/>
              </a:rPr>
              <a:t>))</a:t>
            </a:r>
          </a:p>
          <a:p>
            <a:pPr eaLnBrk="1" hangingPunct="1">
              <a:spcBef>
                <a:spcPct val="0"/>
              </a:spcBef>
            </a:pPr>
            <a:endParaRPr lang="el-GR" altLang="en-US" sz="3600" b="1" dirty="0">
              <a:latin typeface="Helvetica Neue"/>
            </a:endParaRPr>
          </a:p>
          <a:p>
            <a:pPr eaLnBrk="1" hangingPunct="1">
              <a:spcBef>
                <a:spcPct val="0"/>
              </a:spcBef>
            </a:pPr>
            <a:r>
              <a:rPr lang="en-US" altLang="en-US" sz="3600" b="1" dirty="0">
                <a:latin typeface="Helvetica Neue"/>
              </a:rPr>
              <a:t>Eliminate sentences which are subsumed by other sentences, e.g.:</a:t>
            </a:r>
          </a:p>
          <a:p>
            <a:pPr marL="0" indent="0" eaLnBrk="1" hangingPunct="1">
              <a:spcBef>
                <a:spcPct val="0"/>
              </a:spcBef>
              <a:buNone/>
            </a:pPr>
            <a:r>
              <a:rPr lang="en-US" altLang="en-US" sz="3600" b="1" dirty="0">
                <a:latin typeface="Helvetica Neue"/>
              </a:rPr>
              <a:t>             P</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rPr>
              <a:t>subsumes</a:t>
            </a:r>
            <a:r>
              <a:rPr lang="el-GR" altLang="en-US" sz="3600" b="1" dirty="0">
                <a:latin typeface="Helvetica Neue"/>
              </a:rPr>
              <a:t> </a:t>
            </a:r>
            <a:r>
              <a:rPr lang="en-US" altLang="en-US" sz="3600" b="1" dirty="0">
                <a:latin typeface="Helvetica Neue"/>
              </a:rPr>
              <a:t>P</a:t>
            </a:r>
            <a:r>
              <a:rPr lang="el-GR" altLang="en-US" sz="3600" b="1" dirty="0">
                <a:latin typeface="Helvetica Neue"/>
              </a:rPr>
              <a:t>(</a:t>
            </a:r>
            <a:r>
              <a:rPr lang="en-US" altLang="en-US" sz="3600" b="1" dirty="0">
                <a:latin typeface="Helvetica Neue"/>
              </a:rPr>
              <a:t>y</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Q</a:t>
            </a:r>
            <a:r>
              <a:rPr lang="el-GR" altLang="en-US" sz="3600" b="1" dirty="0">
                <a:latin typeface="Helvetica Neue"/>
              </a:rPr>
              <a:t>(</a:t>
            </a:r>
            <a:r>
              <a:rPr lang="en-US" altLang="en-US" sz="3600" b="1" dirty="0">
                <a:latin typeface="Helvetica Neue"/>
              </a:rPr>
              <a:t>z</a:t>
            </a:r>
            <a:r>
              <a:rPr lang="el-GR" altLang="en-US" sz="3600" b="1" dirty="0">
                <a:latin typeface="Helvetica Neue"/>
              </a:rPr>
              <a:t>)</a:t>
            </a:r>
            <a:endParaRPr lang="en-US" altLang="en-US" sz="3600" b="1" dirty="0">
              <a:latin typeface="Helvetica Neue"/>
            </a:endParaRPr>
          </a:p>
          <a:p>
            <a:pPr eaLnBrk="1" hangingPunct="1">
              <a:spcBef>
                <a:spcPct val="0"/>
              </a:spcBef>
              <a:buFontTx/>
              <a:buNone/>
            </a:pPr>
            <a:r>
              <a:rPr lang="en-US" altLang="en-US" sz="3600" b="1" dirty="0">
                <a:latin typeface="Helvetica Neue"/>
              </a:rPr>
              <a:t>             P</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rPr>
              <a:t>subsumes</a:t>
            </a:r>
            <a:r>
              <a:rPr lang="el-GR" altLang="en-US" sz="3600" b="1" dirty="0">
                <a:latin typeface="Helvetica Neue"/>
              </a:rPr>
              <a:t> </a:t>
            </a:r>
            <a:r>
              <a:rPr lang="en-US" altLang="en-US" sz="3600" b="1" dirty="0">
                <a:latin typeface="Helvetica Neue"/>
              </a:rPr>
              <a:t>P</a:t>
            </a:r>
            <a:r>
              <a:rPr lang="el-GR" altLang="en-US" sz="3600" b="1" dirty="0">
                <a:latin typeface="Helvetica Neue"/>
              </a:rPr>
              <a:t>(</a:t>
            </a:r>
            <a:r>
              <a:rPr lang="en-US" altLang="en-US" sz="3600" b="1" dirty="0">
                <a:latin typeface="Helvetica Neue"/>
              </a:rPr>
              <a:t>A</a:t>
            </a:r>
            <a:r>
              <a:rPr lang="el-GR" altLang="en-US" sz="3600" b="1" dirty="0">
                <a:latin typeface="Helvetica Neue"/>
              </a:rPr>
              <a:t>)</a:t>
            </a:r>
            <a:endParaRPr lang="en-US" altLang="en-US" sz="3600" b="1" dirty="0">
              <a:latin typeface="Helvetica Neue"/>
            </a:endParaRPr>
          </a:p>
          <a:p>
            <a:pPr eaLnBrk="1" hangingPunct="1">
              <a:spcBef>
                <a:spcPct val="0"/>
              </a:spcBef>
              <a:buFontTx/>
              <a:buNone/>
            </a:pPr>
            <a:r>
              <a:rPr lang="en-US" altLang="en-US" sz="3600" b="1" dirty="0">
                <a:latin typeface="Helvetica Neue"/>
              </a:rPr>
              <a:t>            </a:t>
            </a:r>
            <a:r>
              <a:rPr lang="el-GR" altLang="en-US" sz="3600" b="1" dirty="0">
                <a:latin typeface="Helvetica Neue"/>
              </a:rPr>
              <a:t> </a:t>
            </a:r>
            <a:r>
              <a:rPr lang="en-US" altLang="en-US" sz="3600" b="1" dirty="0">
                <a:latin typeface="Helvetica Neue"/>
              </a:rPr>
              <a:t>P</a:t>
            </a:r>
            <a:r>
              <a:rPr lang="el-GR" altLang="en-US" sz="3600" b="1" dirty="0">
                <a:latin typeface="Helvetica Neue"/>
              </a:rPr>
              <a:t>(</a:t>
            </a:r>
            <a:r>
              <a:rPr lang="en-US" altLang="en-US" sz="3600" b="1" dirty="0">
                <a:latin typeface="Helvetica Neue"/>
              </a:rPr>
              <a:t>x</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Q</a:t>
            </a:r>
            <a:r>
              <a:rPr lang="el-GR" altLang="en-US" sz="3600" b="1" dirty="0">
                <a:latin typeface="Helvetica Neue"/>
              </a:rPr>
              <a:t>(</a:t>
            </a:r>
            <a:r>
              <a:rPr lang="en-US" altLang="en-US" sz="3600" b="1" dirty="0">
                <a:latin typeface="Helvetica Neue"/>
              </a:rPr>
              <a:t>A</a:t>
            </a:r>
            <a:r>
              <a:rPr lang="el-GR" altLang="en-US" sz="3600" b="1" dirty="0">
                <a:latin typeface="Helvetica Neue"/>
              </a:rPr>
              <a:t>) </a:t>
            </a:r>
            <a:r>
              <a:rPr lang="en-US" altLang="en-US" sz="3600" b="1" dirty="0">
                <a:latin typeface="Helvetica Neue"/>
              </a:rPr>
              <a:t>subsumes</a:t>
            </a:r>
            <a:r>
              <a:rPr lang="el-GR" altLang="en-US" sz="3600" b="1" dirty="0">
                <a:latin typeface="Helvetica Neue"/>
              </a:rPr>
              <a:t> </a:t>
            </a:r>
            <a:r>
              <a:rPr lang="en-US" altLang="en-US" sz="3600" b="1" dirty="0">
                <a:latin typeface="Helvetica Neue"/>
              </a:rPr>
              <a:t>P</a:t>
            </a:r>
            <a:r>
              <a:rPr lang="el-GR" altLang="en-US" sz="3600" b="1" dirty="0">
                <a:latin typeface="Helvetica Neue"/>
              </a:rPr>
              <a:t>(</a:t>
            </a:r>
            <a:r>
              <a:rPr lang="en-US" altLang="en-US" sz="3600" b="1" dirty="0">
                <a:latin typeface="Helvetica Neue"/>
              </a:rPr>
              <a:t>f</a:t>
            </a:r>
            <a:r>
              <a:rPr lang="el-GR" altLang="en-US" sz="3600" b="1" dirty="0">
                <a:latin typeface="Helvetica Neue"/>
              </a:rPr>
              <a:t>(</a:t>
            </a:r>
            <a:r>
              <a:rPr lang="en-US" altLang="en-US" sz="3600" b="1" dirty="0">
                <a:latin typeface="Helvetica Neue"/>
              </a:rPr>
              <a:t>A</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Q</a:t>
            </a:r>
            <a:r>
              <a:rPr lang="el-GR" altLang="en-US" sz="3600" b="1" dirty="0">
                <a:latin typeface="Helvetica Neue"/>
              </a:rPr>
              <a:t>(</a:t>
            </a:r>
            <a:r>
              <a:rPr lang="en-US" altLang="en-US" sz="3600" b="1" dirty="0">
                <a:latin typeface="Helvetica Neue"/>
              </a:rPr>
              <a:t>A</a:t>
            </a:r>
            <a:r>
              <a:rPr lang="el-GR" altLang="en-US" sz="3600" b="1" dirty="0">
                <a:latin typeface="Helvetica Neue"/>
              </a:rPr>
              <a:t>) </a:t>
            </a: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R</a:t>
            </a:r>
            <a:r>
              <a:rPr lang="el-GR" altLang="en-US" sz="3600" b="1" dirty="0">
                <a:latin typeface="Helvetica Neue"/>
              </a:rPr>
              <a:t>(</a:t>
            </a:r>
            <a:r>
              <a:rPr lang="en-US" altLang="en-US" sz="3600" b="1" dirty="0">
                <a:latin typeface="Helvetica Neue"/>
              </a:rPr>
              <a:t>y</a:t>
            </a:r>
            <a:r>
              <a:rPr lang="el-GR" altLang="en-US" sz="3600" b="1" dirty="0">
                <a:latin typeface="Helvetica Neue"/>
              </a:rPr>
              <a:t>)</a:t>
            </a:r>
          </a:p>
          <a:p>
            <a:pPr eaLnBrk="1" hangingPunct="1">
              <a:spcBef>
                <a:spcPct val="0"/>
              </a:spcBef>
            </a:pPr>
            <a:endParaRPr lang="el-GR" altLang="en-US" sz="3600" b="1" dirty="0">
              <a:latin typeface="Helvetica Neue"/>
            </a:endParaRPr>
          </a:p>
          <a:p>
            <a:pPr eaLnBrk="1" hangingPunct="1">
              <a:spcBef>
                <a:spcPct val="0"/>
              </a:spcBef>
            </a:pPr>
            <a:r>
              <a:rPr lang="en-US" altLang="en-US" sz="3600" b="1" dirty="0">
                <a:latin typeface="Helvetica Neue"/>
              </a:rPr>
              <a:t>Evaluate literals</a:t>
            </a:r>
            <a:r>
              <a:rPr lang="el-GR" altLang="en-US" sz="3600" b="1" dirty="0">
                <a:latin typeface="Helvetica Neue"/>
              </a:rPr>
              <a:t>, </a:t>
            </a:r>
            <a:r>
              <a:rPr lang="en-US" altLang="en-US" sz="3600" b="1" dirty="0">
                <a:latin typeface="Helvetica Neue"/>
              </a:rPr>
              <a:t>e.g., the sentence</a:t>
            </a:r>
            <a:r>
              <a:rPr lang="el-GR" altLang="en-US" sz="3600" b="1" dirty="0">
                <a:latin typeface="Helvetica Neue"/>
              </a:rPr>
              <a:t> </a:t>
            </a:r>
            <a:r>
              <a:rPr lang="en-US" altLang="en-US" sz="3600" b="1" dirty="0">
                <a:latin typeface="Helvetica Neue"/>
              </a:rPr>
              <a:t>EQUALS</a:t>
            </a:r>
            <a:r>
              <a:rPr lang="el-GR" altLang="en-US" sz="3600" b="1" dirty="0">
                <a:latin typeface="Helvetica Neue"/>
              </a:rPr>
              <a:t>(</a:t>
            </a:r>
            <a:r>
              <a:rPr lang="en-US" altLang="en-US" sz="3600" b="1" dirty="0">
                <a:latin typeface="Helvetica Neue"/>
              </a:rPr>
              <a:t>add</a:t>
            </a:r>
            <a:r>
              <a:rPr lang="el-GR" altLang="en-US" sz="3600" b="1" dirty="0">
                <a:latin typeface="Helvetica Neue"/>
              </a:rPr>
              <a:t>_1(2), 3) </a:t>
            </a:r>
            <a:r>
              <a:rPr lang="el-GR" altLang="en-US" sz="3600" b="1" dirty="0">
                <a:latin typeface="Helvetica Neue"/>
                <a:sym typeface="Symbol" panose="05050102010706020507" pitchFamily="18" charset="2"/>
              </a:rPr>
              <a:t></a:t>
            </a:r>
            <a:r>
              <a:rPr lang="el-GR" altLang="en-US" sz="3600" b="1" dirty="0">
                <a:latin typeface="Helvetica Neue"/>
              </a:rPr>
              <a:t> Φ(Α) </a:t>
            </a:r>
            <a:r>
              <a:rPr lang="en-US" altLang="en-US" sz="3600" b="1" dirty="0">
                <a:latin typeface="Helvetica Neue"/>
              </a:rPr>
              <a:t>can be eliminated since the evaluation of the literal</a:t>
            </a:r>
            <a:r>
              <a:rPr lang="el-GR" altLang="en-US" sz="3600" b="1" dirty="0">
                <a:latin typeface="Helvetica Neue"/>
              </a:rPr>
              <a:t> </a:t>
            </a:r>
            <a:r>
              <a:rPr lang="en-US" altLang="en-US" sz="3600" b="1" dirty="0">
                <a:latin typeface="Helvetica Neue"/>
              </a:rPr>
              <a:t>EQUALS</a:t>
            </a:r>
            <a:r>
              <a:rPr lang="el-GR" altLang="en-US" sz="3600" b="1" dirty="0">
                <a:latin typeface="Helvetica Neue"/>
              </a:rPr>
              <a:t>(..) </a:t>
            </a:r>
            <a:r>
              <a:rPr lang="en-US" altLang="en-US" sz="3600" b="1" dirty="0">
                <a:latin typeface="Helvetica Neue"/>
              </a:rPr>
              <a:t>converts the sentence to a tautology</a:t>
            </a:r>
            <a:r>
              <a:rPr lang="el-GR" altLang="en-US" sz="3600" b="1" dirty="0">
                <a:latin typeface="Helvetica Neue"/>
              </a:rPr>
              <a:t>. </a:t>
            </a:r>
            <a:r>
              <a:rPr lang="en-US" altLang="en-US" sz="3600" b="1" dirty="0">
                <a:latin typeface="Helvetica Neue"/>
              </a:rPr>
              <a:t>Likewise, the sentence</a:t>
            </a:r>
            <a:r>
              <a:rPr lang="el-GR" altLang="en-US" sz="3600" b="1" dirty="0">
                <a:latin typeface="Helvetica Neue"/>
              </a:rPr>
              <a:t> </a:t>
            </a:r>
            <a:r>
              <a:rPr lang="en-US" altLang="en-US" sz="3600" b="1" dirty="0">
                <a:latin typeface="Helvetica Neue"/>
              </a:rPr>
              <a:t>SMALLER</a:t>
            </a:r>
            <a:r>
              <a:rPr lang="el-GR" altLang="en-US" sz="3600" b="1" dirty="0">
                <a:latin typeface="Helvetica Neue"/>
              </a:rPr>
              <a:t>(6,3) </a:t>
            </a:r>
            <a:r>
              <a:rPr lang="el-GR" altLang="en-US" sz="3600" b="1" dirty="0">
                <a:latin typeface="Helvetica Neue"/>
                <a:sym typeface="Symbol" panose="05050102010706020507" pitchFamily="18" charset="2"/>
              </a:rPr>
              <a:t></a:t>
            </a:r>
            <a:r>
              <a:rPr lang="el-GR" altLang="en-US" sz="3600" b="1" dirty="0">
                <a:latin typeface="Helvetica Neue"/>
              </a:rPr>
              <a:t> Φ(Α) </a:t>
            </a:r>
            <a:r>
              <a:rPr lang="en-US" altLang="en-US" sz="3600" b="1" dirty="0">
                <a:latin typeface="Helvetica Neue"/>
              </a:rPr>
              <a:t>can be simplified to</a:t>
            </a:r>
            <a:r>
              <a:rPr lang="el-GR" altLang="en-US" sz="3600" b="1" dirty="0">
                <a:latin typeface="Helvetica Neue"/>
              </a:rPr>
              <a:t> Φ(Α).</a:t>
            </a:r>
            <a:endParaRPr lang="en-US" altLang="en-US" sz="3600" b="1" dirty="0">
              <a:latin typeface="Helvetica Neue"/>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1">
            <a:extLst>
              <a:ext uri="{FF2B5EF4-FFF2-40B4-BE49-F238E27FC236}">
                <a16:creationId xmlns:a16="http://schemas.microsoft.com/office/drawing/2014/main" id="{98C7D613-8330-33B8-EB01-11BFA043584D}"/>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4035" name="Slide Number Placeholder 3">
            <a:extLst>
              <a:ext uri="{FF2B5EF4-FFF2-40B4-BE49-F238E27FC236}">
                <a16:creationId xmlns:a16="http://schemas.microsoft.com/office/drawing/2014/main" id="{8A0C50F7-371C-267B-7948-A2A1C222CF30}"/>
              </a:ext>
            </a:extLst>
          </p:cNvPr>
          <p:cNvSpPr>
            <a:spLocks noGrp="1"/>
          </p:cNvSpPr>
          <p:nvPr>
            <p:ph type="sldNum" sz="quarter" idx="12"/>
          </p:nvPr>
        </p:nvSpPr>
        <p:spPr>
          <a:xfrm>
            <a:off x="11564488" y="12471399"/>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D581206D-BB4B-4826-9245-9E90F17491B1}" type="slidenum">
              <a:rPr lang="el-GR" altLang="en-US" smtClean="0"/>
              <a:pPr algn="ctr"/>
              <a:t>68</a:t>
            </a:fld>
            <a:endParaRPr lang="el-GR" altLang="en-US" dirty="0"/>
          </a:p>
        </p:txBody>
      </p:sp>
      <p:sp>
        <p:nvSpPr>
          <p:cNvPr id="44036" name="Text Box 4">
            <a:extLst>
              <a:ext uri="{FF2B5EF4-FFF2-40B4-BE49-F238E27FC236}">
                <a16:creationId xmlns:a16="http://schemas.microsoft.com/office/drawing/2014/main" id="{5324D20E-B684-0F9F-FB9D-23091C18959B}"/>
              </a:ext>
            </a:extLst>
          </p:cNvPr>
          <p:cNvSpPr txBox="1">
            <a:spLocks noChangeArrowheads="1"/>
          </p:cNvSpPr>
          <p:nvPr/>
        </p:nvSpPr>
        <p:spPr bwMode="auto">
          <a:xfrm>
            <a:off x="1422561" y="2005229"/>
            <a:ext cx="21297900" cy="9171742"/>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5400" b="1" dirty="0">
                <a:solidFill>
                  <a:srgbClr val="990000"/>
                </a:solidFill>
                <a:latin typeface="Helvetica Neue"/>
              </a:rPr>
              <a:t>Heuristics</a:t>
            </a:r>
            <a:r>
              <a:rPr lang="el-GR" altLang="en-US" sz="5400" b="1" dirty="0">
                <a:solidFill>
                  <a:srgbClr val="990000"/>
                </a:solidFill>
                <a:latin typeface="Helvetica Neue"/>
              </a:rPr>
              <a:t> </a:t>
            </a:r>
          </a:p>
          <a:p>
            <a:pPr eaLnBrk="1" hangingPunct="1">
              <a:spcBef>
                <a:spcPct val="0"/>
              </a:spcBef>
              <a:buFontTx/>
              <a:buNone/>
            </a:pPr>
            <a:endParaRPr lang="el-GR" altLang="en-US" sz="1600" b="1" dirty="0">
              <a:solidFill>
                <a:srgbClr val="990000"/>
              </a:solidFill>
              <a:latin typeface="Helvetica Neue"/>
            </a:endParaRPr>
          </a:p>
          <a:p>
            <a:pPr eaLnBrk="1" hangingPunct="1">
              <a:spcBef>
                <a:spcPct val="0"/>
              </a:spcBef>
              <a:buFontTx/>
              <a:buNone/>
            </a:pPr>
            <a:r>
              <a:rPr lang="en-US" altLang="en-US" sz="4400" b="1" dirty="0">
                <a:solidFill>
                  <a:srgbClr val="990000"/>
                </a:solidFill>
                <a:latin typeface="Helvetica Neue"/>
              </a:rPr>
              <a:t>Set of support</a:t>
            </a:r>
            <a:r>
              <a:rPr lang="el-GR" altLang="en-US" sz="3600" b="1" dirty="0">
                <a:latin typeface="Helvetica Neue"/>
              </a:rPr>
              <a:t>:</a:t>
            </a:r>
          </a:p>
          <a:p>
            <a:pPr lvl="1" eaLnBrk="1" hangingPunct="1">
              <a:spcBef>
                <a:spcPct val="0"/>
              </a:spcBef>
              <a:buFontTx/>
              <a:buNone/>
            </a:pPr>
            <a:r>
              <a:rPr lang="en-US" altLang="en-US" sz="3600" b="1" dirty="0">
                <a:latin typeface="Helvetica Neue"/>
              </a:rPr>
              <a:t>Using this heuristic gives rise to backwards reasoning, i.e., goal-driven reasoning</a:t>
            </a:r>
          </a:p>
          <a:p>
            <a:pPr eaLnBrk="1" hangingPunct="1">
              <a:spcBef>
                <a:spcPct val="0"/>
              </a:spcBef>
              <a:buFontTx/>
              <a:buNone/>
            </a:pPr>
            <a:endParaRPr lang="en-US" altLang="en-US" sz="3600" b="1" dirty="0">
              <a:solidFill>
                <a:srgbClr val="990000"/>
              </a:solidFill>
              <a:latin typeface="Helvetica Neue"/>
            </a:endParaRPr>
          </a:p>
          <a:p>
            <a:pPr eaLnBrk="1" hangingPunct="1">
              <a:spcBef>
                <a:spcPct val="0"/>
              </a:spcBef>
              <a:buFontTx/>
              <a:buNone/>
            </a:pPr>
            <a:r>
              <a:rPr lang="en-US" altLang="en-US" sz="4400" b="1" dirty="0">
                <a:solidFill>
                  <a:srgbClr val="990000"/>
                </a:solidFill>
                <a:latin typeface="Helvetica Neue"/>
              </a:rPr>
              <a:t>Unit preference</a:t>
            </a:r>
            <a:r>
              <a:rPr lang="el-GR" altLang="en-US" sz="3600" b="1" dirty="0">
                <a:latin typeface="Helvetica Neue"/>
              </a:rPr>
              <a:t>:</a:t>
            </a:r>
          </a:p>
          <a:p>
            <a:pPr lvl="1" eaLnBrk="1" hangingPunct="1">
              <a:spcBef>
                <a:spcPct val="0"/>
              </a:spcBef>
              <a:buFontTx/>
              <a:buNone/>
            </a:pPr>
            <a:r>
              <a:rPr lang="el-GR" altLang="en-US" sz="3600" b="1" dirty="0">
                <a:latin typeface="Helvetica Neue"/>
              </a:rPr>
              <a:t> </a:t>
            </a:r>
            <a:r>
              <a:rPr lang="en-US" altLang="en-US" sz="3600" b="1" dirty="0">
                <a:latin typeface="Helvetica Neue"/>
              </a:rPr>
              <a:t>The successor sentence to be shorter in length than its parent sentences</a:t>
            </a:r>
          </a:p>
          <a:p>
            <a:pPr indent="0" eaLnBrk="1" hangingPunct="1">
              <a:spcBef>
                <a:spcPct val="0"/>
              </a:spcBef>
              <a:buFontTx/>
              <a:buNone/>
            </a:pPr>
            <a:endParaRPr lang="en-US" altLang="en-US" sz="3600" b="1" dirty="0">
              <a:latin typeface="Helvetica Neue"/>
            </a:endParaRPr>
          </a:p>
          <a:p>
            <a:pPr indent="0" eaLnBrk="1" hangingPunct="1">
              <a:spcBef>
                <a:spcPct val="0"/>
              </a:spcBef>
              <a:buFontTx/>
              <a:buNone/>
            </a:pPr>
            <a:r>
              <a:rPr lang="en-US" altLang="en-US" sz="3600" b="1" dirty="0">
                <a:latin typeface="Helvetica Neue"/>
              </a:rPr>
              <a:t>Both heuristics aim to guide the search nearer to the empty sentence, and hence nearer to the goal state, and can be used in combination.</a:t>
            </a:r>
          </a:p>
          <a:p>
            <a:pPr indent="0" eaLnBrk="1" hangingPunct="1">
              <a:spcBef>
                <a:spcPct val="0"/>
              </a:spcBef>
              <a:buFontTx/>
              <a:buNone/>
            </a:pPr>
            <a:r>
              <a:rPr lang="en-US" altLang="en-US" sz="3600" b="1" dirty="0">
                <a:latin typeface="Helvetica Neue"/>
              </a:rPr>
              <a:t> </a:t>
            </a:r>
            <a:endParaRPr lang="el-GR" altLang="en-US" sz="3600" b="1" dirty="0">
              <a:latin typeface="Helvetica Neue"/>
            </a:endParaRPr>
          </a:p>
          <a:p>
            <a:pPr indent="0" eaLnBrk="1" hangingPunct="1">
              <a:spcBef>
                <a:spcPct val="0"/>
              </a:spcBef>
              <a:buFontTx/>
              <a:buNone/>
            </a:pPr>
            <a:r>
              <a:rPr lang="en-US" altLang="en-US" sz="3600" b="1" dirty="0">
                <a:latin typeface="Helvetica Neue"/>
              </a:rPr>
              <a:t>Their use touches the heuristic adequacy of the representation of disjunctive sentences.</a:t>
            </a:r>
          </a:p>
          <a:p>
            <a:pPr indent="0" eaLnBrk="1" hangingPunct="1">
              <a:spcBef>
                <a:spcPct val="0"/>
              </a:spcBef>
              <a:buFontTx/>
              <a:buNone/>
            </a:pPr>
            <a:endParaRPr lang="el-GR" altLang="en-US" sz="3600" b="1" dirty="0">
              <a:latin typeface="Helvetica Neue"/>
            </a:endParaRPr>
          </a:p>
          <a:p>
            <a:pPr indent="0" eaLnBrk="1" hangingPunct="1">
              <a:spcBef>
                <a:spcPct val="0"/>
              </a:spcBef>
              <a:buFontTx/>
              <a:buNone/>
            </a:pPr>
            <a:r>
              <a:rPr lang="en-US" altLang="en-US" sz="3600" b="1" dirty="0">
                <a:latin typeface="Helvetica Neue"/>
              </a:rPr>
              <a:t>There could be several routes leading to the sought inconsistency. If the goal is to detect the inconsistency, we are interested on the shorter route. However, for </a:t>
            </a:r>
            <a:r>
              <a:rPr lang="en-US" altLang="en-US" sz="3600" b="1" dirty="0">
                <a:solidFill>
                  <a:srgbClr val="990000"/>
                </a:solidFill>
                <a:latin typeface="Helvetica Neue"/>
              </a:rPr>
              <a:t>answer extraction</a:t>
            </a:r>
            <a:r>
              <a:rPr lang="el-GR" altLang="en-US" sz="3600" b="1" dirty="0">
                <a:latin typeface="Helvetica Neue"/>
              </a:rPr>
              <a:t>,</a:t>
            </a:r>
            <a:r>
              <a:rPr lang="en-US" altLang="en-US" sz="3600" b="1" dirty="0">
                <a:latin typeface="Helvetica Neue"/>
              </a:rPr>
              <a:t> it may be necessary to construct all routes</a:t>
            </a:r>
            <a:r>
              <a:rPr lang="el-GR" altLang="en-US" sz="3600" b="1" dirty="0">
                <a:latin typeface="Helvetica Neue"/>
              </a:rPr>
              <a:t>.</a:t>
            </a:r>
            <a:endParaRPr lang="en-US" altLang="en-US" sz="3600" b="1" dirty="0">
              <a:latin typeface="Helvetica Neue"/>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063135-E910-6E1E-1655-A30AEA79940E}"/>
              </a:ext>
            </a:extLst>
          </p:cNvPr>
          <p:cNvSpPr>
            <a:spLocks noGrp="1"/>
          </p:cNvSpPr>
          <p:nvPr>
            <p:ph type="sldNum" sz="quarter" idx="12"/>
          </p:nvPr>
        </p:nvSpPr>
        <p:spPr/>
        <p:txBody>
          <a:bodyPr/>
          <a:lstStyle/>
          <a:p>
            <a:fld id="{00C3F675-7403-4189-A06F-B537B28DE3FC}" type="slidenum">
              <a:rPr lang="el-GR" altLang="en-US" smtClean="0"/>
              <a:pPr/>
              <a:t>69</a:t>
            </a:fld>
            <a:endParaRPr lang="el-GR" altLang="en-US" dirty="0"/>
          </a:p>
        </p:txBody>
      </p:sp>
      <p:sp>
        <p:nvSpPr>
          <p:cNvPr id="3" name="Rectangle 2">
            <a:extLst>
              <a:ext uri="{FF2B5EF4-FFF2-40B4-BE49-F238E27FC236}">
                <a16:creationId xmlns:a16="http://schemas.microsoft.com/office/drawing/2014/main" id="{02815ED4-47DA-5795-668F-FB33B1AB14D8}"/>
              </a:ext>
            </a:extLst>
          </p:cNvPr>
          <p:cNvSpPr txBox="1">
            <a:spLocks noChangeArrowheads="1"/>
          </p:cNvSpPr>
          <p:nvPr/>
        </p:nvSpPr>
        <p:spPr>
          <a:xfrm>
            <a:off x="2323069" y="3175687"/>
            <a:ext cx="20178585" cy="911010"/>
          </a:xfrm>
          <a:prstGeom prst="rect">
            <a:avLst/>
          </a:prstGeo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r>
              <a:rPr lang="en-US" altLang="en-US" sz="6000" b="1" dirty="0">
                <a:solidFill>
                  <a:srgbClr val="990000"/>
                </a:solidFill>
                <a:latin typeface="Helvetica Neue"/>
              </a:rPr>
              <a:t>Answer Extraction</a:t>
            </a:r>
          </a:p>
        </p:txBody>
      </p:sp>
      <p:sp>
        <p:nvSpPr>
          <p:cNvPr id="4" name="Rectangle 3">
            <a:extLst>
              <a:ext uri="{FF2B5EF4-FFF2-40B4-BE49-F238E27FC236}">
                <a16:creationId xmlns:a16="http://schemas.microsoft.com/office/drawing/2014/main" id="{B459ABAB-CC1B-1CE5-2B90-D08065FC2733}"/>
              </a:ext>
            </a:extLst>
          </p:cNvPr>
          <p:cNvSpPr txBox="1">
            <a:spLocks noChangeArrowheads="1"/>
          </p:cNvSpPr>
          <p:nvPr/>
        </p:nvSpPr>
        <p:spPr>
          <a:xfrm>
            <a:off x="1865869" y="5150805"/>
            <a:ext cx="20178585" cy="524122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
            </a:pPr>
            <a:r>
              <a:rPr lang="en-US" altLang="en-US" dirty="0">
                <a:latin typeface="Helvetica Neue"/>
              </a:rPr>
              <a:t>A specific question-sentence, can be answered with a yes, or a no</a:t>
            </a:r>
            <a:endParaRPr lang="el-GR" altLang="en-US" dirty="0">
              <a:latin typeface="Helvetica Neue"/>
            </a:endParaRPr>
          </a:p>
          <a:p>
            <a:pPr>
              <a:buFont typeface="Wingdings" panose="05000000000000000000" pitchFamily="2" charset="2"/>
              <a:buChar char="§"/>
            </a:pPr>
            <a:r>
              <a:rPr lang="en-US" altLang="en-US" dirty="0">
                <a:latin typeface="Helvetica Neue"/>
              </a:rPr>
              <a:t>A more general question, e.g., </a:t>
            </a:r>
            <a:r>
              <a:rPr lang="el-GR" altLang="en-US" dirty="0">
                <a:latin typeface="Helvetica Neue"/>
              </a:rPr>
              <a:t>‘</a:t>
            </a:r>
            <a:r>
              <a:rPr lang="en-US" altLang="en-US" dirty="0">
                <a:latin typeface="Helvetica Neue"/>
              </a:rPr>
              <a:t>What food does Yiannis like?’ can be answered either negatively (Yiannis does not like any food)</a:t>
            </a:r>
            <a:r>
              <a:rPr lang="el-GR" altLang="en-US" dirty="0">
                <a:latin typeface="Helvetica Neue"/>
              </a:rPr>
              <a:t> </a:t>
            </a:r>
            <a:r>
              <a:rPr lang="en-US" altLang="en-US" dirty="0">
                <a:latin typeface="Helvetica Neue"/>
              </a:rPr>
              <a:t>or the useful thing would be to give specific positive answers, for example Yiannis likes oranges</a:t>
            </a:r>
          </a:p>
        </p:txBody>
      </p:sp>
    </p:spTree>
    <p:extLst>
      <p:ext uri="{BB962C8B-B14F-4D97-AF65-F5344CB8AC3E}">
        <p14:creationId xmlns:p14="http://schemas.microsoft.com/office/powerpoint/2010/main" val="433945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00598" y="4834828"/>
            <a:ext cx="21590490" cy="2416757"/>
          </a:xfrm>
        </p:spPr>
        <p:txBody>
          <a:bodyPr/>
          <a:lstStyle/>
          <a:p>
            <a:r>
              <a:rPr lang="en-US" sz="6000" dirty="0"/>
              <a:t>Knowledge Representation</a:t>
            </a:r>
          </a:p>
        </p:txBody>
      </p:sp>
    </p:spTree>
    <p:extLst>
      <p:ext uri="{BB962C8B-B14F-4D97-AF65-F5344CB8AC3E}">
        <p14:creationId xmlns:p14="http://schemas.microsoft.com/office/powerpoint/2010/main" val="38458727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1">
            <a:extLst>
              <a:ext uri="{FF2B5EF4-FFF2-40B4-BE49-F238E27FC236}">
                <a16:creationId xmlns:a16="http://schemas.microsoft.com/office/drawing/2014/main" id="{2512144A-A1A3-0073-38ED-716E48A0C25C}"/>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6083" name="Slide Number Placeholder 3">
            <a:extLst>
              <a:ext uri="{FF2B5EF4-FFF2-40B4-BE49-F238E27FC236}">
                <a16:creationId xmlns:a16="http://schemas.microsoft.com/office/drawing/2014/main" id="{F6726C51-8D54-4282-2C67-B27284BAC69D}"/>
              </a:ext>
            </a:extLst>
          </p:cNvPr>
          <p:cNvSpPr>
            <a:spLocks noGrp="1"/>
          </p:cNvSpPr>
          <p:nvPr>
            <p:ph type="sldNum" sz="quarter" idx="12"/>
          </p:nvPr>
        </p:nvSpPr>
        <p:spPr>
          <a:xfrm>
            <a:off x="11564488" y="12444942"/>
            <a:ext cx="1014046" cy="699558"/>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C9998EE-9318-4C81-83D4-63F68D872180}" type="slidenum">
              <a:rPr lang="el-GR" altLang="en-US" smtClean="0"/>
              <a:pPr algn="ctr"/>
              <a:t>70</a:t>
            </a:fld>
            <a:endParaRPr lang="el-GR" altLang="en-US" dirty="0"/>
          </a:p>
        </p:txBody>
      </p:sp>
      <p:sp>
        <p:nvSpPr>
          <p:cNvPr id="46084" name="Text Box 4">
            <a:extLst>
              <a:ext uri="{FF2B5EF4-FFF2-40B4-BE49-F238E27FC236}">
                <a16:creationId xmlns:a16="http://schemas.microsoft.com/office/drawing/2014/main" id="{C9653202-ED08-90F6-87B0-72C134FBD106}"/>
              </a:ext>
            </a:extLst>
          </p:cNvPr>
          <p:cNvSpPr txBox="1">
            <a:spLocks noChangeArrowheads="1"/>
          </p:cNvSpPr>
          <p:nvPr/>
        </p:nvSpPr>
        <p:spPr bwMode="auto">
          <a:xfrm>
            <a:off x="4800600" y="1828800"/>
            <a:ext cx="14452600" cy="5693866"/>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400" b="1" dirty="0">
                <a:solidFill>
                  <a:srgbClr val="990000"/>
                </a:solidFill>
                <a:latin typeface="Helvetica Neue"/>
              </a:rPr>
              <a:t>Example</a:t>
            </a:r>
            <a:endParaRPr lang="el-GR" altLang="en-US" sz="4400" b="1" dirty="0">
              <a:solidFill>
                <a:srgbClr val="990000"/>
              </a:solidFill>
              <a:latin typeface="Helvetica Neue"/>
            </a:endParaRPr>
          </a:p>
          <a:p>
            <a:pPr eaLnBrk="1" hangingPunct="1">
              <a:spcBef>
                <a:spcPct val="0"/>
              </a:spcBef>
              <a:buFontTx/>
              <a:buNone/>
            </a:pPr>
            <a:endParaRPr lang="el-GR" altLang="en-US" sz="4000" b="1" dirty="0">
              <a:solidFill>
                <a:srgbClr val="990000"/>
              </a:solidFill>
              <a:latin typeface="Helvetica Neue"/>
              <a:sym typeface="Symbol" panose="05050102010706020507" pitchFamily="18" charset="2"/>
            </a:endParaRPr>
          </a:p>
          <a:p>
            <a:pPr lvl="1" eaLnBrk="1" hangingPunct="1">
              <a:spcBef>
                <a:spcPct val="0"/>
              </a:spcBef>
              <a:buFontTx/>
              <a:buAutoNum type="arabicPeriod"/>
            </a:pPr>
            <a:r>
              <a:rPr lang="el-GR" altLang="en-US" sz="4000" b="1" dirty="0">
                <a:latin typeface="Helvetica Neue"/>
                <a:sym typeface="Symbol" panose="05050102010706020507" pitchFamily="18" charset="2"/>
              </a:rPr>
              <a:t></a:t>
            </a:r>
            <a:r>
              <a:rPr lang="en-US" altLang="en-US" sz="4000" b="1" dirty="0">
                <a:latin typeface="Helvetica Neue"/>
              </a:rPr>
              <a:t>x</a:t>
            </a:r>
            <a:r>
              <a:rPr lang="el-GR" altLang="en-US" sz="4000" b="1" dirty="0">
                <a:latin typeface="Helvetica Neue"/>
              </a:rPr>
              <a:t> </a:t>
            </a:r>
            <a:r>
              <a:rPr lang="el-GR" altLang="en-US" sz="4000" b="1" dirty="0">
                <a:latin typeface="Helvetica Neue"/>
                <a:sym typeface="Symbol" panose="05050102010706020507" pitchFamily="18" charset="2"/>
              </a:rPr>
              <a:t></a:t>
            </a:r>
            <a:r>
              <a:rPr lang="en-US" altLang="en-US" sz="4000" b="1" dirty="0">
                <a:latin typeface="Helvetica Neue"/>
              </a:rPr>
              <a:t>y</a:t>
            </a:r>
            <a:r>
              <a:rPr lang="el-GR" altLang="en-US" sz="4000" b="1" dirty="0">
                <a:latin typeface="Helvetica Neue"/>
              </a:rPr>
              <a:t> [</a:t>
            </a:r>
            <a:r>
              <a:rPr lang="en-US" altLang="en-US" sz="4000" b="1" dirty="0">
                <a:latin typeface="Helvetica Neue"/>
              </a:rPr>
              <a:t>ON</a:t>
            </a:r>
            <a:r>
              <a:rPr lang="el-GR" altLang="en-US" sz="4000" b="1" dirty="0">
                <a:latin typeface="Helvetica Neue"/>
              </a:rPr>
              <a:t>(</a:t>
            </a:r>
            <a:r>
              <a:rPr lang="en-US" altLang="en-US" sz="4000" b="1" dirty="0">
                <a:latin typeface="Helvetica Neue"/>
              </a:rPr>
              <a:t>x</a:t>
            </a:r>
            <a:r>
              <a:rPr lang="el-GR" altLang="en-US" sz="4000" b="1" dirty="0">
                <a:latin typeface="Helvetica Neue"/>
              </a:rPr>
              <a:t>,</a:t>
            </a:r>
            <a:r>
              <a:rPr lang="en-US" altLang="en-US" sz="4000" b="1" dirty="0">
                <a:latin typeface="Helvetica Neue"/>
              </a:rPr>
              <a:t>y</a:t>
            </a:r>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ABOVE</a:t>
            </a:r>
            <a:r>
              <a:rPr lang="el-GR" altLang="en-US" sz="4000" b="1" dirty="0">
                <a:latin typeface="Helvetica Neue"/>
              </a:rPr>
              <a:t>(</a:t>
            </a:r>
            <a:r>
              <a:rPr lang="en-US" altLang="en-US" sz="4000" b="1" dirty="0">
                <a:latin typeface="Helvetica Neue"/>
              </a:rPr>
              <a:t>x</a:t>
            </a:r>
            <a:r>
              <a:rPr lang="el-GR" altLang="en-US" sz="4000" b="1" dirty="0">
                <a:latin typeface="Helvetica Neue"/>
              </a:rPr>
              <a:t>,</a:t>
            </a:r>
            <a:r>
              <a:rPr lang="en-US" altLang="en-US" sz="4000" b="1" dirty="0">
                <a:latin typeface="Helvetica Neue"/>
              </a:rPr>
              <a:t>y</a:t>
            </a:r>
            <a:r>
              <a:rPr lang="el-GR" altLang="en-US" sz="4000" b="1" dirty="0">
                <a:latin typeface="Helvetica Neue"/>
              </a:rPr>
              <a:t>)]</a:t>
            </a:r>
          </a:p>
          <a:p>
            <a:pPr lvl="1" eaLnBrk="1" hangingPunct="1">
              <a:spcBef>
                <a:spcPct val="0"/>
              </a:spcBef>
              <a:buFontTx/>
              <a:buAutoNum type="arabicPeriod"/>
            </a:pPr>
            <a:endParaRPr lang="en-US" altLang="en-US" sz="4000" b="1" dirty="0">
              <a:latin typeface="Helvetica Neue"/>
              <a:sym typeface="Symbol" panose="05050102010706020507" pitchFamily="18" charset="2"/>
            </a:endParaRPr>
          </a:p>
          <a:p>
            <a:pPr lvl="1" eaLnBrk="1" hangingPunct="1">
              <a:spcBef>
                <a:spcPct val="0"/>
              </a:spcBef>
              <a:buFontTx/>
              <a:buAutoNum type="arabicPeriod"/>
            </a:pPr>
            <a:r>
              <a:rPr lang="en-US" altLang="en-US" sz="4000" b="1" dirty="0">
                <a:latin typeface="Helvetica Neue"/>
                <a:sym typeface="Symbol" panose="05050102010706020507" pitchFamily="18" charset="2"/>
              </a:rPr>
              <a:t></a:t>
            </a:r>
            <a:r>
              <a:rPr lang="en-US" altLang="en-US" sz="4000" b="1" dirty="0">
                <a:latin typeface="Helvetica Neue"/>
              </a:rPr>
              <a:t>x</a:t>
            </a:r>
            <a:r>
              <a:rPr lang="el-GR" altLang="en-US" sz="4000" b="1" dirty="0">
                <a:latin typeface="Helvetica Neue"/>
              </a:rPr>
              <a:t> </a:t>
            </a:r>
            <a:r>
              <a:rPr lang="en-US" altLang="en-US" sz="4000" b="1" dirty="0">
                <a:latin typeface="Helvetica Neue"/>
                <a:sym typeface="Symbol" panose="05050102010706020507" pitchFamily="18" charset="2"/>
              </a:rPr>
              <a:t></a:t>
            </a:r>
            <a:r>
              <a:rPr lang="en-US" altLang="en-US" sz="4000" b="1" dirty="0">
                <a:latin typeface="Helvetica Neue"/>
              </a:rPr>
              <a:t>y</a:t>
            </a:r>
            <a:r>
              <a:rPr lang="el-GR" altLang="en-US" sz="4000" b="1" dirty="0">
                <a:latin typeface="Helvetica Neue"/>
              </a:rPr>
              <a:t> </a:t>
            </a:r>
            <a:r>
              <a:rPr lang="en-US" altLang="en-US" sz="4000" b="1" dirty="0">
                <a:latin typeface="Helvetica Neue"/>
                <a:sym typeface="Symbol" panose="05050102010706020507" pitchFamily="18" charset="2"/>
              </a:rPr>
              <a:t></a:t>
            </a:r>
            <a:r>
              <a:rPr lang="en-US" altLang="en-US" sz="4000" b="1" dirty="0">
                <a:latin typeface="Helvetica Neue"/>
              </a:rPr>
              <a:t>z</a:t>
            </a:r>
            <a:r>
              <a:rPr lang="el-GR" altLang="en-US" sz="4000" b="1" dirty="0">
                <a:latin typeface="Helvetica Neue"/>
              </a:rPr>
              <a:t> [</a:t>
            </a:r>
            <a:r>
              <a:rPr lang="en-US" altLang="en-US" sz="4000" b="1" dirty="0">
                <a:latin typeface="Helvetica Neue"/>
              </a:rPr>
              <a:t>ABOVE</a:t>
            </a:r>
            <a:r>
              <a:rPr lang="el-GR" altLang="en-US" sz="4000" b="1" dirty="0">
                <a:latin typeface="Helvetica Neue"/>
              </a:rPr>
              <a:t>(</a:t>
            </a:r>
            <a:r>
              <a:rPr lang="en-US" altLang="en-US" sz="4000" b="1" dirty="0">
                <a:latin typeface="Helvetica Neue"/>
              </a:rPr>
              <a:t>x</a:t>
            </a:r>
            <a:r>
              <a:rPr lang="el-GR" altLang="en-US" sz="4000" b="1" dirty="0">
                <a:latin typeface="Helvetica Neue"/>
              </a:rPr>
              <a:t>,</a:t>
            </a:r>
            <a:r>
              <a:rPr lang="en-US" altLang="en-US" sz="4000" b="1" dirty="0">
                <a:latin typeface="Helvetica Neue"/>
              </a:rPr>
              <a:t>y</a:t>
            </a:r>
            <a:r>
              <a:rPr lang="el-GR" altLang="en-US" sz="4000" b="1" dirty="0">
                <a:latin typeface="Helvetica Neue"/>
              </a:rPr>
              <a:t>) </a:t>
            </a:r>
            <a:r>
              <a:rPr lang="en-US"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ABOVE</a:t>
            </a:r>
            <a:r>
              <a:rPr lang="el-GR" altLang="en-US" sz="4000" b="1" dirty="0">
                <a:latin typeface="Helvetica Neue"/>
              </a:rPr>
              <a:t>(</a:t>
            </a:r>
            <a:r>
              <a:rPr lang="en-US" altLang="en-US" sz="4000" b="1" dirty="0">
                <a:latin typeface="Helvetica Neue"/>
              </a:rPr>
              <a:t>y</a:t>
            </a:r>
            <a:r>
              <a:rPr lang="el-GR" altLang="en-US" sz="4000" b="1" dirty="0">
                <a:latin typeface="Helvetica Neue"/>
              </a:rPr>
              <a:t>,</a:t>
            </a:r>
            <a:r>
              <a:rPr lang="en-US" altLang="en-US" sz="4000" b="1" dirty="0">
                <a:latin typeface="Helvetica Neue"/>
              </a:rPr>
              <a:t>z</a:t>
            </a:r>
            <a:r>
              <a:rPr lang="el-GR" altLang="en-US" sz="4000" b="1" dirty="0">
                <a:latin typeface="Helvetica Neue"/>
              </a:rPr>
              <a:t>) </a:t>
            </a:r>
            <a:r>
              <a:rPr lang="en-US"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ABOVE</a:t>
            </a:r>
            <a:r>
              <a:rPr lang="el-GR" altLang="en-US" sz="4000" b="1" dirty="0">
                <a:latin typeface="Helvetica Neue"/>
              </a:rPr>
              <a:t>(</a:t>
            </a:r>
            <a:r>
              <a:rPr lang="en-US" altLang="en-US" sz="4000" b="1" dirty="0">
                <a:latin typeface="Helvetica Neue"/>
              </a:rPr>
              <a:t>x</a:t>
            </a:r>
            <a:r>
              <a:rPr lang="el-GR" altLang="en-US" sz="4000" b="1" dirty="0">
                <a:latin typeface="Helvetica Neue"/>
              </a:rPr>
              <a:t>,</a:t>
            </a:r>
            <a:r>
              <a:rPr lang="en-US" altLang="en-US" sz="4000" b="1" dirty="0">
                <a:latin typeface="Helvetica Neue"/>
              </a:rPr>
              <a:t>z</a:t>
            </a:r>
            <a:r>
              <a:rPr lang="el-GR" altLang="en-US" sz="4000" b="1" dirty="0">
                <a:latin typeface="Helvetica Neue"/>
              </a:rPr>
              <a:t>)]</a:t>
            </a:r>
          </a:p>
          <a:p>
            <a:pPr lvl="1" eaLnBrk="1" hangingPunct="1">
              <a:spcBef>
                <a:spcPct val="0"/>
              </a:spcBef>
              <a:buFontTx/>
              <a:buAutoNum type="arabicPeriod"/>
            </a:pPr>
            <a:endParaRPr lang="el-GR" altLang="en-US" sz="4000" b="1" dirty="0">
              <a:latin typeface="Helvetica Neue"/>
            </a:endParaRPr>
          </a:p>
          <a:p>
            <a:pPr lvl="1" eaLnBrk="1" hangingPunct="1">
              <a:spcBef>
                <a:spcPct val="0"/>
              </a:spcBef>
              <a:buFontTx/>
              <a:buAutoNum type="arabicPeriod"/>
            </a:pPr>
            <a:r>
              <a:rPr lang="en-US" altLang="en-US" sz="4000" b="1" dirty="0">
                <a:latin typeface="Helvetica Neue"/>
              </a:rPr>
              <a:t>ON</a:t>
            </a:r>
            <a:r>
              <a:rPr lang="el-GR" altLang="en-US" sz="4000" b="1" dirty="0">
                <a:latin typeface="Helvetica Neue"/>
              </a:rPr>
              <a:t>(Α, </a:t>
            </a:r>
            <a:r>
              <a:rPr lang="en-US" altLang="en-US" sz="4000" b="1" dirty="0">
                <a:latin typeface="Helvetica Neue"/>
              </a:rPr>
              <a:t>TABLE</a:t>
            </a:r>
            <a:r>
              <a:rPr lang="el-GR" altLang="en-US" sz="4000" b="1" dirty="0">
                <a:latin typeface="Helvetica Neue"/>
              </a:rPr>
              <a:t>)</a:t>
            </a:r>
          </a:p>
          <a:p>
            <a:pPr lvl="1" eaLnBrk="1" hangingPunct="1">
              <a:spcBef>
                <a:spcPct val="0"/>
              </a:spcBef>
              <a:buFontTx/>
              <a:buAutoNum type="arabicPeriod"/>
            </a:pPr>
            <a:endParaRPr lang="el-GR" altLang="en-US" sz="4000" b="1" dirty="0">
              <a:latin typeface="Helvetica Neue"/>
            </a:endParaRPr>
          </a:p>
          <a:p>
            <a:pPr lvl="1" eaLnBrk="1" hangingPunct="1">
              <a:spcBef>
                <a:spcPct val="0"/>
              </a:spcBef>
              <a:buFontTx/>
              <a:buAutoNum type="arabicPeriod"/>
            </a:pPr>
            <a:r>
              <a:rPr lang="en-US" altLang="en-US" sz="4000" b="1" dirty="0">
                <a:latin typeface="Helvetica Neue"/>
              </a:rPr>
              <a:t>ON</a:t>
            </a:r>
            <a:r>
              <a:rPr lang="el-GR" altLang="en-US" sz="4000" b="1" dirty="0">
                <a:latin typeface="Helvetica Neue"/>
              </a:rPr>
              <a:t>(Β, Α)</a:t>
            </a:r>
            <a:endParaRPr lang="en-US" altLang="en-US" sz="4000" b="1" dirty="0">
              <a:latin typeface="Helvetica Neue"/>
            </a:endParaRPr>
          </a:p>
        </p:txBody>
      </p:sp>
      <p:sp>
        <p:nvSpPr>
          <p:cNvPr id="87045" name="Text Box 5">
            <a:extLst>
              <a:ext uri="{FF2B5EF4-FFF2-40B4-BE49-F238E27FC236}">
                <a16:creationId xmlns:a16="http://schemas.microsoft.com/office/drawing/2014/main" id="{DBD50960-B2B4-4F29-D9DD-0FEEF3FF1E23}"/>
              </a:ext>
            </a:extLst>
          </p:cNvPr>
          <p:cNvSpPr txBox="1">
            <a:spLocks noChangeArrowheads="1"/>
          </p:cNvSpPr>
          <p:nvPr/>
        </p:nvSpPr>
        <p:spPr bwMode="auto">
          <a:xfrm>
            <a:off x="4800600" y="8553450"/>
            <a:ext cx="14452600" cy="2000548"/>
          </a:xfrm>
          <a:prstGeom prst="rect">
            <a:avLst/>
          </a:prstGeom>
          <a:solidFill>
            <a:schemeClr val="accent6">
              <a:lumMod val="40000"/>
              <a:lumOff val="6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400" b="1" dirty="0">
                <a:solidFill>
                  <a:srgbClr val="990000"/>
                </a:solidFill>
                <a:latin typeface="Helvetica Neue"/>
              </a:rPr>
              <a:t>Question</a:t>
            </a:r>
            <a:r>
              <a:rPr lang="el-GR" altLang="en-US" sz="4400" b="1" dirty="0">
                <a:solidFill>
                  <a:srgbClr val="990000"/>
                </a:solidFill>
                <a:latin typeface="Helvetica Neue"/>
              </a:rPr>
              <a:t>:</a:t>
            </a:r>
            <a:r>
              <a:rPr lang="el-GR" altLang="en-US" sz="4400" b="1" dirty="0">
                <a:latin typeface="Helvetica Neue"/>
              </a:rPr>
              <a:t> </a:t>
            </a:r>
            <a:r>
              <a:rPr lang="el-GR" altLang="en-US" sz="4000" b="1" dirty="0">
                <a:latin typeface="Helvetica Neue"/>
              </a:rPr>
              <a:t>‘</a:t>
            </a:r>
            <a:r>
              <a:rPr lang="en-US" altLang="en-US" sz="4000" b="1" dirty="0">
                <a:latin typeface="Helvetica Neue"/>
              </a:rPr>
              <a:t>Cube B is above which objects?’</a:t>
            </a:r>
          </a:p>
          <a:p>
            <a:pPr eaLnBrk="1" hangingPunct="1">
              <a:spcBef>
                <a:spcPct val="0"/>
              </a:spcBef>
              <a:buFontTx/>
              <a:buNone/>
            </a:pPr>
            <a:endParaRPr lang="en-US" altLang="en-US" sz="4000" b="1" dirty="0">
              <a:latin typeface="Helvetica Neue"/>
              <a:sym typeface="Symbol" panose="05050102010706020507" pitchFamily="18" charset="2"/>
            </a:endParaRPr>
          </a:p>
          <a:p>
            <a:pPr lvl="1" eaLnBrk="1" hangingPunct="1">
              <a:spcBef>
                <a:spcPct val="0"/>
              </a:spcBef>
              <a:buFontTx/>
              <a:buNone/>
            </a:pPr>
            <a:r>
              <a:rPr lang="el-GR" altLang="en-US" sz="4000" b="1" dirty="0">
                <a:latin typeface="Helvetica Neue"/>
                <a:sym typeface="Symbol" panose="05050102010706020507" pitchFamily="18" charset="2"/>
              </a:rPr>
              <a:t>5. </a:t>
            </a:r>
            <a:r>
              <a:rPr lang="en-US" altLang="en-US" sz="4000" b="1" dirty="0">
                <a:latin typeface="Helvetica Neue"/>
                <a:sym typeface="Symbol" panose="05050102010706020507" pitchFamily="18" charset="2"/>
              </a:rPr>
              <a:t></a:t>
            </a:r>
            <a:r>
              <a:rPr lang="en-US" altLang="en-US" sz="4000" b="1" dirty="0">
                <a:latin typeface="Helvetica Neue"/>
              </a:rPr>
              <a:t>x</a:t>
            </a:r>
            <a:r>
              <a:rPr lang="el-GR" altLang="en-US" sz="4000" b="1" dirty="0">
                <a:latin typeface="Helvetica Neue"/>
              </a:rPr>
              <a:t> [</a:t>
            </a:r>
            <a:r>
              <a:rPr lang="en-US" altLang="en-US" sz="4000" b="1" dirty="0">
                <a:latin typeface="Helvetica Neue"/>
              </a:rPr>
              <a:t>ABOVE</a:t>
            </a:r>
            <a:r>
              <a:rPr lang="el-GR" altLang="en-US" sz="4000" b="1" dirty="0">
                <a:latin typeface="Helvetica Neue"/>
              </a:rPr>
              <a:t>(Β,</a:t>
            </a:r>
            <a:r>
              <a:rPr lang="en-US" altLang="en-US" sz="4000" b="1" dirty="0">
                <a:latin typeface="Helvetica Neue"/>
              </a:rPr>
              <a:t>x</a:t>
            </a:r>
            <a:r>
              <a:rPr lang="el-GR" altLang="en-US" sz="4000" b="1" dirty="0">
                <a:latin typeface="Helvetica Neue"/>
              </a:rPr>
              <a:t>)]</a:t>
            </a:r>
            <a:endParaRPr lang="en-US" altLang="en-US" sz="40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7045"/>
                                        </p:tgtEl>
                                        <p:attrNameLst>
                                          <p:attrName>style.visibility</p:attrName>
                                        </p:attrNameLst>
                                      </p:cBhvr>
                                      <p:to>
                                        <p:strVal val="visible"/>
                                      </p:to>
                                    </p:set>
                                    <p:anim calcmode="lin" valueType="num">
                                      <p:cBhvr additive="base">
                                        <p:cTn id="7" dur="500" fill="hold"/>
                                        <p:tgtEl>
                                          <p:spTgt spid="87045"/>
                                        </p:tgtEl>
                                        <p:attrNameLst>
                                          <p:attrName>ppt_x</p:attrName>
                                        </p:attrNameLst>
                                      </p:cBhvr>
                                      <p:tavLst>
                                        <p:tav tm="0">
                                          <p:val>
                                            <p:strVal val="#ppt_x"/>
                                          </p:val>
                                        </p:tav>
                                        <p:tav tm="100000">
                                          <p:val>
                                            <p:strVal val="#ppt_x"/>
                                          </p:val>
                                        </p:tav>
                                      </p:tavLst>
                                    </p:anim>
                                    <p:anim calcmode="lin" valueType="num">
                                      <p:cBhvr additive="base">
                                        <p:cTn id="8" dur="500" fill="hold"/>
                                        <p:tgtEl>
                                          <p:spTgt spid="870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1">
            <a:extLst>
              <a:ext uri="{FF2B5EF4-FFF2-40B4-BE49-F238E27FC236}">
                <a16:creationId xmlns:a16="http://schemas.microsoft.com/office/drawing/2014/main" id="{2780700E-9BA1-AFDB-F08F-1CB9EEFC4161}"/>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7107" name="Slide Number Placeholder 3">
            <a:extLst>
              <a:ext uri="{FF2B5EF4-FFF2-40B4-BE49-F238E27FC236}">
                <a16:creationId xmlns:a16="http://schemas.microsoft.com/office/drawing/2014/main" id="{D0C6D26C-5101-2533-EDCF-50716AE94D6F}"/>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80598E04-C308-48DA-A550-AF4D513486D6}" type="slidenum">
              <a:rPr lang="el-GR" altLang="en-US" smtClean="0"/>
              <a:pPr algn="ctr"/>
              <a:t>71</a:t>
            </a:fld>
            <a:endParaRPr lang="el-GR" altLang="en-US" dirty="0"/>
          </a:p>
        </p:txBody>
      </p:sp>
      <p:sp>
        <p:nvSpPr>
          <p:cNvPr id="47108" name="Text Box 4">
            <a:extLst>
              <a:ext uri="{FF2B5EF4-FFF2-40B4-BE49-F238E27FC236}">
                <a16:creationId xmlns:a16="http://schemas.microsoft.com/office/drawing/2014/main" id="{FD626692-F858-7F41-623D-75E5C2B5D9FF}"/>
              </a:ext>
            </a:extLst>
          </p:cNvPr>
          <p:cNvSpPr txBox="1">
            <a:spLocks noChangeArrowheads="1"/>
          </p:cNvSpPr>
          <p:nvPr/>
        </p:nvSpPr>
        <p:spPr bwMode="auto">
          <a:xfrm>
            <a:off x="4876800" y="3016250"/>
            <a:ext cx="14630400" cy="6986528"/>
          </a:xfrm>
          <a:prstGeom prst="rect">
            <a:avLst/>
          </a:prstGeom>
          <a:solidFill>
            <a:schemeClr val="accent6">
              <a:lumMod val="20000"/>
              <a:lumOff val="8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400" b="1" dirty="0">
                <a:solidFill>
                  <a:srgbClr val="990000"/>
                </a:solidFill>
              </a:rPr>
              <a:t>Converting sentences to CNF</a:t>
            </a:r>
            <a:r>
              <a:rPr lang="el-GR" altLang="en-US" sz="4400" b="1" dirty="0">
                <a:solidFill>
                  <a:srgbClr val="990000"/>
                </a:solidFill>
              </a:rPr>
              <a:t>:</a:t>
            </a:r>
          </a:p>
          <a:p>
            <a:pPr eaLnBrk="1" hangingPunct="1">
              <a:spcBef>
                <a:spcPct val="0"/>
              </a:spcBef>
              <a:buFontTx/>
              <a:buNone/>
            </a:pPr>
            <a:endParaRPr lang="en-US" altLang="en-US" sz="4400" b="1" dirty="0">
              <a:solidFill>
                <a:srgbClr val="990000"/>
              </a:solidFill>
              <a:sym typeface="Symbol" panose="05050102010706020507" pitchFamily="18" charset="2"/>
            </a:endParaRPr>
          </a:p>
          <a:p>
            <a:pPr lvl="1" eaLnBrk="1" hangingPunct="1">
              <a:spcBef>
                <a:spcPct val="0"/>
              </a:spcBef>
              <a:buFontTx/>
              <a:buAutoNum type="arabicPeriod"/>
            </a:pPr>
            <a:r>
              <a:rPr lang="en-US" altLang="en-US" sz="4000" b="1" dirty="0">
                <a:sym typeface="Symbol" panose="05050102010706020507" pitchFamily="18" charset="2"/>
              </a:rPr>
              <a:t>ON</a:t>
            </a:r>
            <a:r>
              <a:rPr lang="el-GR" altLang="en-US" sz="4000" b="1" dirty="0"/>
              <a:t>(</a:t>
            </a:r>
            <a:r>
              <a:rPr lang="en-US" altLang="en-US" sz="4000" b="1" dirty="0"/>
              <a:t>u</a:t>
            </a:r>
            <a:r>
              <a:rPr lang="el-GR" altLang="en-US" sz="4000" b="1" dirty="0"/>
              <a:t>,</a:t>
            </a:r>
            <a:r>
              <a:rPr lang="en-US" altLang="en-US" sz="4000" b="1" dirty="0"/>
              <a:t>v</a:t>
            </a:r>
            <a:r>
              <a:rPr lang="el-GR" altLang="en-US" sz="4000" b="1" dirty="0"/>
              <a:t>) </a:t>
            </a:r>
            <a:r>
              <a:rPr lang="en-US" altLang="en-US" sz="4000" b="1" dirty="0">
                <a:sym typeface="Symbol" panose="05050102010706020507" pitchFamily="18" charset="2"/>
              </a:rPr>
              <a:t></a:t>
            </a:r>
            <a:r>
              <a:rPr lang="el-GR" altLang="en-US" sz="4000" b="1" dirty="0"/>
              <a:t> </a:t>
            </a:r>
            <a:r>
              <a:rPr lang="en-US" altLang="en-US" sz="4000" b="1" dirty="0"/>
              <a:t>ABOVE</a:t>
            </a:r>
            <a:r>
              <a:rPr lang="el-GR" altLang="en-US" sz="4000" b="1" dirty="0"/>
              <a:t>(</a:t>
            </a:r>
            <a:r>
              <a:rPr lang="en-US" altLang="en-US" sz="4000" b="1" dirty="0"/>
              <a:t>u</a:t>
            </a:r>
            <a:r>
              <a:rPr lang="el-GR" altLang="en-US" sz="4000" b="1" dirty="0"/>
              <a:t>,</a:t>
            </a:r>
            <a:r>
              <a:rPr lang="en-US" altLang="en-US" sz="4000" b="1" dirty="0"/>
              <a:t>v</a:t>
            </a:r>
            <a:r>
              <a:rPr lang="el-GR" altLang="en-US" sz="4000" b="1" dirty="0"/>
              <a:t>)</a:t>
            </a:r>
          </a:p>
          <a:p>
            <a:pPr lvl="1" eaLnBrk="1" hangingPunct="1">
              <a:spcBef>
                <a:spcPct val="0"/>
              </a:spcBef>
              <a:buFontTx/>
              <a:buAutoNum type="arabicPeriod"/>
            </a:pPr>
            <a:endParaRPr lang="en-US" altLang="en-US" sz="4000" b="1" dirty="0">
              <a:sym typeface="Symbol" panose="05050102010706020507" pitchFamily="18" charset="2"/>
            </a:endParaRPr>
          </a:p>
          <a:p>
            <a:pPr lvl="1" eaLnBrk="1" hangingPunct="1">
              <a:spcBef>
                <a:spcPct val="0"/>
              </a:spcBef>
              <a:buFontTx/>
              <a:buAutoNum type="arabicPeriod"/>
            </a:pPr>
            <a:r>
              <a:rPr lang="en-US" altLang="en-US" sz="4000" b="1" dirty="0">
                <a:sym typeface="Symbol" panose="05050102010706020507" pitchFamily="18" charset="2"/>
              </a:rPr>
              <a:t>ABOVE</a:t>
            </a:r>
            <a:r>
              <a:rPr lang="el-GR" altLang="en-US" sz="4000" b="1" dirty="0"/>
              <a:t>(</a:t>
            </a:r>
            <a:r>
              <a:rPr lang="en-US" altLang="en-US" sz="4000" b="1" dirty="0"/>
              <a:t>x</a:t>
            </a:r>
            <a:r>
              <a:rPr lang="el-GR" altLang="en-US" sz="4000" b="1" dirty="0"/>
              <a:t>,</a:t>
            </a:r>
            <a:r>
              <a:rPr lang="en-US" altLang="en-US" sz="4000" b="1" dirty="0"/>
              <a:t>y</a:t>
            </a:r>
            <a:r>
              <a:rPr lang="el-GR" altLang="en-US" sz="4000" b="1" dirty="0"/>
              <a:t>) </a:t>
            </a:r>
            <a:r>
              <a:rPr lang="en-US" altLang="en-US" sz="4000" b="1" dirty="0">
                <a:sym typeface="Symbol" panose="05050102010706020507" pitchFamily="18" charset="2"/>
              </a:rPr>
              <a:t></a:t>
            </a:r>
            <a:r>
              <a:rPr lang="el-GR" altLang="en-US" sz="4000" b="1" dirty="0"/>
              <a:t> </a:t>
            </a:r>
            <a:r>
              <a:rPr lang="en-US" altLang="en-US" sz="4000" b="1" dirty="0">
                <a:sym typeface="Symbol" panose="05050102010706020507" pitchFamily="18" charset="2"/>
              </a:rPr>
              <a:t>ABOVE</a:t>
            </a:r>
            <a:r>
              <a:rPr lang="el-GR" altLang="en-US" sz="4000" b="1" dirty="0"/>
              <a:t>(</a:t>
            </a:r>
            <a:r>
              <a:rPr lang="en-US" altLang="en-US" sz="4000" b="1" dirty="0"/>
              <a:t>y</a:t>
            </a:r>
            <a:r>
              <a:rPr lang="el-GR" altLang="en-US" sz="4000" b="1" dirty="0"/>
              <a:t>,</a:t>
            </a:r>
            <a:r>
              <a:rPr lang="en-US" altLang="en-US" sz="4000" b="1" dirty="0"/>
              <a:t>z</a:t>
            </a:r>
            <a:r>
              <a:rPr lang="el-GR" altLang="en-US" sz="4000" b="1" dirty="0"/>
              <a:t>) </a:t>
            </a:r>
            <a:r>
              <a:rPr lang="en-US" altLang="en-US" sz="4000" b="1" dirty="0">
                <a:sym typeface="Symbol" panose="05050102010706020507" pitchFamily="18" charset="2"/>
              </a:rPr>
              <a:t></a:t>
            </a:r>
            <a:r>
              <a:rPr lang="el-GR" altLang="en-US" sz="4000" b="1" dirty="0"/>
              <a:t>  </a:t>
            </a:r>
            <a:r>
              <a:rPr lang="en-US" altLang="en-US" sz="4000" b="1" dirty="0"/>
              <a:t>ABOVE</a:t>
            </a:r>
            <a:r>
              <a:rPr lang="el-GR" altLang="en-US" sz="4000" b="1" dirty="0"/>
              <a:t>(</a:t>
            </a:r>
            <a:r>
              <a:rPr lang="en-US" altLang="en-US" sz="4000" b="1" dirty="0"/>
              <a:t>x</a:t>
            </a:r>
            <a:r>
              <a:rPr lang="el-GR" altLang="en-US" sz="4000" b="1" dirty="0"/>
              <a:t>,</a:t>
            </a:r>
            <a:r>
              <a:rPr lang="en-US" altLang="en-US" sz="4000" b="1" dirty="0"/>
              <a:t>z</a:t>
            </a:r>
            <a:r>
              <a:rPr lang="el-GR" altLang="en-US" sz="4000" b="1" dirty="0"/>
              <a:t>)</a:t>
            </a:r>
          </a:p>
          <a:p>
            <a:pPr lvl="1" eaLnBrk="1" hangingPunct="1">
              <a:spcBef>
                <a:spcPct val="0"/>
              </a:spcBef>
              <a:buFontTx/>
              <a:buAutoNum type="arabicPeriod"/>
            </a:pPr>
            <a:endParaRPr lang="el-GR" altLang="en-US" sz="4000" b="1" dirty="0"/>
          </a:p>
          <a:p>
            <a:pPr lvl="1" eaLnBrk="1" hangingPunct="1">
              <a:spcBef>
                <a:spcPct val="0"/>
              </a:spcBef>
              <a:buFontTx/>
              <a:buAutoNum type="arabicPeriod"/>
            </a:pPr>
            <a:r>
              <a:rPr lang="en-US" altLang="en-US" sz="4000" b="1" dirty="0"/>
              <a:t>ON</a:t>
            </a:r>
            <a:r>
              <a:rPr lang="el-GR" altLang="en-US" sz="4000" b="1" dirty="0"/>
              <a:t>(Α, </a:t>
            </a:r>
            <a:r>
              <a:rPr lang="en-US" altLang="en-US" sz="4000" b="1" dirty="0"/>
              <a:t>TABLE</a:t>
            </a:r>
            <a:r>
              <a:rPr lang="el-GR" altLang="en-US" sz="4000" b="1" dirty="0"/>
              <a:t>)</a:t>
            </a:r>
          </a:p>
          <a:p>
            <a:pPr lvl="1" eaLnBrk="1" hangingPunct="1">
              <a:spcBef>
                <a:spcPct val="0"/>
              </a:spcBef>
              <a:buFontTx/>
              <a:buAutoNum type="arabicPeriod"/>
            </a:pPr>
            <a:endParaRPr lang="el-GR" altLang="en-US" sz="4000" b="1" dirty="0"/>
          </a:p>
          <a:p>
            <a:pPr lvl="1" eaLnBrk="1" hangingPunct="1">
              <a:spcBef>
                <a:spcPct val="0"/>
              </a:spcBef>
              <a:buFontTx/>
              <a:buAutoNum type="arabicPeriod"/>
            </a:pPr>
            <a:r>
              <a:rPr lang="en-US" altLang="en-US" sz="4000" b="1" dirty="0"/>
              <a:t>ON</a:t>
            </a:r>
            <a:r>
              <a:rPr lang="el-GR" altLang="en-US" sz="4000" b="1" dirty="0"/>
              <a:t>(Β, Α)</a:t>
            </a:r>
          </a:p>
          <a:p>
            <a:pPr eaLnBrk="1" hangingPunct="1">
              <a:spcBef>
                <a:spcPct val="0"/>
              </a:spcBef>
              <a:buFontTx/>
              <a:buNone/>
            </a:pPr>
            <a:r>
              <a:rPr lang="el-GR" altLang="en-US" sz="4000" b="1" dirty="0"/>
              <a:t> </a:t>
            </a:r>
          </a:p>
          <a:p>
            <a:pPr eaLnBrk="1" hangingPunct="1">
              <a:spcBef>
                <a:spcPct val="0"/>
              </a:spcBef>
              <a:buFontTx/>
              <a:buNone/>
            </a:pPr>
            <a:r>
              <a:rPr lang="el-GR" altLang="en-US" sz="4000" b="1" dirty="0"/>
              <a:t> </a:t>
            </a:r>
            <a:r>
              <a:rPr lang="el-GR" altLang="en-US" sz="4000" b="1" dirty="0">
                <a:sym typeface="Symbol" panose="05050102010706020507" pitchFamily="18" charset="2"/>
              </a:rPr>
              <a:t></a:t>
            </a:r>
            <a:r>
              <a:rPr lang="el-GR" altLang="en-US" sz="4000" b="1" dirty="0"/>
              <a:t>5.    </a:t>
            </a:r>
            <a:r>
              <a:rPr lang="el-GR" altLang="en-US" sz="4000" b="1" dirty="0">
                <a:sym typeface="Symbol" panose="05050102010706020507" pitchFamily="18" charset="2"/>
              </a:rPr>
              <a:t></a:t>
            </a:r>
            <a:r>
              <a:rPr lang="en-US" altLang="en-US" sz="4000" b="1" dirty="0">
                <a:sym typeface="Symbol" panose="05050102010706020507" pitchFamily="18" charset="2"/>
              </a:rPr>
              <a:t>ABOVE</a:t>
            </a:r>
            <a:r>
              <a:rPr lang="el-GR" altLang="en-US" sz="4000" b="1" dirty="0"/>
              <a:t>(Β, </a:t>
            </a:r>
            <a:r>
              <a:rPr lang="en-US" altLang="en-US" sz="4000" b="1" dirty="0"/>
              <a:t>w</a:t>
            </a:r>
            <a:r>
              <a:rPr lang="el-GR" altLang="en-US" sz="4000" b="1" dirty="0"/>
              <a:t>)</a:t>
            </a:r>
            <a:endParaRPr lang="en-US" altLang="en-US" sz="4000" b="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1">
            <a:extLst>
              <a:ext uri="{FF2B5EF4-FFF2-40B4-BE49-F238E27FC236}">
                <a16:creationId xmlns:a16="http://schemas.microsoft.com/office/drawing/2014/main" id="{2501E748-553D-9CE9-604A-95CA39776767}"/>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8131" name="Slide Number Placeholder 3">
            <a:extLst>
              <a:ext uri="{FF2B5EF4-FFF2-40B4-BE49-F238E27FC236}">
                <a16:creationId xmlns:a16="http://schemas.microsoft.com/office/drawing/2014/main" id="{BFF1D28C-6616-2A1E-FC4A-0BA895913F5D}"/>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5EF73F3D-78C1-4102-9F4C-55DAB963F42A}" type="slidenum">
              <a:rPr lang="el-GR" altLang="en-US" smtClean="0"/>
              <a:pPr algn="ctr"/>
              <a:t>72</a:t>
            </a:fld>
            <a:endParaRPr lang="el-GR" altLang="en-US" dirty="0"/>
          </a:p>
        </p:txBody>
      </p:sp>
      <p:sp>
        <p:nvSpPr>
          <p:cNvPr id="48132" name="Text Box 4">
            <a:extLst>
              <a:ext uri="{FF2B5EF4-FFF2-40B4-BE49-F238E27FC236}">
                <a16:creationId xmlns:a16="http://schemas.microsoft.com/office/drawing/2014/main" id="{06EFCE06-0852-4D7B-71AA-BC8644C76D89}"/>
              </a:ext>
            </a:extLst>
          </p:cNvPr>
          <p:cNvSpPr txBox="1">
            <a:spLocks noChangeArrowheads="1"/>
          </p:cNvSpPr>
          <p:nvPr/>
        </p:nvSpPr>
        <p:spPr bwMode="auto">
          <a:xfrm>
            <a:off x="5181600" y="3435350"/>
            <a:ext cx="14020800" cy="6740307"/>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u="sng" dirty="0">
                <a:solidFill>
                  <a:srgbClr val="990000"/>
                </a:solidFill>
              </a:rPr>
              <a:t>Step One</a:t>
            </a:r>
            <a:r>
              <a:rPr lang="el-GR" altLang="en-US" sz="3600" b="1" dirty="0">
                <a:solidFill>
                  <a:srgbClr val="990000"/>
                </a:solidFill>
              </a:rPr>
              <a:t>:</a:t>
            </a:r>
            <a:r>
              <a:rPr lang="el-GR" altLang="en-US" sz="3600" b="1" dirty="0"/>
              <a:t> </a:t>
            </a:r>
            <a:r>
              <a:rPr lang="en-US" altLang="en-US" sz="3600" b="1" dirty="0">
                <a:solidFill>
                  <a:srgbClr val="990000"/>
                </a:solidFill>
              </a:rPr>
              <a:t>Should the question be answered positively?</a:t>
            </a:r>
            <a:endParaRPr lang="el-GR" altLang="en-US" sz="3600" b="1" dirty="0">
              <a:solidFill>
                <a:srgbClr val="990000"/>
              </a:solidFill>
            </a:endParaRPr>
          </a:p>
          <a:p>
            <a:pPr algn="l" eaLnBrk="1" hangingPunct="1"/>
            <a:endParaRPr lang="el-GR" altLang="en-US" sz="3600" b="1" dirty="0">
              <a:solidFill>
                <a:srgbClr val="990000"/>
              </a:solidFill>
              <a:sym typeface="Symbol" panose="05050102010706020507" pitchFamily="18" charset="2"/>
            </a:endParaRPr>
          </a:p>
          <a:p>
            <a:pPr algn="ctr" eaLnBrk="1" hangingPunct="1"/>
            <a:r>
              <a:rPr lang="el-GR" altLang="en-US" sz="3600" b="1" dirty="0">
                <a:sym typeface="Symbol" panose="05050102010706020507" pitchFamily="18" charset="2"/>
              </a:rPr>
              <a:t></a:t>
            </a:r>
            <a:r>
              <a:rPr lang="en-US" altLang="en-US" sz="3600" b="1" dirty="0">
                <a:sym typeface="Symbol" panose="05050102010706020507" pitchFamily="18" charset="2"/>
              </a:rPr>
              <a:t>ABOVE</a:t>
            </a:r>
            <a:r>
              <a:rPr lang="el-GR" altLang="en-US" sz="3600" b="1" dirty="0"/>
              <a:t>(Β,</a:t>
            </a:r>
            <a:r>
              <a:rPr lang="en-US" altLang="en-US" sz="3600" b="1" dirty="0"/>
              <a:t>w</a:t>
            </a:r>
            <a:r>
              <a:rPr lang="el-GR" altLang="en-US" sz="3600" b="1" dirty="0"/>
              <a:t>)    </a:t>
            </a:r>
            <a:r>
              <a:rPr lang="en-US" altLang="en-US" sz="3600" b="1" dirty="0">
                <a:sym typeface="Symbol" panose="05050102010706020507" pitchFamily="18" charset="2"/>
              </a:rPr>
              <a:t>ON</a:t>
            </a:r>
            <a:r>
              <a:rPr lang="el-GR" altLang="en-US" sz="3600" b="1" dirty="0"/>
              <a:t>(</a:t>
            </a:r>
            <a:r>
              <a:rPr lang="en-US" altLang="en-US" sz="3600" b="1" dirty="0"/>
              <a:t>u</a:t>
            </a:r>
            <a:r>
              <a:rPr lang="el-GR" altLang="en-US" sz="3600" b="1" dirty="0"/>
              <a:t>,</a:t>
            </a:r>
            <a:r>
              <a:rPr lang="en-US" altLang="en-US" sz="3600" b="1" dirty="0"/>
              <a:t>v</a:t>
            </a:r>
            <a:r>
              <a:rPr lang="el-GR" altLang="en-US" sz="3600" b="1" dirty="0"/>
              <a:t>) </a:t>
            </a:r>
            <a:r>
              <a:rPr lang="en-US" altLang="en-US" sz="3600" b="1" dirty="0">
                <a:sym typeface="Symbol" panose="05050102010706020507" pitchFamily="18" charset="2"/>
              </a:rPr>
              <a:t></a:t>
            </a:r>
            <a:r>
              <a:rPr lang="el-GR" altLang="en-US" sz="3600" b="1" dirty="0"/>
              <a:t> </a:t>
            </a:r>
            <a:r>
              <a:rPr lang="en-US" altLang="en-US" sz="3600" b="1" dirty="0"/>
              <a:t>ABOVE</a:t>
            </a:r>
            <a:r>
              <a:rPr lang="el-GR" altLang="en-US" sz="3600" b="1" dirty="0"/>
              <a:t>(</a:t>
            </a:r>
            <a:r>
              <a:rPr lang="en-US" altLang="en-US" sz="3600" b="1" dirty="0"/>
              <a:t>u</a:t>
            </a:r>
            <a:r>
              <a:rPr lang="el-GR" altLang="en-US" sz="3600" b="1" dirty="0"/>
              <a:t>,</a:t>
            </a:r>
            <a:r>
              <a:rPr lang="en-US" altLang="en-US" sz="3600" b="1" dirty="0"/>
              <a:t>v</a:t>
            </a:r>
            <a:r>
              <a:rPr lang="el-GR" altLang="en-US" sz="3600" b="1" dirty="0"/>
              <a:t>)</a:t>
            </a:r>
            <a:endParaRPr lang="en-US" altLang="en-US" sz="3600" b="1" dirty="0"/>
          </a:p>
          <a:p>
            <a:pPr algn="ctr" eaLnBrk="1" hangingPunct="1"/>
            <a:br>
              <a:rPr lang="en-US" altLang="en-US" sz="3600" b="1" dirty="0"/>
            </a:br>
            <a:r>
              <a:rPr lang="el-GR" altLang="en-US" sz="3600" b="1" dirty="0"/>
              <a:t>                               </a:t>
            </a:r>
            <a:r>
              <a:rPr lang="en-US" altLang="en-US" sz="3600" b="1" dirty="0">
                <a:solidFill>
                  <a:srgbClr val="990000"/>
                </a:solidFill>
              </a:rPr>
              <a:t>Β/u, w/v</a:t>
            </a:r>
          </a:p>
          <a:p>
            <a:pPr algn="l" eaLnBrk="1" hangingPunct="1"/>
            <a:r>
              <a:rPr lang="el-GR" altLang="en-US" sz="3600" b="1" dirty="0">
                <a:sym typeface="Symbol" panose="05050102010706020507" pitchFamily="18" charset="2"/>
              </a:rPr>
              <a:t>                      </a:t>
            </a:r>
          </a:p>
          <a:p>
            <a:pPr algn="l" eaLnBrk="1" hangingPunct="1"/>
            <a:r>
              <a:rPr lang="el-GR" altLang="en-US" sz="3600" b="1" dirty="0">
                <a:sym typeface="Symbol" panose="05050102010706020507" pitchFamily="18" charset="2"/>
              </a:rPr>
              <a:t>                                  </a:t>
            </a:r>
            <a:r>
              <a:rPr lang="en-US" altLang="en-US" sz="3600" b="1" dirty="0">
                <a:sym typeface="Symbol" panose="05050102010706020507" pitchFamily="18" charset="2"/>
              </a:rPr>
              <a:t>ON</a:t>
            </a:r>
            <a:r>
              <a:rPr lang="el-GR" altLang="en-US" sz="3600" b="1" dirty="0"/>
              <a:t>(Β,</a:t>
            </a:r>
            <a:r>
              <a:rPr lang="en-US" altLang="en-US" sz="3600" b="1" dirty="0"/>
              <a:t>w</a:t>
            </a:r>
            <a:r>
              <a:rPr lang="el-GR" altLang="en-US" sz="3600" b="1" dirty="0"/>
              <a:t>)          </a:t>
            </a:r>
          </a:p>
          <a:p>
            <a:pPr algn="ctr" eaLnBrk="1" hangingPunct="1"/>
            <a:endParaRPr lang="el-GR" altLang="en-US" sz="3600" b="1" dirty="0"/>
          </a:p>
          <a:p>
            <a:pPr algn="ctr" eaLnBrk="1" hangingPunct="1"/>
            <a:r>
              <a:rPr lang="el-GR" altLang="en-US" sz="3600" b="1" dirty="0"/>
              <a:t>                                                                  </a:t>
            </a:r>
            <a:r>
              <a:rPr lang="en-US" altLang="en-US" sz="3600" b="1" dirty="0"/>
              <a:t>ON</a:t>
            </a:r>
            <a:r>
              <a:rPr lang="el-GR" altLang="en-US" sz="3600" b="1" dirty="0"/>
              <a:t>(Β,Α)</a:t>
            </a:r>
          </a:p>
          <a:p>
            <a:pPr algn="ctr" eaLnBrk="1" hangingPunct="1"/>
            <a:r>
              <a:rPr lang="el-GR" altLang="en-US" sz="3600" b="1" dirty="0"/>
              <a:t>      </a:t>
            </a:r>
          </a:p>
          <a:p>
            <a:pPr algn="ctr" eaLnBrk="1" hangingPunct="1"/>
            <a:r>
              <a:rPr lang="el-GR" altLang="en-US" sz="3600" b="1" dirty="0"/>
              <a:t>                                </a:t>
            </a:r>
            <a:r>
              <a:rPr lang="el-GR" altLang="en-US" sz="3600" b="1" dirty="0">
                <a:solidFill>
                  <a:srgbClr val="990000"/>
                </a:solidFill>
              </a:rPr>
              <a:t>Α/</a:t>
            </a:r>
            <a:r>
              <a:rPr lang="en-US" altLang="en-US" sz="3600" b="1" dirty="0">
                <a:solidFill>
                  <a:srgbClr val="990000"/>
                </a:solidFill>
              </a:rPr>
              <a:t>w</a:t>
            </a:r>
            <a:r>
              <a:rPr lang="el-GR" altLang="en-US" sz="3600" b="1" dirty="0"/>
              <a:t>      </a:t>
            </a:r>
          </a:p>
          <a:p>
            <a:pPr algn="ctr" eaLnBrk="1" hangingPunct="1"/>
            <a:r>
              <a:rPr lang="el-GR" altLang="en-US" sz="3600" b="1" dirty="0"/>
              <a:t>       </a:t>
            </a:r>
            <a:r>
              <a:rPr lang="el-GR" altLang="en-US" sz="3600" b="1" dirty="0">
                <a:sym typeface="Wingdings" panose="05000000000000000000" pitchFamily="2" charset="2"/>
              </a:rPr>
              <a:t></a:t>
            </a:r>
            <a:r>
              <a:rPr lang="el-GR" altLang="en-US" sz="3600" b="1" dirty="0"/>
              <a:t>     </a:t>
            </a:r>
            <a:endParaRPr lang="en-US" altLang="en-US" sz="3600" b="1" dirty="0"/>
          </a:p>
        </p:txBody>
      </p:sp>
      <p:sp>
        <p:nvSpPr>
          <p:cNvPr id="48133" name="Line 5">
            <a:extLst>
              <a:ext uri="{FF2B5EF4-FFF2-40B4-BE49-F238E27FC236}">
                <a16:creationId xmlns:a16="http://schemas.microsoft.com/office/drawing/2014/main" id="{C97C32E0-5E18-D9D9-1D67-83BF89AEC6F8}"/>
              </a:ext>
            </a:extLst>
          </p:cNvPr>
          <p:cNvSpPr>
            <a:spLocks noChangeShapeType="1"/>
          </p:cNvSpPr>
          <p:nvPr/>
        </p:nvSpPr>
        <p:spPr bwMode="auto">
          <a:xfrm>
            <a:off x="9296400" y="5264150"/>
            <a:ext cx="1524000" cy="1524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8134" name="Line 6">
            <a:extLst>
              <a:ext uri="{FF2B5EF4-FFF2-40B4-BE49-F238E27FC236}">
                <a16:creationId xmlns:a16="http://schemas.microsoft.com/office/drawing/2014/main" id="{0349E5C7-1E28-6790-25E3-8F9FA9A16C8A}"/>
              </a:ext>
            </a:extLst>
          </p:cNvPr>
          <p:cNvSpPr>
            <a:spLocks noChangeShapeType="1"/>
          </p:cNvSpPr>
          <p:nvPr/>
        </p:nvSpPr>
        <p:spPr bwMode="auto">
          <a:xfrm flipV="1">
            <a:off x="10820400" y="5416550"/>
            <a:ext cx="3200400" cy="1371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8135" name="Line 7">
            <a:extLst>
              <a:ext uri="{FF2B5EF4-FFF2-40B4-BE49-F238E27FC236}">
                <a16:creationId xmlns:a16="http://schemas.microsoft.com/office/drawing/2014/main" id="{07E0582E-F0AB-CFA4-DFF8-92CE8D38B7D1}"/>
              </a:ext>
            </a:extLst>
          </p:cNvPr>
          <p:cNvSpPr>
            <a:spLocks noChangeShapeType="1"/>
          </p:cNvSpPr>
          <p:nvPr/>
        </p:nvSpPr>
        <p:spPr bwMode="auto">
          <a:xfrm>
            <a:off x="10668000" y="7550150"/>
            <a:ext cx="1828800" cy="1828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8136" name="Line 8">
            <a:extLst>
              <a:ext uri="{FF2B5EF4-FFF2-40B4-BE49-F238E27FC236}">
                <a16:creationId xmlns:a16="http://schemas.microsoft.com/office/drawing/2014/main" id="{4D902929-B146-8B0D-580B-5CB75EFC6833}"/>
              </a:ext>
            </a:extLst>
          </p:cNvPr>
          <p:cNvSpPr>
            <a:spLocks noChangeShapeType="1"/>
          </p:cNvSpPr>
          <p:nvPr/>
        </p:nvSpPr>
        <p:spPr bwMode="auto">
          <a:xfrm flipH="1">
            <a:off x="12496800" y="8464550"/>
            <a:ext cx="2895600" cy="914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1">
            <a:extLst>
              <a:ext uri="{FF2B5EF4-FFF2-40B4-BE49-F238E27FC236}">
                <a16:creationId xmlns:a16="http://schemas.microsoft.com/office/drawing/2014/main" id="{451D827F-21E8-9A1B-0CCF-8F9D2C1FA09C}"/>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9155" name="Slide Number Placeholder 3">
            <a:extLst>
              <a:ext uri="{FF2B5EF4-FFF2-40B4-BE49-F238E27FC236}">
                <a16:creationId xmlns:a16="http://schemas.microsoft.com/office/drawing/2014/main" id="{6BD37AD7-E047-B048-3E31-45D447023963}"/>
              </a:ext>
            </a:extLst>
          </p:cNvPr>
          <p:cNvSpPr>
            <a:spLocks noGrp="1"/>
          </p:cNvSpPr>
          <p:nvPr>
            <p:ph type="sldNum" sz="quarter" idx="12"/>
          </p:nvPr>
        </p:nvSpPr>
        <p:spPr>
          <a:xfrm>
            <a:off x="11684977" y="12470342"/>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C299497D-3E02-4435-8F0A-BD6C3F4C8A50}" type="slidenum">
              <a:rPr lang="el-GR" altLang="en-US" smtClean="0"/>
              <a:pPr algn="ctr"/>
              <a:t>73</a:t>
            </a:fld>
            <a:endParaRPr lang="el-GR" altLang="en-US" dirty="0"/>
          </a:p>
        </p:txBody>
      </p:sp>
      <p:sp>
        <p:nvSpPr>
          <p:cNvPr id="49156" name="Text Box 4">
            <a:extLst>
              <a:ext uri="{FF2B5EF4-FFF2-40B4-BE49-F238E27FC236}">
                <a16:creationId xmlns:a16="http://schemas.microsoft.com/office/drawing/2014/main" id="{ED13BE62-8A1D-277B-DCCB-830350B4ABC3}"/>
              </a:ext>
            </a:extLst>
          </p:cNvPr>
          <p:cNvSpPr txBox="1">
            <a:spLocks noChangeArrowheads="1"/>
          </p:cNvSpPr>
          <p:nvPr/>
        </p:nvSpPr>
        <p:spPr bwMode="auto">
          <a:xfrm>
            <a:off x="4724400" y="2724150"/>
            <a:ext cx="14782800" cy="7602081"/>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u="sng" dirty="0">
                <a:solidFill>
                  <a:srgbClr val="990000"/>
                </a:solidFill>
              </a:rPr>
              <a:t>Step Two</a:t>
            </a:r>
            <a:r>
              <a:rPr lang="el-GR" altLang="en-US" sz="3600" b="1" dirty="0">
                <a:solidFill>
                  <a:srgbClr val="990000"/>
                </a:solidFill>
              </a:rPr>
              <a:t>: </a:t>
            </a:r>
            <a:r>
              <a:rPr lang="en-US" altLang="en-US" sz="3600" b="1" dirty="0">
                <a:solidFill>
                  <a:srgbClr val="990000"/>
                </a:solidFill>
              </a:rPr>
              <a:t>What is the specific answer?</a:t>
            </a:r>
            <a:endParaRPr lang="el-GR" altLang="en-US" sz="3600" b="1" dirty="0">
              <a:solidFill>
                <a:srgbClr val="990000"/>
              </a:solidFill>
            </a:endParaRPr>
          </a:p>
          <a:p>
            <a:pPr algn="l" eaLnBrk="1" hangingPunct="1"/>
            <a:endParaRPr lang="el-GR" altLang="en-US" sz="3600" b="1" dirty="0">
              <a:solidFill>
                <a:srgbClr val="990000"/>
              </a:solidFill>
              <a:sym typeface="Symbol" panose="05050102010706020507" pitchFamily="18" charset="2"/>
            </a:endParaRPr>
          </a:p>
          <a:p>
            <a:pPr algn="l" eaLnBrk="1" hangingPunct="1"/>
            <a:r>
              <a:rPr lang="el-GR" altLang="en-US" sz="3200" b="1" dirty="0">
                <a:sym typeface="Symbol" panose="05050102010706020507" pitchFamily="18" charset="2"/>
              </a:rPr>
              <a:t></a:t>
            </a:r>
            <a:r>
              <a:rPr lang="en-US" altLang="en-US" sz="3200" b="1" dirty="0">
                <a:sym typeface="Symbol" panose="05050102010706020507" pitchFamily="18" charset="2"/>
              </a:rPr>
              <a:t>ABOVE</a:t>
            </a:r>
            <a:r>
              <a:rPr lang="el-GR" altLang="en-US" sz="3200" b="1" dirty="0"/>
              <a:t>(Β,</a:t>
            </a:r>
            <a:r>
              <a:rPr lang="en-US" altLang="en-US" sz="3200" b="1" dirty="0"/>
              <a:t>w</a:t>
            </a:r>
            <a:r>
              <a:rPr lang="el-GR" altLang="en-US" sz="3200" b="1" dirty="0"/>
              <a:t>) </a:t>
            </a:r>
            <a:r>
              <a:rPr lang="en-US" altLang="en-US" sz="3200" b="1" dirty="0">
                <a:sym typeface="Symbol" panose="05050102010706020507" pitchFamily="18" charset="2"/>
              </a:rPr>
              <a:t></a:t>
            </a:r>
            <a:r>
              <a:rPr lang="el-GR" altLang="en-US" sz="3200" b="1" dirty="0"/>
              <a:t> </a:t>
            </a:r>
            <a:r>
              <a:rPr lang="en-US" altLang="en-US" sz="3200" b="1" dirty="0">
                <a:solidFill>
                  <a:srgbClr val="990000"/>
                </a:solidFill>
              </a:rPr>
              <a:t>ABOVE</a:t>
            </a:r>
            <a:r>
              <a:rPr lang="el-GR" altLang="en-US" sz="3200" b="1" dirty="0">
                <a:solidFill>
                  <a:srgbClr val="990000"/>
                </a:solidFill>
              </a:rPr>
              <a:t>(Β,</a:t>
            </a:r>
            <a:r>
              <a:rPr lang="en-US" altLang="en-US" sz="3200" b="1" dirty="0">
                <a:solidFill>
                  <a:srgbClr val="990000"/>
                </a:solidFill>
              </a:rPr>
              <a:t>w</a:t>
            </a:r>
            <a:r>
              <a:rPr lang="el-GR" altLang="en-US" sz="3200" b="1" dirty="0">
                <a:solidFill>
                  <a:srgbClr val="990000"/>
                </a:solidFill>
              </a:rPr>
              <a:t>)</a:t>
            </a:r>
          </a:p>
          <a:p>
            <a:pPr algn="l" eaLnBrk="1" hangingPunct="1"/>
            <a:r>
              <a:rPr lang="el-GR" altLang="en-US" sz="3200" b="1" dirty="0">
                <a:solidFill>
                  <a:srgbClr val="990000"/>
                </a:solidFill>
              </a:rPr>
              <a:t>                                                                  </a:t>
            </a:r>
            <a:r>
              <a:rPr lang="el-GR" altLang="en-US" sz="3200" b="1" dirty="0"/>
              <a:t>   </a:t>
            </a:r>
            <a:r>
              <a:rPr lang="en-US" altLang="en-US" sz="3200" b="1" dirty="0">
                <a:sym typeface="Symbol" panose="05050102010706020507" pitchFamily="18" charset="2"/>
              </a:rPr>
              <a:t>ON</a:t>
            </a:r>
            <a:r>
              <a:rPr lang="el-GR" altLang="en-US" sz="3200" b="1" dirty="0"/>
              <a:t>(</a:t>
            </a:r>
            <a:r>
              <a:rPr lang="en-US" altLang="en-US" sz="3200" b="1" dirty="0"/>
              <a:t>u</a:t>
            </a:r>
            <a:r>
              <a:rPr lang="el-GR" altLang="en-US" sz="3200" b="1" dirty="0"/>
              <a:t>,</a:t>
            </a:r>
            <a:r>
              <a:rPr lang="en-US" altLang="en-US" sz="3200" b="1" dirty="0"/>
              <a:t>v</a:t>
            </a:r>
            <a:r>
              <a:rPr lang="el-GR" altLang="en-US" sz="3200" b="1" dirty="0"/>
              <a:t>) </a:t>
            </a:r>
            <a:r>
              <a:rPr lang="en-US" altLang="en-US" sz="3200" b="1" dirty="0">
                <a:sym typeface="Symbol" panose="05050102010706020507" pitchFamily="18" charset="2"/>
              </a:rPr>
              <a:t></a:t>
            </a:r>
            <a:r>
              <a:rPr lang="el-GR" altLang="en-US" sz="3200" b="1" dirty="0"/>
              <a:t> </a:t>
            </a:r>
            <a:r>
              <a:rPr lang="en-US" altLang="en-US" sz="3200" b="1" dirty="0"/>
              <a:t>ABOVE</a:t>
            </a:r>
            <a:r>
              <a:rPr lang="el-GR" altLang="en-US" sz="3200" b="1" dirty="0"/>
              <a:t>(</a:t>
            </a:r>
            <a:r>
              <a:rPr lang="en-US" altLang="en-US" sz="3200" b="1" dirty="0"/>
              <a:t>u</a:t>
            </a:r>
            <a:r>
              <a:rPr lang="el-GR" altLang="en-US" sz="3200" b="1" dirty="0"/>
              <a:t>,</a:t>
            </a:r>
            <a:r>
              <a:rPr lang="en-US" altLang="en-US" sz="3200" b="1" dirty="0"/>
              <a:t>v</a:t>
            </a:r>
            <a:r>
              <a:rPr lang="el-GR" altLang="en-US" sz="3200" b="1" dirty="0"/>
              <a:t>)</a:t>
            </a:r>
            <a:endParaRPr lang="en-US" altLang="en-US" sz="3200" b="1" dirty="0"/>
          </a:p>
          <a:p>
            <a:pPr algn="l" eaLnBrk="1" hangingPunct="1"/>
            <a:br>
              <a:rPr lang="en-US" altLang="en-US" sz="3200" b="1" dirty="0"/>
            </a:br>
            <a:r>
              <a:rPr lang="en-US" altLang="en-US" sz="3200" b="1" dirty="0"/>
              <a:t>                                                               </a:t>
            </a:r>
            <a:r>
              <a:rPr lang="el-GR" altLang="en-US" sz="3200" b="1" dirty="0"/>
              <a:t>          </a:t>
            </a:r>
            <a:r>
              <a:rPr lang="en-US" altLang="en-US" sz="3200" b="1" dirty="0"/>
              <a:t>Β/u, w/v</a:t>
            </a:r>
          </a:p>
          <a:p>
            <a:pPr algn="l" eaLnBrk="1" hangingPunct="1"/>
            <a:r>
              <a:rPr lang="el-GR" altLang="en-US" sz="3200" b="1" dirty="0">
                <a:sym typeface="Symbol" panose="05050102010706020507" pitchFamily="18" charset="2"/>
              </a:rPr>
              <a:t>           </a:t>
            </a:r>
          </a:p>
          <a:p>
            <a:pPr algn="l" eaLnBrk="1" hangingPunct="1"/>
            <a:r>
              <a:rPr lang="el-GR" altLang="en-US" sz="3200" b="1" dirty="0">
                <a:sym typeface="Symbol" panose="05050102010706020507" pitchFamily="18" charset="2"/>
              </a:rPr>
              <a:t>                        </a:t>
            </a:r>
            <a:r>
              <a:rPr lang="en-US" altLang="en-US" sz="3200" b="1" dirty="0">
                <a:sym typeface="Symbol" panose="05050102010706020507" pitchFamily="18" charset="2"/>
              </a:rPr>
              <a:t>ON</a:t>
            </a:r>
            <a:r>
              <a:rPr lang="en-US" altLang="en-US" sz="3200" b="1" dirty="0"/>
              <a:t>(</a:t>
            </a:r>
            <a:r>
              <a:rPr lang="el-GR" altLang="en-US" sz="3200" b="1" dirty="0"/>
              <a:t>Β</a:t>
            </a:r>
            <a:r>
              <a:rPr lang="en-US" altLang="en-US" sz="3200" b="1" dirty="0"/>
              <a:t>,w) </a:t>
            </a:r>
            <a:r>
              <a:rPr lang="en-US" altLang="en-US" sz="3200" b="1" dirty="0">
                <a:sym typeface="Symbol" panose="05050102010706020507" pitchFamily="18" charset="2"/>
              </a:rPr>
              <a:t></a:t>
            </a:r>
            <a:r>
              <a:rPr lang="en-US" altLang="en-US" sz="3200" b="1" dirty="0"/>
              <a:t> </a:t>
            </a:r>
            <a:r>
              <a:rPr lang="en-US" altLang="en-US" sz="3200" b="1" dirty="0">
                <a:solidFill>
                  <a:srgbClr val="990000"/>
                </a:solidFill>
              </a:rPr>
              <a:t>ABOVE(</a:t>
            </a:r>
            <a:r>
              <a:rPr lang="el-GR" altLang="en-US" sz="3200" b="1" dirty="0">
                <a:solidFill>
                  <a:srgbClr val="990000"/>
                </a:solidFill>
              </a:rPr>
              <a:t>Β</a:t>
            </a:r>
            <a:r>
              <a:rPr lang="en-US" altLang="en-US" sz="3200" b="1" dirty="0">
                <a:solidFill>
                  <a:srgbClr val="990000"/>
                </a:solidFill>
              </a:rPr>
              <a:t>,w)</a:t>
            </a:r>
            <a:r>
              <a:rPr lang="en-US" altLang="en-US" sz="3200" b="1" dirty="0"/>
              <a:t>              </a:t>
            </a:r>
            <a:endParaRPr lang="el-GR" altLang="en-US" sz="3200" b="1" dirty="0"/>
          </a:p>
          <a:p>
            <a:pPr algn="l" eaLnBrk="1" hangingPunct="1"/>
            <a:endParaRPr lang="el-GR" altLang="en-US" sz="3200" b="1" dirty="0"/>
          </a:p>
          <a:p>
            <a:pPr algn="l" eaLnBrk="1" hangingPunct="1"/>
            <a:r>
              <a:rPr lang="el-GR" altLang="en-US" sz="3200" b="1" dirty="0"/>
              <a:t>                                                                                       </a:t>
            </a:r>
            <a:r>
              <a:rPr lang="en-US" altLang="en-US" sz="3200" b="1" dirty="0"/>
              <a:t>ON(</a:t>
            </a:r>
            <a:r>
              <a:rPr lang="el-GR" altLang="en-US" sz="3200" b="1" dirty="0"/>
              <a:t>Β</a:t>
            </a:r>
            <a:r>
              <a:rPr lang="en-US" altLang="en-US" sz="3200" b="1" dirty="0"/>
              <a:t>,</a:t>
            </a:r>
            <a:r>
              <a:rPr lang="el-GR" altLang="en-US" sz="3200" b="1" dirty="0"/>
              <a:t>Α</a:t>
            </a:r>
            <a:r>
              <a:rPr lang="en-US" altLang="en-US" sz="3200" b="1" dirty="0"/>
              <a:t>)</a:t>
            </a:r>
          </a:p>
          <a:p>
            <a:pPr algn="l" eaLnBrk="1" hangingPunct="1"/>
            <a:br>
              <a:rPr lang="en-US" altLang="en-US" sz="3200" b="1" dirty="0"/>
            </a:br>
            <a:r>
              <a:rPr lang="en-US" altLang="en-US" sz="3200" b="1" dirty="0"/>
              <a:t>                                  </a:t>
            </a:r>
            <a:r>
              <a:rPr lang="el-GR" altLang="en-US" sz="3200" b="1" dirty="0"/>
              <a:t>                                                 Α/</a:t>
            </a:r>
            <a:r>
              <a:rPr lang="en-US" altLang="en-US" sz="3200" b="1" dirty="0"/>
              <a:t>w</a:t>
            </a:r>
          </a:p>
          <a:p>
            <a:pPr algn="l" eaLnBrk="1" hangingPunct="1"/>
            <a:r>
              <a:rPr lang="el-GR" altLang="en-US" sz="3200" b="1" dirty="0"/>
              <a:t>                                                </a:t>
            </a:r>
          </a:p>
          <a:p>
            <a:pPr algn="l" eaLnBrk="1" hangingPunct="1"/>
            <a:r>
              <a:rPr lang="el-GR" altLang="en-US" sz="3200" b="1" dirty="0"/>
              <a:t>                                                </a:t>
            </a:r>
            <a:r>
              <a:rPr lang="en-US" altLang="en-US" sz="3200" b="1" dirty="0">
                <a:solidFill>
                  <a:srgbClr val="990000"/>
                </a:solidFill>
              </a:rPr>
              <a:t>ABOVE</a:t>
            </a:r>
            <a:r>
              <a:rPr lang="el-GR" altLang="en-US" sz="3200" b="1" dirty="0">
                <a:solidFill>
                  <a:srgbClr val="990000"/>
                </a:solidFill>
              </a:rPr>
              <a:t>(Β,Α)</a:t>
            </a:r>
            <a:endParaRPr lang="en-US" altLang="en-US" sz="3200" b="1" dirty="0">
              <a:solidFill>
                <a:srgbClr val="990000"/>
              </a:solidFill>
            </a:endParaRPr>
          </a:p>
          <a:p>
            <a:pPr algn="l" eaLnBrk="1" hangingPunct="1"/>
            <a:r>
              <a:rPr lang="en-US" altLang="en-US" sz="3200" b="1" dirty="0"/>
              <a:t> </a:t>
            </a:r>
            <a:endParaRPr lang="en-US" altLang="en-US" sz="2800" dirty="0"/>
          </a:p>
        </p:txBody>
      </p:sp>
      <p:sp>
        <p:nvSpPr>
          <p:cNvPr id="49157" name="Line 5">
            <a:extLst>
              <a:ext uri="{FF2B5EF4-FFF2-40B4-BE49-F238E27FC236}">
                <a16:creationId xmlns:a16="http://schemas.microsoft.com/office/drawing/2014/main" id="{4D273ACF-B68E-0257-A4B6-5212266F16D1}"/>
              </a:ext>
            </a:extLst>
          </p:cNvPr>
          <p:cNvSpPr>
            <a:spLocks noChangeShapeType="1"/>
          </p:cNvSpPr>
          <p:nvPr/>
        </p:nvSpPr>
        <p:spPr bwMode="auto">
          <a:xfrm>
            <a:off x="7620000" y="4445000"/>
            <a:ext cx="2438400" cy="1828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58" name="Line 6">
            <a:extLst>
              <a:ext uri="{FF2B5EF4-FFF2-40B4-BE49-F238E27FC236}">
                <a16:creationId xmlns:a16="http://schemas.microsoft.com/office/drawing/2014/main" id="{D09FDCD7-8FCF-E04F-7D27-2E201E049038}"/>
              </a:ext>
            </a:extLst>
          </p:cNvPr>
          <p:cNvSpPr>
            <a:spLocks noChangeShapeType="1"/>
          </p:cNvSpPr>
          <p:nvPr/>
        </p:nvSpPr>
        <p:spPr bwMode="auto">
          <a:xfrm flipV="1">
            <a:off x="10058400" y="5054600"/>
            <a:ext cx="4419600" cy="1219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59" name="Line 8">
            <a:extLst>
              <a:ext uri="{FF2B5EF4-FFF2-40B4-BE49-F238E27FC236}">
                <a16:creationId xmlns:a16="http://schemas.microsoft.com/office/drawing/2014/main" id="{43F411B1-E731-A885-BEDF-3737EB84B841}"/>
              </a:ext>
            </a:extLst>
          </p:cNvPr>
          <p:cNvSpPr>
            <a:spLocks noChangeShapeType="1"/>
          </p:cNvSpPr>
          <p:nvPr/>
        </p:nvSpPr>
        <p:spPr bwMode="auto">
          <a:xfrm>
            <a:off x="9906000" y="7035800"/>
            <a:ext cx="1828800" cy="2133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0" name="Line 9">
            <a:extLst>
              <a:ext uri="{FF2B5EF4-FFF2-40B4-BE49-F238E27FC236}">
                <a16:creationId xmlns:a16="http://schemas.microsoft.com/office/drawing/2014/main" id="{49C83822-706A-5FB5-42A0-3A0385758461}"/>
              </a:ext>
            </a:extLst>
          </p:cNvPr>
          <p:cNvSpPr>
            <a:spLocks noChangeShapeType="1"/>
          </p:cNvSpPr>
          <p:nvPr/>
        </p:nvSpPr>
        <p:spPr bwMode="auto">
          <a:xfrm flipV="1">
            <a:off x="11734800" y="7950200"/>
            <a:ext cx="3810000" cy="1219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1">
            <a:extLst>
              <a:ext uri="{FF2B5EF4-FFF2-40B4-BE49-F238E27FC236}">
                <a16:creationId xmlns:a16="http://schemas.microsoft.com/office/drawing/2014/main" id="{AAF60D26-0C54-EFB1-0D76-A1041A7E59E3}"/>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0179" name="Slide Number Placeholder 3">
            <a:extLst>
              <a:ext uri="{FF2B5EF4-FFF2-40B4-BE49-F238E27FC236}">
                <a16:creationId xmlns:a16="http://schemas.microsoft.com/office/drawing/2014/main" id="{ED02474E-B11F-CF00-FD15-CDE8937F5330}"/>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4C2AAABE-A6D0-4047-AA02-EAD809E97F7A}" type="slidenum">
              <a:rPr lang="el-GR" altLang="en-US" smtClean="0"/>
              <a:pPr algn="ctr"/>
              <a:t>74</a:t>
            </a:fld>
            <a:endParaRPr lang="el-GR" altLang="en-US" dirty="0"/>
          </a:p>
        </p:txBody>
      </p:sp>
      <p:sp>
        <p:nvSpPr>
          <p:cNvPr id="91140" name="Text Box 4">
            <a:extLst>
              <a:ext uri="{FF2B5EF4-FFF2-40B4-BE49-F238E27FC236}">
                <a16:creationId xmlns:a16="http://schemas.microsoft.com/office/drawing/2014/main" id="{F9555763-59F6-11DF-9E2E-EE218364A5DC}"/>
              </a:ext>
            </a:extLst>
          </p:cNvPr>
          <p:cNvSpPr txBox="1">
            <a:spLocks noChangeArrowheads="1"/>
          </p:cNvSpPr>
          <p:nvPr/>
        </p:nvSpPr>
        <p:spPr bwMode="auto">
          <a:xfrm>
            <a:off x="1606711" y="1410405"/>
            <a:ext cx="20929600" cy="10248960"/>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400" b="1" dirty="0">
                <a:solidFill>
                  <a:srgbClr val="990000"/>
                </a:solidFill>
                <a:latin typeface="Helvetica Neue"/>
              </a:rPr>
              <a:t>Horn</a:t>
            </a:r>
            <a:r>
              <a:rPr lang="el-GR" altLang="en-US" sz="4400" b="1" dirty="0">
                <a:solidFill>
                  <a:srgbClr val="990000"/>
                </a:solidFill>
                <a:latin typeface="Helvetica Neue"/>
              </a:rPr>
              <a:t> </a:t>
            </a:r>
            <a:r>
              <a:rPr lang="en-US" altLang="en-US" sz="4400" b="1" dirty="0">
                <a:solidFill>
                  <a:srgbClr val="990000"/>
                </a:solidFill>
                <a:latin typeface="Helvetica Neue"/>
              </a:rPr>
              <a:t>Clauses</a:t>
            </a:r>
            <a:r>
              <a:rPr lang="el-GR" altLang="en-US" sz="4400" b="1" dirty="0">
                <a:solidFill>
                  <a:srgbClr val="990000"/>
                </a:solidFill>
                <a:latin typeface="Helvetica Neue"/>
              </a:rPr>
              <a:t> </a:t>
            </a:r>
            <a:r>
              <a:rPr lang="en-US" altLang="en-US" sz="4400" b="1" dirty="0">
                <a:solidFill>
                  <a:srgbClr val="990000"/>
                </a:solidFill>
                <a:latin typeface="Helvetica Neue"/>
              </a:rPr>
              <a:t>and Negation as Failure</a:t>
            </a:r>
            <a:endParaRPr lang="el-GR" altLang="en-US" sz="4400" b="1" dirty="0">
              <a:solidFill>
                <a:srgbClr val="990000"/>
              </a:solidFill>
              <a:latin typeface="Helvetica Neue"/>
            </a:endParaRPr>
          </a:p>
          <a:p>
            <a:pPr algn="ctr" eaLnBrk="1" hangingPunct="1"/>
            <a:endParaRPr lang="en-US" altLang="en-US" sz="1600" b="1" dirty="0">
              <a:solidFill>
                <a:srgbClr val="990000"/>
              </a:solidFill>
              <a:latin typeface="Helvetica Neue"/>
            </a:endParaRPr>
          </a:p>
          <a:p>
            <a:pPr algn="l" eaLnBrk="1" hangingPunct="1"/>
            <a:r>
              <a:rPr lang="en-US" altLang="en-US" sz="4000" b="1" dirty="0">
                <a:solidFill>
                  <a:srgbClr val="990000"/>
                </a:solidFill>
                <a:latin typeface="Helvetica Neue"/>
              </a:rPr>
              <a:t>Clausal Form</a:t>
            </a:r>
            <a:endParaRPr lang="el-GR" altLang="en-US" sz="4000" b="1" dirty="0">
              <a:solidFill>
                <a:srgbClr val="990000"/>
              </a:solidFill>
              <a:latin typeface="Helvetica Neue"/>
            </a:endParaRPr>
          </a:p>
          <a:p>
            <a:pPr algn="l" eaLnBrk="1" hangingPunct="1"/>
            <a:endParaRPr lang="en-US" altLang="en-US" sz="1600" b="1" dirty="0">
              <a:solidFill>
                <a:srgbClr val="990000"/>
              </a:solidFill>
              <a:latin typeface="Helvetica Neue"/>
            </a:endParaRPr>
          </a:p>
          <a:p>
            <a:pPr algn="l" eaLnBrk="1" hangingPunct="1"/>
            <a:r>
              <a:rPr lang="en-US" altLang="en-US" sz="4000" b="1" dirty="0">
                <a:latin typeface="Helvetica Neue"/>
              </a:rPr>
              <a:t> </a:t>
            </a:r>
            <a:r>
              <a:rPr lang="el-GR" altLang="en-US" sz="4000" b="1" dirty="0">
                <a:latin typeface="Helvetica Neue"/>
              </a:rPr>
              <a:t>Α</a:t>
            </a:r>
            <a:r>
              <a:rPr lang="en-US" altLang="en-US" sz="4000" b="1" baseline="-25000" dirty="0">
                <a:latin typeface="Helvetica Neue"/>
              </a:rPr>
              <a:t>1</a:t>
            </a:r>
            <a:r>
              <a:rPr lang="en-US"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Α</a:t>
            </a:r>
            <a:r>
              <a:rPr lang="en-US" altLang="en-US" sz="4000" b="1" baseline="-25000" dirty="0">
                <a:latin typeface="Helvetica Neue"/>
              </a:rPr>
              <a:t>2</a:t>
            </a:r>
            <a:r>
              <a:rPr lang="en-US" altLang="en-US" sz="4000" b="1" dirty="0">
                <a:latin typeface="Helvetica Neue"/>
              </a:rPr>
              <a:t> </a:t>
            </a:r>
            <a:r>
              <a:rPr lang="el-GR" altLang="en-US" sz="4000" b="1" dirty="0">
                <a:latin typeface="Helvetica Neue"/>
                <a:sym typeface="Symbol" panose="05050102010706020507" pitchFamily="18" charset="2"/>
              </a:rPr>
              <a:t></a:t>
            </a:r>
            <a:r>
              <a:rPr lang="en-US" altLang="en-US" sz="4000" b="1" dirty="0">
                <a:latin typeface="Helvetica Neue"/>
              </a:rPr>
              <a:t> . . </a:t>
            </a:r>
            <a:r>
              <a:rPr lang="el-GR" altLang="en-US" sz="4000" b="1" dirty="0">
                <a:latin typeface="Helvetica Neue"/>
                <a:sym typeface="Symbol" panose="05050102010706020507" pitchFamily="18" charset="2"/>
              </a:rPr>
              <a:t></a:t>
            </a:r>
            <a:r>
              <a:rPr lang="el-GR" altLang="en-US" sz="4000" b="1" dirty="0">
                <a:latin typeface="Helvetica Neue"/>
              </a:rPr>
              <a:t> Α</a:t>
            </a:r>
            <a:r>
              <a:rPr lang="en-US" altLang="en-US" sz="4000" b="1" baseline="-25000" dirty="0">
                <a:latin typeface="Helvetica Neue"/>
              </a:rPr>
              <a:t>n</a:t>
            </a:r>
            <a:r>
              <a:rPr lang="en-US" altLang="en-US" sz="4000" b="1" dirty="0">
                <a:latin typeface="Helvetica Neue"/>
              </a:rPr>
              <a:t> </a:t>
            </a:r>
            <a:r>
              <a:rPr lang="el-GR" altLang="en-US" sz="4000" b="1" dirty="0">
                <a:latin typeface="Helvetica Neue"/>
                <a:sym typeface="Symbol" panose="05050102010706020507" pitchFamily="18" charset="2"/>
              </a:rPr>
              <a:t></a:t>
            </a:r>
            <a:r>
              <a:rPr lang="en-US" altLang="en-US" sz="4000" b="1" dirty="0">
                <a:latin typeface="Helvetica Neue"/>
              </a:rPr>
              <a:t> B</a:t>
            </a:r>
            <a:r>
              <a:rPr lang="en-US" altLang="en-US" sz="4000" b="1" baseline="-25000" dirty="0">
                <a:latin typeface="Helvetica Neue"/>
              </a:rPr>
              <a:t>1</a:t>
            </a:r>
            <a:r>
              <a:rPr lang="en-US" altLang="en-US" sz="4000" b="1" dirty="0">
                <a:latin typeface="Helvetica Neue"/>
              </a:rPr>
              <a:t> </a:t>
            </a:r>
            <a:r>
              <a:rPr lang="el-GR" altLang="en-US" sz="4000" b="1" dirty="0">
                <a:latin typeface="Helvetica Neue"/>
                <a:sym typeface="Symbol" panose="05050102010706020507" pitchFamily="18" charset="2"/>
              </a:rPr>
              <a:t></a:t>
            </a:r>
            <a:r>
              <a:rPr lang="en-US" altLang="en-US" sz="4000" b="1" dirty="0">
                <a:latin typeface="Helvetica Neue"/>
              </a:rPr>
              <a:t> B</a:t>
            </a:r>
            <a:r>
              <a:rPr lang="en-US" altLang="en-US" sz="4000" b="1" baseline="-25000" dirty="0">
                <a:latin typeface="Helvetica Neue"/>
              </a:rPr>
              <a:t>2</a:t>
            </a:r>
            <a:r>
              <a:rPr lang="en-US" altLang="en-US" sz="4000" b="1" dirty="0">
                <a:latin typeface="Helvetica Neue"/>
              </a:rPr>
              <a:t> </a:t>
            </a:r>
            <a:r>
              <a:rPr lang="el-GR" altLang="en-US" sz="4000" b="1" dirty="0">
                <a:latin typeface="Helvetica Neue"/>
                <a:sym typeface="Symbol" panose="05050102010706020507" pitchFamily="18" charset="2"/>
              </a:rPr>
              <a:t></a:t>
            </a:r>
            <a:r>
              <a:rPr lang="en-US" altLang="en-US" sz="4000" b="1" dirty="0">
                <a:latin typeface="Helvetica Neue"/>
              </a:rPr>
              <a:t> . . </a:t>
            </a:r>
            <a:r>
              <a:rPr lang="el-GR" altLang="en-US" sz="4000" b="1" dirty="0">
                <a:latin typeface="Helvetica Neue"/>
                <a:sym typeface="Symbol" panose="05050102010706020507" pitchFamily="18" charset="2"/>
              </a:rPr>
              <a:t></a:t>
            </a:r>
            <a:r>
              <a:rPr lang="en-US" altLang="en-US" sz="4000" b="1" dirty="0">
                <a:latin typeface="Helvetica Neue"/>
              </a:rPr>
              <a:t> B</a:t>
            </a:r>
            <a:r>
              <a:rPr lang="en-US" altLang="en-US" sz="4000" b="1" baseline="-25000" dirty="0">
                <a:latin typeface="Helvetica Neue"/>
              </a:rPr>
              <a:t>m</a:t>
            </a:r>
            <a:r>
              <a:rPr lang="el-GR" altLang="en-US" sz="4000" b="1" dirty="0">
                <a:latin typeface="Helvetica Neue"/>
              </a:rPr>
              <a:t>, </a:t>
            </a:r>
            <a:r>
              <a:rPr lang="en-US" altLang="en-US" sz="4000" b="1" dirty="0">
                <a:latin typeface="Helvetica Neue"/>
              </a:rPr>
              <a:t>where</a:t>
            </a:r>
            <a:r>
              <a:rPr lang="el-GR" altLang="en-US" sz="4000" b="1" dirty="0">
                <a:latin typeface="Helvetica Neue"/>
              </a:rPr>
              <a:t> </a:t>
            </a:r>
            <a:r>
              <a:rPr lang="en-US" altLang="en-US" sz="4000" b="1" dirty="0">
                <a:latin typeface="Helvetica Neue"/>
              </a:rPr>
              <a:t>n</a:t>
            </a:r>
            <a:r>
              <a:rPr lang="en-US" altLang="en-US" sz="4000" b="1" dirty="0">
                <a:latin typeface="Helvetica Neue"/>
                <a:sym typeface="Symbol" panose="05050102010706020507" pitchFamily="18" charset="2"/>
              </a:rPr>
              <a:t></a:t>
            </a:r>
            <a:r>
              <a:rPr lang="el-GR" altLang="en-US" sz="4000" b="1" dirty="0">
                <a:latin typeface="Helvetica Neue"/>
              </a:rPr>
              <a:t>0, </a:t>
            </a:r>
            <a:r>
              <a:rPr lang="en-US" altLang="en-US" sz="4000" b="1" dirty="0">
                <a:latin typeface="Helvetica Neue"/>
              </a:rPr>
              <a:t>m</a:t>
            </a:r>
            <a:r>
              <a:rPr lang="en-US" altLang="en-US" sz="4000" b="1" dirty="0">
                <a:latin typeface="Helvetica Neue"/>
                <a:sym typeface="Symbol" panose="05050102010706020507" pitchFamily="18" charset="2"/>
              </a:rPr>
              <a:t></a:t>
            </a:r>
            <a:r>
              <a:rPr lang="el-GR" altLang="en-US" sz="4000" b="1" dirty="0">
                <a:latin typeface="Helvetica Neue"/>
              </a:rPr>
              <a:t>0. </a:t>
            </a:r>
          </a:p>
          <a:p>
            <a:pPr algn="l" eaLnBrk="1" hangingPunct="1"/>
            <a:endParaRPr lang="el-GR" altLang="en-US" sz="1600" b="1" dirty="0">
              <a:latin typeface="Helvetica Neue"/>
            </a:endParaRPr>
          </a:p>
          <a:p>
            <a:pPr algn="l" eaLnBrk="1" hangingPunct="1"/>
            <a:r>
              <a:rPr lang="en-US" altLang="en-US" sz="4000" b="1" dirty="0">
                <a:latin typeface="Helvetica Neue"/>
              </a:rPr>
              <a:t>Negation does not appear at all. </a:t>
            </a:r>
            <a:endParaRPr lang="el-GR" altLang="en-US" sz="4000" b="1" dirty="0">
              <a:latin typeface="Helvetica Neue"/>
            </a:endParaRPr>
          </a:p>
          <a:p>
            <a:pPr algn="l" eaLnBrk="1" hangingPunct="1"/>
            <a:endParaRPr lang="el-GR" altLang="en-US" sz="1600" b="1" dirty="0">
              <a:latin typeface="Helvetica Neue"/>
            </a:endParaRPr>
          </a:p>
          <a:p>
            <a:pPr algn="l" eaLnBrk="1" hangingPunct="1"/>
            <a:r>
              <a:rPr lang="en-US" altLang="en-US" sz="4000" b="1" dirty="0">
                <a:solidFill>
                  <a:srgbClr val="990000"/>
                </a:solidFill>
                <a:latin typeface="Helvetica Neue"/>
              </a:rPr>
              <a:t>Horn</a:t>
            </a:r>
            <a:r>
              <a:rPr lang="el-GR" altLang="en-US" sz="4000" b="1" dirty="0">
                <a:solidFill>
                  <a:srgbClr val="990000"/>
                </a:solidFill>
                <a:latin typeface="Helvetica Neue"/>
              </a:rPr>
              <a:t> </a:t>
            </a:r>
            <a:r>
              <a:rPr lang="en-US" altLang="en-US" sz="4000" b="1" dirty="0">
                <a:solidFill>
                  <a:srgbClr val="990000"/>
                </a:solidFill>
                <a:latin typeface="Helvetica Neue"/>
              </a:rPr>
              <a:t>clauses</a:t>
            </a:r>
            <a:r>
              <a:rPr lang="el-GR" altLang="en-US" sz="4000" b="1" dirty="0">
                <a:latin typeface="Helvetica Neue"/>
              </a:rPr>
              <a:t> </a:t>
            </a:r>
            <a:r>
              <a:rPr lang="en-US" altLang="en-US" sz="4000" b="1" dirty="0">
                <a:latin typeface="Helvetica Neue"/>
              </a:rPr>
              <a:t>are a subcategory of</a:t>
            </a:r>
            <a:r>
              <a:rPr lang="el-GR" altLang="en-US" sz="4000" b="1" dirty="0">
                <a:latin typeface="Helvetica Neue"/>
              </a:rPr>
              <a:t> </a:t>
            </a:r>
            <a:r>
              <a:rPr lang="en-US" altLang="en-US" sz="4000" b="1" dirty="0">
                <a:latin typeface="Helvetica Neue"/>
              </a:rPr>
              <a:t>Clausal</a:t>
            </a:r>
            <a:r>
              <a:rPr lang="el-GR" altLang="en-US" sz="4000" b="1" dirty="0">
                <a:latin typeface="Helvetica Neue"/>
              </a:rPr>
              <a:t> </a:t>
            </a:r>
            <a:r>
              <a:rPr lang="en-US" altLang="en-US" sz="4000" b="1" dirty="0">
                <a:latin typeface="Helvetica Neue"/>
              </a:rPr>
              <a:t>Form</a:t>
            </a:r>
            <a:r>
              <a:rPr lang="el-GR" altLang="en-US" sz="4000" b="1" dirty="0">
                <a:latin typeface="Helvetica Neue"/>
              </a:rPr>
              <a:t>, </a:t>
            </a:r>
            <a:r>
              <a:rPr lang="en-US" altLang="en-US" sz="4000" b="1" dirty="0">
                <a:latin typeface="Helvetica Neue"/>
              </a:rPr>
              <a:t>where</a:t>
            </a:r>
            <a:r>
              <a:rPr lang="el-GR" altLang="en-US" sz="4000" b="1" dirty="0">
                <a:latin typeface="Helvetica Neue"/>
              </a:rPr>
              <a:t> 0 </a:t>
            </a:r>
            <a:r>
              <a:rPr lang="en-US"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n</a:t>
            </a:r>
            <a:r>
              <a:rPr lang="el-GR" altLang="en-US" sz="4000" b="1" dirty="0">
                <a:latin typeface="Helvetica Neue"/>
              </a:rPr>
              <a:t> </a:t>
            </a:r>
            <a:r>
              <a:rPr lang="en-US" altLang="en-US" sz="4000" b="1" dirty="0">
                <a:latin typeface="Helvetica Neue"/>
                <a:sym typeface="Symbol" panose="05050102010706020507" pitchFamily="18" charset="2"/>
              </a:rPr>
              <a:t></a:t>
            </a:r>
            <a:r>
              <a:rPr lang="el-GR" altLang="en-US" sz="4000" b="1" dirty="0">
                <a:latin typeface="Helvetica Neue"/>
              </a:rPr>
              <a:t> 1, </a:t>
            </a:r>
            <a:r>
              <a:rPr lang="en-US" altLang="en-US" sz="4000" b="1" dirty="0">
                <a:latin typeface="Helvetica Neue"/>
              </a:rPr>
              <a:t>i.e., it is not allowed to have more than one atomic sentence in the left part. </a:t>
            </a:r>
            <a:endParaRPr lang="el-GR" altLang="en-US" sz="4000" b="1" dirty="0">
              <a:latin typeface="Helvetica Neue"/>
            </a:endParaRPr>
          </a:p>
          <a:p>
            <a:pPr algn="l" eaLnBrk="1" hangingPunct="1"/>
            <a:endParaRPr lang="el-GR" altLang="en-US" sz="1600" b="1" dirty="0">
              <a:latin typeface="Helvetica Neue"/>
            </a:endParaRPr>
          </a:p>
          <a:p>
            <a:pPr algn="l" eaLnBrk="1" hangingPunct="1"/>
            <a:r>
              <a:rPr lang="en-US" altLang="en-US" sz="4000" b="1" dirty="0">
                <a:latin typeface="Helvetica Neue"/>
              </a:rPr>
              <a:t>The following sentences are Horn clauses:</a:t>
            </a:r>
            <a:r>
              <a:rPr lang="el-GR" altLang="en-US" sz="4000" b="1" dirty="0">
                <a:latin typeface="Helvetica Neue"/>
              </a:rPr>
              <a:t> </a:t>
            </a:r>
          </a:p>
          <a:p>
            <a:pPr lvl="1" algn="l" eaLnBrk="1" hangingPunct="1"/>
            <a:r>
              <a:rPr lang="el-GR" altLang="en-US" sz="4000" b="1" dirty="0">
                <a:latin typeface="Helvetica Neue"/>
              </a:rPr>
              <a:t>Α </a:t>
            </a:r>
            <a:r>
              <a:rPr lang="el-GR" altLang="en-US" sz="4000" b="1" dirty="0">
                <a:latin typeface="Helvetica Neue"/>
                <a:sym typeface="Symbol" panose="05050102010706020507" pitchFamily="18" charset="2"/>
              </a:rPr>
              <a:t></a:t>
            </a:r>
            <a:r>
              <a:rPr lang="el-GR" altLang="en-US" sz="4000" b="1" dirty="0">
                <a:latin typeface="Helvetica Neue"/>
              </a:rPr>
              <a:t> Β</a:t>
            </a:r>
            <a:r>
              <a:rPr lang="el-GR" altLang="en-US" sz="4000" b="1" baseline="-25000" dirty="0">
                <a:latin typeface="Helvetica Neue"/>
              </a:rPr>
              <a:t>1</a:t>
            </a:r>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Β</a:t>
            </a:r>
            <a:r>
              <a:rPr lang="el-GR" altLang="en-US" sz="4000" b="1" baseline="-25000" dirty="0">
                <a:latin typeface="Helvetica Neue"/>
              </a:rPr>
              <a:t>2</a:t>
            </a:r>
          </a:p>
          <a:p>
            <a:pPr lvl="1" algn="l" eaLnBrk="1" hangingPunct="1"/>
            <a:r>
              <a:rPr lang="el-GR" altLang="en-US" sz="4000" b="1" dirty="0">
                <a:latin typeface="Helvetica Neue"/>
              </a:rPr>
              <a:t>Α </a:t>
            </a:r>
            <a:r>
              <a:rPr lang="el-GR" altLang="en-US" sz="4000" b="1" dirty="0">
                <a:latin typeface="Helvetica Neue"/>
                <a:sym typeface="Symbol" panose="05050102010706020507" pitchFamily="18" charset="2"/>
              </a:rPr>
              <a:t></a:t>
            </a:r>
            <a:r>
              <a:rPr lang="el-GR" altLang="en-US" sz="4000" b="1" dirty="0">
                <a:latin typeface="Helvetica Neue"/>
              </a:rPr>
              <a:t> </a:t>
            </a:r>
          </a:p>
          <a:p>
            <a:pPr lvl="1" algn="l" eaLnBrk="1" hangingPunct="1">
              <a:buFont typeface="Wingdings" panose="05000000000000000000" pitchFamily="2" charset="2"/>
              <a:buChar char="¨"/>
            </a:pPr>
            <a:r>
              <a:rPr lang="el-GR" altLang="en-US" sz="4000" b="1" dirty="0">
                <a:latin typeface="Helvetica Neue"/>
                <a:sym typeface="Symbol" panose="05050102010706020507" pitchFamily="18" charset="2"/>
              </a:rPr>
              <a:t></a:t>
            </a:r>
            <a:r>
              <a:rPr lang="el-GR" altLang="en-US" sz="4000" b="1" dirty="0">
                <a:latin typeface="Helvetica Neue"/>
              </a:rPr>
              <a:t> Β </a:t>
            </a:r>
          </a:p>
          <a:p>
            <a:pPr lvl="1" algn="l" eaLnBrk="1" hangingPunct="1">
              <a:buFont typeface="Wingdings" panose="05000000000000000000" pitchFamily="2" charset="2"/>
              <a:buNone/>
            </a:pPr>
            <a:r>
              <a:rPr lang="el-GR" altLang="en-US" sz="4000" b="1" dirty="0">
                <a:latin typeface="Helvetica Neue"/>
                <a:sym typeface="Wingdings" panose="05000000000000000000" pitchFamily="2" charset="2"/>
              </a:rPr>
              <a:t></a:t>
            </a:r>
            <a:r>
              <a:rPr lang="el-GR" altLang="en-US" sz="4000" b="1" dirty="0">
                <a:latin typeface="Helvetica Neue"/>
              </a:rPr>
              <a:t> </a:t>
            </a:r>
            <a:r>
              <a:rPr lang="el-GR" altLang="en-US" sz="4000" b="1" dirty="0">
                <a:latin typeface="Helvetica Neue"/>
                <a:sym typeface="Symbol" panose="05050102010706020507" pitchFamily="18" charset="2"/>
              </a:rPr>
              <a:t></a:t>
            </a:r>
            <a:endParaRPr lang="el-GR" altLang="en-US" sz="4000" b="1" dirty="0">
              <a:latin typeface="Helvetica Neue"/>
            </a:endParaRPr>
          </a:p>
          <a:p>
            <a:pPr algn="l" eaLnBrk="1" hangingPunct="1">
              <a:buFont typeface="Wingdings" panose="05000000000000000000" pitchFamily="2" charset="2"/>
              <a:buChar char="¨"/>
            </a:pPr>
            <a:endParaRPr lang="el-GR" altLang="en-US" sz="1600" b="1" dirty="0">
              <a:latin typeface="Helvetica Neue"/>
            </a:endParaRPr>
          </a:p>
          <a:p>
            <a:pPr algn="l" eaLnBrk="1" hangingPunct="1"/>
            <a:r>
              <a:rPr lang="en-US" altLang="en-US" sz="4000" b="1" dirty="0">
                <a:latin typeface="Helvetica Neue"/>
              </a:rPr>
              <a:t>But the ones below are not:</a:t>
            </a:r>
            <a:endParaRPr lang="el-GR" altLang="en-US" sz="4000" b="1" dirty="0">
              <a:latin typeface="Helvetica Neue"/>
            </a:endParaRPr>
          </a:p>
          <a:p>
            <a:pPr lvl="1" algn="l" eaLnBrk="1" hangingPunct="1"/>
            <a:r>
              <a:rPr lang="el-GR" altLang="en-US" sz="4000" b="1" dirty="0">
                <a:latin typeface="Helvetica Neue"/>
              </a:rPr>
              <a:t>Α</a:t>
            </a:r>
            <a:r>
              <a:rPr lang="el-GR" altLang="en-US" sz="4000" b="1" baseline="-25000" dirty="0">
                <a:latin typeface="Helvetica Neue"/>
              </a:rPr>
              <a:t>1</a:t>
            </a:r>
            <a:r>
              <a:rPr lang="el-GR" altLang="en-US" sz="4000" b="1" dirty="0">
                <a:latin typeface="Helvetica Neue"/>
                <a:sym typeface="Symbol" panose="05050102010706020507" pitchFamily="18" charset="2"/>
              </a:rPr>
              <a:t></a:t>
            </a:r>
            <a:r>
              <a:rPr lang="el-GR" altLang="en-US" sz="4000" b="1" dirty="0">
                <a:latin typeface="Helvetica Neue"/>
              </a:rPr>
              <a:t> Α</a:t>
            </a:r>
            <a:r>
              <a:rPr lang="el-GR" altLang="en-US" sz="4000" b="1" baseline="-25000" dirty="0">
                <a:latin typeface="Helvetica Neue"/>
              </a:rPr>
              <a:t>2</a:t>
            </a:r>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Β</a:t>
            </a:r>
          </a:p>
          <a:p>
            <a:pPr lvl="1" algn="l" eaLnBrk="1" hangingPunct="1"/>
            <a:r>
              <a:rPr lang="el-GR" altLang="en-US" sz="4000" b="1" dirty="0">
                <a:latin typeface="Helvetica Neue"/>
              </a:rPr>
              <a:t>Α</a:t>
            </a:r>
            <a:r>
              <a:rPr lang="el-GR" altLang="en-US" sz="4000" b="1" baseline="-25000" dirty="0">
                <a:latin typeface="Helvetica Neue"/>
              </a:rPr>
              <a:t>1</a:t>
            </a:r>
            <a:r>
              <a:rPr lang="el-GR" altLang="en-US" sz="4000" b="1" dirty="0">
                <a:latin typeface="Helvetica Neue"/>
                <a:sym typeface="Symbol" panose="05050102010706020507" pitchFamily="18" charset="2"/>
              </a:rPr>
              <a:t></a:t>
            </a:r>
            <a:r>
              <a:rPr lang="el-GR" altLang="en-US" sz="4000" b="1" dirty="0">
                <a:latin typeface="Helvetica Neue"/>
              </a:rPr>
              <a:t> Α</a:t>
            </a:r>
            <a:r>
              <a:rPr lang="el-GR" altLang="en-US" sz="4000" b="1" baseline="-25000" dirty="0">
                <a:latin typeface="Helvetica Neue"/>
              </a:rPr>
              <a:t>2</a:t>
            </a:r>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1140">
                                            <p:txEl>
                                              <p:pRg st="8" end="8"/>
                                            </p:txEl>
                                          </p:spTgt>
                                        </p:tgtEl>
                                        <p:attrNameLst>
                                          <p:attrName>style.visibility</p:attrName>
                                        </p:attrNameLst>
                                      </p:cBhvr>
                                      <p:to>
                                        <p:strVal val="visible"/>
                                      </p:to>
                                    </p:set>
                                    <p:anim calcmode="lin" valueType="num">
                                      <p:cBhvr additive="base">
                                        <p:cTn id="7" dur="500" fill="hold"/>
                                        <p:tgtEl>
                                          <p:spTgt spid="91140">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114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1140">
                                            <p:txEl>
                                              <p:pRg st="10" end="10"/>
                                            </p:txEl>
                                          </p:spTgt>
                                        </p:tgtEl>
                                        <p:attrNameLst>
                                          <p:attrName>style.visibility</p:attrName>
                                        </p:attrNameLst>
                                      </p:cBhvr>
                                      <p:to>
                                        <p:strVal val="visible"/>
                                      </p:to>
                                    </p:set>
                                    <p:anim calcmode="lin" valueType="num">
                                      <p:cBhvr additive="base">
                                        <p:cTn id="13" dur="500" fill="hold"/>
                                        <p:tgtEl>
                                          <p:spTgt spid="91140">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1140">
                                            <p:txEl>
                                              <p:pRg st="10" end="1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1140">
                                            <p:txEl>
                                              <p:pRg st="11" end="11"/>
                                            </p:txEl>
                                          </p:spTgt>
                                        </p:tgtEl>
                                        <p:attrNameLst>
                                          <p:attrName>style.visibility</p:attrName>
                                        </p:attrNameLst>
                                      </p:cBhvr>
                                      <p:to>
                                        <p:strVal val="visible"/>
                                      </p:to>
                                    </p:set>
                                    <p:anim calcmode="lin" valueType="num">
                                      <p:cBhvr additive="base">
                                        <p:cTn id="17" dur="500" fill="hold"/>
                                        <p:tgtEl>
                                          <p:spTgt spid="91140">
                                            <p:txEl>
                                              <p:pRg st="11" end="1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1140">
                                            <p:txEl>
                                              <p:pRg st="11" end="1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1140">
                                            <p:txEl>
                                              <p:pRg st="12" end="12"/>
                                            </p:txEl>
                                          </p:spTgt>
                                        </p:tgtEl>
                                        <p:attrNameLst>
                                          <p:attrName>style.visibility</p:attrName>
                                        </p:attrNameLst>
                                      </p:cBhvr>
                                      <p:to>
                                        <p:strVal val="visible"/>
                                      </p:to>
                                    </p:set>
                                    <p:anim calcmode="lin" valueType="num">
                                      <p:cBhvr additive="base">
                                        <p:cTn id="21" dur="500" fill="hold"/>
                                        <p:tgtEl>
                                          <p:spTgt spid="91140">
                                            <p:txEl>
                                              <p:pRg st="12" end="1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1140">
                                            <p:txEl>
                                              <p:pRg st="12" end="1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1140">
                                            <p:txEl>
                                              <p:pRg st="13" end="13"/>
                                            </p:txEl>
                                          </p:spTgt>
                                        </p:tgtEl>
                                        <p:attrNameLst>
                                          <p:attrName>style.visibility</p:attrName>
                                        </p:attrNameLst>
                                      </p:cBhvr>
                                      <p:to>
                                        <p:strVal val="visible"/>
                                      </p:to>
                                    </p:set>
                                    <p:anim calcmode="lin" valueType="num">
                                      <p:cBhvr additive="base">
                                        <p:cTn id="25" dur="500" fill="hold"/>
                                        <p:tgtEl>
                                          <p:spTgt spid="91140">
                                            <p:txEl>
                                              <p:pRg st="13" end="1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1140">
                                            <p:txEl>
                                              <p:pRg st="13" end="1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1140">
                                            <p:txEl>
                                              <p:pRg st="14" end="14"/>
                                            </p:txEl>
                                          </p:spTgt>
                                        </p:tgtEl>
                                        <p:attrNameLst>
                                          <p:attrName>style.visibility</p:attrName>
                                        </p:attrNameLst>
                                      </p:cBhvr>
                                      <p:to>
                                        <p:strVal val="visible"/>
                                      </p:to>
                                    </p:set>
                                    <p:anim calcmode="lin" valueType="num">
                                      <p:cBhvr additive="base">
                                        <p:cTn id="29" dur="500" fill="hold"/>
                                        <p:tgtEl>
                                          <p:spTgt spid="91140">
                                            <p:txEl>
                                              <p:pRg st="14" end="1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1140">
                                            <p:txEl>
                                              <p:pRg st="14" end="1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91140">
                                            <p:txEl>
                                              <p:pRg st="16" end="16"/>
                                            </p:txEl>
                                          </p:spTgt>
                                        </p:tgtEl>
                                        <p:attrNameLst>
                                          <p:attrName>style.visibility</p:attrName>
                                        </p:attrNameLst>
                                      </p:cBhvr>
                                      <p:to>
                                        <p:strVal val="visible"/>
                                      </p:to>
                                    </p:set>
                                    <p:anim calcmode="lin" valueType="num">
                                      <p:cBhvr additive="base">
                                        <p:cTn id="33" dur="500" fill="hold"/>
                                        <p:tgtEl>
                                          <p:spTgt spid="91140">
                                            <p:txEl>
                                              <p:pRg st="16" end="1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1140">
                                            <p:txEl>
                                              <p:pRg st="16" end="1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1140">
                                            <p:txEl>
                                              <p:pRg st="17" end="17"/>
                                            </p:txEl>
                                          </p:spTgt>
                                        </p:tgtEl>
                                        <p:attrNameLst>
                                          <p:attrName>style.visibility</p:attrName>
                                        </p:attrNameLst>
                                      </p:cBhvr>
                                      <p:to>
                                        <p:strVal val="visible"/>
                                      </p:to>
                                    </p:set>
                                    <p:anim calcmode="lin" valueType="num">
                                      <p:cBhvr additive="base">
                                        <p:cTn id="37" dur="500" fill="hold"/>
                                        <p:tgtEl>
                                          <p:spTgt spid="91140">
                                            <p:txEl>
                                              <p:pRg st="17" end="1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1140">
                                            <p:txEl>
                                              <p:pRg st="17" end="1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91140">
                                            <p:txEl>
                                              <p:pRg st="18" end="18"/>
                                            </p:txEl>
                                          </p:spTgt>
                                        </p:tgtEl>
                                        <p:attrNameLst>
                                          <p:attrName>style.visibility</p:attrName>
                                        </p:attrNameLst>
                                      </p:cBhvr>
                                      <p:to>
                                        <p:strVal val="visible"/>
                                      </p:to>
                                    </p:set>
                                    <p:anim calcmode="lin" valueType="num">
                                      <p:cBhvr additive="base">
                                        <p:cTn id="41" dur="500" fill="hold"/>
                                        <p:tgtEl>
                                          <p:spTgt spid="91140">
                                            <p:txEl>
                                              <p:pRg st="18" end="1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1140">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3">
            <a:extLst>
              <a:ext uri="{FF2B5EF4-FFF2-40B4-BE49-F238E27FC236}">
                <a16:creationId xmlns:a16="http://schemas.microsoft.com/office/drawing/2014/main" id="{AAD08ED8-091A-CDA3-CB4C-9791CA1A9081}"/>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1203" name="Slide Number Placeholder 5">
            <a:extLst>
              <a:ext uri="{FF2B5EF4-FFF2-40B4-BE49-F238E27FC236}">
                <a16:creationId xmlns:a16="http://schemas.microsoft.com/office/drawing/2014/main" id="{9C258D59-A024-B8F8-7414-B4B5FD712299}"/>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53015094-5880-46C0-9D39-51CB8CDD1CD9}" type="slidenum">
              <a:rPr lang="el-GR" altLang="en-US" smtClean="0"/>
              <a:pPr algn="ctr"/>
              <a:t>75</a:t>
            </a:fld>
            <a:endParaRPr lang="el-GR" altLang="en-US" dirty="0"/>
          </a:p>
        </p:txBody>
      </p:sp>
      <p:sp>
        <p:nvSpPr>
          <p:cNvPr id="51204" name="Rectangle 4">
            <a:extLst>
              <a:ext uri="{FF2B5EF4-FFF2-40B4-BE49-F238E27FC236}">
                <a16:creationId xmlns:a16="http://schemas.microsoft.com/office/drawing/2014/main" id="{68A1CCB7-FF9E-316E-FFB7-D35D0A348306}"/>
              </a:ext>
            </a:extLst>
          </p:cNvPr>
          <p:cNvSpPr>
            <a:spLocks noGrp="1" noChangeArrowheads="1"/>
          </p:cNvSpPr>
          <p:nvPr>
            <p:ph type="title"/>
          </p:nvPr>
        </p:nvSpPr>
        <p:spPr/>
        <p:txBody>
          <a:bodyPr/>
          <a:lstStyle/>
          <a:p>
            <a:pPr eaLnBrk="1" hangingPunct="1"/>
            <a:r>
              <a:rPr lang="en-US" altLang="en-US" sz="6400" b="1" dirty="0">
                <a:solidFill>
                  <a:srgbClr val="990000"/>
                </a:solidFill>
              </a:rPr>
              <a:t> </a:t>
            </a:r>
          </a:p>
        </p:txBody>
      </p:sp>
      <p:sp>
        <p:nvSpPr>
          <p:cNvPr id="51205" name="Rectangle 5">
            <a:extLst>
              <a:ext uri="{FF2B5EF4-FFF2-40B4-BE49-F238E27FC236}">
                <a16:creationId xmlns:a16="http://schemas.microsoft.com/office/drawing/2014/main" id="{FD48A5FB-A918-2E30-43D2-35BB45B022A1}"/>
              </a:ext>
            </a:extLst>
          </p:cNvPr>
          <p:cNvSpPr>
            <a:spLocks noGrp="1" noChangeArrowheads="1"/>
          </p:cNvSpPr>
          <p:nvPr>
            <p:ph type="body" idx="1"/>
          </p:nvPr>
        </p:nvSpPr>
        <p:spPr>
          <a:xfrm>
            <a:off x="1581665" y="3459893"/>
            <a:ext cx="20895276" cy="5881816"/>
          </a:xfrm>
        </p:spPr>
        <p:txBody>
          <a:bodyPr/>
          <a:lstStyle/>
          <a:p>
            <a:pPr eaLnBrk="1" hangingPunct="1">
              <a:lnSpc>
                <a:spcPct val="90000"/>
              </a:lnSpc>
              <a:buFont typeface="Wingdings" panose="05000000000000000000" pitchFamily="2" charset="2"/>
              <a:buChar char="§"/>
            </a:pPr>
            <a:r>
              <a:rPr lang="en-US" altLang="en-US" dirty="0">
                <a:latin typeface="Helvetica Neue"/>
              </a:rPr>
              <a:t>The important constraint</a:t>
            </a:r>
            <a:r>
              <a:rPr lang="el-GR" altLang="en-US" dirty="0">
                <a:latin typeface="Helvetica Neue"/>
              </a:rPr>
              <a:t>, </a:t>
            </a:r>
            <a:r>
              <a:rPr lang="en-US" altLang="en-US" dirty="0">
                <a:latin typeface="Helvetica Neue"/>
              </a:rPr>
              <a:t>in relation to the whole Clausal</a:t>
            </a:r>
            <a:r>
              <a:rPr lang="el-GR" altLang="en-US" dirty="0">
                <a:latin typeface="Helvetica Neue"/>
              </a:rPr>
              <a:t> </a:t>
            </a:r>
            <a:r>
              <a:rPr lang="en-US" altLang="en-US" dirty="0">
                <a:latin typeface="Helvetica Neue"/>
              </a:rPr>
              <a:t>Form</a:t>
            </a:r>
            <a:r>
              <a:rPr lang="el-GR" altLang="en-US" dirty="0">
                <a:latin typeface="Helvetica Neue"/>
              </a:rPr>
              <a:t>, </a:t>
            </a:r>
            <a:r>
              <a:rPr lang="en-US" altLang="en-US" dirty="0">
                <a:latin typeface="Helvetica Neue"/>
              </a:rPr>
              <a:t>is that it is not possible to have disjunctive conclusions</a:t>
            </a:r>
            <a:endParaRPr lang="en-US" altLang="en-US" sz="1800" dirty="0">
              <a:latin typeface="Helvetica Neue"/>
            </a:endParaRPr>
          </a:p>
          <a:p>
            <a:pPr eaLnBrk="1" hangingPunct="1">
              <a:lnSpc>
                <a:spcPct val="90000"/>
              </a:lnSpc>
              <a:buFont typeface="Wingdings" panose="05000000000000000000" pitchFamily="2" charset="2"/>
              <a:buChar char="§"/>
            </a:pPr>
            <a:r>
              <a:rPr lang="en-US" altLang="en-US" dirty="0">
                <a:latin typeface="Helvetica Neue"/>
              </a:rPr>
              <a:t>As such the power of expression, and consequently the logical adequacy, are reduced</a:t>
            </a:r>
            <a:endParaRPr lang="en-US" altLang="en-US" sz="1800" dirty="0">
              <a:latin typeface="Helvetica Neue"/>
            </a:endParaRPr>
          </a:p>
          <a:p>
            <a:pPr eaLnBrk="1" hangingPunct="1">
              <a:lnSpc>
                <a:spcPct val="90000"/>
              </a:lnSpc>
              <a:buFont typeface="Wingdings" panose="05000000000000000000" pitchFamily="2" charset="2"/>
              <a:buChar char="§"/>
            </a:pPr>
            <a:r>
              <a:rPr lang="en-US" altLang="en-US" dirty="0">
                <a:latin typeface="Helvetica Neue"/>
              </a:rPr>
              <a:t>The reduction is justified on the ground that the elimination of disjunctive conclusions facilitates greatly the computability</a:t>
            </a:r>
          </a:p>
        </p:txBody>
      </p:sp>
      <p:sp>
        <p:nvSpPr>
          <p:cNvPr id="6" name="Rectangle 2">
            <a:extLst>
              <a:ext uri="{FF2B5EF4-FFF2-40B4-BE49-F238E27FC236}">
                <a16:creationId xmlns:a16="http://schemas.microsoft.com/office/drawing/2014/main" id="{15FDF9CB-4230-5427-1C88-2D1455235176}"/>
              </a:ext>
            </a:extLst>
          </p:cNvPr>
          <p:cNvSpPr txBox="1">
            <a:spLocks noChangeArrowheads="1"/>
          </p:cNvSpPr>
          <p:nvPr/>
        </p:nvSpPr>
        <p:spPr>
          <a:xfrm>
            <a:off x="1697617" y="1899067"/>
            <a:ext cx="20178585" cy="911010"/>
          </a:xfrm>
          <a:prstGeom prst="rect">
            <a:avLst/>
          </a:prstGeo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r>
              <a:rPr lang="en-US" altLang="en-US" sz="6000" b="1" dirty="0">
                <a:solidFill>
                  <a:srgbClr val="990000"/>
                </a:solidFill>
                <a:latin typeface="Helvetica Neue"/>
              </a:rPr>
              <a:t>Horn clauses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a:extLst>
              <a:ext uri="{FF2B5EF4-FFF2-40B4-BE49-F238E27FC236}">
                <a16:creationId xmlns:a16="http://schemas.microsoft.com/office/drawing/2014/main" id="{1E106E50-5DC2-7AC9-D7C3-7854C99ADF7A}"/>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2227" name="Slide Number Placeholder 5">
            <a:extLst>
              <a:ext uri="{FF2B5EF4-FFF2-40B4-BE49-F238E27FC236}">
                <a16:creationId xmlns:a16="http://schemas.microsoft.com/office/drawing/2014/main" id="{21B90968-8E72-17DB-2C82-2D26F29FAAF9}"/>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5FAAF9A-FBF4-4D14-B65F-FB87F8EA1B1C}" type="slidenum">
              <a:rPr lang="el-GR" altLang="en-US" smtClean="0"/>
              <a:pPr algn="ctr"/>
              <a:t>76</a:t>
            </a:fld>
            <a:endParaRPr lang="el-GR" altLang="en-US" dirty="0"/>
          </a:p>
        </p:txBody>
      </p:sp>
      <p:sp>
        <p:nvSpPr>
          <p:cNvPr id="52228" name="Rectangle 2">
            <a:extLst>
              <a:ext uri="{FF2B5EF4-FFF2-40B4-BE49-F238E27FC236}">
                <a16:creationId xmlns:a16="http://schemas.microsoft.com/office/drawing/2014/main" id="{E62B24A1-69C8-03FC-7BD9-0416898E5716}"/>
              </a:ext>
            </a:extLst>
          </p:cNvPr>
          <p:cNvSpPr>
            <a:spLocks noGrp="1" noChangeArrowheads="1"/>
          </p:cNvSpPr>
          <p:nvPr>
            <p:ph type="title"/>
          </p:nvPr>
        </p:nvSpPr>
        <p:spPr/>
        <p:txBody>
          <a:bodyPr/>
          <a:lstStyle/>
          <a:p>
            <a:pPr eaLnBrk="1" hangingPunct="1"/>
            <a:r>
              <a:rPr lang="el-GR" altLang="en-US" dirty="0"/>
              <a:t> </a:t>
            </a:r>
            <a:endParaRPr lang="en-US" altLang="en-US" sz="7200" b="1" dirty="0">
              <a:solidFill>
                <a:srgbClr val="990000"/>
              </a:solidFill>
            </a:endParaRPr>
          </a:p>
        </p:txBody>
      </p:sp>
      <p:sp>
        <p:nvSpPr>
          <p:cNvPr id="52229" name="Rectangle 3">
            <a:extLst>
              <a:ext uri="{FF2B5EF4-FFF2-40B4-BE49-F238E27FC236}">
                <a16:creationId xmlns:a16="http://schemas.microsoft.com/office/drawing/2014/main" id="{F0C63197-1F95-718F-E9F1-8F1273FE5C59}"/>
              </a:ext>
            </a:extLst>
          </p:cNvPr>
          <p:cNvSpPr>
            <a:spLocks noGrp="1" noChangeArrowheads="1"/>
          </p:cNvSpPr>
          <p:nvPr>
            <p:ph type="body" idx="1"/>
          </p:nvPr>
        </p:nvSpPr>
        <p:spPr>
          <a:xfrm>
            <a:off x="1524000" y="3924299"/>
            <a:ext cx="20688300" cy="6324601"/>
          </a:xfrm>
        </p:spPr>
        <p:txBody>
          <a:bodyPr/>
          <a:lstStyle/>
          <a:p>
            <a:pPr eaLnBrk="1" hangingPunct="1">
              <a:lnSpc>
                <a:spcPct val="90000"/>
              </a:lnSpc>
              <a:buFont typeface="Wingdings" panose="05000000000000000000" pitchFamily="2" charset="2"/>
              <a:buChar char="§"/>
            </a:pPr>
            <a:r>
              <a:rPr lang="en-US" altLang="en-US" sz="5400" dirty="0"/>
              <a:t>Negation is introduced, but with a rather peculiar interpretation</a:t>
            </a:r>
            <a:endParaRPr lang="el-GR" altLang="en-US" sz="5400" dirty="0"/>
          </a:p>
          <a:p>
            <a:pPr eaLnBrk="1" hangingPunct="1">
              <a:lnSpc>
                <a:spcPct val="90000"/>
              </a:lnSpc>
              <a:buFont typeface="Wingdings" panose="05000000000000000000" pitchFamily="2" charset="2"/>
              <a:buChar char="§"/>
            </a:pPr>
            <a:r>
              <a:rPr lang="en-US" altLang="en-US" sz="5400" dirty="0"/>
              <a:t>The sentence that every mammal is of male or female gender</a:t>
            </a:r>
            <a:endParaRPr lang="el-GR" altLang="en-US" sz="5400" dirty="0"/>
          </a:p>
          <a:p>
            <a:pPr marL="914400" lvl="1" indent="0" eaLnBrk="1" hangingPunct="1">
              <a:lnSpc>
                <a:spcPct val="90000"/>
              </a:lnSpc>
              <a:buNone/>
            </a:pPr>
            <a:r>
              <a:rPr lang="en-US" altLang="en-US" sz="5400" dirty="0">
                <a:solidFill>
                  <a:srgbClr val="990000"/>
                </a:solidFill>
              </a:rPr>
              <a:t>GENDER</a:t>
            </a:r>
            <a:r>
              <a:rPr lang="el-GR" altLang="en-US" sz="5400" dirty="0">
                <a:solidFill>
                  <a:srgbClr val="990000"/>
                </a:solidFill>
              </a:rPr>
              <a:t>_</a:t>
            </a:r>
            <a:r>
              <a:rPr lang="en-US" altLang="en-US" sz="5400" dirty="0">
                <a:solidFill>
                  <a:srgbClr val="990000"/>
                </a:solidFill>
              </a:rPr>
              <a:t>MALE</a:t>
            </a:r>
            <a:r>
              <a:rPr lang="el-GR" altLang="en-US" sz="5400" dirty="0">
                <a:solidFill>
                  <a:srgbClr val="990000"/>
                </a:solidFill>
              </a:rPr>
              <a:t>(</a:t>
            </a:r>
            <a:r>
              <a:rPr lang="en-US" altLang="en-US" sz="5400" dirty="0">
                <a:solidFill>
                  <a:srgbClr val="990000"/>
                </a:solidFill>
              </a:rPr>
              <a:t>x</a:t>
            </a:r>
            <a:r>
              <a:rPr lang="el-GR" altLang="en-US" sz="5400" dirty="0">
                <a:solidFill>
                  <a:srgbClr val="990000"/>
                </a:solidFill>
              </a:rPr>
              <a:t>) </a:t>
            </a:r>
            <a:r>
              <a:rPr lang="en-US" altLang="en-US" sz="5400" dirty="0">
                <a:solidFill>
                  <a:srgbClr val="990000"/>
                </a:solidFill>
                <a:sym typeface="Symbol" panose="05050102010706020507" pitchFamily="18" charset="2"/>
              </a:rPr>
              <a:t></a:t>
            </a:r>
            <a:r>
              <a:rPr lang="el-GR" altLang="en-US" sz="5400" dirty="0">
                <a:solidFill>
                  <a:srgbClr val="990000"/>
                </a:solidFill>
              </a:rPr>
              <a:t> </a:t>
            </a:r>
            <a:r>
              <a:rPr lang="en-US" altLang="en-US" sz="5400" dirty="0">
                <a:solidFill>
                  <a:srgbClr val="990000"/>
                </a:solidFill>
              </a:rPr>
              <a:t>GENDER</a:t>
            </a:r>
            <a:r>
              <a:rPr lang="el-GR" altLang="en-US" sz="5400" dirty="0">
                <a:solidFill>
                  <a:srgbClr val="990000"/>
                </a:solidFill>
              </a:rPr>
              <a:t>_</a:t>
            </a:r>
            <a:r>
              <a:rPr lang="en-US" altLang="en-US" sz="5400" dirty="0">
                <a:solidFill>
                  <a:srgbClr val="990000"/>
                </a:solidFill>
              </a:rPr>
              <a:t>FEMALE</a:t>
            </a:r>
            <a:r>
              <a:rPr lang="el-GR" altLang="en-US" sz="5400" dirty="0">
                <a:solidFill>
                  <a:srgbClr val="990000"/>
                </a:solidFill>
              </a:rPr>
              <a:t>(</a:t>
            </a:r>
            <a:r>
              <a:rPr lang="en-US" altLang="en-US" sz="5400" dirty="0">
                <a:solidFill>
                  <a:srgbClr val="990000"/>
                </a:solidFill>
              </a:rPr>
              <a:t>x</a:t>
            </a:r>
            <a:r>
              <a:rPr lang="el-GR" altLang="en-US" sz="5400" dirty="0">
                <a:solidFill>
                  <a:srgbClr val="990000"/>
                </a:solidFill>
              </a:rPr>
              <a:t>) </a:t>
            </a:r>
            <a:r>
              <a:rPr lang="en-US" altLang="en-US" sz="5400" dirty="0">
                <a:solidFill>
                  <a:srgbClr val="990000"/>
                </a:solidFill>
                <a:sym typeface="Symbol" panose="05050102010706020507" pitchFamily="18" charset="2"/>
              </a:rPr>
              <a:t></a:t>
            </a:r>
            <a:r>
              <a:rPr lang="el-GR" altLang="en-US" sz="5400" dirty="0">
                <a:solidFill>
                  <a:srgbClr val="990000"/>
                </a:solidFill>
              </a:rPr>
              <a:t> </a:t>
            </a:r>
            <a:r>
              <a:rPr lang="en-US" altLang="en-US" sz="5400" dirty="0">
                <a:solidFill>
                  <a:srgbClr val="990000"/>
                </a:solidFill>
              </a:rPr>
              <a:t>MAMMAL</a:t>
            </a:r>
            <a:r>
              <a:rPr lang="el-GR" altLang="en-US" sz="5400" dirty="0">
                <a:solidFill>
                  <a:srgbClr val="990000"/>
                </a:solidFill>
              </a:rPr>
              <a:t>(</a:t>
            </a:r>
            <a:r>
              <a:rPr lang="en-US" altLang="en-US" sz="5400" dirty="0">
                <a:solidFill>
                  <a:srgbClr val="990000"/>
                </a:solidFill>
              </a:rPr>
              <a:t>x)</a:t>
            </a:r>
            <a:endParaRPr lang="el-GR" altLang="en-US" sz="5400" dirty="0">
              <a:solidFill>
                <a:srgbClr val="990000"/>
              </a:solidFill>
            </a:endParaRPr>
          </a:p>
          <a:p>
            <a:pPr marL="0" indent="0" eaLnBrk="1" hangingPunct="1">
              <a:lnSpc>
                <a:spcPct val="90000"/>
              </a:lnSpc>
              <a:buNone/>
            </a:pPr>
            <a:r>
              <a:rPr lang="en-US" altLang="en-US" sz="5400" dirty="0"/>
              <a:t>   in logic programming will be translated as follows</a:t>
            </a:r>
            <a:endParaRPr lang="el-GR" altLang="en-US" sz="5400" dirty="0"/>
          </a:p>
          <a:p>
            <a:pPr marL="0" indent="0" eaLnBrk="1" hangingPunct="1">
              <a:lnSpc>
                <a:spcPct val="90000"/>
              </a:lnSpc>
              <a:buNone/>
            </a:pPr>
            <a:r>
              <a:rPr lang="en-US" altLang="en-US" sz="5400" dirty="0">
                <a:solidFill>
                  <a:srgbClr val="990000"/>
                </a:solidFill>
              </a:rPr>
              <a:t>      GENDER</a:t>
            </a:r>
            <a:r>
              <a:rPr lang="el-GR" altLang="en-US" sz="5400" dirty="0">
                <a:solidFill>
                  <a:srgbClr val="990000"/>
                </a:solidFill>
              </a:rPr>
              <a:t>_</a:t>
            </a:r>
            <a:r>
              <a:rPr lang="en-US" altLang="en-US" sz="5400" dirty="0">
                <a:solidFill>
                  <a:srgbClr val="990000"/>
                </a:solidFill>
              </a:rPr>
              <a:t>FEMALE</a:t>
            </a:r>
            <a:r>
              <a:rPr lang="el-GR" altLang="en-US" sz="5400" dirty="0">
                <a:solidFill>
                  <a:srgbClr val="990000"/>
                </a:solidFill>
              </a:rPr>
              <a:t>(</a:t>
            </a:r>
            <a:r>
              <a:rPr lang="en-US" altLang="en-US" sz="5400" dirty="0">
                <a:solidFill>
                  <a:srgbClr val="990000"/>
                </a:solidFill>
              </a:rPr>
              <a:t>x</a:t>
            </a:r>
            <a:r>
              <a:rPr lang="el-GR" altLang="en-US" sz="5400" dirty="0">
                <a:solidFill>
                  <a:srgbClr val="990000"/>
                </a:solidFill>
              </a:rPr>
              <a:t>) </a:t>
            </a:r>
            <a:r>
              <a:rPr lang="en-US" altLang="en-US" sz="5400" dirty="0">
                <a:solidFill>
                  <a:srgbClr val="990000"/>
                </a:solidFill>
                <a:sym typeface="Symbol" panose="05050102010706020507" pitchFamily="18" charset="2"/>
              </a:rPr>
              <a:t></a:t>
            </a:r>
            <a:r>
              <a:rPr lang="el-GR" altLang="en-US" sz="5400" dirty="0">
                <a:solidFill>
                  <a:srgbClr val="990000"/>
                </a:solidFill>
              </a:rPr>
              <a:t> </a:t>
            </a:r>
            <a:r>
              <a:rPr lang="en-US" altLang="en-US" sz="5400" dirty="0">
                <a:solidFill>
                  <a:srgbClr val="990000"/>
                </a:solidFill>
              </a:rPr>
              <a:t>MAMMAL</a:t>
            </a:r>
            <a:r>
              <a:rPr lang="el-GR" altLang="en-US" sz="5400" dirty="0">
                <a:solidFill>
                  <a:srgbClr val="990000"/>
                </a:solidFill>
              </a:rPr>
              <a:t>(</a:t>
            </a:r>
            <a:r>
              <a:rPr lang="en-US" altLang="en-US" sz="5400" dirty="0">
                <a:solidFill>
                  <a:srgbClr val="990000"/>
                </a:solidFill>
              </a:rPr>
              <a:t>x</a:t>
            </a:r>
            <a:r>
              <a:rPr lang="el-GR" altLang="en-US" sz="5400" dirty="0">
                <a:solidFill>
                  <a:srgbClr val="990000"/>
                </a:solidFill>
              </a:rPr>
              <a:t>) </a:t>
            </a:r>
            <a:r>
              <a:rPr lang="en-US" altLang="en-US" sz="5400" dirty="0">
                <a:solidFill>
                  <a:srgbClr val="990000"/>
                </a:solidFill>
                <a:sym typeface="Symbol" panose="05050102010706020507" pitchFamily="18" charset="2"/>
              </a:rPr>
              <a:t></a:t>
            </a:r>
            <a:r>
              <a:rPr lang="el-GR" altLang="en-US" sz="5400" dirty="0">
                <a:solidFill>
                  <a:srgbClr val="990000"/>
                </a:solidFill>
              </a:rPr>
              <a:t> </a:t>
            </a:r>
            <a:r>
              <a:rPr lang="en-US" altLang="en-US" sz="5400" dirty="0">
                <a:solidFill>
                  <a:srgbClr val="990000"/>
                </a:solidFill>
                <a:sym typeface="Symbol" panose="05050102010706020507" pitchFamily="18" charset="2"/>
              </a:rPr>
              <a:t>GENDER</a:t>
            </a:r>
            <a:r>
              <a:rPr lang="el-GR" altLang="en-US" sz="5400" dirty="0">
                <a:solidFill>
                  <a:srgbClr val="990000"/>
                </a:solidFill>
              </a:rPr>
              <a:t>_</a:t>
            </a:r>
            <a:r>
              <a:rPr lang="en-US" altLang="en-US" sz="5400" dirty="0">
                <a:solidFill>
                  <a:srgbClr val="990000"/>
                </a:solidFill>
              </a:rPr>
              <a:t>MALE</a:t>
            </a:r>
            <a:r>
              <a:rPr lang="el-GR" altLang="en-US" sz="5400" dirty="0">
                <a:solidFill>
                  <a:srgbClr val="990000"/>
                </a:solidFill>
              </a:rPr>
              <a:t>(</a:t>
            </a:r>
            <a:r>
              <a:rPr lang="en-US" altLang="en-US" sz="5400" dirty="0">
                <a:solidFill>
                  <a:srgbClr val="990000"/>
                </a:solidFill>
              </a:rPr>
              <a:t>x</a:t>
            </a:r>
            <a:r>
              <a:rPr lang="el-GR" altLang="en-US" sz="5400" dirty="0">
                <a:solidFill>
                  <a:srgbClr val="990000"/>
                </a:solidFill>
              </a:rPr>
              <a:t>)</a:t>
            </a:r>
            <a:r>
              <a:rPr lang="el-GR" altLang="en-US" sz="5400" dirty="0"/>
              <a:t> </a:t>
            </a:r>
            <a:r>
              <a:rPr lang="en-US" altLang="en-US" sz="5400" dirty="0"/>
              <a:t>or</a:t>
            </a:r>
            <a:endParaRPr lang="el-GR" altLang="en-US" sz="5400" dirty="0"/>
          </a:p>
          <a:p>
            <a:pPr marL="0" indent="0" eaLnBrk="1" hangingPunct="1">
              <a:lnSpc>
                <a:spcPct val="90000"/>
              </a:lnSpc>
              <a:buNone/>
            </a:pPr>
            <a:r>
              <a:rPr lang="en-US" altLang="en-US" sz="5400" dirty="0">
                <a:solidFill>
                  <a:srgbClr val="990000"/>
                </a:solidFill>
              </a:rPr>
              <a:t>      GENDER</a:t>
            </a:r>
            <a:r>
              <a:rPr lang="el-GR" altLang="en-US" sz="5400" dirty="0">
                <a:solidFill>
                  <a:srgbClr val="990000"/>
                </a:solidFill>
              </a:rPr>
              <a:t>_</a:t>
            </a:r>
            <a:r>
              <a:rPr lang="en-US" altLang="en-US" sz="5400" dirty="0">
                <a:solidFill>
                  <a:srgbClr val="990000"/>
                </a:solidFill>
              </a:rPr>
              <a:t>MALE</a:t>
            </a:r>
            <a:r>
              <a:rPr lang="el-GR" altLang="en-US" sz="5400" dirty="0">
                <a:solidFill>
                  <a:srgbClr val="990000"/>
                </a:solidFill>
              </a:rPr>
              <a:t> (</a:t>
            </a:r>
            <a:r>
              <a:rPr lang="en-US" altLang="en-US" sz="5400" dirty="0">
                <a:solidFill>
                  <a:srgbClr val="990000"/>
                </a:solidFill>
              </a:rPr>
              <a:t>x</a:t>
            </a:r>
            <a:r>
              <a:rPr lang="el-GR" altLang="en-US" sz="5400" dirty="0">
                <a:solidFill>
                  <a:srgbClr val="990000"/>
                </a:solidFill>
              </a:rPr>
              <a:t>) </a:t>
            </a:r>
            <a:r>
              <a:rPr lang="en-US" altLang="en-US" sz="5400" dirty="0">
                <a:solidFill>
                  <a:srgbClr val="990000"/>
                </a:solidFill>
                <a:sym typeface="Symbol" panose="05050102010706020507" pitchFamily="18" charset="2"/>
              </a:rPr>
              <a:t></a:t>
            </a:r>
            <a:r>
              <a:rPr lang="el-GR" altLang="en-US" sz="5400" dirty="0">
                <a:solidFill>
                  <a:srgbClr val="990000"/>
                </a:solidFill>
              </a:rPr>
              <a:t> </a:t>
            </a:r>
            <a:r>
              <a:rPr lang="en-US" altLang="en-US" sz="5400" dirty="0">
                <a:solidFill>
                  <a:srgbClr val="990000"/>
                </a:solidFill>
              </a:rPr>
              <a:t>MAMMAL</a:t>
            </a:r>
            <a:r>
              <a:rPr lang="el-GR" altLang="en-US" sz="5400" dirty="0">
                <a:solidFill>
                  <a:srgbClr val="990000"/>
                </a:solidFill>
              </a:rPr>
              <a:t>(</a:t>
            </a:r>
            <a:r>
              <a:rPr lang="en-US" altLang="en-US" sz="5400" dirty="0">
                <a:solidFill>
                  <a:srgbClr val="990000"/>
                </a:solidFill>
              </a:rPr>
              <a:t>x</a:t>
            </a:r>
            <a:r>
              <a:rPr lang="el-GR" altLang="en-US" sz="5400" dirty="0">
                <a:solidFill>
                  <a:srgbClr val="990000"/>
                </a:solidFill>
              </a:rPr>
              <a:t>) </a:t>
            </a:r>
            <a:r>
              <a:rPr lang="en-US" altLang="en-US" sz="5400" dirty="0">
                <a:solidFill>
                  <a:srgbClr val="990000"/>
                </a:solidFill>
                <a:sym typeface="Symbol" panose="05050102010706020507" pitchFamily="18" charset="2"/>
              </a:rPr>
              <a:t></a:t>
            </a:r>
            <a:r>
              <a:rPr lang="el-GR" altLang="en-US" sz="5400" dirty="0">
                <a:solidFill>
                  <a:srgbClr val="990000"/>
                </a:solidFill>
              </a:rPr>
              <a:t> </a:t>
            </a:r>
            <a:r>
              <a:rPr lang="en-US" altLang="en-US" sz="5400" dirty="0">
                <a:solidFill>
                  <a:srgbClr val="990000"/>
                </a:solidFill>
                <a:sym typeface="Symbol" panose="05050102010706020507" pitchFamily="18" charset="2"/>
              </a:rPr>
              <a:t>GENDER</a:t>
            </a:r>
            <a:r>
              <a:rPr lang="el-GR" altLang="en-US" sz="5400" dirty="0">
                <a:solidFill>
                  <a:srgbClr val="990000"/>
                </a:solidFill>
              </a:rPr>
              <a:t>_</a:t>
            </a:r>
            <a:r>
              <a:rPr lang="en-US" altLang="en-US" sz="5400" dirty="0">
                <a:solidFill>
                  <a:srgbClr val="990000"/>
                </a:solidFill>
              </a:rPr>
              <a:t>FEMALE</a:t>
            </a:r>
            <a:r>
              <a:rPr lang="el-GR" altLang="en-US" sz="5400" dirty="0">
                <a:solidFill>
                  <a:srgbClr val="990000"/>
                </a:solidFill>
              </a:rPr>
              <a:t>(</a:t>
            </a:r>
            <a:r>
              <a:rPr lang="en-US" altLang="en-US" sz="5400" dirty="0">
                <a:solidFill>
                  <a:srgbClr val="990000"/>
                </a:solidFill>
              </a:rPr>
              <a:t>x</a:t>
            </a:r>
            <a:r>
              <a:rPr lang="el-GR" altLang="en-US" sz="5400" dirty="0">
                <a:solidFill>
                  <a:srgbClr val="990000"/>
                </a:solidFill>
              </a:rPr>
              <a:t>)</a:t>
            </a:r>
            <a:r>
              <a:rPr lang="el-GR" altLang="en-US" sz="5400" dirty="0"/>
              <a:t> </a:t>
            </a:r>
            <a:endParaRPr lang="en-US" altLang="en-US" sz="5400" dirty="0"/>
          </a:p>
        </p:txBody>
      </p:sp>
      <p:sp>
        <p:nvSpPr>
          <p:cNvPr id="6" name="Rectangle 2">
            <a:extLst>
              <a:ext uri="{FF2B5EF4-FFF2-40B4-BE49-F238E27FC236}">
                <a16:creationId xmlns:a16="http://schemas.microsoft.com/office/drawing/2014/main" id="{234E787B-A939-935F-66D3-6AAE0FE63FF4}"/>
              </a:ext>
            </a:extLst>
          </p:cNvPr>
          <p:cNvSpPr txBox="1">
            <a:spLocks noChangeArrowheads="1"/>
          </p:cNvSpPr>
          <p:nvPr/>
        </p:nvSpPr>
        <p:spPr>
          <a:xfrm>
            <a:off x="1475195" y="2370773"/>
            <a:ext cx="20178585" cy="911010"/>
          </a:xfrm>
          <a:prstGeom prst="rect">
            <a:avLst/>
          </a:prstGeo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r>
              <a:rPr lang="en-US" altLang="en-US" sz="6000" b="1" dirty="0">
                <a:solidFill>
                  <a:srgbClr val="990000"/>
                </a:solidFill>
                <a:latin typeface="Helvetica Neue"/>
              </a:rPr>
              <a:t>Negation as Failure</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3">
            <a:extLst>
              <a:ext uri="{FF2B5EF4-FFF2-40B4-BE49-F238E27FC236}">
                <a16:creationId xmlns:a16="http://schemas.microsoft.com/office/drawing/2014/main" id="{80AAF5DB-1D42-2A82-4A43-728C6A7397B7}"/>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3251" name="Slide Number Placeholder 5">
            <a:extLst>
              <a:ext uri="{FF2B5EF4-FFF2-40B4-BE49-F238E27FC236}">
                <a16:creationId xmlns:a16="http://schemas.microsoft.com/office/drawing/2014/main" id="{FA09F2C2-8106-076E-29FB-142EFA3C4B3E}"/>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7CCF7353-CA12-4285-AA0A-66AFA3A29D48}" type="slidenum">
              <a:rPr lang="el-GR" altLang="en-US" smtClean="0"/>
              <a:pPr algn="ctr"/>
              <a:t>77</a:t>
            </a:fld>
            <a:endParaRPr lang="el-GR" altLang="en-US" dirty="0"/>
          </a:p>
        </p:txBody>
      </p:sp>
      <p:sp>
        <p:nvSpPr>
          <p:cNvPr id="53252" name="Rectangle 2">
            <a:extLst>
              <a:ext uri="{FF2B5EF4-FFF2-40B4-BE49-F238E27FC236}">
                <a16:creationId xmlns:a16="http://schemas.microsoft.com/office/drawing/2014/main" id="{A74E1092-24B4-43C6-6A1F-4AB90978DF78}"/>
              </a:ext>
            </a:extLst>
          </p:cNvPr>
          <p:cNvSpPr>
            <a:spLocks noGrp="1" noChangeArrowheads="1"/>
          </p:cNvSpPr>
          <p:nvPr>
            <p:ph type="title"/>
          </p:nvPr>
        </p:nvSpPr>
        <p:spPr/>
        <p:txBody>
          <a:bodyPr/>
          <a:lstStyle/>
          <a:p>
            <a:pPr eaLnBrk="1" hangingPunct="1"/>
            <a:r>
              <a:rPr lang="en-US" altLang="en-US" sz="6400" b="1" dirty="0">
                <a:solidFill>
                  <a:srgbClr val="990000"/>
                </a:solidFill>
              </a:rPr>
              <a:t> </a:t>
            </a:r>
          </a:p>
        </p:txBody>
      </p:sp>
      <p:sp>
        <p:nvSpPr>
          <p:cNvPr id="53253" name="Rectangle 3">
            <a:extLst>
              <a:ext uri="{FF2B5EF4-FFF2-40B4-BE49-F238E27FC236}">
                <a16:creationId xmlns:a16="http://schemas.microsoft.com/office/drawing/2014/main" id="{3178B8B7-739B-5026-76CA-DAB056A92C53}"/>
              </a:ext>
            </a:extLst>
          </p:cNvPr>
          <p:cNvSpPr>
            <a:spLocks noGrp="1" noChangeArrowheads="1"/>
          </p:cNvSpPr>
          <p:nvPr>
            <p:ph type="body" idx="1"/>
          </p:nvPr>
        </p:nvSpPr>
        <p:spPr>
          <a:xfrm>
            <a:off x="1627595" y="3784601"/>
            <a:ext cx="20599400" cy="4533899"/>
          </a:xfrm>
        </p:spPr>
        <p:txBody>
          <a:bodyPr/>
          <a:lstStyle/>
          <a:p>
            <a:pPr eaLnBrk="1" hangingPunct="1">
              <a:buFont typeface="Wingdings" panose="05000000000000000000" pitchFamily="2" charset="2"/>
              <a:buChar char="§"/>
            </a:pPr>
            <a:r>
              <a:rPr lang="en-US" altLang="en-US" sz="5400" dirty="0">
                <a:latin typeface="Helvetica Neue"/>
              </a:rPr>
              <a:t>A fact</a:t>
            </a:r>
            <a:r>
              <a:rPr lang="el-GR" altLang="en-US" sz="5400" dirty="0">
                <a:latin typeface="Helvetica Neue"/>
              </a:rPr>
              <a:t> (</a:t>
            </a:r>
            <a:r>
              <a:rPr lang="en-US" altLang="en-US" sz="5400" dirty="0">
                <a:latin typeface="Helvetica Neue"/>
              </a:rPr>
              <a:t>atomic sentence</a:t>
            </a:r>
            <a:r>
              <a:rPr lang="el-GR" altLang="en-US" sz="5400" dirty="0">
                <a:latin typeface="Helvetica Neue"/>
              </a:rPr>
              <a:t>) </a:t>
            </a:r>
            <a:r>
              <a:rPr lang="en-US" altLang="en-US" sz="5400" dirty="0">
                <a:latin typeface="Helvetica Neue"/>
              </a:rPr>
              <a:t>is considered untrue</a:t>
            </a:r>
            <a:r>
              <a:rPr lang="el-GR" altLang="en-US" sz="5400" dirty="0">
                <a:latin typeface="Helvetica Neue"/>
              </a:rPr>
              <a:t>, </a:t>
            </a:r>
            <a:r>
              <a:rPr lang="en-US" altLang="en-US" sz="5400" dirty="0">
                <a:latin typeface="Helvetica Neue"/>
              </a:rPr>
              <a:t>if it cannot be proven that it is true</a:t>
            </a:r>
            <a:endParaRPr lang="el-GR" altLang="en-US" sz="5400" dirty="0">
              <a:latin typeface="Helvetica Neue"/>
            </a:endParaRPr>
          </a:p>
          <a:p>
            <a:pPr eaLnBrk="1" hangingPunct="1">
              <a:buFont typeface="Wingdings" panose="05000000000000000000" pitchFamily="2" charset="2"/>
              <a:buChar char="§"/>
            </a:pPr>
            <a:r>
              <a:rPr lang="en-US" altLang="en-US" sz="5400" dirty="0">
                <a:latin typeface="Helvetica Neue"/>
              </a:rPr>
              <a:t>The classic interpretation is that some sentence is either true or false, but it does not mean that we know, or are able to prove which is the correct truth value</a:t>
            </a:r>
          </a:p>
        </p:txBody>
      </p:sp>
      <p:sp>
        <p:nvSpPr>
          <p:cNvPr id="6" name="Rectangle 2">
            <a:extLst>
              <a:ext uri="{FF2B5EF4-FFF2-40B4-BE49-F238E27FC236}">
                <a16:creationId xmlns:a16="http://schemas.microsoft.com/office/drawing/2014/main" id="{6CDFD293-7D80-35C4-76E0-0984F7614B14}"/>
              </a:ext>
            </a:extLst>
          </p:cNvPr>
          <p:cNvSpPr txBox="1">
            <a:spLocks noChangeArrowheads="1"/>
          </p:cNvSpPr>
          <p:nvPr/>
        </p:nvSpPr>
        <p:spPr>
          <a:xfrm>
            <a:off x="1627595" y="1962789"/>
            <a:ext cx="20178585" cy="911010"/>
          </a:xfrm>
          <a:prstGeom prst="rect">
            <a:avLst/>
          </a:prstGeom>
        </p:spPr>
        <p:txBody>
          <a:bodyPr/>
          <a:lst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a:lstStyle>
          <a:p>
            <a:r>
              <a:rPr lang="en-US" altLang="en-US" sz="6000" b="1" dirty="0">
                <a:solidFill>
                  <a:srgbClr val="990000"/>
                </a:solidFill>
                <a:latin typeface="Helvetica Neue"/>
              </a:rPr>
              <a:t>How Negation is Interpreted</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1">
            <a:extLst>
              <a:ext uri="{FF2B5EF4-FFF2-40B4-BE49-F238E27FC236}">
                <a16:creationId xmlns:a16="http://schemas.microsoft.com/office/drawing/2014/main" id="{E4A444E7-F858-45B4-57D4-B2FD809331B6}"/>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4275" name="Slide Number Placeholder 3">
            <a:extLst>
              <a:ext uri="{FF2B5EF4-FFF2-40B4-BE49-F238E27FC236}">
                <a16:creationId xmlns:a16="http://schemas.microsoft.com/office/drawing/2014/main" id="{65E9F8EC-06FE-60A1-A256-D7671F8BE8F2}"/>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3F773D64-9772-4435-A4E3-E55FA727140B}" type="slidenum">
              <a:rPr lang="el-GR" altLang="en-US" smtClean="0"/>
              <a:pPr algn="ctr"/>
              <a:t>78</a:t>
            </a:fld>
            <a:endParaRPr lang="el-GR" altLang="en-US" dirty="0"/>
          </a:p>
        </p:txBody>
      </p:sp>
      <p:sp>
        <p:nvSpPr>
          <p:cNvPr id="54276" name="Text Box 4">
            <a:extLst>
              <a:ext uri="{FF2B5EF4-FFF2-40B4-BE49-F238E27FC236}">
                <a16:creationId xmlns:a16="http://schemas.microsoft.com/office/drawing/2014/main" id="{29C645F2-3D07-FADE-F1CF-89E815EC73BF}"/>
              </a:ext>
            </a:extLst>
          </p:cNvPr>
          <p:cNvSpPr txBox="1">
            <a:spLocks noChangeArrowheads="1"/>
          </p:cNvSpPr>
          <p:nvPr/>
        </p:nvSpPr>
        <p:spPr bwMode="auto">
          <a:xfrm>
            <a:off x="1847850" y="2010519"/>
            <a:ext cx="20104100" cy="9694962"/>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rgbClr val="990000"/>
                </a:solidFill>
                <a:latin typeface="Helvetica Neue"/>
              </a:rPr>
              <a:t>Closed World Assumption</a:t>
            </a:r>
            <a:r>
              <a:rPr lang="el-GR" altLang="en-US" sz="4800" b="1" dirty="0">
                <a:solidFill>
                  <a:srgbClr val="990000"/>
                </a:solidFill>
                <a:latin typeface="Helvetica Neue"/>
              </a:rPr>
              <a:t> </a:t>
            </a:r>
          </a:p>
          <a:p>
            <a:pPr algn="l" eaLnBrk="1" hangingPunct="1"/>
            <a:endParaRPr lang="el-GR" altLang="en-US" sz="1600" b="1" dirty="0">
              <a:solidFill>
                <a:srgbClr val="990000"/>
              </a:solidFill>
              <a:latin typeface="Helvetica Neue"/>
            </a:endParaRPr>
          </a:p>
          <a:p>
            <a:pPr algn="l" eaLnBrk="1" hangingPunct="1"/>
            <a:r>
              <a:rPr lang="en-US" altLang="en-US" sz="4000" b="1" dirty="0">
                <a:latin typeface="Helvetica Neue"/>
              </a:rPr>
              <a:t>Either we know that an atomic sentence is true, or we can prove that it is true, otherwise we take it to be false. </a:t>
            </a:r>
          </a:p>
          <a:p>
            <a:pPr algn="l" eaLnBrk="1" hangingPunct="1"/>
            <a:endParaRPr lang="el-GR" altLang="en-US" sz="1600" b="1" dirty="0">
              <a:latin typeface="Helvetica Neue"/>
            </a:endParaRPr>
          </a:p>
          <a:p>
            <a:pPr algn="l" eaLnBrk="1" hangingPunct="1"/>
            <a:r>
              <a:rPr lang="en-US" altLang="en-US" sz="4000" b="1" dirty="0">
                <a:latin typeface="Helvetica Neue"/>
              </a:rPr>
              <a:t>This means that we know </a:t>
            </a:r>
            <a:r>
              <a:rPr lang="en-US" altLang="en-US" sz="4000" b="1" dirty="0">
                <a:solidFill>
                  <a:srgbClr val="990000"/>
                </a:solidFill>
                <a:latin typeface="Helvetica Neue"/>
              </a:rPr>
              <a:t>all</a:t>
            </a:r>
            <a:r>
              <a:rPr lang="el-GR" altLang="en-US" sz="4000" b="1" dirty="0">
                <a:latin typeface="Helvetica Neue"/>
              </a:rPr>
              <a:t> </a:t>
            </a:r>
            <a:r>
              <a:rPr lang="en-US" altLang="en-US" sz="4000" b="1" dirty="0">
                <a:latin typeface="Helvetica Neue"/>
              </a:rPr>
              <a:t>relevant</a:t>
            </a:r>
            <a:r>
              <a:rPr lang="el-GR" altLang="en-US" sz="4000" b="1" dirty="0">
                <a:latin typeface="Helvetica Neue"/>
              </a:rPr>
              <a:t>  (</a:t>
            </a:r>
            <a:r>
              <a:rPr lang="en-US" altLang="en-US" sz="4000" b="1" dirty="0">
                <a:latin typeface="Helvetica Neue"/>
              </a:rPr>
              <a:t>basic</a:t>
            </a:r>
            <a:r>
              <a:rPr lang="el-GR" altLang="en-US" sz="4000" b="1" dirty="0">
                <a:latin typeface="Helvetica Neue"/>
              </a:rPr>
              <a:t>)</a:t>
            </a:r>
            <a:r>
              <a:rPr lang="en-US" altLang="en-US" sz="4000" b="1" dirty="0">
                <a:latin typeface="Helvetica Neue"/>
              </a:rPr>
              <a:t> facts</a:t>
            </a:r>
            <a:r>
              <a:rPr lang="el-GR" altLang="en-US" sz="4000" b="1" dirty="0">
                <a:latin typeface="Helvetica Neue"/>
              </a:rPr>
              <a:t>, </a:t>
            </a:r>
            <a:r>
              <a:rPr lang="en-US" altLang="en-US" sz="4000" b="1" dirty="0">
                <a:latin typeface="Helvetica Neue"/>
              </a:rPr>
              <a:t>and our knowledge of the given domain is</a:t>
            </a:r>
            <a:r>
              <a:rPr lang="el-GR" altLang="en-US" sz="4000" b="1" dirty="0">
                <a:latin typeface="Helvetica Neue"/>
              </a:rPr>
              <a:t> </a:t>
            </a:r>
            <a:r>
              <a:rPr lang="en-US" altLang="en-US" sz="4000" b="1" dirty="0">
                <a:solidFill>
                  <a:srgbClr val="990000"/>
                </a:solidFill>
                <a:latin typeface="Helvetica Neue"/>
              </a:rPr>
              <a:t>complete</a:t>
            </a:r>
            <a:r>
              <a:rPr lang="el-GR" altLang="en-US" sz="4000" b="1" dirty="0">
                <a:latin typeface="Helvetica Neue"/>
              </a:rPr>
              <a:t>. </a:t>
            </a:r>
          </a:p>
          <a:p>
            <a:pPr algn="l" eaLnBrk="1" hangingPunct="1"/>
            <a:endParaRPr lang="el-GR" altLang="en-US" sz="1600" b="1" dirty="0">
              <a:latin typeface="Helvetica Neue"/>
            </a:endParaRPr>
          </a:p>
          <a:p>
            <a:pPr algn="l" eaLnBrk="1" hangingPunct="1"/>
            <a:r>
              <a:rPr lang="en-US" altLang="en-US" sz="4000" b="1" dirty="0">
                <a:latin typeface="Helvetica Neue"/>
              </a:rPr>
              <a:t>Consider the following implications</a:t>
            </a:r>
            <a:r>
              <a:rPr lang="el-GR" altLang="en-US" sz="4000" b="1" dirty="0">
                <a:latin typeface="Helvetica Neue"/>
              </a:rPr>
              <a:t>:</a:t>
            </a:r>
          </a:p>
          <a:p>
            <a:pPr algn="l" eaLnBrk="1" hangingPunct="1"/>
            <a:endParaRPr lang="el-GR" altLang="en-US" sz="1600" b="1" dirty="0">
              <a:latin typeface="Helvetica Neue"/>
            </a:endParaRPr>
          </a:p>
          <a:p>
            <a:pPr algn="l" eaLnBrk="1" hangingPunct="1"/>
            <a:r>
              <a:rPr lang="el-GR" altLang="en-US" sz="4000" b="1" dirty="0">
                <a:latin typeface="Helvetica Neue"/>
              </a:rPr>
              <a:t>	</a:t>
            </a:r>
            <a:r>
              <a:rPr lang="en-US" altLang="en-US" sz="4000" b="1" dirty="0">
                <a:latin typeface="Helvetica Neue"/>
              </a:rPr>
              <a:t>FEVER</a:t>
            </a:r>
            <a:r>
              <a:rPr lang="el-GR" altLang="en-US" sz="4000" b="1" dirty="0">
                <a:latin typeface="Helvetica Neue"/>
              </a:rPr>
              <a:t>(</a:t>
            </a:r>
            <a:r>
              <a:rPr lang="en-US" altLang="en-US" sz="4000" b="1" dirty="0">
                <a:latin typeface="Helvetica Neue"/>
              </a:rPr>
              <a:t>x</a:t>
            </a:r>
            <a:r>
              <a:rPr lang="el-GR" altLang="en-US" sz="4000" b="1" dirty="0">
                <a:latin typeface="Helvetica Neue"/>
              </a:rPr>
              <a:t>) </a:t>
            </a:r>
            <a:r>
              <a:rPr lang="en-US"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FLU</a:t>
            </a:r>
            <a:r>
              <a:rPr lang="el-GR" altLang="en-US" sz="4000" b="1" dirty="0">
                <a:latin typeface="Helvetica Neue"/>
              </a:rPr>
              <a:t>(</a:t>
            </a:r>
            <a:r>
              <a:rPr lang="en-US" altLang="en-US" sz="4000" b="1" dirty="0">
                <a:latin typeface="Helvetica Neue"/>
              </a:rPr>
              <a:t>x</a:t>
            </a:r>
            <a:r>
              <a:rPr lang="el-GR" altLang="en-US" sz="4000" b="1" dirty="0">
                <a:latin typeface="Helvetica Neue"/>
              </a:rPr>
              <a:t>)</a:t>
            </a:r>
          </a:p>
          <a:p>
            <a:pPr algn="l" eaLnBrk="1" hangingPunct="1"/>
            <a:r>
              <a:rPr lang="el-GR" altLang="en-US" sz="4000" b="1" dirty="0">
                <a:latin typeface="Helvetica Neue"/>
              </a:rPr>
              <a:t>	</a:t>
            </a:r>
            <a:r>
              <a:rPr lang="en-US" altLang="en-US" sz="4000" b="1" dirty="0">
                <a:latin typeface="Helvetica Neue"/>
              </a:rPr>
              <a:t>FEVER</a:t>
            </a:r>
            <a:r>
              <a:rPr lang="el-GR" altLang="en-US" sz="4000" b="1" dirty="0">
                <a:latin typeface="Helvetica Neue"/>
              </a:rPr>
              <a:t>(</a:t>
            </a:r>
            <a:r>
              <a:rPr lang="en-US" altLang="en-US" sz="4000" b="1" dirty="0">
                <a:latin typeface="Helvetica Neue"/>
              </a:rPr>
              <a:t>x</a:t>
            </a:r>
            <a:r>
              <a:rPr lang="el-GR" altLang="en-US" sz="4000" b="1" dirty="0">
                <a:latin typeface="Helvetica Neue"/>
              </a:rPr>
              <a:t>) </a:t>
            </a:r>
            <a:r>
              <a:rPr lang="en-US"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SMALLBOX</a:t>
            </a:r>
            <a:r>
              <a:rPr lang="el-GR" altLang="en-US" sz="4000" b="1" dirty="0">
                <a:latin typeface="Helvetica Neue"/>
              </a:rPr>
              <a:t>(</a:t>
            </a:r>
            <a:r>
              <a:rPr lang="en-US" altLang="en-US" sz="4000" b="1" dirty="0">
                <a:latin typeface="Helvetica Neue"/>
              </a:rPr>
              <a:t>x</a:t>
            </a:r>
            <a:r>
              <a:rPr lang="el-GR" altLang="en-US" sz="4000" b="1" dirty="0">
                <a:latin typeface="Helvetica Neue"/>
              </a:rPr>
              <a:t>) </a:t>
            </a:r>
          </a:p>
          <a:p>
            <a:pPr algn="l" eaLnBrk="1" hangingPunct="1"/>
            <a:endParaRPr lang="el-GR" altLang="en-US" sz="1600" b="1" dirty="0">
              <a:latin typeface="Helvetica Neue"/>
            </a:endParaRPr>
          </a:p>
          <a:p>
            <a:pPr algn="l" eaLnBrk="1" hangingPunct="1"/>
            <a:r>
              <a:rPr lang="en-US" altLang="en-US" sz="4000" b="1" dirty="0">
                <a:latin typeface="Helvetica Neue"/>
              </a:rPr>
              <a:t>Every sentence on its own suffices to prove the presence of fever. However, can it be said that collectively these sentences constitute the necessary conditions regarding the truth value of predicate FEVER?</a:t>
            </a:r>
          </a:p>
          <a:p>
            <a:pPr algn="l" eaLnBrk="1" hangingPunct="1"/>
            <a:endParaRPr lang="el-GR" altLang="en-US" sz="1600" b="1" dirty="0">
              <a:latin typeface="Helvetica Neue"/>
            </a:endParaRPr>
          </a:p>
          <a:p>
            <a:pPr algn="l" eaLnBrk="1" hangingPunct="1"/>
            <a:r>
              <a:rPr lang="en-US" altLang="en-US" sz="4000" b="1" dirty="0">
                <a:latin typeface="Helvetica Neue"/>
              </a:rPr>
              <a:t>Obviously not</a:t>
            </a:r>
            <a:r>
              <a:rPr lang="el-GR" altLang="en-US" sz="4000" b="1" dirty="0">
                <a:latin typeface="Helvetica Neue"/>
              </a:rPr>
              <a:t>. </a:t>
            </a:r>
            <a:r>
              <a:rPr lang="en-US" altLang="en-US" sz="4000" b="1" dirty="0">
                <a:latin typeface="Helvetica Neue"/>
              </a:rPr>
              <a:t>Several other causes of fever may be listed, such as cold, food poisoning, measles, and lots of others.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9F5262-C59C-4C9C-B0CD-148CD51E9534}"/>
              </a:ext>
            </a:extLst>
          </p:cNvPr>
          <p:cNvSpPr>
            <a:spLocks noGrp="1"/>
          </p:cNvSpPr>
          <p:nvPr>
            <p:ph type="body" sz="quarter" idx="16"/>
          </p:nvPr>
        </p:nvSpPr>
        <p:spPr>
          <a:xfrm>
            <a:off x="1396755" y="5115183"/>
            <a:ext cx="21590490" cy="1446256"/>
          </a:xfrm>
        </p:spPr>
        <p:txBody>
          <a:bodyPr/>
          <a:lstStyle/>
          <a:p>
            <a:r>
              <a:rPr lang="en-US" sz="6000" dirty="0"/>
              <a:t>Semantic Networks</a:t>
            </a:r>
          </a:p>
        </p:txBody>
      </p:sp>
    </p:spTree>
    <p:extLst>
      <p:ext uri="{BB962C8B-B14F-4D97-AF65-F5344CB8AC3E}">
        <p14:creationId xmlns:p14="http://schemas.microsoft.com/office/powerpoint/2010/main" val="1045743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181903" y="2977498"/>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Knowledge</a:t>
            </a:r>
            <a:endParaRPr lang="en-CY" sz="4800" dirty="0"/>
          </a:p>
        </p:txBody>
      </p:sp>
      <p:sp>
        <p:nvSpPr>
          <p:cNvPr id="5" name="Text Placeholder 1">
            <a:extLst>
              <a:ext uri="{FF2B5EF4-FFF2-40B4-BE49-F238E27FC236}">
                <a16:creationId xmlns:a16="http://schemas.microsoft.com/office/drawing/2014/main" id="{4C5CD290-A304-17E2-23ED-1F0BDC6514B8}"/>
              </a:ext>
            </a:extLst>
          </p:cNvPr>
          <p:cNvSpPr txBox="1">
            <a:spLocks/>
          </p:cNvSpPr>
          <p:nvPr/>
        </p:nvSpPr>
        <p:spPr>
          <a:xfrm>
            <a:off x="1059445" y="4328985"/>
            <a:ext cx="21614094" cy="73481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571500" indent="-571500">
              <a:buFont typeface="Wingdings" panose="05000000000000000000" pitchFamily="2" charset="2"/>
              <a:buChar char="q"/>
            </a:pPr>
            <a:r>
              <a:rPr lang="en-US" sz="4400" dirty="0"/>
              <a:t>Is the central element in symbolic AI </a:t>
            </a:r>
          </a:p>
          <a:p>
            <a:pPr marL="571500" indent="-571500">
              <a:buFont typeface="Wingdings" panose="05000000000000000000" pitchFamily="2" charset="2"/>
              <a:buChar char="q"/>
            </a:pPr>
            <a:r>
              <a:rPr lang="en-US" sz="4400" dirty="0"/>
              <a:t>Intelligent behavior and thinking are clearly conditioned by knowledge</a:t>
            </a:r>
          </a:p>
          <a:p>
            <a:pPr marL="571500" indent="-571500">
              <a:buFont typeface="Wingdings" panose="05000000000000000000" pitchFamily="2" charset="2"/>
              <a:buChar char="q"/>
            </a:pPr>
            <a:r>
              <a:rPr lang="en-CY" sz="4400" dirty="0">
                <a:effectLst/>
                <a:ea typeface="Times New Roman" panose="02020603050405020304" pitchFamily="18" charset="0"/>
                <a:cs typeface="Times New Roman" panose="02020603050405020304" pitchFamily="18" charset="0"/>
              </a:rPr>
              <a:t>The automation</a:t>
            </a:r>
            <a:r>
              <a:rPr lang="en-US" sz="4400" dirty="0">
                <a:effectLst/>
                <a:ea typeface="Times New Roman" panose="02020603050405020304" pitchFamily="18" charset="0"/>
                <a:cs typeface="Times New Roman" panose="02020603050405020304" pitchFamily="18" charset="0"/>
              </a:rPr>
              <a:t>/mechanization</a:t>
            </a:r>
            <a:r>
              <a:rPr lang="en-CY" sz="4400" dirty="0">
                <a:effectLst/>
                <a:ea typeface="Times New Roman" panose="02020603050405020304" pitchFamily="18" charset="0"/>
                <a:cs typeface="Times New Roman" panose="02020603050405020304" pitchFamily="18" charset="0"/>
              </a:rPr>
              <a:t> of knowledge </a:t>
            </a:r>
            <a:r>
              <a:rPr lang="en-US" sz="4400" dirty="0">
                <a:effectLst/>
                <a:ea typeface="Times New Roman" panose="02020603050405020304" pitchFamily="18" charset="0"/>
                <a:cs typeface="Times New Roman" panose="02020603050405020304" pitchFamily="18" charset="0"/>
              </a:rPr>
              <a:t>in the context</a:t>
            </a:r>
            <a:r>
              <a:rPr lang="en-CY" sz="4400" dirty="0">
                <a:effectLst/>
                <a:ea typeface="Times New Roman" panose="02020603050405020304" pitchFamily="18" charset="0"/>
                <a:cs typeface="Times New Roman" panose="02020603050405020304" pitchFamily="18" charset="0"/>
              </a:rPr>
              <a:t> of intelligent computing systems </a:t>
            </a:r>
            <a:r>
              <a:rPr lang="en-US" sz="4400" dirty="0">
                <a:effectLst/>
                <a:ea typeface="Times New Roman" panose="02020603050405020304" pitchFamily="18" charset="0"/>
                <a:cs typeface="Times New Roman" panose="02020603050405020304" pitchFamily="18" charset="0"/>
              </a:rPr>
              <a:t>(knowledge-based systems or expert systems) </a:t>
            </a:r>
            <a:r>
              <a:rPr lang="en-US" sz="4400" dirty="0">
                <a:ea typeface="Times New Roman" panose="02020603050405020304" pitchFamily="18" charset="0"/>
                <a:cs typeface="Times New Roman" panose="02020603050405020304" pitchFamily="18" charset="0"/>
              </a:rPr>
              <a:t>entails</a:t>
            </a:r>
            <a:r>
              <a:rPr lang="en-CY" sz="4400" dirty="0">
                <a:effectLst/>
                <a:ea typeface="Times New Roman" panose="02020603050405020304" pitchFamily="18" charset="0"/>
                <a:cs typeface="Times New Roman" panose="02020603050405020304" pitchFamily="18" charset="0"/>
              </a:rPr>
              <a:t> its representation in a formal, symbolic </a:t>
            </a:r>
            <a:r>
              <a:rPr lang="en-US" sz="4400" dirty="0">
                <a:effectLst/>
                <a:ea typeface="Times New Roman" panose="02020603050405020304" pitchFamily="18" charset="0"/>
                <a:cs typeface="Times New Roman" panose="02020603050405020304" pitchFamily="18" charset="0"/>
              </a:rPr>
              <a:t>way</a:t>
            </a:r>
          </a:p>
          <a:p>
            <a:pPr marL="571500" indent="-571500">
              <a:buFont typeface="Wingdings" panose="05000000000000000000" pitchFamily="2" charset="2"/>
              <a:buChar char="q"/>
            </a:pPr>
            <a:r>
              <a:rPr lang="en-CY" sz="4400" dirty="0">
                <a:effectLst/>
                <a:ea typeface="Times New Roman" panose="02020603050405020304" pitchFamily="18" charset="0"/>
                <a:cs typeface="Times New Roman" panose="02020603050405020304" pitchFamily="18" charset="0"/>
              </a:rPr>
              <a:t>The development of logics, or more generally formalisms, for the representation and reasoning with knowledge, is part of basic research in </a:t>
            </a:r>
            <a:r>
              <a:rPr lang="en-US" sz="4400" dirty="0">
                <a:effectLst/>
                <a:ea typeface="Times New Roman" panose="02020603050405020304" pitchFamily="18" charset="0"/>
                <a:cs typeface="Times New Roman" panose="02020603050405020304" pitchFamily="18" charset="0"/>
              </a:rPr>
              <a:t>AI</a:t>
            </a:r>
            <a:endParaRPr lang="en-US" sz="4400" dirty="0">
              <a:ea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q"/>
            </a:pPr>
            <a:r>
              <a:rPr lang="en-CY" sz="4400" dirty="0">
                <a:effectLst/>
                <a:ea typeface="Times New Roman" panose="02020603050405020304" pitchFamily="18" charset="0"/>
                <a:cs typeface="Times New Roman" panose="02020603050405020304" pitchFamily="18" charset="0"/>
              </a:rPr>
              <a:t>Representation formalisms are developed independently of some class of problems or applications</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pPr>
            <a:r>
              <a:rPr lang="en-CY" sz="4400" dirty="0">
                <a:effectLst/>
                <a:ea typeface="Calibri" panose="020F0502020204030204" pitchFamily="34" charset="0"/>
                <a:cs typeface="Times New Roman" panose="02020603050405020304" pitchFamily="18" charset="0"/>
              </a:rPr>
              <a:t> </a:t>
            </a:r>
          </a:p>
          <a:p>
            <a:pPr marL="571500" indent="-571500">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a:p>
            <a:pPr marL="571500" indent="-571500">
              <a:buFont typeface="Wingdings" panose="05000000000000000000" pitchFamily="2" charset="2"/>
              <a:buChar char="q"/>
            </a:pPr>
            <a:endParaRPr lang="en-US" sz="4400" dirty="0"/>
          </a:p>
          <a:p>
            <a:endParaRPr lang="en-US" sz="4400" dirty="0"/>
          </a:p>
          <a:p>
            <a:pPr>
              <a:lnSpc>
                <a:spcPct val="90000"/>
              </a:lnSpc>
            </a:pPr>
            <a:endParaRPr lang="el-GR" altLang="en-US" sz="4400" b="1" dirty="0"/>
          </a:p>
          <a:p>
            <a:pPr>
              <a:lnSpc>
                <a:spcPct val="90000"/>
              </a:lnSpc>
            </a:pPr>
            <a:endParaRPr lang="el-GR" altLang="en-US" sz="4400" b="1" dirty="0"/>
          </a:p>
          <a:p>
            <a:pPr marL="514350" indent="-514350">
              <a:buFont typeface="+mj-lt"/>
              <a:buAutoNum type="arabicPeriod"/>
            </a:pPr>
            <a:endParaRPr lang="en-US" sz="4400" dirty="0"/>
          </a:p>
          <a:p>
            <a:endParaRPr lang="en-US" sz="4400" dirty="0"/>
          </a:p>
        </p:txBody>
      </p:sp>
    </p:spTree>
    <p:extLst>
      <p:ext uri="{BB962C8B-B14F-4D97-AF65-F5344CB8AC3E}">
        <p14:creationId xmlns:p14="http://schemas.microsoft.com/office/powerpoint/2010/main" val="262613783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80</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158299" y="322463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158299" y="4683211"/>
            <a:ext cx="21461694" cy="6993924"/>
          </a:xfrm>
        </p:spPr>
        <p:txBody>
          <a:bodyPr/>
          <a:lstStyle/>
          <a:p>
            <a:pPr marL="0" indent="0">
              <a:buNone/>
            </a:pPr>
            <a:r>
              <a:rPr lang="en-US" sz="3200" dirty="0"/>
              <a:t>Upon completion of this unit on knowledge representation and reasoning, predicate logic and semantic networks, students will be able:</a:t>
            </a:r>
          </a:p>
          <a:p>
            <a:pPr marL="0" indent="0">
              <a:buNone/>
            </a:pPr>
            <a:endParaRPr lang="en-US" sz="800" b="1" dirty="0"/>
          </a:p>
          <a:p>
            <a:pPr marL="0" indent="0">
              <a:buNone/>
            </a:pPr>
            <a:r>
              <a:rPr lang="en-US" sz="3200" b="1" dirty="0"/>
              <a:t>Regarding Semantic Networks:</a:t>
            </a:r>
          </a:p>
          <a:p>
            <a:pPr marL="514350" indent="-514350">
              <a:buFont typeface="+mj-lt"/>
              <a:buAutoNum type="arabicPeriod"/>
            </a:pPr>
            <a:r>
              <a:rPr lang="en-US" sz="3200" dirty="0"/>
              <a:t>Explain the key elements of semantic networks as a knowledge representation formalism.</a:t>
            </a:r>
          </a:p>
          <a:p>
            <a:pPr marL="514350" indent="-514350">
              <a:buFont typeface="+mj-lt"/>
              <a:buAutoNum type="arabicPeriod"/>
            </a:pPr>
            <a:r>
              <a:rPr lang="en-US" sz="3200" dirty="0"/>
              <a:t>Discuss the hierarchical relations isa (is-a-kind-of) and part_of (is-a-part-of) through which taxonomies and meronomies of concepts/objects can be formed and outline how inheritance of properties is supported through these structures.</a:t>
            </a:r>
          </a:p>
          <a:p>
            <a:pPr marL="514350" indent="-514350">
              <a:buFont typeface="+mj-lt"/>
              <a:buAutoNum type="arabicPeriod"/>
            </a:pPr>
            <a:r>
              <a:rPr lang="en-US" sz="3200" dirty="0"/>
              <a:t>Explain how the formalism can be extended to partitioned semantic networks.</a:t>
            </a:r>
          </a:p>
          <a:p>
            <a:pPr marL="514350" indent="-514350">
              <a:buFont typeface="+mj-lt"/>
              <a:buAutoNum type="arabicPeriod"/>
            </a:pPr>
            <a:r>
              <a:rPr lang="en-US" sz="3200" dirty="0"/>
              <a:t>Outline the reasoning method of intersection search applied to semantic networks.</a:t>
            </a:r>
          </a:p>
          <a:p>
            <a:pPr marL="514350" indent="-514350">
              <a:buFont typeface="+mj-lt"/>
              <a:buAutoNum type="arabicPeriod"/>
            </a:pPr>
            <a:r>
              <a:rPr lang="en-US" sz="3200" dirty="0"/>
              <a:t>Draw a comparison between these two declarative formalisms (predicate logic, semantic networks).</a:t>
            </a:r>
          </a:p>
        </p:txBody>
      </p:sp>
    </p:spTree>
    <p:extLst>
      <p:ext uri="{BB962C8B-B14F-4D97-AF65-F5344CB8AC3E}">
        <p14:creationId xmlns:p14="http://schemas.microsoft.com/office/powerpoint/2010/main" val="18292843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81</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323937" y="2741319"/>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Semantic Networks</a:t>
            </a:r>
            <a:endParaRPr lang="en-CY" sz="4800" dirty="0"/>
          </a:p>
        </p:txBody>
      </p:sp>
      <p:sp>
        <p:nvSpPr>
          <p:cNvPr id="8" name="TextBox 7">
            <a:extLst>
              <a:ext uri="{FF2B5EF4-FFF2-40B4-BE49-F238E27FC236}">
                <a16:creationId xmlns:a16="http://schemas.microsoft.com/office/drawing/2014/main" id="{AA96D4AA-FEEE-D8E0-E900-690EF871DE3A}"/>
              </a:ext>
            </a:extLst>
          </p:cNvPr>
          <p:cNvSpPr txBox="1"/>
          <p:nvPr/>
        </p:nvSpPr>
        <p:spPr>
          <a:xfrm>
            <a:off x="1323938" y="4111265"/>
            <a:ext cx="21736124" cy="6863417"/>
          </a:xfrm>
          <a:prstGeom prst="rect">
            <a:avLst/>
          </a:prstGeom>
          <a:noFill/>
        </p:spPr>
        <p:txBody>
          <a:bodyPr wrap="square">
            <a:spAutoFit/>
          </a:bodyPr>
          <a:lstStyle/>
          <a:p>
            <a:pPr marL="685800" indent="-685800">
              <a:buFont typeface="Wingdings" panose="05000000000000000000" pitchFamily="2" charset="2"/>
              <a:buChar char="q"/>
            </a:pPr>
            <a:r>
              <a:rPr lang="en-CY" sz="4000" dirty="0">
                <a:solidFill>
                  <a:srgbClr val="0100C8"/>
                </a:solidFill>
                <a:effectLst/>
                <a:latin typeface="Helvetica Neue"/>
                <a:ea typeface="Calibri" panose="020F0502020204030204" pitchFamily="34" charset="0"/>
                <a:cs typeface="Times New Roman" panose="02020603050405020304" pitchFamily="18" charset="0"/>
              </a:rPr>
              <a:t>A </a:t>
            </a:r>
            <a:r>
              <a:rPr lang="en-CY" sz="4000" b="1" dirty="0">
                <a:solidFill>
                  <a:srgbClr val="FF2D64"/>
                </a:solidFill>
                <a:effectLst/>
                <a:latin typeface="Helvetica Neue"/>
                <a:ea typeface="Calibri" panose="020F0502020204030204" pitchFamily="34" charset="0"/>
                <a:cs typeface="Times New Roman" panose="02020603050405020304" pitchFamily="18" charset="0"/>
              </a:rPr>
              <a:t>semantic network </a:t>
            </a:r>
            <a:r>
              <a:rPr lang="en-CY" sz="4000" dirty="0">
                <a:solidFill>
                  <a:srgbClr val="0100C8"/>
                </a:solidFill>
                <a:effectLst/>
                <a:latin typeface="Helvetica Neue"/>
                <a:ea typeface="Calibri" panose="020F0502020204030204" pitchFamily="34" charset="0"/>
                <a:cs typeface="Times New Roman" panose="02020603050405020304" pitchFamily="18" charset="0"/>
              </a:rPr>
              <a:t>is a knowledge structure that depicts how concepts are related to one another and illustrates how they interconnect.</a:t>
            </a:r>
            <a:endParaRPr lang="el-GR" sz="40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buFont typeface="Wingdings" panose="05000000000000000000" pitchFamily="2" charset="2"/>
              <a:buChar char="q"/>
            </a:pPr>
            <a:r>
              <a:rPr lang="en-US" sz="4000" dirty="0">
                <a:solidFill>
                  <a:srgbClr val="0100C8"/>
                </a:solidFill>
                <a:latin typeface="Helvetica Neue"/>
                <a:cs typeface="Times New Roman" panose="02020603050405020304" pitchFamily="18" charset="0"/>
              </a:rPr>
              <a:t>The aim is to represent all knowledge about some concept or object, giving emphasis to the </a:t>
            </a:r>
            <a:r>
              <a:rPr lang="en-US" sz="4000" b="1" dirty="0">
                <a:solidFill>
                  <a:srgbClr val="FF2D64"/>
                </a:solidFill>
                <a:latin typeface="Helvetica Neue"/>
                <a:cs typeface="Times New Roman" panose="02020603050405020304" pitchFamily="18" charset="0"/>
              </a:rPr>
              <a:t>structure</a:t>
            </a:r>
            <a:r>
              <a:rPr lang="en-US" sz="4000" dirty="0">
                <a:solidFill>
                  <a:srgbClr val="0100C8"/>
                </a:solidFill>
                <a:latin typeface="Helvetica Neue"/>
                <a:cs typeface="Times New Roman" panose="02020603050405020304" pitchFamily="18" charset="0"/>
              </a:rPr>
              <a:t> of knowledge.</a:t>
            </a:r>
          </a:p>
          <a:p>
            <a:pPr marL="685800" indent="-685800">
              <a:buFont typeface="Wingdings" panose="05000000000000000000" pitchFamily="2" charset="2"/>
              <a:buChar char="q"/>
            </a:pPr>
            <a:r>
              <a:rPr lang="en-US" sz="4000" dirty="0">
                <a:solidFill>
                  <a:srgbClr val="0100C8"/>
                </a:solidFill>
                <a:latin typeface="Helvetica Neue"/>
                <a:cs typeface="Times New Roman" panose="02020603050405020304" pitchFamily="18" charset="0"/>
              </a:rPr>
              <a:t>The formalism is rooted on research findings about the understanding of natural language, specifically how semantic distinctions and relationships between concepts are depicted.</a:t>
            </a:r>
          </a:p>
          <a:p>
            <a:pPr marL="685800" indent="-685800">
              <a:buFont typeface="Wingdings" panose="05000000000000000000" pitchFamily="2" charset="2"/>
              <a:buChar char="q"/>
            </a:pPr>
            <a:r>
              <a:rPr lang="en-US" sz="4000" dirty="0">
                <a:solidFill>
                  <a:srgbClr val="0100C8"/>
                </a:solidFill>
                <a:latin typeface="Helvetica Neue"/>
                <a:cs typeface="Times New Roman" panose="02020603050405020304" pitchFamily="18" charset="0"/>
              </a:rPr>
              <a:t>The term </a:t>
            </a:r>
            <a:r>
              <a:rPr lang="en-US" sz="4000" b="1" dirty="0">
                <a:solidFill>
                  <a:srgbClr val="FF2D64"/>
                </a:solidFill>
                <a:latin typeface="Helvetica Neue"/>
                <a:cs typeface="Times New Roman" panose="02020603050405020304" pitchFamily="18" charset="0"/>
              </a:rPr>
              <a:t>associative networks </a:t>
            </a:r>
            <a:r>
              <a:rPr lang="en-US" sz="4000" dirty="0">
                <a:solidFill>
                  <a:srgbClr val="0100C8"/>
                </a:solidFill>
                <a:latin typeface="Helvetica Neue"/>
                <a:cs typeface="Times New Roman" panose="02020603050405020304" pitchFamily="18" charset="0"/>
              </a:rPr>
              <a:t>is used synonymously or as a generalization of semantic networks, influenced from findings regarding the nature of human memory as an </a:t>
            </a:r>
            <a:r>
              <a:rPr lang="en-US" sz="4000" b="1" dirty="0">
                <a:solidFill>
                  <a:srgbClr val="FF2D64"/>
                </a:solidFill>
                <a:latin typeface="Helvetica Neue"/>
                <a:cs typeface="Times New Roman" panose="02020603050405020304" pitchFamily="18" charset="0"/>
              </a:rPr>
              <a:t>associative memory</a:t>
            </a:r>
            <a:r>
              <a:rPr lang="en-US" sz="4000" dirty="0">
                <a:solidFill>
                  <a:srgbClr val="0100C8"/>
                </a:solidFill>
                <a:latin typeface="Helvetica Neue"/>
                <a:cs typeface="Times New Roman" panose="02020603050405020304" pitchFamily="18" charset="0"/>
              </a:rPr>
              <a:t>.</a:t>
            </a:r>
          </a:p>
          <a:p>
            <a:pPr marL="685800" indent="-685800">
              <a:buFont typeface="Wingdings" panose="05000000000000000000" pitchFamily="2" charset="2"/>
              <a:buChar char="q"/>
            </a:pPr>
            <a:r>
              <a:rPr lang="en-US" altLang="en-US" sz="4000" dirty="0">
                <a:solidFill>
                  <a:srgbClr val="0100C8"/>
                </a:solidFill>
                <a:latin typeface="Helvetica Neue"/>
                <a:cs typeface="Times New Roman" panose="02020603050405020304" pitchFamily="18" charset="0"/>
              </a:rPr>
              <a:t>The formalism of </a:t>
            </a:r>
            <a:r>
              <a:rPr lang="en-US" altLang="en-US" sz="4000" b="1" dirty="0">
                <a:solidFill>
                  <a:srgbClr val="FF2D64"/>
                </a:solidFill>
                <a:latin typeface="Helvetica Neue"/>
                <a:cs typeface="Times New Roman" panose="02020603050405020304" pitchFamily="18" charset="0"/>
              </a:rPr>
              <a:t>frames</a:t>
            </a:r>
            <a:r>
              <a:rPr lang="en-US" altLang="en-US" sz="4000" dirty="0">
                <a:solidFill>
                  <a:srgbClr val="0100C8"/>
                </a:solidFill>
                <a:latin typeface="Helvetica Neue"/>
                <a:cs typeface="Times New Roman" panose="02020603050405020304" pitchFamily="18" charset="0"/>
              </a:rPr>
              <a:t>, to be discussed at the next unit, also emphasizes the structuring of knowledge and has many commonalities with semantic/associative networks.</a:t>
            </a:r>
            <a:endParaRPr lang="el-GR" altLang="en-US" sz="4000" dirty="0"/>
          </a:p>
        </p:txBody>
      </p:sp>
    </p:spTree>
    <p:extLst>
      <p:ext uri="{BB962C8B-B14F-4D97-AF65-F5344CB8AC3E}">
        <p14:creationId xmlns:p14="http://schemas.microsoft.com/office/powerpoint/2010/main" val="349377772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a:extLst>
              <a:ext uri="{FF2B5EF4-FFF2-40B4-BE49-F238E27FC236}">
                <a16:creationId xmlns:a16="http://schemas.microsoft.com/office/drawing/2014/main" id="{86379A8E-5725-5150-7AE0-B30F38831ED9}"/>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8195" name="Slide Number Placeholder 3">
            <a:extLst>
              <a:ext uri="{FF2B5EF4-FFF2-40B4-BE49-F238E27FC236}">
                <a16:creationId xmlns:a16="http://schemas.microsoft.com/office/drawing/2014/main" id="{8F47137F-FAC3-59E3-2317-8D2129451003}"/>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33380FF2-788C-45BB-B6ED-C8CB8AE06FA9}" type="slidenum">
              <a:rPr lang="el-GR" altLang="en-US" smtClean="0"/>
              <a:pPr algn="ctr"/>
              <a:t>82</a:t>
            </a:fld>
            <a:endParaRPr lang="el-GR" altLang="en-US" dirty="0"/>
          </a:p>
        </p:txBody>
      </p:sp>
      <p:sp>
        <p:nvSpPr>
          <p:cNvPr id="8196" name="Text Box 4">
            <a:extLst>
              <a:ext uri="{FF2B5EF4-FFF2-40B4-BE49-F238E27FC236}">
                <a16:creationId xmlns:a16="http://schemas.microsoft.com/office/drawing/2014/main" id="{8941279A-C8ED-2B45-B54C-4E0799DBC9A9}"/>
              </a:ext>
            </a:extLst>
          </p:cNvPr>
          <p:cNvSpPr txBox="1">
            <a:spLocks noChangeArrowheads="1"/>
          </p:cNvSpPr>
          <p:nvPr/>
        </p:nvSpPr>
        <p:spPr bwMode="auto">
          <a:xfrm>
            <a:off x="4412434" y="2971801"/>
            <a:ext cx="16332200" cy="5447645"/>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b="1" dirty="0">
                <a:solidFill>
                  <a:srgbClr val="990000"/>
                </a:solidFill>
                <a:latin typeface="Helvetica Neue"/>
              </a:rPr>
              <a:t>Structural Elements of Semantic Networks</a:t>
            </a:r>
            <a:endParaRPr lang="el-GR" altLang="en-US" sz="4800" b="1" dirty="0">
              <a:solidFill>
                <a:srgbClr val="990000"/>
              </a:solidFill>
              <a:latin typeface="Helvetica Neue"/>
            </a:endParaRPr>
          </a:p>
          <a:p>
            <a:pPr algn="l" eaLnBrk="1" hangingPunct="1">
              <a:spcBef>
                <a:spcPct val="50000"/>
              </a:spcBef>
            </a:pPr>
            <a:r>
              <a:rPr lang="en-US" altLang="en-US" sz="4000" b="1" dirty="0">
                <a:latin typeface="Helvetica Neue"/>
              </a:rPr>
              <a:t>A semantic network consists of nodes and arcs (relationships).</a:t>
            </a:r>
            <a:r>
              <a:rPr lang="el-GR" altLang="en-US" sz="4000" b="1" dirty="0">
                <a:latin typeface="Helvetica Neue"/>
              </a:rPr>
              <a:t> </a:t>
            </a:r>
          </a:p>
          <a:p>
            <a:pPr algn="l" eaLnBrk="1" hangingPunct="1">
              <a:spcBef>
                <a:spcPct val="50000"/>
              </a:spcBef>
            </a:pPr>
            <a:r>
              <a:rPr lang="en-US" altLang="en-US" sz="4000" b="1" dirty="0">
                <a:latin typeface="Helvetica Neue"/>
              </a:rPr>
              <a:t>In the basic version, the nodes represent ‘inseparable’ entities that cannot be broken down to finer components.</a:t>
            </a:r>
          </a:p>
          <a:p>
            <a:pPr algn="l" eaLnBrk="1" hangingPunct="1">
              <a:spcBef>
                <a:spcPct val="50000"/>
              </a:spcBef>
            </a:pPr>
            <a:r>
              <a:rPr lang="en-US" altLang="en-US" sz="4000" b="1" dirty="0">
                <a:latin typeface="Helvetica Neue"/>
              </a:rPr>
              <a:t>In the extended version of partitioned semantic (associative) networks, a node can be a </a:t>
            </a:r>
            <a:r>
              <a:rPr lang="en-US" altLang="en-US" sz="4000" b="1" dirty="0">
                <a:solidFill>
                  <a:srgbClr val="990000"/>
                </a:solidFill>
                <a:latin typeface="Helvetica Neue"/>
              </a:rPr>
              <a:t>partition</a:t>
            </a:r>
            <a:r>
              <a:rPr lang="el-GR" altLang="en-US" sz="4000" b="1" dirty="0">
                <a:latin typeface="Helvetica Neue"/>
              </a:rPr>
              <a:t>, </a:t>
            </a:r>
            <a:r>
              <a:rPr lang="en-US" altLang="en-US" sz="4000" b="1" dirty="0">
                <a:latin typeface="Helvetica Neue"/>
              </a:rPr>
              <a:t>consisting of a semantic network at a lower level. </a:t>
            </a:r>
            <a:endParaRPr lang="el-GR" altLang="en-US" sz="4000" b="1" dirty="0">
              <a:latin typeface="Helvetica Neue"/>
            </a:endParaRPr>
          </a:p>
        </p:txBody>
      </p:sp>
      <p:sp>
        <p:nvSpPr>
          <p:cNvPr id="49157" name="Text Box 5">
            <a:extLst>
              <a:ext uri="{FF2B5EF4-FFF2-40B4-BE49-F238E27FC236}">
                <a16:creationId xmlns:a16="http://schemas.microsoft.com/office/drawing/2014/main" id="{4C86B248-31C8-B7C5-A25F-0CA345975F43}"/>
              </a:ext>
            </a:extLst>
          </p:cNvPr>
          <p:cNvSpPr txBox="1">
            <a:spLocks noChangeArrowheads="1"/>
          </p:cNvSpPr>
          <p:nvPr/>
        </p:nvSpPr>
        <p:spPr bwMode="auto">
          <a:xfrm>
            <a:off x="4412434" y="9108754"/>
            <a:ext cx="16504118" cy="1323439"/>
          </a:xfrm>
          <a:prstGeom prst="rect">
            <a:avLst/>
          </a:prstGeom>
          <a:solidFill>
            <a:schemeClr val="accent6">
              <a:lumMod val="40000"/>
              <a:lumOff val="6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000" b="1" dirty="0">
                <a:latin typeface="Helvetica Neue"/>
              </a:rPr>
              <a:t>Two important, general purpose, relations, are the </a:t>
            </a:r>
            <a:r>
              <a:rPr lang="en-US" altLang="en-US" sz="4000" b="1" dirty="0">
                <a:solidFill>
                  <a:srgbClr val="990000"/>
                </a:solidFill>
                <a:latin typeface="Helvetica Neue"/>
              </a:rPr>
              <a:t>taxonomic</a:t>
            </a:r>
            <a:r>
              <a:rPr lang="el-GR" altLang="en-US" sz="4000" b="1" dirty="0">
                <a:latin typeface="Helvetica Neue"/>
              </a:rPr>
              <a:t> και </a:t>
            </a:r>
            <a:r>
              <a:rPr lang="en-US" altLang="en-US" sz="4000" b="1" dirty="0">
                <a:solidFill>
                  <a:srgbClr val="990000"/>
                </a:solidFill>
                <a:latin typeface="Helvetica Neue"/>
              </a:rPr>
              <a:t>meronomic</a:t>
            </a:r>
            <a:r>
              <a:rPr lang="el-GR" altLang="en-US" sz="4000" b="1" dirty="0">
                <a:latin typeface="Helvetica Neue"/>
              </a:rPr>
              <a:t> </a:t>
            </a:r>
            <a:r>
              <a:rPr lang="en-US" altLang="en-US" sz="4000" b="1" dirty="0">
                <a:latin typeface="Helvetica Neue"/>
              </a:rPr>
              <a:t>relations, respectively ‘ISA’ </a:t>
            </a:r>
            <a:r>
              <a:rPr lang="el-GR" altLang="en-US" sz="4000" b="1" dirty="0">
                <a:latin typeface="Helvetica Neue"/>
              </a:rPr>
              <a:t>και</a:t>
            </a:r>
            <a:r>
              <a:rPr lang="en-US" altLang="en-US" sz="4000" b="1" dirty="0">
                <a:latin typeface="Helvetica Neue"/>
              </a:rPr>
              <a:t> ‘IS_PART’.</a:t>
            </a:r>
            <a:r>
              <a:rPr lang="en-US" altLang="en-US" sz="2800" dirty="0">
                <a:latin typeface="Helvetica Neue"/>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57"/>
                                        </p:tgtEl>
                                        <p:attrNameLst>
                                          <p:attrName>style.visibility</p:attrName>
                                        </p:attrNameLst>
                                      </p:cBhvr>
                                      <p:to>
                                        <p:strVal val="visible"/>
                                      </p:to>
                                    </p:set>
                                    <p:anim calcmode="lin" valueType="num">
                                      <p:cBhvr additive="base">
                                        <p:cTn id="7" dur="500" fill="hold"/>
                                        <p:tgtEl>
                                          <p:spTgt spid="49157"/>
                                        </p:tgtEl>
                                        <p:attrNameLst>
                                          <p:attrName>ppt_x</p:attrName>
                                        </p:attrNameLst>
                                      </p:cBhvr>
                                      <p:tavLst>
                                        <p:tav tm="0">
                                          <p:val>
                                            <p:strVal val="#ppt_x"/>
                                          </p:val>
                                        </p:tav>
                                        <p:tav tm="100000">
                                          <p:val>
                                            <p:strVal val="#ppt_x"/>
                                          </p:val>
                                        </p:tav>
                                      </p:tavLst>
                                    </p:anim>
                                    <p:anim calcmode="lin" valueType="num">
                                      <p:cBhvr additive="base">
                                        <p:cTn id="8" dur="500" fill="hold"/>
                                        <p:tgtEl>
                                          <p:spTgt spid="491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a:extLst>
              <a:ext uri="{FF2B5EF4-FFF2-40B4-BE49-F238E27FC236}">
                <a16:creationId xmlns:a16="http://schemas.microsoft.com/office/drawing/2014/main" id="{71189D78-FCC2-BE7F-FCF9-517B81FCB2BE}"/>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9219" name="Slide Number Placeholder 3">
            <a:extLst>
              <a:ext uri="{FF2B5EF4-FFF2-40B4-BE49-F238E27FC236}">
                <a16:creationId xmlns:a16="http://schemas.microsoft.com/office/drawing/2014/main" id="{E15C7319-1A77-A613-FDEE-CE52DC65B7C5}"/>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7DBA8E02-E418-48BE-9492-247713A9B6F2}" type="slidenum">
              <a:rPr lang="el-GR" altLang="en-US" smtClean="0"/>
              <a:pPr algn="ctr"/>
              <a:t>83</a:t>
            </a:fld>
            <a:endParaRPr lang="el-GR" altLang="en-US" dirty="0"/>
          </a:p>
        </p:txBody>
      </p:sp>
      <p:sp>
        <p:nvSpPr>
          <p:cNvPr id="9220" name="Oval 4">
            <a:extLst>
              <a:ext uri="{FF2B5EF4-FFF2-40B4-BE49-F238E27FC236}">
                <a16:creationId xmlns:a16="http://schemas.microsoft.com/office/drawing/2014/main" id="{928A8A2A-D6C1-8B4D-7461-47CA80B2C0B2}"/>
              </a:ext>
            </a:extLst>
          </p:cNvPr>
          <p:cNvSpPr>
            <a:spLocks noChangeArrowheads="1"/>
          </p:cNvSpPr>
          <p:nvPr/>
        </p:nvSpPr>
        <p:spPr bwMode="auto">
          <a:xfrm>
            <a:off x="7529513" y="4343401"/>
            <a:ext cx="3498850" cy="949326"/>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mammals</a:t>
            </a:r>
            <a:endParaRPr lang="en-US" altLang="en-US" sz="2800" b="1" dirty="0"/>
          </a:p>
        </p:txBody>
      </p:sp>
      <p:sp>
        <p:nvSpPr>
          <p:cNvPr id="9221" name="Line 5">
            <a:extLst>
              <a:ext uri="{FF2B5EF4-FFF2-40B4-BE49-F238E27FC236}">
                <a16:creationId xmlns:a16="http://schemas.microsoft.com/office/drawing/2014/main" id="{21E2DF3E-8764-08E4-121F-CD67A2E164B1}"/>
              </a:ext>
            </a:extLst>
          </p:cNvPr>
          <p:cNvSpPr>
            <a:spLocks noChangeShapeType="1"/>
          </p:cNvSpPr>
          <p:nvPr/>
        </p:nvSpPr>
        <p:spPr bwMode="auto">
          <a:xfrm flipV="1">
            <a:off x="9296400" y="3810001"/>
            <a:ext cx="0" cy="539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22" name="Oval 6">
            <a:extLst>
              <a:ext uri="{FF2B5EF4-FFF2-40B4-BE49-F238E27FC236}">
                <a16:creationId xmlns:a16="http://schemas.microsoft.com/office/drawing/2014/main" id="{D86FAB60-CFFD-3D67-E56E-31A5A4EE0AE8}"/>
              </a:ext>
            </a:extLst>
          </p:cNvPr>
          <p:cNvSpPr>
            <a:spLocks noChangeArrowheads="1"/>
          </p:cNvSpPr>
          <p:nvPr/>
        </p:nvSpPr>
        <p:spPr bwMode="auto">
          <a:xfrm>
            <a:off x="5700713" y="6172200"/>
            <a:ext cx="2397126" cy="9144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cs typeface="Times New Roman" panose="02020603050405020304" pitchFamily="18" charset="0"/>
              </a:rPr>
              <a:t>dogs</a:t>
            </a:r>
          </a:p>
        </p:txBody>
      </p:sp>
      <p:sp>
        <p:nvSpPr>
          <p:cNvPr id="9223" name="Oval 7">
            <a:extLst>
              <a:ext uri="{FF2B5EF4-FFF2-40B4-BE49-F238E27FC236}">
                <a16:creationId xmlns:a16="http://schemas.microsoft.com/office/drawing/2014/main" id="{30853F6A-2836-3D53-6F03-00E1C07B194E}"/>
              </a:ext>
            </a:extLst>
          </p:cNvPr>
          <p:cNvSpPr>
            <a:spLocks noChangeArrowheads="1"/>
          </p:cNvSpPr>
          <p:nvPr/>
        </p:nvSpPr>
        <p:spPr bwMode="auto">
          <a:xfrm>
            <a:off x="8191500" y="6400800"/>
            <a:ext cx="2057400" cy="720726"/>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cs typeface="Times New Roman" panose="02020603050405020304" pitchFamily="18" charset="0"/>
              </a:rPr>
              <a:t>cats</a:t>
            </a:r>
          </a:p>
        </p:txBody>
      </p:sp>
      <p:sp>
        <p:nvSpPr>
          <p:cNvPr id="9224" name="Oval 8">
            <a:extLst>
              <a:ext uri="{FF2B5EF4-FFF2-40B4-BE49-F238E27FC236}">
                <a16:creationId xmlns:a16="http://schemas.microsoft.com/office/drawing/2014/main" id="{588D9D3A-2B32-8939-42AF-B68FA9E957B5}"/>
              </a:ext>
            </a:extLst>
          </p:cNvPr>
          <p:cNvSpPr>
            <a:spLocks noChangeArrowheads="1"/>
          </p:cNvSpPr>
          <p:nvPr/>
        </p:nvSpPr>
        <p:spPr bwMode="auto">
          <a:xfrm>
            <a:off x="9982200" y="7067691"/>
            <a:ext cx="2971800" cy="9779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elephants</a:t>
            </a:r>
            <a:endParaRPr lang="en-US" altLang="en-US" sz="2800" b="1" dirty="0"/>
          </a:p>
        </p:txBody>
      </p:sp>
      <p:sp>
        <p:nvSpPr>
          <p:cNvPr id="9225" name="Oval 9">
            <a:extLst>
              <a:ext uri="{FF2B5EF4-FFF2-40B4-BE49-F238E27FC236}">
                <a16:creationId xmlns:a16="http://schemas.microsoft.com/office/drawing/2014/main" id="{F31C15A9-FCDB-53EB-CC3C-0DD5D6ACE66E}"/>
              </a:ext>
            </a:extLst>
          </p:cNvPr>
          <p:cNvSpPr>
            <a:spLocks noChangeArrowheads="1"/>
          </p:cNvSpPr>
          <p:nvPr/>
        </p:nvSpPr>
        <p:spPr bwMode="auto">
          <a:xfrm>
            <a:off x="7239000" y="8229600"/>
            <a:ext cx="3429000" cy="1143000"/>
          </a:xfrm>
          <a:prstGeom prst="ellipse">
            <a:avLst/>
          </a:prstGeom>
          <a:solidFill>
            <a:schemeClr val="accent6">
              <a:lumMod val="75000"/>
            </a:schemeClr>
          </a:solidFill>
          <a:ln w="28575">
            <a:solidFill>
              <a:schemeClr val="accent6">
                <a:lumMod val="50000"/>
              </a:schemeClr>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solidFill>
                  <a:schemeClr val="bg1"/>
                </a:solidFill>
                <a:latin typeface="Times New Roman" panose="02020603050405020304" pitchFamily="18" charset="0"/>
              </a:rPr>
              <a:t>My cat</a:t>
            </a:r>
            <a:endParaRPr lang="en-US" altLang="en-US" sz="2800" b="1" dirty="0">
              <a:solidFill>
                <a:schemeClr val="bg1"/>
              </a:solidFill>
            </a:endParaRPr>
          </a:p>
        </p:txBody>
      </p:sp>
      <p:sp>
        <p:nvSpPr>
          <p:cNvPr id="9226" name="Oval 10">
            <a:extLst>
              <a:ext uri="{FF2B5EF4-FFF2-40B4-BE49-F238E27FC236}">
                <a16:creationId xmlns:a16="http://schemas.microsoft.com/office/drawing/2014/main" id="{8724518F-AB22-1C01-3447-7888CDAD6201}"/>
              </a:ext>
            </a:extLst>
          </p:cNvPr>
          <p:cNvSpPr>
            <a:spLocks noChangeArrowheads="1"/>
          </p:cNvSpPr>
          <p:nvPr/>
        </p:nvSpPr>
        <p:spPr bwMode="auto">
          <a:xfrm>
            <a:off x="15478127" y="5422900"/>
            <a:ext cx="3114674" cy="9525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chair</a:t>
            </a:r>
            <a:endParaRPr lang="en-US" altLang="en-US" sz="2800" b="1" dirty="0"/>
          </a:p>
        </p:txBody>
      </p:sp>
      <p:sp>
        <p:nvSpPr>
          <p:cNvPr id="9227" name="Oval 11">
            <a:extLst>
              <a:ext uri="{FF2B5EF4-FFF2-40B4-BE49-F238E27FC236}">
                <a16:creationId xmlns:a16="http://schemas.microsoft.com/office/drawing/2014/main" id="{5B519669-C63E-6862-0AA7-950EEF4BBAC7}"/>
              </a:ext>
            </a:extLst>
          </p:cNvPr>
          <p:cNvSpPr>
            <a:spLocks noChangeArrowheads="1"/>
          </p:cNvSpPr>
          <p:nvPr/>
        </p:nvSpPr>
        <p:spPr bwMode="auto">
          <a:xfrm>
            <a:off x="15240000" y="7696200"/>
            <a:ext cx="1981200" cy="9906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legs</a:t>
            </a:r>
            <a:endParaRPr lang="en-US" altLang="en-US" sz="2800" b="1" dirty="0"/>
          </a:p>
        </p:txBody>
      </p:sp>
      <p:sp>
        <p:nvSpPr>
          <p:cNvPr id="9228" name="Oval 12">
            <a:extLst>
              <a:ext uri="{FF2B5EF4-FFF2-40B4-BE49-F238E27FC236}">
                <a16:creationId xmlns:a16="http://schemas.microsoft.com/office/drawing/2014/main" id="{53BF6332-52B3-6873-0FE5-C1CD2055BF21}"/>
              </a:ext>
            </a:extLst>
          </p:cNvPr>
          <p:cNvSpPr>
            <a:spLocks noChangeArrowheads="1"/>
          </p:cNvSpPr>
          <p:nvPr/>
        </p:nvSpPr>
        <p:spPr bwMode="auto">
          <a:xfrm>
            <a:off x="17221201" y="8420100"/>
            <a:ext cx="2743200" cy="7620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seat</a:t>
            </a:r>
            <a:endParaRPr lang="en-US" altLang="en-US" sz="2800" b="1" dirty="0"/>
          </a:p>
        </p:txBody>
      </p:sp>
      <p:sp>
        <p:nvSpPr>
          <p:cNvPr id="9229" name="Line 13">
            <a:extLst>
              <a:ext uri="{FF2B5EF4-FFF2-40B4-BE49-F238E27FC236}">
                <a16:creationId xmlns:a16="http://schemas.microsoft.com/office/drawing/2014/main" id="{C3E18765-C391-07D4-9ED8-987378CC56A2}"/>
              </a:ext>
            </a:extLst>
          </p:cNvPr>
          <p:cNvSpPr>
            <a:spLocks noChangeShapeType="1"/>
          </p:cNvSpPr>
          <p:nvPr/>
        </p:nvSpPr>
        <p:spPr bwMode="auto">
          <a:xfrm flipV="1">
            <a:off x="7010400" y="5257800"/>
            <a:ext cx="1143000" cy="914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0" name="Line 14">
            <a:extLst>
              <a:ext uri="{FF2B5EF4-FFF2-40B4-BE49-F238E27FC236}">
                <a16:creationId xmlns:a16="http://schemas.microsoft.com/office/drawing/2014/main" id="{A5B1B9F6-F49E-549F-9ACA-CE71ADF1F8F7}"/>
              </a:ext>
            </a:extLst>
          </p:cNvPr>
          <p:cNvSpPr>
            <a:spLocks noChangeShapeType="1"/>
          </p:cNvSpPr>
          <p:nvPr/>
        </p:nvSpPr>
        <p:spPr bwMode="auto">
          <a:xfrm flipV="1">
            <a:off x="9027685" y="5257800"/>
            <a:ext cx="0" cy="11430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1" name="Line 15">
            <a:extLst>
              <a:ext uri="{FF2B5EF4-FFF2-40B4-BE49-F238E27FC236}">
                <a16:creationId xmlns:a16="http://schemas.microsoft.com/office/drawing/2014/main" id="{123C200D-D35D-5099-0858-AA09396D6C48}"/>
              </a:ext>
            </a:extLst>
          </p:cNvPr>
          <p:cNvSpPr>
            <a:spLocks noChangeShapeType="1"/>
          </p:cNvSpPr>
          <p:nvPr/>
        </p:nvSpPr>
        <p:spPr bwMode="auto">
          <a:xfrm flipH="1" flipV="1">
            <a:off x="9982200" y="5257800"/>
            <a:ext cx="1143000" cy="1828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2" name="Line 16">
            <a:extLst>
              <a:ext uri="{FF2B5EF4-FFF2-40B4-BE49-F238E27FC236}">
                <a16:creationId xmlns:a16="http://schemas.microsoft.com/office/drawing/2014/main" id="{AD81F439-A9A0-CFBA-8A24-20B9BAF7AD76}"/>
              </a:ext>
            </a:extLst>
          </p:cNvPr>
          <p:cNvSpPr>
            <a:spLocks noChangeShapeType="1"/>
          </p:cNvSpPr>
          <p:nvPr/>
        </p:nvSpPr>
        <p:spPr bwMode="auto">
          <a:xfrm flipV="1">
            <a:off x="9144000" y="7086600"/>
            <a:ext cx="0" cy="11430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3" name="Line 17">
            <a:extLst>
              <a:ext uri="{FF2B5EF4-FFF2-40B4-BE49-F238E27FC236}">
                <a16:creationId xmlns:a16="http://schemas.microsoft.com/office/drawing/2014/main" id="{A1074669-E382-C073-4661-35B527FA84B8}"/>
              </a:ext>
            </a:extLst>
          </p:cNvPr>
          <p:cNvSpPr>
            <a:spLocks noChangeShapeType="1"/>
          </p:cNvSpPr>
          <p:nvPr/>
        </p:nvSpPr>
        <p:spPr bwMode="auto">
          <a:xfrm flipV="1">
            <a:off x="16459200" y="6337300"/>
            <a:ext cx="457200" cy="1371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4" name="Line 18">
            <a:extLst>
              <a:ext uri="{FF2B5EF4-FFF2-40B4-BE49-F238E27FC236}">
                <a16:creationId xmlns:a16="http://schemas.microsoft.com/office/drawing/2014/main" id="{01F3C56A-273A-4F28-AB2D-385B1A9856C6}"/>
              </a:ext>
            </a:extLst>
          </p:cNvPr>
          <p:cNvSpPr>
            <a:spLocks noChangeShapeType="1"/>
          </p:cNvSpPr>
          <p:nvPr/>
        </p:nvSpPr>
        <p:spPr bwMode="auto">
          <a:xfrm flipH="1" flipV="1">
            <a:off x="17602200" y="6337300"/>
            <a:ext cx="914400" cy="2057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5" name="Oval 19">
            <a:extLst>
              <a:ext uri="{FF2B5EF4-FFF2-40B4-BE49-F238E27FC236}">
                <a16:creationId xmlns:a16="http://schemas.microsoft.com/office/drawing/2014/main" id="{B0B30C9A-363B-B20B-B466-F044E4B3B9DB}"/>
              </a:ext>
            </a:extLst>
          </p:cNvPr>
          <p:cNvSpPr>
            <a:spLocks noChangeArrowheads="1"/>
          </p:cNvSpPr>
          <p:nvPr/>
        </p:nvSpPr>
        <p:spPr bwMode="auto">
          <a:xfrm>
            <a:off x="8139112" y="2743200"/>
            <a:ext cx="2438400" cy="9144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animals</a:t>
            </a:r>
            <a:endParaRPr lang="en-US" altLang="en-US" sz="2800" b="1" dirty="0"/>
          </a:p>
        </p:txBody>
      </p:sp>
      <p:sp>
        <p:nvSpPr>
          <p:cNvPr id="9236" name="Text Box 20">
            <a:extLst>
              <a:ext uri="{FF2B5EF4-FFF2-40B4-BE49-F238E27FC236}">
                <a16:creationId xmlns:a16="http://schemas.microsoft.com/office/drawing/2014/main" id="{2EA7D734-0AE5-DD7C-E869-0427E726EE2A}"/>
              </a:ext>
            </a:extLst>
          </p:cNvPr>
          <p:cNvSpPr txBox="1">
            <a:spLocks noChangeArrowheads="1"/>
          </p:cNvSpPr>
          <p:nvPr/>
        </p:nvSpPr>
        <p:spPr bwMode="auto">
          <a:xfrm>
            <a:off x="9005031" y="3810001"/>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9237" name="Text Box 21">
            <a:extLst>
              <a:ext uri="{FF2B5EF4-FFF2-40B4-BE49-F238E27FC236}">
                <a16:creationId xmlns:a16="http://schemas.microsoft.com/office/drawing/2014/main" id="{1FFDCB28-8C0F-1920-450D-3279E9D08A2D}"/>
              </a:ext>
            </a:extLst>
          </p:cNvPr>
          <p:cNvSpPr txBox="1">
            <a:spLocks noChangeArrowheads="1"/>
          </p:cNvSpPr>
          <p:nvPr/>
        </p:nvSpPr>
        <p:spPr bwMode="auto">
          <a:xfrm>
            <a:off x="6566631" y="5218351"/>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9238" name="Text Box 22">
            <a:extLst>
              <a:ext uri="{FF2B5EF4-FFF2-40B4-BE49-F238E27FC236}">
                <a16:creationId xmlns:a16="http://schemas.microsoft.com/office/drawing/2014/main" id="{284C3DD6-85BC-5CD1-F97E-C86ED2809F88}"/>
              </a:ext>
            </a:extLst>
          </p:cNvPr>
          <p:cNvSpPr txBox="1">
            <a:spLocks noChangeArrowheads="1"/>
          </p:cNvSpPr>
          <p:nvPr/>
        </p:nvSpPr>
        <p:spPr bwMode="auto">
          <a:xfrm>
            <a:off x="7837402" y="5791199"/>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9239" name="Text Box 23">
            <a:extLst>
              <a:ext uri="{FF2B5EF4-FFF2-40B4-BE49-F238E27FC236}">
                <a16:creationId xmlns:a16="http://schemas.microsoft.com/office/drawing/2014/main" id="{A1B6B416-284C-727A-6FED-46AAC8598770}"/>
              </a:ext>
            </a:extLst>
          </p:cNvPr>
          <p:cNvSpPr txBox="1">
            <a:spLocks noChangeArrowheads="1"/>
          </p:cNvSpPr>
          <p:nvPr/>
        </p:nvSpPr>
        <p:spPr bwMode="auto">
          <a:xfrm>
            <a:off x="10367363" y="5978528"/>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9240" name="Text Box 24">
            <a:extLst>
              <a:ext uri="{FF2B5EF4-FFF2-40B4-BE49-F238E27FC236}">
                <a16:creationId xmlns:a16="http://schemas.microsoft.com/office/drawing/2014/main" id="{96027C46-423F-1E38-CD1F-5EF3834E9148}"/>
              </a:ext>
            </a:extLst>
          </p:cNvPr>
          <p:cNvSpPr txBox="1">
            <a:spLocks noChangeArrowheads="1"/>
          </p:cNvSpPr>
          <p:nvPr/>
        </p:nvSpPr>
        <p:spPr bwMode="auto">
          <a:xfrm>
            <a:off x="7854907" y="7473896"/>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9241" name="Text Box 25">
            <a:extLst>
              <a:ext uri="{FF2B5EF4-FFF2-40B4-BE49-F238E27FC236}">
                <a16:creationId xmlns:a16="http://schemas.microsoft.com/office/drawing/2014/main" id="{0CD531EB-AFC6-671C-6D43-2DA5B866ECFE}"/>
              </a:ext>
            </a:extLst>
          </p:cNvPr>
          <p:cNvSpPr txBox="1">
            <a:spLocks noChangeArrowheads="1"/>
          </p:cNvSpPr>
          <p:nvPr/>
        </p:nvSpPr>
        <p:spPr bwMode="auto">
          <a:xfrm>
            <a:off x="17687928" y="6806081"/>
            <a:ext cx="2286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IS_PART</a:t>
            </a:r>
            <a:r>
              <a:rPr lang="el-GR" altLang="en-US" sz="2800" b="1" dirty="0">
                <a:solidFill>
                  <a:srgbClr val="990000"/>
                </a:solidFill>
              </a:rPr>
              <a:t> </a:t>
            </a:r>
            <a:endParaRPr lang="en-US" altLang="en-US" sz="2800" b="1" dirty="0">
              <a:solidFill>
                <a:srgbClr val="990000"/>
              </a:solidFill>
            </a:endParaRPr>
          </a:p>
        </p:txBody>
      </p:sp>
      <p:sp>
        <p:nvSpPr>
          <p:cNvPr id="9242" name="Text Box 26">
            <a:extLst>
              <a:ext uri="{FF2B5EF4-FFF2-40B4-BE49-F238E27FC236}">
                <a16:creationId xmlns:a16="http://schemas.microsoft.com/office/drawing/2014/main" id="{296864A6-D51E-2EF4-FA7E-0E13F73F320F}"/>
              </a:ext>
            </a:extLst>
          </p:cNvPr>
          <p:cNvSpPr txBox="1">
            <a:spLocks noChangeArrowheads="1"/>
          </p:cNvSpPr>
          <p:nvPr/>
        </p:nvSpPr>
        <p:spPr bwMode="auto">
          <a:xfrm>
            <a:off x="14749464" y="6744629"/>
            <a:ext cx="2286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IS_PART</a:t>
            </a:r>
          </a:p>
        </p:txBody>
      </p:sp>
      <p:sp>
        <p:nvSpPr>
          <p:cNvPr id="9243" name="Text Box 27">
            <a:extLst>
              <a:ext uri="{FF2B5EF4-FFF2-40B4-BE49-F238E27FC236}">
                <a16:creationId xmlns:a16="http://schemas.microsoft.com/office/drawing/2014/main" id="{408B09BD-1845-A891-4A43-B80ACC11E05F}"/>
              </a:ext>
            </a:extLst>
          </p:cNvPr>
          <p:cNvSpPr txBox="1">
            <a:spLocks noChangeArrowheads="1"/>
          </p:cNvSpPr>
          <p:nvPr/>
        </p:nvSpPr>
        <p:spPr bwMode="auto">
          <a:xfrm>
            <a:off x="7315200" y="1371601"/>
            <a:ext cx="3657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rPr>
              <a:t>Taxonomy</a:t>
            </a:r>
          </a:p>
        </p:txBody>
      </p:sp>
      <p:sp>
        <p:nvSpPr>
          <p:cNvPr id="9244" name="Text Box 28">
            <a:extLst>
              <a:ext uri="{FF2B5EF4-FFF2-40B4-BE49-F238E27FC236}">
                <a16:creationId xmlns:a16="http://schemas.microsoft.com/office/drawing/2014/main" id="{5556296B-4E2E-E41A-8C3E-003873650C84}"/>
              </a:ext>
            </a:extLst>
          </p:cNvPr>
          <p:cNvSpPr txBox="1">
            <a:spLocks noChangeArrowheads="1"/>
          </p:cNvSpPr>
          <p:nvPr/>
        </p:nvSpPr>
        <p:spPr bwMode="auto">
          <a:xfrm>
            <a:off x="15087601" y="3892551"/>
            <a:ext cx="3657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rPr>
              <a:t>Meronomy</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84</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118" y="2654463"/>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Taxonomies and Meronomies of Concepts</a:t>
            </a:r>
            <a:endParaRPr lang="en-CY" sz="4800" dirty="0"/>
          </a:p>
        </p:txBody>
      </p:sp>
      <p:sp>
        <p:nvSpPr>
          <p:cNvPr id="5" name="Rectangle 3">
            <a:extLst>
              <a:ext uri="{FF2B5EF4-FFF2-40B4-BE49-F238E27FC236}">
                <a16:creationId xmlns:a16="http://schemas.microsoft.com/office/drawing/2014/main" id="{B57066A5-4256-38A6-1BB6-D1D8BD154C7C}"/>
              </a:ext>
            </a:extLst>
          </p:cNvPr>
          <p:cNvSpPr txBox="1">
            <a:spLocks noChangeArrowheads="1"/>
          </p:cNvSpPr>
          <p:nvPr/>
        </p:nvSpPr>
        <p:spPr>
          <a:xfrm>
            <a:off x="1338329" y="4448434"/>
            <a:ext cx="21624912" cy="6190736"/>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000" dirty="0">
                <a:solidFill>
                  <a:srgbClr val="0100C8"/>
                </a:solidFill>
                <a:latin typeface="Helvetica Neue"/>
              </a:rPr>
              <a:t> A </a:t>
            </a:r>
            <a:r>
              <a:rPr lang="en-US" altLang="en-US" sz="4000" b="1" dirty="0">
                <a:solidFill>
                  <a:srgbClr val="FF2D64"/>
                </a:solidFill>
                <a:latin typeface="Helvetica Neue"/>
              </a:rPr>
              <a:t>taxonomy</a:t>
            </a:r>
            <a:r>
              <a:rPr lang="en-US" altLang="en-US" sz="4000" dirty="0">
                <a:solidFill>
                  <a:srgbClr val="0100C8"/>
                </a:solidFill>
                <a:latin typeface="Helvetica Neue"/>
              </a:rPr>
              <a:t> is an organization of categories and subcategories</a:t>
            </a:r>
            <a:endParaRPr lang="el-GR" altLang="en-US" sz="4000" dirty="0">
              <a:solidFill>
                <a:srgbClr val="0100C8"/>
              </a:solidFill>
              <a:latin typeface="Helvetica Neue"/>
            </a:endParaRPr>
          </a:p>
          <a:p>
            <a:pPr lvl="1">
              <a:lnSpc>
                <a:spcPct val="80000"/>
              </a:lnSpc>
              <a:buFont typeface="Wingdings" panose="05000000000000000000" pitchFamily="2" charset="2"/>
              <a:buChar char="§"/>
            </a:pPr>
            <a:r>
              <a:rPr lang="el-GR" altLang="en-US" sz="4000" dirty="0">
                <a:solidFill>
                  <a:srgbClr val="0100C8"/>
                </a:solidFill>
                <a:latin typeface="Helvetica Neue"/>
              </a:rPr>
              <a:t>‘</a:t>
            </a:r>
            <a:r>
              <a:rPr lang="en-US" altLang="en-US" sz="4000" dirty="0">
                <a:solidFill>
                  <a:srgbClr val="0100C8"/>
                </a:solidFill>
                <a:latin typeface="Helvetica Neue"/>
              </a:rPr>
              <a:t>ISA</a:t>
            </a:r>
            <a:r>
              <a:rPr lang="el-GR" altLang="en-US" sz="4000" dirty="0">
                <a:solidFill>
                  <a:srgbClr val="0100C8"/>
                </a:solidFill>
                <a:latin typeface="Helvetica Neue"/>
              </a:rPr>
              <a:t>’ (</a:t>
            </a:r>
            <a:r>
              <a:rPr lang="en-US" altLang="en-US" sz="4000" dirty="0">
                <a:solidFill>
                  <a:srgbClr val="0100C8"/>
                </a:solidFill>
                <a:latin typeface="Helvetica Neue"/>
              </a:rPr>
              <a:t>is</a:t>
            </a:r>
            <a:r>
              <a:rPr lang="el-GR" altLang="en-US" sz="4000" dirty="0">
                <a:solidFill>
                  <a:srgbClr val="0100C8"/>
                </a:solidFill>
                <a:latin typeface="Helvetica Neue"/>
              </a:rPr>
              <a:t>-</a:t>
            </a:r>
            <a:r>
              <a:rPr lang="en-US" altLang="en-US" sz="4000" dirty="0">
                <a:solidFill>
                  <a:srgbClr val="0100C8"/>
                </a:solidFill>
                <a:latin typeface="Helvetica Neue"/>
              </a:rPr>
              <a:t>a</a:t>
            </a:r>
            <a:r>
              <a:rPr lang="el-GR" altLang="en-US" sz="4000" dirty="0">
                <a:solidFill>
                  <a:srgbClr val="0100C8"/>
                </a:solidFill>
                <a:latin typeface="Helvetica Neue"/>
              </a:rPr>
              <a:t>-</a:t>
            </a:r>
            <a:r>
              <a:rPr lang="en-US" altLang="en-US" sz="4000" dirty="0">
                <a:solidFill>
                  <a:srgbClr val="0100C8"/>
                </a:solidFill>
                <a:latin typeface="Helvetica Neue"/>
              </a:rPr>
              <a:t>kind</a:t>
            </a:r>
            <a:r>
              <a:rPr lang="el-GR" altLang="en-US" sz="4000" dirty="0">
                <a:solidFill>
                  <a:srgbClr val="0100C8"/>
                </a:solidFill>
                <a:latin typeface="Helvetica Neue"/>
              </a:rPr>
              <a:t>-</a:t>
            </a:r>
            <a:r>
              <a:rPr lang="en-US" altLang="en-US" sz="4000" dirty="0">
                <a:solidFill>
                  <a:srgbClr val="0100C8"/>
                </a:solidFill>
                <a:latin typeface="Helvetica Neue"/>
              </a:rPr>
              <a:t>of</a:t>
            </a:r>
            <a:r>
              <a:rPr lang="el-GR" altLang="en-US" sz="4000" dirty="0">
                <a:solidFill>
                  <a:srgbClr val="0100C8"/>
                </a:solidFill>
                <a:latin typeface="Helvetica Neue"/>
              </a:rPr>
              <a:t> (</a:t>
            </a:r>
            <a:r>
              <a:rPr lang="en-US" altLang="en-US" sz="4000" dirty="0">
                <a:solidFill>
                  <a:srgbClr val="0100C8"/>
                </a:solidFill>
                <a:latin typeface="Helvetica Neue"/>
              </a:rPr>
              <a:t>isa</a:t>
            </a:r>
            <a:r>
              <a:rPr lang="el-GR" altLang="en-US" sz="4000" dirty="0">
                <a:solidFill>
                  <a:srgbClr val="0100C8"/>
                </a:solidFill>
                <a:latin typeface="Helvetica Neue"/>
              </a:rPr>
              <a:t>))</a:t>
            </a:r>
          </a:p>
          <a:p>
            <a:pPr marL="914400" lvl="1" indent="0">
              <a:lnSpc>
                <a:spcPct val="80000"/>
              </a:lnSpc>
              <a:buNone/>
            </a:pPr>
            <a:endParaRPr lang="el-GR" altLang="en-US" sz="900" dirty="0">
              <a:solidFill>
                <a:srgbClr val="0100C8"/>
              </a:solidFill>
              <a:latin typeface="Helvetica Neue"/>
            </a:endParaRPr>
          </a:p>
          <a:p>
            <a:pPr>
              <a:lnSpc>
                <a:spcPct val="80000"/>
              </a:lnSpc>
              <a:buFont typeface="Wingdings" panose="05000000000000000000" pitchFamily="2" charset="2"/>
              <a:buChar char="q"/>
            </a:pPr>
            <a:r>
              <a:rPr lang="en-US" altLang="en-US" sz="4000" dirty="0">
                <a:solidFill>
                  <a:srgbClr val="0100C8"/>
                </a:solidFill>
                <a:latin typeface="Helvetica Neue"/>
              </a:rPr>
              <a:t>A </a:t>
            </a:r>
            <a:r>
              <a:rPr lang="en-US" altLang="en-US" sz="4000" b="1" dirty="0">
                <a:solidFill>
                  <a:srgbClr val="FF2D64"/>
                </a:solidFill>
                <a:latin typeface="Helvetica Neue"/>
              </a:rPr>
              <a:t>meronomy</a:t>
            </a:r>
            <a:r>
              <a:rPr lang="en-US" altLang="en-US" sz="4000" dirty="0">
                <a:solidFill>
                  <a:srgbClr val="0100C8"/>
                </a:solidFill>
                <a:latin typeface="Helvetica Neue"/>
              </a:rPr>
              <a:t> is an organization of constituent parts/components</a:t>
            </a:r>
            <a:endParaRPr lang="el-GR" altLang="en-US" sz="4000" dirty="0">
              <a:solidFill>
                <a:srgbClr val="0100C8"/>
              </a:solidFill>
              <a:latin typeface="Helvetica Neue"/>
            </a:endParaRPr>
          </a:p>
          <a:p>
            <a:pPr lvl="1">
              <a:lnSpc>
                <a:spcPct val="80000"/>
              </a:lnSpc>
              <a:buFont typeface="Wingdings" panose="05000000000000000000" pitchFamily="2" charset="2"/>
              <a:buChar char="§"/>
            </a:pPr>
            <a:r>
              <a:rPr lang="el-GR" altLang="en-US" sz="4000" dirty="0">
                <a:solidFill>
                  <a:srgbClr val="0100C8"/>
                </a:solidFill>
                <a:latin typeface="Helvetica Neue"/>
              </a:rPr>
              <a:t>‘</a:t>
            </a:r>
            <a:r>
              <a:rPr lang="en-US" altLang="en-US" sz="4000" dirty="0">
                <a:solidFill>
                  <a:srgbClr val="0100C8"/>
                </a:solidFill>
                <a:latin typeface="Helvetica Neue"/>
              </a:rPr>
              <a:t>IS</a:t>
            </a:r>
            <a:r>
              <a:rPr lang="el-GR" altLang="en-US" sz="4000" dirty="0">
                <a:solidFill>
                  <a:srgbClr val="0100C8"/>
                </a:solidFill>
                <a:latin typeface="Helvetica Neue"/>
              </a:rPr>
              <a:t>_</a:t>
            </a:r>
            <a:r>
              <a:rPr lang="en-US" altLang="en-US" sz="4000" dirty="0">
                <a:solidFill>
                  <a:srgbClr val="0100C8"/>
                </a:solidFill>
                <a:latin typeface="Helvetica Neue"/>
              </a:rPr>
              <a:t>PART</a:t>
            </a:r>
            <a:r>
              <a:rPr lang="el-GR" altLang="en-US" sz="4000" dirty="0">
                <a:solidFill>
                  <a:srgbClr val="0100C8"/>
                </a:solidFill>
                <a:latin typeface="Helvetica Neue"/>
              </a:rPr>
              <a:t>’ (</a:t>
            </a:r>
            <a:r>
              <a:rPr lang="en-US" altLang="en-US" sz="4000" dirty="0">
                <a:solidFill>
                  <a:srgbClr val="0100C8"/>
                </a:solidFill>
                <a:latin typeface="Helvetica Neue"/>
              </a:rPr>
              <a:t>is_part</a:t>
            </a:r>
            <a:r>
              <a:rPr lang="el-GR" altLang="en-US" sz="4000" dirty="0">
                <a:solidFill>
                  <a:srgbClr val="0100C8"/>
                </a:solidFill>
                <a:latin typeface="Helvetica Neue"/>
              </a:rPr>
              <a:t>)</a:t>
            </a:r>
          </a:p>
          <a:p>
            <a:pPr lvl="1">
              <a:lnSpc>
                <a:spcPct val="80000"/>
              </a:lnSpc>
              <a:buFont typeface="Wingdings" panose="05000000000000000000" pitchFamily="2" charset="2"/>
              <a:buChar char="q"/>
            </a:pPr>
            <a:endParaRPr lang="el-GR" altLang="en-US" sz="800" dirty="0">
              <a:solidFill>
                <a:srgbClr val="0100C8"/>
              </a:solidFill>
              <a:latin typeface="Helvetica Neue"/>
            </a:endParaRPr>
          </a:p>
          <a:p>
            <a:pPr>
              <a:lnSpc>
                <a:spcPct val="80000"/>
              </a:lnSpc>
              <a:buFont typeface="Wingdings" panose="05000000000000000000" pitchFamily="2" charset="2"/>
              <a:buChar char="q"/>
            </a:pPr>
            <a:r>
              <a:rPr lang="en-US" altLang="en-US" sz="4000" dirty="0">
                <a:solidFill>
                  <a:srgbClr val="0100C8"/>
                </a:solidFill>
                <a:latin typeface="Helvetica Neue"/>
              </a:rPr>
              <a:t>Relations</a:t>
            </a:r>
            <a:r>
              <a:rPr lang="el-GR" altLang="en-US" sz="4000" dirty="0">
                <a:solidFill>
                  <a:srgbClr val="0100C8"/>
                </a:solidFill>
                <a:latin typeface="Helvetica Neue"/>
              </a:rPr>
              <a:t> ‘</a:t>
            </a:r>
            <a:r>
              <a:rPr lang="en-US" altLang="en-US" sz="4000" dirty="0">
                <a:solidFill>
                  <a:srgbClr val="0100C8"/>
                </a:solidFill>
                <a:latin typeface="Helvetica Neue"/>
              </a:rPr>
              <a:t>ISA</a:t>
            </a:r>
            <a:r>
              <a:rPr lang="el-GR" altLang="en-US" sz="4000" dirty="0">
                <a:solidFill>
                  <a:srgbClr val="0100C8"/>
                </a:solidFill>
                <a:latin typeface="Helvetica Neue"/>
              </a:rPr>
              <a:t>’ </a:t>
            </a:r>
            <a:r>
              <a:rPr lang="en-US" altLang="en-US" sz="4000" dirty="0">
                <a:solidFill>
                  <a:srgbClr val="0100C8"/>
                </a:solidFill>
                <a:latin typeface="Helvetica Neue"/>
              </a:rPr>
              <a:t>and</a:t>
            </a:r>
            <a:r>
              <a:rPr lang="el-GR" altLang="en-US" sz="4000" dirty="0">
                <a:solidFill>
                  <a:srgbClr val="0100C8"/>
                </a:solidFill>
                <a:latin typeface="Helvetica Neue"/>
              </a:rPr>
              <a:t> ‘</a:t>
            </a:r>
            <a:r>
              <a:rPr lang="en-US" altLang="en-US" sz="4000" dirty="0">
                <a:solidFill>
                  <a:srgbClr val="0100C8"/>
                </a:solidFill>
                <a:latin typeface="Helvetica Neue"/>
              </a:rPr>
              <a:t>IS</a:t>
            </a:r>
            <a:r>
              <a:rPr lang="el-GR" altLang="en-US" sz="4000" dirty="0">
                <a:solidFill>
                  <a:srgbClr val="0100C8"/>
                </a:solidFill>
                <a:latin typeface="Helvetica Neue"/>
              </a:rPr>
              <a:t>_</a:t>
            </a:r>
            <a:r>
              <a:rPr lang="en-US" altLang="en-US" sz="4000" dirty="0">
                <a:solidFill>
                  <a:srgbClr val="0100C8"/>
                </a:solidFill>
                <a:latin typeface="Helvetica Neue"/>
              </a:rPr>
              <a:t>PART</a:t>
            </a:r>
            <a:r>
              <a:rPr lang="el-GR" altLang="en-US" sz="4000" dirty="0">
                <a:solidFill>
                  <a:srgbClr val="0100C8"/>
                </a:solidFill>
                <a:latin typeface="Helvetica Neue"/>
              </a:rPr>
              <a:t>’ </a:t>
            </a:r>
            <a:r>
              <a:rPr lang="en-US" altLang="en-US" sz="4000" dirty="0">
                <a:solidFill>
                  <a:srgbClr val="0100C8"/>
                </a:solidFill>
                <a:latin typeface="Helvetica Neue"/>
              </a:rPr>
              <a:t>are transitory and hence the hierarchies formed from these relations are hereditary (support the </a:t>
            </a:r>
            <a:r>
              <a:rPr lang="en-US" altLang="en-US" sz="4000" b="1" dirty="0">
                <a:solidFill>
                  <a:srgbClr val="FF2D64"/>
                </a:solidFill>
                <a:latin typeface="Helvetica Neue"/>
              </a:rPr>
              <a:t>inheritance</a:t>
            </a:r>
            <a:r>
              <a:rPr lang="en-US" altLang="en-US" sz="4000" dirty="0">
                <a:solidFill>
                  <a:srgbClr val="0100C8"/>
                </a:solidFill>
                <a:latin typeface="Helvetica Neue"/>
              </a:rPr>
              <a:t> of properties)</a:t>
            </a:r>
            <a:endParaRPr lang="el-GR" altLang="en-US" sz="4000" dirty="0">
              <a:solidFill>
                <a:srgbClr val="0100C8"/>
              </a:solidFill>
              <a:latin typeface="Helvetica Neue"/>
            </a:endParaRPr>
          </a:p>
          <a:p>
            <a:pPr>
              <a:lnSpc>
                <a:spcPct val="80000"/>
              </a:lnSpc>
              <a:buFont typeface="Wingdings" panose="05000000000000000000" pitchFamily="2" charset="2"/>
              <a:buChar char="q"/>
            </a:pPr>
            <a:endParaRPr lang="el-GR" altLang="en-US" sz="800" dirty="0">
              <a:solidFill>
                <a:srgbClr val="0100C8"/>
              </a:solidFill>
              <a:latin typeface="Helvetica Neue"/>
            </a:endParaRPr>
          </a:p>
          <a:p>
            <a:pPr>
              <a:lnSpc>
                <a:spcPct val="80000"/>
              </a:lnSpc>
              <a:buFont typeface="Wingdings" panose="05000000000000000000" pitchFamily="2" charset="2"/>
              <a:buChar char="q"/>
            </a:pPr>
            <a:r>
              <a:rPr lang="en-US" altLang="en-US" sz="4000" dirty="0">
                <a:solidFill>
                  <a:srgbClr val="0100C8"/>
                </a:solidFill>
                <a:latin typeface="Helvetica Neue"/>
              </a:rPr>
              <a:t>The top-down flow of information</a:t>
            </a:r>
            <a:r>
              <a:rPr lang="el-GR" altLang="en-US" sz="4000" dirty="0">
                <a:solidFill>
                  <a:srgbClr val="0100C8"/>
                </a:solidFill>
                <a:latin typeface="Helvetica Neue"/>
              </a:rPr>
              <a:t>, </a:t>
            </a:r>
            <a:r>
              <a:rPr lang="en-US" altLang="en-US" sz="4000" dirty="0">
                <a:solidFill>
                  <a:srgbClr val="0100C8"/>
                </a:solidFill>
                <a:latin typeface="Helvetica Neue"/>
              </a:rPr>
              <a:t>in some taxonomy</a:t>
            </a:r>
            <a:r>
              <a:rPr lang="el-GR" altLang="en-US" sz="4000" dirty="0">
                <a:solidFill>
                  <a:srgbClr val="0100C8"/>
                </a:solidFill>
                <a:latin typeface="Helvetica Neue"/>
              </a:rPr>
              <a:t>, </a:t>
            </a:r>
            <a:r>
              <a:rPr lang="en-US" altLang="en-US" sz="4000" dirty="0">
                <a:solidFill>
                  <a:srgbClr val="0100C8"/>
                </a:solidFill>
                <a:latin typeface="Helvetica Neue"/>
              </a:rPr>
              <a:t>is </a:t>
            </a:r>
            <a:r>
              <a:rPr lang="en-US" altLang="en-US" sz="4000" b="1" dirty="0">
                <a:solidFill>
                  <a:srgbClr val="FF2D64"/>
                </a:solidFill>
                <a:latin typeface="Helvetica Neue"/>
              </a:rPr>
              <a:t>not monotonic</a:t>
            </a:r>
            <a:r>
              <a:rPr lang="el-GR" altLang="en-US" sz="4000" b="1" dirty="0">
                <a:solidFill>
                  <a:srgbClr val="FF2D64"/>
                </a:solidFill>
                <a:latin typeface="Helvetica Neue"/>
              </a:rPr>
              <a:t>, </a:t>
            </a:r>
            <a:r>
              <a:rPr lang="en-US" altLang="en-US" sz="4000" dirty="0">
                <a:solidFill>
                  <a:srgbClr val="0100C8"/>
                </a:solidFill>
                <a:latin typeface="Helvetica Neue"/>
              </a:rPr>
              <a:t>i.e., exceptions should be supported</a:t>
            </a:r>
            <a:r>
              <a:rPr lang="el-GR" altLang="en-US" sz="4000" dirty="0">
                <a:solidFill>
                  <a:srgbClr val="0100C8"/>
                </a:solidFill>
                <a:latin typeface="Helvetica Neue"/>
              </a:rPr>
              <a:t> </a:t>
            </a:r>
            <a:endParaRPr lang="en-US" altLang="en-US" sz="4000" dirty="0">
              <a:solidFill>
                <a:srgbClr val="0100C8"/>
              </a:solidFill>
              <a:latin typeface="Helvetica Neue"/>
            </a:endParaRPr>
          </a:p>
        </p:txBody>
      </p:sp>
    </p:spTree>
    <p:extLst>
      <p:ext uri="{BB962C8B-B14F-4D97-AF65-F5344CB8AC3E}">
        <p14:creationId xmlns:p14="http://schemas.microsoft.com/office/powerpoint/2010/main" val="56101512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85</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03449" y="2272407"/>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Flow of Reasoning</a:t>
            </a:r>
            <a:endParaRPr lang="en-CY" sz="4800" dirty="0"/>
          </a:p>
        </p:txBody>
      </p:sp>
      <p:sp>
        <p:nvSpPr>
          <p:cNvPr id="8" name="Rectangle 3">
            <a:extLst>
              <a:ext uri="{FF2B5EF4-FFF2-40B4-BE49-F238E27FC236}">
                <a16:creationId xmlns:a16="http://schemas.microsoft.com/office/drawing/2014/main" id="{E0BA874C-F518-DFF7-48AE-549C651E793A}"/>
              </a:ext>
            </a:extLst>
          </p:cNvPr>
          <p:cNvSpPr txBox="1">
            <a:spLocks noChangeArrowheads="1"/>
          </p:cNvSpPr>
          <p:nvPr/>
        </p:nvSpPr>
        <p:spPr>
          <a:xfrm>
            <a:off x="1203449" y="3616955"/>
            <a:ext cx="21736123" cy="265668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000" dirty="0">
                <a:solidFill>
                  <a:srgbClr val="0100C8"/>
                </a:solidFill>
                <a:latin typeface="Helvetica Neue"/>
              </a:rPr>
              <a:t>In taxonomies</a:t>
            </a:r>
            <a:r>
              <a:rPr lang="el-GR" altLang="en-US" sz="4000" dirty="0">
                <a:solidFill>
                  <a:srgbClr val="0100C8"/>
                </a:solidFill>
                <a:latin typeface="Helvetica Neue"/>
              </a:rPr>
              <a:t>, </a:t>
            </a:r>
            <a:r>
              <a:rPr lang="en-US" altLang="en-US" sz="4000" dirty="0">
                <a:solidFill>
                  <a:srgbClr val="0100C8"/>
                </a:solidFill>
                <a:latin typeface="Helvetica Neue"/>
              </a:rPr>
              <a:t>top-down reasoning concretizes, while bottom-up reasoning generalizes/ broadens</a:t>
            </a:r>
            <a:endParaRPr lang="el-GR" altLang="en-US" sz="4000" dirty="0">
              <a:solidFill>
                <a:srgbClr val="0100C8"/>
              </a:solidFill>
              <a:latin typeface="Helvetica Neue"/>
            </a:endParaRPr>
          </a:p>
          <a:p>
            <a:pPr>
              <a:buFont typeface="Wingdings" panose="05000000000000000000" pitchFamily="2" charset="2"/>
              <a:buChar char="q"/>
            </a:pPr>
            <a:r>
              <a:rPr lang="en-US" altLang="en-US" sz="4000" dirty="0">
                <a:solidFill>
                  <a:srgbClr val="0100C8"/>
                </a:solidFill>
                <a:latin typeface="Helvetica Neue"/>
              </a:rPr>
              <a:t>In meronomies, top-down reasoning breaks down the object into constituent elements</a:t>
            </a:r>
            <a:r>
              <a:rPr lang="el-GR" altLang="en-US" sz="4000" dirty="0">
                <a:solidFill>
                  <a:srgbClr val="0100C8"/>
                </a:solidFill>
                <a:latin typeface="Helvetica Neue"/>
              </a:rPr>
              <a:t>, </a:t>
            </a:r>
            <a:r>
              <a:rPr lang="en-US" altLang="en-US" sz="4000" dirty="0">
                <a:solidFill>
                  <a:srgbClr val="0100C8"/>
                </a:solidFill>
                <a:latin typeface="Helvetica Neue"/>
              </a:rPr>
              <a:t>while in the opposite direction it synthesizes the object from the elements that make it up</a:t>
            </a:r>
          </a:p>
          <a:p>
            <a:pPr marL="0" indent="0">
              <a:buNone/>
            </a:pPr>
            <a:endParaRPr lang="en-US" altLang="en-US" sz="4000" dirty="0">
              <a:solidFill>
                <a:srgbClr val="0100C8"/>
              </a:solidFill>
              <a:latin typeface="Helvetica Neue"/>
            </a:endParaRPr>
          </a:p>
        </p:txBody>
      </p:sp>
      <p:sp>
        <p:nvSpPr>
          <p:cNvPr id="9" name="Text Placeholder 1">
            <a:extLst>
              <a:ext uri="{FF2B5EF4-FFF2-40B4-BE49-F238E27FC236}">
                <a16:creationId xmlns:a16="http://schemas.microsoft.com/office/drawing/2014/main" id="{95AC66D4-C992-279C-736E-D7798712C696}"/>
              </a:ext>
            </a:extLst>
          </p:cNvPr>
          <p:cNvSpPr txBox="1">
            <a:spLocks/>
          </p:cNvSpPr>
          <p:nvPr/>
        </p:nvSpPr>
        <p:spPr>
          <a:xfrm>
            <a:off x="1323938" y="6527031"/>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Example Rules of Inference</a:t>
            </a:r>
            <a:endParaRPr lang="en-CY" sz="4800" dirty="0"/>
          </a:p>
        </p:txBody>
      </p:sp>
      <p:sp>
        <p:nvSpPr>
          <p:cNvPr id="10" name="Text Box 4">
            <a:extLst>
              <a:ext uri="{FF2B5EF4-FFF2-40B4-BE49-F238E27FC236}">
                <a16:creationId xmlns:a16="http://schemas.microsoft.com/office/drawing/2014/main" id="{54C90039-2B38-A953-5464-37465FD84C99}"/>
              </a:ext>
            </a:extLst>
          </p:cNvPr>
          <p:cNvSpPr txBox="1">
            <a:spLocks noChangeArrowheads="1"/>
          </p:cNvSpPr>
          <p:nvPr/>
        </p:nvSpPr>
        <p:spPr bwMode="auto">
          <a:xfrm>
            <a:off x="1323938" y="7967213"/>
            <a:ext cx="21736123" cy="4401205"/>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 typeface="Wingdings" panose="05000000000000000000" pitchFamily="2" charset="2"/>
              <a:buChar char="§"/>
            </a:pPr>
            <a:r>
              <a:rPr lang="en-US" altLang="en-US" sz="4000" dirty="0">
                <a:solidFill>
                  <a:srgbClr val="0100C8"/>
                </a:solidFill>
                <a:latin typeface="Helvetica Neue"/>
              </a:rPr>
              <a:t>If a category is eliminated</a:t>
            </a:r>
            <a:r>
              <a:rPr lang="el-GR" altLang="en-US" sz="4000" dirty="0">
                <a:solidFill>
                  <a:srgbClr val="0100C8"/>
                </a:solidFill>
                <a:latin typeface="Helvetica Neue"/>
              </a:rPr>
              <a:t>, </a:t>
            </a:r>
            <a:r>
              <a:rPr lang="en-US" altLang="en-US" sz="4000" dirty="0">
                <a:solidFill>
                  <a:srgbClr val="0100C8"/>
                </a:solidFill>
                <a:latin typeface="Helvetica Neue"/>
              </a:rPr>
              <a:t>all its subcategories are eliminated; beware, though, of non-strict taxonomies, where a subcategory can belong to several categories</a:t>
            </a:r>
            <a:endParaRPr lang="el-GR" altLang="en-US" sz="4000" dirty="0">
              <a:solidFill>
                <a:srgbClr val="0100C8"/>
              </a:solidFill>
              <a:latin typeface="Helvetica Neue"/>
            </a:endParaRPr>
          </a:p>
          <a:p>
            <a:pPr eaLnBrk="1" hangingPunct="1">
              <a:spcBef>
                <a:spcPct val="0"/>
              </a:spcBef>
              <a:buFont typeface="Wingdings" panose="05000000000000000000" pitchFamily="2" charset="2"/>
              <a:buChar char="§"/>
            </a:pPr>
            <a:r>
              <a:rPr lang="en-US" altLang="en-US" sz="4000" dirty="0">
                <a:solidFill>
                  <a:srgbClr val="0100C8"/>
                </a:solidFill>
                <a:latin typeface="Helvetica Neue"/>
              </a:rPr>
              <a:t>If at least one instance of a subcategory exists, all categories to which the subcategory belongs, exist</a:t>
            </a:r>
            <a:endParaRPr lang="el-GR" altLang="en-US" sz="4000" dirty="0">
              <a:solidFill>
                <a:srgbClr val="0100C8"/>
              </a:solidFill>
              <a:latin typeface="Helvetica Neue"/>
            </a:endParaRPr>
          </a:p>
          <a:p>
            <a:pPr eaLnBrk="1" hangingPunct="1">
              <a:spcBef>
                <a:spcPct val="0"/>
              </a:spcBef>
              <a:buFont typeface="Wingdings" panose="05000000000000000000" pitchFamily="2" charset="2"/>
              <a:buChar char="§"/>
            </a:pPr>
            <a:r>
              <a:rPr lang="en-US" altLang="en-US" sz="4000" dirty="0">
                <a:solidFill>
                  <a:srgbClr val="0100C8"/>
                </a:solidFill>
                <a:latin typeface="Helvetica Neue"/>
              </a:rPr>
              <a:t>If a complex object is ok, all its components are ok; again, there may be exceptions to this rule, e.g., a four-legged stool may still be ok if one of its legs is broken</a:t>
            </a:r>
            <a:endParaRPr lang="el-GR" altLang="en-US" sz="4000" dirty="0">
              <a:solidFill>
                <a:srgbClr val="0100C8"/>
              </a:solidFill>
              <a:latin typeface="Helvetica Neue"/>
            </a:endParaRPr>
          </a:p>
          <a:p>
            <a:pPr eaLnBrk="1" hangingPunct="1">
              <a:spcBef>
                <a:spcPct val="0"/>
              </a:spcBef>
            </a:pPr>
            <a:endParaRPr lang="el-GR" altLang="en-US" sz="4000" b="1" dirty="0"/>
          </a:p>
        </p:txBody>
      </p:sp>
    </p:spTree>
    <p:extLst>
      <p:ext uri="{BB962C8B-B14F-4D97-AF65-F5344CB8AC3E}">
        <p14:creationId xmlns:p14="http://schemas.microsoft.com/office/powerpoint/2010/main" val="105595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Effect transition="in" filter="fade">
                                      <p:cBhvr>
                                        <p:cTn id="21" dur="1000"/>
                                        <p:tgtEl>
                                          <p:spTgt spid="10">
                                            <p:txEl>
                                              <p:pRg st="1" end="1"/>
                                            </p:txEl>
                                          </p:spTgt>
                                        </p:tgtEl>
                                      </p:cBhvr>
                                    </p:animEffect>
                                    <p:anim calcmode="lin" valueType="num">
                                      <p:cBhvr>
                                        <p:cTn id="22"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2" end="2"/>
                                            </p:txEl>
                                          </p:spTgt>
                                        </p:tgtEl>
                                        <p:attrNameLst>
                                          <p:attrName>style.visibility</p:attrName>
                                        </p:attrNameLst>
                                      </p:cBhvr>
                                      <p:to>
                                        <p:strVal val="visible"/>
                                      </p:to>
                                    </p:set>
                                    <p:animEffect transition="in" filter="fade">
                                      <p:cBhvr>
                                        <p:cTn id="28" dur="1000"/>
                                        <p:tgtEl>
                                          <p:spTgt spid="10">
                                            <p:txEl>
                                              <p:pRg st="2" end="2"/>
                                            </p:txEl>
                                          </p:spTgt>
                                        </p:tgtEl>
                                      </p:cBhvr>
                                    </p:animEffect>
                                    <p:anim calcmode="lin" valueType="num">
                                      <p:cBhvr>
                                        <p:cTn id="29"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a:extLst>
              <a:ext uri="{FF2B5EF4-FFF2-40B4-BE49-F238E27FC236}">
                <a16:creationId xmlns:a16="http://schemas.microsoft.com/office/drawing/2014/main" id="{2803921B-6929-6A36-6D9F-B0A4F7239A65}"/>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3315" name="Slide Number Placeholder 3">
            <a:extLst>
              <a:ext uri="{FF2B5EF4-FFF2-40B4-BE49-F238E27FC236}">
                <a16:creationId xmlns:a16="http://schemas.microsoft.com/office/drawing/2014/main" id="{D70A620A-8247-7D2F-2722-544D00407BA3}"/>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145CAA25-4B51-4226-8DE9-484C1298CC87}" type="slidenum">
              <a:rPr lang="el-GR" altLang="en-US" smtClean="0"/>
              <a:pPr algn="ctr"/>
              <a:t>86</a:t>
            </a:fld>
            <a:endParaRPr lang="el-GR" altLang="en-US" dirty="0"/>
          </a:p>
        </p:txBody>
      </p:sp>
      <p:sp>
        <p:nvSpPr>
          <p:cNvPr id="13316" name="Text Box 4">
            <a:extLst>
              <a:ext uri="{FF2B5EF4-FFF2-40B4-BE49-F238E27FC236}">
                <a16:creationId xmlns:a16="http://schemas.microsoft.com/office/drawing/2014/main" id="{5F13D785-F7B5-DE18-B571-D5B7F284C9CB}"/>
              </a:ext>
            </a:extLst>
          </p:cNvPr>
          <p:cNvSpPr txBox="1">
            <a:spLocks noChangeArrowheads="1"/>
          </p:cNvSpPr>
          <p:nvPr/>
        </p:nvSpPr>
        <p:spPr bwMode="auto">
          <a:xfrm>
            <a:off x="1930399" y="738517"/>
            <a:ext cx="19989803" cy="3046988"/>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1" dirty="0">
                <a:solidFill>
                  <a:srgbClr val="990000"/>
                </a:solidFill>
                <a:latin typeface="Helvetica Neue"/>
              </a:rPr>
              <a:t>Semantic Network Structure</a:t>
            </a:r>
            <a:endParaRPr lang="el-GR" altLang="en-US" sz="4000" b="1" dirty="0">
              <a:solidFill>
                <a:srgbClr val="990000"/>
              </a:solidFill>
              <a:latin typeface="Helvetica Neue"/>
            </a:endParaRPr>
          </a:p>
          <a:p>
            <a:pPr algn="l" eaLnBrk="1" hangingPunct="1"/>
            <a:endParaRPr lang="el-GR" altLang="en-US" sz="1600" b="1" dirty="0">
              <a:latin typeface="Helvetica Neue"/>
            </a:endParaRPr>
          </a:p>
          <a:p>
            <a:pPr algn="l" eaLnBrk="1" hangingPunct="1"/>
            <a:r>
              <a:rPr lang="en-US" altLang="en-US" sz="4000" b="1" dirty="0">
                <a:latin typeface="Helvetica Neue"/>
              </a:rPr>
              <a:t>A semantic network consists of</a:t>
            </a:r>
            <a:r>
              <a:rPr lang="el-GR" altLang="en-US" sz="4000" b="1" dirty="0">
                <a:latin typeface="Helvetica Neue"/>
              </a:rPr>
              <a:t> </a:t>
            </a:r>
            <a:r>
              <a:rPr lang="en-US" altLang="en-US" sz="4000" b="1" dirty="0">
                <a:solidFill>
                  <a:srgbClr val="990000"/>
                </a:solidFill>
                <a:latin typeface="Helvetica Neue"/>
              </a:rPr>
              <a:t>nodes</a:t>
            </a:r>
            <a:r>
              <a:rPr lang="el-GR" altLang="en-US" sz="4000" b="1" dirty="0">
                <a:latin typeface="Helvetica Neue"/>
              </a:rPr>
              <a:t> </a:t>
            </a:r>
            <a:r>
              <a:rPr lang="en-US" altLang="en-US" sz="4000" b="1" dirty="0">
                <a:latin typeface="Helvetica Neue"/>
              </a:rPr>
              <a:t>and</a:t>
            </a:r>
            <a:r>
              <a:rPr lang="el-GR" altLang="en-US" sz="4000" b="1" dirty="0">
                <a:latin typeface="Helvetica Neue"/>
              </a:rPr>
              <a:t> </a:t>
            </a:r>
            <a:r>
              <a:rPr lang="en-US" altLang="en-US" sz="4000" b="1" dirty="0">
                <a:solidFill>
                  <a:srgbClr val="990000"/>
                </a:solidFill>
                <a:latin typeface="Helvetica Neue"/>
              </a:rPr>
              <a:t>arcs</a:t>
            </a:r>
            <a:r>
              <a:rPr lang="el-GR" altLang="en-US" sz="4000" b="1" dirty="0">
                <a:latin typeface="Helvetica Neue"/>
              </a:rPr>
              <a:t>. </a:t>
            </a:r>
          </a:p>
          <a:p>
            <a:pPr algn="l" eaLnBrk="1" hangingPunct="1"/>
            <a:endParaRPr lang="el-GR" altLang="en-US" sz="1600" b="1" dirty="0">
              <a:latin typeface="Helvetica Neue"/>
            </a:endParaRPr>
          </a:p>
          <a:p>
            <a:pPr algn="l" eaLnBrk="1" hangingPunct="1"/>
            <a:r>
              <a:rPr lang="en-US" altLang="en-US" sz="4000" b="1" dirty="0">
                <a:latin typeface="Helvetica Neue"/>
              </a:rPr>
              <a:t>Nodes represent concepts, objects and events, while arcs represent binary relations.</a:t>
            </a:r>
            <a:r>
              <a:rPr lang="el-GR" altLang="en-US" sz="4000" b="1" dirty="0">
                <a:latin typeface="Helvetica Neue"/>
              </a:rPr>
              <a:t> </a:t>
            </a:r>
            <a:endParaRPr lang="en-US" altLang="en-US" sz="4000" b="1" dirty="0">
              <a:latin typeface="Helvetica Neue"/>
            </a:endParaRPr>
          </a:p>
        </p:txBody>
      </p:sp>
      <p:sp>
        <p:nvSpPr>
          <p:cNvPr id="54277" name="Text Box 5">
            <a:extLst>
              <a:ext uri="{FF2B5EF4-FFF2-40B4-BE49-F238E27FC236}">
                <a16:creationId xmlns:a16="http://schemas.microsoft.com/office/drawing/2014/main" id="{749B1B08-84D3-1B4B-E19C-23618FAE2006}"/>
              </a:ext>
            </a:extLst>
          </p:cNvPr>
          <p:cNvSpPr txBox="1">
            <a:spLocks noChangeArrowheads="1"/>
          </p:cNvSpPr>
          <p:nvPr/>
        </p:nvSpPr>
        <p:spPr bwMode="auto">
          <a:xfrm>
            <a:off x="1930400" y="4079485"/>
            <a:ext cx="19989800" cy="3293209"/>
          </a:xfrm>
          <a:prstGeom prst="rect">
            <a:avLst/>
          </a:prstGeom>
          <a:solidFill>
            <a:schemeClr val="accent6">
              <a:lumMod val="40000"/>
              <a:lumOff val="6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solidFill>
                  <a:srgbClr val="990000"/>
                </a:solidFill>
                <a:latin typeface="Helvetica Neue"/>
              </a:rPr>
              <a:t>Example</a:t>
            </a:r>
            <a:r>
              <a:rPr lang="el-GR" altLang="en-US" sz="4000" b="1" dirty="0">
                <a:solidFill>
                  <a:srgbClr val="990000"/>
                </a:solidFill>
                <a:latin typeface="Helvetica Neue"/>
              </a:rPr>
              <a:t>:</a:t>
            </a:r>
            <a:r>
              <a:rPr lang="el-GR" altLang="en-US" sz="4000" b="1" dirty="0">
                <a:latin typeface="Helvetica Neue"/>
              </a:rPr>
              <a:t> ‘</a:t>
            </a:r>
            <a:r>
              <a:rPr lang="en-US" altLang="en-US" sz="4000" b="1" dirty="0">
                <a:latin typeface="Helvetica Neue"/>
              </a:rPr>
              <a:t>Yiannis gave the book to Mary</a:t>
            </a:r>
            <a:r>
              <a:rPr lang="el-GR" altLang="en-US" sz="4000" b="1" dirty="0">
                <a:latin typeface="Helvetica Neue"/>
              </a:rPr>
              <a:t>’</a:t>
            </a:r>
          </a:p>
          <a:p>
            <a:pPr algn="l" eaLnBrk="1" hangingPunct="1"/>
            <a:endParaRPr lang="el-GR" altLang="en-US" sz="1600" b="1" dirty="0">
              <a:latin typeface="Helvetica Neue"/>
            </a:endParaRPr>
          </a:p>
          <a:p>
            <a:pPr algn="l" eaLnBrk="1" hangingPunct="1"/>
            <a:r>
              <a:rPr lang="en-US" altLang="en-US" sz="4000" b="1" dirty="0">
                <a:latin typeface="Helvetica Neue"/>
              </a:rPr>
              <a:t>In predicate logic the sentence could be expressed as</a:t>
            </a:r>
            <a:r>
              <a:rPr lang="el-GR" altLang="en-US" sz="4000" b="1" dirty="0">
                <a:latin typeface="Helvetica Neue"/>
              </a:rPr>
              <a:t> </a:t>
            </a:r>
          </a:p>
          <a:p>
            <a:pPr algn="l" eaLnBrk="1" hangingPunct="1"/>
            <a:endParaRPr lang="el-GR" altLang="en-US" sz="1600" b="1" dirty="0">
              <a:latin typeface="Helvetica Neue"/>
            </a:endParaRPr>
          </a:p>
          <a:p>
            <a:pPr algn="ctr" eaLnBrk="1" hangingPunct="1"/>
            <a:r>
              <a:rPr lang="en-US" altLang="en-US" sz="4000" b="1" dirty="0">
                <a:latin typeface="Helvetica Neue"/>
              </a:rPr>
              <a:t>GIVE</a:t>
            </a:r>
            <a:r>
              <a:rPr lang="el-GR" altLang="en-US" sz="4000" b="1" dirty="0">
                <a:latin typeface="Helvetica Neue"/>
              </a:rPr>
              <a:t>(</a:t>
            </a:r>
            <a:r>
              <a:rPr lang="en-US" altLang="en-US" sz="4000" b="1" dirty="0">
                <a:latin typeface="Helvetica Neue"/>
              </a:rPr>
              <a:t>YIANNIS</a:t>
            </a:r>
            <a:r>
              <a:rPr lang="el-GR" altLang="en-US" sz="4000" b="1" dirty="0">
                <a:latin typeface="Helvetica Neue"/>
              </a:rPr>
              <a:t>, </a:t>
            </a:r>
            <a:r>
              <a:rPr lang="en-US" altLang="en-US" sz="4000" b="1" dirty="0">
                <a:latin typeface="Helvetica Neue"/>
              </a:rPr>
              <a:t>MARY</a:t>
            </a:r>
            <a:r>
              <a:rPr lang="el-GR" altLang="en-US" sz="4000" b="1" dirty="0">
                <a:latin typeface="Helvetica Neue"/>
              </a:rPr>
              <a:t>, </a:t>
            </a:r>
            <a:r>
              <a:rPr lang="en-US" altLang="en-US" sz="4000" b="1" dirty="0">
                <a:latin typeface="Helvetica Neue"/>
              </a:rPr>
              <a:t>BOOK</a:t>
            </a:r>
            <a:r>
              <a:rPr lang="el-GR" altLang="en-US" sz="4000" b="1" dirty="0">
                <a:latin typeface="Helvetica Neue"/>
              </a:rPr>
              <a:t>_1)</a:t>
            </a:r>
          </a:p>
          <a:p>
            <a:pPr algn="l" eaLnBrk="1" hangingPunct="1"/>
            <a:endParaRPr lang="el-GR" altLang="en-US" sz="1600" dirty="0">
              <a:latin typeface="Helvetica Neue"/>
            </a:endParaRPr>
          </a:p>
          <a:p>
            <a:pPr algn="l" eaLnBrk="1" hangingPunct="1"/>
            <a:r>
              <a:rPr lang="en-US" altLang="en-US" sz="4000" b="1" dirty="0">
                <a:latin typeface="Helvetica Neue"/>
              </a:rPr>
              <a:t>Alternatively, it could be expressed as the conjunction</a:t>
            </a:r>
          </a:p>
        </p:txBody>
      </p:sp>
      <p:sp>
        <p:nvSpPr>
          <p:cNvPr id="54278" name="Text Box 6">
            <a:extLst>
              <a:ext uri="{FF2B5EF4-FFF2-40B4-BE49-F238E27FC236}">
                <a16:creationId xmlns:a16="http://schemas.microsoft.com/office/drawing/2014/main" id="{201BB591-870D-AD7F-0FC7-19C86BC45508}"/>
              </a:ext>
            </a:extLst>
          </p:cNvPr>
          <p:cNvSpPr txBox="1">
            <a:spLocks noChangeArrowheads="1"/>
          </p:cNvSpPr>
          <p:nvPr/>
        </p:nvSpPr>
        <p:spPr bwMode="auto">
          <a:xfrm>
            <a:off x="6568845" y="7730419"/>
            <a:ext cx="10711906" cy="2677656"/>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latin typeface="Helvetica Neue"/>
              </a:rPr>
              <a:t>ISA</a:t>
            </a:r>
            <a:r>
              <a:rPr lang="el-GR" altLang="en-US" sz="3600" b="1" dirty="0">
                <a:latin typeface="Helvetica Neue"/>
              </a:rPr>
              <a:t>(</a:t>
            </a:r>
            <a:r>
              <a:rPr lang="en-US" altLang="en-US" sz="3600" b="1" dirty="0">
                <a:latin typeface="Helvetica Neue"/>
              </a:rPr>
              <a:t>GIVE</a:t>
            </a:r>
            <a:r>
              <a:rPr lang="el-GR" altLang="en-US" sz="3600" b="1" dirty="0">
                <a:latin typeface="Helvetica Neue"/>
              </a:rPr>
              <a:t>_1, </a:t>
            </a:r>
            <a:r>
              <a:rPr lang="en-US" altLang="en-US" sz="3600" b="1" dirty="0">
                <a:latin typeface="Helvetica Neue"/>
              </a:rPr>
              <a:t>GIVE</a:t>
            </a:r>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a:t>
            </a:r>
          </a:p>
          <a:p>
            <a:pPr algn="l" eaLnBrk="1" hangingPunct="1"/>
            <a:endParaRPr lang="el-GR" altLang="en-US" sz="800" b="1" dirty="0">
              <a:latin typeface="Helvetica Neue"/>
            </a:endParaRPr>
          </a:p>
          <a:p>
            <a:pPr algn="l" eaLnBrk="1" hangingPunct="1"/>
            <a:r>
              <a:rPr lang="en-US" altLang="en-US" sz="3600" b="1" dirty="0">
                <a:latin typeface="Helvetica Neue"/>
              </a:rPr>
              <a:t>GIVER</a:t>
            </a:r>
            <a:r>
              <a:rPr lang="el-GR" altLang="en-US" sz="3600" b="1" dirty="0">
                <a:latin typeface="Helvetica Neue"/>
              </a:rPr>
              <a:t>(</a:t>
            </a:r>
            <a:r>
              <a:rPr lang="en-US" altLang="en-US" sz="3600" b="1" dirty="0">
                <a:latin typeface="Helvetica Neue"/>
              </a:rPr>
              <a:t>GIVE</a:t>
            </a:r>
            <a:r>
              <a:rPr lang="el-GR" altLang="en-US" sz="3600" b="1" dirty="0">
                <a:latin typeface="Helvetica Neue"/>
              </a:rPr>
              <a:t>_1, </a:t>
            </a:r>
            <a:r>
              <a:rPr lang="en-US" altLang="en-US" sz="3600" b="1" dirty="0">
                <a:latin typeface="Helvetica Neue"/>
              </a:rPr>
              <a:t>YIANNIS</a:t>
            </a:r>
            <a:r>
              <a:rPr lang="el-GR" altLang="en-US" sz="3600" b="1" dirty="0">
                <a:latin typeface="Helvetica Neue"/>
              </a:rPr>
              <a:t>) </a:t>
            </a:r>
            <a:r>
              <a:rPr lang="el-GR" altLang="en-US" sz="3600" b="1" dirty="0">
                <a:latin typeface="Helvetica Neue"/>
                <a:sym typeface="Symbol" panose="05050102010706020507" pitchFamily="18" charset="2"/>
              </a:rPr>
              <a:t></a:t>
            </a:r>
          </a:p>
          <a:p>
            <a:pPr algn="l" eaLnBrk="1" hangingPunct="1"/>
            <a:endParaRPr lang="el-GR" altLang="en-US" sz="800" b="1" dirty="0">
              <a:latin typeface="Helvetica Neue"/>
              <a:sym typeface="Symbol" panose="05050102010706020507" pitchFamily="18" charset="2"/>
            </a:endParaRPr>
          </a:p>
          <a:p>
            <a:pPr algn="l" eaLnBrk="1" hangingPunct="1"/>
            <a:r>
              <a:rPr lang="en-US" altLang="en-US" sz="3600" b="1" dirty="0">
                <a:latin typeface="Helvetica Neue"/>
              </a:rPr>
              <a:t>RECIPIENT</a:t>
            </a:r>
            <a:r>
              <a:rPr lang="el-GR" altLang="en-US" sz="3600" b="1" dirty="0">
                <a:latin typeface="Helvetica Neue"/>
              </a:rPr>
              <a:t>(</a:t>
            </a:r>
            <a:r>
              <a:rPr lang="en-US" altLang="en-US" sz="3600" b="1" dirty="0">
                <a:latin typeface="Helvetica Neue"/>
              </a:rPr>
              <a:t>GIVE</a:t>
            </a:r>
            <a:r>
              <a:rPr lang="el-GR" altLang="en-US" sz="3600" b="1" dirty="0">
                <a:latin typeface="Helvetica Neue"/>
              </a:rPr>
              <a:t>_1, </a:t>
            </a:r>
            <a:r>
              <a:rPr lang="en-US" altLang="en-US" sz="3600" b="1" dirty="0">
                <a:latin typeface="Helvetica Neue"/>
              </a:rPr>
              <a:t>MARY</a:t>
            </a:r>
            <a:r>
              <a:rPr lang="el-GR" altLang="en-US" sz="3600" b="1" dirty="0">
                <a:latin typeface="Helvetica Neue"/>
              </a:rPr>
              <a:t>) </a:t>
            </a:r>
            <a:r>
              <a:rPr lang="el-GR" altLang="en-US" sz="3600" b="1" dirty="0">
                <a:latin typeface="Helvetica Neue"/>
                <a:sym typeface="Symbol" panose="05050102010706020507" pitchFamily="18" charset="2"/>
              </a:rPr>
              <a:t></a:t>
            </a:r>
          </a:p>
          <a:p>
            <a:pPr algn="l" eaLnBrk="1" hangingPunct="1"/>
            <a:endParaRPr lang="el-GR" altLang="en-US" sz="800" b="1" dirty="0">
              <a:latin typeface="Helvetica Neue"/>
              <a:sym typeface="Symbol" panose="05050102010706020507" pitchFamily="18" charset="2"/>
            </a:endParaRPr>
          </a:p>
          <a:p>
            <a:pPr algn="l" eaLnBrk="1" hangingPunct="1"/>
            <a:r>
              <a:rPr lang="en-US" altLang="en-US" sz="3600" b="1" dirty="0">
                <a:latin typeface="Helvetica Neue"/>
              </a:rPr>
              <a:t>OBJECT</a:t>
            </a:r>
            <a:r>
              <a:rPr lang="el-GR" altLang="en-US" sz="3600" b="1" dirty="0">
                <a:latin typeface="Helvetica Neue"/>
              </a:rPr>
              <a:t>(</a:t>
            </a:r>
            <a:r>
              <a:rPr lang="en-US" altLang="en-US" sz="3600" b="1" dirty="0">
                <a:latin typeface="Helvetica Neue"/>
              </a:rPr>
              <a:t>GIVE</a:t>
            </a:r>
            <a:r>
              <a:rPr lang="el-GR" altLang="en-US" sz="3600" b="1" dirty="0">
                <a:latin typeface="Helvetica Neue"/>
              </a:rPr>
              <a:t>_1, </a:t>
            </a:r>
            <a:r>
              <a:rPr lang="en-US" altLang="en-US" sz="3600" b="1" dirty="0">
                <a:latin typeface="Helvetica Neue"/>
              </a:rPr>
              <a:t>BOOK</a:t>
            </a:r>
            <a:r>
              <a:rPr lang="el-GR" altLang="en-US" sz="3600" b="1" dirty="0">
                <a:latin typeface="Helvetica Neue"/>
              </a:rPr>
              <a:t>_1)</a:t>
            </a:r>
            <a:endParaRPr lang="en-US" altLang="en-US" sz="3600" b="1" dirty="0">
              <a:latin typeface="Helvetica Neue"/>
            </a:endParaRPr>
          </a:p>
        </p:txBody>
      </p:sp>
      <p:sp>
        <p:nvSpPr>
          <p:cNvPr id="54279" name="Text Box 7">
            <a:extLst>
              <a:ext uri="{FF2B5EF4-FFF2-40B4-BE49-F238E27FC236}">
                <a16:creationId xmlns:a16="http://schemas.microsoft.com/office/drawing/2014/main" id="{26605A4F-12EA-DA0D-07A7-729C306FDFAB}"/>
              </a:ext>
            </a:extLst>
          </p:cNvPr>
          <p:cNvSpPr txBox="1">
            <a:spLocks noChangeArrowheads="1"/>
          </p:cNvSpPr>
          <p:nvPr/>
        </p:nvSpPr>
        <p:spPr bwMode="auto">
          <a:xfrm>
            <a:off x="1728289" y="10764789"/>
            <a:ext cx="20370556" cy="1323439"/>
          </a:xfrm>
          <a:prstGeom prst="rect">
            <a:avLst/>
          </a:prstGeom>
          <a:solidFill>
            <a:schemeClr val="accent6">
              <a:lumMod val="40000"/>
              <a:lumOff val="6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000" b="1" dirty="0">
                <a:latin typeface="Helvetica Neue"/>
              </a:rPr>
              <a:t>The central concept is the</a:t>
            </a:r>
            <a:r>
              <a:rPr lang="el-GR" altLang="en-US" sz="4000" b="1" dirty="0">
                <a:latin typeface="Helvetica Neue"/>
              </a:rPr>
              <a:t> </a:t>
            </a:r>
            <a:r>
              <a:rPr lang="en-US" altLang="en-US" sz="4000" b="1" dirty="0">
                <a:solidFill>
                  <a:srgbClr val="990000"/>
                </a:solidFill>
                <a:latin typeface="Helvetica Neue"/>
              </a:rPr>
              <a:t>event</a:t>
            </a:r>
            <a:r>
              <a:rPr lang="el-GR" altLang="en-US" sz="4000" b="1" dirty="0">
                <a:latin typeface="Helvetica Neue"/>
              </a:rPr>
              <a:t>, </a:t>
            </a:r>
            <a:r>
              <a:rPr lang="en-US" altLang="en-US" sz="4000" b="1" dirty="0">
                <a:latin typeface="Helvetica Neue"/>
              </a:rPr>
              <a:t>which from a (three argument) relation is converted to an</a:t>
            </a:r>
            <a:r>
              <a:rPr lang="el-GR" altLang="en-US" sz="4000" b="1" dirty="0">
                <a:latin typeface="Helvetica Neue"/>
              </a:rPr>
              <a:t> </a:t>
            </a:r>
            <a:r>
              <a:rPr lang="en-US" altLang="en-US" sz="4000" b="1" dirty="0">
                <a:solidFill>
                  <a:srgbClr val="990000"/>
                </a:solidFill>
                <a:latin typeface="Helvetica Neue"/>
              </a:rPr>
              <a:t>object</a:t>
            </a:r>
            <a:endParaRPr lang="en-US" altLang="en-US" sz="2800" dirty="0">
              <a:solidFill>
                <a:srgbClr val="990000"/>
              </a:solidFill>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7"/>
                                        </p:tgtEl>
                                        <p:attrNameLst>
                                          <p:attrName>style.visibility</p:attrName>
                                        </p:attrNameLst>
                                      </p:cBhvr>
                                      <p:to>
                                        <p:strVal val="visible"/>
                                      </p:to>
                                    </p:set>
                                    <p:anim calcmode="lin" valueType="num">
                                      <p:cBhvr additive="base">
                                        <p:cTn id="7" dur="500" fill="hold"/>
                                        <p:tgtEl>
                                          <p:spTgt spid="54277"/>
                                        </p:tgtEl>
                                        <p:attrNameLst>
                                          <p:attrName>ppt_x</p:attrName>
                                        </p:attrNameLst>
                                      </p:cBhvr>
                                      <p:tavLst>
                                        <p:tav tm="0">
                                          <p:val>
                                            <p:strVal val="#ppt_x"/>
                                          </p:val>
                                        </p:tav>
                                        <p:tav tm="100000">
                                          <p:val>
                                            <p:strVal val="#ppt_x"/>
                                          </p:val>
                                        </p:tav>
                                      </p:tavLst>
                                    </p:anim>
                                    <p:anim calcmode="lin" valueType="num">
                                      <p:cBhvr additive="base">
                                        <p:cTn id="8" dur="500" fill="hold"/>
                                        <p:tgtEl>
                                          <p:spTgt spid="5427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78"/>
                                        </p:tgtEl>
                                        <p:attrNameLst>
                                          <p:attrName>style.visibility</p:attrName>
                                        </p:attrNameLst>
                                      </p:cBhvr>
                                      <p:to>
                                        <p:strVal val="visible"/>
                                      </p:to>
                                    </p:set>
                                    <p:anim calcmode="lin" valueType="num">
                                      <p:cBhvr additive="base">
                                        <p:cTn id="13" dur="500" fill="hold"/>
                                        <p:tgtEl>
                                          <p:spTgt spid="54278"/>
                                        </p:tgtEl>
                                        <p:attrNameLst>
                                          <p:attrName>ppt_x</p:attrName>
                                        </p:attrNameLst>
                                      </p:cBhvr>
                                      <p:tavLst>
                                        <p:tav tm="0">
                                          <p:val>
                                            <p:strVal val="#ppt_x"/>
                                          </p:val>
                                        </p:tav>
                                        <p:tav tm="100000">
                                          <p:val>
                                            <p:strVal val="#ppt_x"/>
                                          </p:val>
                                        </p:tav>
                                      </p:tavLst>
                                    </p:anim>
                                    <p:anim calcmode="lin" valueType="num">
                                      <p:cBhvr additive="base">
                                        <p:cTn id="14" dur="500" fill="hold"/>
                                        <p:tgtEl>
                                          <p:spTgt spid="5427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4279"/>
                                        </p:tgtEl>
                                        <p:attrNameLst>
                                          <p:attrName>style.visibility</p:attrName>
                                        </p:attrNameLst>
                                      </p:cBhvr>
                                      <p:to>
                                        <p:strVal val="visible"/>
                                      </p:to>
                                    </p:set>
                                    <p:anim calcmode="lin" valueType="num">
                                      <p:cBhvr additive="base">
                                        <p:cTn id="19" dur="500" fill="hold"/>
                                        <p:tgtEl>
                                          <p:spTgt spid="54279"/>
                                        </p:tgtEl>
                                        <p:attrNameLst>
                                          <p:attrName>ppt_x</p:attrName>
                                        </p:attrNameLst>
                                      </p:cBhvr>
                                      <p:tavLst>
                                        <p:tav tm="0">
                                          <p:val>
                                            <p:strVal val="#ppt_x"/>
                                          </p:val>
                                        </p:tav>
                                        <p:tav tm="100000">
                                          <p:val>
                                            <p:strVal val="#ppt_x"/>
                                          </p:val>
                                        </p:tav>
                                      </p:tavLst>
                                    </p:anim>
                                    <p:anim calcmode="lin" valueType="num">
                                      <p:cBhvr additive="base">
                                        <p:cTn id="20" dur="500" fill="hold"/>
                                        <p:tgtEl>
                                          <p:spTgt spid="542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animBg="1"/>
      <p:bldP spid="54278" grpId="0" animBg="1"/>
      <p:bldP spid="54279"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a:extLst>
              <a:ext uri="{FF2B5EF4-FFF2-40B4-BE49-F238E27FC236}">
                <a16:creationId xmlns:a16="http://schemas.microsoft.com/office/drawing/2014/main" id="{637A5CF0-38A7-CA54-6BA5-7E9B53891060}"/>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4339" name="Slide Number Placeholder 3">
            <a:extLst>
              <a:ext uri="{FF2B5EF4-FFF2-40B4-BE49-F238E27FC236}">
                <a16:creationId xmlns:a16="http://schemas.microsoft.com/office/drawing/2014/main" id="{C2ED166C-87D7-CABA-5C35-C3FCF2EC4FE9}"/>
              </a:ext>
            </a:extLst>
          </p:cNvPr>
          <p:cNvSpPr>
            <a:spLocks noGrp="1"/>
          </p:cNvSpPr>
          <p:nvPr>
            <p:ph type="sldNum" sz="quarter" idx="12"/>
          </p:nvPr>
        </p:nvSpPr>
        <p:spPr>
          <a:xfrm>
            <a:off x="11597056" y="12470342"/>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77E62462-13E3-484B-B5BD-FBFA958D37CB}" type="slidenum">
              <a:rPr lang="el-GR" altLang="en-US" smtClean="0"/>
              <a:pPr algn="ctr"/>
              <a:t>87</a:t>
            </a:fld>
            <a:endParaRPr lang="el-GR" altLang="en-US" dirty="0"/>
          </a:p>
        </p:txBody>
      </p:sp>
      <p:sp>
        <p:nvSpPr>
          <p:cNvPr id="14340" name="Oval 4">
            <a:extLst>
              <a:ext uri="{FF2B5EF4-FFF2-40B4-BE49-F238E27FC236}">
                <a16:creationId xmlns:a16="http://schemas.microsoft.com/office/drawing/2014/main" id="{66811156-1E9C-B626-F221-5D96852A2839}"/>
              </a:ext>
            </a:extLst>
          </p:cNvPr>
          <p:cNvSpPr>
            <a:spLocks noChangeArrowheads="1"/>
          </p:cNvSpPr>
          <p:nvPr/>
        </p:nvSpPr>
        <p:spPr bwMode="auto">
          <a:xfrm>
            <a:off x="8418512" y="2932113"/>
            <a:ext cx="2714624" cy="1190626"/>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EVENT</a:t>
            </a:r>
            <a:endParaRPr lang="en-US" altLang="en-US" sz="2800" b="1" dirty="0"/>
          </a:p>
        </p:txBody>
      </p:sp>
      <p:sp>
        <p:nvSpPr>
          <p:cNvPr id="14341" name="Oval 5">
            <a:extLst>
              <a:ext uri="{FF2B5EF4-FFF2-40B4-BE49-F238E27FC236}">
                <a16:creationId xmlns:a16="http://schemas.microsoft.com/office/drawing/2014/main" id="{4B23420C-F227-3CB7-3EAE-9030C6E22F83}"/>
              </a:ext>
            </a:extLst>
          </p:cNvPr>
          <p:cNvSpPr>
            <a:spLocks noChangeArrowheads="1"/>
          </p:cNvSpPr>
          <p:nvPr/>
        </p:nvSpPr>
        <p:spPr bwMode="auto">
          <a:xfrm>
            <a:off x="8418512" y="4960938"/>
            <a:ext cx="2257424" cy="9017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GIVE</a:t>
            </a:r>
            <a:endParaRPr lang="en-US" altLang="en-US" sz="2800" b="1" dirty="0"/>
          </a:p>
        </p:txBody>
      </p:sp>
      <p:sp>
        <p:nvSpPr>
          <p:cNvPr id="14342" name="Oval 6">
            <a:extLst>
              <a:ext uri="{FF2B5EF4-FFF2-40B4-BE49-F238E27FC236}">
                <a16:creationId xmlns:a16="http://schemas.microsoft.com/office/drawing/2014/main" id="{5501219A-7323-0CB4-0C88-D4F9DA938FDC}"/>
              </a:ext>
            </a:extLst>
          </p:cNvPr>
          <p:cNvSpPr>
            <a:spLocks noChangeArrowheads="1"/>
          </p:cNvSpPr>
          <p:nvPr/>
        </p:nvSpPr>
        <p:spPr bwMode="auto">
          <a:xfrm>
            <a:off x="10287001" y="6556376"/>
            <a:ext cx="2381250" cy="901700"/>
          </a:xfrm>
          <a:prstGeom prst="ellipse">
            <a:avLst/>
          </a:prstGeom>
          <a:solidFill>
            <a:schemeClr val="accent6">
              <a:lumMod val="75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solidFill>
                  <a:schemeClr val="bg1"/>
                </a:solidFill>
                <a:latin typeface="Times New Roman" panose="02020603050405020304" pitchFamily="18" charset="0"/>
              </a:rPr>
              <a:t>GIVE</a:t>
            </a:r>
            <a:r>
              <a:rPr lang="el-GR" altLang="en-US" sz="2800" b="1" dirty="0">
                <a:solidFill>
                  <a:schemeClr val="bg1"/>
                </a:solidFill>
                <a:latin typeface="Times New Roman" panose="02020603050405020304" pitchFamily="18" charset="0"/>
              </a:rPr>
              <a:t>_1</a:t>
            </a:r>
            <a:endParaRPr lang="en-US" altLang="en-US" sz="2800" b="1" dirty="0">
              <a:solidFill>
                <a:schemeClr val="bg1"/>
              </a:solidFill>
            </a:endParaRPr>
          </a:p>
        </p:txBody>
      </p:sp>
      <p:sp>
        <p:nvSpPr>
          <p:cNvPr id="14343" name="Oval 7">
            <a:extLst>
              <a:ext uri="{FF2B5EF4-FFF2-40B4-BE49-F238E27FC236}">
                <a16:creationId xmlns:a16="http://schemas.microsoft.com/office/drawing/2014/main" id="{A56636EB-350C-8166-102F-2A5A7F297509}"/>
              </a:ext>
            </a:extLst>
          </p:cNvPr>
          <p:cNvSpPr>
            <a:spLocks noChangeArrowheads="1"/>
          </p:cNvSpPr>
          <p:nvPr/>
        </p:nvSpPr>
        <p:spPr bwMode="auto">
          <a:xfrm>
            <a:off x="11844336" y="3221038"/>
            <a:ext cx="2489200" cy="9017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BOOK</a:t>
            </a:r>
            <a:endParaRPr lang="en-US" altLang="en-US" sz="2800" b="1" dirty="0"/>
          </a:p>
        </p:txBody>
      </p:sp>
      <p:sp>
        <p:nvSpPr>
          <p:cNvPr id="14344" name="Oval 8">
            <a:extLst>
              <a:ext uri="{FF2B5EF4-FFF2-40B4-BE49-F238E27FC236}">
                <a16:creationId xmlns:a16="http://schemas.microsoft.com/office/drawing/2014/main" id="{8DDE65AA-1E58-09D2-3858-AB380313ED77}"/>
              </a:ext>
            </a:extLst>
          </p:cNvPr>
          <p:cNvSpPr>
            <a:spLocks noChangeArrowheads="1"/>
          </p:cNvSpPr>
          <p:nvPr/>
        </p:nvSpPr>
        <p:spPr bwMode="auto">
          <a:xfrm>
            <a:off x="12206287" y="4722812"/>
            <a:ext cx="3041650" cy="901700"/>
          </a:xfrm>
          <a:prstGeom prst="ellipse">
            <a:avLst/>
          </a:prstGeom>
          <a:solidFill>
            <a:schemeClr val="accent6">
              <a:lumMod val="60000"/>
              <a:lumOff val="4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BOOK</a:t>
            </a:r>
            <a:r>
              <a:rPr lang="el-GR" altLang="en-US" sz="2800" b="1" dirty="0">
                <a:latin typeface="Times New Roman" panose="02020603050405020304" pitchFamily="18" charset="0"/>
              </a:rPr>
              <a:t>_1</a:t>
            </a:r>
            <a:endParaRPr lang="en-US" altLang="en-US" sz="2800" b="1" dirty="0"/>
          </a:p>
        </p:txBody>
      </p:sp>
      <p:sp>
        <p:nvSpPr>
          <p:cNvPr id="14345" name="Oval 9">
            <a:extLst>
              <a:ext uri="{FF2B5EF4-FFF2-40B4-BE49-F238E27FC236}">
                <a16:creationId xmlns:a16="http://schemas.microsoft.com/office/drawing/2014/main" id="{4C23CC05-531C-2A06-EDA2-3B9FEE0B393C}"/>
              </a:ext>
            </a:extLst>
          </p:cNvPr>
          <p:cNvSpPr>
            <a:spLocks noChangeArrowheads="1"/>
          </p:cNvSpPr>
          <p:nvPr/>
        </p:nvSpPr>
        <p:spPr bwMode="auto">
          <a:xfrm>
            <a:off x="7315201" y="8280400"/>
            <a:ext cx="3155950" cy="901700"/>
          </a:xfrm>
          <a:prstGeom prst="ellipse">
            <a:avLst/>
          </a:prstGeom>
          <a:solidFill>
            <a:schemeClr val="accent6">
              <a:lumMod val="60000"/>
              <a:lumOff val="4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YIANNIS</a:t>
            </a:r>
            <a:endParaRPr lang="en-US" altLang="en-US" sz="2800" b="1" dirty="0"/>
          </a:p>
        </p:txBody>
      </p:sp>
      <p:sp>
        <p:nvSpPr>
          <p:cNvPr id="14346" name="Oval 10">
            <a:extLst>
              <a:ext uri="{FF2B5EF4-FFF2-40B4-BE49-F238E27FC236}">
                <a16:creationId xmlns:a16="http://schemas.microsoft.com/office/drawing/2014/main" id="{39CA2D34-C4A6-5016-E9E5-2DF984C85F96}"/>
              </a:ext>
            </a:extLst>
          </p:cNvPr>
          <p:cNvSpPr>
            <a:spLocks noChangeArrowheads="1"/>
          </p:cNvSpPr>
          <p:nvPr/>
        </p:nvSpPr>
        <p:spPr bwMode="auto">
          <a:xfrm>
            <a:off x="14368463" y="7502526"/>
            <a:ext cx="2936874" cy="901700"/>
          </a:xfrm>
          <a:prstGeom prst="ellipse">
            <a:avLst/>
          </a:prstGeom>
          <a:solidFill>
            <a:schemeClr val="accent6">
              <a:lumMod val="60000"/>
              <a:lumOff val="4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MARY</a:t>
            </a:r>
            <a:endParaRPr lang="en-US" altLang="en-US" sz="2800" b="1" dirty="0"/>
          </a:p>
        </p:txBody>
      </p:sp>
      <p:sp>
        <p:nvSpPr>
          <p:cNvPr id="14347" name="Oval 11">
            <a:extLst>
              <a:ext uri="{FF2B5EF4-FFF2-40B4-BE49-F238E27FC236}">
                <a16:creationId xmlns:a16="http://schemas.microsoft.com/office/drawing/2014/main" id="{D476F9F9-2CB3-5C8C-71B2-8018DD6F5703}"/>
              </a:ext>
            </a:extLst>
          </p:cNvPr>
          <p:cNvSpPr>
            <a:spLocks noChangeArrowheads="1"/>
          </p:cNvSpPr>
          <p:nvPr/>
        </p:nvSpPr>
        <p:spPr bwMode="auto">
          <a:xfrm>
            <a:off x="10904537" y="9077326"/>
            <a:ext cx="3489326" cy="9017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PERSON</a:t>
            </a:r>
            <a:endParaRPr lang="en-US" altLang="en-US" sz="2800" b="1" dirty="0"/>
          </a:p>
        </p:txBody>
      </p:sp>
      <p:sp>
        <p:nvSpPr>
          <p:cNvPr id="14348" name="Line 12">
            <a:extLst>
              <a:ext uri="{FF2B5EF4-FFF2-40B4-BE49-F238E27FC236}">
                <a16:creationId xmlns:a16="http://schemas.microsoft.com/office/drawing/2014/main" id="{122F322F-16B5-E24D-149D-AE746CA300AC}"/>
              </a:ext>
            </a:extLst>
          </p:cNvPr>
          <p:cNvSpPr>
            <a:spLocks noChangeShapeType="1"/>
          </p:cNvSpPr>
          <p:nvPr/>
        </p:nvSpPr>
        <p:spPr bwMode="auto">
          <a:xfrm flipH="1" flipV="1">
            <a:off x="13176250" y="4086227"/>
            <a:ext cx="177800" cy="539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4349" name="Line 13">
            <a:extLst>
              <a:ext uri="{FF2B5EF4-FFF2-40B4-BE49-F238E27FC236}">
                <a16:creationId xmlns:a16="http://schemas.microsoft.com/office/drawing/2014/main" id="{5E514812-86D8-3DA5-0098-1452BA0298E2}"/>
              </a:ext>
            </a:extLst>
          </p:cNvPr>
          <p:cNvSpPr>
            <a:spLocks noChangeShapeType="1"/>
          </p:cNvSpPr>
          <p:nvPr/>
        </p:nvSpPr>
        <p:spPr bwMode="auto">
          <a:xfrm flipV="1">
            <a:off x="9569450" y="4086226"/>
            <a:ext cx="0" cy="72072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4350" name="Line 14">
            <a:extLst>
              <a:ext uri="{FF2B5EF4-FFF2-40B4-BE49-F238E27FC236}">
                <a16:creationId xmlns:a16="http://schemas.microsoft.com/office/drawing/2014/main" id="{110E1A8E-0357-595E-C9C1-8D9125704D94}"/>
              </a:ext>
            </a:extLst>
          </p:cNvPr>
          <p:cNvSpPr>
            <a:spLocks noChangeShapeType="1"/>
          </p:cNvSpPr>
          <p:nvPr/>
        </p:nvSpPr>
        <p:spPr bwMode="auto">
          <a:xfrm flipH="1" flipV="1">
            <a:off x="9372600" y="5867400"/>
            <a:ext cx="1082676" cy="901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4351" name="Line 15">
            <a:extLst>
              <a:ext uri="{FF2B5EF4-FFF2-40B4-BE49-F238E27FC236}">
                <a16:creationId xmlns:a16="http://schemas.microsoft.com/office/drawing/2014/main" id="{BEFD28CA-430C-A629-B777-26054BD054AC}"/>
              </a:ext>
            </a:extLst>
          </p:cNvPr>
          <p:cNvSpPr>
            <a:spLocks noChangeShapeType="1"/>
          </p:cNvSpPr>
          <p:nvPr/>
        </p:nvSpPr>
        <p:spPr bwMode="auto">
          <a:xfrm>
            <a:off x="12633326" y="7083426"/>
            <a:ext cx="1803400" cy="72072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4352" name="Line 16">
            <a:extLst>
              <a:ext uri="{FF2B5EF4-FFF2-40B4-BE49-F238E27FC236}">
                <a16:creationId xmlns:a16="http://schemas.microsoft.com/office/drawing/2014/main" id="{0E0384CE-C4ED-F29D-C1B6-EFEA23741FE4}"/>
              </a:ext>
            </a:extLst>
          </p:cNvPr>
          <p:cNvSpPr>
            <a:spLocks noChangeShapeType="1"/>
          </p:cNvSpPr>
          <p:nvPr/>
        </p:nvSpPr>
        <p:spPr bwMode="auto">
          <a:xfrm flipV="1">
            <a:off x="11887200" y="5410200"/>
            <a:ext cx="914400" cy="11430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4353" name="Line 17">
            <a:extLst>
              <a:ext uri="{FF2B5EF4-FFF2-40B4-BE49-F238E27FC236}">
                <a16:creationId xmlns:a16="http://schemas.microsoft.com/office/drawing/2014/main" id="{ED60EBA5-DCEE-84E3-5DD8-16B24C389F51}"/>
              </a:ext>
            </a:extLst>
          </p:cNvPr>
          <p:cNvSpPr>
            <a:spLocks noChangeShapeType="1"/>
          </p:cNvSpPr>
          <p:nvPr/>
        </p:nvSpPr>
        <p:spPr bwMode="auto">
          <a:xfrm flipH="1">
            <a:off x="9372600" y="7239000"/>
            <a:ext cx="1143000" cy="11430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4354" name="Line 18">
            <a:extLst>
              <a:ext uri="{FF2B5EF4-FFF2-40B4-BE49-F238E27FC236}">
                <a16:creationId xmlns:a16="http://schemas.microsoft.com/office/drawing/2014/main" id="{32BBB5E4-29EE-2E55-B6F4-5CBCEF420FF5}"/>
              </a:ext>
            </a:extLst>
          </p:cNvPr>
          <p:cNvSpPr>
            <a:spLocks noChangeShapeType="1"/>
          </p:cNvSpPr>
          <p:nvPr/>
        </p:nvSpPr>
        <p:spPr bwMode="auto">
          <a:xfrm flipH="1">
            <a:off x="13944600" y="8382000"/>
            <a:ext cx="1143000" cy="914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4355" name="Line 19">
            <a:extLst>
              <a:ext uri="{FF2B5EF4-FFF2-40B4-BE49-F238E27FC236}">
                <a16:creationId xmlns:a16="http://schemas.microsoft.com/office/drawing/2014/main" id="{AAC7C6FD-7B90-028A-DE33-13F82FF7C237}"/>
              </a:ext>
            </a:extLst>
          </p:cNvPr>
          <p:cNvSpPr>
            <a:spLocks noChangeShapeType="1"/>
          </p:cNvSpPr>
          <p:nvPr/>
        </p:nvSpPr>
        <p:spPr bwMode="auto">
          <a:xfrm>
            <a:off x="10287000" y="9067800"/>
            <a:ext cx="685800" cy="457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4356" name="Text Box 20">
            <a:extLst>
              <a:ext uri="{FF2B5EF4-FFF2-40B4-BE49-F238E27FC236}">
                <a16:creationId xmlns:a16="http://schemas.microsoft.com/office/drawing/2014/main" id="{E5E25DD3-00E9-30F8-5E83-9D0B6C49052B}"/>
              </a:ext>
            </a:extLst>
          </p:cNvPr>
          <p:cNvSpPr txBox="1">
            <a:spLocks noChangeArrowheads="1"/>
          </p:cNvSpPr>
          <p:nvPr/>
        </p:nvSpPr>
        <p:spPr bwMode="auto">
          <a:xfrm>
            <a:off x="8382000" y="4290082"/>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14357" name="Text Box 21">
            <a:extLst>
              <a:ext uri="{FF2B5EF4-FFF2-40B4-BE49-F238E27FC236}">
                <a16:creationId xmlns:a16="http://schemas.microsoft.com/office/drawing/2014/main" id="{52346561-0025-CDA4-7182-C57B06C24E97}"/>
              </a:ext>
            </a:extLst>
          </p:cNvPr>
          <p:cNvSpPr txBox="1">
            <a:spLocks noChangeArrowheads="1"/>
          </p:cNvSpPr>
          <p:nvPr/>
        </p:nvSpPr>
        <p:spPr bwMode="auto">
          <a:xfrm>
            <a:off x="4619626" y="1424127"/>
            <a:ext cx="13716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latin typeface="Helvetica Neue"/>
              </a:rPr>
              <a:t>Corresponding Semantic Network</a:t>
            </a:r>
            <a:r>
              <a:rPr lang="el-GR" altLang="en-US" sz="4000" b="1" dirty="0">
                <a:solidFill>
                  <a:srgbClr val="990000"/>
                </a:solidFill>
                <a:latin typeface="Helvetica Neue"/>
              </a:rPr>
              <a:t> </a:t>
            </a:r>
            <a:endParaRPr lang="en-US" altLang="en-US" sz="4000" b="1" dirty="0">
              <a:solidFill>
                <a:srgbClr val="990000"/>
              </a:solidFill>
              <a:latin typeface="Helvetica Neue"/>
            </a:endParaRPr>
          </a:p>
        </p:txBody>
      </p:sp>
      <p:sp>
        <p:nvSpPr>
          <p:cNvPr id="14358" name="Text Box 22">
            <a:extLst>
              <a:ext uri="{FF2B5EF4-FFF2-40B4-BE49-F238E27FC236}">
                <a16:creationId xmlns:a16="http://schemas.microsoft.com/office/drawing/2014/main" id="{270F3AD4-82BC-165F-4D69-468D6AB0B372}"/>
              </a:ext>
            </a:extLst>
          </p:cNvPr>
          <p:cNvSpPr txBox="1">
            <a:spLocks noChangeArrowheads="1"/>
          </p:cNvSpPr>
          <p:nvPr/>
        </p:nvSpPr>
        <p:spPr bwMode="auto">
          <a:xfrm>
            <a:off x="8807450" y="6324789"/>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14359" name="Text Box 23">
            <a:extLst>
              <a:ext uri="{FF2B5EF4-FFF2-40B4-BE49-F238E27FC236}">
                <a16:creationId xmlns:a16="http://schemas.microsoft.com/office/drawing/2014/main" id="{55577313-83A1-B54D-DD2B-6FE49DD3A303}"/>
              </a:ext>
            </a:extLst>
          </p:cNvPr>
          <p:cNvSpPr txBox="1">
            <a:spLocks noChangeArrowheads="1"/>
          </p:cNvSpPr>
          <p:nvPr/>
        </p:nvSpPr>
        <p:spPr bwMode="auto">
          <a:xfrm>
            <a:off x="9380537" y="9182100"/>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14360" name="Text Box 24">
            <a:extLst>
              <a:ext uri="{FF2B5EF4-FFF2-40B4-BE49-F238E27FC236}">
                <a16:creationId xmlns:a16="http://schemas.microsoft.com/office/drawing/2014/main" id="{2BAADED2-4002-7967-45CF-81E981992D47}"/>
              </a:ext>
            </a:extLst>
          </p:cNvPr>
          <p:cNvSpPr txBox="1">
            <a:spLocks noChangeArrowheads="1"/>
          </p:cNvSpPr>
          <p:nvPr/>
        </p:nvSpPr>
        <p:spPr bwMode="auto">
          <a:xfrm>
            <a:off x="14293849" y="8683624"/>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14361" name="Text Box 25">
            <a:extLst>
              <a:ext uri="{FF2B5EF4-FFF2-40B4-BE49-F238E27FC236}">
                <a16:creationId xmlns:a16="http://schemas.microsoft.com/office/drawing/2014/main" id="{77ABAC52-D1F8-B9C8-5F0F-B15C5CCF0D57}"/>
              </a:ext>
            </a:extLst>
          </p:cNvPr>
          <p:cNvSpPr txBox="1">
            <a:spLocks noChangeArrowheads="1"/>
          </p:cNvSpPr>
          <p:nvPr/>
        </p:nvSpPr>
        <p:spPr bwMode="auto">
          <a:xfrm>
            <a:off x="12992100" y="4152623"/>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14362" name="Text Box 26">
            <a:extLst>
              <a:ext uri="{FF2B5EF4-FFF2-40B4-BE49-F238E27FC236}">
                <a16:creationId xmlns:a16="http://schemas.microsoft.com/office/drawing/2014/main" id="{79E07620-DE49-569C-A343-4F6CCBF4D6BB}"/>
              </a:ext>
            </a:extLst>
          </p:cNvPr>
          <p:cNvSpPr txBox="1">
            <a:spLocks noChangeArrowheads="1"/>
          </p:cNvSpPr>
          <p:nvPr/>
        </p:nvSpPr>
        <p:spPr bwMode="auto">
          <a:xfrm>
            <a:off x="11141076" y="5943321"/>
            <a:ext cx="3810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OBJECT</a:t>
            </a:r>
          </a:p>
        </p:txBody>
      </p:sp>
      <p:sp>
        <p:nvSpPr>
          <p:cNvPr id="14363" name="Text Box 27">
            <a:extLst>
              <a:ext uri="{FF2B5EF4-FFF2-40B4-BE49-F238E27FC236}">
                <a16:creationId xmlns:a16="http://schemas.microsoft.com/office/drawing/2014/main" id="{10413F6C-729B-3AF4-CB1D-8042F2C264FF}"/>
              </a:ext>
            </a:extLst>
          </p:cNvPr>
          <p:cNvSpPr txBox="1">
            <a:spLocks noChangeArrowheads="1"/>
          </p:cNvSpPr>
          <p:nvPr/>
        </p:nvSpPr>
        <p:spPr bwMode="auto">
          <a:xfrm>
            <a:off x="12388849" y="6855683"/>
            <a:ext cx="3810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RECIPIENT</a:t>
            </a:r>
          </a:p>
        </p:txBody>
      </p:sp>
      <p:sp>
        <p:nvSpPr>
          <p:cNvPr id="14364" name="Text Box 28">
            <a:extLst>
              <a:ext uri="{FF2B5EF4-FFF2-40B4-BE49-F238E27FC236}">
                <a16:creationId xmlns:a16="http://schemas.microsoft.com/office/drawing/2014/main" id="{3096B1E6-960B-A0C5-9E2A-B4745257F54C}"/>
              </a:ext>
            </a:extLst>
          </p:cNvPr>
          <p:cNvSpPr txBox="1">
            <a:spLocks noChangeArrowheads="1"/>
          </p:cNvSpPr>
          <p:nvPr/>
        </p:nvSpPr>
        <p:spPr bwMode="auto">
          <a:xfrm>
            <a:off x="8686800" y="7620000"/>
            <a:ext cx="3810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GIVER</a:t>
            </a:r>
          </a:p>
        </p:txBody>
      </p:sp>
      <p:sp>
        <p:nvSpPr>
          <p:cNvPr id="2" name="TextBox 1">
            <a:extLst>
              <a:ext uri="{FF2B5EF4-FFF2-40B4-BE49-F238E27FC236}">
                <a16:creationId xmlns:a16="http://schemas.microsoft.com/office/drawing/2014/main" id="{AEA57F87-6AA9-F13E-262F-616B854D5B89}"/>
              </a:ext>
            </a:extLst>
          </p:cNvPr>
          <p:cNvSpPr txBox="1"/>
          <p:nvPr/>
        </p:nvSpPr>
        <p:spPr>
          <a:xfrm>
            <a:off x="1196976" y="4641920"/>
            <a:ext cx="5600700" cy="4524315"/>
          </a:xfrm>
          <a:prstGeom prst="rect">
            <a:avLst/>
          </a:prstGeom>
          <a:noFill/>
        </p:spPr>
        <p:txBody>
          <a:bodyPr wrap="square" rtlCol="0">
            <a:spAutoFit/>
          </a:bodyPr>
          <a:lstStyle/>
          <a:p>
            <a:r>
              <a:rPr lang="en-US" b="1" dirty="0"/>
              <a:t>Relevant Questions:</a:t>
            </a:r>
          </a:p>
          <a:p>
            <a:pPr marL="571500" indent="-571500">
              <a:buFont typeface="Wingdings" panose="05000000000000000000" pitchFamily="2" charset="2"/>
              <a:buChar char="§"/>
            </a:pPr>
            <a:r>
              <a:rPr lang="en-US" dirty="0"/>
              <a:t>What did Yiannis give Mary?</a:t>
            </a:r>
          </a:p>
          <a:p>
            <a:pPr marL="571500" indent="-571500">
              <a:buFont typeface="Wingdings" panose="05000000000000000000" pitchFamily="2" charset="2"/>
              <a:buChar char="§"/>
            </a:pPr>
            <a:r>
              <a:rPr lang="en-US" dirty="0"/>
              <a:t>What did Mary receive from Yiannis?</a:t>
            </a:r>
          </a:p>
          <a:p>
            <a:pPr marL="571500" indent="-571500">
              <a:buFont typeface="Wingdings" panose="05000000000000000000" pitchFamily="2" charset="2"/>
              <a:buChar char="§"/>
            </a:pPr>
            <a:r>
              <a:rPr lang="en-US" dirty="0"/>
              <a:t>Did Mary receive something?</a:t>
            </a:r>
          </a:p>
          <a:p>
            <a:pPr marL="571500" indent="-571500">
              <a:buFont typeface="Wingdings" panose="05000000000000000000" pitchFamily="2" charset="2"/>
              <a:buChar char="§"/>
            </a:pPr>
            <a:r>
              <a:rPr lang="en-US" dirty="0"/>
              <a:t>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a:extLst>
              <a:ext uri="{FF2B5EF4-FFF2-40B4-BE49-F238E27FC236}">
                <a16:creationId xmlns:a16="http://schemas.microsoft.com/office/drawing/2014/main" id="{BE6814AE-BCE8-8065-EB25-5472573EC9B8}"/>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6387" name="Slide Number Placeholder 3">
            <a:extLst>
              <a:ext uri="{FF2B5EF4-FFF2-40B4-BE49-F238E27FC236}">
                <a16:creationId xmlns:a16="http://schemas.microsoft.com/office/drawing/2014/main" id="{B646C524-E2E2-B54A-5923-90B4462B4A9C}"/>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46843F53-58BF-4349-8D79-F81C925CB2DE}" type="slidenum">
              <a:rPr lang="el-GR" altLang="en-US" smtClean="0"/>
              <a:pPr algn="ctr"/>
              <a:t>88</a:t>
            </a:fld>
            <a:endParaRPr lang="el-GR" altLang="en-US" dirty="0"/>
          </a:p>
        </p:txBody>
      </p:sp>
      <p:sp>
        <p:nvSpPr>
          <p:cNvPr id="16388" name="Oval 4">
            <a:extLst>
              <a:ext uri="{FF2B5EF4-FFF2-40B4-BE49-F238E27FC236}">
                <a16:creationId xmlns:a16="http://schemas.microsoft.com/office/drawing/2014/main" id="{EB008EC8-CDE8-17C4-25A9-78C965358C66}"/>
              </a:ext>
            </a:extLst>
          </p:cNvPr>
          <p:cNvSpPr>
            <a:spLocks noChangeArrowheads="1"/>
          </p:cNvSpPr>
          <p:nvPr/>
        </p:nvSpPr>
        <p:spPr bwMode="auto">
          <a:xfrm>
            <a:off x="6705601" y="3962400"/>
            <a:ext cx="2533650" cy="7239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HURTING</a:t>
            </a:r>
            <a:endParaRPr lang="en-US" altLang="en-US" sz="2800" b="1" dirty="0"/>
          </a:p>
        </p:txBody>
      </p:sp>
      <p:sp>
        <p:nvSpPr>
          <p:cNvPr id="16389" name="Oval 5">
            <a:extLst>
              <a:ext uri="{FF2B5EF4-FFF2-40B4-BE49-F238E27FC236}">
                <a16:creationId xmlns:a16="http://schemas.microsoft.com/office/drawing/2014/main" id="{D1C05BE8-8DEA-B1D7-14A6-402249E8CBD4}"/>
              </a:ext>
            </a:extLst>
          </p:cNvPr>
          <p:cNvSpPr>
            <a:spLocks noChangeArrowheads="1"/>
          </p:cNvSpPr>
          <p:nvPr/>
        </p:nvSpPr>
        <p:spPr bwMode="auto">
          <a:xfrm>
            <a:off x="6873873" y="5093636"/>
            <a:ext cx="2895599" cy="736600"/>
          </a:xfrm>
          <a:prstGeom prst="ellipse">
            <a:avLst/>
          </a:prstGeom>
          <a:solidFill>
            <a:schemeClr val="accent6">
              <a:lumMod val="40000"/>
              <a:lumOff val="6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HURTING</a:t>
            </a:r>
            <a:r>
              <a:rPr lang="el-GR" altLang="en-US" sz="2400" b="1" dirty="0">
                <a:latin typeface="Times New Roman" panose="02020603050405020304" pitchFamily="18" charset="0"/>
              </a:rPr>
              <a:t>_1</a:t>
            </a:r>
            <a:endParaRPr lang="en-US" altLang="en-US" sz="2800" b="1" dirty="0"/>
          </a:p>
        </p:txBody>
      </p:sp>
      <p:sp>
        <p:nvSpPr>
          <p:cNvPr id="16390" name="Oval 6">
            <a:extLst>
              <a:ext uri="{FF2B5EF4-FFF2-40B4-BE49-F238E27FC236}">
                <a16:creationId xmlns:a16="http://schemas.microsoft.com/office/drawing/2014/main" id="{E6ED4A3E-285A-985E-C80C-36D9B4F63BC6}"/>
              </a:ext>
            </a:extLst>
          </p:cNvPr>
          <p:cNvSpPr>
            <a:spLocks noChangeArrowheads="1"/>
          </p:cNvSpPr>
          <p:nvPr/>
        </p:nvSpPr>
        <p:spPr bwMode="auto">
          <a:xfrm>
            <a:off x="6858000" y="6867527"/>
            <a:ext cx="2505076" cy="904874"/>
          </a:xfrm>
          <a:prstGeom prst="ellipse">
            <a:avLst/>
          </a:prstGeom>
          <a:solidFill>
            <a:schemeClr val="accent6">
              <a:lumMod val="40000"/>
              <a:lumOff val="6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cs typeface="Times New Roman" panose="02020603050405020304" pitchFamily="18" charset="0"/>
              </a:rPr>
              <a:t>YIANNIS</a:t>
            </a:r>
          </a:p>
        </p:txBody>
      </p:sp>
      <p:sp>
        <p:nvSpPr>
          <p:cNvPr id="16391" name="Oval 7">
            <a:extLst>
              <a:ext uri="{FF2B5EF4-FFF2-40B4-BE49-F238E27FC236}">
                <a16:creationId xmlns:a16="http://schemas.microsoft.com/office/drawing/2014/main" id="{4A7820A9-BA75-1516-8ED1-60FC042D14A5}"/>
              </a:ext>
            </a:extLst>
          </p:cNvPr>
          <p:cNvSpPr>
            <a:spLocks noChangeArrowheads="1"/>
          </p:cNvSpPr>
          <p:nvPr/>
        </p:nvSpPr>
        <p:spPr bwMode="auto">
          <a:xfrm>
            <a:off x="12992100" y="3962400"/>
            <a:ext cx="2705100" cy="7493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ACTION</a:t>
            </a:r>
            <a:endParaRPr lang="en-US" altLang="en-US" sz="2800" b="1" dirty="0"/>
          </a:p>
        </p:txBody>
      </p:sp>
      <p:sp>
        <p:nvSpPr>
          <p:cNvPr id="16392" name="Oval 8">
            <a:extLst>
              <a:ext uri="{FF2B5EF4-FFF2-40B4-BE49-F238E27FC236}">
                <a16:creationId xmlns:a16="http://schemas.microsoft.com/office/drawing/2014/main" id="{0B537086-7CC5-D499-D655-2219B7875E67}"/>
              </a:ext>
            </a:extLst>
          </p:cNvPr>
          <p:cNvSpPr>
            <a:spLocks noChangeArrowheads="1"/>
          </p:cNvSpPr>
          <p:nvPr/>
        </p:nvSpPr>
        <p:spPr bwMode="auto">
          <a:xfrm>
            <a:off x="12449176" y="5334001"/>
            <a:ext cx="2790824" cy="83185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2400" b="1" dirty="0">
                <a:latin typeface="Times New Roman" panose="02020603050405020304" pitchFamily="18" charset="0"/>
              </a:rPr>
              <a:t>HITTING</a:t>
            </a:r>
            <a:endParaRPr lang="en-US" altLang="en-US" sz="2800" b="1" dirty="0"/>
          </a:p>
        </p:txBody>
      </p:sp>
      <p:sp>
        <p:nvSpPr>
          <p:cNvPr id="16393" name="Oval 9">
            <a:extLst>
              <a:ext uri="{FF2B5EF4-FFF2-40B4-BE49-F238E27FC236}">
                <a16:creationId xmlns:a16="http://schemas.microsoft.com/office/drawing/2014/main" id="{98696578-65BE-DA9B-F11A-CB195555B799}"/>
              </a:ext>
            </a:extLst>
          </p:cNvPr>
          <p:cNvSpPr>
            <a:spLocks noChangeArrowheads="1"/>
          </p:cNvSpPr>
          <p:nvPr/>
        </p:nvSpPr>
        <p:spPr bwMode="auto">
          <a:xfrm>
            <a:off x="12090400" y="6858001"/>
            <a:ext cx="3302000" cy="933450"/>
          </a:xfrm>
          <a:prstGeom prst="ellipse">
            <a:avLst/>
          </a:prstGeom>
          <a:solidFill>
            <a:schemeClr val="accent6">
              <a:lumMod val="75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solidFill>
                  <a:schemeClr val="bg1"/>
                </a:solidFill>
                <a:latin typeface="Times New Roman" panose="02020603050405020304" pitchFamily="18" charset="0"/>
              </a:rPr>
              <a:t>HITTING</a:t>
            </a:r>
            <a:r>
              <a:rPr lang="el-GR" altLang="en-US" sz="2400" b="1" dirty="0">
                <a:solidFill>
                  <a:schemeClr val="bg1"/>
                </a:solidFill>
                <a:latin typeface="Times New Roman" panose="02020603050405020304" pitchFamily="18" charset="0"/>
              </a:rPr>
              <a:t>_1</a:t>
            </a:r>
            <a:endParaRPr lang="en-US" altLang="en-US" sz="2800" b="1" dirty="0">
              <a:solidFill>
                <a:schemeClr val="bg1"/>
              </a:solidFill>
            </a:endParaRPr>
          </a:p>
        </p:txBody>
      </p:sp>
      <p:sp>
        <p:nvSpPr>
          <p:cNvPr id="16394" name="Oval 10">
            <a:extLst>
              <a:ext uri="{FF2B5EF4-FFF2-40B4-BE49-F238E27FC236}">
                <a16:creationId xmlns:a16="http://schemas.microsoft.com/office/drawing/2014/main" id="{08102A1F-3041-DADD-9F29-6C5792D7ABA7}"/>
              </a:ext>
            </a:extLst>
          </p:cNvPr>
          <p:cNvSpPr>
            <a:spLocks noChangeArrowheads="1"/>
          </p:cNvSpPr>
          <p:nvPr/>
        </p:nvSpPr>
        <p:spPr bwMode="auto">
          <a:xfrm>
            <a:off x="16637000" y="7162801"/>
            <a:ext cx="2108200" cy="806450"/>
          </a:xfrm>
          <a:prstGeom prst="ellipse">
            <a:avLst/>
          </a:prstGeom>
          <a:solidFill>
            <a:schemeClr val="accent6">
              <a:lumMod val="40000"/>
              <a:lumOff val="6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HAND</a:t>
            </a:r>
            <a:r>
              <a:rPr lang="el-GR" altLang="en-US" sz="2400" b="1" dirty="0">
                <a:latin typeface="Times New Roman" panose="02020603050405020304" pitchFamily="18" charset="0"/>
              </a:rPr>
              <a:t>_1</a:t>
            </a:r>
            <a:endParaRPr lang="en-US" altLang="en-US" sz="2800" b="1" dirty="0"/>
          </a:p>
        </p:txBody>
      </p:sp>
      <p:sp>
        <p:nvSpPr>
          <p:cNvPr id="16395" name="Oval 11">
            <a:extLst>
              <a:ext uri="{FF2B5EF4-FFF2-40B4-BE49-F238E27FC236}">
                <a16:creationId xmlns:a16="http://schemas.microsoft.com/office/drawing/2014/main" id="{D568E210-96F7-D49B-03AF-78FE659C543A}"/>
              </a:ext>
            </a:extLst>
          </p:cNvPr>
          <p:cNvSpPr>
            <a:spLocks noChangeArrowheads="1"/>
          </p:cNvSpPr>
          <p:nvPr/>
        </p:nvSpPr>
        <p:spPr bwMode="auto">
          <a:xfrm>
            <a:off x="16970376" y="5407026"/>
            <a:ext cx="1622424" cy="720724"/>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HAND</a:t>
            </a:r>
            <a:endParaRPr lang="en-US" altLang="en-US" sz="2800" b="1" dirty="0"/>
          </a:p>
        </p:txBody>
      </p:sp>
      <p:sp>
        <p:nvSpPr>
          <p:cNvPr id="16396" name="Oval 12">
            <a:extLst>
              <a:ext uri="{FF2B5EF4-FFF2-40B4-BE49-F238E27FC236}">
                <a16:creationId xmlns:a16="http://schemas.microsoft.com/office/drawing/2014/main" id="{C53303CA-A414-9008-5D58-A2CC7D0E760E}"/>
              </a:ext>
            </a:extLst>
          </p:cNvPr>
          <p:cNvSpPr>
            <a:spLocks noChangeArrowheads="1"/>
          </p:cNvSpPr>
          <p:nvPr/>
        </p:nvSpPr>
        <p:spPr bwMode="auto">
          <a:xfrm>
            <a:off x="10645776" y="8064500"/>
            <a:ext cx="1803400" cy="901700"/>
          </a:xfrm>
          <a:prstGeom prst="ellipse">
            <a:avLst/>
          </a:prstGeom>
          <a:solidFill>
            <a:schemeClr val="accent6">
              <a:lumMod val="40000"/>
              <a:lumOff val="6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MARY</a:t>
            </a:r>
            <a:endParaRPr lang="en-US" altLang="en-US" sz="2800" b="1" dirty="0"/>
          </a:p>
        </p:txBody>
      </p:sp>
      <p:sp>
        <p:nvSpPr>
          <p:cNvPr id="16397" name="Oval 13">
            <a:extLst>
              <a:ext uri="{FF2B5EF4-FFF2-40B4-BE49-F238E27FC236}">
                <a16:creationId xmlns:a16="http://schemas.microsoft.com/office/drawing/2014/main" id="{50DD4D75-5840-D443-03D4-DCFA274430F8}"/>
              </a:ext>
            </a:extLst>
          </p:cNvPr>
          <p:cNvSpPr>
            <a:spLocks noChangeArrowheads="1"/>
          </p:cNvSpPr>
          <p:nvPr/>
        </p:nvSpPr>
        <p:spPr bwMode="auto">
          <a:xfrm>
            <a:off x="6400801" y="8534400"/>
            <a:ext cx="3324226" cy="9144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PERSON</a:t>
            </a:r>
            <a:endParaRPr lang="en-US" altLang="en-US" sz="2800" b="1" dirty="0"/>
          </a:p>
        </p:txBody>
      </p:sp>
      <p:sp>
        <p:nvSpPr>
          <p:cNvPr id="16398" name="Line 14">
            <a:extLst>
              <a:ext uri="{FF2B5EF4-FFF2-40B4-BE49-F238E27FC236}">
                <a16:creationId xmlns:a16="http://schemas.microsoft.com/office/drawing/2014/main" id="{BC952A62-7093-7CB2-5900-4F793CB87CDE}"/>
              </a:ext>
            </a:extLst>
          </p:cNvPr>
          <p:cNvSpPr>
            <a:spLocks noChangeShapeType="1"/>
          </p:cNvSpPr>
          <p:nvPr/>
        </p:nvSpPr>
        <p:spPr bwMode="auto">
          <a:xfrm flipV="1">
            <a:off x="13531850" y="6165850"/>
            <a:ext cx="180976" cy="723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6399" name="Line 16">
            <a:extLst>
              <a:ext uri="{FF2B5EF4-FFF2-40B4-BE49-F238E27FC236}">
                <a16:creationId xmlns:a16="http://schemas.microsoft.com/office/drawing/2014/main" id="{4B0F321A-432A-9488-D524-55E254D29685}"/>
              </a:ext>
            </a:extLst>
          </p:cNvPr>
          <p:cNvSpPr>
            <a:spLocks noChangeShapeType="1"/>
          </p:cNvSpPr>
          <p:nvPr/>
        </p:nvSpPr>
        <p:spPr bwMode="auto">
          <a:xfrm>
            <a:off x="8077200" y="5807077"/>
            <a:ext cx="0" cy="10826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6400" name="Line 18">
            <a:extLst>
              <a:ext uri="{FF2B5EF4-FFF2-40B4-BE49-F238E27FC236}">
                <a16:creationId xmlns:a16="http://schemas.microsoft.com/office/drawing/2014/main" id="{4E196465-A941-E09D-3314-9BECC32D5398}"/>
              </a:ext>
            </a:extLst>
          </p:cNvPr>
          <p:cNvSpPr>
            <a:spLocks noChangeShapeType="1"/>
          </p:cNvSpPr>
          <p:nvPr/>
        </p:nvSpPr>
        <p:spPr bwMode="auto">
          <a:xfrm flipH="1" flipV="1">
            <a:off x="9385300" y="7248527"/>
            <a:ext cx="2705100" cy="1809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6401" name="Line 19">
            <a:extLst>
              <a:ext uri="{FF2B5EF4-FFF2-40B4-BE49-F238E27FC236}">
                <a16:creationId xmlns:a16="http://schemas.microsoft.com/office/drawing/2014/main" id="{C8F0A58D-CE55-E698-C09B-644CB269DEC0}"/>
              </a:ext>
            </a:extLst>
          </p:cNvPr>
          <p:cNvSpPr>
            <a:spLocks noChangeShapeType="1"/>
          </p:cNvSpPr>
          <p:nvPr/>
        </p:nvSpPr>
        <p:spPr bwMode="auto">
          <a:xfrm>
            <a:off x="9204327" y="4267200"/>
            <a:ext cx="3787774" cy="18097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6402" name="Line 20">
            <a:extLst>
              <a:ext uri="{FF2B5EF4-FFF2-40B4-BE49-F238E27FC236}">
                <a16:creationId xmlns:a16="http://schemas.microsoft.com/office/drawing/2014/main" id="{706ACD2F-DCD8-D475-1A76-321A249DC535}"/>
              </a:ext>
            </a:extLst>
          </p:cNvPr>
          <p:cNvSpPr>
            <a:spLocks noChangeShapeType="1"/>
          </p:cNvSpPr>
          <p:nvPr/>
        </p:nvSpPr>
        <p:spPr bwMode="auto">
          <a:xfrm flipV="1">
            <a:off x="8077200" y="4686300"/>
            <a:ext cx="0" cy="35877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6403" name="Line 21">
            <a:extLst>
              <a:ext uri="{FF2B5EF4-FFF2-40B4-BE49-F238E27FC236}">
                <a16:creationId xmlns:a16="http://schemas.microsoft.com/office/drawing/2014/main" id="{E4D1FA4E-337A-27F1-F5A6-17F2030735B2}"/>
              </a:ext>
            </a:extLst>
          </p:cNvPr>
          <p:cNvSpPr>
            <a:spLocks noChangeShapeType="1"/>
          </p:cNvSpPr>
          <p:nvPr/>
        </p:nvSpPr>
        <p:spPr bwMode="auto">
          <a:xfrm flipV="1">
            <a:off x="13992227" y="4724401"/>
            <a:ext cx="180974" cy="54292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6404" name="Line 22">
            <a:extLst>
              <a:ext uri="{FF2B5EF4-FFF2-40B4-BE49-F238E27FC236}">
                <a16:creationId xmlns:a16="http://schemas.microsoft.com/office/drawing/2014/main" id="{8E55AC5C-0F95-3CB4-3C30-B78A2705B0C0}"/>
              </a:ext>
            </a:extLst>
          </p:cNvPr>
          <p:cNvSpPr>
            <a:spLocks noChangeShapeType="1"/>
          </p:cNvSpPr>
          <p:nvPr/>
        </p:nvSpPr>
        <p:spPr bwMode="auto">
          <a:xfrm flipV="1">
            <a:off x="17843500" y="6096000"/>
            <a:ext cx="0" cy="108267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6405" name="Line 23">
            <a:extLst>
              <a:ext uri="{FF2B5EF4-FFF2-40B4-BE49-F238E27FC236}">
                <a16:creationId xmlns:a16="http://schemas.microsoft.com/office/drawing/2014/main" id="{75109CE9-609F-E5B1-B7C1-C864740A68C1}"/>
              </a:ext>
            </a:extLst>
          </p:cNvPr>
          <p:cNvSpPr>
            <a:spLocks noChangeShapeType="1"/>
          </p:cNvSpPr>
          <p:nvPr/>
        </p:nvSpPr>
        <p:spPr bwMode="auto">
          <a:xfrm flipH="1">
            <a:off x="12090401" y="7750177"/>
            <a:ext cx="720726" cy="3619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6406" name="Line 24">
            <a:extLst>
              <a:ext uri="{FF2B5EF4-FFF2-40B4-BE49-F238E27FC236}">
                <a16:creationId xmlns:a16="http://schemas.microsoft.com/office/drawing/2014/main" id="{D398A45A-9B5B-D8B6-9AAC-2055F8155892}"/>
              </a:ext>
            </a:extLst>
          </p:cNvPr>
          <p:cNvSpPr>
            <a:spLocks noChangeShapeType="1"/>
          </p:cNvSpPr>
          <p:nvPr/>
        </p:nvSpPr>
        <p:spPr bwMode="auto">
          <a:xfrm>
            <a:off x="8077200" y="7810500"/>
            <a:ext cx="0" cy="723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6407" name="Line 26">
            <a:extLst>
              <a:ext uri="{FF2B5EF4-FFF2-40B4-BE49-F238E27FC236}">
                <a16:creationId xmlns:a16="http://schemas.microsoft.com/office/drawing/2014/main" id="{01954BAD-647E-BB26-AF2C-C5E385CB107F}"/>
              </a:ext>
            </a:extLst>
          </p:cNvPr>
          <p:cNvSpPr>
            <a:spLocks noChangeShapeType="1"/>
          </p:cNvSpPr>
          <p:nvPr/>
        </p:nvSpPr>
        <p:spPr bwMode="auto">
          <a:xfrm flipH="1">
            <a:off x="9753600" y="8534400"/>
            <a:ext cx="914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6408" name="Line 27">
            <a:extLst>
              <a:ext uri="{FF2B5EF4-FFF2-40B4-BE49-F238E27FC236}">
                <a16:creationId xmlns:a16="http://schemas.microsoft.com/office/drawing/2014/main" id="{8D168020-BF9C-B812-6285-6CC6218287CB}"/>
              </a:ext>
            </a:extLst>
          </p:cNvPr>
          <p:cNvSpPr>
            <a:spLocks noChangeShapeType="1"/>
          </p:cNvSpPr>
          <p:nvPr/>
        </p:nvSpPr>
        <p:spPr bwMode="auto">
          <a:xfrm flipH="1" flipV="1">
            <a:off x="9448800" y="5638800"/>
            <a:ext cx="2895600" cy="1371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6409" name="Text Box 28">
            <a:extLst>
              <a:ext uri="{FF2B5EF4-FFF2-40B4-BE49-F238E27FC236}">
                <a16:creationId xmlns:a16="http://schemas.microsoft.com/office/drawing/2014/main" id="{F17BBB5D-372E-B593-A40C-0E5F75727E8A}"/>
              </a:ext>
            </a:extLst>
          </p:cNvPr>
          <p:cNvSpPr txBox="1">
            <a:spLocks noChangeArrowheads="1"/>
          </p:cNvSpPr>
          <p:nvPr/>
        </p:nvSpPr>
        <p:spPr bwMode="auto">
          <a:xfrm>
            <a:off x="5486400" y="1704977"/>
            <a:ext cx="13258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latin typeface="Helvetica Neue"/>
              </a:rPr>
              <a:t>What is the following semantic network saying</a:t>
            </a:r>
            <a:r>
              <a:rPr lang="el-GR" altLang="en-US" sz="3600" b="1" dirty="0">
                <a:solidFill>
                  <a:srgbClr val="990000"/>
                </a:solidFill>
                <a:latin typeface="Helvetica Neue"/>
              </a:rPr>
              <a:t>;</a:t>
            </a:r>
            <a:endParaRPr lang="en-US" altLang="en-US" sz="3600" b="1" dirty="0">
              <a:solidFill>
                <a:srgbClr val="990000"/>
              </a:solidFill>
              <a:latin typeface="Helvetica Neue"/>
            </a:endParaRPr>
          </a:p>
        </p:txBody>
      </p:sp>
      <p:sp>
        <p:nvSpPr>
          <p:cNvPr id="16410" name="Text Box 29">
            <a:extLst>
              <a:ext uri="{FF2B5EF4-FFF2-40B4-BE49-F238E27FC236}">
                <a16:creationId xmlns:a16="http://schemas.microsoft.com/office/drawing/2014/main" id="{A42B977E-E30C-2AAA-7AD4-B844256169D0}"/>
              </a:ext>
            </a:extLst>
          </p:cNvPr>
          <p:cNvSpPr txBox="1">
            <a:spLocks noChangeArrowheads="1"/>
          </p:cNvSpPr>
          <p:nvPr/>
        </p:nvSpPr>
        <p:spPr bwMode="auto">
          <a:xfrm>
            <a:off x="10210800" y="3810001"/>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16411" name="Text Box 30">
            <a:extLst>
              <a:ext uri="{FF2B5EF4-FFF2-40B4-BE49-F238E27FC236}">
                <a16:creationId xmlns:a16="http://schemas.microsoft.com/office/drawing/2014/main" id="{77F3A7A2-3947-4534-49AD-3DB7C681E3C6}"/>
              </a:ext>
            </a:extLst>
          </p:cNvPr>
          <p:cNvSpPr txBox="1">
            <a:spLocks noChangeArrowheads="1"/>
          </p:cNvSpPr>
          <p:nvPr/>
        </p:nvSpPr>
        <p:spPr bwMode="auto">
          <a:xfrm>
            <a:off x="5392736" y="6172534"/>
            <a:ext cx="3810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OBJECT</a:t>
            </a:r>
          </a:p>
        </p:txBody>
      </p:sp>
      <p:sp>
        <p:nvSpPr>
          <p:cNvPr id="16412" name="Text Box 31">
            <a:extLst>
              <a:ext uri="{FF2B5EF4-FFF2-40B4-BE49-F238E27FC236}">
                <a16:creationId xmlns:a16="http://schemas.microsoft.com/office/drawing/2014/main" id="{04515420-01E7-74B0-16B2-5DC751C93A24}"/>
              </a:ext>
            </a:extLst>
          </p:cNvPr>
          <p:cNvSpPr txBox="1">
            <a:spLocks noChangeArrowheads="1"/>
          </p:cNvSpPr>
          <p:nvPr/>
        </p:nvSpPr>
        <p:spPr bwMode="auto">
          <a:xfrm>
            <a:off x="9067800" y="7428872"/>
            <a:ext cx="3810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RECIPIENT</a:t>
            </a:r>
          </a:p>
        </p:txBody>
      </p:sp>
      <p:sp>
        <p:nvSpPr>
          <p:cNvPr id="16413" name="Text Box 32">
            <a:extLst>
              <a:ext uri="{FF2B5EF4-FFF2-40B4-BE49-F238E27FC236}">
                <a16:creationId xmlns:a16="http://schemas.microsoft.com/office/drawing/2014/main" id="{4D78B691-9608-766F-5827-CC251D07350B}"/>
              </a:ext>
            </a:extLst>
          </p:cNvPr>
          <p:cNvSpPr txBox="1">
            <a:spLocks noChangeArrowheads="1"/>
          </p:cNvSpPr>
          <p:nvPr/>
        </p:nvSpPr>
        <p:spPr bwMode="auto">
          <a:xfrm>
            <a:off x="11277600" y="7772400"/>
            <a:ext cx="3810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GIVER</a:t>
            </a:r>
          </a:p>
        </p:txBody>
      </p:sp>
      <p:sp>
        <p:nvSpPr>
          <p:cNvPr id="16414" name="Text Box 33">
            <a:extLst>
              <a:ext uri="{FF2B5EF4-FFF2-40B4-BE49-F238E27FC236}">
                <a16:creationId xmlns:a16="http://schemas.microsoft.com/office/drawing/2014/main" id="{C62628A9-A1A3-3E64-0F1F-DB7147296E10}"/>
              </a:ext>
            </a:extLst>
          </p:cNvPr>
          <p:cNvSpPr txBox="1">
            <a:spLocks noChangeArrowheads="1"/>
          </p:cNvSpPr>
          <p:nvPr/>
        </p:nvSpPr>
        <p:spPr bwMode="auto">
          <a:xfrm>
            <a:off x="6873872" y="4631067"/>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16415" name="Text Box 34">
            <a:extLst>
              <a:ext uri="{FF2B5EF4-FFF2-40B4-BE49-F238E27FC236}">
                <a16:creationId xmlns:a16="http://schemas.microsoft.com/office/drawing/2014/main" id="{1268A701-568D-327A-2F2F-923179A9165B}"/>
              </a:ext>
            </a:extLst>
          </p:cNvPr>
          <p:cNvSpPr txBox="1">
            <a:spLocks noChangeArrowheads="1"/>
          </p:cNvSpPr>
          <p:nvPr/>
        </p:nvSpPr>
        <p:spPr bwMode="auto">
          <a:xfrm>
            <a:off x="6873872" y="7891790"/>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16416" name="Text Box 35">
            <a:extLst>
              <a:ext uri="{FF2B5EF4-FFF2-40B4-BE49-F238E27FC236}">
                <a16:creationId xmlns:a16="http://schemas.microsoft.com/office/drawing/2014/main" id="{ADF8ED19-7C9E-249E-9B4C-4500B9C40B61}"/>
              </a:ext>
            </a:extLst>
          </p:cNvPr>
          <p:cNvSpPr txBox="1">
            <a:spLocks noChangeArrowheads="1"/>
          </p:cNvSpPr>
          <p:nvPr/>
        </p:nvSpPr>
        <p:spPr bwMode="auto">
          <a:xfrm>
            <a:off x="9574214" y="8792962"/>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16417" name="Text Box 36">
            <a:extLst>
              <a:ext uri="{FF2B5EF4-FFF2-40B4-BE49-F238E27FC236}">
                <a16:creationId xmlns:a16="http://schemas.microsoft.com/office/drawing/2014/main" id="{94B0D62A-FF19-4506-35DD-600E31002D10}"/>
              </a:ext>
            </a:extLst>
          </p:cNvPr>
          <p:cNvSpPr txBox="1">
            <a:spLocks noChangeArrowheads="1"/>
          </p:cNvSpPr>
          <p:nvPr/>
        </p:nvSpPr>
        <p:spPr bwMode="auto">
          <a:xfrm>
            <a:off x="14020800" y="4724401"/>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16418" name="Text Box 37">
            <a:extLst>
              <a:ext uri="{FF2B5EF4-FFF2-40B4-BE49-F238E27FC236}">
                <a16:creationId xmlns:a16="http://schemas.microsoft.com/office/drawing/2014/main" id="{A59212B2-C4B9-AB1C-BDEC-F7046567C9C5}"/>
              </a:ext>
            </a:extLst>
          </p:cNvPr>
          <p:cNvSpPr txBox="1">
            <a:spLocks noChangeArrowheads="1"/>
          </p:cNvSpPr>
          <p:nvPr/>
        </p:nvSpPr>
        <p:spPr bwMode="auto">
          <a:xfrm>
            <a:off x="13411200" y="6248401"/>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16419" name="Text Box 38">
            <a:extLst>
              <a:ext uri="{FF2B5EF4-FFF2-40B4-BE49-F238E27FC236}">
                <a16:creationId xmlns:a16="http://schemas.microsoft.com/office/drawing/2014/main" id="{21077346-FED1-5DD4-C199-D87EFF3659A2}"/>
              </a:ext>
            </a:extLst>
          </p:cNvPr>
          <p:cNvSpPr txBox="1">
            <a:spLocks noChangeArrowheads="1"/>
          </p:cNvSpPr>
          <p:nvPr/>
        </p:nvSpPr>
        <p:spPr bwMode="auto">
          <a:xfrm>
            <a:off x="17526000" y="6383665"/>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16420" name="Text Box 39">
            <a:extLst>
              <a:ext uri="{FF2B5EF4-FFF2-40B4-BE49-F238E27FC236}">
                <a16:creationId xmlns:a16="http://schemas.microsoft.com/office/drawing/2014/main" id="{709FCD9B-96ED-4A91-4D7C-1761228BF073}"/>
              </a:ext>
            </a:extLst>
          </p:cNvPr>
          <p:cNvSpPr txBox="1">
            <a:spLocks noChangeArrowheads="1"/>
          </p:cNvSpPr>
          <p:nvPr/>
        </p:nvSpPr>
        <p:spPr bwMode="auto">
          <a:xfrm>
            <a:off x="13868400" y="8229601"/>
            <a:ext cx="3657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t>
            </a:r>
            <a:r>
              <a:rPr lang="el-GR" altLang="en-US" sz="2800" b="1" dirty="0">
                <a:solidFill>
                  <a:srgbClr val="990000"/>
                </a:solidFill>
              </a:rPr>
              <a:t>_</a:t>
            </a:r>
            <a:r>
              <a:rPr lang="en-US" altLang="en-US" sz="2800" b="1" dirty="0">
                <a:solidFill>
                  <a:srgbClr val="990000"/>
                </a:solidFill>
              </a:rPr>
              <a:t>PART</a:t>
            </a:r>
          </a:p>
        </p:txBody>
      </p:sp>
      <p:sp>
        <p:nvSpPr>
          <p:cNvPr id="16421" name="Line 41">
            <a:extLst>
              <a:ext uri="{FF2B5EF4-FFF2-40B4-BE49-F238E27FC236}">
                <a16:creationId xmlns:a16="http://schemas.microsoft.com/office/drawing/2014/main" id="{FD8EAD7E-3C10-7435-7157-85189BC4332F}"/>
              </a:ext>
            </a:extLst>
          </p:cNvPr>
          <p:cNvSpPr>
            <a:spLocks noChangeShapeType="1"/>
          </p:cNvSpPr>
          <p:nvPr/>
        </p:nvSpPr>
        <p:spPr bwMode="auto">
          <a:xfrm flipH="1">
            <a:off x="12496800" y="7924800"/>
            <a:ext cx="45720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6422" name="Text Box 42">
            <a:extLst>
              <a:ext uri="{FF2B5EF4-FFF2-40B4-BE49-F238E27FC236}">
                <a16:creationId xmlns:a16="http://schemas.microsoft.com/office/drawing/2014/main" id="{064FE1EC-3B1A-0AD9-59C8-A009AC4FC141}"/>
              </a:ext>
            </a:extLst>
          </p:cNvPr>
          <p:cNvSpPr txBox="1">
            <a:spLocks noChangeArrowheads="1"/>
          </p:cNvSpPr>
          <p:nvPr/>
        </p:nvSpPr>
        <p:spPr bwMode="auto">
          <a:xfrm>
            <a:off x="10363200" y="5791201"/>
            <a:ext cx="2133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PURPOSE</a:t>
            </a:r>
          </a:p>
        </p:txBody>
      </p:sp>
      <p:sp>
        <p:nvSpPr>
          <p:cNvPr id="16423" name="Text Box 43">
            <a:extLst>
              <a:ext uri="{FF2B5EF4-FFF2-40B4-BE49-F238E27FC236}">
                <a16:creationId xmlns:a16="http://schemas.microsoft.com/office/drawing/2014/main" id="{CFB908F9-D126-8B28-40AA-88C69F2CF81A}"/>
              </a:ext>
            </a:extLst>
          </p:cNvPr>
          <p:cNvSpPr txBox="1">
            <a:spLocks noChangeArrowheads="1"/>
          </p:cNvSpPr>
          <p:nvPr/>
        </p:nvSpPr>
        <p:spPr bwMode="auto">
          <a:xfrm>
            <a:off x="15087599" y="6729433"/>
            <a:ext cx="25907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INSTRUMENT</a:t>
            </a:r>
          </a:p>
        </p:txBody>
      </p:sp>
      <p:sp>
        <p:nvSpPr>
          <p:cNvPr id="16424" name="Line 44">
            <a:extLst>
              <a:ext uri="{FF2B5EF4-FFF2-40B4-BE49-F238E27FC236}">
                <a16:creationId xmlns:a16="http://schemas.microsoft.com/office/drawing/2014/main" id="{487DD6C6-34A1-CBC9-0CE0-FCE8F90E80F3}"/>
              </a:ext>
            </a:extLst>
          </p:cNvPr>
          <p:cNvSpPr>
            <a:spLocks noChangeShapeType="1"/>
          </p:cNvSpPr>
          <p:nvPr/>
        </p:nvSpPr>
        <p:spPr bwMode="auto">
          <a:xfrm>
            <a:off x="15392400" y="7315200"/>
            <a:ext cx="12192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89</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56640" y="3692430"/>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Intersection Search</a:t>
            </a:r>
            <a:endParaRPr lang="en-CY" sz="4800" dirty="0"/>
          </a:p>
        </p:txBody>
      </p:sp>
      <p:sp>
        <p:nvSpPr>
          <p:cNvPr id="8" name="Rectangle 3">
            <a:extLst>
              <a:ext uri="{FF2B5EF4-FFF2-40B4-BE49-F238E27FC236}">
                <a16:creationId xmlns:a16="http://schemas.microsoft.com/office/drawing/2014/main" id="{319870C3-41AA-E894-15FA-32F1A9616569}"/>
              </a:ext>
            </a:extLst>
          </p:cNvPr>
          <p:cNvSpPr txBox="1">
            <a:spLocks noChangeArrowheads="1"/>
          </p:cNvSpPr>
          <p:nvPr/>
        </p:nvSpPr>
        <p:spPr>
          <a:xfrm>
            <a:off x="1256640" y="5544292"/>
            <a:ext cx="21629741" cy="2957156"/>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
            </a:pPr>
            <a:r>
              <a:rPr lang="en-US" altLang="en-US" sz="4400" dirty="0">
                <a:solidFill>
                  <a:srgbClr val="0100C8"/>
                </a:solidFill>
                <a:latin typeface="Helvetica Neue"/>
              </a:rPr>
              <a:t>Starting from the nodes representing the objects, </a:t>
            </a:r>
            <a:r>
              <a:rPr lang="en-US" altLang="en-US" sz="4400" b="1" dirty="0">
                <a:solidFill>
                  <a:srgbClr val="FF2D64"/>
                </a:solidFill>
                <a:latin typeface="Helvetica Neue"/>
              </a:rPr>
              <a:t>activation is spread </a:t>
            </a:r>
            <a:r>
              <a:rPr lang="en-US" altLang="en-US" sz="4400" dirty="0">
                <a:solidFill>
                  <a:srgbClr val="0100C8"/>
                </a:solidFill>
                <a:latin typeface="Helvetica Neue"/>
              </a:rPr>
              <a:t>to other objects through the arcs that join them (activation is bidirectional)</a:t>
            </a:r>
            <a:r>
              <a:rPr lang="el-GR" altLang="en-US" sz="4400" dirty="0">
                <a:solidFill>
                  <a:srgbClr val="0100C8"/>
                </a:solidFill>
                <a:latin typeface="Helvetica Neue"/>
              </a:rPr>
              <a:t>, </a:t>
            </a:r>
            <a:r>
              <a:rPr lang="en-US" altLang="en-US" sz="4400" dirty="0">
                <a:solidFill>
                  <a:srgbClr val="0100C8"/>
                </a:solidFill>
                <a:latin typeface="Helvetica Neue"/>
              </a:rPr>
              <a:t>at the same time checking at which points the </a:t>
            </a:r>
            <a:r>
              <a:rPr lang="en-US" altLang="en-US" sz="4400" b="1" dirty="0">
                <a:solidFill>
                  <a:srgbClr val="FF2D64"/>
                </a:solidFill>
                <a:latin typeface="Helvetica Neue"/>
              </a:rPr>
              <a:t>activations intersect</a:t>
            </a:r>
            <a:r>
              <a:rPr lang="el-GR" altLang="en-US" sz="4400" b="1" dirty="0">
                <a:solidFill>
                  <a:srgbClr val="FF2D64"/>
                </a:solidFill>
                <a:latin typeface="Helvetica Neue"/>
              </a:rPr>
              <a:t> </a:t>
            </a:r>
          </a:p>
          <a:p>
            <a:pPr>
              <a:lnSpc>
                <a:spcPct val="80000"/>
              </a:lnSpc>
              <a:buFont typeface="Wingdings" panose="05000000000000000000" pitchFamily="2" charset="2"/>
              <a:buChar char="§"/>
            </a:pPr>
            <a:r>
              <a:rPr lang="en-US" altLang="en-US" sz="4400" dirty="0">
                <a:solidFill>
                  <a:srgbClr val="0100C8"/>
                </a:solidFill>
                <a:latin typeface="Helvetica Neue"/>
              </a:rPr>
              <a:t>The method exploits the key strength of semantic networks, that the knowledge organization is based on entities</a:t>
            </a:r>
          </a:p>
        </p:txBody>
      </p:sp>
    </p:spTree>
    <p:extLst>
      <p:ext uri="{BB962C8B-B14F-4D97-AF65-F5344CB8AC3E}">
        <p14:creationId xmlns:p14="http://schemas.microsoft.com/office/powerpoint/2010/main" val="3661606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158299" y="322463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Knowledge Representation Languages</a:t>
            </a:r>
            <a:endParaRPr lang="en-CY" sz="4800" dirty="0"/>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158299" y="4683211"/>
            <a:ext cx="21461694" cy="7241059"/>
          </a:xfrm>
        </p:spPr>
        <p:txBody>
          <a:bodyPr/>
          <a:lstStyle/>
          <a:p>
            <a:pPr eaLnBrk="1" hangingPunct="1">
              <a:lnSpc>
                <a:spcPct val="90000"/>
              </a:lnSpc>
            </a:pPr>
            <a:endParaRPr lang="el-GR" altLang="en-US" sz="1000" b="1" dirty="0"/>
          </a:p>
          <a:p>
            <a:pPr eaLnBrk="1" hangingPunct="1">
              <a:lnSpc>
                <a:spcPct val="90000"/>
              </a:lnSpc>
            </a:pPr>
            <a:endParaRPr lang="el-GR" altLang="en-US" sz="1000" b="1" dirty="0"/>
          </a:p>
          <a:p>
            <a:pPr marL="514350" indent="-514350">
              <a:buFont typeface="+mj-lt"/>
              <a:buAutoNum type="arabicPeriod"/>
            </a:pPr>
            <a:endParaRPr lang="en-US" sz="3200" dirty="0"/>
          </a:p>
          <a:p>
            <a:endParaRPr lang="en-US" sz="3200" dirty="0"/>
          </a:p>
        </p:txBody>
      </p:sp>
      <p:sp>
        <p:nvSpPr>
          <p:cNvPr id="5" name="Text Placeholder 1">
            <a:extLst>
              <a:ext uri="{FF2B5EF4-FFF2-40B4-BE49-F238E27FC236}">
                <a16:creationId xmlns:a16="http://schemas.microsoft.com/office/drawing/2014/main" id="{4C5CD290-A304-17E2-23ED-1F0BDC6514B8}"/>
              </a:ext>
            </a:extLst>
          </p:cNvPr>
          <p:cNvSpPr txBox="1">
            <a:spLocks/>
          </p:cNvSpPr>
          <p:nvPr/>
        </p:nvSpPr>
        <p:spPr>
          <a:xfrm>
            <a:off x="1158299" y="4539529"/>
            <a:ext cx="21614094" cy="6223206"/>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kern="1200">
                <a:solidFill>
                  <a:srgbClr val="0000B0"/>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Several of the representation formalisms have been implemented in the form of programming languages, which are called knowledge representation languages, e.g.</a:t>
            </a:r>
            <a:r>
              <a:rPr lang="en-US" sz="4400" dirty="0">
                <a:effectLst/>
                <a:ea typeface="Times New Roman" panose="02020603050405020304" pitchFamily="18" charset="0"/>
                <a:cs typeface="Times New Roman" panose="02020603050405020304" pitchFamily="18" charset="0"/>
              </a:rPr>
              <a:t>,</a:t>
            </a:r>
            <a:r>
              <a:rPr lang="en-US" sz="4400" dirty="0">
                <a:ea typeface="Times New Roman" panose="02020603050405020304" pitchFamily="18" charset="0"/>
                <a:cs typeface="Times New Roman" panose="02020603050405020304" pitchFamily="18" charset="0"/>
              </a:rPr>
              <a:t> </a:t>
            </a:r>
            <a:r>
              <a:rPr lang="en-CY" sz="4400" dirty="0">
                <a:effectLst/>
                <a:ea typeface="Times New Roman" panose="02020603050405020304" pitchFamily="18" charset="0"/>
                <a:cs typeface="Times New Roman" panose="02020603050405020304" pitchFamily="18" charset="0"/>
              </a:rPr>
              <a:t>OPS5</a:t>
            </a:r>
            <a:r>
              <a:rPr lang="en-US" sz="4400" dirty="0">
                <a:ea typeface="Times New Roman" panose="02020603050405020304" pitchFamily="18" charset="0"/>
                <a:cs typeface="Times New Roman" panose="02020603050405020304" pitchFamily="18" charset="0"/>
              </a:rPr>
              <a:t>, </a:t>
            </a:r>
            <a:r>
              <a:rPr lang="en-CY" sz="4400" dirty="0">
                <a:effectLst/>
                <a:ea typeface="Times New Roman" panose="02020603050405020304" pitchFamily="18" charset="0"/>
                <a:cs typeface="Times New Roman" panose="02020603050405020304" pitchFamily="18" charset="0"/>
              </a:rPr>
              <a:t>CLIPS, etc.</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effectLst/>
                <a:ea typeface="Calibri" panose="020F0502020204030204" pitchFamily="34" charset="0"/>
                <a:cs typeface="Times New Roman" panose="02020603050405020304" pitchFamily="18" charset="0"/>
              </a:rPr>
              <a:t> Such languages </a:t>
            </a:r>
            <a:r>
              <a:rPr lang="en-US" sz="4400" dirty="0">
                <a:ea typeface="Calibri" panose="020F0502020204030204" pitchFamily="34" charset="0"/>
                <a:cs typeface="Times New Roman" panose="02020603050405020304" pitchFamily="18" charset="0"/>
              </a:rPr>
              <a:t>provide</a:t>
            </a:r>
            <a:r>
              <a:rPr lang="en-CY" sz="4400" dirty="0">
                <a:effectLst/>
                <a:ea typeface="Times New Roman" panose="02020603050405020304" pitchFamily="18" charset="0"/>
                <a:cs typeface="Times New Roman" panose="02020603050405020304" pitchFamily="18" charset="0"/>
              </a:rPr>
              <a:t> higher abstraction than general programming languages</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ea typeface="Times New Roman" panose="02020603050405020304" pitchFamily="18" charset="0"/>
                <a:cs typeface="Times New Roman" panose="02020603050405020304" pitchFamily="18" charset="0"/>
              </a:rPr>
              <a:t>T</a:t>
            </a:r>
            <a:r>
              <a:rPr lang="en-CY" sz="4400" dirty="0">
                <a:effectLst/>
                <a:ea typeface="Times New Roman" panose="02020603050405020304" pitchFamily="18" charset="0"/>
                <a:cs typeface="Times New Roman" panose="02020603050405020304" pitchFamily="18" charset="0"/>
              </a:rPr>
              <a:t>hey are primarily </a:t>
            </a:r>
            <a:r>
              <a:rPr lang="en-US" sz="4400" dirty="0">
                <a:effectLst/>
                <a:ea typeface="Times New Roman" panose="02020603050405020304" pitchFamily="18" charset="0"/>
                <a:cs typeface="Times New Roman" panose="02020603050405020304" pitchFamily="18" charset="0"/>
              </a:rPr>
              <a:t>declarative</a:t>
            </a:r>
            <a:r>
              <a:rPr lang="en-CY" sz="4400" dirty="0">
                <a:effectLst/>
                <a:ea typeface="Times New Roman" panose="02020603050405020304" pitchFamily="18" charset="0"/>
                <a:cs typeface="Times New Roman" panose="02020603050405020304" pitchFamily="18" charset="0"/>
              </a:rPr>
              <a:t> and not procedural</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ea typeface="Times New Roman" panose="02020603050405020304" pitchFamily="18" charset="0"/>
                <a:cs typeface="Times New Roman" panose="02020603050405020304" pitchFamily="18" charset="0"/>
              </a:rPr>
              <a:t>T</a:t>
            </a:r>
            <a:r>
              <a:rPr lang="en-CY" sz="4400" dirty="0">
                <a:effectLst/>
                <a:ea typeface="Times New Roman" panose="02020603050405020304" pitchFamily="18" charset="0"/>
                <a:cs typeface="Times New Roman" panose="02020603050405020304" pitchFamily="18" charset="0"/>
              </a:rPr>
              <a:t>hey incorporate some knowledge representation formalism and provide the relevant reasoning mechanisms</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a:p>
            <a:pPr marL="571500" indent="-571500">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a:p>
            <a:pPr marL="571500" indent="-571500">
              <a:buFont typeface="Wingdings" panose="05000000000000000000" pitchFamily="2" charset="2"/>
              <a:buChar char="q"/>
            </a:pPr>
            <a:endParaRPr lang="en-US" sz="4400" dirty="0"/>
          </a:p>
          <a:p>
            <a:endParaRPr lang="en-US" sz="4400" dirty="0"/>
          </a:p>
          <a:p>
            <a:pPr>
              <a:lnSpc>
                <a:spcPct val="90000"/>
              </a:lnSpc>
            </a:pPr>
            <a:endParaRPr lang="el-GR" altLang="en-US" sz="4400" b="1" dirty="0"/>
          </a:p>
          <a:p>
            <a:pPr>
              <a:lnSpc>
                <a:spcPct val="90000"/>
              </a:lnSpc>
            </a:pPr>
            <a:endParaRPr lang="el-GR" altLang="en-US" sz="4400" b="1" dirty="0"/>
          </a:p>
          <a:p>
            <a:pPr marL="514350" indent="-514350">
              <a:buFont typeface="+mj-lt"/>
              <a:buAutoNum type="arabicPeriod"/>
            </a:pPr>
            <a:endParaRPr lang="en-US" sz="4400" dirty="0"/>
          </a:p>
          <a:p>
            <a:endParaRPr lang="en-US" sz="4400" dirty="0"/>
          </a:p>
        </p:txBody>
      </p:sp>
    </p:spTree>
    <p:extLst>
      <p:ext uri="{BB962C8B-B14F-4D97-AF65-F5344CB8AC3E}">
        <p14:creationId xmlns:p14="http://schemas.microsoft.com/office/powerpoint/2010/main" val="372960924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90</a:t>
            </a:fld>
            <a:endParaRPr lang="bg-BG">
              <a:solidFill>
                <a:srgbClr val="000000"/>
              </a:solidFill>
            </a:endParaRPr>
          </a:p>
        </p:txBody>
      </p:sp>
      <p:sp>
        <p:nvSpPr>
          <p:cNvPr id="9" name="Text Placeholder 1">
            <a:extLst>
              <a:ext uri="{FF2B5EF4-FFF2-40B4-BE49-F238E27FC236}">
                <a16:creationId xmlns:a16="http://schemas.microsoft.com/office/drawing/2014/main" id="{FDF2F4B4-A1DD-3FC4-C493-9B67140C8E54}"/>
              </a:ext>
            </a:extLst>
          </p:cNvPr>
          <p:cNvSpPr txBox="1">
            <a:spLocks/>
          </p:cNvSpPr>
          <p:nvPr/>
        </p:nvSpPr>
        <p:spPr>
          <a:xfrm>
            <a:off x="1323938" y="3113906"/>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Partitioned Semantic Networks</a:t>
            </a:r>
            <a:endParaRPr lang="en-CY" sz="4800" dirty="0"/>
          </a:p>
        </p:txBody>
      </p:sp>
      <p:sp>
        <p:nvSpPr>
          <p:cNvPr id="10" name="Rectangle 3">
            <a:extLst>
              <a:ext uri="{FF2B5EF4-FFF2-40B4-BE49-F238E27FC236}">
                <a16:creationId xmlns:a16="http://schemas.microsoft.com/office/drawing/2014/main" id="{48D5F270-CDA5-B80A-042A-3348367EC14F}"/>
              </a:ext>
            </a:extLst>
          </p:cNvPr>
          <p:cNvSpPr txBox="1">
            <a:spLocks noChangeArrowheads="1"/>
          </p:cNvSpPr>
          <p:nvPr/>
        </p:nvSpPr>
        <p:spPr>
          <a:xfrm>
            <a:off x="1425872" y="4633790"/>
            <a:ext cx="21736122" cy="268141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
            </a:pPr>
            <a:r>
              <a:rPr lang="en-US" altLang="en-US" sz="4400" dirty="0">
                <a:solidFill>
                  <a:srgbClr val="0100C8"/>
                </a:solidFill>
              </a:rPr>
              <a:t>In the basic version of the formalism, the nodes do not have internal structure, and everything is expressed at the same level </a:t>
            </a:r>
          </a:p>
          <a:p>
            <a:pPr>
              <a:buFont typeface="Wingdings" panose="05000000000000000000" pitchFamily="2" charset="2"/>
              <a:buChar char="§"/>
            </a:pPr>
            <a:r>
              <a:rPr lang="en-US" altLang="en-US" sz="4400" dirty="0">
                <a:solidFill>
                  <a:srgbClr val="0100C8"/>
                </a:solidFill>
              </a:rPr>
              <a:t>This version has lower logical adequacy than categorical logic </a:t>
            </a:r>
          </a:p>
          <a:p>
            <a:pPr lvl="1">
              <a:buFont typeface="Wingdings" panose="05000000000000000000" pitchFamily="2" charset="2"/>
              <a:buChar char="§"/>
            </a:pPr>
            <a:r>
              <a:rPr lang="en-US" altLang="en-US" sz="3600" dirty="0">
                <a:solidFill>
                  <a:srgbClr val="0100C8"/>
                </a:solidFill>
                <a:latin typeface="Helvetica Neue"/>
              </a:rPr>
              <a:t>For example, universally quantified expressions cannot be represented</a:t>
            </a:r>
          </a:p>
        </p:txBody>
      </p:sp>
    </p:spTree>
    <p:extLst>
      <p:ext uri="{BB962C8B-B14F-4D97-AF65-F5344CB8AC3E}">
        <p14:creationId xmlns:p14="http://schemas.microsoft.com/office/powerpoint/2010/main" val="19402708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02DF804-51AB-86D1-90E9-AD5E324DD3E8}"/>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91</a:t>
            </a:fld>
            <a:endParaRPr lang="bg-BG">
              <a:solidFill>
                <a:srgbClr val="000000"/>
              </a:solidFill>
            </a:endParaRPr>
          </a:p>
        </p:txBody>
      </p:sp>
      <p:sp>
        <p:nvSpPr>
          <p:cNvPr id="7" name="Text Box 4">
            <a:extLst>
              <a:ext uri="{FF2B5EF4-FFF2-40B4-BE49-F238E27FC236}">
                <a16:creationId xmlns:a16="http://schemas.microsoft.com/office/drawing/2014/main" id="{70807EDC-4506-8F9F-B3E9-3212F2759FE8}"/>
              </a:ext>
            </a:extLst>
          </p:cNvPr>
          <p:cNvSpPr txBox="1">
            <a:spLocks noChangeArrowheads="1"/>
          </p:cNvSpPr>
          <p:nvPr/>
        </p:nvSpPr>
        <p:spPr bwMode="auto">
          <a:xfrm>
            <a:off x="1438275" y="5436406"/>
            <a:ext cx="21055913" cy="3170099"/>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4000" dirty="0">
                <a:latin typeface="Helvetica Neue"/>
              </a:rPr>
              <a:t>Ε1: </a:t>
            </a:r>
            <a:r>
              <a:rPr lang="en-US" altLang="en-US" sz="4000" dirty="0">
                <a:latin typeface="Helvetica Neue"/>
              </a:rPr>
              <a:t>Every Computer Science student has attended a programming course</a:t>
            </a:r>
            <a:r>
              <a:rPr lang="el-GR" altLang="en-US" sz="4000" dirty="0">
                <a:latin typeface="Helvetica Neue"/>
              </a:rPr>
              <a:t>.</a:t>
            </a:r>
          </a:p>
          <a:p>
            <a:pPr algn="l" eaLnBrk="1" hangingPunct="1"/>
            <a:endParaRPr lang="el-GR" altLang="en-US" sz="4000" dirty="0">
              <a:latin typeface="Helvetica Neue"/>
            </a:endParaRPr>
          </a:p>
          <a:p>
            <a:pPr algn="l" eaLnBrk="1" hangingPunct="1"/>
            <a:r>
              <a:rPr lang="el-GR" altLang="en-US" sz="4000" dirty="0">
                <a:latin typeface="Helvetica Neue"/>
              </a:rPr>
              <a:t>Ε2: </a:t>
            </a:r>
            <a:r>
              <a:rPr lang="en-US" altLang="en-US" sz="4000" dirty="0">
                <a:latin typeface="Helvetica Neue"/>
              </a:rPr>
              <a:t>Every Computer Science student has attended the Digital Design course.</a:t>
            </a:r>
          </a:p>
          <a:p>
            <a:pPr algn="l" eaLnBrk="1" hangingPunct="1"/>
            <a:endParaRPr lang="el-GR" altLang="en-US" sz="4000" dirty="0">
              <a:latin typeface="Helvetica Neue"/>
            </a:endParaRPr>
          </a:p>
          <a:p>
            <a:pPr algn="l" eaLnBrk="1" hangingPunct="1"/>
            <a:r>
              <a:rPr lang="el-GR" altLang="en-US" sz="4000" dirty="0">
                <a:latin typeface="Helvetica Neue"/>
              </a:rPr>
              <a:t>Ε3: </a:t>
            </a:r>
            <a:r>
              <a:rPr lang="en-US" altLang="en-US" sz="4000" dirty="0">
                <a:latin typeface="Helvetica Neue"/>
              </a:rPr>
              <a:t>Every Computer Science Student has attended all mandatory courses of his curriculum. </a:t>
            </a:r>
          </a:p>
        </p:txBody>
      </p:sp>
      <p:sp>
        <p:nvSpPr>
          <p:cNvPr id="8" name="Text Box 5">
            <a:extLst>
              <a:ext uri="{FF2B5EF4-FFF2-40B4-BE49-F238E27FC236}">
                <a16:creationId xmlns:a16="http://schemas.microsoft.com/office/drawing/2014/main" id="{C1A642D0-C4E0-B02C-5501-8090E9565548}"/>
              </a:ext>
            </a:extLst>
          </p:cNvPr>
          <p:cNvSpPr txBox="1">
            <a:spLocks noChangeArrowheads="1"/>
          </p:cNvSpPr>
          <p:nvPr/>
        </p:nvSpPr>
        <p:spPr bwMode="auto">
          <a:xfrm>
            <a:off x="1227717" y="3622072"/>
            <a:ext cx="21055913"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0100C8"/>
                </a:solidFill>
                <a:latin typeface="Helvetica Neue"/>
              </a:rPr>
              <a:t>Examples of universally quantified expressions </a:t>
            </a:r>
            <a:r>
              <a:rPr lang="el-GR" altLang="en-US" sz="4000" b="1" dirty="0">
                <a:solidFill>
                  <a:srgbClr val="0100C8"/>
                </a:solidFill>
                <a:latin typeface="Helvetica Neue"/>
              </a:rPr>
              <a:t> </a:t>
            </a:r>
            <a:r>
              <a:rPr lang="en-US" altLang="en-US" sz="4000" b="1" dirty="0">
                <a:solidFill>
                  <a:srgbClr val="0100C8"/>
                </a:solidFill>
                <a:latin typeface="Helvetica Neue"/>
              </a:rPr>
              <a:t>that cannot be represented under the basic semantic networks formalism</a:t>
            </a:r>
          </a:p>
        </p:txBody>
      </p:sp>
      <p:sp>
        <p:nvSpPr>
          <p:cNvPr id="9" name="Text Box 6">
            <a:extLst>
              <a:ext uri="{FF2B5EF4-FFF2-40B4-BE49-F238E27FC236}">
                <a16:creationId xmlns:a16="http://schemas.microsoft.com/office/drawing/2014/main" id="{676BE40F-A54E-6980-5B58-1D56CDEA9952}"/>
              </a:ext>
            </a:extLst>
          </p:cNvPr>
          <p:cNvSpPr txBox="1">
            <a:spLocks noChangeArrowheads="1"/>
          </p:cNvSpPr>
          <p:nvPr/>
        </p:nvSpPr>
        <p:spPr bwMode="auto">
          <a:xfrm>
            <a:off x="1438274" y="9495996"/>
            <a:ext cx="21055913" cy="730250"/>
          </a:xfrm>
          <a:prstGeom prst="rect">
            <a:avLst/>
          </a:prstGeom>
          <a:solidFill>
            <a:schemeClr val="accent6">
              <a:lumMod val="60000"/>
              <a:lumOff val="4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a:spcBef>
                <a:spcPct val="50000"/>
              </a:spcBef>
            </a:pPr>
            <a:r>
              <a:rPr lang="en-US" altLang="en-US" sz="4000" dirty="0">
                <a:latin typeface="Helvetica Neue"/>
              </a:rPr>
              <a:t>As such the basic formalism has been extended with the notion of a </a:t>
            </a:r>
            <a:r>
              <a:rPr lang="en-US" altLang="en-US" sz="4000" b="1" dirty="0">
                <a:solidFill>
                  <a:srgbClr val="990000"/>
                </a:solidFill>
                <a:latin typeface="Helvetica Neue"/>
              </a:rPr>
              <a:t>partition</a:t>
            </a:r>
            <a:r>
              <a:rPr lang="en-US" altLang="en-US" sz="4000" dirty="0">
                <a:latin typeface="Helvetica Neue"/>
              </a:rPr>
              <a:t>.</a:t>
            </a:r>
          </a:p>
        </p:txBody>
      </p:sp>
    </p:spTree>
    <p:extLst>
      <p:ext uri="{BB962C8B-B14F-4D97-AF65-F5344CB8AC3E}">
        <p14:creationId xmlns:p14="http://schemas.microsoft.com/office/powerpoint/2010/main" val="272802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a:extLst>
              <a:ext uri="{FF2B5EF4-FFF2-40B4-BE49-F238E27FC236}">
                <a16:creationId xmlns:a16="http://schemas.microsoft.com/office/drawing/2014/main" id="{8C6B90BB-AC30-14AE-59EE-0BCD0D12FF67}"/>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0483" name="Slide Number Placeholder 3">
            <a:extLst>
              <a:ext uri="{FF2B5EF4-FFF2-40B4-BE49-F238E27FC236}">
                <a16:creationId xmlns:a16="http://schemas.microsoft.com/office/drawing/2014/main" id="{AA1BF347-AE98-E6CB-6121-241C4564A63C}"/>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AF995A7B-82F6-4E0F-8122-AEE29592E5E3}" type="slidenum">
              <a:rPr lang="el-GR" altLang="en-US" smtClean="0"/>
              <a:pPr algn="ctr"/>
              <a:t>92</a:t>
            </a:fld>
            <a:endParaRPr lang="el-GR" altLang="en-US" dirty="0"/>
          </a:p>
        </p:txBody>
      </p:sp>
      <p:sp>
        <p:nvSpPr>
          <p:cNvPr id="20484" name="Text Box 4">
            <a:extLst>
              <a:ext uri="{FF2B5EF4-FFF2-40B4-BE49-F238E27FC236}">
                <a16:creationId xmlns:a16="http://schemas.microsoft.com/office/drawing/2014/main" id="{7CB16EFC-F544-9759-EBCC-10E7B984653B}"/>
              </a:ext>
            </a:extLst>
          </p:cNvPr>
          <p:cNvSpPr txBox="1">
            <a:spLocks noChangeArrowheads="1"/>
          </p:cNvSpPr>
          <p:nvPr/>
        </p:nvSpPr>
        <p:spPr bwMode="auto">
          <a:xfrm>
            <a:off x="4419600" y="1914527"/>
            <a:ext cx="15697200" cy="1323439"/>
          </a:xfrm>
          <a:prstGeom prst="rect">
            <a:avLst/>
          </a:prstGeom>
          <a:solidFill>
            <a:schemeClr val="accent6">
              <a:lumMod val="40000"/>
              <a:lumOff val="6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200" b="1" dirty="0">
                <a:solidFill>
                  <a:srgbClr val="990000"/>
                </a:solidFill>
              </a:rPr>
              <a:t>Sentence</a:t>
            </a:r>
            <a:r>
              <a:rPr lang="el-GR" altLang="en-US" sz="3200" b="1" dirty="0">
                <a:solidFill>
                  <a:srgbClr val="990000"/>
                </a:solidFill>
              </a:rPr>
              <a:t>:</a:t>
            </a:r>
            <a:r>
              <a:rPr lang="el-GR" altLang="en-US" sz="3200" b="1" dirty="0"/>
              <a:t> ‘</a:t>
            </a:r>
            <a:r>
              <a:rPr lang="en-US" altLang="en-US" sz="3200" b="1" dirty="0"/>
              <a:t>The Computer Science student attended the programming course</a:t>
            </a:r>
            <a:r>
              <a:rPr lang="el-GR" altLang="en-US" sz="3200" b="1" dirty="0"/>
              <a:t>’</a:t>
            </a:r>
          </a:p>
          <a:p>
            <a:pPr algn="l" eaLnBrk="1" hangingPunct="1"/>
            <a:endParaRPr lang="el-GR" altLang="en-US" sz="1600" b="1" dirty="0"/>
          </a:p>
          <a:p>
            <a:pPr algn="ctr" eaLnBrk="1" hangingPunct="1"/>
            <a:r>
              <a:rPr lang="el-GR" altLang="en-US" sz="3200" b="1" dirty="0">
                <a:sym typeface="Symbol" panose="05050102010706020507" pitchFamily="18" charset="2"/>
              </a:rPr>
              <a:t></a:t>
            </a:r>
            <a:r>
              <a:rPr lang="en-US" altLang="en-US" sz="3200" b="1" dirty="0"/>
              <a:t>x</a:t>
            </a:r>
            <a:r>
              <a:rPr lang="el-GR" altLang="en-US" sz="3200" b="1" dirty="0"/>
              <a:t> </a:t>
            </a:r>
            <a:r>
              <a:rPr lang="el-GR" altLang="en-US" sz="3200" b="1" dirty="0">
                <a:sym typeface="Symbol" panose="05050102010706020507" pitchFamily="18" charset="2"/>
              </a:rPr>
              <a:t></a:t>
            </a:r>
            <a:r>
              <a:rPr lang="en-US" altLang="en-US" sz="3200" b="1" dirty="0"/>
              <a:t>y</a:t>
            </a:r>
            <a:r>
              <a:rPr lang="el-GR" altLang="en-US" sz="3200" b="1" dirty="0"/>
              <a:t> </a:t>
            </a:r>
            <a:r>
              <a:rPr lang="en-US" altLang="en-US" sz="3200" b="1" dirty="0"/>
              <a:t>CS</a:t>
            </a:r>
            <a:r>
              <a:rPr lang="el-GR" altLang="en-US" sz="3200" b="1" dirty="0"/>
              <a:t>_</a:t>
            </a:r>
            <a:r>
              <a:rPr lang="en-US" altLang="en-US" sz="3200" b="1" dirty="0"/>
              <a:t>STUDENT</a:t>
            </a:r>
            <a:r>
              <a:rPr lang="el-GR" altLang="en-US" sz="3200" b="1" dirty="0"/>
              <a:t>(</a:t>
            </a:r>
            <a:r>
              <a:rPr lang="en-US" altLang="en-US" sz="3200" b="1" dirty="0"/>
              <a:t>x</a:t>
            </a:r>
            <a:r>
              <a:rPr lang="el-GR" altLang="en-US" sz="3200" b="1" dirty="0"/>
              <a:t>) </a:t>
            </a:r>
            <a:r>
              <a:rPr lang="el-GR" altLang="en-US" sz="3200" b="1" dirty="0">
                <a:sym typeface="Symbol" panose="05050102010706020507" pitchFamily="18" charset="2"/>
              </a:rPr>
              <a:t></a:t>
            </a:r>
            <a:r>
              <a:rPr lang="el-GR" altLang="en-US" sz="3200" b="1" dirty="0"/>
              <a:t> </a:t>
            </a:r>
            <a:r>
              <a:rPr lang="en-US" altLang="en-US" sz="3200" b="1" dirty="0"/>
              <a:t>PROG</a:t>
            </a:r>
            <a:r>
              <a:rPr lang="el-GR" altLang="en-US" sz="3200" b="1" dirty="0"/>
              <a:t>_</a:t>
            </a:r>
            <a:r>
              <a:rPr lang="en-US" altLang="en-US" sz="3200" b="1" dirty="0"/>
              <a:t>COURSE</a:t>
            </a:r>
            <a:r>
              <a:rPr lang="el-GR" altLang="en-US" sz="3200" b="1" dirty="0"/>
              <a:t>(</a:t>
            </a:r>
            <a:r>
              <a:rPr lang="en-US" altLang="en-US" sz="3200" b="1" dirty="0"/>
              <a:t>y</a:t>
            </a:r>
            <a:r>
              <a:rPr lang="el-GR" altLang="en-US" sz="3200" b="1" dirty="0"/>
              <a:t>) </a:t>
            </a:r>
            <a:r>
              <a:rPr lang="el-GR" altLang="en-US" sz="3200" b="1" dirty="0">
                <a:sym typeface="Symbol" panose="05050102010706020507" pitchFamily="18" charset="2"/>
              </a:rPr>
              <a:t></a:t>
            </a:r>
            <a:r>
              <a:rPr lang="el-GR" altLang="en-US" sz="3200" b="1" dirty="0"/>
              <a:t> </a:t>
            </a:r>
            <a:r>
              <a:rPr lang="en-US" altLang="en-US" sz="3200" b="1" dirty="0"/>
              <a:t>ATTENDANCE</a:t>
            </a:r>
            <a:r>
              <a:rPr lang="el-GR" altLang="en-US" sz="3200" b="1" dirty="0"/>
              <a:t>(</a:t>
            </a:r>
            <a:r>
              <a:rPr lang="en-US" altLang="en-US" sz="3200" b="1" dirty="0"/>
              <a:t>x</a:t>
            </a:r>
            <a:r>
              <a:rPr lang="el-GR" altLang="en-US" sz="3200" b="1" dirty="0"/>
              <a:t>,</a:t>
            </a:r>
            <a:r>
              <a:rPr lang="en-US" altLang="en-US" sz="3200" b="1" dirty="0"/>
              <a:t>y</a:t>
            </a:r>
            <a:r>
              <a:rPr lang="el-GR" altLang="en-US" sz="3200" b="1" dirty="0"/>
              <a:t>)</a:t>
            </a:r>
            <a:endParaRPr lang="en-US" altLang="en-US" sz="3200" b="1" dirty="0"/>
          </a:p>
        </p:txBody>
      </p:sp>
      <p:sp>
        <p:nvSpPr>
          <p:cNvPr id="20485" name="Oval 5">
            <a:extLst>
              <a:ext uri="{FF2B5EF4-FFF2-40B4-BE49-F238E27FC236}">
                <a16:creationId xmlns:a16="http://schemas.microsoft.com/office/drawing/2014/main" id="{125DB9A3-C326-C171-21AA-40DA839A6B59}"/>
              </a:ext>
            </a:extLst>
          </p:cNvPr>
          <p:cNvSpPr>
            <a:spLocks noChangeArrowheads="1"/>
          </p:cNvSpPr>
          <p:nvPr/>
        </p:nvSpPr>
        <p:spPr bwMode="auto">
          <a:xfrm>
            <a:off x="7013577" y="5679431"/>
            <a:ext cx="2994024" cy="752476"/>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STUDENT</a:t>
            </a:r>
            <a:endParaRPr lang="en-US" altLang="en-US" sz="2800" b="1" dirty="0"/>
          </a:p>
        </p:txBody>
      </p:sp>
      <p:sp>
        <p:nvSpPr>
          <p:cNvPr id="20486" name="Oval 6">
            <a:extLst>
              <a:ext uri="{FF2B5EF4-FFF2-40B4-BE49-F238E27FC236}">
                <a16:creationId xmlns:a16="http://schemas.microsoft.com/office/drawing/2014/main" id="{EF4B05E1-34A7-47E0-273A-5F8F759EE98C}"/>
              </a:ext>
            </a:extLst>
          </p:cNvPr>
          <p:cNvSpPr>
            <a:spLocks noChangeArrowheads="1"/>
          </p:cNvSpPr>
          <p:nvPr/>
        </p:nvSpPr>
        <p:spPr bwMode="auto">
          <a:xfrm>
            <a:off x="10801352" y="5527031"/>
            <a:ext cx="2524126" cy="9017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EVENT</a:t>
            </a:r>
            <a:endParaRPr lang="en-US" altLang="en-US" sz="2800" b="1" dirty="0"/>
          </a:p>
        </p:txBody>
      </p:sp>
      <p:sp>
        <p:nvSpPr>
          <p:cNvPr id="20487" name="Oval 7">
            <a:extLst>
              <a:ext uri="{FF2B5EF4-FFF2-40B4-BE49-F238E27FC236}">
                <a16:creationId xmlns:a16="http://schemas.microsoft.com/office/drawing/2014/main" id="{0E06A90D-37C1-0E60-CFBB-9A139B0A9A91}"/>
              </a:ext>
            </a:extLst>
          </p:cNvPr>
          <p:cNvSpPr>
            <a:spLocks noChangeArrowheads="1"/>
          </p:cNvSpPr>
          <p:nvPr/>
        </p:nvSpPr>
        <p:spPr bwMode="auto">
          <a:xfrm>
            <a:off x="15306676" y="5638800"/>
            <a:ext cx="2524124" cy="9017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COURSE</a:t>
            </a:r>
            <a:endParaRPr lang="en-US" altLang="en-US" sz="2800" b="1" dirty="0"/>
          </a:p>
        </p:txBody>
      </p:sp>
      <p:sp>
        <p:nvSpPr>
          <p:cNvPr id="20488" name="Oval 8">
            <a:extLst>
              <a:ext uri="{FF2B5EF4-FFF2-40B4-BE49-F238E27FC236}">
                <a16:creationId xmlns:a16="http://schemas.microsoft.com/office/drawing/2014/main" id="{489A65AB-4830-6505-5812-406922955616}"/>
              </a:ext>
            </a:extLst>
          </p:cNvPr>
          <p:cNvSpPr>
            <a:spLocks noChangeArrowheads="1"/>
          </p:cNvSpPr>
          <p:nvPr/>
        </p:nvSpPr>
        <p:spPr bwMode="auto">
          <a:xfrm>
            <a:off x="5740402" y="7355831"/>
            <a:ext cx="4159250" cy="8509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CS_STUDENT</a:t>
            </a:r>
            <a:endParaRPr lang="en-US" altLang="en-US" sz="2800" b="1" dirty="0"/>
          </a:p>
        </p:txBody>
      </p:sp>
      <p:sp>
        <p:nvSpPr>
          <p:cNvPr id="20489" name="Oval 9">
            <a:extLst>
              <a:ext uri="{FF2B5EF4-FFF2-40B4-BE49-F238E27FC236}">
                <a16:creationId xmlns:a16="http://schemas.microsoft.com/office/drawing/2014/main" id="{521EA5FD-98CE-9EE5-82C4-E26AAC54549A}"/>
              </a:ext>
            </a:extLst>
          </p:cNvPr>
          <p:cNvSpPr>
            <a:spLocks noChangeArrowheads="1"/>
          </p:cNvSpPr>
          <p:nvPr/>
        </p:nvSpPr>
        <p:spPr bwMode="auto">
          <a:xfrm>
            <a:off x="10312401" y="7162800"/>
            <a:ext cx="4622800" cy="10033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ATTENDANCE </a:t>
            </a:r>
            <a:endParaRPr lang="en-US" altLang="en-US" sz="2800" b="1" dirty="0"/>
          </a:p>
        </p:txBody>
      </p:sp>
      <p:sp>
        <p:nvSpPr>
          <p:cNvPr id="20490" name="Oval 10">
            <a:extLst>
              <a:ext uri="{FF2B5EF4-FFF2-40B4-BE49-F238E27FC236}">
                <a16:creationId xmlns:a16="http://schemas.microsoft.com/office/drawing/2014/main" id="{0F60DF80-7531-621A-5002-CE7FE0554331}"/>
              </a:ext>
            </a:extLst>
          </p:cNvPr>
          <p:cNvSpPr>
            <a:spLocks noChangeArrowheads="1"/>
          </p:cNvSpPr>
          <p:nvPr/>
        </p:nvSpPr>
        <p:spPr bwMode="auto">
          <a:xfrm>
            <a:off x="15039976" y="7467600"/>
            <a:ext cx="3857624" cy="879476"/>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PROG_COURSE</a:t>
            </a:r>
            <a:endParaRPr lang="en-US" altLang="en-US" sz="2800" b="1" dirty="0"/>
          </a:p>
        </p:txBody>
      </p:sp>
      <p:sp>
        <p:nvSpPr>
          <p:cNvPr id="20491" name="Oval 11">
            <a:extLst>
              <a:ext uri="{FF2B5EF4-FFF2-40B4-BE49-F238E27FC236}">
                <a16:creationId xmlns:a16="http://schemas.microsoft.com/office/drawing/2014/main" id="{B3A4F5F3-8061-1187-ADA9-582451A24F3D}"/>
              </a:ext>
            </a:extLst>
          </p:cNvPr>
          <p:cNvSpPr>
            <a:spLocks noChangeArrowheads="1"/>
          </p:cNvSpPr>
          <p:nvPr/>
        </p:nvSpPr>
        <p:spPr bwMode="auto">
          <a:xfrm>
            <a:off x="7966076" y="9432926"/>
            <a:ext cx="1622424" cy="542924"/>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b="1">
                <a:latin typeface="Times New Roman" panose="02020603050405020304" pitchFamily="18" charset="0"/>
              </a:rPr>
              <a:t>Φ</a:t>
            </a:r>
            <a:endParaRPr lang="en-US" altLang="en-US" sz="2800" b="1"/>
          </a:p>
        </p:txBody>
      </p:sp>
      <p:sp>
        <p:nvSpPr>
          <p:cNvPr id="20492" name="Oval 12">
            <a:extLst>
              <a:ext uri="{FF2B5EF4-FFF2-40B4-BE49-F238E27FC236}">
                <a16:creationId xmlns:a16="http://schemas.microsoft.com/office/drawing/2014/main" id="{625922A3-7E55-E12C-9844-93DF92E2D673}"/>
              </a:ext>
            </a:extLst>
          </p:cNvPr>
          <p:cNvSpPr>
            <a:spLocks noChangeArrowheads="1"/>
          </p:cNvSpPr>
          <p:nvPr/>
        </p:nvSpPr>
        <p:spPr bwMode="auto">
          <a:xfrm>
            <a:off x="11572876" y="9429751"/>
            <a:ext cx="1444624" cy="720726"/>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b="1">
                <a:latin typeface="Times New Roman" panose="02020603050405020304" pitchFamily="18" charset="0"/>
              </a:rPr>
              <a:t>Π</a:t>
            </a:r>
            <a:endParaRPr lang="en-US" altLang="en-US" sz="2800" b="1"/>
          </a:p>
        </p:txBody>
      </p:sp>
      <p:sp>
        <p:nvSpPr>
          <p:cNvPr id="20493" name="Oval 13">
            <a:extLst>
              <a:ext uri="{FF2B5EF4-FFF2-40B4-BE49-F238E27FC236}">
                <a16:creationId xmlns:a16="http://schemas.microsoft.com/office/drawing/2014/main" id="{2F1BAC4D-6256-C4A9-BB79-E68BC9F8F16C}"/>
              </a:ext>
            </a:extLst>
          </p:cNvPr>
          <p:cNvSpPr>
            <a:spLocks noChangeArrowheads="1"/>
          </p:cNvSpPr>
          <p:nvPr/>
        </p:nvSpPr>
        <p:spPr bwMode="auto">
          <a:xfrm>
            <a:off x="15179677" y="9432926"/>
            <a:ext cx="1263650" cy="720724"/>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b="1">
                <a:latin typeface="Times New Roman" panose="02020603050405020304" pitchFamily="18" charset="0"/>
              </a:rPr>
              <a:t>Μ</a:t>
            </a:r>
            <a:endParaRPr lang="en-US" altLang="en-US" sz="2800" b="1"/>
          </a:p>
        </p:txBody>
      </p:sp>
      <p:sp>
        <p:nvSpPr>
          <p:cNvPr id="20494" name="Line 16">
            <a:extLst>
              <a:ext uri="{FF2B5EF4-FFF2-40B4-BE49-F238E27FC236}">
                <a16:creationId xmlns:a16="http://schemas.microsoft.com/office/drawing/2014/main" id="{CBB25B4B-5748-A025-C658-2379C0FCF0BA}"/>
              </a:ext>
            </a:extLst>
          </p:cNvPr>
          <p:cNvSpPr>
            <a:spLocks noChangeShapeType="1"/>
          </p:cNvSpPr>
          <p:nvPr/>
        </p:nvSpPr>
        <p:spPr bwMode="auto">
          <a:xfrm flipV="1">
            <a:off x="8534400" y="6400800"/>
            <a:ext cx="0" cy="901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0495" name="Line 17">
            <a:extLst>
              <a:ext uri="{FF2B5EF4-FFF2-40B4-BE49-F238E27FC236}">
                <a16:creationId xmlns:a16="http://schemas.microsoft.com/office/drawing/2014/main" id="{A9322516-2CD8-FDAC-C7B2-4DA6D72AFAF1}"/>
              </a:ext>
            </a:extLst>
          </p:cNvPr>
          <p:cNvSpPr>
            <a:spLocks noChangeShapeType="1"/>
          </p:cNvSpPr>
          <p:nvPr/>
        </p:nvSpPr>
        <p:spPr bwMode="auto">
          <a:xfrm flipV="1">
            <a:off x="12115800" y="6400801"/>
            <a:ext cx="0" cy="72072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0496" name="Line 19">
            <a:extLst>
              <a:ext uri="{FF2B5EF4-FFF2-40B4-BE49-F238E27FC236}">
                <a16:creationId xmlns:a16="http://schemas.microsoft.com/office/drawing/2014/main" id="{96F2EE08-B8A4-8F34-B4D4-1D01DF4A4622}"/>
              </a:ext>
            </a:extLst>
          </p:cNvPr>
          <p:cNvSpPr>
            <a:spLocks noChangeShapeType="1"/>
          </p:cNvSpPr>
          <p:nvPr/>
        </p:nvSpPr>
        <p:spPr bwMode="auto">
          <a:xfrm flipH="1">
            <a:off x="9588500" y="9753600"/>
            <a:ext cx="19843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0497" name="Line 20">
            <a:extLst>
              <a:ext uri="{FF2B5EF4-FFF2-40B4-BE49-F238E27FC236}">
                <a16:creationId xmlns:a16="http://schemas.microsoft.com/office/drawing/2014/main" id="{22C166F5-DE45-79C6-49C8-30017FE88AE1}"/>
              </a:ext>
            </a:extLst>
          </p:cNvPr>
          <p:cNvSpPr>
            <a:spLocks noChangeShapeType="1"/>
          </p:cNvSpPr>
          <p:nvPr/>
        </p:nvSpPr>
        <p:spPr bwMode="auto">
          <a:xfrm>
            <a:off x="13017500" y="9788526"/>
            <a:ext cx="21621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0498" name="Line 22">
            <a:extLst>
              <a:ext uri="{FF2B5EF4-FFF2-40B4-BE49-F238E27FC236}">
                <a16:creationId xmlns:a16="http://schemas.microsoft.com/office/drawing/2014/main" id="{A60E216A-A6C6-E6EB-D9FD-8F553A1D384D}"/>
              </a:ext>
            </a:extLst>
          </p:cNvPr>
          <p:cNvSpPr>
            <a:spLocks noChangeShapeType="1"/>
          </p:cNvSpPr>
          <p:nvPr/>
        </p:nvSpPr>
        <p:spPr bwMode="auto">
          <a:xfrm flipV="1">
            <a:off x="8686800" y="8105777"/>
            <a:ext cx="0" cy="12636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0499" name="Line 23">
            <a:extLst>
              <a:ext uri="{FF2B5EF4-FFF2-40B4-BE49-F238E27FC236}">
                <a16:creationId xmlns:a16="http://schemas.microsoft.com/office/drawing/2014/main" id="{ECC69490-ABA1-7B0A-0CF7-3CFBE5629AB5}"/>
              </a:ext>
            </a:extLst>
          </p:cNvPr>
          <p:cNvSpPr>
            <a:spLocks noChangeShapeType="1"/>
          </p:cNvSpPr>
          <p:nvPr/>
        </p:nvSpPr>
        <p:spPr bwMode="auto">
          <a:xfrm flipV="1">
            <a:off x="12115800" y="8166101"/>
            <a:ext cx="0" cy="12636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0500" name="Line 24">
            <a:extLst>
              <a:ext uri="{FF2B5EF4-FFF2-40B4-BE49-F238E27FC236}">
                <a16:creationId xmlns:a16="http://schemas.microsoft.com/office/drawing/2014/main" id="{07A8B574-9D26-AAC7-CBB2-111BD588DE58}"/>
              </a:ext>
            </a:extLst>
          </p:cNvPr>
          <p:cNvSpPr>
            <a:spLocks noChangeShapeType="1"/>
          </p:cNvSpPr>
          <p:nvPr/>
        </p:nvSpPr>
        <p:spPr bwMode="auto">
          <a:xfrm flipV="1">
            <a:off x="15900400" y="8347077"/>
            <a:ext cx="0" cy="10826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0501" name="Line 25">
            <a:extLst>
              <a:ext uri="{FF2B5EF4-FFF2-40B4-BE49-F238E27FC236}">
                <a16:creationId xmlns:a16="http://schemas.microsoft.com/office/drawing/2014/main" id="{A351585C-32FB-8145-86E2-D846A9FCE63A}"/>
              </a:ext>
            </a:extLst>
          </p:cNvPr>
          <p:cNvSpPr>
            <a:spLocks noChangeShapeType="1"/>
          </p:cNvSpPr>
          <p:nvPr/>
        </p:nvSpPr>
        <p:spPr bwMode="auto">
          <a:xfrm flipV="1">
            <a:off x="16611600" y="6553200"/>
            <a:ext cx="0" cy="901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0502" name="Rectangle 26">
            <a:extLst>
              <a:ext uri="{FF2B5EF4-FFF2-40B4-BE49-F238E27FC236}">
                <a16:creationId xmlns:a16="http://schemas.microsoft.com/office/drawing/2014/main" id="{2E3E8AED-6464-8B1D-80B4-BF3240E4705E}"/>
              </a:ext>
            </a:extLst>
          </p:cNvPr>
          <p:cNvSpPr>
            <a:spLocks noChangeArrowheads="1"/>
          </p:cNvSpPr>
          <p:nvPr/>
        </p:nvSpPr>
        <p:spPr bwMode="auto">
          <a:xfrm>
            <a:off x="6705600" y="8839200"/>
            <a:ext cx="11582400" cy="1676400"/>
          </a:xfrm>
          <a:prstGeom prst="rect">
            <a:avLst/>
          </a:prstGeom>
          <a:noFill/>
          <a:ln w="57150" algn="ctr">
            <a:solidFill>
              <a:srgbClr val="0100C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20503" name="Text Box 27">
            <a:extLst>
              <a:ext uri="{FF2B5EF4-FFF2-40B4-BE49-F238E27FC236}">
                <a16:creationId xmlns:a16="http://schemas.microsoft.com/office/drawing/2014/main" id="{7D2811D9-CCDD-EDEA-5B64-46D671CD9B7B}"/>
              </a:ext>
            </a:extLst>
          </p:cNvPr>
          <p:cNvSpPr txBox="1">
            <a:spLocks noChangeArrowheads="1"/>
          </p:cNvSpPr>
          <p:nvPr/>
        </p:nvSpPr>
        <p:spPr bwMode="auto">
          <a:xfrm>
            <a:off x="8115301" y="6612536"/>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0504" name="Text Box 28">
            <a:extLst>
              <a:ext uri="{FF2B5EF4-FFF2-40B4-BE49-F238E27FC236}">
                <a16:creationId xmlns:a16="http://schemas.microsoft.com/office/drawing/2014/main" id="{1DC8C408-09B5-28F5-C744-9CCEEEAA0555}"/>
              </a:ext>
            </a:extLst>
          </p:cNvPr>
          <p:cNvSpPr txBox="1">
            <a:spLocks noChangeArrowheads="1"/>
          </p:cNvSpPr>
          <p:nvPr/>
        </p:nvSpPr>
        <p:spPr bwMode="auto">
          <a:xfrm>
            <a:off x="12192000" y="9813927"/>
            <a:ext cx="3810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OBJECT</a:t>
            </a:r>
          </a:p>
        </p:txBody>
      </p:sp>
      <p:sp>
        <p:nvSpPr>
          <p:cNvPr id="20505" name="Text Box 29">
            <a:extLst>
              <a:ext uri="{FF2B5EF4-FFF2-40B4-BE49-F238E27FC236}">
                <a16:creationId xmlns:a16="http://schemas.microsoft.com/office/drawing/2014/main" id="{96EF51A1-362C-BCF4-7E0C-7FA2439AB705}"/>
              </a:ext>
            </a:extLst>
          </p:cNvPr>
          <p:cNvSpPr txBox="1">
            <a:spLocks noChangeArrowheads="1"/>
          </p:cNvSpPr>
          <p:nvPr/>
        </p:nvSpPr>
        <p:spPr bwMode="auto">
          <a:xfrm>
            <a:off x="11772901" y="6607426"/>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0506" name="Text Box 30">
            <a:extLst>
              <a:ext uri="{FF2B5EF4-FFF2-40B4-BE49-F238E27FC236}">
                <a16:creationId xmlns:a16="http://schemas.microsoft.com/office/drawing/2014/main" id="{4DBDC122-382C-4BB0-1B19-6E544C16E690}"/>
              </a:ext>
            </a:extLst>
          </p:cNvPr>
          <p:cNvSpPr txBox="1">
            <a:spLocks noChangeArrowheads="1"/>
          </p:cNvSpPr>
          <p:nvPr/>
        </p:nvSpPr>
        <p:spPr bwMode="auto">
          <a:xfrm>
            <a:off x="16249649" y="6773217"/>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0507" name="Text Box 31">
            <a:extLst>
              <a:ext uri="{FF2B5EF4-FFF2-40B4-BE49-F238E27FC236}">
                <a16:creationId xmlns:a16="http://schemas.microsoft.com/office/drawing/2014/main" id="{5EA95522-FEE3-CDDE-6001-963B0E66D57E}"/>
              </a:ext>
            </a:extLst>
          </p:cNvPr>
          <p:cNvSpPr txBox="1">
            <a:spLocks noChangeArrowheads="1"/>
          </p:cNvSpPr>
          <p:nvPr/>
        </p:nvSpPr>
        <p:spPr bwMode="auto">
          <a:xfrm>
            <a:off x="8261350" y="8940868"/>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0508" name="Text Box 32">
            <a:extLst>
              <a:ext uri="{FF2B5EF4-FFF2-40B4-BE49-F238E27FC236}">
                <a16:creationId xmlns:a16="http://schemas.microsoft.com/office/drawing/2014/main" id="{76D6BBCC-54FF-5DCF-AE17-8D3CCB197044}"/>
              </a:ext>
            </a:extLst>
          </p:cNvPr>
          <p:cNvSpPr txBox="1">
            <a:spLocks noChangeArrowheads="1"/>
          </p:cNvSpPr>
          <p:nvPr/>
        </p:nvSpPr>
        <p:spPr bwMode="auto">
          <a:xfrm>
            <a:off x="11734800" y="8952857"/>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0509" name="Text Box 33">
            <a:extLst>
              <a:ext uri="{FF2B5EF4-FFF2-40B4-BE49-F238E27FC236}">
                <a16:creationId xmlns:a16="http://schemas.microsoft.com/office/drawing/2014/main" id="{4575DE06-0949-FD86-7680-5919CF366BA3}"/>
              </a:ext>
            </a:extLst>
          </p:cNvPr>
          <p:cNvSpPr txBox="1">
            <a:spLocks noChangeArrowheads="1"/>
          </p:cNvSpPr>
          <p:nvPr/>
        </p:nvSpPr>
        <p:spPr bwMode="auto">
          <a:xfrm>
            <a:off x="15544800" y="8968086"/>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0510" name="Text Box 34">
            <a:extLst>
              <a:ext uri="{FF2B5EF4-FFF2-40B4-BE49-F238E27FC236}">
                <a16:creationId xmlns:a16="http://schemas.microsoft.com/office/drawing/2014/main" id="{F7DF55FD-DCAF-C1C1-58F7-89FFCD195FC5}"/>
              </a:ext>
            </a:extLst>
          </p:cNvPr>
          <p:cNvSpPr txBox="1">
            <a:spLocks noChangeArrowheads="1"/>
          </p:cNvSpPr>
          <p:nvPr/>
        </p:nvSpPr>
        <p:spPr bwMode="auto">
          <a:xfrm>
            <a:off x="8534400" y="9813927"/>
            <a:ext cx="3810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AGENT</a:t>
            </a:r>
          </a:p>
        </p:txBody>
      </p:sp>
      <p:sp>
        <p:nvSpPr>
          <p:cNvPr id="20511" name="Text Box 35">
            <a:extLst>
              <a:ext uri="{FF2B5EF4-FFF2-40B4-BE49-F238E27FC236}">
                <a16:creationId xmlns:a16="http://schemas.microsoft.com/office/drawing/2014/main" id="{8C74682E-DFE7-69B2-0E24-E278D8E2D9E5}"/>
              </a:ext>
            </a:extLst>
          </p:cNvPr>
          <p:cNvSpPr txBox="1">
            <a:spLocks noChangeArrowheads="1"/>
          </p:cNvSpPr>
          <p:nvPr/>
        </p:nvSpPr>
        <p:spPr bwMode="auto">
          <a:xfrm>
            <a:off x="17068800" y="9020177"/>
            <a:ext cx="152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600" b="1" dirty="0">
                <a:solidFill>
                  <a:srgbClr val="0100C8"/>
                </a:solidFill>
              </a:rPr>
              <a:t>Ε0</a:t>
            </a:r>
            <a:endParaRPr lang="en-US" altLang="en-US" sz="3600" b="1" dirty="0">
              <a:solidFill>
                <a:srgbClr val="0100C8"/>
              </a:solidFill>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a:extLst>
              <a:ext uri="{FF2B5EF4-FFF2-40B4-BE49-F238E27FC236}">
                <a16:creationId xmlns:a16="http://schemas.microsoft.com/office/drawing/2014/main" id="{DCC6E0A9-F5F0-3FA0-C419-9B1AE2F08662}"/>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1507" name="Slide Number Placeholder 3">
            <a:extLst>
              <a:ext uri="{FF2B5EF4-FFF2-40B4-BE49-F238E27FC236}">
                <a16:creationId xmlns:a16="http://schemas.microsoft.com/office/drawing/2014/main" id="{6EEC737C-2724-8EB5-C4F8-8B519E5487D0}"/>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CA9F084E-44BC-4A67-8438-D9F87099D821}" type="slidenum">
              <a:rPr lang="el-GR" altLang="en-US" smtClean="0"/>
              <a:pPr algn="ctr"/>
              <a:t>93</a:t>
            </a:fld>
            <a:endParaRPr lang="el-GR" altLang="en-US" dirty="0"/>
          </a:p>
        </p:txBody>
      </p:sp>
      <p:sp>
        <p:nvSpPr>
          <p:cNvPr id="21508" name="Text Box 4">
            <a:extLst>
              <a:ext uri="{FF2B5EF4-FFF2-40B4-BE49-F238E27FC236}">
                <a16:creationId xmlns:a16="http://schemas.microsoft.com/office/drawing/2014/main" id="{E8A71ECF-9491-97C2-F895-C84345C4B094}"/>
              </a:ext>
            </a:extLst>
          </p:cNvPr>
          <p:cNvSpPr txBox="1">
            <a:spLocks noChangeArrowheads="1"/>
          </p:cNvSpPr>
          <p:nvPr/>
        </p:nvSpPr>
        <p:spPr bwMode="auto">
          <a:xfrm>
            <a:off x="3762377" y="2531835"/>
            <a:ext cx="16649700" cy="1569660"/>
          </a:xfrm>
          <a:prstGeom prst="rect">
            <a:avLst/>
          </a:prstGeom>
          <a:solidFill>
            <a:schemeClr val="accent6">
              <a:lumMod val="40000"/>
              <a:lumOff val="6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200" b="1" dirty="0">
                <a:solidFill>
                  <a:srgbClr val="990000"/>
                </a:solidFill>
              </a:rPr>
              <a:t>Sentence</a:t>
            </a:r>
            <a:r>
              <a:rPr lang="el-GR" altLang="en-US" sz="3200" b="1" dirty="0">
                <a:solidFill>
                  <a:srgbClr val="990000"/>
                </a:solidFill>
              </a:rPr>
              <a:t> </a:t>
            </a:r>
            <a:r>
              <a:rPr lang="en-US" altLang="en-US" sz="3200" b="1" dirty="0">
                <a:solidFill>
                  <a:srgbClr val="990000"/>
                </a:solidFill>
              </a:rPr>
              <a:t>S</a:t>
            </a:r>
            <a:r>
              <a:rPr lang="el-GR" altLang="en-US" sz="3200" b="1" dirty="0">
                <a:solidFill>
                  <a:srgbClr val="990000"/>
                </a:solidFill>
              </a:rPr>
              <a:t>1:</a:t>
            </a:r>
            <a:r>
              <a:rPr lang="el-GR" altLang="en-US" sz="3200" b="1" dirty="0"/>
              <a:t> </a:t>
            </a:r>
            <a:r>
              <a:rPr lang="en-US" altLang="en-US" sz="3200" b="1" dirty="0"/>
              <a:t>Every Computer Science student has attended a programming course</a:t>
            </a:r>
            <a:endParaRPr lang="el-GR" altLang="en-US" sz="3200" b="1" dirty="0"/>
          </a:p>
          <a:p>
            <a:pPr algn="l" eaLnBrk="1" hangingPunct="1"/>
            <a:endParaRPr lang="el-GR" altLang="en-US" sz="3200" b="1" dirty="0">
              <a:sym typeface="Symbol" panose="05050102010706020507" pitchFamily="18" charset="2"/>
            </a:endParaRPr>
          </a:p>
          <a:p>
            <a:pPr algn="ctr" eaLnBrk="1" hangingPunct="1"/>
            <a:r>
              <a:rPr lang="el-GR" altLang="en-US" sz="3200" b="1" dirty="0">
                <a:sym typeface="Symbol" panose="05050102010706020507" pitchFamily="18" charset="2"/>
              </a:rPr>
              <a:t></a:t>
            </a:r>
            <a:r>
              <a:rPr lang="en-US" altLang="en-US" sz="3200" b="1" dirty="0"/>
              <a:t>x</a:t>
            </a:r>
            <a:r>
              <a:rPr lang="el-GR" altLang="en-US" sz="3200" b="1" dirty="0"/>
              <a:t> {</a:t>
            </a:r>
            <a:r>
              <a:rPr lang="en-US" altLang="en-US" sz="3200" b="1" dirty="0"/>
              <a:t>CS</a:t>
            </a:r>
            <a:r>
              <a:rPr lang="el-GR" altLang="en-US" sz="3200" b="1" dirty="0"/>
              <a:t>_</a:t>
            </a:r>
            <a:r>
              <a:rPr lang="en-US" altLang="en-US" sz="3200" b="1" dirty="0"/>
              <a:t>STUDENT</a:t>
            </a:r>
            <a:r>
              <a:rPr lang="el-GR" altLang="en-US" sz="3200" b="1" dirty="0"/>
              <a:t>(</a:t>
            </a:r>
            <a:r>
              <a:rPr lang="en-US" altLang="en-US" sz="3200" b="1" dirty="0"/>
              <a:t>x</a:t>
            </a:r>
            <a:r>
              <a:rPr lang="el-GR" altLang="en-US" sz="3200" b="1" dirty="0"/>
              <a:t>) </a:t>
            </a:r>
            <a:r>
              <a:rPr lang="el-GR" altLang="en-US" sz="3200" b="1" dirty="0">
                <a:sym typeface="Symbol" panose="05050102010706020507" pitchFamily="18" charset="2"/>
              </a:rPr>
              <a:t></a:t>
            </a:r>
            <a:r>
              <a:rPr lang="el-GR" altLang="en-US" sz="3200" b="1" dirty="0"/>
              <a:t> </a:t>
            </a:r>
            <a:r>
              <a:rPr lang="el-GR" altLang="en-US" sz="3200" b="1" dirty="0">
                <a:sym typeface="Symbol" panose="05050102010706020507" pitchFamily="18" charset="2"/>
              </a:rPr>
              <a:t></a:t>
            </a:r>
            <a:r>
              <a:rPr lang="en-US" altLang="en-US" sz="3200" b="1" dirty="0"/>
              <a:t>y</a:t>
            </a:r>
            <a:r>
              <a:rPr lang="el-GR" altLang="en-US" sz="3200" b="1" dirty="0"/>
              <a:t> </a:t>
            </a:r>
            <a:r>
              <a:rPr lang="en-US" altLang="en-US" sz="3200" b="1" dirty="0"/>
              <a:t>PROG</a:t>
            </a:r>
            <a:r>
              <a:rPr lang="el-GR" altLang="en-US" sz="3200" b="1" dirty="0"/>
              <a:t>_</a:t>
            </a:r>
            <a:r>
              <a:rPr lang="en-US" altLang="en-US" sz="3200" b="1" dirty="0"/>
              <a:t>COURSE</a:t>
            </a:r>
            <a:r>
              <a:rPr lang="el-GR" altLang="en-US" sz="3200" b="1" dirty="0"/>
              <a:t>(</a:t>
            </a:r>
            <a:r>
              <a:rPr lang="en-US" altLang="en-US" sz="3200" b="1" dirty="0"/>
              <a:t>y</a:t>
            </a:r>
            <a:r>
              <a:rPr lang="el-GR" altLang="en-US" sz="3200" b="1" dirty="0"/>
              <a:t>) </a:t>
            </a:r>
            <a:r>
              <a:rPr lang="el-GR" altLang="en-US" sz="3200" b="1" dirty="0">
                <a:sym typeface="Symbol" panose="05050102010706020507" pitchFamily="18" charset="2"/>
              </a:rPr>
              <a:t></a:t>
            </a:r>
            <a:r>
              <a:rPr lang="el-GR" altLang="en-US" sz="3200" b="1" dirty="0"/>
              <a:t> </a:t>
            </a:r>
            <a:r>
              <a:rPr lang="en-US" altLang="en-US" sz="3200" b="1" dirty="0"/>
              <a:t>ATTENDANCE</a:t>
            </a:r>
            <a:r>
              <a:rPr lang="el-GR" altLang="en-US" sz="3200" b="1" dirty="0"/>
              <a:t>(</a:t>
            </a:r>
            <a:r>
              <a:rPr lang="en-US" altLang="en-US" sz="3200" b="1" dirty="0"/>
              <a:t>x</a:t>
            </a:r>
            <a:r>
              <a:rPr lang="el-GR" altLang="en-US" sz="3200" b="1" dirty="0"/>
              <a:t>,</a:t>
            </a:r>
            <a:r>
              <a:rPr lang="en-US" altLang="en-US" sz="3200" b="1" dirty="0"/>
              <a:t>y</a:t>
            </a:r>
            <a:r>
              <a:rPr lang="el-GR" altLang="en-US" sz="3200" b="1" dirty="0"/>
              <a:t>)}</a:t>
            </a:r>
            <a:endParaRPr lang="en-US" altLang="en-US" sz="3200" b="1" dirty="0"/>
          </a:p>
        </p:txBody>
      </p:sp>
      <p:sp>
        <p:nvSpPr>
          <p:cNvPr id="21509" name="Text Box 5">
            <a:extLst>
              <a:ext uri="{FF2B5EF4-FFF2-40B4-BE49-F238E27FC236}">
                <a16:creationId xmlns:a16="http://schemas.microsoft.com/office/drawing/2014/main" id="{C84C8808-B986-A153-D8CD-079BF5299285}"/>
              </a:ext>
            </a:extLst>
          </p:cNvPr>
          <p:cNvSpPr txBox="1">
            <a:spLocks noChangeArrowheads="1"/>
          </p:cNvSpPr>
          <p:nvPr/>
        </p:nvSpPr>
        <p:spPr bwMode="auto">
          <a:xfrm>
            <a:off x="3762377" y="4621433"/>
            <a:ext cx="16649700" cy="1323439"/>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t>Since variable</a:t>
            </a:r>
            <a:r>
              <a:rPr lang="el-GR" altLang="en-US" sz="3200" b="1" dirty="0"/>
              <a:t> </a:t>
            </a:r>
            <a:r>
              <a:rPr lang="en-US" altLang="en-US" sz="3200" b="1" dirty="0"/>
              <a:t>y is in the scope</a:t>
            </a:r>
            <a:r>
              <a:rPr lang="el-GR" altLang="en-US" sz="3200" b="1" dirty="0"/>
              <a:t> </a:t>
            </a:r>
            <a:r>
              <a:rPr lang="en-US" altLang="en-US" sz="3200" b="1" dirty="0"/>
              <a:t>x,  the central predicate can be converted to</a:t>
            </a:r>
            <a:endParaRPr lang="el-GR" altLang="en-US" sz="3200" b="1" dirty="0"/>
          </a:p>
          <a:p>
            <a:pPr algn="ctr" eaLnBrk="1" hangingPunct="1">
              <a:spcBef>
                <a:spcPct val="50000"/>
              </a:spcBef>
            </a:pPr>
            <a:r>
              <a:rPr lang="en-US" altLang="en-US" sz="3200" b="1" dirty="0"/>
              <a:t>ATTENDANCE</a:t>
            </a:r>
            <a:r>
              <a:rPr lang="el-GR" altLang="en-US" sz="3200" b="1" dirty="0"/>
              <a:t>(</a:t>
            </a:r>
            <a:r>
              <a:rPr lang="en-US" altLang="en-US" sz="3200" b="1" dirty="0"/>
              <a:t>x,f(x))</a:t>
            </a:r>
          </a:p>
        </p:txBody>
      </p:sp>
      <p:sp>
        <p:nvSpPr>
          <p:cNvPr id="21510" name="Oval 6">
            <a:extLst>
              <a:ext uri="{FF2B5EF4-FFF2-40B4-BE49-F238E27FC236}">
                <a16:creationId xmlns:a16="http://schemas.microsoft.com/office/drawing/2014/main" id="{E659F6F0-4D15-A4A9-D79D-C8BC2790D6E7}"/>
              </a:ext>
            </a:extLst>
          </p:cNvPr>
          <p:cNvSpPr>
            <a:spLocks noChangeArrowheads="1"/>
          </p:cNvSpPr>
          <p:nvPr/>
        </p:nvSpPr>
        <p:spPr bwMode="auto">
          <a:xfrm>
            <a:off x="8196263" y="7467600"/>
            <a:ext cx="3832226" cy="7239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CS</a:t>
            </a:r>
            <a:r>
              <a:rPr lang="el-GR" altLang="en-US" sz="2400" b="1" dirty="0">
                <a:latin typeface="Times New Roman" panose="02020603050405020304" pitchFamily="18" charset="0"/>
              </a:rPr>
              <a:t>_</a:t>
            </a:r>
            <a:r>
              <a:rPr lang="en-US" altLang="en-US" sz="2400" b="1" dirty="0">
                <a:latin typeface="Times New Roman" panose="02020603050405020304" pitchFamily="18" charset="0"/>
              </a:rPr>
              <a:t>STUDENT</a:t>
            </a:r>
            <a:endParaRPr lang="en-US" altLang="en-US" sz="2400" b="1" dirty="0"/>
          </a:p>
        </p:txBody>
      </p:sp>
      <p:sp>
        <p:nvSpPr>
          <p:cNvPr id="21511" name="Oval 7">
            <a:extLst>
              <a:ext uri="{FF2B5EF4-FFF2-40B4-BE49-F238E27FC236}">
                <a16:creationId xmlns:a16="http://schemas.microsoft.com/office/drawing/2014/main" id="{52AFCDC7-5CCB-11DE-D367-CB8E3F116100}"/>
              </a:ext>
            </a:extLst>
          </p:cNvPr>
          <p:cNvSpPr>
            <a:spLocks noChangeArrowheads="1"/>
          </p:cNvSpPr>
          <p:nvPr/>
        </p:nvSpPr>
        <p:spPr bwMode="auto">
          <a:xfrm>
            <a:off x="12206289" y="7620000"/>
            <a:ext cx="4676774" cy="7493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ATTENDANCE</a:t>
            </a:r>
            <a:endParaRPr lang="en-US" altLang="en-US" sz="2400" b="1" dirty="0"/>
          </a:p>
        </p:txBody>
      </p:sp>
      <p:sp>
        <p:nvSpPr>
          <p:cNvPr id="21512" name="Oval 8">
            <a:extLst>
              <a:ext uri="{FF2B5EF4-FFF2-40B4-BE49-F238E27FC236}">
                <a16:creationId xmlns:a16="http://schemas.microsoft.com/office/drawing/2014/main" id="{FE0D2162-5EC3-E055-D203-AF45B6AD28AC}"/>
              </a:ext>
            </a:extLst>
          </p:cNvPr>
          <p:cNvSpPr>
            <a:spLocks noChangeArrowheads="1"/>
          </p:cNvSpPr>
          <p:nvPr/>
        </p:nvSpPr>
        <p:spPr bwMode="auto">
          <a:xfrm>
            <a:off x="14009689" y="8534400"/>
            <a:ext cx="4092574" cy="7366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PROG_COURSE</a:t>
            </a:r>
            <a:endParaRPr lang="en-US" altLang="en-US" sz="2400" b="1" dirty="0"/>
          </a:p>
        </p:txBody>
      </p:sp>
      <p:sp>
        <p:nvSpPr>
          <p:cNvPr id="21513" name="Oval 9">
            <a:extLst>
              <a:ext uri="{FF2B5EF4-FFF2-40B4-BE49-F238E27FC236}">
                <a16:creationId xmlns:a16="http://schemas.microsoft.com/office/drawing/2014/main" id="{F4968017-F5EA-C009-7CB3-E9DCA807A124}"/>
              </a:ext>
            </a:extLst>
          </p:cNvPr>
          <p:cNvSpPr>
            <a:spLocks noChangeArrowheads="1"/>
          </p:cNvSpPr>
          <p:nvPr/>
        </p:nvSpPr>
        <p:spPr bwMode="auto">
          <a:xfrm>
            <a:off x="6367462" y="8229600"/>
            <a:ext cx="3048000" cy="10414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GENERAL</a:t>
            </a:r>
            <a:endParaRPr lang="el-GR" altLang="en-US" sz="2400" b="1" dirty="0">
              <a:latin typeface="Times New Roman" panose="02020603050405020304" pitchFamily="18" charset="0"/>
            </a:endParaRPr>
          </a:p>
          <a:p>
            <a:pPr algn="ctr" eaLnBrk="1" hangingPunct="1"/>
            <a:r>
              <a:rPr lang="en-US" altLang="en-US" sz="2400" b="1" dirty="0">
                <a:latin typeface="Times New Roman" panose="02020603050405020304" pitchFamily="18" charset="0"/>
              </a:rPr>
              <a:t>SENTENCES</a:t>
            </a:r>
            <a:endParaRPr lang="en-US" altLang="en-US" sz="2400" b="1" dirty="0"/>
          </a:p>
        </p:txBody>
      </p:sp>
      <p:sp>
        <p:nvSpPr>
          <p:cNvPr id="21514" name="Oval 10">
            <a:extLst>
              <a:ext uri="{FF2B5EF4-FFF2-40B4-BE49-F238E27FC236}">
                <a16:creationId xmlns:a16="http://schemas.microsoft.com/office/drawing/2014/main" id="{C7BC99BF-C9C0-B408-7069-8811428F8DF0}"/>
              </a:ext>
            </a:extLst>
          </p:cNvPr>
          <p:cNvSpPr>
            <a:spLocks noChangeArrowheads="1"/>
          </p:cNvSpPr>
          <p:nvPr/>
        </p:nvSpPr>
        <p:spPr bwMode="auto">
          <a:xfrm>
            <a:off x="10225088" y="9994901"/>
            <a:ext cx="1079500" cy="53975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b="1">
                <a:latin typeface="Times New Roman" panose="02020603050405020304" pitchFamily="18" charset="0"/>
              </a:rPr>
              <a:t>Φ</a:t>
            </a:r>
            <a:endParaRPr lang="en-US" altLang="en-US" sz="2400" b="1"/>
          </a:p>
        </p:txBody>
      </p:sp>
      <p:sp>
        <p:nvSpPr>
          <p:cNvPr id="21515" name="Oval 11">
            <a:extLst>
              <a:ext uri="{FF2B5EF4-FFF2-40B4-BE49-F238E27FC236}">
                <a16:creationId xmlns:a16="http://schemas.microsoft.com/office/drawing/2014/main" id="{3ADF22EC-0C8D-733A-CBD1-9800B59B5B56}"/>
              </a:ext>
            </a:extLst>
          </p:cNvPr>
          <p:cNvSpPr>
            <a:spLocks noChangeArrowheads="1"/>
          </p:cNvSpPr>
          <p:nvPr/>
        </p:nvSpPr>
        <p:spPr bwMode="auto">
          <a:xfrm>
            <a:off x="12930188" y="9994901"/>
            <a:ext cx="1079500" cy="53975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b="1">
                <a:latin typeface="Times New Roman" panose="02020603050405020304" pitchFamily="18" charset="0"/>
              </a:rPr>
              <a:t>Π</a:t>
            </a:r>
            <a:endParaRPr lang="en-US" altLang="en-US" sz="2400" b="1"/>
          </a:p>
        </p:txBody>
      </p:sp>
      <p:sp>
        <p:nvSpPr>
          <p:cNvPr id="21516" name="Oval 12">
            <a:extLst>
              <a:ext uri="{FF2B5EF4-FFF2-40B4-BE49-F238E27FC236}">
                <a16:creationId xmlns:a16="http://schemas.microsoft.com/office/drawing/2014/main" id="{49FA373D-4934-90D9-0558-F0EDB9D924B0}"/>
              </a:ext>
            </a:extLst>
          </p:cNvPr>
          <p:cNvSpPr>
            <a:spLocks noChangeArrowheads="1"/>
          </p:cNvSpPr>
          <p:nvPr/>
        </p:nvSpPr>
        <p:spPr bwMode="auto">
          <a:xfrm>
            <a:off x="15335250" y="9994901"/>
            <a:ext cx="1260476" cy="53975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b="1">
                <a:latin typeface="Times New Roman" panose="02020603050405020304" pitchFamily="18" charset="0"/>
              </a:rPr>
              <a:t>Μ</a:t>
            </a:r>
            <a:endParaRPr lang="en-US" altLang="en-US" sz="2400" b="1"/>
          </a:p>
        </p:txBody>
      </p:sp>
      <p:sp>
        <p:nvSpPr>
          <p:cNvPr id="21517" name="Oval 13">
            <a:extLst>
              <a:ext uri="{FF2B5EF4-FFF2-40B4-BE49-F238E27FC236}">
                <a16:creationId xmlns:a16="http://schemas.microsoft.com/office/drawing/2014/main" id="{CA2ADB75-AB84-EB03-DB30-A3DA002B1E80}"/>
              </a:ext>
            </a:extLst>
          </p:cNvPr>
          <p:cNvSpPr>
            <a:spLocks noChangeArrowheads="1"/>
          </p:cNvSpPr>
          <p:nvPr/>
        </p:nvSpPr>
        <p:spPr bwMode="auto">
          <a:xfrm>
            <a:off x="7519988" y="9994901"/>
            <a:ext cx="1079500" cy="53975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b="1">
                <a:latin typeface="Times New Roman" panose="02020603050405020304" pitchFamily="18" charset="0"/>
              </a:rPr>
              <a:t>Ε1</a:t>
            </a:r>
            <a:endParaRPr lang="en-US" altLang="en-US" sz="2400" b="1"/>
          </a:p>
        </p:txBody>
      </p:sp>
      <p:sp>
        <p:nvSpPr>
          <p:cNvPr id="21518" name="Line 14">
            <a:extLst>
              <a:ext uri="{FF2B5EF4-FFF2-40B4-BE49-F238E27FC236}">
                <a16:creationId xmlns:a16="http://schemas.microsoft.com/office/drawing/2014/main" id="{EA8094B8-C48D-659B-B235-B6553EE59983}"/>
              </a:ext>
            </a:extLst>
          </p:cNvPr>
          <p:cNvSpPr>
            <a:spLocks noChangeShapeType="1"/>
          </p:cNvSpPr>
          <p:nvPr/>
        </p:nvSpPr>
        <p:spPr bwMode="auto">
          <a:xfrm>
            <a:off x="8480426" y="10356850"/>
            <a:ext cx="1625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1519" name="Line 15">
            <a:extLst>
              <a:ext uri="{FF2B5EF4-FFF2-40B4-BE49-F238E27FC236}">
                <a16:creationId xmlns:a16="http://schemas.microsoft.com/office/drawing/2014/main" id="{C88709ED-06EF-7A6A-A5F4-7171D66A038D}"/>
              </a:ext>
            </a:extLst>
          </p:cNvPr>
          <p:cNvSpPr>
            <a:spLocks noChangeShapeType="1"/>
          </p:cNvSpPr>
          <p:nvPr/>
        </p:nvSpPr>
        <p:spPr bwMode="auto">
          <a:xfrm flipH="1">
            <a:off x="11185526" y="10356850"/>
            <a:ext cx="1625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1520" name="Line 16">
            <a:extLst>
              <a:ext uri="{FF2B5EF4-FFF2-40B4-BE49-F238E27FC236}">
                <a16:creationId xmlns:a16="http://schemas.microsoft.com/office/drawing/2014/main" id="{940DB2BC-108B-882E-ADB6-78751199347E}"/>
              </a:ext>
            </a:extLst>
          </p:cNvPr>
          <p:cNvSpPr>
            <a:spLocks noChangeShapeType="1"/>
          </p:cNvSpPr>
          <p:nvPr/>
        </p:nvSpPr>
        <p:spPr bwMode="auto">
          <a:xfrm>
            <a:off x="13890626" y="10356850"/>
            <a:ext cx="1444624"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1521" name="Line 17">
            <a:extLst>
              <a:ext uri="{FF2B5EF4-FFF2-40B4-BE49-F238E27FC236}">
                <a16:creationId xmlns:a16="http://schemas.microsoft.com/office/drawing/2014/main" id="{274838BB-2968-2FBA-14AB-430F9409B897}"/>
              </a:ext>
            </a:extLst>
          </p:cNvPr>
          <p:cNvSpPr>
            <a:spLocks noChangeShapeType="1"/>
          </p:cNvSpPr>
          <p:nvPr/>
        </p:nvSpPr>
        <p:spPr bwMode="auto">
          <a:xfrm flipV="1">
            <a:off x="8480427" y="9813927"/>
            <a:ext cx="1082674" cy="3587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1522" name="Line 18">
            <a:extLst>
              <a:ext uri="{FF2B5EF4-FFF2-40B4-BE49-F238E27FC236}">
                <a16:creationId xmlns:a16="http://schemas.microsoft.com/office/drawing/2014/main" id="{6995149A-A4E9-82F1-C069-28B288062C99}"/>
              </a:ext>
            </a:extLst>
          </p:cNvPr>
          <p:cNvSpPr>
            <a:spLocks noChangeShapeType="1"/>
          </p:cNvSpPr>
          <p:nvPr/>
        </p:nvSpPr>
        <p:spPr bwMode="auto">
          <a:xfrm flipV="1">
            <a:off x="7759700" y="9271000"/>
            <a:ext cx="0" cy="723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1523" name="Line 19">
            <a:extLst>
              <a:ext uri="{FF2B5EF4-FFF2-40B4-BE49-F238E27FC236}">
                <a16:creationId xmlns:a16="http://schemas.microsoft.com/office/drawing/2014/main" id="{F0CE7A57-F84A-AB4D-BEA7-BBEDDBD39B70}"/>
              </a:ext>
            </a:extLst>
          </p:cNvPr>
          <p:cNvSpPr>
            <a:spLocks noChangeShapeType="1"/>
          </p:cNvSpPr>
          <p:nvPr/>
        </p:nvSpPr>
        <p:spPr bwMode="auto">
          <a:xfrm flipV="1">
            <a:off x="10645776" y="8191500"/>
            <a:ext cx="0" cy="1803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1524" name="Line 20">
            <a:extLst>
              <a:ext uri="{FF2B5EF4-FFF2-40B4-BE49-F238E27FC236}">
                <a16:creationId xmlns:a16="http://schemas.microsoft.com/office/drawing/2014/main" id="{5701FA53-AC14-2617-6703-99EACCA4F21F}"/>
              </a:ext>
            </a:extLst>
          </p:cNvPr>
          <p:cNvSpPr>
            <a:spLocks noChangeShapeType="1"/>
          </p:cNvSpPr>
          <p:nvPr/>
        </p:nvSpPr>
        <p:spPr bwMode="auto">
          <a:xfrm flipV="1">
            <a:off x="13350876" y="8369300"/>
            <a:ext cx="0" cy="1625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1525" name="Line 21">
            <a:extLst>
              <a:ext uri="{FF2B5EF4-FFF2-40B4-BE49-F238E27FC236}">
                <a16:creationId xmlns:a16="http://schemas.microsoft.com/office/drawing/2014/main" id="{ECAB9F2D-24D4-A332-E1AE-752223A6D0E3}"/>
              </a:ext>
            </a:extLst>
          </p:cNvPr>
          <p:cNvSpPr>
            <a:spLocks noChangeShapeType="1"/>
          </p:cNvSpPr>
          <p:nvPr/>
        </p:nvSpPr>
        <p:spPr bwMode="auto">
          <a:xfrm flipV="1">
            <a:off x="16055976" y="9271000"/>
            <a:ext cx="0" cy="723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1526" name="Rectangle 22">
            <a:extLst>
              <a:ext uri="{FF2B5EF4-FFF2-40B4-BE49-F238E27FC236}">
                <a16:creationId xmlns:a16="http://schemas.microsoft.com/office/drawing/2014/main" id="{6D144C96-2DC4-8702-C88E-CD6BDB643E9C}"/>
              </a:ext>
            </a:extLst>
          </p:cNvPr>
          <p:cNvSpPr>
            <a:spLocks noChangeArrowheads="1"/>
          </p:cNvSpPr>
          <p:nvPr/>
        </p:nvSpPr>
        <p:spPr bwMode="auto">
          <a:xfrm>
            <a:off x="9601201" y="9499600"/>
            <a:ext cx="8382000" cy="1371600"/>
          </a:xfrm>
          <a:prstGeom prst="rect">
            <a:avLst/>
          </a:prstGeom>
          <a:noFill/>
          <a:ln w="57150" algn="ctr">
            <a:solidFill>
              <a:srgbClr val="0100C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21527" name="Rectangle 23">
            <a:extLst>
              <a:ext uri="{FF2B5EF4-FFF2-40B4-BE49-F238E27FC236}">
                <a16:creationId xmlns:a16="http://schemas.microsoft.com/office/drawing/2014/main" id="{5D536055-B3A7-A890-4C04-6C6B11545102}"/>
              </a:ext>
            </a:extLst>
          </p:cNvPr>
          <p:cNvSpPr>
            <a:spLocks noChangeArrowheads="1"/>
          </p:cNvSpPr>
          <p:nvPr/>
        </p:nvSpPr>
        <p:spPr bwMode="auto">
          <a:xfrm>
            <a:off x="5638800" y="7137400"/>
            <a:ext cx="13411200" cy="4267200"/>
          </a:xfrm>
          <a:prstGeom prst="rect">
            <a:avLst/>
          </a:prstGeom>
          <a:noFill/>
          <a:ln w="57150" algn="ctr">
            <a:solidFill>
              <a:srgbClr val="0100C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21528" name="Text Box 24">
            <a:extLst>
              <a:ext uri="{FF2B5EF4-FFF2-40B4-BE49-F238E27FC236}">
                <a16:creationId xmlns:a16="http://schemas.microsoft.com/office/drawing/2014/main" id="{18CEEE21-6E9A-E0B4-B3F2-9173AFC6B39E}"/>
              </a:ext>
            </a:extLst>
          </p:cNvPr>
          <p:cNvSpPr txBox="1">
            <a:spLocks noChangeArrowheads="1"/>
          </p:cNvSpPr>
          <p:nvPr/>
        </p:nvSpPr>
        <p:spPr bwMode="auto">
          <a:xfrm>
            <a:off x="12649200" y="10363201"/>
            <a:ext cx="3810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OBJECT</a:t>
            </a:r>
          </a:p>
        </p:txBody>
      </p:sp>
      <p:sp>
        <p:nvSpPr>
          <p:cNvPr id="21529" name="Text Box 25">
            <a:extLst>
              <a:ext uri="{FF2B5EF4-FFF2-40B4-BE49-F238E27FC236}">
                <a16:creationId xmlns:a16="http://schemas.microsoft.com/office/drawing/2014/main" id="{14648573-6319-D7A0-08C1-D862D524C249}"/>
              </a:ext>
            </a:extLst>
          </p:cNvPr>
          <p:cNvSpPr txBox="1">
            <a:spLocks noChangeArrowheads="1"/>
          </p:cNvSpPr>
          <p:nvPr/>
        </p:nvSpPr>
        <p:spPr bwMode="auto">
          <a:xfrm>
            <a:off x="15849600" y="9509127"/>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1530" name="Text Box 26">
            <a:extLst>
              <a:ext uri="{FF2B5EF4-FFF2-40B4-BE49-F238E27FC236}">
                <a16:creationId xmlns:a16="http://schemas.microsoft.com/office/drawing/2014/main" id="{0D458110-1266-EB45-5CB9-D860FBA9A9DE}"/>
              </a:ext>
            </a:extLst>
          </p:cNvPr>
          <p:cNvSpPr txBox="1">
            <a:spLocks noChangeArrowheads="1"/>
          </p:cNvSpPr>
          <p:nvPr/>
        </p:nvSpPr>
        <p:spPr bwMode="auto">
          <a:xfrm>
            <a:off x="10058400" y="10363201"/>
            <a:ext cx="3810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AGENT</a:t>
            </a:r>
          </a:p>
        </p:txBody>
      </p:sp>
      <p:sp>
        <p:nvSpPr>
          <p:cNvPr id="21531" name="Text Box 27">
            <a:extLst>
              <a:ext uri="{FF2B5EF4-FFF2-40B4-BE49-F238E27FC236}">
                <a16:creationId xmlns:a16="http://schemas.microsoft.com/office/drawing/2014/main" id="{71A0CFAB-0EC4-D45D-1246-A5DD337B2774}"/>
              </a:ext>
            </a:extLst>
          </p:cNvPr>
          <p:cNvSpPr txBox="1">
            <a:spLocks noChangeArrowheads="1"/>
          </p:cNvSpPr>
          <p:nvPr/>
        </p:nvSpPr>
        <p:spPr bwMode="auto">
          <a:xfrm>
            <a:off x="13106400" y="9509127"/>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1532" name="Text Box 28">
            <a:extLst>
              <a:ext uri="{FF2B5EF4-FFF2-40B4-BE49-F238E27FC236}">
                <a16:creationId xmlns:a16="http://schemas.microsoft.com/office/drawing/2014/main" id="{6B45EE4B-BBFF-22FD-0D2E-25D9E2B42781}"/>
              </a:ext>
            </a:extLst>
          </p:cNvPr>
          <p:cNvSpPr txBox="1">
            <a:spLocks noChangeArrowheads="1"/>
          </p:cNvSpPr>
          <p:nvPr/>
        </p:nvSpPr>
        <p:spPr bwMode="auto">
          <a:xfrm>
            <a:off x="10363200" y="9509127"/>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1533" name="Text Box 29">
            <a:extLst>
              <a:ext uri="{FF2B5EF4-FFF2-40B4-BE49-F238E27FC236}">
                <a16:creationId xmlns:a16="http://schemas.microsoft.com/office/drawing/2014/main" id="{5EE82D81-5342-24E4-E07E-65FEDE0DDAC8}"/>
              </a:ext>
            </a:extLst>
          </p:cNvPr>
          <p:cNvSpPr txBox="1">
            <a:spLocks noChangeArrowheads="1"/>
          </p:cNvSpPr>
          <p:nvPr/>
        </p:nvSpPr>
        <p:spPr bwMode="auto">
          <a:xfrm>
            <a:off x="6553200" y="9448801"/>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1534" name="Text Box 30">
            <a:extLst>
              <a:ext uri="{FF2B5EF4-FFF2-40B4-BE49-F238E27FC236}">
                <a16:creationId xmlns:a16="http://schemas.microsoft.com/office/drawing/2014/main" id="{A5DF8CD5-62E4-EC19-0FEE-3EC499E53CE8}"/>
              </a:ext>
            </a:extLst>
          </p:cNvPr>
          <p:cNvSpPr txBox="1">
            <a:spLocks noChangeArrowheads="1"/>
          </p:cNvSpPr>
          <p:nvPr/>
        </p:nvSpPr>
        <p:spPr bwMode="auto">
          <a:xfrm>
            <a:off x="7620000" y="9296401"/>
            <a:ext cx="2133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SCOPE</a:t>
            </a:r>
          </a:p>
        </p:txBody>
      </p:sp>
      <p:sp>
        <p:nvSpPr>
          <p:cNvPr id="21535" name="Line 31">
            <a:extLst>
              <a:ext uri="{FF2B5EF4-FFF2-40B4-BE49-F238E27FC236}">
                <a16:creationId xmlns:a16="http://schemas.microsoft.com/office/drawing/2014/main" id="{74F71F23-16EF-E674-78F9-D691112EEC20}"/>
              </a:ext>
            </a:extLst>
          </p:cNvPr>
          <p:cNvSpPr>
            <a:spLocks noChangeShapeType="1"/>
          </p:cNvSpPr>
          <p:nvPr/>
        </p:nvSpPr>
        <p:spPr bwMode="auto">
          <a:xfrm>
            <a:off x="8534400" y="9753600"/>
            <a:ext cx="304800" cy="304800"/>
          </a:xfrm>
          <a:prstGeom prst="line">
            <a:avLst/>
          </a:prstGeom>
          <a:noFill/>
          <a:ln w="952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1536" name="Text Box 33">
            <a:extLst>
              <a:ext uri="{FF2B5EF4-FFF2-40B4-BE49-F238E27FC236}">
                <a16:creationId xmlns:a16="http://schemas.microsoft.com/office/drawing/2014/main" id="{3BEECC9C-470C-9038-C03D-F46D7F59DADC}"/>
              </a:ext>
            </a:extLst>
          </p:cNvPr>
          <p:cNvSpPr txBox="1">
            <a:spLocks noChangeArrowheads="1"/>
          </p:cNvSpPr>
          <p:nvPr/>
        </p:nvSpPr>
        <p:spPr bwMode="auto">
          <a:xfrm>
            <a:off x="8248652" y="10287000"/>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2800" b="1" dirty="0">
                <a:solidFill>
                  <a:srgbClr val="990000"/>
                </a:solidFill>
                <a:sym typeface="Symbol" panose="05050102010706020507" pitchFamily="18" charset="2"/>
              </a:rPr>
              <a:t></a:t>
            </a:r>
            <a:r>
              <a:rPr lang="en-US" altLang="en-US" sz="2800" b="1" dirty="0">
                <a:solidFill>
                  <a:srgbClr val="990000"/>
                </a:solidFill>
              </a:rPr>
              <a:t> </a:t>
            </a:r>
          </a:p>
        </p:txBody>
      </p:sp>
      <p:sp>
        <p:nvSpPr>
          <p:cNvPr id="21537" name="Text Box 34">
            <a:extLst>
              <a:ext uri="{FF2B5EF4-FFF2-40B4-BE49-F238E27FC236}">
                <a16:creationId xmlns:a16="http://schemas.microsoft.com/office/drawing/2014/main" id="{A93FD340-6233-EB66-875E-9D763BC360D9}"/>
              </a:ext>
            </a:extLst>
          </p:cNvPr>
          <p:cNvSpPr txBox="1">
            <a:spLocks noChangeArrowheads="1"/>
          </p:cNvSpPr>
          <p:nvPr/>
        </p:nvSpPr>
        <p:spPr bwMode="auto">
          <a:xfrm>
            <a:off x="17830800" y="7377796"/>
            <a:ext cx="152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600" b="1" dirty="0">
                <a:solidFill>
                  <a:srgbClr val="0100C8"/>
                </a:solidFill>
              </a:rPr>
              <a:t>Ε</a:t>
            </a:r>
            <a:r>
              <a:rPr lang="en-US" altLang="en-US" sz="3600" b="1" dirty="0">
                <a:solidFill>
                  <a:srgbClr val="0100C8"/>
                </a:solidFill>
              </a:rPr>
              <a:t>P</a:t>
            </a:r>
          </a:p>
        </p:txBody>
      </p:sp>
      <p:sp>
        <p:nvSpPr>
          <p:cNvPr id="21538" name="Text Box 35">
            <a:extLst>
              <a:ext uri="{FF2B5EF4-FFF2-40B4-BE49-F238E27FC236}">
                <a16:creationId xmlns:a16="http://schemas.microsoft.com/office/drawing/2014/main" id="{15FCFA22-EE0A-8AB0-FBD9-4F8F3D163D5C}"/>
              </a:ext>
            </a:extLst>
          </p:cNvPr>
          <p:cNvSpPr txBox="1">
            <a:spLocks noChangeArrowheads="1"/>
          </p:cNvSpPr>
          <p:nvPr/>
        </p:nvSpPr>
        <p:spPr bwMode="auto">
          <a:xfrm>
            <a:off x="16764000" y="9730473"/>
            <a:ext cx="152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0100C8"/>
                </a:solidFill>
              </a:rPr>
              <a:t>S1</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a:extLst>
              <a:ext uri="{FF2B5EF4-FFF2-40B4-BE49-F238E27FC236}">
                <a16:creationId xmlns:a16="http://schemas.microsoft.com/office/drawing/2014/main" id="{52A8B6D3-32D4-562C-71C9-D24C6A520D88}"/>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2531" name="Slide Number Placeholder 3">
            <a:extLst>
              <a:ext uri="{FF2B5EF4-FFF2-40B4-BE49-F238E27FC236}">
                <a16:creationId xmlns:a16="http://schemas.microsoft.com/office/drawing/2014/main" id="{98FDC89B-44E6-968E-62AA-E7AD9F0332AB}"/>
              </a:ext>
            </a:extLst>
          </p:cNvPr>
          <p:cNvSpPr>
            <a:spLocks noGrp="1"/>
          </p:cNvSpPr>
          <p:nvPr>
            <p:ph type="sldNum" sz="quarter" idx="12"/>
          </p:nvPr>
        </p:nvSpPr>
        <p:spPr>
          <a:xfrm>
            <a:off x="11563438" y="12432585"/>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04F3C0A6-46F6-417D-9BB5-00C5CBD68BC2}" type="slidenum">
              <a:rPr lang="el-GR" altLang="en-US" smtClean="0"/>
              <a:pPr algn="ctr"/>
              <a:t>94</a:t>
            </a:fld>
            <a:endParaRPr lang="el-GR" altLang="en-US" dirty="0"/>
          </a:p>
        </p:txBody>
      </p:sp>
      <p:sp>
        <p:nvSpPr>
          <p:cNvPr id="22532" name="Text Box 4">
            <a:extLst>
              <a:ext uri="{FF2B5EF4-FFF2-40B4-BE49-F238E27FC236}">
                <a16:creationId xmlns:a16="http://schemas.microsoft.com/office/drawing/2014/main" id="{5A43A47B-32A5-198C-D0C6-2EC5707BF0FF}"/>
              </a:ext>
            </a:extLst>
          </p:cNvPr>
          <p:cNvSpPr txBox="1">
            <a:spLocks noChangeArrowheads="1"/>
          </p:cNvSpPr>
          <p:nvPr/>
        </p:nvSpPr>
        <p:spPr bwMode="auto">
          <a:xfrm>
            <a:off x="3068595" y="2778342"/>
            <a:ext cx="17620735" cy="1077218"/>
          </a:xfrm>
          <a:prstGeom prst="rect">
            <a:avLst/>
          </a:prstGeom>
          <a:solidFill>
            <a:schemeClr val="accent6">
              <a:lumMod val="40000"/>
              <a:lumOff val="6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200" b="1" dirty="0">
                <a:solidFill>
                  <a:srgbClr val="990000"/>
                </a:solidFill>
              </a:rPr>
              <a:t>Sentence</a:t>
            </a:r>
            <a:r>
              <a:rPr lang="el-GR" altLang="en-US" sz="3200" b="1" dirty="0">
                <a:solidFill>
                  <a:srgbClr val="990000"/>
                </a:solidFill>
              </a:rPr>
              <a:t> </a:t>
            </a:r>
            <a:r>
              <a:rPr lang="en-US" altLang="en-US" sz="3200" b="1" dirty="0">
                <a:solidFill>
                  <a:srgbClr val="990000"/>
                </a:solidFill>
              </a:rPr>
              <a:t>S</a:t>
            </a:r>
            <a:r>
              <a:rPr lang="el-GR" altLang="en-US" sz="3200" b="1" dirty="0">
                <a:solidFill>
                  <a:srgbClr val="990000"/>
                </a:solidFill>
              </a:rPr>
              <a:t>2:</a:t>
            </a:r>
            <a:r>
              <a:rPr lang="el-GR" altLang="en-US" sz="3200" b="1" dirty="0"/>
              <a:t> </a:t>
            </a:r>
            <a:r>
              <a:rPr lang="en-US" altLang="en-US" sz="3200" b="1" dirty="0"/>
              <a:t>Every Computer Science student has attended the Digital Design course</a:t>
            </a:r>
            <a:endParaRPr lang="en-US" altLang="en-US" sz="3200" b="1" dirty="0">
              <a:sym typeface="Symbol" panose="05050102010706020507" pitchFamily="18" charset="2"/>
            </a:endParaRPr>
          </a:p>
          <a:p>
            <a:pPr algn="ctr" eaLnBrk="1" hangingPunct="1"/>
            <a:r>
              <a:rPr lang="en-US" altLang="en-US" sz="3200" b="1" dirty="0">
                <a:sym typeface="Symbol" panose="05050102010706020507" pitchFamily="18" charset="2"/>
              </a:rPr>
              <a:t></a:t>
            </a:r>
            <a:r>
              <a:rPr lang="en-US" altLang="en-US" sz="3200" b="1" dirty="0"/>
              <a:t>x</a:t>
            </a:r>
            <a:r>
              <a:rPr lang="el-GR" altLang="en-US" sz="3200" b="1" dirty="0"/>
              <a:t> {</a:t>
            </a:r>
            <a:r>
              <a:rPr lang="en-US" altLang="en-US" sz="3200" b="1" dirty="0"/>
              <a:t>CS</a:t>
            </a:r>
            <a:r>
              <a:rPr lang="el-GR" altLang="en-US" sz="3200" b="1" dirty="0"/>
              <a:t>_</a:t>
            </a:r>
            <a:r>
              <a:rPr lang="en-US" altLang="en-US" sz="3200" b="1" dirty="0"/>
              <a:t>STUDENT</a:t>
            </a:r>
            <a:r>
              <a:rPr lang="el-GR" altLang="en-US" sz="3200" b="1" dirty="0"/>
              <a:t>(</a:t>
            </a:r>
            <a:r>
              <a:rPr lang="en-US" altLang="en-US" sz="3200" b="1" dirty="0"/>
              <a:t>x</a:t>
            </a:r>
            <a:r>
              <a:rPr lang="el-GR" altLang="en-US" sz="3200" b="1" dirty="0"/>
              <a:t>) </a:t>
            </a:r>
            <a:r>
              <a:rPr lang="en-US" altLang="en-US" sz="3200" b="1" dirty="0">
                <a:sym typeface="Symbol" panose="05050102010706020507" pitchFamily="18" charset="2"/>
              </a:rPr>
              <a:t></a:t>
            </a:r>
            <a:r>
              <a:rPr lang="el-GR" altLang="en-US" sz="3200" b="1" dirty="0"/>
              <a:t> </a:t>
            </a:r>
            <a:r>
              <a:rPr lang="en-US" altLang="en-US" sz="3200" b="1" dirty="0"/>
              <a:t>ATTENDANCE</a:t>
            </a:r>
            <a:r>
              <a:rPr lang="el-GR" altLang="en-US" sz="3200" b="1" dirty="0"/>
              <a:t>(</a:t>
            </a:r>
            <a:r>
              <a:rPr lang="en-US" altLang="en-US" sz="3200" b="1" dirty="0"/>
              <a:t>x</a:t>
            </a:r>
            <a:r>
              <a:rPr lang="el-GR" altLang="en-US" sz="3200" b="1" dirty="0"/>
              <a:t>,</a:t>
            </a:r>
            <a:r>
              <a:rPr lang="en-US" altLang="en-US" sz="3200" b="1" dirty="0"/>
              <a:t>DIGITAL</a:t>
            </a:r>
            <a:r>
              <a:rPr lang="el-GR" altLang="en-US" sz="3200" b="1" dirty="0"/>
              <a:t>_</a:t>
            </a:r>
            <a:r>
              <a:rPr lang="en-US" altLang="en-US" sz="3200" b="1" dirty="0"/>
              <a:t>DESIGN</a:t>
            </a:r>
            <a:r>
              <a:rPr lang="el-GR" altLang="en-US" sz="3200" b="1" dirty="0"/>
              <a:t>)}</a:t>
            </a:r>
            <a:endParaRPr lang="en-US" altLang="en-US" sz="3200" b="1" dirty="0"/>
          </a:p>
        </p:txBody>
      </p:sp>
      <p:sp>
        <p:nvSpPr>
          <p:cNvPr id="22533" name="Oval 5">
            <a:extLst>
              <a:ext uri="{FF2B5EF4-FFF2-40B4-BE49-F238E27FC236}">
                <a16:creationId xmlns:a16="http://schemas.microsoft.com/office/drawing/2014/main" id="{D8A97675-AD6E-B99D-76B1-8E64466CA8DC}"/>
              </a:ext>
            </a:extLst>
          </p:cNvPr>
          <p:cNvSpPr>
            <a:spLocks noChangeArrowheads="1"/>
          </p:cNvSpPr>
          <p:nvPr/>
        </p:nvSpPr>
        <p:spPr bwMode="auto">
          <a:xfrm>
            <a:off x="7772401" y="5943600"/>
            <a:ext cx="3832226" cy="7239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CS</a:t>
            </a:r>
            <a:r>
              <a:rPr lang="el-GR" altLang="en-US" sz="2400" b="1" dirty="0">
                <a:latin typeface="Times New Roman" panose="02020603050405020304" pitchFamily="18" charset="0"/>
              </a:rPr>
              <a:t>_</a:t>
            </a:r>
            <a:r>
              <a:rPr lang="en-US" altLang="en-US" sz="2400" b="1" dirty="0">
                <a:latin typeface="Times New Roman" panose="02020603050405020304" pitchFamily="18" charset="0"/>
              </a:rPr>
              <a:t>STUDENT</a:t>
            </a:r>
            <a:endParaRPr lang="en-US" altLang="en-US" sz="2400" b="1" dirty="0"/>
          </a:p>
        </p:txBody>
      </p:sp>
      <p:sp>
        <p:nvSpPr>
          <p:cNvPr id="22534" name="Oval 6">
            <a:extLst>
              <a:ext uri="{FF2B5EF4-FFF2-40B4-BE49-F238E27FC236}">
                <a16:creationId xmlns:a16="http://schemas.microsoft.com/office/drawing/2014/main" id="{AB1A98AB-86CA-87DF-ACA1-AC063800E246}"/>
              </a:ext>
            </a:extLst>
          </p:cNvPr>
          <p:cNvSpPr>
            <a:spLocks noChangeArrowheads="1"/>
          </p:cNvSpPr>
          <p:nvPr/>
        </p:nvSpPr>
        <p:spPr bwMode="auto">
          <a:xfrm>
            <a:off x="11734800" y="6108700"/>
            <a:ext cx="4676776" cy="7493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ATTENDANCE</a:t>
            </a:r>
            <a:endParaRPr lang="en-US" altLang="en-US" sz="2400" b="1" dirty="0"/>
          </a:p>
        </p:txBody>
      </p:sp>
      <p:sp>
        <p:nvSpPr>
          <p:cNvPr id="22535" name="Oval 7">
            <a:extLst>
              <a:ext uri="{FF2B5EF4-FFF2-40B4-BE49-F238E27FC236}">
                <a16:creationId xmlns:a16="http://schemas.microsoft.com/office/drawing/2014/main" id="{03732DDD-5DC7-EC84-DAFC-E9C9F76F31DA}"/>
              </a:ext>
            </a:extLst>
          </p:cNvPr>
          <p:cNvSpPr>
            <a:spLocks noChangeArrowheads="1"/>
          </p:cNvSpPr>
          <p:nvPr/>
        </p:nvSpPr>
        <p:spPr bwMode="auto">
          <a:xfrm>
            <a:off x="13585827" y="6858000"/>
            <a:ext cx="4092574" cy="7366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DIGITAL</a:t>
            </a:r>
            <a:r>
              <a:rPr lang="el-GR" altLang="en-US" sz="2400" b="1" dirty="0">
                <a:latin typeface="Times New Roman" panose="02020603050405020304" pitchFamily="18" charset="0"/>
              </a:rPr>
              <a:t>_</a:t>
            </a:r>
            <a:r>
              <a:rPr lang="en-US" altLang="en-US" sz="2400" b="1" dirty="0">
                <a:latin typeface="Times New Roman" panose="02020603050405020304" pitchFamily="18" charset="0"/>
              </a:rPr>
              <a:t>DESIGN</a:t>
            </a:r>
            <a:endParaRPr lang="en-US" altLang="en-US" sz="2400" b="1" dirty="0"/>
          </a:p>
        </p:txBody>
      </p:sp>
      <p:sp>
        <p:nvSpPr>
          <p:cNvPr id="22536" name="Oval 8">
            <a:extLst>
              <a:ext uri="{FF2B5EF4-FFF2-40B4-BE49-F238E27FC236}">
                <a16:creationId xmlns:a16="http://schemas.microsoft.com/office/drawing/2014/main" id="{7F10ADD2-5191-EB61-14B7-FEFFAE2DBBE5}"/>
              </a:ext>
            </a:extLst>
          </p:cNvPr>
          <p:cNvSpPr>
            <a:spLocks noChangeArrowheads="1"/>
          </p:cNvSpPr>
          <p:nvPr/>
        </p:nvSpPr>
        <p:spPr bwMode="auto">
          <a:xfrm>
            <a:off x="5943600" y="6705600"/>
            <a:ext cx="3048000" cy="10414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GENERAL</a:t>
            </a:r>
            <a:endParaRPr lang="el-GR" altLang="en-US" sz="2400" b="1" dirty="0">
              <a:latin typeface="Times New Roman" panose="02020603050405020304" pitchFamily="18" charset="0"/>
            </a:endParaRPr>
          </a:p>
          <a:p>
            <a:pPr algn="ctr" eaLnBrk="1" hangingPunct="1"/>
            <a:r>
              <a:rPr lang="en-US" altLang="en-US" sz="2400" b="1" dirty="0">
                <a:latin typeface="Times New Roman" panose="02020603050405020304" pitchFamily="18" charset="0"/>
              </a:rPr>
              <a:t>SENTENCES</a:t>
            </a:r>
            <a:endParaRPr lang="en-US" altLang="en-US" sz="2400" b="1" dirty="0"/>
          </a:p>
        </p:txBody>
      </p:sp>
      <p:sp>
        <p:nvSpPr>
          <p:cNvPr id="22537" name="Oval 9">
            <a:extLst>
              <a:ext uri="{FF2B5EF4-FFF2-40B4-BE49-F238E27FC236}">
                <a16:creationId xmlns:a16="http://schemas.microsoft.com/office/drawing/2014/main" id="{8DB5C007-8799-6821-6B93-0771E675084B}"/>
              </a:ext>
            </a:extLst>
          </p:cNvPr>
          <p:cNvSpPr>
            <a:spLocks noChangeArrowheads="1"/>
          </p:cNvSpPr>
          <p:nvPr/>
        </p:nvSpPr>
        <p:spPr bwMode="auto">
          <a:xfrm>
            <a:off x="9801226" y="8470901"/>
            <a:ext cx="1079500" cy="53975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b="1">
                <a:latin typeface="Times New Roman" panose="02020603050405020304" pitchFamily="18" charset="0"/>
              </a:rPr>
              <a:t>Φ</a:t>
            </a:r>
            <a:endParaRPr lang="en-US" altLang="en-US" sz="2400" b="1"/>
          </a:p>
        </p:txBody>
      </p:sp>
      <p:sp>
        <p:nvSpPr>
          <p:cNvPr id="22538" name="Oval 10">
            <a:extLst>
              <a:ext uri="{FF2B5EF4-FFF2-40B4-BE49-F238E27FC236}">
                <a16:creationId xmlns:a16="http://schemas.microsoft.com/office/drawing/2014/main" id="{4F522BDE-6942-9861-BB01-2061BC3DD2A1}"/>
              </a:ext>
            </a:extLst>
          </p:cNvPr>
          <p:cNvSpPr>
            <a:spLocks noChangeArrowheads="1"/>
          </p:cNvSpPr>
          <p:nvPr/>
        </p:nvSpPr>
        <p:spPr bwMode="auto">
          <a:xfrm>
            <a:off x="12506326" y="8470901"/>
            <a:ext cx="1079500" cy="53975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b="1">
                <a:latin typeface="Times New Roman" panose="02020603050405020304" pitchFamily="18" charset="0"/>
              </a:rPr>
              <a:t>Π</a:t>
            </a:r>
            <a:endParaRPr lang="en-US" altLang="en-US" sz="2400" b="1"/>
          </a:p>
        </p:txBody>
      </p:sp>
      <p:sp>
        <p:nvSpPr>
          <p:cNvPr id="22539" name="Oval 12">
            <a:extLst>
              <a:ext uri="{FF2B5EF4-FFF2-40B4-BE49-F238E27FC236}">
                <a16:creationId xmlns:a16="http://schemas.microsoft.com/office/drawing/2014/main" id="{387E1751-4312-740B-1C95-4AE647E83A6E}"/>
              </a:ext>
            </a:extLst>
          </p:cNvPr>
          <p:cNvSpPr>
            <a:spLocks noChangeArrowheads="1"/>
          </p:cNvSpPr>
          <p:nvPr/>
        </p:nvSpPr>
        <p:spPr bwMode="auto">
          <a:xfrm>
            <a:off x="7096126" y="8470901"/>
            <a:ext cx="1079500" cy="53975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b="1">
                <a:latin typeface="Times New Roman" panose="02020603050405020304" pitchFamily="18" charset="0"/>
              </a:rPr>
              <a:t>Ε2</a:t>
            </a:r>
            <a:endParaRPr lang="en-US" altLang="en-US" sz="2400" b="1"/>
          </a:p>
        </p:txBody>
      </p:sp>
      <p:sp>
        <p:nvSpPr>
          <p:cNvPr id="22540" name="Line 13">
            <a:extLst>
              <a:ext uri="{FF2B5EF4-FFF2-40B4-BE49-F238E27FC236}">
                <a16:creationId xmlns:a16="http://schemas.microsoft.com/office/drawing/2014/main" id="{2875E432-0F42-3E80-D0D7-1520203D5CCA}"/>
              </a:ext>
            </a:extLst>
          </p:cNvPr>
          <p:cNvSpPr>
            <a:spLocks noChangeShapeType="1"/>
          </p:cNvSpPr>
          <p:nvPr/>
        </p:nvSpPr>
        <p:spPr bwMode="auto">
          <a:xfrm>
            <a:off x="8175626" y="8832850"/>
            <a:ext cx="1625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1" name="Line 14">
            <a:extLst>
              <a:ext uri="{FF2B5EF4-FFF2-40B4-BE49-F238E27FC236}">
                <a16:creationId xmlns:a16="http://schemas.microsoft.com/office/drawing/2014/main" id="{BACC30CC-CF53-CC53-7186-877C8FCF3749}"/>
              </a:ext>
            </a:extLst>
          </p:cNvPr>
          <p:cNvSpPr>
            <a:spLocks noChangeShapeType="1"/>
          </p:cNvSpPr>
          <p:nvPr/>
        </p:nvSpPr>
        <p:spPr bwMode="auto">
          <a:xfrm flipH="1">
            <a:off x="10880726" y="8832850"/>
            <a:ext cx="1625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2" name="Line 16">
            <a:extLst>
              <a:ext uri="{FF2B5EF4-FFF2-40B4-BE49-F238E27FC236}">
                <a16:creationId xmlns:a16="http://schemas.microsoft.com/office/drawing/2014/main" id="{6FDAD2C7-D6C3-3327-D524-B6A7470591C1}"/>
              </a:ext>
            </a:extLst>
          </p:cNvPr>
          <p:cNvSpPr>
            <a:spLocks noChangeShapeType="1"/>
          </p:cNvSpPr>
          <p:nvPr/>
        </p:nvSpPr>
        <p:spPr bwMode="auto">
          <a:xfrm flipV="1">
            <a:off x="8175627" y="8289927"/>
            <a:ext cx="1082674" cy="3587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3" name="Line 17">
            <a:extLst>
              <a:ext uri="{FF2B5EF4-FFF2-40B4-BE49-F238E27FC236}">
                <a16:creationId xmlns:a16="http://schemas.microsoft.com/office/drawing/2014/main" id="{736A9C93-9E85-AA7B-C1C4-94935F81B781}"/>
              </a:ext>
            </a:extLst>
          </p:cNvPr>
          <p:cNvSpPr>
            <a:spLocks noChangeShapeType="1"/>
          </p:cNvSpPr>
          <p:nvPr/>
        </p:nvSpPr>
        <p:spPr bwMode="auto">
          <a:xfrm flipV="1">
            <a:off x="7454900" y="7747000"/>
            <a:ext cx="0" cy="723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4" name="Line 18">
            <a:extLst>
              <a:ext uri="{FF2B5EF4-FFF2-40B4-BE49-F238E27FC236}">
                <a16:creationId xmlns:a16="http://schemas.microsoft.com/office/drawing/2014/main" id="{03797F6C-50DA-8467-241E-DF0CF10D35FB}"/>
              </a:ext>
            </a:extLst>
          </p:cNvPr>
          <p:cNvSpPr>
            <a:spLocks noChangeShapeType="1"/>
          </p:cNvSpPr>
          <p:nvPr/>
        </p:nvSpPr>
        <p:spPr bwMode="auto">
          <a:xfrm flipV="1">
            <a:off x="10340976" y="6667500"/>
            <a:ext cx="0" cy="1803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5" name="Line 19">
            <a:extLst>
              <a:ext uri="{FF2B5EF4-FFF2-40B4-BE49-F238E27FC236}">
                <a16:creationId xmlns:a16="http://schemas.microsoft.com/office/drawing/2014/main" id="{9AAE8869-9E12-1379-70B2-48FC3C32DF1A}"/>
              </a:ext>
            </a:extLst>
          </p:cNvPr>
          <p:cNvSpPr>
            <a:spLocks noChangeShapeType="1"/>
          </p:cNvSpPr>
          <p:nvPr/>
        </p:nvSpPr>
        <p:spPr bwMode="auto">
          <a:xfrm flipV="1">
            <a:off x="13046076" y="6845300"/>
            <a:ext cx="0" cy="1625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2546" name="Rectangle 21">
            <a:extLst>
              <a:ext uri="{FF2B5EF4-FFF2-40B4-BE49-F238E27FC236}">
                <a16:creationId xmlns:a16="http://schemas.microsoft.com/office/drawing/2014/main" id="{39EFA444-F883-0856-0520-C65114A61E89}"/>
              </a:ext>
            </a:extLst>
          </p:cNvPr>
          <p:cNvSpPr>
            <a:spLocks noChangeArrowheads="1"/>
          </p:cNvSpPr>
          <p:nvPr/>
        </p:nvSpPr>
        <p:spPr bwMode="auto">
          <a:xfrm>
            <a:off x="9353722" y="8025342"/>
            <a:ext cx="8382000" cy="1371600"/>
          </a:xfrm>
          <a:prstGeom prst="rect">
            <a:avLst/>
          </a:prstGeom>
          <a:noFill/>
          <a:ln w="57150" algn="ctr">
            <a:solidFill>
              <a:srgbClr val="0100C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22547" name="Rectangle 22">
            <a:extLst>
              <a:ext uri="{FF2B5EF4-FFF2-40B4-BE49-F238E27FC236}">
                <a16:creationId xmlns:a16="http://schemas.microsoft.com/office/drawing/2014/main" id="{D425909E-08C3-750C-4B87-DC97F4D2CB30}"/>
              </a:ext>
            </a:extLst>
          </p:cNvPr>
          <p:cNvSpPr>
            <a:spLocks noChangeArrowheads="1"/>
          </p:cNvSpPr>
          <p:nvPr/>
        </p:nvSpPr>
        <p:spPr bwMode="auto">
          <a:xfrm>
            <a:off x="5334000" y="5638800"/>
            <a:ext cx="13411200" cy="4267200"/>
          </a:xfrm>
          <a:prstGeom prst="rect">
            <a:avLst/>
          </a:prstGeom>
          <a:noFill/>
          <a:ln w="57150" algn="ctr">
            <a:solidFill>
              <a:srgbClr val="0100C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22548" name="Text Box 23">
            <a:extLst>
              <a:ext uri="{FF2B5EF4-FFF2-40B4-BE49-F238E27FC236}">
                <a16:creationId xmlns:a16="http://schemas.microsoft.com/office/drawing/2014/main" id="{6D1D1F51-ECC5-4B82-3DF4-4D7697D4FD30}"/>
              </a:ext>
            </a:extLst>
          </p:cNvPr>
          <p:cNvSpPr txBox="1">
            <a:spLocks noChangeArrowheads="1"/>
          </p:cNvSpPr>
          <p:nvPr/>
        </p:nvSpPr>
        <p:spPr bwMode="auto">
          <a:xfrm>
            <a:off x="12649200" y="8839201"/>
            <a:ext cx="3810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OBJECT</a:t>
            </a:r>
          </a:p>
        </p:txBody>
      </p:sp>
      <p:sp>
        <p:nvSpPr>
          <p:cNvPr id="22549" name="Text Box 25">
            <a:extLst>
              <a:ext uri="{FF2B5EF4-FFF2-40B4-BE49-F238E27FC236}">
                <a16:creationId xmlns:a16="http://schemas.microsoft.com/office/drawing/2014/main" id="{069C7ACD-29E8-BB28-8021-A23CFD9B65F3}"/>
              </a:ext>
            </a:extLst>
          </p:cNvPr>
          <p:cNvSpPr txBox="1">
            <a:spLocks noChangeArrowheads="1"/>
          </p:cNvSpPr>
          <p:nvPr/>
        </p:nvSpPr>
        <p:spPr bwMode="auto">
          <a:xfrm>
            <a:off x="9753600" y="8839201"/>
            <a:ext cx="3810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AGENT</a:t>
            </a:r>
          </a:p>
        </p:txBody>
      </p:sp>
      <p:sp>
        <p:nvSpPr>
          <p:cNvPr id="22550" name="Text Box 26">
            <a:extLst>
              <a:ext uri="{FF2B5EF4-FFF2-40B4-BE49-F238E27FC236}">
                <a16:creationId xmlns:a16="http://schemas.microsoft.com/office/drawing/2014/main" id="{FA8307BF-78AF-18FD-946C-BCA932FC51C8}"/>
              </a:ext>
            </a:extLst>
          </p:cNvPr>
          <p:cNvSpPr txBox="1">
            <a:spLocks noChangeArrowheads="1"/>
          </p:cNvSpPr>
          <p:nvPr/>
        </p:nvSpPr>
        <p:spPr bwMode="auto">
          <a:xfrm>
            <a:off x="12801600" y="7985127"/>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2551" name="Text Box 27">
            <a:extLst>
              <a:ext uri="{FF2B5EF4-FFF2-40B4-BE49-F238E27FC236}">
                <a16:creationId xmlns:a16="http://schemas.microsoft.com/office/drawing/2014/main" id="{424F0A4C-B4A6-33ED-9943-3E5CC0B8DEDA}"/>
              </a:ext>
            </a:extLst>
          </p:cNvPr>
          <p:cNvSpPr txBox="1">
            <a:spLocks noChangeArrowheads="1"/>
          </p:cNvSpPr>
          <p:nvPr/>
        </p:nvSpPr>
        <p:spPr bwMode="auto">
          <a:xfrm>
            <a:off x="10058400" y="7985127"/>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2552" name="Text Box 28">
            <a:extLst>
              <a:ext uri="{FF2B5EF4-FFF2-40B4-BE49-F238E27FC236}">
                <a16:creationId xmlns:a16="http://schemas.microsoft.com/office/drawing/2014/main" id="{1C13F960-678D-822E-8E3E-D70A91BC4EFD}"/>
              </a:ext>
            </a:extLst>
          </p:cNvPr>
          <p:cNvSpPr txBox="1">
            <a:spLocks noChangeArrowheads="1"/>
          </p:cNvSpPr>
          <p:nvPr/>
        </p:nvSpPr>
        <p:spPr bwMode="auto">
          <a:xfrm>
            <a:off x="6248400" y="7924801"/>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2553" name="Text Box 29">
            <a:extLst>
              <a:ext uri="{FF2B5EF4-FFF2-40B4-BE49-F238E27FC236}">
                <a16:creationId xmlns:a16="http://schemas.microsoft.com/office/drawing/2014/main" id="{A5FCD7CC-A77C-ECF7-CE35-BB9E404D580B}"/>
              </a:ext>
            </a:extLst>
          </p:cNvPr>
          <p:cNvSpPr txBox="1">
            <a:spLocks noChangeArrowheads="1"/>
          </p:cNvSpPr>
          <p:nvPr/>
        </p:nvSpPr>
        <p:spPr bwMode="auto">
          <a:xfrm>
            <a:off x="7315200" y="7772401"/>
            <a:ext cx="2133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SCOPE</a:t>
            </a:r>
          </a:p>
        </p:txBody>
      </p:sp>
      <p:sp>
        <p:nvSpPr>
          <p:cNvPr id="22554" name="Line 30">
            <a:extLst>
              <a:ext uri="{FF2B5EF4-FFF2-40B4-BE49-F238E27FC236}">
                <a16:creationId xmlns:a16="http://schemas.microsoft.com/office/drawing/2014/main" id="{ECF3058C-B140-7FD1-3F5A-82097D36DB51}"/>
              </a:ext>
            </a:extLst>
          </p:cNvPr>
          <p:cNvSpPr>
            <a:spLocks noChangeShapeType="1"/>
          </p:cNvSpPr>
          <p:nvPr/>
        </p:nvSpPr>
        <p:spPr bwMode="auto">
          <a:xfrm>
            <a:off x="8229600" y="8229600"/>
            <a:ext cx="304800" cy="304800"/>
          </a:xfrm>
          <a:prstGeom prst="line">
            <a:avLst/>
          </a:prstGeom>
          <a:noFill/>
          <a:ln w="9525">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2555" name="Text Box 31">
            <a:extLst>
              <a:ext uri="{FF2B5EF4-FFF2-40B4-BE49-F238E27FC236}">
                <a16:creationId xmlns:a16="http://schemas.microsoft.com/office/drawing/2014/main" id="{1A26FDD0-7E70-29CD-8EA3-34D42F679ACD}"/>
              </a:ext>
            </a:extLst>
          </p:cNvPr>
          <p:cNvSpPr txBox="1">
            <a:spLocks noChangeArrowheads="1"/>
          </p:cNvSpPr>
          <p:nvPr/>
        </p:nvSpPr>
        <p:spPr bwMode="auto">
          <a:xfrm>
            <a:off x="7924800" y="8800557"/>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2800" b="1" dirty="0">
                <a:solidFill>
                  <a:srgbClr val="990000"/>
                </a:solidFill>
                <a:sym typeface="Symbol" panose="05050102010706020507" pitchFamily="18" charset="2"/>
              </a:rPr>
              <a:t></a:t>
            </a:r>
            <a:r>
              <a:rPr lang="en-US" altLang="en-US" sz="2800" b="1" dirty="0">
                <a:solidFill>
                  <a:srgbClr val="990000"/>
                </a:solidFill>
              </a:rPr>
              <a:t> </a:t>
            </a:r>
          </a:p>
        </p:txBody>
      </p:sp>
      <p:sp>
        <p:nvSpPr>
          <p:cNvPr id="22556" name="Text Box 32">
            <a:extLst>
              <a:ext uri="{FF2B5EF4-FFF2-40B4-BE49-F238E27FC236}">
                <a16:creationId xmlns:a16="http://schemas.microsoft.com/office/drawing/2014/main" id="{C9166C11-A2E8-5430-932E-4FF0012914D5}"/>
              </a:ext>
            </a:extLst>
          </p:cNvPr>
          <p:cNvSpPr txBox="1">
            <a:spLocks noChangeArrowheads="1"/>
          </p:cNvSpPr>
          <p:nvPr/>
        </p:nvSpPr>
        <p:spPr bwMode="auto">
          <a:xfrm>
            <a:off x="17526000" y="5638801"/>
            <a:ext cx="152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600" b="1" dirty="0">
                <a:solidFill>
                  <a:srgbClr val="0100C8"/>
                </a:solidFill>
              </a:rPr>
              <a:t>Ε</a:t>
            </a:r>
            <a:r>
              <a:rPr lang="en-US" altLang="en-US" sz="3600" b="1" dirty="0">
                <a:solidFill>
                  <a:srgbClr val="0100C8"/>
                </a:solidFill>
              </a:rPr>
              <a:t>P</a:t>
            </a:r>
          </a:p>
        </p:txBody>
      </p:sp>
      <p:sp>
        <p:nvSpPr>
          <p:cNvPr id="22557" name="Text Box 33">
            <a:extLst>
              <a:ext uri="{FF2B5EF4-FFF2-40B4-BE49-F238E27FC236}">
                <a16:creationId xmlns:a16="http://schemas.microsoft.com/office/drawing/2014/main" id="{3B7CB51B-7951-F906-E09F-5A3B5221E9C9}"/>
              </a:ext>
            </a:extLst>
          </p:cNvPr>
          <p:cNvSpPr txBox="1">
            <a:spLocks noChangeArrowheads="1"/>
          </p:cNvSpPr>
          <p:nvPr/>
        </p:nvSpPr>
        <p:spPr bwMode="auto">
          <a:xfrm>
            <a:off x="16459200" y="7953377"/>
            <a:ext cx="152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a:solidFill>
                  <a:srgbClr val="0100C8"/>
                </a:solidFill>
              </a:rPr>
              <a:t>S2</a:t>
            </a:r>
          </a:p>
        </p:txBody>
      </p:sp>
      <p:sp>
        <p:nvSpPr>
          <p:cNvPr id="22558" name="Line 34">
            <a:extLst>
              <a:ext uri="{FF2B5EF4-FFF2-40B4-BE49-F238E27FC236}">
                <a16:creationId xmlns:a16="http://schemas.microsoft.com/office/drawing/2014/main" id="{D328288F-9F7D-E078-A8EC-C7E6BD089F8E}"/>
              </a:ext>
            </a:extLst>
          </p:cNvPr>
          <p:cNvSpPr>
            <a:spLocks noChangeShapeType="1"/>
          </p:cNvSpPr>
          <p:nvPr/>
        </p:nvSpPr>
        <p:spPr bwMode="auto">
          <a:xfrm>
            <a:off x="13585826" y="8854132"/>
            <a:ext cx="2286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2559" name="Line 35">
            <a:extLst>
              <a:ext uri="{FF2B5EF4-FFF2-40B4-BE49-F238E27FC236}">
                <a16:creationId xmlns:a16="http://schemas.microsoft.com/office/drawing/2014/main" id="{6E8CE4DF-9E52-3A10-B16F-1C46CA3C3FC6}"/>
              </a:ext>
            </a:extLst>
          </p:cNvPr>
          <p:cNvSpPr>
            <a:spLocks noChangeShapeType="1"/>
          </p:cNvSpPr>
          <p:nvPr/>
        </p:nvSpPr>
        <p:spPr bwMode="auto">
          <a:xfrm flipV="1">
            <a:off x="15849600" y="7620000"/>
            <a:ext cx="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a:extLst>
              <a:ext uri="{FF2B5EF4-FFF2-40B4-BE49-F238E27FC236}">
                <a16:creationId xmlns:a16="http://schemas.microsoft.com/office/drawing/2014/main" id="{2F536894-B70C-0478-3DE1-B86D919A1DF1}"/>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3555" name="Slide Number Placeholder 3">
            <a:extLst>
              <a:ext uri="{FF2B5EF4-FFF2-40B4-BE49-F238E27FC236}">
                <a16:creationId xmlns:a16="http://schemas.microsoft.com/office/drawing/2014/main" id="{7CF3A139-92C6-AD25-D548-4A5376129C0E}"/>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73C23EBF-3058-46CA-84C1-42CB192A875F}" type="slidenum">
              <a:rPr lang="el-GR" altLang="en-US" smtClean="0"/>
              <a:pPr algn="ctr"/>
              <a:t>95</a:t>
            </a:fld>
            <a:endParaRPr lang="el-GR" altLang="en-US" dirty="0"/>
          </a:p>
        </p:txBody>
      </p:sp>
      <p:sp>
        <p:nvSpPr>
          <p:cNvPr id="23556" name="Text Box 35">
            <a:extLst>
              <a:ext uri="{FF2B5EF4-FFF2-40B4-BE49-F238E27FC236}">
                <a16:creationId xmlns:a16="http://schemas.microsoft.com/office/drawing/2014/main" id="{54017E56-76FF-096E-1557-66214F96F79B}"/>
              </a:ext>
            </a:extLst>
          </p:cNvPr>
          <p:cNvSpPr txBox="1">
            <a:spLocks noChangeArrowheads="1"/>
          </p:cNvSpPr>
          <p:nvPr/>
        </p:nvSpPr>
        <p:spPr bwMode="auto">
          <a:xfrm>
            <a:off x="1942070" y="1478340"/>
            <a:ext cx="20042660" cy="1569660"/>
          </a:xfrm>
          <a:prstGeom prst="rect">
            <a:avLst/>
          </a:prstGeom>
          <a:solidFill>
            <a:schemeClr val="accent6">
              <a:lumMod val="40000"/>
              <a:lumOff val="6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200" b="1" dirty="0">
                <a:solidFill>
                  <a:srgbClr val="990000"/>
                </a:solidFill>
              </a:rPr>
              <a:t>Sentence</a:t>
            </a:r>
            <a:r>
              <a:rPr lang="el-GR" altLang="en-US" sz="3200" b="1" dirty="0">
                <a:solidFill>
                  <a:srgbClr val="990000"/>
                </a:solidFill>
              </a:rPr>
              <a:t> </a:t>
            </a:r>
            <a:r>
              <a:rPr lang="en-US" altLang="en-US" sz="3200" b="1" dirty="0">
                <a:solidFill>
                  <a:srgbClr val="990000"/>
                </a:solidFill>
              </a:rPr>
              <a:t>S</a:t>
            </a:r>
            <a:r>
              <a:rPr lang="el-GR" altLang="en-US" sz="3200" b="1" dirty="0">
                <a:solidFill>
                  <a:srgbClr val="990000"/>
                </a:solidFill>
              </a:rPr>
              <a:t>3:</a:t>
            </a:r>
            <a:r>
              <a:rPr lang="el-GR" altLang="en-US" sz="3200" b="1" dirty="0"/>
              <a:t> </a:t>
            </a:r>
            <a:r>
              <a:rPr lang="en-US" altLang="en-US" sz="3200" b="1" dirty="0"/>
              <a:t>Every Computer Science student has attended all mandatory courses of his curriculum.</a:t>
            </a:r>
          </a:p>
          <a:p>
            <a:pPr algn="l" eaLnBrk="1" hangingPunct="1"/>
            <a:r>
              <a:rPr lang="el-GR" altLang="en-US" sz="3200" b="1" dirty="0"/>
              <a:t> </a:t>
            </a:r>
          </a:p>
          <a:p>
            <a:pPr algn="ctr" eaLnBrk="1" hangingPunct="1"/>
            <a:r>
              <a:rPr lang="el-GR" altLang="en-US" sz="3200" b="1" dirty="0">
                <a:sym typeface="Symbol" panose="05050102010706020507" pitchFamily="18" charset="2"/>
              </a:rPr>
              <a:t></a:t>
            </a:r>
            <a:r>
              <a:rPr lang="en-US" altLang="en-US" sz="3200" b="1" dirty="0"/>
              <a:t>x</a:t>
            </a:r>
            <a:r>
              <a:rPr lang="el-GR" altLang="en-US" sz="3200" b="1" dirty="0"/>
              <a:t> {</a:t>
            </a:r>
            <a:r>
              <a:rPr lang="en-US" altLang="en-US" sz="3200" b="1" dirty="0"/>
              <a:t>CS</a:t>
            </a:r>
            <a:r>
              <a:rPr lang="el-GR" altLang="en-US" sz="3200" b="1" dirty="0"/>
              <a:t>_</a:t>
            </a:r>
            <a:r>
              <a:rPr lang="en-US" altLang="en-US" sz="3200" b="1" dirty="0"/>
              <a:t>STUDENT</a:t>
            </a:r>
            <a:r>
              <a:rPr lang="el-GR" altLang="en-US" sz="3200" b="1" dirty="0"/>
              <a:t>(</a:t>
            </a:r>
            <a:r>
              <a:rPr lang="en-US" altLang="en-US" sz="3200" b="1" dirty="0"/>
              <a:t>x</a:t>
            </a:r>
            <a:r>
              <a:rPr lang="el-GR" altLang="en-US" sz="3200" b="1" dirty="0"/>
              <a:t>) </a:t>
            </a:r>
            <a:r>
              <a:rPr lang="el-GR" altLang="en-US" sz="3200" b="1" dirty="0">
                <a:sym typeface="Symbol" panose="05050102010706020507" pitchFamily="18" charset="2"/>
              </a:rPr>
              <a:t></a:t>
            </a:r>
            <a:r>
              <a:rPr lang="el-GR" altLang="en-US" sz="3200" b="1" dirty="0"/>
              <a:t> </a:t>
            </a:r>
            <a:r>
              <a:rPr lang="en-US" altLang="en-US" sz="3200" b="1" dirty="0">
                <a:sym typeface="Symbol" panose="05050102010706020507" pitchFamily="18" charset="2"/>
              </a:rPr>
              <a:t></a:t>
            </a:r>
            <a:r>
              <a:rPr lang="en-US" altLang="en-US" sz="3200" b="1" dirty="0"/>
              <a:t>y</a:t>
            </a:r>
            <a:r>
              <a:rPr lang="el-GR" altLang="en-US" sz="3200" b="1" dirty="0"/>
              <a:t> </a:t>
            </a:r>
            <a:r>
              <a:rPr lang="en-US" altLang="en-US" sz="3200" b="1" dirty="0"/>
              <a:t>MANDATORY</a:t>
            </a:r>
            <a:r>
              <a:rPr lang="el-GR" altLang="en-US" sz="3200" b="1" dirty="0"/>
              <a:t>_</a:t>
            </a:r>
            <a:r>
              <a:rPr lang="en-US" altLang="en-US" sz="3200" b="1" dirty="0"/>
              <a:t>C</a:t>
            </a:r>
            <a:r>
              <a:rPr lang="el-GR" altLang="en-US" sz="3200" b="1" dirty="0"/>
              <a:t> (</a:t>
            </a:r>
            <a:r>
              <a:rPr lang="en-US" altLang="en-US" sz="3200" b="1" dirty="0"/>
              <a:t>y</a:t>
            </a:r>
            <a:r>
              <a:rPr lang="el-GR" altLang="en-US" sz="3200" b="1" dirty="0"/>
              <a:t>) </a:t>
            </a:r>
            <a:r>
              <a:rPr lang="el-GR" altLang="en-US" sz="3200" b="1" dirty="0">
                <a:sym typeface="Symbol" panose="05050102010706020507" pitchFamily="18" charset="2"/>
              </a:rPr>
              <a:t></a:t>
            </a:r>
            <a:r>
              <a:rPr lang="el-GR" altLang="en-US" sz="3200" b="1" dirty="0"/>
              <a:t> </a:t>
            </a:r>
            <a:r>
              <a:rPr lang="en-US" altLang="en-US" sz="3200" b="1" dirty="0"/>
              <a:t>ATTENDANCE</a:t>
            </a:r>
            <a:r>
              <a:rPr lang="el-GR" altLang="en-US" sz="3200" b="1" dirty="0"/>
              <a:t>(</a:t>
            </a:r>
            <a:r>
              <a:rPr lang="en-US" altLang="en-US" sz="3200" b="1" dirty="0"/>
              <a:t>x</a:t>
            </a:r>
            <a:r>
              <a:rPr lang="el-GR" altLang="en-US" sz="3200" b="1" dirty="0"/>
              <a:t>,</a:t>
            </a:r>
            <a:r>
              <a:rPr lang="en-US" altLang="en-US" sz="3200" b="1" dirty="0"/>
              <a:t>y</a:t>
            </a:r>
            <a:r>
              <a:rPr lang="el-GR" altLang="en-US" sz="3200" b="1" dirty="0"/>
              <a:t>)}</a:t>
            </a:r>
            <a:endParaRPr lang="en-US" altLang="en-US" sz="3200" b="1" dirty="0"/>
          </a:p>
        </p:txBody>
      </p:sp>
      <p:sp>
        <p:nvSpPr>
          <p:cNvPr id="23557" name="Oval 36">
            <a:extLst>
              <a:ext uri="{FF2B5EF4-FFF2-40B4-BE49-F238E27FC236}">
                <a16:creationId xmlns:a16="http://schemas.microsoft.com/office/drawing/2014/main" id="{45719330-3853-68C3-F47E-B5B636D9B784}"/>
              </a:ext>
            </a:extLst>
          </p:cNvPr>
          <p:cNvSpPr>
            <a:spLocks noChangeArrowheads="1"/>
          </p:cNvSpPr>
          <p:nvPr/>
        </p:nvSpPr>
        <p:spPr bwMode="auto">
          <a:xfrm>
            <a:off x="8077201" y="4572000"/>
            <a:ext cx="3969548" cy="74984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CS</a:t>
            </a:r>
            <a:r>
              <a:rPr lang="el-GR" altLang="en-US" sz="2400" b="1" dirty="0">
                <a:latin typeface="Times New Roman" panose="02020603050405020304" pitchFamily="18" charset="0"/>
              </a:rPr>
              <a:t>_</a:t>
            </a:r>
            <a:r>
              <a:rPr lang="en-US" altLang="en-US" sz="2400" b="1" dirty="0">
                <a:latin typeface="Times New Roman" panose="02020603050405020304" pitchFamily="18" charset="0"/>
              </a:rPr>
              <a:t>STUDENT</a:t>
            </a:r>
            <a:endParaRPr lang="en-US" altLang="en-US" sz="2400" b="1" dirty="0"/>
          </a:p>
        </p:txBody>
      </p:sp>
      <p:sp>
        <p:nvSpPr>
          <p:cNvPr id="23558" name="Oval 37">
            <a:extLst>
              <a:ext uri="{FF2B5EF4-FFF2-40B4-BE49-F238E27FC236}">
                <a16:creationId xmlns:a16="http://schemas.microsoft.com/office/drawing/2014/main" id="{BDB653A4-4CD8-B8C4-0AC4-8F033AA116B2}"/>
              </a:ext>
            </a:extLst>
          </p:cNvPr>
          <p:cNvSpPr>
            <a:spLocks noChangeArrowheads="1"/>
          </p:cNvSpPr>
          <p:nvPr/>
        </p:nvSpPr>
        <p:spPr bwMode="auto">
          <a:xfrm>
            <a:off x="12087227" y="4724400"/>
            <a:ext cx="4844360" cy="77615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ATTENDANCE</a:t>
            </a:r>
            <a:endParaRPr lang="en-US" altLang="en-US" sz="2400" b="1" dirty="0"/>
          </a:p>
        </p:txBody>
      </p:sp>
      <p:sp>
        <p:nvSpPr>
          <p:cNvPr id="23559" name="Oval 38">
            <a:extLst>
              <a:ext uri="{FF2B5EF4-FFF2-40B4-BE49-F238E27FC236}">
                <a16:creationId xmlns:a16="http://schemas.microsoft.com/office/drawing/2014/main" id="{90D3C077-798D-7EC6-D550-53F6C4899FE3}"/>
              </a:ext>
            </a:extLst>
          </p:cNvPr>
          <p:cNvSpPr>
            <a:spLocks noChangeArrowheads="1"/>
          </p:cNvSpPr>
          <p:nvPr/>
        </p:nvSpPr>
        <p:spPr bwMode="auto">
          <a:xfrm>
            <a:off x="13890627" y="5638799"/>
            <a:ext cx="4870670" cy="762995"/>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MANDATORY</a:t>
            </a:r>
            <a:r>
              <a:rPr lang="el-GR" altLang="en-US" sz="2400" b="1" dirty="0">
                <a:latin typeface="Times New Roman" panose="02020603050405020304" pitchFamily="18" charset="0"/>
              </a:rPr>
              <a:t>_</a:t>
            </a:r>
            <a:r>
              <a:rPr lang="en-US" altLang="en-US" sz="2400" b="1" dirty="0">
                <a:latin typeface="Times New Roman" panose="02020603050405020304" pitchFamily="18" charset="0"/>
              </a:rPr>
              <a:t>C</a:t>
            </a:r>
            <a:endParaRPr lang="en-US" altLang="en-US" sz="2400" b="1" dirty="0"/>
          </a:p>
        </p:txBody>
      </p:sp>
      <p:sp>
        <p:nvSpPr>
          <p:cNvPr id="23560" name="Oval 39">
            <a:extLst>
              <a:ext uri="{FF2B5EF4-FFF2-40B4-BE49-F238E27FC236}">
                <a16:creationId xmlns:a16="http://schemas.microsoft.com/office/drawing/2014/main" id="{2FE0467F-F4E9-FF6D-8953-CEF74393D446}"/>
              </a:ext>
            </a:extLst>
          </p:cNvPr>
          <p:cNvSpPr>
            <a:spLocks noChangeArrowheads="1"/>
          </p:cNvSpPr>
          <p:nvPr/>
        </p:nvSpPr>
        <p:spPr bwMode="auto">
          <a:xfrm>
            <a:off x="6248400" y="9169400"/>
            <a:ext cx="3048000" cy="10414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GENERAL</a:t>
            </a:r>
            <a:endParaRPr lang="el-GR" altLang="en-US" sz="2400" b="1" dirty="0">
              <a:latin typeface="Times New Roman" panose="02020603050405020304" pitchFamily="18" charset="0"/>
            </a:endParaRPr>
          </a:p>
          <a:p>
            <a:pPr algn="ctr" eaLnBrk="1" hangingPunct="1"/>
            <a:r>
              <a:rPr lang="en-US" altLang="en-US" sz="2400" b="1" dirty="0">
                <a:latin typeface="Times New Roman" panose="02020603050405020304" pitchFamily="18" charset="0"/>
              </a:rPr>
              <a:t>SENTENCES</a:t>
            </a:r>
            <a:endParaRPr lang="en-US" altLang="en-US" sz="2400" b="1" dirty="0"/>
          </a:p>
        </p:txBody>
      </p:sp>
      <p:sp>
        <p:nvSpPr>
          <p:cNvPr id="23561" name="Oval 40">
            <a:extLst>
              <a:ext uri="{FF2B5EF4-FFF2-40B4-BE49-F238E27FC236}">
                <a16:creationId xmlns:a16="http://schemas.microsoft.com/office/drawing/2014/main" id="{BA1D3CBB-6267-E009-DEC1-A7F32F3D26E3}"/>
              </a:ext>
            </a:extLst>
          </p:cNvPr>
          <p:cNvSpPr>
            <a:spLocks noChangeArrowheads="1"/>
          </p:cNvSpPr>
          <p:nvPr/>
        </p:nvSpPr>
        <p:spPr bwMode="auto">
          <a:xfrm>
            <a:off x="10106026" y="7099301"/>
            <a:ext cx="1079500" cy="53975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b="1">
                <a:latin typeface="Times New Roman" panose="02020603050405020304" pitchFamily="18" charset="0"/>
              </a:rPr>
              <a:t>Φ</a:t>
            </a:r>
            <a:endParaRPr lang="en-US" altLang="en-US" sz="2400" b="1"/>
          </a:p>
        </p:txBody>
      </p:sp>
      <p:sp>
        <p:nvSpPr>
          <p:cNvPr id="23562" name="Oval 41">
            <a:extLst>
              <a:ext uri="{FF2B5EF4-FFF2-40B4-BE49-F238E27FC236}">
                <a16:creationId xmlns:a16="http://schemas.microsoft.com/office/drawing/2014/main" id="{E595011B-4153-F9A8-7724-FAC1EC810C82}"/>
              </a:ext>
            </a:extLst>
          </p:cNvPr>
          <p:cNvSpPr>
            <a:spLocks noChangeArrowheads="1"/>
          </p:cNvSpPr>
          <p:nvPr/>
        </p:nvSpPr>
        <p:spPr bwMode="auto">
          <a:xfrm>
            <a:off x="12811126" y="7099301"/>
            <a:ext cx="1079500" cy="53975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b="1">
                <a:latin typeface="Times New Roman" panose="02020603050405020304" pitchFamily="18" charset="0"/>
              </a:rPr>
              <a:t>Π</a:t>
            </a:r>
            <a:endParaRPr lang="en-US" altLang="en-US" sz="2400" b="1"/>
          </a:p>
        </p:txBody>
      </p:sp>
      <p:sp>
        <p:nvSpPr>
          <p:cNvPr id="23563" name="Oval 42">
            <a:extLst>
              <a:ext uri="{FF2B5EF4-FFF2-40B4-BE49-F238E27FC236}">
                <a16:creationId xmlns:a16="http://schemas.microsoft.com/office/drawing/2014/main" id="{8530E812-104E-569C-56DE-1FDF28B994C9}"/>
              </a:ext>
            </a:extLst>
          </p:cNvPr>
          <p:cNvSpPr>
            <a:spLocks noChangeArrowheads="1"/>
          </p:cNvSpPr>
          <p:nvPr/>
        </p:nvSpPr>
        <p:spPr bwMode="auto">
          <a:xfrm>
            <a:off x="15335250" y="7099301"/>
            <a:ext cx="1260476" cy="53975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b="1">
                <a:latin typeface="Times New Roman" panose="02020603050405020304" pitchFamily="18" charset="0"/>
              </a:rPr>
              <a:t>Μ</a:t>
            </a:r>
            <a:endParaRPr lang="en-US" altLang="en-US" sz="2400" b="1"/>
          </a:p>
        </p:txBody>
      </p:sp>
      <p:sp>
        <p:nvSpPr>
          <p:cNvPr id="23564" name="Oval 43">
            <a:extLst>
              <a:ext uri="{FF2B5EF4-FFF2-40B4-BE49-F238E27FC236}">
                <a16:creationId xmlns:a16="http://schemas.microsoft.com/office/drawing/2014/main" id="{3D3C5791-5F3D-8BC7-A692-0CC33599A5D6}"/>
              </a:ext>
            </a:extLst>
          </p:cNvPr>
          <p:cNvSpPr>
            <a:spLocks noChangeArrowheads="1"/>
          </p:cNvSpPr>
          <p:nvPr/>
        </p:nvSpPr>
        <p:spPr bwMode="auto">
          <a:xfrm>
            <a:off x="12344400" y="9671051"/>
            <a:ext cx="1079500" cy="53975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b="1">
                <a:latin typeface="Times New Roman" panose="02020603050405020304" pitchFamily="18" charset="0"/>
              </a:rPr>
              <a:t>Ε3</a:t>
            </a:r>
            <a:endParaRPr lang="en-US" altLang="en-US" sz="2400" b="1"/>
          </a:p>
        </p:txBody>
      </p:sp>
      <p:sp>
        <p:nvSpPr>
          <p:cNvPr id="23565" name="Line 45">
            <a:extLst>
              <a:ext uri="{FF2B5EF4-FFF2-40B4-BE49-F238E27FC236}">
                <a16:creationId xmlns:a16="http://schemas.microsoft.com/office/drawing/2014/main" id="{0E8F8F3C-B75C-0C47-9B49-B7D404F2D5CD}"/>
              </a:ext>
            </a:extLst>
          </p:cNvPr>
          <p:cNvSpPr>
            <a:spLocks noChangeShapeType="1"/>
          </p:cNvSpPr>
          <p:nvPr/>
        </p:nvSpPr>
        <p:spPr bwMode="auto">
          <a:xfrm flipH="1">
            <a:off x="11185526" y="7461250"/>
            <a:ext cx="1625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3566" name="Line 46">
            <a:extLst>
              <a:ext uri="{FF2B5EF4-FFF2-40B4-BE49-F238E27FC236}">
                <a16:creationId xmlns:a16="http://schemas.microsoft.com/office/drawing/2014/main" id="{B5D1A932-7C74-3E38-24C4-0AD4C6CD2AE5}"/>
              </a:ext>
            </a:extLst>
          </p:cNvPr>
          <p:cNvSpPr>
            <a:spLocks noChangeShapeType="1"/>
          </p:cNvSpPr>
          <p:nvPr/>
        </p:nvSpPr>
        <p:spPr bwMode="auto">
          <a:xfrm>
            <a:off x="13890626" y="7461250"/>
            <a:ext cx="1444624"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3567" name="Line 49">
            <a:extLst>
              <a:ext uri="{FF2B5EF4-FFF2-40B4-BE49-F238E27FC236}">
                <a16:creationId xmlns:a16="http://schemas.microsoft.com/office/drawing/2014/main" id="{E5EE1F94-AF46-2AD1-D4BC-6A8A10727984}"/>
              </a:ext>
            </a:extLst>
          </p:cNvPr>
          <p:cNvSpPr>
            <a:spLocks noChangeShapeType="1"/>
          </p:cNvSpPr>
          <p:nvPr/>
        </p:nvSpPr>
        <p:spPr bwMode="auto">
          <a:xfrm flipV="1">
            <a:off x="10645776" y="5295900"/>
            <a:ext cx="0" cy="1803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3568" name="Line 50">
            <a:extLst>
              <a:ext uri="{FF2B5EF4-FFF2-40B4-BE49-F238E27FC236}">
                <a16:creationId xmlns:a16="http://schemas.microsoft.com/office/drawing/2014/main" id="{1BC043B7-94DB-0D2B-1D17-269B330C35C7}"/>
              </a:ext>
            </a:extLst>
          </p:cNvPr>
          <p:cNvSpPr>
            <a:spLocks noChangeShapeType="1"/>
          </p:cNvSpPr>
          <p:nvPr/>
        </p:nvSpPr>
        <p:spPr bwMode="auto">
          <a:xfrm flipV="1">
            <a:off x="13350876" y="5473700"/>
            <a:ext cx="0" cy="1625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3569" name="Line 51">
            <a:extLst>
              <a:ext uri="{FF2B5EF4-FFF2-40B4-BE49-F238E27FC236}">
                <a16:creationId xmlns:a16="http://schemas.microsoft.com/office/drawing/2014/main" id="{98CD7785-D024-028E-F483-4EC6A6149824}"/>
              </a:ext>
            </a:extLst>
          </p:cNvPr>
          <p:cNvSpPr>
            <a:spLocks noChangeShapeType="1"/>
          </p:cNvSpPr>
          <p:nvPr/>
        </p:nvSpPr>
        <p:spPr bwMode="auto">
          <a:xfrm flipV="1">
            <a:off x="16055976" y="6375400"/>
            <a:ext cx="0" cy="723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3570" name="Rectangle 52">
            <a:extLst>
              <a:ext uri="{FF2B5EF4-FFF2-40B4-BE49-F238E27FC236}">
                <a16:creationId xmlns:a16="http://schemas.microsoft.com/office/drawing/2014/main" id="{8C4B6318-6B12-EBB5-C496-6DBB5399963D}"/>
              </a:ext>
            </a:extLst>
          </p:cNvPr>
          <p:cNvSpPr>
            <a:spLocks noChangeArrowheads="1"/>
          </p:cNvSpPr>
          <p:nvPr/>
        </p:nvSpPr>
        <p:spPr bwMode="auto">
          <a:xfrm>
            <a:off x="9601200" y="6705600"/>
            <a:ext cx="8382000" cy="1981200"/>
          </a:xfrm>
          <a:prstGeom prst="rect">
            <a:avLst/>
          </a:prstGeom>
          <a:noFill/>
          <a:ln w="57150" algn="ctr">
            <a:solidFill>
              <a:srgbClr val="0100C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23571" name="Rectangle 53">
            <a:extLst>
              <a:ext uri="{FF2B5EF4-FFF2-40B4-BE49-F238E27FC236}">
                <a16:creationId xmlns:a16="http://schemas.microsoft.com/office/drawing/2014/main" id="{57B5F8C8-7060-02D4-6CA6-0A0575FA182C}"/>
              </a:ext>
            </a:extLst>
          </p:cNvPr>
          <p:cNvSpPr>
            <a:spLocks noChangeArrowheads="1"/>
          </p:cNvSpPr>
          <p:nvPr/>
        </p:nvSpPr>
        <p:spPr bwMode="auto">
          <a:xfrm>
            <a:off x="5638800" y="4267200"/>
            <a:ext cx="13411200" cy="6553200"/>
          </a:xfrm>
          <a:prstGeom prst="rect">
            <a:avLst/>
          </a:prstGeom>
          <a:noFill/>
          <a:ln w="57150" algn="ctr">
            <a:solidFill>
              <a:srgbClr val="0100C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23572" name="Text Box 54">
            <a:extLst>
              <a:ext uri="{FF2B5EF4-FFF2-40B4-BE49-F238E27FC236}">
                <a16:creationId xmlns:a16="http://schemas.microsoft.com/office/drawing/2014/main" id="{59ED1CF4-03FA-F80E-2A01-523AD3719BAF}"/>
              </a:ext>
            </a:extLst>
          </p:cNvPr>
          <p:cNvSpPr txBox="1">
            <a:spLocks noChangeArrowheads="1"/>
          </p:cNvSpPr>
          <p:nvPr/>
        </p:nvSpPr>
        <p:spPr bwMode="auto">
          <a:xfrm>
            <a:off x="12649200" y="7467601"/>
            <a:ext cx="3946526" cy="478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OBJECT</a:t>
            </a:r>
          </a:p>
        </p:txBody>
      </p:sp>
      <p:sp>
        <p:nvSpPr>
          <p:cNvPr id="23573" name="Text Box 55">
            <a:extLst>
              <a:ext uri="{FF2B5EF4-FFF2-40B4-BE49-F238E27FC236}">
                <a16:creationId xmlns:a16="http://schemas.microsoft.com/office/drawing/2014/main" id="{54B7AFBB-2000-D2D7-B3AB-B5EB138DBBBF}"/>
              </a:ext>
            </a:extLst>
          </p:cNvPr>
          <p:cNvSpPr txBox="1">
            <a:spLocks noChangeArrowheads="1"/>
          </p:cNvSpPr>
          <p:nvPr/>
        </p:nvSpPr>
        <p:spPr bwMode="auto">
          <a:xfrm>
            <a:off x="15849600" y="6712383"/>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3574" name="Text Box 56">
            <a:extLst>
              <a:ext uri="{FF2B5EF4-FFF2-40B4-BE49-F238E27FC236}">
                <a16:creationId xmlns:a16="http://schemas.microsoft.com/office/drawing/2014/main" id="{17F32A08-B8F1-F8D8-DBBB-4DF0D781C3D3}"/>
              </a:ext>
            </a:extLst>
          </p:cNvPr>
          <p:cNvSpPr txBox="1">
            <a:spLocks noChangeArrowheads="1"/>
          </p:cNvSpPr>
          <p:nvPr/>
        </p:nvSpPr>
        <p:spPr bwMode="auto">
          <a:xfrm>
            <a:off x="10058400" y="7467601"/>
            <a:ext cx="3810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AGENT</a:t>
            </a:r>
          </a:p>
        </p:txBody>
      </p:sp>
      <p:sp>
        <p:nvSpPr>
          <p:cNvPr id="23575" name="Text Box 57">
            <a:extLst>
              <a:ext uri="{FF2B5EF4-FFF2-40B4-BE49-F238E27FC236}">
                <a16:creationId xmlns:a16="http://schemas.microsoft.com/office/drawing/2014/main" id="{07B0CE7A-7B11-29D3-EB9C-5C1C6383A6AA}"/>
              </a:ext>
            </a:extLst>
          </p:cNvPr>
          <p:cNvSpPr txBox="1">
            <a:spLocks noChangeArrowheads="1"/>
          </p:cNvSpPr>
          <p:nvPr/>
        </p:nvSpPr>
        <p:spPr bwMode="auto">
          <a:xfrm>
            <a:off x="13106400" y="6712383"/>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3576" name="Text Box 58">
            <a:extLst>
              <a:ext uri="{FF2B5EF4-FFF2-40B4-BE49-F238E27FC236}">
                <a16:creationId xmlns:a16="http://schemas.microsoft.com/office/drawing/2014/main" id="{7E907A9B-CA87-1874-47A2-F7BC3C0807CB}"/>
              </a:ext>
            </a:extLst>
          </p:cNvPr>
          <p:cNvSpPr txBox="1">
            <a:spLocks noChangeArrowheads="1"/>
          </p:cNvSpPr>
          <p:nvPr/>
        </p:nvSpPr>
        <p:spPr bwMode="auto">
          <a:xfrm>
            <a:off x="10363200" y="6712383"/>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3577" name="Text Box 59">
            <a:extLst>
              <a:ext uri="{FF2B5EF4-FFF2-40B4-BE49-F238E27FC236}">
                <a16:creationId xmlns:a16="http://schemas.microsoft.com/office/drawing/2014/main" id="{929810B7-6513-32D4-A2D1-5CFA42DFCDE4}"/>
              </a:ext>
            </a:extLst>
          </p:cNvPr>
          <p:cNvSpPr txBox="1">
            <a:spLocks noChangeArrowheads="1"/>
          </p:cNvSpPr>
          <p:nvPr/>
        </p:nvSpPr>
        <p:spPr bwMode="auto">
          <a:xfrm>
            <a:off x="9448800" y="9661527"/>
            <a:ext cx="152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23578" name="Text Box 60">
            <a:extLst>
              <a:ext uri="{FF2B5EF4-FFF2-40B4-BE49-F238E27FC236}">
                <a16:creationId xmlns:a16="http://schemas.microsoft.com/office/drawing/2014/main" id="{2C5FD475-80B6-56EF-7608-463F190109F2}"/>
              </a:ext>
            </a:extLst>
          </p:cNvPr>
          <p:cNvSpPr txBox="1">
            <a:spLocks noChangeArrowheads="1"/>
          </p:cNvSpPr>
          <p:nvPr/>
        </p:nvSpPr>
        <p:spPr bwMode="auto">
          <a:xfrm>
            <a:off x="12039600" y="8839201"/>
            <a:ext cx="2133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SCOPE</a:t>
            </a:r>
          </a:p>
        </p:txBody>
      </p:sp>
      <p:sp>
        <p:nvSpPr>
          <p:cNvPr id="23579" name="Text Box 62">
            <a:extLst>
              <a:ext uri="{FF2B5EF4-FFF2-40B4-BE49-F238E27FC236}">
                <a16:creationId xmlns:a16="http://schemas.microsoft.com/office/drawing/2014/main" id="{99401477-5B26-4D6E-9C6B-9889DA879CA5}"/>
              </a:ext>
            </a:extLst>
          </p:cNvPr>
          <p:cNvSpPr txBox="1">
            <a:spLocks noChangeArrowheads="1"/>
          </p:cNvSpPr>
          <p:nvPr/>
        </p:nvSpPr>
        <p:spPr bwMode="auto">
          <a:xfrm>
            <a:off x="13563600" y="8991600"/>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2800" b="1">
                <a:solidFill>
                  <a:srgbClr val="990000"/>
                </a:solidFill>
                <a:sym typeface="Symbol" panose="05050102010706020507" pitchFamily="18" charset="2"/>
              </a:rPr>
              <a:t></a:t>
            </a:r>
            <a:r>
              <a:rPr lang="en-US" altLang="en-US" sz="2800" b="1">
                <a:solidFill>
                  <a:srgbClr val="990000"/>
                </a:solidFill>
              </a:rPr>
              <a:t> </a:t>
            </a:r>
          </a:p>
        </p:txBody>
      </p:sp>
      <p:sp>
        <p:nvSpPr>
          <p:cNvPr id="23580" name="Text Box 63">
            <a:extLst>
              <a:ext uri="{FF2B5EF4-FFF2-40B4-BE49-F238E27FC236}">
                <a16:creationId xmlns:a16="http://schemas.microsoft.com/office/drawing/2014/main" id="{450B2D51-F4A2-8F18-DDC1-10E0E58B089A}"/>
              </a:ext>
            </a:extLst>
          </p:cNvPr>
          <p:cNvSpPr txBox="1">
            <a:spLocks noChangeArrowheads="1"/>
          </p:cNvSpPr>
          <p:nvPr/>
        </p:nvSpPr>
        <p:spPr bwMode="auto">
          <a:xfrm>
            <a:off x="17830800" y="4267201"/>
            <a:ext cx="152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600" b="1" dirty="0">
                <a:solidFill>
                  <a:srgbClr val="0100C8"/>
                </a:solidFill>
              </a:rPr>
              <a:t>Ε</a:t>
            </a:r>
            <a:r>
              <a:rPr lang="en-US" altLang="en-US" sz="3600" b="1" dirty="0">
                <a:solidFill>
                  <a:srgbClr val="0100C8"/>
                </a:solidFill>
              </a:rPr>
              <a:t>P</a:t>
            </a:r>
          </a:p>
        </p:txBody>
      </p:sp>
      <p:sp>
        <p:nvSpPr>
          <p:cNvPr id="23581" name="Text Box 64">
            <a:extLst>
              <a:ext uri="{FF2B5EF4-FFF2-40B4-BE49-F238E27FC236}">
                <a16:creationId xmlns:a16="http://schemas.microsoft.com/office/drawing/2014/main" id="{8D817C91-00A2-816E-9B64-0AD92F5EC3F9}"/>
              </a:ext>
            </a:extLst>
          </p:cNvPr>
          <p:cNvSpPr txBox="1">
            <a:spLocks noChangeArrowheads="1"/>
          </p:cNvSpPr>
          <p:nvPr/>
        </p:nvSpPr>
        <p:spPr bwMode="auto">
          <a:xfrm>
            <a:off x="16764000" y="6680633"/>
            <a:ext cx="152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0100C8"/>
                </a:solidFill>
              </a:rPr>
              <a:t>S</a:t>
            </a:r>
            <a:r>
              <a:rPr lang="el-GR" altLang="en-US" sz="3600" b="1" dirty="0">
                <a:solidFill>
                  <a:srgbClr val="0100C8"/>
                </a:solidFill>
              </a:rPr>
              <a:t>3</a:t>
            </a:r>
            <a:endParaRPr lang="en-US" altLang="en-US" sz="3600" b="1" dirty="0">
              <a:solidFill>
                <a:srgbClr val="0100C8"/>
              </a:solidFill>
            </a:endParaRPr>
          </a:p>
        </p:txBody>
      </p:sp>
      <p:sp>
        <p:nvSpPr>
          <p:cNvPr id="23582" name="Line 65">
            <a:extLst>
              <a:ext uri="{FF2B5EF4-FFF2-40B4-BE49-F238E27FC236}">
                <a16:creationId xmlns:a16="http://schemas.microsoft.com/office/drawing/2014/main" id="{74C86793-21A5-6028-5BE1-41C0C4723100}"/>
              </a:ext>
            </a:extLst>
          </p:cNvPr>
          <p:cNvSpPr>
            <a:spLocks noChangeShapeType="1"/>
          </p:cNvSpPr>
          <p:nvPr/>
        </p:nvSpPr>
        <p:spPr bwMode="auto">
          <a:xfrm flipH="1" flipV="1">
            <a:off x="9296400" y="9601200"/>
            <a:ext cx="3048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3583" name="Line 66">
            <a:extLst>
              <a:ext uri="{FF2B5EF4-FFF2-40B4-BE49-F238E27FC236}">
                <a16:creationId xmlns:a16="http://schemas.microsoft.com/office/drawing/2014/main" id="{78E060FD-B46A-ED75-D5C4-C00B506F6537}"/>
              </a:ext>
            </a:extLst>
          </p:cNvPr>
          <p:cNvSpPr>
            <a:spLocks noChangeShapeType="1"/>
          </p:cNvSpPr>
          <p:nvPr/>
        </p:nvSpPr>
        <p:spPr bwMode="auto">
          <a:xfrm flipH="1" flipV="1">
            <a:off x="10363200" y="7620000"/>
            <a:ext cx="2286000" cy="1981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3584" name="Line 67">
            <a:extLst>
              <a:ext uri="{FF2B5EF4-FFF2-40B4-BE49-F238E27FC236}">
                <a16:creationId xmlns:a16="http://schemas.microsoft.com/office/drawing/2014/main" id="{A109D884-EAB4-B1D0-27F2-285A57188103}"/>
              </a:ext>
            </a:extLst>
          </p:cNvPr>
          <p:cNvSpPr>
            <a:spLocks noChangeShapeType="1"/>
          </p:cNvSpPr>
          <p:nvPr/>
        </p:nvSpPr>
        <p:spPr bwMode="auto">
          <a:xfrm flipV="1">
            <a:off x="13411200" y="7620000"/>
            <a:ext cx="2743200" cy="213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3585" name="Line 68">
            <a:extLst>
              <a:ext uri="{FF2B5EF4-FFF2-40B4-BE49-F238E27FC236}">
                <a16:creationId xmlns:a16="http://schemas.microsoft.com/office/drawing/2014/main" id="{64076DFB-0D3F-4899-BD29-4C22407262B5}"/>
              </a:ext>
            </a:extLst>
          </p:cNvPr>
          <p:cNvSpPr>
            <a:spLocks noChangeShapeType="1"/>
          </p:cNvSpPr>
          <p:nvPr/>
        </p:nvSpPr>
        <p:spPr bwMode="auto">
          <a:xfrm flipV="1">
            <a:off x="12954000" y="86868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3586" name="Text Box 69">
            <a:extLst>
              <a:ext uri="{FF2B5EF4-FFF2-40B4-BE49-F238E27FC236}">
                <a16:creationId xmlns:a16="http://schemas.microsoft.com/office/drawing/2014/main" id="{3D87D050-0300-3039-44B2-67D489DB8AE3}"/>
              </a:ext>
            </a:extLst>
          </p:cNvPr>
          <p:cNvSpPr txBox="1">
            <a:spLocks noChangeArrowheads="1"/>
          </p:cNvSpPr>
          <p:nvPr/>
        </p:nvSpPr>
        <p:spPr bwMode="auto">
          <a:xfrm>
            <a:off x="10972800" y="8839200"/>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2800" b="1">
                <a:solidFill>
                  <a:srgbClr val="990000"/>
                </a:solidFill>
                <a:sym typeface="Symbol" panose="05050102010706020507" pitchFamily="18" charset="2"/>
              </a:rPr>
              <a:t></a:t>
            </a:r>
            <a:r>
              <a:rPr lang="en-US" altLang="en-US" sz="2800" b="1">
                <a:solidFill>
                  <a:srgbClr val="990000"/>
                </a:solidFill>
              </a:rPr>
              <a:t> </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96</a:t>
            </a:fld>
            <a:endParaRPr lang="bg-BG">
              <a:solidFill>
                <a:srgbClr val="000000"/>
              </a:solidFill>
            </a:endParaRPr>
          </a:p>
        </p:txBody>
      </p:sp>
      <p:sp>
        <p:nvSpPr>
          <p:cNvPr id="9" name="Text Placeholder 1">
            <a:extLst>
              <a:ext uri="{FF2B5EF4-FFF2-40B4-BE49-F238E27FC236}">
                <a16:creationId xmlns:a16="http://schemas.microsoft.com/office/drawing/2014/main" id="{FDF2F4B4-A1DD-3FC4-C493-9B67140C8E54}"/>
              </a:ext>
            </a:extLst>
          </p:cNvPr>
          <p:cNvSpPr txBox="1">
            <a:spLocks/>
          </p:cNvSpPr>
          <p:nvPr/>
        </p:nvSpPr>
        <p:spPr>
          <a:xfrm>
            <a:off x="1323938" y="3089192"/>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Visibility Rules</a:t>
            </a:r>
            <a:endParaRPr lang="en-CY" sz="4800" dirty="0"/>
          </a:p>
        </p:txBody>
      </p:sp>
      <p:sp>
        <p:nvSpPr>
          <p:cNvPr id="5" name="Rectangle 36">
            <a:extLst>
              <a:ext uri="{FF2B5EF4-FFF2-40B4-BE49-F238E27FC236}">
                <a16:creationId xmlns:a16="http://schemas.microsoft.com/office/drawing/2014/main" id="{2854CE1E-A069-6705-3A2E-AF425F462391}"/>
              </a:ext>
            </a:extLst>
          </p:cNvPr>
          <p:cNvSpPr txBox="1">
            <a:spLocks noChangeArrowheads="1"/>
          </p:cNvSpPr>
          <p:nvPr/>
        </p:nvSpPr>
        <p:spPr>
          <a:xfrm>
            <a:off x="1323938" y="4724401"/>
            <a:ext cx="21340119" cy="3406346"/>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pPr>
            <a:r>
              <a:rPr lang="en-US" altLang="en-US" sz="4400" dirty="0">
                <a:solidFill>
                  <a:srgbClr val="0100C8"/>
                </a:solidFill>
                <a:latin typeface="Helvetica Neue"/>
              </a:rPr>
              <a:t>Access to some partition is governed by the </a:t>
            </a:r>
            <a:r>
              <a:rPr lang="en-US" altLang="en-US" sz="4400" b="1" dirty="0">
                <a:solidFill>
                  <a:srgbClr val="FF2D64"/>
                </a:solidFill>
                <a:latin typeface="Helvetica Neue"/>
              </a:rPr>
              <a:t>visibility rules</a:t>
            </a:r>
            <a:r>
              <a:rPr lang="en-US" altLang="en-US" sz="4400" dirty="0">
                <a:solidFill>
                  <a:srgbClr val="0100C8"/>
                </a:solidFill>
                <a:latin typeface="Helvetica Neue"/>
              </a:rPr>
              <a:t>. The search finds nodes and arcs contained in the space from which the search has started or in other spaces that also contain the starting points. </a:t>
            </a:r>
            <a:endParaRPr lang="el-GR" altLang="en-US" sz="4400" dirty="0">
              <a:solidFill>
                <a:srgbClr val="0100C8"/>
              </a:solidFill>
              <a:latin typeface="Helvetica Neue"/>
            </a:endParaRPr>
          </a:p>
          <a:p>
            <a:pPr>
              <a:lnSpc>
                <a:spcPct val="80000"/>
              </a:lnSpc>
            </a:pPr>
            <a:r>
              <a:rPr lang="en-US" altLang="en-US" sz="4400" dirty="0">
                <a:solidFill>
                  <a:srgbClr val="0100C8"/>
                </a:solidFill>
                <a:latin typeface="Helvetica Neue"/>
              </a:rPr>
              <a:t>Access to some internal partition is permitted only in special cases, for example when the search traverses an arc labelled ‘SCOPE’.</a:t>
            </a:r>
          </a:p>
        </p:txBody>
      </p:sp>
    </p:spTree>
    <p:extLst>
      <p:ext uri="{BB962C8B-B14F-4D97-AF65-F5344CB8AC3E}">
        <p14:creationId xmlns:p14="http://schemas.microsoft.com/office/powerpoint/2010/main" val="132168168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97</a:t>
            </a:fld>
            <a:endParaRPr lang="bg-BG">
              <a:solidFill>
                <a:srgbClr val="000000"/>
              </a:solidFill>
            </a:endParaRPr>
          </a:p>
        </p:txBody>
      </p:sp>
      <p:sp>
        <p:nvSpPr>
          <p:cNvPr id="9" name="Text Placeholder 1">
            <a:extLst>
              <a:ext uri="{FF2B5EF4-FFF2-40B4-BE49-F238E27FC236}">
                <a16:creationId xmlns:a16="http://schemas.microsoft.com/office/drawing/2014/main" id="{FDF2F4B4-A1DD-3FC4-C493-9B67140C8E54}"/>
              </a:ext>
            </a:extLst>
          </p:cNvPr>
          <p:cNvSpPr txBox="1">
            <a:spLocks/>
          </p:cNvSpPr>
          <p:nvPr/>
        </p:nvSpPr>
        <p:spPr>
          <a:xfrm>
            <a:off x="1323938" y="3027408"/>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Semantic Networks and Predicate Logic</a:t>
            </a:r>
            <a:endParaRPr lang="en-CY" sz="4800" dirty="0"/>
          </a:p>
        </p:txBody>
      </p:sp>
      <p:sp>
        <p:nvSpPr>
          <p:cNvPr id="7" name="Rectangle 3">
            <a:extLst>
              <a:ext uri="{FF2B5EF4-FFF2-40B4-BE49-F238E27FC236}">
                <a16:creationId xmlns:a16="http://schemas.microsoft.com/office/drawing/2014/main" id="{DDD364AB-043D-B296-D343-6C297E59AF56}"/>
              </a:ext>
            </a:extLst>
          </p:cNvPr>
          <p:cNvSpPr txBox="1">
            <a:spLocks noChangeArrowheads="1"/>
          </p:cNvSpPr>
          <p:nvPr/>
        </p:nvSpPr>
        <p:spPr>
          <a:xfrm>
            <a:off x="1323937" y="4646142"/>
            <a:ext cx="21736123" cy="635663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
            </a:pPr>
            <a:r>
              <a:rPr lang="en-US" altLang="en-US" sz="4000" dirty="0">
                <a:solidFill>
                  <a:srgbClr val="0100C8"/>
                </a:solidFill>
                <a:latin typeface="Helvetica Neue"/>
              </a:rPr>
              <a:t>Both formalisms are descriptive (declarative), where knowledge is expressed independently of its use</a:t>
            </a:r>
            <a:endParaRPr lang="el-GR" altLang="en-US" sz="4000" dirty="0">
              <a:solidFill>
                <a:srgbClr val="0100C8"/>
              </a:solidFill>
              <a:latin typeface="Helvetica Neue"/>
            </a:endParaRPr>
          </a:p>
          <a:p>
            <a:pPr>
              <a:buFont typeface="Wingdings" panose="05000000000000000000" pitchFamily="2" charset="2"/>
              <a:buChar char="§"/>
            </a:pPr>
            <a:r>
              <a:rPr lang="en-US" altLang="en-US" sz="4000" dirty="0">
                <a:solidFill>
                  <a:srgbClr val="0100C8"/>
                </a:solidFill>
                <a:latin typeface="Helvetica Neue"/>
              </a:rPr>
              <a:t>The extended version of semantic networks with partitions, provides the same power of expression as with predicate logic</a:t>
            </a:r>
            <a:endParaRPr lang="el-GR" altLang="en-US" sz="4000" dirty="0">
              <a:solidFill>
                <a:srgbClr val="0100C8"/>
              </a:solidFill>
              <a:latin typeface="Helvetica Neue"/>
            </a:endParaRPr>
          </a:p>
          <a:p>
            <a:pPr>
              <a:buFont typeface="Wingdings" panose="05000000000000000000" pitchFamily="2" charset="2"/>
              <a:buChar char="§"/>
            </a:pPr>
            <a:r>
              <a:rPr lang="en-US" altLang="en-US" sz="4000" dirty="0">
                <a:solidFill>
                  <a:srgbClr val="0100C8"/>
                </a:solidFill>
                <a:latin typeface="Helvetica Neue"/>
              </a:rPr>
              <a:t>The reasoning mechanisms applied are completely different in the two formalisms</a:t>
            </a:r>
            <a:endParaRPr lang="el-GR" altLang="en-US" sz="4000" dirty="0">
              <a:solidFill>
                <a:srgbClr val="0100C8"/>
              </a:solidFill>
              <a:latin typeface="Helvetica Neue"/>
            </a:endParaRPr>
          </a:p>
          <a:p>
            <a:pPr lvl="1">
              <a:buFont typeface="Wingdings" panose="05000000000000000000" pitchFamily="2" charset="2"/>
              <a:buChar char="§"/>
            </a:pPr>
            <a:r>
              <a:rPr lang="el-GR" altLang="en-US" sz="4000" dirty="0">
                <a:solidFill>
                  <a:srgbClr val="0100C8"/>
                </a:solidFill>
                <a:latin typeface="Helvetica Neue"/>
              </a:rPr>
              <a:t> </a:t>
            </a:r>
            <a:r>
              <a:rPr lang="en-US" altLang="en-US" sz="4000" dirty="0">
                <a:solidFill>
                  <a:srgbClr val="0100C8"/>
                </a:solidFill>
                <a:latin typeface="Helvetica Neue"/>
              </a:rPr>
              <a:t>Semantic networks emphasize the structuring of knowledge, particularly from the perspective of the concepts of ‘hierarchy’ and ‘event’</a:t>
            </a:r>
          </a:p>
          <a:p>
            <a:pPr>
              <a:buFont typeface="Wingdings" panose="05000000000000000000" pitchFamily="2" charset="2"/>
              <a:buChar char="§"/>
            </a:pPr>
            <a:r>
              <a:rPr lang="en-US" altLang="en-US" sz="4000" dirty="0">
                <a:solidFill>
                  <a:srgbClr val="0100C8"/>
                </a:solidFill>
                <a:latin typeface="Helvetica Neue"/>
              </a:rPr>
              <a:t>It can also be said that the notational convenience of semantic networks (as a more visual formalism) is higher to that of predicate logic</a:t>
            </a:r>
          </a:p>
        </p:txBody>
      </p:sp>
    </p:spTree>
    <p:extLst>
      <p:ext uri="{BB962C8B-B14F-4D97-AF65-F5344CB8AC3E}">
        <p14:creationId xmlns:p14="http://schemas.microsoft.com/office/powerpoint/2010/main" val="383392110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990533" y="2388190"/>
            <a:ext cx="22969218" cy="7929702"/>
          </a:xfrm>
        </p:spPr>
        <p:txBody>
          <a:bodyPr/>
          <a:lstStyle/>
          <a:p>
            <a:r>
              <a:rPr lang="en-US" sz="6000" dirty="0"/>
              <a:t>Summary</a:t>
            </a:r>
          </a:p>
          <a:p>
            <a:pPr marL="685800" indent="-685800">
              <a:buFont typeface="Wingdings" panose="05000000000000000000" pitchFamily="2" charset="2"/>
              <a:buChar char="q"/>
            </a:pPr>
            <a:r>
              <a:rPr lang="en-US" sz="5400" dirty="0"/>
              <a:t> Knowledge Representation – formalisms – desirable properties</a:t>
            </a:r>
          </a:p>
          <a:p>
            <a:pPr marL="685800" indent="-685800">
              <a:buFont typeface="Wingdings" panose="05000000000000000000" pitchFamily="2" charset="2"/>
              <a:buChar char="q"/>
            </a:pPr>
            <a:r>
              <a:rPr lang="en-US" sz="5400" dirty="0"/>
              <a:t>Data – Information – Knowledge</a:t>
            </a:r>
          </a:p>
          <a:p>
            <a:pPr marL="685800" indent="-685800">
              <a:buFont typeface="Wingdings" panose="05000000000000000000" pitchFamily="2" charset="2"/>
              <a:buChar char="q"/>
            </a:pPr>
            <a:r>
              <a:rPr lang="en-US" sz="5400" dirty="0"/>
              <a:t>Knowledge types in some expertise</a:t>
            </a:r>
          </a:p>
          <a:p>
            <a:pPr marL="685800" indent="-685800">
              <a:buFont typeface="Wingdings" panose="05000000000000000000" pitchFamily="2" charset="2"/>
              <a:buChar char="q"/>
            </a:pPr>
            <a:r>
              <a:rPr lang="en-US" sz="5400" dirty="0"/>
              <a:t>Predicate Logic – syntax/semantics – normal forms – resolution refutation</a:t>
            </a:r>
          </a:p>
          <a:p>
            <a:pPr marL="685800" indent="-685800">
              <a:buFont typeface="Wingdings" panose="05000000000000000000" pitchFamily="2" charset="2"/>
              <a:buChar char="q"/>
            </a:pPr>
            <a:r>
              <a:rPr lang="en-US" sz="5400" dirty="0"/>
              <a:t>Semantic Networks – associative memory – structural elements – hierarchical structures – intersection search – partitions </a:t>
            </a:r>
          </a:p>
        </p:txBody>
      </p:sp>
    </p:spTree>
    <p:extLst>
      <p:ext uri="{BB962C8B-B14F-4D97-AF65-F5344CB8AC3E}">
        <p14:creationId xmlns:p14="http://schemas.microsoft.com/office/powerpoint/2010/main" val="16811974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4817</TotalTime>
  <Words>8205</Words>
  <Application>Microsoft Office PowerPoint</Application>
  <PresentationFormat>Custom</PresentationFormat>
  <Paragraphs>1087</Paragraphs>
  <Slides>98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98</vt:i4>
      </vt:variant>
    </vt:vector>
  </HeadingPairs>
  <TitlesOfParts>
    <vt:vector size="107" baseType="lpstr">
      <vt:lpstr>Arial</vt:lpstr>
      <vt:lpstr>Arial Unicode MS</vt:lpstr>
      <vt:lpstr>Calibri</vt:lpstr>
      <vt:lpstr>Calibri Light</vt:lpstr>
      <vt:lpstr>Helvetica Neue</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Quantifiers</vt:lpstr>
      <vt:lpstr>x A   ή   x Α</vt:lpstr>
      <vt:lpstr>Normal Forms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Sentence Unification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ASmr</dc:creator>
  <cp:lastModifiedBy>Elpida Keravnou</cp:lastModifiedBy>
  <cp:revision>183</cp:revision>
  <dcterms:created xsi:type="dcterms:W3CDTF">2021-06-27T10:17:46Z</dcterms:created>
  <dcterms:modified xsi:type="dcterms:W3CDTF">2022-10-01T14:34:41Z</dcterms:modified>
</cp:coreProperties>
</file>